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78" r:id="rId3"/>
  </p:sldMasterIdLst>
  <p:notesMasterIdLst>
    <p:notesMasterId r:id="rId15"/>
  </p:notesMasterIdLst>
  <p:sldIdLst>
    <p:sldId id="292" r:id="rId4"/>
    <p:sldId id="291" r:id="rId5"/>
    <p:sldId id="319" r:id="rId6"/>
    <p:sldId id="317" r:id="rId7"/>
    <p:sldId id="320" r:id="rId8"/>
    <p:sldId id="318" r:id="rId9"/>
    <p:sldId id="330" r:id="rId10"/>
    <p:sldId id="321" r:id="rId11"/>
    <p:sldId id="328" r:id="rId12"/>
    <p:sldId id="322" r:id="rId13"/>
    <p:sldId id="329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h3aOpmJOInTnJvEoAqWnqT34/I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36"/>
    <p:restoredTop sz="94729"/>
  </p:normalViewPr>
  <p:slideViewPr>
    <p:cSldViewPr snapToGrid="0">
      <p:cViewPr varScale="1">
        <p:scale>
          <a:sx n="112" d="100"/>
          <a:sy n="112" d="100"/>
        </p:scale>
        <p:origin x="72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52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5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74036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30D8120B-B61A-0154-1B7F-4EC9A5941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FE8A7E4C-2FAF-DC3C-FDCD-BBE5625363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3DDA85D1-A3C7-1C39-9547-53B38F3812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0546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D17A99FB-6773-6451-F4EB-4D27C7B08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9BF1B122-C1BF-6CFA-EC8E-53D968FD29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6624F5C1-B4EC-C665-3541-A30342D2FA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4043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2595B2A9-7D48-88CA-8E7F-4FB960308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54368E66-587C-AF06-4861-66763E2EF5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A85B5B8F-63D1-8C63-D9FE-B7ECB34F61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0088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E9FB2865-0E52-6CCC-B041-C50CD53E2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25C38679-F59F-FAC3-FF58-7DE7E3CF2D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3BA27FD7-0709-BE28-A323-33623490F1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1532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BA3FEDA2-6DA8-AA58-D96C-8385B6025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57F703D5-7DFB-E9E1-759C-E015A46D5B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4994CB0A-6299-D796-B8D3-C95CB4FE9D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2704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ADCC0AAB-6AFC-A9DC-4A97-8D9C6217A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08B94407-2DBE-13F2-6D6F-8799AAA687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F88FEB7E-97D1-BB42-4E04-119E24660D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7043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88AC7B1D-1D7C-B849-6432-A3F4AAB3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9F0A5EC3-6B3D-B0DB-E600-CCBFCC004D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074A10E9-DC52-5CF4-6BCA-EEA4A24301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1118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9BE0B71F-5364-AAF6-B7AB-4AFEB5172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7FF113C4-ED70-BC68-C5FB-03E21DC198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B7C4206B-3EDB-E792-9C77-B5B993E5ED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2801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1B652E00-85D9-2256-2E5B-FCE252BE5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2BEBFFEB-8B09-DBE3-E6B1-11911C7347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AE909A19-2584-4B31-6366-35ACF3418D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134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>
          <a:extLst>
            <a:ext uri="{FF2B5EF4-FFF2-40B4-BE49-F238E27FC236}">
              <a16:creationId xmlns:a16="http://schemas.microsoft.com/office/drawing/2014/main" id="{F935F2BB-F650-6EB5-DEDD-8A17327A4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e0e1330b5c_0_311:notes">
            <a:extLst>
              <a:ext uri="{FF2B5EF4-FFF2-40B4-BE49-F238E27FC236}">
                <a16:creationId xmlns:a16="http://schemas.microsoft.com/office/drawing/2014/main" id="{361F4883-EBEF-70D1-F7F7-84E3CA5C6A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2e0e1330b5c_0_311:notes">
            <a:extLst>
              <a:ext uri="{FF2B5EF4-FFF2-40B4-BE49-F238E27FC236}">
                <a16:creationId xmlns:a16="http://schemas.microsoft.com/office/drawing/2014/main" id="{B19B29DB-81EE-AA45-2142-B70E055A5C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220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51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3A73-BD7D-4263-BD96-67D4CFD2A99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EDF5-7239-47AB-AF6D-BA9D14F8B76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2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668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3A73-BD7D-4263-BD96-67D4CFD2A990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27/11/2024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EDF5-7239-47AB-AF6D-BA9D14F8B76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96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2ce2cf7b8b1_0_1511"/>
          <p:cNvSpPr txBox="1">
            <a:spLocks noGrp="1"/>
          </p:cNvSpPr>
          <p:nvPr>
            <p:ph type="title"/>
          </p:nvPr>
        </p:nvSpPr>
        <p:spPr>
          <a:xfrm>
            <a:off x="625880" y="225793"/>
            <a:ext cx="109728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3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3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F397117-F3A1-41B5-B5A5-0FD5A7D43CA4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>
                <a:buClrTx/>
                <a:buFontTx/>
                <a:buNone/>
              </a:pPr>
              <a:t>‹#›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buClrTx/>
              <a:buFontTx/>
              <a:buNone/>
              <a:defRPr>
                <a:solidFill>
                  <a:srgbClr val="3C3C3C"/>
                </a:solidFill>
              </a:defRPr>
            </a:pPr>
            <a:endParaRPr sz="1800" kern="1200">
              <a:solidFill>
                <a:srgbClr val="3C3C3C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fr-FR" sz="18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buClrTx/>
              <a:buFontTx/>
              <a:buNone/>
              <a:defRPr>
                <a:solidFill>
                  <a:srgbClr val="3C3C3C"/>
                </a:solidFill>
              </a:defRPr>
            </a:pPr>
            <a:endParaRPr sz="1800" kern="1200">
              <a:solidFill>
                <a:srgbClr val="3C3C3C"/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524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F397117-F3A1-41B5-B5A5-0FD5A7D43CA4}" type="slidenum">
              <a:rPr lang="fr-FR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>
                <a:buClrTx/>
                <a:buFontTx/>
                <a:buNone/>
              </a:pPr>
              <a:t>‹#›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buClrTx/>
              <a:buFontTx/>
              <a:buNone/>
              <a:defRPr>
                <a:solidFill>
                  <a:srgbClr val="3C3C3C"/>
                </a:solidFill>
              </a:defRPr>
            </a:pPr>
            <a:endParaRPr sz="1800" kern="1200">
              <a:solidFill>
                <a:srgbClr val="3C3C3C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fr-FR" sz="1800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buClrTx/>
              <a:buFontTx/>
              <a:buNone/>
              <a:defRPr>
                <a:solidFill>
                  <a:srgbClr val="3C3C3C"/>
                </a:solidFill>
              </a:defRPr>
            </a:pPr>
            <a:endParaRPr sz="1800" kern="1200">
              <a:solidFill>
                <a:srgbClr val="3C3C3C"/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7587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5606" y="2909405"/>
            <a:ext cx="10363200" cy="1362075"/>
          </a:xfrm>
        </p:spPr>
        <p:txBody>
          <a:bodyPr>
            <a:normAutofit/>
          </a:bodyPr>
          <a:lstStyle/>
          <a:p>
            <a:pPr lvl="0"/>
            <a:r>
              <a:rPr lang="it-IT" b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Community </a:t>
            </a:r>
            <a:r>
              <a:rPr lang="it-IT" b="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initiatives</a:t>
            </a:r>
            <a:r>
              <a:rPr lang="it-IT" b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in the NEAMTWS</a:t>
            </a:r>
            <a:br>
              <a:rPr lang="it-IT" b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</a:br>
            <a:r>
              <a:rPr lang="it-IT" sz="3200" b="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S. Lorito, INGV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614087"/>
            <a:ext cx="10363200" cy="506054"/>
          </a:xfrm>
        </p:spPr>
        <p:txBody>
          <a:bodyPr>
            <a:noAutofit/>
          </a:bodyPr>
          <a:lstStyle/>
          <a:p>
            <a:r>
              <a:rPr lang="it-IT" sz="2800" dirty="0"/>
              <a:t>XIX ICG-NEAMTWS, Paris, UNESCO HQ, November 27-29, 2024</a:t>
            </a:r>
          </a:p>
        </p:txBody>
      </p:sp>
      <p:pic>
        <p:nvPicPr>
          <p:cNvPr id="6" name="Google Shape;89;p1">
            <a:extLst>
              <a:ext uri="{FF2B5EF4-FFF2-40B4-BE49-F238E27FC236}">
                <a16:creationId xmlns:a16="http://schemas.microsoft.com/office/drawing/2014/main" id="{516D3DC7-482E-3530-840F-DAE80EC35E2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57131" y="5276645"/>
            <a:ext cx="5392758" cy="1321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646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9AEA32B0-38DC-6504-CCBC-4C8010237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CE768896-2554-9A3E-D7D7-F1601F5E80FA}"/>
              </a:ext>
            </a:extLst>
          </p:cNvPr>
          <p:cNvSpPr txBox="1"/>
          <p:nvPr/>
        </p:nvSpPr>
        <p:spPr>
          <a:xfrm>
            <a:off x="0" y="0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Other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EU projects </a:t>
            </a: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relevant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for ICG-NEAMTWS </a:t>
            </a:r>
            <a:endParaRPr sz="2800" b="1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B5C4B44-AFAD-3ED2-530F-C8C2BA0A7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7"/>
          <a:stretch/>
        </p:blipFill>
        <p:spPr bwMode="auto">
          <a:xfrm>
            <a:off x="3309500" y="5952136"/>
            <a:ext cx="1779516" cy="5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492089A-918A-4416-BA24-889ACAF26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4"/>
          <a:stretch/>
        </p:blipFill>
        <p:spPr bwMode="auto">
          <a:xfrm>
            <a:off x="2016855" y="5761874"/>
            <a:ext cx="1258063" cy="87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2CB5E727-F21C-5A1C-5DA2-E0CDCF1FB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450" y="914400"/>
            <a:ext cx="4917566" cy="4845984"/>
          </a:xfrm>
        </p:spPr>
        <p:txBody>
          <a:bodyPr>
            <a:normAutofit fontScale="92500" lnSpcReduction="20000"/>
          </a:bodyPr>
          <a:lstStyle/>
          <a:p>
            <a:pPr lvl="1">
              <a:spcAft>
                <a:spcPts val="300"/>
              </a:spcAft>
            </a:pPr>
            <a:r>
              <a:rPr lang="it-IT" dirty="0"/>
              <a:t>Local multi-hazard </a:t>
            </a:r>
            <a:r>
              <a:rPr lang="it-IT" dirty="0" err="1"/>
              <a:t>evacuation</a:t>
            </a:r>
            <a:r>
              <a:rPr lang="it-IT" dirty="0"/>
              <a:t> planning in Stromboli, </a:t>
            </a:r>
            <a:r>
              <a:rPr lang="it-IT" dirty="0" err="1"/>
              <a:t>Italy</a:t>
            </a:r>
            <a:r>
              <a:rPr lang="it-IT" dirty="0"/>
              <a:t> (</a:t>
            </a:r>
            <a:r>
              <a:rPr lang="it-IT" dirty="0" err="1"/>
              <a:t>seismic</a:t>
            </a:r>
            <a:r>
              <a:rPr lang="it-IT" dirty="0"/>
              <a:t> and </a:t>
            </a:r>
            <a:r>
              <a:rPr lang="it-IT" dirty="0" err="1"/>
              <a:t>volcano</a:t>
            </a:r>
            <a:r>
              <a:rPr lang="it-IT" dirty="0"/>
              <a:t> tsunami + </a:t>
            </a:r>
            <a:r>
              <a:rPr lang="it-IT" dirty="0" err="1"/>
              <a:t>volcanic</a:t>
            </a:r>
            <a:r>
              <a:rPr lang="it-IT" dirty="0"/>
              <a:t> hazard)</a:t>
            </a:r>
          </a:p>
          <a:p>
            <a:pPr lvl="1">
              <a:spcAft>
                <a:spcPts val="300"/>
              </a:spcAft>
            </a:pPr>
            <a:r>
              <a:rPr lang="it-IT" dirty="0"/>
              <a:t>Local planning in </a:t>
            </a:r>
            <a:r>
              <a:rPr lang="it-IT" dirty="0" err="1"/>
              <a:t>Gytheio</a:t>
            </a:r>
            <a:r>
              <a:rPr lang="it-IT" dirty="0"/>
              <a:t>, </a:t>
            </a:r>
            <a:r>
              <a:rPr lang="it-IT" dirty="0" err="1"/>
              <a:t>Greece</a:t>
            </a:r>
            <a:r>
              <a:rPr lang="it-IT" dirty="0"/>
              <a:t>, with </a:t>
            </a:r>
            <a:r>
              <a:rPr lang="it-IT" dirty="0" err="1"/>
              <a:t>consideration</a:t>
            </a:r>
            <a:r>
              <a:rPr lang="it-IT" dirty="0"/>
              <a:t> of building </a:t>
            </a:r>
            <a:r>
              <a:rPr lang="it-IT" dirty="0" err="1"/>
              <a:t>resistance</a:t>
            </a:r>
            <a:r>
              <a:rPr lang="it-IT" dirty="0"/>
              <a:t> for </a:t>
            </a:r>
            <a:r>
              <a:rPr lang="it-IT" dirty="0" err="1"/>
              <a:t>vertical</a:t>
            </a:r>
            <a:r>
              <a:rPr lang="it-IT" dirty="0"/>
              <a:t> </a:t>
            </a:r>
            <a:r>
              <a:rPr lang="it-IT" dirty="0" err="1"/>
              <a:t>evacuation</a:t>
            </a:r>
            <a:r>
              <a:rPr lang="it-IT" dirty="0"/>
              <a:t> planning and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/</a:t>
            </a:r>
            <a:r>
              <a:rPr lang="it-IT" dirty="0" err="1"/>
              <a:t>collapses</a:t>
            </a:r>
            <a:r>
              <a:rPr lang="it-IT" dirty="0"/>
              <a:t> </a:t>
            </a:r>
            <a:r>
              <a:rPr lang="it-IT" dirty="0" err="1"/>
              <a:t>affecting</a:t>
            </a:r>
            <a:r>
              <a:rPr lang="it-IT" dirty="0"/>
              <a:t> </a:t>
            </a:r>
            <a:r>
              <a:rPr lang="it-IT" dirty="0" err="1"/>
              <a:t>evacuation</a:t>
            </a:r>
            <a:r>
              <a:rPr lang="it-IT" dirty="0"/>
              <a:t> </a:t>
            </a:r>
            <a:r>
              <a:rPr lang="it-IT" dirty="0" err="1"/>
              <a:t>routes</a:t>
            </a:r>
            <a:r>
              <a:rPr lang="it-IT" dirty="0"/>
              <a:t> </a:t>
            </a:r>
          </a:p>
          <a:p>
            <a:pPr lvl="1">
              <a:spcAft>
                <a:spcPts val="300"/>
              </a:spcAft>
            </a:pPr>
            <a:r>
              <a:rPr lang="it-IT" dirty="0" err="1"/>
              <a:t>complementary</a:t>
            </a:r>
            <a:r>
              <a:rPr lang="it-IT" dirty="0"/>
              <a:t> to </a:t>
            </a:r>
            <a:r>
              <a:rPr lang="it-IT" dirty="0" err="1"/>
              <a:t>CoastWAVE</a:t>
            </a:r>
            <a:r>
              <a:rPr lang="it-IT" dirty="0"/>
              <a:t> 2.0</a:t>
            </a:r>
          </a:p>
          <a:p>
            <a:pPr lvl="1">
              <a:spcAft>
                <a:spcPts val="300"/>
              </a:spcAft>
            </a:pPr>
            <a:endParaRPr lang="it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665BF2-A00F-2742-869A-1E35EF2AC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497" y="1425236"/>
            <a:ext cx="6857504" cy="514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79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ABA40E04-FDCB-66DA-2470-D8BEE545C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D7A1814C-3CC9-07CA-B911-245F3963728D}"/>
              </a:ext>
            </a:extLst>
          </p:cNvPr>
          <p:cNvSpPr txBox="1"/>
          <p:nvPr/>
        </p:nvSpPr>
        <p:spPr>
          <a:xfrm>
            <a:off x="0" y="0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Other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EU projects </a:t>
            </a: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relevant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for ICG-NEAMTWS </a:t>
            </a:r>
            <a:endParaRPr sz="2800" b="1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602D0976-F2B8-00ED-2B92-E6881645B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7"/>
          <a:stretch/>
        </p:blipFill>
        <p:spPr bwMode="auto">
          <a:xfrm>
            <a:off x="3309500" y="5952136"/>
            <a:ext cx="1779516" cy="5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AC0C5BB-6C37-2F6F-AC35-17C98FD43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4"/>
          <a:stretch/>
        </p:blipFill>
        <p:spPr bwMode="auto">
          <a:xfrm>
            <a:off x="2016855" y="5761874"/>
            <a:ext cx="1258063" cy="87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48224-94C9-700A-A9AC-23FF753EF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598" y="799034"/>
            <a:ext cx="6874044" cy="5153102"/>
          </a:xfrm>
          <a:prstGeom prst="rect">
            <a:avLst/>
          </a:prstGeom>
        </p:spPr>
      </p:pic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6C4F42E6-29A2-47F1-AFB3-D40B296DB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877" y="2213150"/>
            <a:ext cx="4954139" cy="1993090"/>
          </a:xfrm>
        </p:spPr>
        <p:txBody>
          <a:bodyPr>
            <a:normAutofit fontScale="85000" lnSpcReduction="20000"/>
          </a:bodyPr>
          <a:lstStyle/>
          <a:p>
            <a:pPr lvl="1">
              <a:spcAft>
                <a:spcPts val="300"/>
              </a:spcAft>
            </a:pPr>
            <a:r>
              <a:rPr lang="it-IT" dirty="0" err="1"/>
              <a:t>Leave</a:t>
            </a:r>
            <a:r>
              <a:rPr lang="it-IT" dirty="0"/>
              <a:t> a legacy for </a:t>
            </a:r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implementation</a:t>
            </a:r>
            <a:r>
              <a:rPr lang="it-IT" dirty="0"/>
              <a:t> of the multi-scale </a:t>
            </a:r>
            <a:r>
              <a:rPr lang="it-IT" dirty="0" err="1"/>
              <a:t>participatory</a:t>
            </a:r>
            <a:r>
              <a:rPr lang="it-IT" dirty="0"/>
              <a:t> planning </a:t>
            </a:r>
            <a:r>
              <a:rPr lang="it-IT" dirty="0" err="1"/>
              <a:t>approach</a:t>
            </a:r>
            <a:r>
              <a:rPr lang="it-IT" dirty="0"/>
              <a:t> and </a:t>
            </a:r>
            <a:r>
              <a:rPr lang="it-IT" dirty="0" err="1"/>
              <a:t>awareness</a:t>
            </a:r>
            <a:r>
              <a:rPr lang="it-IT" dirty="0"/>
              <a:t> </a:t>
            </a:r>
            <a:r>
              <a:rPr lang="it-IT" dirty="0" err="1"/>
              <a:t>raising</a:t>
            </a:r>
            <a:r>
              <a:rPr lang="it-IT" dirty="0"/>
              <a:t> to </a:t>
            </a:r>
            <a:r>
              <a:rPr lang="it-IT" dirty="0" err="1"/>
              <a:t>contribute</a:t>
            </a:r>
            <a:r>
              <a:rPr lang="it-IT" dirty="0"/>
              <a:t> to the Tsunami Ready Program</a:t>
            </a:r>
          </a:p>
        </p:txBody>
      </p:sp>
    </p:spTree>
    <p:extLst>
      <p:ext uri="{BB962C8B-B14F-4D97-AF65-F5344CB8AC3E}">
        <p14:creationId xmlns:p14="http://schemas.microsoft.com/office/powerpoint/2010/main" val="920728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35FECA9F-CCE8-6B21-0A85-BA67DC2F1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1EFC1925-1DA6-44D5-8C58-06D37FF8BD1A}"/>
              </a:ext>
            </a:extLst>
          </p:cNvPr>
          <p:cNvSpPr txBox="1"/>
          <p:nvPr/>
        </p:nvSpPr>
        <p:spPr>
          <a:xfrm>
            <a:off x="0" y="0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Status of Community </a:t>
            </a: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Initiatives</a:t>
            </a:r>
            <a:endParaRPr sz="2800" b="1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3925" y="740429"/>
            <a:ext cx="7144310" cy="537714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300"/>
              </a:spcAft>
            </a:pPr>
            <a:r>
              <a:rPr lang="it-IT" dirty="0"/>
              <a:t>The GTM Global Tsunami Model:</a:t>
            </a:r>
          </a:p>
          <a:p>
            <a:pPr lvl="1">
              <a:spcAft>
                <a:spcPts val="300"/>
              </a:spcAft>
            </a:pPr>
            <a:r>
              <a:rPr lang="it-IT" dirty="0"/>
              <a:t>eV </a:t>
            </a:r>
            <a:r>
              <a:rPr lang="it-IT" dirty="0" err="1"/>
              <a:t>associaton</a:t>
            </a:r>
            <a:r>
              <a:rPr lang="it-IT" dirty="0"/>
              <a:t> </a:t>
            </a:r>
            <a:r>
              <a:rPr lang="it-IT" dirty="0" err="1"/>
              <a:t>founded</a:t>
            </a:r>
            <a:r>
              <a:rPr lang="it-IT" dirty="0"/>
              <a:t> (~20 </a:t>
            </a:r>
            <a:r>
              <a:rPr lang="it-IT" dirty="0" err="1"/>
              <a:t>members</a:t>
            </a:r>
            <a:r>
              <a:rPr lang="it-IT" dirty="0"/>
              <a:t>) + &gt; 30 </a:t>
            </a:r>
            <a:r>
              <a:rPr lang="it-IT" dirty="0" err="1"/>
              <a:t>Letters</a:t>
            </a:r>
            <a:r>
              <a:rPr lang="it-IT" dirty="0"/>
              <a:t> of </a:t>
            </a:r>
            <a:r>
              <a:rPr lang="it-IT" dirty="0" err="1"/>
              <a:t>Interest</a:t>
            </a:r>
            <a:r>
              <a:rPr lang="it-IT" dirty="0"/>
              <a:t> </a:t>
            </a:r>
            <a:r>
              <a:rPr lang="it-IT" dirty="0" err="1"/>
              <a:t>globally</a:t>
            </a:r>
            <a:r>
              <a:rPr lang="it-IT" dirty="0"/>
              <a:t> </a:t>
            </a:r>
          </a:p>
          <a:p>
            <a:pPr lvl="1">
              <a:spcAft>
                <a:spcPts val="300"/>
              </a:spcAft>
            </a:pPr>
            <a:r>
              <a:rPr lang="it-IT" dirty="0"/>
              <a:t>global S-PTHA in </a:t>
            </a:r>
            <a:r>
              <a:rPr lang="it-IT" dirty="0" err="1"/>
              <a:t>preparation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ChEESE</a:t>
            </a:r>
            <a:r>
              <a:rPr lang="it-IT" dirty="0"/>
              <a:t> project</a:t>
            </a:r>
          </a:p>
          <a:p>
            <a:pPr lvl="1">
              <a:spcAft>
                <a:spcPts val="300"/>
              </a:spcAft>
            </a:pPr>
            <a:r>
              <a:rPr lang="it-IT" dirty="0"/>
              <a:t>Support to UNESCAP </a:t>
            </a:r>
            <a:r>
              <a:rPr lang="it-IT" dirty="0" err="1"/>
              <a:t>Makran</a:t>
            </a:r>
            <a:r>
              <a:rPr lang="it-IT" dirty="0"/>
              <a:t> S-PTHA project</a:t>
            </a:r>
          </a:p>
          <a:p>
            <a:pPr lvl="1">
              <a:spcAft>
                <a:spcPts val="300"/>
              </a:spcAft>
            </a:pPr>
            <a:r>
              <a:rPr lang="it-IT" dirty="0"/>
              <a:t>Collaboration with GEM for source/</a:t>
            </a:r>
            <a:r>
              <a:rPr lang="it-IT" dirty="0" err="1"/>
              <a:t>results</a:t>
            </a:r>
            <a:r>
              <a:rPr lang="it-IT" dirty="0"/>
              <a:t> </a:t>
            </a:r>
            <a:r>
              <a:rPr lang="it-IT" dirty="0" err="1"/>
              <a:t>interoperability</a:t>
            </a:r>
            <a:r>
              <a:rPr lang="it-IT" dirty="0"/>
              <a:t> (e.g. </a:t>
            </a:r>
            <a:r>
              <a:rPr lang="it-IT" dirty="0" err="1"/>
              <a:t>OpenQuake</a:t>
            </a:r>
            <a:r>
              <a:rPr lang="it-IT" dirty="0"/>
              <a:t>) and planning for pilot </a:t>
            </a:r>
            <a:r>
              <a:rPr lang="it-IT" dirty="0" err="1"/>
              <a:t>Seismic+Tsunami</a:t>
            </a:r>
            <a:r>
              <a:rPr lang="it-IT" dirty="0"/>
              <a:t> </a:t>
            </a:r>
            <a:r>
              <a:rPr lang="it-IT" dirty="0" err="1"/>
              <a:t>Probabilistic</a:t>
            </a:r>
            <a:r>
              <a:rPr lang="it-IT" dirty="0"/>
              <a:t> Hazard and Risk </a:t>
            </a:r>
            <a:r>
              <a:rPr lang="it-IT" dirty="0" err="1"/>
              <a:t>Assessment</a:t>
            </a:r>
            <a:r>
              <a:rPr lang="it-IT" dirty="0"/>
              <a:t> for South America</a:t>
            </a:r>
          </a:p>
          <a:p>
            <a:pPr lvl="1">
              <a:spcAft>
                <a:spcPts val="300"/>
              </a:spcAft>
            </a:pPr>
            <a:r>
              <a:rPr lang="it-IT" dirty="0"/>
              <a:t>Will </a:t>
            </a:r>
            <a:r>
              <a:rPr lang="it-IT" dirty="0" err="1"/>
              <a:t>submit</a:t>
            </a:r>
            <a:r>
              <a:rPr lang="it-IT" dirty="0"/>
              <a:t> </a:t>
            </a:r>
            <a:r>
              <a:rPr lang="it-IT" dirty="0" err="1"/>
              <a:t>request</a:t>
            </a:r>
            <a:r>
              <a:rPr lang="it-IT" dirty="0"/>
              <a:t> for endorsement to UNODTP</a:t>
            </a:r>
          </a:p>
          <a:p>
            <a:pPr marL="571500" lvl="1" indent="0">
              <a:spcAft>
                <a:spcPts val="300"/>
              </a:spcAft>
              <a:buNone/>
            </a:pPr>
            <a:endParaRPr lang="it-IT" dirty="0"/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B4CA3EF4-3D32-E074-1BD7-3FFCC70B1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861" y="1374212"/>
            <a:ext cx="1595823" cy="1621562"/>
          </a:xfrm>
          <a:prstGeom prst="rect">
            <a:avLst/>
          </a:prstGeom>
        </p:spPr>
      </p:pic>
      <p:sp>
        <p:nvSpPr>
          <p:cNvPr id="6" name="Google Shape;162;p8">
            <a:extLst>
              <a:ext uri="{FF2B5EF4-FFF2-40B4-BE49-F238E27FC236}">
                <a16:creationId xmlns:a16="http://schemas.microsoft.com/office/drawing/2014/main" id="{DBDBD296-64D3-5826-4247-D46AE2C0F901}"/>
              </a:ext>
            </a:extLst>
          </p:cNvPr>
          <p:cNvSpPr txBox="1"/>
          <p:nvPr/>
        </p:nvSpPr>
        <p:spPr>
          <a:xfrm>
            <a:off x="7238235" y="3429000"/>
            <a:ext cx="4632137" cy="2192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algn="ctr"/>
            <a:r>
              <a:rPr lang="en-GB" sz="2100" b="1" i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“Saving lives, reducing losses, and enhancing resilience”</a:t>
            </a:r>
            <a:endParaRPr sz="2100" b="1" i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endParaRPr sz="1200" b="1" i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en-GB" sz="2100" b="1" i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“Advancement of tsunami science, provision of expert information, promoting dialog about tsunami hazard and risk”</a:t>
            </a:r>
            <a:endParaRPr sz="21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61;p8">
            <a:extLst>
              <a:ext uri="{FF2B5EF4-FFF2-40B4-BE49-F238E27FC236}">
                <a16:creationId xmlns:a16="http://schemas.microsoft.com/office/drawing/2014/main" id="{1EFB157C-76DE-D27C-59A2-0929B583426B}"/>
              </a:ext>
            </a:extLst>
          </p:cNvPr>
          <p:cNvSpPr txBox="1">
            <a:spLocks/>
          </p:cNvSpPr>
          <p:nvPr/>
        </p:nvSpPr>
        <p:spPr>
          <a:xfrm>
            <a:off x="8729410" y="1366175"/>
            <a:ext cx="3236496" cy="893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50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lnSpc>
                <a:spcPct val="90000"/>
              </a:lnSpc>
              <a:buSzPts val="4000"/>
            </a:pPr>
            <a:r>
              <a:rPr lang="en-GB" sz="3600" dirty="0">
                <a:latin typeface="Roboto"/>
                <a:ea typeface="Roboto"/>
                <a:cs typeface="Roboto"/>
                <a:sym typeface="Roboto"/>
              </a:rPr>
              <a:t>GTM’s vision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317200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214420ED-6244-9D00-67A3-E0CA12A3B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4A072596-9BAF-601D-9117-217A43302C76}"/>
              </a:ext>
            </a:extLst>
          </p:cNvPr>
          <p:cNvSpPr txBox="1"/>
          <p:nvPr/>
        </p:nvSpPr>
        <p:spPr>
          <a:xfrm>
            <a:off x="0" y="0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Status of Community </a:t>
            </a: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Initiatives</a:t>
            </a:r>
            <a:endParaRPr sz="2800" b="1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867A09C-01A0-A844-D898-431A12A05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770" y="688085"/>
            <a:ext cx="8087250" cy="5377142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300"/>
              </a:spcAft>
            </a:pPr>
            <a:r>
              <a:rPr lang="it-IT" dirty="0"/>
              <a:t>Tsunami TCS in EPOS </a:t>
            </a:r>
          </a:p>
          <a:p>
            <a:pPr lvl="1">
              <a:spcAft>
                <a:spcPts val="300"/>
              </a:spcAft>
            </a:pPr>
            <a:r>
              <a:rPr lang="it-IT" dirty="0"/>
              <a:t>Consortium of ~ 20 </a:t>
            </a:r>
            <a:r>
              <a:rPr lang="it-IT" dirty="0" err="1"/>
              <a:t>Universities</a:t>
            </a:r>
            <a:r>
              <a:rPr lang="it-IT" dirty="0"/>
              <a:t> and Institutions in EU (</a:t>
            </a:r>
            <a:r>
              <a:rPr lang="it-IT" dirty="0" err="1"/>
              <a:t>incl</a:t>
            </a:r>
            <a:r>
              <a:rPr lang="it-IT" dirty="0"/>
              <a:t>. VLIZ, 4/5 </a:t>
            </a:r>
            <a:r>
              <a:rPr lang="it-IT" dirty="0" err="1"/>
              <a:t>TSPs</a:t>
            </a:r>
            <a:r>
              <a:rPr lang="it-IT" dirty="0"/>
              <a:t> + CENALT TSP and CINECA </a:t>
            </a:r>
            <a:r>
              <a:rPr lang="it-IT" dirty="0" err="1"/>
              <a:t>Supercomputing</a:t>
            </a:r>
            <a:r>
              <a:rPr lang="it-IT" dirty="0"/>
              <a:t> Centre </a:t>
            </a:r>
            <a:r>
              <a:rPr lang="it-IT" dirty="0" err="1"/>
              <a:t>expected</a:t>
            </a:r>
            <a:r>
              <a:rPr lang="it-IT" dirty="0"/>
              <a:t> in 2025)</a:t>
            </a:r>
          </a:p>
          <a:p>
            <a:pPr lvl="1">
              <a:spcAft>
                <a:spcPts val="300"/>
              </a:spcAft>
            </a:pPr>
            <a:r>
              <a:rPr lang="it-IT" dirty="0"/>
              <a:t>FAIR Distribution of DDSS (data, hazard and risk models, software, </a:t>
            </a:r>
            <a:r>
              <a:rPr lang="it-IT" dirty="0" err="1"/>
              <a:t>computational</a:t>
            </a:r>
            <a:r>
              <a:rPr lang="it-IT" dirty="0"/>
              <a:t> </a:t>
            </a:r>
            <a:r>
              <a:rPr lang="it-IT" dirty="0" err="1"/>
              <a:t>resources</a:t>
            </a:r>
            <a:r>
              <a:rPr lang="it-IT" dirty="0"/>
              <a:t>)</a:t>
            </a:r>
          </a:p>
          <a:p>
            <a:pPr lvl="1">
              <a:spcAft>
                <a:spcPts val="300"/>
              </a:spcAft>
            </a:pPr>
            <a:r>
              <a:rPr lang="it-IT" dirty="0"/>
              <a:t>Financial support by the EU </a:t>
            </a:r>
            <a:r>
              <a:rPr lang="it-IT" dirty="0" err="1"/>
              <a:t>Member</a:t>
            </a:r>
            <a:r>
              <a:rPr lang="it-IT" dirty="0"/>
              <a:t> States via EU and National funding, and in </a:t>
            </a:r>
            <a:r>
              <a:rPr lang="it-IT" dirty="0" err="1"/>
              <a:t>cooperation</a:t>
            </a:r>
            <a:r>
              <a:rPr lang="it-IT" dirty="0"/>
              <a:t> with EU projects</a:t>
            </a:r>
          </a:p>
          <a:p>
            <a:pPr lvl="2">
              <a:spcAft>
                <a:spcPts val="300"/>
              </a:spcAft>
            </a:pPr>
            <a:r>
              <a:rPr lang="it-IT" dirty="0"/>
              <a:t>EPOS-ON EU Project to support the </a:t>
            </a:r>
            <a:r>
              <a:rPr lang="it-IT" dirty="0" err="1"/>
              <a:t>finalization</a:t>
            </a:r>
            <a:r>
              <a:rPr lang="it-IT" dirty="0"/>
              <a:t> of the TSP-IOT (INGV, NOA, KOERI, IPMA </a:t>
            </a:r>
            <a:r>
              <a:rPr lang="it-IT" dirty="0" err="1"/>
              <a:t>as</a:t>
            </a:r>
            <a:r>
              <a:rPr lang="it-IT" dirty="0"/>
              <a:t> advisor) </a:t>
            </a:r>
          </a:p>
          <a:p>
            <a:pPr lvl="2">
              <a:spcAft>
                <a:spcPts val="300"/>
              </a:spcAft>
            </a:pPr>
            <a:r>
              <a:rPr lang="it-IT" dirty="0"/>
              <a:t>Geo-INQUIRE to support Virtual and </a:t>
            </a:r>
            <a:r>
              <a:rPr lang="it-IT" dirty="0" err="1"/>
              <a:t>TransNational</a:t>
            </a:r>
            <a:r>
              <a:rPr lang="it-IT" dirty="0"/>
              <a:t> Access to the services (include </a:t>
            </a:r>
            <a:r>
              <a:rPr lang="it-IT" dirty="0" err="1"/>
              <a:t>local</a:t>
            </a:r>
            <a:r>
              <a:rPr lang="it-IT" dirty="0"/>
              <a:t> PTHA support for </a:t>
            </a:r>
            <a:r>
              <a:rPr lang="it-IT" dirty="0" err="1"/>
              <a:t>Spain</a:t>
            </a:r>
            <a:r>
              <a:rPr lang="it-IT" dirty="0"/>
              <a:t> - </a:t>
            </a:r>
            <a:r>
              <a:rPr lang="it-IT" dirty="0" err="1"/>
              <a:t>Cadiz</a:t>
            </a:r>
            <a:r>
              <a:rPr lang="it-IT" dirty="0"/>
              <a:t>, Morocco, Chile, Pakistan, Iran)</a:t>
            </a:r>
          </a:p>
          <a:p>
            <a:pPr lvl="1">
              <a:spcAft>
                <a:spcPts val="300"/>
              </a:spcAft>
            </a:pPr>
            <a:r>
              <a:rPr lang="it-IT" dirty="0" err="1"/>
              <a:t>Request</a:t>
            </a:r>
            <a:r>
              <a:rPr lang="it-IT" dirty="0"/>
              <a:t> </a:t>
            </a:r>
            <a:r>
              <a:rPr lang="it-IT" dirty="0" err="1"/>
              <a:t>submitted</a:t>
            </a:r>
            <a:r>
              <a:rPr lang="it-IT" dirty="0"/>
              <a:t> for endorsement by UNODTP</a:t>
            </a:r>
          </a:p>
          <a:p>
            <a:pPr lvl="1">
              <a:spcAft>
                <a:spcPts val="300"/>
              </a:spcAft>
            </a:pPr>
            <a:endParaRPr lang="it-IT" dirty="0"/>
          </a:p>
        </p:txBody>
      </p:sp>
      <p:pic>
        <p:nvPicPr>
          <p:cNvPr id="2" name="Google Shape;483;p19">
            <a:extLst>
              <a:ext uri="{FF2B5EF4-FFF2-40B4-BE49-F238E27FC236}">
                <a16:creationId xmlns:a16="http://schemas.microsoft.com/office/drawing/2014/main" id="{ABF081B3-0FA8-3529-9C85-4368548163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1875" y="608075"/>
            <a:ext cx="19431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84;p19">
            <a:extLst>
              <a:ext uri="{FF2B5EF4-FFF2-40B4-BE49-F238E27FC236}">
                <a16:creationId xmlns:a16="http://schemas.microsoft.com/office/drawing/2014/main" id="{7ADB2414-6BC2-573C-98AC-60072066B8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32759" y="886038"/>
            <a:ext cx="1174570" cy="4953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85;p19">
            <a:extLst>
              <a:ext uri="{FF2B5EF4-FFF2-40B4-BE49-F238E27FC236}">
                <a16:creationId xmlns:a16="http://schemas.microsoft.com/office/drawing/2014/main" id="{1F9FC462-8D13-9B40-D26D-81A403B7003D}"/>
              </a:ext>
            </a:extLst>
          </p:cNvPr>
          <p:cNvSpPr txBox="1"/>
          <p:nvPr/>
        </p:nvSpPr>
        <p:spPr>
          <a:xfrm>
            <a:off x="8340777" y="1605146"/>
            <a:ext cx="2742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TCS Tsunami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486;p19">
            <a:extLst>
              <a:ext uri="{FF2B5EF4-FFF2-40B4-BE49-F238E27FC236}">
                <a16:creationId xmlns:a16="http://schemas.microsoft.com/office/drawing/2014/main" id="{F8E97225-5462-38AF-71BD-44102E35A7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50430" y="5442384"/>
            <a:ext cx="2322995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87;p19">
            <a:extLst>
              <a:ext uri="{FF2B5EF4-FFF2-40B4-BE49-F238E27FC236}">
                <a16:creationId xmlns:a16="http://schemas.microsoft.com/office/drawing/2014/main" id="{96CA82A1-04E7-ADC0-3527-A9628B0D79B3}"/>
              </a:ext>
            </a:extLst>
          </p:cNvPr>
          <p:cNvSpPr txBox="1"/>
          <p:nvPr/>
        </p:nvSpPr>
        <p:spPr>
          <a:xfrm>
            <a:off x="8608199" y="5627125"/>
            <a:ext cx="24552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23"/>
              <a:buFont typeface="Arial"/>
              <a:buNone/>
            </a:pPr>
            <a:r>
              <a:rPr lang="en-US" sz="2330" b="0" i="0" u="none" strike="noStrike" cap="none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ics-c.epos-eu.org</a:t>
            </a:r>
            <a:endParaRPr sz="233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530306-60FA-6F30-32E8-BA1D4B7EA8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777" y="2491531"/>
            <a:ext cx="3388083" cy="287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00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9CBE333F-3C67-78DC-7166-8DA8CB319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E30BBC9A-CC81-AB0C-20C2-BA34E6A8A0A6}"/>
              </a:ext>
            </a:extLst>
          </p:cNvPr>
          <p:cNvSpPr txBox="1"/>
          <p:nvPr/>
        </p:nvSpPr>
        <p:spPr>
          <a:xfrm>
            <a:off x="0" y="0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Other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EU projects </a:t>
            </a: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relevant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for ICG-NEAMTWS </a:t>
            </a:r>
            <a:endParaRPr sz="2800" b="1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BF712B-F53A-E58B-4FC3-6CFE80035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4935" y="631615"/>
            <a:ext cx="5724115" cy="5594770"/>
          </a:xfrm>
        </p:spPr>
        <p:txBody>
          <a:bodyPr>
            <a:normAutofit lnSpcReduction="10000"/>
          </a:bodyPr>
          <a:lstStyle/>
          <a:p>
            <a:pPr>
              <a:spcAft>
                <a:spcPts val="300"/>
              </a:spcAft>
            </a:pPr>
            <a:r>
              <a:rPr lang="it-IT" sz="2800" dirty="0"/>
              <a:t>The </a:t>
            </a:r>
            <a:r>
              <a:rPr lang="it-IT" sz="2800" dirty="0" err="1"/>
              <a:t>ChEESE</a:t>
            </a:r>
            <a:r>
              <a:rPr lang="it-IT" sz="2800" dirty="0"/>
              <a:t> project:</a:t>
            </a:r>
          </a:p>
          <a:p>
            <a:pPr lvl="1">
              <a:spcAft>
                <a:spcPts val="300"/>
              </a:spcAft>
            </a:pPr>
            <a:r>
              <a:rPr lang="it-IT" sz="2400" dirty="0"/>
              <a:t>Global </a:t>
            </a:r>
            <a:r>
              <a:rPr lang="it-IT" sz="2400" dirty="0" err="1"/>
              <a:t>Urgent</a:t>
            </a:r>
            <a:r>
              <a:rPr lang="it-IT" sz="2400" dirty="0"/>
              <a:t> Computing </a:t>
            </a:r>
            <a:r>
              <a:rPr lang="it-IT" sz="2400" dirty="0" err="1"/>
              <a:t>type</a:t>
            </a:r>
            <a:r>
              <a:rPr lang="it-IT" sz="2400" dirty="0"/>
              <a:t> </a:t>
            </a:r>
            <a:r>
              <a:rPr lang="it-IT" sz="2400" dirty="0" err="1"/>
              <a:t>simulation</a:t>
            </a:r>
            <a:r>
              <a:rPr lang="it-IT" sz="2400" dirty="0"/>
              <a:t> of the HTHH tsunami on the Leonardo supercomputer @CINECA</a:t>
            </a:r>
          </a:p>
          <a:p>
            <a:pPr lvl="2">
              <a:spcAft>
                <a:spcPts val="300"/>
              </a:spcAft>
            </a:pPr>
            <a:r>
              <a:rPr lang="it-IT" sz="2000" dirty="0" err="1"/>
              <a:t>Near</a:t>
            </a:r>
            <a:r>
              <a:rPr lang="it-IT" sz="2000" dirty="0"/>
              <a:t>-field source with </a:t>
            </a:r>
            <a:r>
              <a:rPr lang="it-IT" sz="2000" dirty="0" err="1"/>
              <a:t>SeisSol+L-HySEA</a:t>
            </a:r>
            <a:endParaRPr lang="it-IT" sz="2000" dirty="0"/>
          </a:p>
          <a:p>
            <a:pPr lvl="2">
              <a:spcAft>
                <a:spcPts val="300"/>
              </a:spcAft>
            </a:pPr>
            <a:r>
              <a:rPr lang="it-IT" sz="2000" dirty="0"/>
              <a:t>Global source with M-</a:t>
            </a:r>
            <a:r>
              <a:rPr lang="it-IT" sz="2000" dirty="0" err="1"/>
              <a:t>HySEASupport</a:t>
            </a:r>
            <a:r>
              <a:rPr lang="it-IT" sz="2000" dirty="0"/>
              <a:t> to UNESCAP </a:t>
            </a:r>
            <a:r>
              <a:rPr lang="it-IT" sz="2000" dirty="0" err="1"/>
              <a:t>Makran</a:t>
            </a:r>
            <a:r>
              <a:rPr lang="it-IT" sz="2000" dirty="0"/>
              <a:t> S-PTHA project</a:t>
            </a:r>
          </a:p>
          <a:p>
            <a:pPr lvl="1">
              <a:spcAft>
                <a:spcPts val="300"/>
              </a:spcAft>
            </a:pPr>
            <a:r>
              <a:rPr lang="it-IT" sz="2400" dirty="0" err="1"/>
              <a:t>Realization</a:t>
            </a:r>
            <a:r>
              <a:rPr lang="it-IT" sz="2400" dirty="0"/>
              <a:t> of the Global GTM S-PTHA (update of Davies, 2018 global PTHA)</a:t>
            </a:r>
          </a:p>
          <a:p>
            <a:pPr lvl="2">
              <a:spcAft>
                <a:spcPts val="300"/>
              </a:spcAft>
            </a:pPr>
            <a:r>
              <a:rPr lang="it-IT" sz="2000" dirty="0" err="1"/>
              <a:t>Heterogeneous</a:t>
            </a:r>
            <a:r>
              <a:rPr lang="it-IT" sz="2000" dirty="0"/>
              <a:t> </a:t>
            </a:r>
            <a:r>
              <a:rPr lang="it-IT" sz="2000" dirty="0" err="1"/>
              <a:t>earthquake</a:t>
            </a:r>
            <a:r>
              <a:rPr lang="it-IT" sz="2000" dirty="0"/>
              <a:t> slip</a:t>
            </a:r>
          </a:p>
          <a:p>
            <a:pPr lvl="2">
              <a:spcAft>
                <a:spcPts val="300"/>
              </a:spcAft>
            </a:pPr>
            <a:r>
              <a:rPr lang="it-IT" sz="2000" dirty="0" err="1"/>
              <a:t>Inclusion</a:t>
            </a:r>
            <a:r>
              <a:rPr lang="it-IT" sz="2000" dirty="0"/>
              <a:t> of small </a:t>
            </a:r>
            <a:r>
              <a:rPr lang="it-IT" sz="2000" dirty="0" err="1"/>
              <a:t>islands</a:t>
            </a:r>
            <a:r>
              <a:rPr lang="it-IT" sz="2000" dirty="0"/>
              <a:t> </a:t>
            </a:r>
            <a:r>
              <a:rPr lang="it-IT" sz="2000" dirty="0" err="1"/>
              <a:t>globally</a:t>
            </a:r>
            <a:endParaRPr lang="it-IT" sz="2000" dirty="0"/>
          </a:p>
          <a:p>
            <a:pPr lvl="2">
              <a:spcAft>
                <a:spcPts val="300"/>
              </a:spcAft>
            </a:pPr>
            <a:r>
              <a:rPr lang="it-IT" sz="2000" dirty="0" err="1"/>
              <a:t>Inclusion</a:t>
            </a:r>
            <a:r>
              <a:rPr lang="it-IT" sz="2000" dirty="0"/>
              <a:t> of </a:t>
            </a:r>
            <a:r>
              <a:rPr lang="it-IT" sz="2000" dirty="0" err="1"/>
              <a:t>tides</a:t>
            </a:r>
            <a:r>
              <a:rPr lang="it-IT" sz="2000" dirty="0"/>
              <a:t>, long-</a:t>
            </a:r>
            <a:r>
              <a:rPr lang="it-IT" sz="2000" dirty="0" err="1"/>
              <a:t>term</a:t>
            </a:r>
            <a:r>
              <a:rPr lang="it-IT" sz="2000" dirty="0"/>
              <a:t> </a:t>
            </a:r>
            <a:r>
              <a:rPr lang="it-IT" sz="2000" dirty="0" err="1"/>
              <a:t>sea-level</a:t>
            </a:r>
            <a:r>
              <a:rPr lang="it-IT" sz="2000" dirty="0"/>
              <a:t> rise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0AB3C-4A3E-1F8C-CC96-939F4DD44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856" y="1891805"/>
            <a:ext cx="2542984" cy="1623339"/>
          </a:xfrm>
          <a:prstGeom prst="rect">
            <a:avLst/>
          </a:prstGeom>
        </p:spPr>
      </p:pic>
      <p:pic>
        <p:nvPicPr>
          <p:cNvPr id="4" name="Google Shape;320;p29">
            <a:extLst>
              <a:ext uri="{FF2B5EF4-FFF2-40B4-BE49-F238E27FC236}">
                <a16:creationId xmlns:a16="http://schemas.microsoft.com/office/drawing/2014/main" id="{CB8482D3-BC74-422C-8B20-39C83DFCAA2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445" t="26197" r="65748" b="38773"/>
          <a:stretch/>
        </p:blipFill>
        <p:spPr>
          <a:xfrm>
            <a:off x="9363163" y="750132"/>
            <a:ext cx="1305924" cy="989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A81625-AE2D-D30F-711A-872297F09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1" y="750132"/>
            <a:ext cx="2828128" cy="2559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0C3C58-C816-B8D2-E7ED-C7527680B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711" y="3613736"/>
            <a:ext cx="6371814" cy="2431990"/>
          </a:xfrm>
          <a:prstGeom prst="rect">
            <a:avLst/>
          </a:prstGeom>
        </p:spPr>
      </p:pic>
      <p:pic>
        <p:nvPicPr>
          <p:cNvPr id="7" name="Picture 6" descr="A blue and green logo&#10;&#10;Description automatically generated">
            <a:extLst>
              <a:ext uri="{FF2B5EF4-FFF2-40B4-BE49-F238E27FC236}">
                <a16:creationId xmlns:a16="http://schemas.microsoft.com/office/drawing/2014/main" id="{AFFB4814-7FA3-49DD-FDF5-4E2C54F85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5604" y="763780"/>
            <a:ext cx="810543" cy="823616"/>
          </a:xfrm>
          <a:prstGeom prst="rect">
            <a:avLst/>
          </a:prstGeom>
        </p:spPr>
      </p:pic>
      <p:pic>
        <p:nvPicPr>
          <p:cNvPr id="1032" name="Picture 8" descr="Homepage - EuroHPC JU">
            <a:extLst>
              <a:ext uri="{FF2B5EF4-FFF2-40B4-BE49-F238E27FC236}">
                <a16:creationId xmlns:a16="http://schemas.microsoft.com/office/drawing/2014/main" id="{19D58800-76EB-57A7-DA1F-07561ED40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16" y="6107868"/>
            <a:ext cx="2063750" cy="62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3D745CA-805C-D4CB-CCF9-19A37FC2F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7"/>
          <a:stretch/>
        </p:blipFill>
        <p:spPr bwMode="auto">
          <a:xfrm>
            <a:off x="2932522" y="6151904"/>
            <a:ext cx="1779516" cy="5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A74E83E-1E0E-EF9A-0E0D-AB8648E8B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4"/>
          <a:stretch/>
        </p:blipFill>
        <p:spPr bwMode="auto">
          <a:xfrm>
            <a:off x="1639877" y="5961642"/>
            <a:ext cx="1258063" cy="87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898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093D24B7-F5D4-8E7C-7F8F-C3BBC0038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8BDE3D00-1685-E300-33B8-E84CD910B899}"/>
              </a:ext>
            </a:extLst>
          </p:cNvPr>
          <p:cNvSpPr txBox="1"/>
          <p:nvPr/>
        </p:nvSpPr>
        <p:spPr>
          <a:xfrm>
            <a:off x="0" y="0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Other EU projects relevant for ICG-NEAMTWS </a:t>
            </a:r>
            <a:endParaRPr lang="it-IT" sz="2800" b="1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5FBD1D-1584-8A30-C3E1-5F59B90C6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46910"/>
            <a:ext cx="6511859" cy="5377142"/>
          </a:xfrm>
        </p:spPr>
        <p:txBody>
          <a:bodyPr>
            <a:normAutofit fontScale="92500"/>
          </a:bodyPr>
          <a:lstStyle/>
          <a:p>
            <a:pPr>
              <a:spcAft>
                <a:spcPts val="300"/>
              </a:spcAft>
            </a:pPr>
            <a:r>
              <a:rPr lang="it-IT" dirty="0"/>
              <a:t>The DT-GEO project:</a:t>
            </a:r>
          </a:p>
          <a:p>
            <a:pPr lvl="1">
              <a:spcAft>
                <a:spcPts val="300"/>
              </a:spcAft>
            </a:pPr>
            <a:r>
              <a:rPr lang="it-IT" dirty="0" err="1"/>
              <a:t>Urgent</a:t>
            </a:r>
            <a:r>
              <a:rPr lang="it-IT" dirty="0"/>
              <a:t> computing </a:t>
            </a:r>
            <a:r>
              <a:rPr lang="it-IT" dirty="0" err="1"/>
              <a:t>version</a:t>
            </a:r>
            <a:r>
              <a:rPr lang="it-IT" dirty="0"/>
              <a:t> of the PTF with </a:t>
            </a:r>
            <a:r>
              <a:rPr lang="it-IT" dirty="0" err="1"/>
              <a:t>experimental</a:t>
            </a:r>
            <a:r>
              <a:rPr lang="it-IT" dirty="0"/>
              <a:t>:</a:t>
            </a:r>
          </a:p>
          <a:p>
            <a:pPr lvl="2">
              <a:spcAft>
                <a:spcPts val="300"/>
              </a:spcAft>
            </a:pPr>
            <a:r>
              <a:rPr lang="it-IT" dirty="0"/>
              <a:t>Real-time tsunami </a:t>
            </a:r>
            <a:r>
              <a:rPr lang="it-IT" dirty="0" err="1"/>
              <a:t>simulations</a:t>
            </a:r>
            <a:r>
              <a:rPr lang="it-IT" dirty="0"/>
              <a:t> on the Leonardo supercomputer @CINECA</a:t>
            </a:r>
          </a:p>
          <a:p>
            <a:pPr lvl="2">
              <a:spcAft>
                <a:spcPts val="300"/>
              </a:spcAft>
            </a:pPr>
            <a:r>
              <a:rPr lang="it-IT" dirty="0"/>
              <a:t>GNSS and Tsunami data </a:t>
            </a:r>
            <a:r>
              <a:rPr lang="it-IT" dirty="0" err="1"/>
              <a:t>assimilation</a:t>
            </a:r>
            <a:endParaRPr lang="it-IT" dirty="0"/>
          </a:p>
          <a:p>
            <a:pPr lvl="2">
              <a:spcAft>
                <a:spcPts val="300"/>
              </a:spcAft>
            </a:pPr>
            <a:r>
              <a:rPr lang="it-IT" dirty="0" err="1"/>
              <a:t>Seismically-induced</a:t>
            </a:r>
            <a:r>
              <a:rPr lang="it-IT" dirty="0"/>
              <a:t> </a:t>
            </a:r>
            <a:r>
              <a:rPr lang="it-IT" dirty="0" err="1"/>
              <a:t>tsunamigenic</a:t>
            </a:r>
            <a:r>
              <a:rPr lang="it-IT" dirty="0"/>
              <a:t> </a:t>
            </a:r>
            <a:r>
              <a:rPr lang="it-IT" dirty="0" err="1"/>
              <a:t>landslides</a:t>
            </a:r>
            <a:endParaRPr lang="it-IT" dirty="0"/>
          </a:p>
          <a:p>
            <a:pPr>
              <a:spcAft>
                <a:spcPts val="300"/>
              </a:spcAft>
            </a:pPr>
            <a:r>
              <a:rPr lang="it-IT" dirty="0"/>
              <a:t>The Geo-INQUIRE project</a:t>
            </a:r>
          </a:p>
          <a:p>
            <a:pPr lvl="1">
              <a:spcAft>
                <a:spcPts val="300"/>
              </a:spcAft>
            </a:pPr>
            <a:r>
              <a:rPr lang="it-IT" dirty="0"/>
              <a:t>Virtual and </a:t>
            </a:r>
            <a:r>
              <a:rPr lang="it-IT" dirty="0" err="1"/>
              <a:t>TransNational</a:t>
            </a:r>
            <a:r>
              <a:rPr lang="it-IT" dirty="0"/>
              <a:t> Access to tsunami services (hazard and risk models, data, software, HPC </a:t>
            </a:r>
            <a:r>
              <a:rPr lang="it-IT" dirty="0" err="1"/>
              <a:t>resources</a:t>
            </a:r>
            <a:r>
              <a:rPr lang="it-IT" dirty="0"/>
              <a:t>)</a:t>
            </a:r>
          </a:p>
        </p:txBody>
      </p:sp>
      <p:pic>
        <p:nvPicPr>
          <p:cNvPr id="4" name="Picture 2" descr="Home - Geo-INQUIRE">
            <a:extLst>
              <a:ext uri="{FF2B5EF4-FFF2-40B4-BE49-F238E27FC236}">
                <a16:creationId xmlns:a16="http://schemas.microsoft.com/office/drawing/2014/main" id="{BFABF14C-B67E-DF24-348C-8372872D4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272" y="3987119"/>
            <a:ext cx="1409850" cy="52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324;p29" descr="A blue globe with a black background&#10;&#10;Description automatically generated">
            <a:extLst>
              <a:ext uri="{FF2B5EF4-FFF2-40B4-BE49-F238E27FC236}">
                <a16:creationId xmlns:a16="http://schemas.microsoft.com/office/drawing/2014/main" id="{36524CD0-0BE9-30D4-776C-7798B8A36F0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4091" y="669327"/>
            <a:ext cx="1409850" cy="48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2B8986-7159-F450-1379-3453F020B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060" y="669327"/>
            <a:ext cx="5793940" cy="277824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16530D4-E82C-DC1D-5526-6E78EC197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897" y="4991061"/>
            <a:ext cx="2042464" cy="114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C0876B89-6872-43B1-3730-70C8F45D6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69"/>
          <a:stretch/>
        </p:blipFill>
        <p:spPr bwMode="auto">
          <a:xfrm>
            <a:off x="9691306" y="3563404"/>
            <a:ext cx="2145852" cy="137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B37A5E0-044F-6311-6C5D-AB9E0ACAC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6" b="3122"/>
          <a:stretch/>
        </p:blipFill>
        <p:spPr bwMode="auto">
          <a:xfrm>
            <a:off x="6928643" y="4191904"/>
            <a:ext cx="2617470" cy="18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DF954C9-1D29-254F-4C9F-F1537EA30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7"/>
          <a:stretch/>
        </p:blipFill>
        <p:spPr bwMode="auto">
          <a:xfrm>
            <a:off x="3309500" y="5952136"/>
            <a:ext cx="1779516" cy="5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42F8DA2-82CB-F97A-87B6-053A0AFC5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4"/>
          <a:stretch/>
        </p:blipFill>
        <p:spPr bwMode="auto">
          <a:xfrm>
            <a:off x="2016855" y="5761874"/>
            <a:ext cx="1258063" cy="87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193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B8BF2587-CD94-53BC-DB55-0DD56272A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54666D5D-E86C-7B85-B3F9-EAD1A25BD585}"/>
              </a:ext>
            </a:extLst>
          </p:cNvPr>
          <p:cNvSpPr txBox="1"/>
          <p:nvPr/>
        </p:nvSpPr>
        <p:spPr>
          <a:xfrm>
            <a:off x="0" y="0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Other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EU projects </a:t>
            </a: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relevant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for ICG-NEAMTWS </a:t>
            </a:r>
            <a:endParaRPr sz="2800" b="1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8EE75E-CC34-9C70-E1F6-1EF5C7181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63339"/>
            <a:ext cx="5376058" cy="5377142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300"/>
              </a:spcAft>
            </a:pPr>
            <a:r>
              <a:rPr lang="it-IT" dirty="0"/>
              <a:t>The EPOS-ON project</a:t>
            </a:r>
          </a:p>
          <a:p>
            <a:pPr lvl="1">
              <a:spcAft>
                <a:spcPts val="300"/>
              </a:spcAft>
            </a:pPr>
            <a:r>
              <a:rPr lang="it-IT" dirty="0"/>
              <a:t>Support to the </a:t>
            </a:r>
            <a:r>
              <a:rPr lang="it-IT" dirty="0" err="1"/>
              <a:t>development</a:t>
            </a:r>
            <a:r>
              <a:rPr lang="it-IT" dirty="0"/>
              <a:t> of the TSP-IOT</a:t>
            </a:r>
          </a:p>
          <a:p>
            <a:pPr lvl="2">
              <a:spcAft>
                <a:spcPts val="300"/>
              </a:spcAft>
            </a:pPr>
            <a:r>
              <a:rPr lang="it-IT" dirty="0"/>
              <a:t>“Certified” Data and Tools make the TSP </a:t>
            </a:r>
            <a:r>
              <a:rPr lang="it-IT" dirty="0" err="1"/>
              <a:t>functions</a:t>
            </a:r>
            <a:r>
              <a:rPr lang="it-IT" dirty="0"/>
              <a:t>/information </a:t>
            </a:r>
            <a:r>
              <a:rPr lang="it-IT" dirty="0" err="1"/>
              <a:t>interoperable</a:t>
            </a:r>
            <a:r>
              <a:rPr lang="it-IT" dirty="0"/>
              <a:t> and </a:t>
            </a:r>
            <a:r>
              <a:rPr lang="it-IT" dirty="0" err="1"/>
              <a:t>potentially</a:t>
            </a:r>
            <a:r>
              <a:rPr lang="it-IT" dirty="0"/>
              <a:t> </a:t>
            </a:r>
            <a:r>
              <a:rPr lang="it-IT" dirty="0" err="1"/>
              <a:t>consistent</a:t>
            </a:r>
            <a:endParaRPr lang="it-IT" dirty="0"/>
          </a:p>
          <a:p>
            <a:pPr lvl="2">
              <a:spcAft>
                <a:spcPts val="300"/>
              </a:spcAft>
            </a:pPr>
            <a:r>
              <a:rPr lang="it-IT" dirty="0" err="1"/>
              <a:t>Redundancy</a:t>
            </a:r>
            <a:r>
              <a:rPr lang="it-IT" dirty="0"/>
              <a:t> of data/information for-and-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TSPs</a:t>
            </a:r>
            <a:r>
              <a:rPr lang="it-IT" dirty="0"/>
              <a:t> and TSP </a:t>
            </a:r>
            <a:r>
              <a:rPr lang="it-IT" dirty="0" err="1"/>
              <a:t>operations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fostered</a:t>
            </a:r>
            <a:endParaRPr lang="it-IT" dirty="0"/>
          </a:p>
          <a:p>
            <a:pPr lvl="2">
              <a:spcAft>
                <a:spcPts val="300"/>
              </a:spcAft>
            </a:pPr>
            <a:r>
              <a:rPr lang="it-IT" dirty="0"/>
              <a:t>Data/Products (Repository) </a:t>
            </a:r>
            <a:r>
              <a:rPr lang="it-IT" dirty="0" err="1"/>
              <a:t>accessible</a:t>
            </a:r>
            <a:r>
              <a:rPr lang="it-IT" dirty="0"/>
              <a:t> to </a:t>
            </a:r>
            <a:r>
              <a:rPr lang="it-IT" dirty="0" err="1"/>
              <a:t>TSPs</a:t>
            </a:r>
            <a:r>
              <a:rPr lang="it-IT" dirty="0"/>
              <a:t> via a </a:t>
            </a:r>
            <a:r>
              <a:rPr lang="it-IT" dirty="0" err="1"/>
              <a:t>webservice</a:t>
            </a:r>
            <a:endParaRPr lang="it-IT" dirty="0"/>
          </a:p>
          <a:p>
            <a:pPr lvl="1">
              <a:spcAft>
                <a:spcPts val="300"/>
              </a:spcAft>
            </a:pPr>
            <a:r>
              <a:rPr lang="it-IT" dirty="0"/>
              <a:t>Pilot </a:t>
            </a:r>
            <a:r>
              <a:rPr lang="it-IT" dirty="0" err="1"/>
              <a:t>cases</a:t>
            </a:r>
            <a:r>
              <a:rPr lang="it-IT" dirty="0"/>
              <a:t> for </a:t>
            </a:r>
            <a:r>
              <a:rPr lang="it-IT" dirty="0" err="1"/>
              <a:t>integration</a:t>
            </a:r>
            <a:r>
              <a:rPr lang="it-IT" dirty="0"/>
              <a:t> with EEW</a:t>
            </a:r>
          </a:p>
          <a:p>
            <a:pPr marL="571500" lvl="1" indent="0">
              <a:spcAft>
                <a:spcPts val="300"/>
              </a:spcAft>
              <a:buNone/>
            </a:pPr>
            <a:endParaRPr lang="it-IT" dirty="0"/>
          </a:p>
        </p:txBody>
      </p:sp>
      <p:pic>
        <p:nvPicPr>
          <p:cNvPr id="3074" name="Picture 2" descr="EPOS ON logo">
            <a:extLst>
              <a:ext uri="{FF2B5EF4-FFF2-40B4-BE49-F238E27FC236}">
                <a16:creationId xmlns:a16="http://schemas.microsoft.com/office/drawing/2014/main" id="{9A6E1E9A-E275-94BD-044C-C200955E1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278" y="551372"/>
            <a:ext cx="2387099" cy="64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F4396BF-CE58-5268-1C72-68EBF9DF5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7"/>
          <a:stretch/>
        </p:blipFill>
        <p:spPr bwMode="auto">
          <a:xfrm>
            <a:off x="3309500" y="5952136"/>
            <a:ext cx="1779516" cy="5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753758-BB5C-A410-7B30-705A076C3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4"/>
          <a:stretch/>
        </p:blipFill>
        <p:spPr bwMode="auto">
          <a:xfrm>
            <a:off x="2016855" y="5761874"/>
            <a:ext cx="1258063" cy="87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4BAB9B-F619-3FF9-EA36-E3E55781A4F6}"/>
              </a:ext>
            </a:extLst>
          </p:cNvPr>
          <p:cNvSpPr/>
          <p:nvPr/>
        </p:nvSpPr>
        <p:spPr>
          <a:xfrm>
            <a:off x="6096000" y="3783807"/>
            <a:ext cx="4254774" cy="2885738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l="-8000" r="-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T" dirty="0"/>
          </a:p>
        </p:txBody>
      </p:sp>
      <p:pic>
        <p:nvPicPr>
          <p:cNvPr id="13" name="Picture 12" descr="A map of the world&#10;&#10;Description automatically generated">
            <a:extLst>
              <a:ext uri="{FF2B5EF4-FFF2-40B4-BE49-F238E27FC236}">
                <a16:creationId xmlns:a16="http://schemas.microsoft.com/office/drawing/2014/main" id="{5C8EF595-03C7-193D-25C4-A9C4E87E6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0730" y="765810"/>
            <a:ext cx="5525731" cy="277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6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1F4EA4F1-8294-FD03-074E-9DD17059A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F3FF4DF8-73B5-F344-81B8-8EF4C7EBBF8F}"/>
              </a:ext>
            </a:extLst>
          </p:cNvPr>
          <p:cNvSpPr txBox="1"/>
          <p:nvPr/>
        </p:nvSpPr>
        <p:spPr>
          <a:xfrm>
            <a:off x="0" y="0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Other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EU projects </a:t>
            </a: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relevant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for ICG-NEAMTWS </a:t>
            </a:r>
            <a:endParaRPr sz="2800" b="1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C99E626-3561-F75E-B848-49B3C8B1E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7"/>
          <a:stretch/>
        </p:blipFill>
        <p:spPr bwMode="auto">
          <a:xfrm>
            <a:off x="3309500" y="5952136"/>
            <a:ext cx="1779516" cy="5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A3F1592-76DF-4FC6-8145-8A37F85C6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4"/>
          <a:stretch/>
        </p:blipFill>
        <p:spPr bwMode="auto">
          <a:xfrm>
            <a:off x="2016855" y="5761874"/>
            <a:ext cx="1258063" cy="87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C9A0584E-CCA6-84A7-3C4C-AB5EF452C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590" y="580414"/>
            <a:ext cx="11315700" cy="52318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GB" sz="1800" dirty="0">
                <a:effectLst/>
                <a:latin typeface="TimesNewRomanPS"/>
              </a:rPr>
              <a:t>SENSEI </a:t>
            </a:r>
            <a:r>
              <a:rPr lang="en-GB" sz="1200" dirty="0"/>
              <a:t>- </a:t>
            </a:r>
            <a:r>
              <a:rPr lang="en-GB" sz="1800" dirty="0">
                <a:effectLst/>
                <a:latin typeface="TimesNewRomanPS"/>
              </a:rPr>
              <a:t>SMART EUROPEAN NETWORKS FOR SENSING THE ENVIRONMENT AND INTERNET QUALITY </a:t>
            </a:r>
            <a:endParaRPr lang="en-GB" sz="1200" dirty="0"/>
          </a:p>
          <a:p>
            <a:pPr marL="114300" indent="0">
              <a:spcAft>
                <a:spcPts val="300"/>
              </a:spcAft>
              <a:buNone/>
            </a:pPr>
            <a:endParaRPr lang="en-US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C1E4774B-2AF5-716A-1DAD-3C535B316F6C}"/>
              </a:ext>
            </a:extLst>
          </p:cNvPr>
          <p:cNvSpPr txBox="1">
            <a:spLocks/>
          </p:cNvSpPr>
          <p:nvPr/>
        </p:nvSpPr>
        <p:spPr>
          <a:xfrm>
            <a:off x="6476" y="2023773"/>
            <a:ext cx="4542664" cy="112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Aft>
                <a:spcPts val="300"/>
              </a:spcAft>
              <a:buFontTx/>
              <a:buChar char="-"/>
            </a:pPr>
            <a:r>
              <a:rPr lang="it-IT" sz="2400" dirty="0"/>
              <a:t>One task </a:t>
            </a:r>
            <a:r>
              <a:rPr lang="it-IT" sz="2400" dirty="0" err="1"/>
              <a:t>dedicated</a:t>
            </a:r>
            <a:r>
              <a:rPr lang="it-IT" sz="2400" dirty="0"/>
              <a:t> to </a:t>
            </a:r>
            <a:r>
              <a:rPr lang="it-IT" sz="2400" dirty="0" err="1"/>
              <a:t>assessing</a:t>
            </a:r>
            <a:r>
              <a:rPr lang="it-IT" sz="2400" dirty="0"/>
              <a:t> the capability of </a:t>
            </a:r>
            <a:r>
              <a:rPr lang="it-IT" sz="2400" dirty="0" err="1"/>
              <a:t>subsea</a:t>
            </a:r>
            <a:r>
              <a:rPr lang="it-IT" sz="2400" dirty="0"/>
              <a:t> </a:t>
            </a:r>
            <a:r>
              <a:rPr lang="it-IT" sz="2400" dirty="0" err="1"/>
              <a:t>fibers</a:t>
            </a:r>
            <a:r>
              <a:rPr lang="it-IT" sz="2400" dirty="0"/>
              <a:t> to </a:t>
            </a:r>
            <a:r>
              <a:rPr lang="it-IT" sz="2400" dirty="0" err="1"/>
              <a:t>detect</a:t>
            </a:r>
            <a:r>
              <a:rPr lang="it-IT" sz="2400" dirty="0"/>
              <a:t> tsunami </a:t>
            </a:r>
            <a:r>
              <a:rPr lang="it-IT" sz="2400" dirty="0" err="1"/>
              <a:t>waves</a:t>
            </a:r>
            <a:endParaRPr lang="it-IT" sz="2400" dirty="0"/>
          </a:p>
          <a:p>
            <a:pPr>
              <a:spcAft>
                <a:spcPts val="300"/>
              </a:spcAft>
              <a:buFontTx/>
              <a:buChar char="-"/>
            </a:pPr>
            <a:r>
              <a:rPr lang="it-IT" sz="2400" dirty="0" err="1">
                <a:solidFill>
                  <a:srgbClr val="000000"/>
                </a:solidFill>
              </a:rPr>
              <a:t>Testbeds</a:t>
            </a:r>
            <a:r>
              <a:rPr lang="it-IT" sz="2400" dirty="0">
                <a:solidFill>
                  <a:srgbClr val="000000"/>
                </a:solidFill>
              </a:rPr>
              <a:t> for </a:t>
            </a:r>
            <a:r>
              <a:rPr lang="it-IT" sz="2400" dirty="0" err="1">
                <a:solidFill>
                  <a:srgbClr val="000000"/>
                </a:solidFill>
              </a:rPr>
              <a:t>it</a:t>
            </a:r>
            <a:r>
              <a:rPr lang="it-IT" sz="2400" dirty="0">
                <a:solidFill>
                  <a:srgbClr val="000000"/>
                </a:solidFill>
              </a:rPr>
              <a:t>: France-</a:t>
            </a:r>
            <a:r>
              <a:rPr lang="it-IT" sz="2400" dirty="0" err="1">
                <a:solidFill>
                  <a:srgbClr val="000000"/>
                </a:solidFill>
              </a:rPr>
              <a:t>sea</a:t>
            </a:r>
            <a:r>
              <a:rPr lang="it-IT" sz="2400" dirty="0">
                <a:solidFill>
                  <a:srgbClr val="000000"/>
                </a:solidFill>
              </a:rPr>
              <a:t>, Malta-</a:t>
            </a:r>
            <a:r>
              <a:rPr lang="it-IT" sz="2400" dirty="0" err="1">
                <a:solidFill>
                  <a:srgbClr val="000000"/>
                </a:solidFill>
              </a:rPr>
              <a:t>sea</a:t>
            </a:r>
            <a:endParaRPr lang="en-US" sz="2400" dirty="0">
              <a:solidFill>
                <a:srgbClr val="000000"/>
              </a:solidFill>
            </a:endParaRPr>
          </a:p>
          <a:p>
            <a:pPr marL="114300" indent="0">
              <a:spcAft>
                <a:spcPts val="300"/>
              </a:spcAft>
              <a:buFont typeface="Arial"/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90E78-0C43-7472-01EA-4DDABFFF0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520" y="1160828"/>
            <a:ext cx="4993640" cy="48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14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31A0CE55-D17E-8A89-4B60-C5F971299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ECB49945-4A10-F491-CD75-EBB8FA85BB38}"/>
              </a:ext>
            </a:extLst>
          </p:cNvPr>
          <p:cNvSpPr txBox="1"/>
          <p:nvPr/>
        </p:nvSpPr>
        <p:spPr>
          <a:xfrm>
            <a:off x="0" y="0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Other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EU projects </a:t>
            </a: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relevant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for ICG-NEAMTWS </a:t>
            </a:r>
            <a:endParaRPr sz="2800" b="1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3844E6D-4021-22F7-400B-06C53351D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7"/>
          <a:stretch/>
        </p:blipFill>
        <p:spPr bwMode="auto">
          <a:xfrm>
            <a:off x="3309500" y="5952136"/>
            <a:ext cx="1779516" cy="5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EC91076-D43E-9F11-FB39-D5AFA02CF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4"/>
          <a:stretch/>
        </p:blipFill>
        <p:spPr bwMode="auto">
          <a:xfrm>
            <a:off x="2016855" y="5761874"/>
            <a:ext cx="1258063" cy="87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9A5AB316-4386-427A-AA9C-CC25E1494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590" y="580414"/>
            <a:ext cx="11315700" cy="523180"/>
          </a:xfrm>
        </p:spPr>
        <p:txBody>
          <a:bodyPr>
            <a:noAutofit/>
          </a:bodyPr>
          <a:lstStyle/>
          <a:p>
            <a:pPr marL="114300" indent="0">
              <a:spcAft>
                <a:spcPts val="300"/>
              </a:spcAft>
              <a:buNone/>
            </a:pPr>
            <a:r>
              <a:rPr lang="el-GR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EAM Collaboration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iMproved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tsunaMi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rIsk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miTigation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management (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NEAM-COMMITMENT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114300" indent="0">
              <a:spcAft>
                <a:spcPts val="300"/>
              </a:spcAft>
              <a:buNone/>
            </a:pPr>
            <a:endParaRPr lang="en-US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76FB3E-EABC-D974-2A44-AB912448F4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464"/>
          <a:stretch/>
        </p:blipFill>
        <p:spPr>
          <a:xfrm>
            <a:off x="5082540" y="2023773"/>
            <a:ext cx="7102984" cy="4661051"/>
          </a:xfrm>
          <a:prstGeom prst="rect">
            <a:avLst/>
          </a:prstGeom>
        </p:spPr>
      </p:pic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E4C24E83-B632-38E5-1734-F619B9FE6ADA}"/>
              </a:ext>
            </a:extLst>
          </p:cNvPr>
          <p:cNvSpPr txBox="1">
            <a:spLocks/>
          </p:cNvSpPr>
          <p:nvPr/>
        </p:nvSpPr>
        <p:spPr>
          <a:xfrm>
            <a:off x="6476" y="2023773"/>
            <a:ext cx="4542664" cy="1120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spcAft>
                <a:spcPts val="300"/>
              </a:spcAft>
              <a:buNone/>
            </a:pPr>
            <a:r>
              <a:rPr lang="it-IT" sz="2400" dirty="0"/>
              <a:t>-  </a:t>
            </a:r>
            <a:r>
              <a:rPr lang="it-IT" sz="2400" dirty="0" err="1"/>
              <a:t>Coordinated</a:t>
            </a:r>
            <a:r>
              <a:rPr lang="it-IT" sz="2400" dirty="0"/>
              <a:t> by NOA, </a:t>
            </a:r>
            <a:r>
              <a:rPr lang="it-IT" sz="2400" dirty="0" err="1"/>
              <a:t>Greece</a:t>
            </a:r>
            <a:endParaRPr lang="it-IT" sz="2400" dirty="0"/>
          </a:p>
          <a:p>
            <a:pPr>
              <a:spcAft>
                <a:spcPts val="300"/>
              </a:spcAft>
              <a:buFontTx/>
              <a:buChar char="-"/>
            </a:pPr>
            <a:r>
              <a:rPr lang="it-IT" sz="2400" dirty="0" err="1"/>
              <a:t>supported</a:t>
            </a:r>
            <a:r>
              <a:rPr lang="it-IT" sz="2400" dirty="0"/>
              <a:t> by the TR IOC-UNESCO </a:t>
            </a:r>
            <a:r>
              <a:rPr lang="it-IT" sz="2400" dirty="0" err="1"/>
              <a:t>Section</a:t>
            </a:r>
            <a:endParaRPr lang="it-IT" sz="2400" dirty="0"/>
          </a:p>
          <a:p>
            <a:pPr>
              <a:spcAft>
                <a:spcPts val="300"/>
              </a:spcAft>
              <a:buFontTx/>
              <a:buChar char="-"/>
            </a:pPr>
            <a:r>
              <a:rPr lang="it-IT" sz="2400" dirty="0" err="1"/>
              <a:t>uses</a:t>
            </a:r>
            <a:r>
              <a:rPr lang="it-IT" sz="2400" dirty="0"/>
              <a:t> science-</a:t>
            </a:r>
            <a:r>
              <a:rPr lang="it-IT" sz="2400" dirty="0" err="1"/>
              <a:t>informed</a:t>
            </a:r>
            <a:r>
              <a:rPr lang="it-IT" sz="2400" dirty="0"/>
              <a:t> </a:t>
            </a:r>
            <a:r>
              <a:rPr lang="it-IT" sz="2400" dirty="0" err="1"/>
              <a:t>participatory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r>
              <a:rPr lang="it-IT" sz="2400" dirty="0"/>
              <a:t> to decision-making</a:t>
            </a:r>
          </a:p>
          <a:p>
            <a:pPr>
              <a:spcAft>
                <a:spcPts val="300"/>
              </a:spcAft>
              <a:buFontTx/>
              <a:buChar char="-"/>
            </a:pPr>
            <a:endParaRPr lang="en-US" sz="2400" dirty="0">
              <a:solidFill>
                <a:srgbClr val="000000"/>
              </a:solidFill>
            </a:endParaRPr>
          </a:p>
          <a:p>
            <a:pPr marL="114300" indent="0">
              <a:spcAft>
                <a:spcPts val="300"/>
              </a:spcAft>
              <a:buFont typeface="Arial"/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56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>
          <a:extLst>
            <a:ext uri="{FF2B5EF4-FFF2-40B4-BE49-F238E27FC236}">
              <a16:creationId xmlns:a16="http://schemas.microsoft.com/office/drawing/2014/main" id="{C511A832-8297-DA3E-92D4-43395FA0B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0e1330b5c_0_311">
            <a:extLst>
              <a:ext uri="{FF2B5EF4-FFF2-40B4-BE49-F238E27FC236}">
                <a16:creationId xmlns:a16="http://schemas.microsoft.com/office/drawing/2014/main" id="{3F955D43-18DC-811E-F09E-261B0024C081}"/>
              </a:ext>
            </a:extLst>
          </p:cNvPr>
          <p:cNvSpPr txBox="1"/>
          <p:nvPr/>
        </p:nvSpPr>
        <p:spPr>
          <a:xfrm>
            <a:off x="0" y="0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Other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EU projects </a:t>
            </a:r>
            <a:r>
              <a:rPr lang="it-IT" sz="2800" b="1" i="0" u="none" strike="noStrike" cap="none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relevant</a:t>
            </a:r>
            <a:r>
              <a:rPr lang="it-IT" sz="2800" b="1" i="0" u="none" strike="noStrike" cap="none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t> for ICG-NEAMTWS </a:t>
            </a:r>
            <a:endParaRPr sz="2800" b="1" i="0" u="none" strike="noStrike" cap="none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53302DC6-18A3-CBB4-58CD-7035843D6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7"/>
          <a:stretch/>
        </p:blipFill>
        <p:spPr bwMode="auto">
          <a:xfrm>
            <a:off x="3309500" y="5952136"/>
            <a:ext cx="1779516" cy="5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56D45BC-F2AD-A217-2020-5B17A50DD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4"/>
          <a:stretch/>
        </p:blipFill>
        <p:spPr bwMode="auto">
          <a:xfrm>
            <a:off x="2016855" y="5761874"/>
            <a:ext cx="1258063" cy="87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E205B095-78D5-BF46-724A-89E152913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77423" y="2201720"/>
            <a:ext cx="4954139" cy="2358850"/>
          </a:xfrm>
        </p:spPr>
        <p:txBody>
          <a:bodyPr>
            <a:normAutofit fontScale="92500" lnSpcReduction="20000"/>
          </a:bodyPr>
          <a:lstStyle/>
          <a:p>
            <a:pPr lvl="1">
              <a:spcAft>
                <a:spcPts val="300"/>
              </a:spcAft>
            </a:pPr>
            <a:r>
              <a:rPr lang="it-IT" dirty="0"/>
              <a:t>Nation-wide </a:t>
            </a:r>
            <a:r>
              <a:rPr lang="it-IT" dirty="0" err="1"/>
              <a:t>evacuation</a:t>
            </a:r>
            <a:r>
              <a:rPr lang="it-IT" dirty="0"/>
              <a:t> planning </a:t>
            </a:r>
            <a:r>
              <a:rPr lang="it-IT" dirty="0" err="1"/>
              <a:t>based</a:t>
            </a:r>
            <a:r>
              <a:rPr lang="it-IT" dirty="0"/>
              <a:t> on NEAMTHM18 for Cyprus, </a:t>
            </a:r>
            <a:r>
              <a:rPr lang="it-IT" dirty="0" err="1"/>
              <a:t>Greece</a:t>
            </a:r>
            <a:r>
              <a:rPr lang="it-IT" dirty="0"/>
              <a:t>, </a:t>
            </a:r>
            <a:r>
              <a:rPr lang="it-IT" dirty="0" err="1"/>
              <a:t>Spain</a:t>
            </a:r>
            <a:endParaRPr lang="it-IT" dirty="0"/>
          </a:p>
          <a:p>
            <a:pPr lvl="1">
              <a:spcAft>
                <a:spcPts val="300"/>
              </a:spcAft>
            </a:pPr>
            <a:r>
              <a:rPr lang="it-IT" dirty="0" err="1"/>
              <a:t>complementary</a:t>
            </a:r>
            <a:r>
              <a:rPr lang="it-IT" dirty="0"/>
              <a:t> to </a:t>
            </a:r>
            <a:r>
              <a:rPr lang="it-IT" dirty="0" err="1"/>
              <a:t>CoastWAVE</a:t>
            </a:r>
            <a:r>
              <a:rPr lang="it-IT" dirty="0"/>
              <a:t> 2.0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066EA-121D-6FA7-4D8C-3E1F05089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618" y="1440179"/>
            <a:ext cx="6849291" cy="51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18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7229</TotalTime>
  <Words>631</Words>
  <Application>Microsoft Macintosh PowerPoint</Application>
  <PresentationFormat>Widescreen</PresentationFormat>
  <Paragraphs>65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Roboto</vt:lpstr>
      <vt:lpstr>TimesNewRomanPS</vt:lpstr>
      <vt:lpstr>Tema di Office</vt:lpstr>
      <vt:lpstr>9_Custom Design</vt:lpstr>
      <vt:lpstr>10_Custom Design</vt:lpstr>
      <vt:lpstr>Community initiatives in the NEAMTWS S. Lorito, INGV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Probabilistic Tsunami Forecasting (PTF) </dc:title>
  <dc:creator>Utente di Microsoft Office</dc:creator>
  <cp:lastModifiedBy>Stefano Lorito</cp:lastModifiedBy>
  <cp:revision>206</cp:revision>
  <dcterms:created xsi:type="dcterms:W3CDTF">2018-12-06T08:46:58Z</dcterms:created>
  <dcterms:modified xsi:type="dcterms:W3CDTF">2024-11-27T14:48:26Z</dcterms:modified>
</cp:coreProperties>
</file>