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3" r:id="rId1"/>
  </p:sldMasterIdLst>
  <p:sldIdLst>
    <p:sldId id="256" r:id="rId2"/>
    <p:sldId id="257" r:id="rId3"/>
    <p:sldId id="258" r:id="rId4"/>
    <p:sldId id="260" r:id="rId5"/>
    <p:sldId id="261" r:id="rId6"/>
    <p:sldId id="275" r:id="rId7"/>
    <p:sldId id="271" r:id="rId8"/>
    <p:sldId id="276" r:id="rId9"/>
    <p:sldId id="263" r:id="rId10"/>
    <p:sldId id="274" r:id="rId11"/>
    <p:sldId id="272" r:id="rId12"/>
    <p:sldId id="277" r:id="rId13"/>
    <p:sldId id="269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66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8B5478-AD47-4EB0-B18D-2BF3C4CEF07E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227/IM-2024-01-79" TargetMode="External"/><Relationship Id="rId7" Type="http://schemas.openxmlformats.org/officeDocument/2006/relationships/hyperlink" Target="https://edanya.uma.es/hysea/" TargetMode="External"/><Relationship Id="rId2" Type="http://schemas.openxmlformats.org/officeDocument/2006/relationships/hyperlink" Target="https://doi.org/10.1029/2008GL0349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amtic.ioc-unesco.org/" TargetMode="External"/><Relationship Id="rId5" Type="http://schemas.openxmlformats.org/officeDocument/2006/relationships/hyperlink" Target="http://ctwc.infp.ro/index.php" TargetMode="External"/><Relationship Id="rId4" Type="http://schemas.openxmlformats.org/officeDocument/2006/relationships/hyperlink" Target="https://helmholtz.software/software/tridec-clou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twc.infp.ro/index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9227/IM-2024-01-7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3089" y="1037304"/>
            <a:ext cx="8959646" cy="229583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17 YEARS OF TSUNAMI </a:t>
            </a:r>
            <a:r>
              <a:rPr lang="en-US" sz="4000" b="1" dirty="0"/>
              <a:t>RESEARCH </a:t>
            </a:r>
            <a:r>
              <a:rPr lang="en-US" sz="4000" dirty="0" smtClean="0"/>
              <a:t>AT </a:t>
            </a:r>
            <a:r>
              <a:rPr lang="en-US" sz="4000" b="1" dirty="0" smtClean="0"/>
              <a:t>THE </a:t>
            </a:r>
            <a:r>
              <a:rPr lang="en-US" sz="4000" b="1" dirty="0"/>
              <a:t>NATIONAL INSTITUTE FOR EARTH </a:t>
            </a:r>
            <a:r>
              <a:rPr lang="en-US" sz="4000" b="1" dirty="0" smtClean="0"/>
              <a:t>PHYSICS, ROMANIA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Presenter: </a:t>
            </a:r>
            <a:r>
              <a:rPr lang="en-US" b="1" dirty="0" err="1" smtClean="0"/>
              <a:t>Partheniu</a:t>
            </a:r>
            <a:r>
              <a:rPr lang="en-US" b="1" dirty="0" smtClean="0"/>
              <a:t> </a:t>
            </a:r>
            <a:r>
              <a:rPr lang="en-US" b="1" dirty="0" err="1"/>
              <a:t>Raluca</a:t>
            </a:r>
            <a:r>
              <a:rPr lang="en-US" b="1" dirty="0"/>
              <a:t>, </a:t>
            </a:r>
          </a:p>
          <a:p>
            <a:r>
              <a:rPr lang="en-US" b="1" dirty="0"/>
              <a:t>Researcher at NIEP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3891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ICG/NEAMTWS XIX, </a:t>
            </a:r>
            <a:r>
              <a:rPr lang="en-US" sz="1400" b="1" dirty="0">
                <a:solidFill>
                  <a:schemeClr val="bg1"/>
                </a:solidFill>
              </a:rPr>
              <a:t>Paris, France, </a:t>
            </a:r>
            <a:r>
              <a:rPr lang="en-US" sz="1400" b="1" dirty="0" smtClean="0">
                <a:solidFill>
                  <a:schemeClr val="bg1"/>
                </a:solidFill>
              </a:rPr>
              <a:t>27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- </a:t>
            </a:r>
            <a:r>
              <a:rPr lang="en-US" sz="1400" b="1" dirty="0" smtClean="0">
                <a:solidFill>
                  <a:schemeClr val="bg1"/>
                </a:solidFill>
              </a:rPr>
              <a:t>29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November </a:t>
            </a:r>
            <a:r>
              <a:rPr lang="en-US" sz="1400" b="1" dirty="0">
                <a:solidFill>
                  <a:schemeClr val="bg1"/>
                </a:solidFill>
              </a:rPr>
              <a:t>2024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 INF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529" y="774240"/>
            <a:ext cx="1826603" cy="247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2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D3E781-621A-02C0-E96D-6FA47A650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42" y="615677"/>
            <a:ext cx="11404777" cy="5298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NEAMTIC MATERIALS</a:t>
            </a:r>
            <a:r>
              <a:rPr lang="en-US" sz="1600" dirty="0"/>
              <a:t> </a:t>
            </a:r>
            <a:r>
              <a:rPr lang="en-US" sz="1600" dirty="0" smtClean="0"/>
              <a:t>-&gt; TWO </a:t>
            </a:r>
            <a:r>
              <a:rPr lang="en-US" sz="1600" b="1" dirty="0"/>
              <a:t>flyers</a:t>
            </a:r>
            <a:r>
              <a:rPr lang="en-US" sz="1600" dirty="0"/>
              <a:t> </a:t>
            </a:r>
            <a:r>
              <a:rPr lang="en-US" sz="1600" dirty="0" smtClean="0"/>
              <a:t>have </a:t>
            </a:r>
            <a:r>
              <a:rPr lang="en-US" sz="1600" dirty="0"/>
              <a:t>been </a:t>
            </a:r>
            <a:r>
              <a:rPr lang="en-US" sz="1600" b="1" dirty="0"/>
              <a:t>translated</a:t>
            </a:r>
            <a:r>
              <a:rPr lang="en-US" sz="1600" dirty="0"/>
              <a:t> in </a:t>
            </a:r>
            <a:r>
              <a:rPr lang="en-US" sz="1600" dirty="0" smtClean="0"/>
              <a:t>Romanian – </a:t>
            </a:r>
            <a:r>
              <a:rPr lang="en-US" sz="1600" b="1" dirty="0" smtClean="0"/>
              <a:t>TSUNAMI FACT SHEET </a:t>
            </a:r>
            <a:r>
              <a:rPr lang="en-US" sz="1600" dirty="0" smtClean="0"/>
              <a:t>and </a:t>
            </a:r>
            <a:r>
              <a:rPr lang="en-US" sz="1600" b="1" dirty="0" smtClean="0"/>
              <a:t>WHAT TO DO </a:t>
            </a:r>
            <a:endParaRPr lang="en-US" sz="16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0A178-20CB-A0FD-E994-FB419282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363" y="0"/>
            <a:ext cx="4597153" cy="81334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EDUCATIONAL </a:t>
            </a:r>
            <a:r>
              <a:rPr lang="en-US" sz="2800" b="1" dirty="0"/>
              <a:t>MATERIALS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  <p:pic>
        <p:nvPicPr>
          <p:cNvPr id="12" name="Picture 11" descr="1 cu diacrit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04" y="956281"/>
            <a:ext cx="4067643" cy="2875823"/>
          </a:xfrm>
          <a:prstGeom prst="rect">
            <a:avLst/>
          </a:prstGeom>
        </p:spPr>
      </p:pic>
      <p:pic>
        <p:nvPicPr>
          <p:cNvPr id="13" name="Picture 12" descr="2 cu diacrit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64" y="3908886"/>
            <a:ext cx="4065967" cy="2874638"/>
          </a:xfrm>
          <a:prstGeom prst="rect">
            <a:avLst/>
          </a:prstGeom>
        </p:spPr>
      </p:pic>
      <p:pic>
        <p:nvPicPr>
          <p:cNvPr id="16" name="Picture 15" descr="what to do diacritice 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0898" y="942321"/>
            <a:ext cx="4595035" cy="3226547"/>
          </a:xfrm>
          <a:prstGeom prst="rect">
            <a:avLst/>
          </a:prstGeom>
        </p:spPr>
      </p:pic>
      <p:pic>
        <p:nvPicPr>
          <p:cNvPr id="17" name="Picture 16" descr="what to do diacritice b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5922" y="3348306"/>
            <a:ext cx="4514297" cy="31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5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369277"/>
            <a:ext cx="11511683" cy="60491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57265" y="633869"/>
            <a:ext cx="11013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WORLD TSUNAMI  AWARENESS DAY </a:t>
            </a:r>
            <a:r>
              <a:rPr lang="en-US" sz="1600" dirty="0" smtClean="0"/>
              <a:t>https://www.facebook.com/share/p/1B989SYXoe/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57017" y="243037"/>
            <a:ext cx="42755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EDUCATIONAL MATERIALS</a:t>
            </a:r>
            <a:endParaRPr lang="en-US" sz="2500" dirty="0"/>
          </a:p>
        </p:txBody>
      </p:sp>
      <p:pic>
        <p:nvPicPr>
          <p:cNvPr id="9" name="Picture 8" descr="WTA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322" y="1046237"/>
            <a:ext cx="3206196" cy="56642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WTA2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0917" y="1058435"/>
            <a:ext cx="3025400" cy="5454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WTA3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3175" y="1033081"/>
            <a:ext cx="2957614" cy="5441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591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uj oral tit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498" y="811115"/>
            <a:ext cx="5323852" cy="23648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2647" y="0"/>
            <a:ext cx="5060611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EDUCATIONAL MATERIALS</a:t>
            </a:r>
            <a:br>
              <a:rPr lang="en-US" sz="2500" dirty="0" smtClean="0"/>
            </a:br>
            <a:endParaRPr lang="en-US" sz="2500" dirty="0"/>
          </a:p>
        </p:txBody>
      </p:sp>
      <p:pic>
        <p:nvPicPr>
          <p:cNvPr id="5" name="Picture 4" descr="cluj oral slid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344" y="3538936"/>
            <a:ext cx="5507340" cy="2810209"/>
          </a:xfrm>
          <a:prstGeom prst="rect">
            <a:avLst/>
          </a:prstGeom>
        </p:spPr>
      </p:pic>
      <p:pic>
        <p:nvPicPr>
          <p:cNvPr id="6" name="Picture 5" descr="cluj oral slid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4070" y="614253"/>
            <a:ext cx="5598789" cy="2785081"/>
          </a:xfrm>
          <a:prstGeom prst="rect">
            <a:avLst/>
          </a:prstGeom>
        </p:spPr>
      </p:pic>
      <p:pic>
        <p:nvPicPr>
          <p:cNvPr id="7" name="Picture 6" descr="cluj oral slide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0652" y="3497057"/>
            <a:ext cx="5437539" cy="2914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35798" y="6550223"/>
            <a:ext cx="55562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89" y="564251"/>
            <a:ext cx="11417300" cy="43615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400" dirty="0" smtClean="0"/>
              <a:t>The </a:t>
            </a:r>
            <a:r>
              <a:rPr lang="en-US" sz="1400" b="1" dirty="0"/>
              <a:t>tsunami </a:t>
            </a:r>
            <a:r>
              <a:rPr lang="en-US" sz="1400" dirty="0"/>
              <a:t>related </a:t>
            </a:r>
            <a:r>
              <a:rPr lang="en-US" sz="1400" b="1" dirty="0"/>
              <a:t>activity of NIEP</a:t>
            </a:r>
            <a:r>
              <a:rPr lang="en-US" sz="1400" dirty="0"/>
              <a:t> was described </a:t>
            </a:r>
            <a:r>
              <a:rPr lang="en-US" sz="1400" dirty="0" smtClean="0"/>
              <a:t>through </a:t>
            </a:r>
            <a:r>
              <a:rPr lang="en-US" sz="1400" dirty="0"/>
              <a:t>projects, studies, articles and </a:t>
            </a:r>
            <a:r>
              <a:rPr lang="en-US" sz="1400" dirty="0" smtClean="0"/>
              <a:t>current </a:t>
            </a:r>
            <a:r>
              <a:rPr lang="en-US" sz="1400" dirty="0"/>
              <a:t>activities.</a:t>
            </a:r>
          </a:p>
          <a:p>
            <a:pPr algn="just"/>
            <a:r>
              <a:rPr lang="en-US" sz="1400" dirty="0" smtClean="0"/>
              <a:t>A </a:t>
            </a:r>
            <a:r>
              <a:rPr lang="en-US" sz="1400" b="1" dirty="0"/>
              <a:t>flyer</a:t>
            </a:r>
            <a:r>
              <a:rPr lang="en-US" sz="1400" dirty="0"/>
              <a:t> containing all </a:t>
            </a:r>
            <a:r>
              <a:rPr lang="en-US" sz="1400" dirty="0" smtClean="0"/>
              <a:t>NIEP’S </a:t>
            </a:r>
            <a:r>
              <a:rPr lang="en-US" sz="1400" dirty="0"/>
              <a:t>research and education activity was structured </a:t>
            </a:r>
            <a:r>
              <a:rPr lang="en-US" sz="1400" dirty="0" smtClean="0"/>
              <a:t>(first in English, and </a:t>
            </a:r>
            <a:r>
              <a:rPr lang="en-US" sz="1400" b="1" dirty="0" smtClean="0"/>
              <a:t>recently in Romanian</a:t>
            </a:r>
            <a:r>
              <a:rPr lang="en-US" sz="1400" dirty="0" smtClean="0"/>
              <a:t>).</a:t>
            </a:r>
            <a:endParaRPr lang="en-US" sz="1400" strike="sngStrike" dirty="0"/>
          </a:p>
          <a:p>
            <a:pPr algn="just"/>
            <a:r>
              <a:rPr lang="en-US" sz="1400" dirty="0" smtClean="0"/>
              <a:t>Some </a:t>
            </a:r>
            <a:r>
              <a:rPr lang="en-US" sz="1400" b="1" dirty="0" smtClean="0"/>
              <a:t>educational </a:t>
            </a:r>
            <a:r>
              <a:rPr lang="en-US" sz="1400" b="1" dirty="0"/>
              <a:t>materials </a:t>
            </a:r>
            <a:r>
              <a:rPr lang="en-US" sz="1400" dirty="0"/>
              <a:t>of </a:t>
            </a:r>
            <a:r>
              <a:rPr lang="en-US" sz="1400" dirty="0" smtClean="0"/>
              <a:t>the NEAMTIC and </a:t>
            </a:r>
            <a:r>
              <a:rPr lang="en-US" sz="1400" dirty="0"/>
              <a:t>ICG/NEAMTWS </a:t>
            </a:r>
            <a:r>
              <a:rPr lang="en-US" sz="1400" dirty="0" smtClean="0"/>
              <a:t>group </a:t>
            </a:r>
            <a:r>
              <a:rPr lang="en-US" sz="1400" dirty="0"/>
              <a:t>were </a:t>
            </a:r>
            <a:r>
              <a:rPr lang="en-US" sz="1400" b="1" dirty="0"/>
              <a:t>translated</a:t>
            </a:r>
            <a:r>
              <a:rPr lang="en-US" sz="1400" dirty="0"/>
              <a:t> in Romanian</a:t>
            </a:r>
            <a:r>
              <a:rPr lang="en-US" sz="1400" dirty="0" smtClean="0"/>
              <a:t>, </a:t>
            </a:r>
            <a:r>
              <a:rPr lang="en-US" sz="1400" b="1" dirty="0" smtClean="0"/>
              <a:t>“tsunami fact sheet” </a:t>
            </a:r>
            <a:r>
              <a:rPr lang="en-US" sz="1400" dirty="0" smtClean="0"/>
              <a:t>and</a:t>
            </a:r>
            <a:r>
              <a:rPr lang="en-US" sz="1400" b="1" dirty="0" smtClean="0"/>
              <a:t> “what to do”. </a:t>
            </a:r>
          </a:p>
          <a:p>
            <a:pPr algn="just"/>
            <a:r>
              <a:rPr lang="en-US" sz="1400" dirty="0" smtClean="0"/>
              <a:t>Publishing </a:t>
            </a:r>
            <a:r>
              <a:rPr lang="en-US" sz="1400" b="1" dirty="0" smtClean="0"/>
              <a:t>2 articles </a:t>
            </a:r>
            <a:r>
              <a:rPr lang="en-US" sz="1400" dirty="0" smtClean="0"/>
              <a:t>and having </a:t>
            </a:r>
            <a:r>
              <a:rPr lang="en-US" sz="1400" b="1" dirty="0" smtClean="0"/>
              <a:t>3 Conference presentations </a:t>
            </a:r>
            <a:r>
              <a:rPr lang="en-US" sz="1400" dirty="0" smtClean="0"/>
              <a:t>(in 2024) with the tsunami related research and studies. </a:t>
            </a:r>
          </a:p>
          <a:p>
            <a:pPr algn="just"/>
            <a:r>
              <a:rPr lang="en-US" sz="1400" dirty="0" smtClean="0"/>
              <a:t>Participating in </a:t>
            </a:r>
            <a:r>
              <a:rPr lang="en-US" sz="1400" b="1" dirty="0" smtClean="0"/>
              <a:t>COST Action Proposal</a:t>
            </a:r>
            <a:r>
              <a:rPr lang="en-US" sz="1400" dirty="0" smtClean="0"/>
              <a:t>: </a:t>
            </a:r>
            <a:r>
              <a:rPr lang="en-US" sz="1400" b="1" dirty="0" smtClean="0"/>
              <a:t>T</a:t>
            </a:r>
            <a:r>
              <a:rPr lang="en-US" sz="1400" dirty="0" smtClean="0"/>
              <a:t>sunami </a:t>
            </a:r>
            <a:r>
              <a:rPr lang="en-US" sz="1400" b="1" dirty="0" smtClean="0"/>
              <a:t>H</a:t>
            </a:r>
            <a:r>
              <a:rPr lang="en-US" sz="1400" dirty="0" smtClean="0"/>
              <a:t>azard and </a:t>
            </a:r>
            <a:r>
              <a:rPr lang="en-US" sz="1400" b="1" dirty="0" smtClean="0"/>
              <a:t>R</a:t>
            </a:r>
            <a:r>
              <a:rPr lang="en-US" sz="1400" dirty="0" smtClean="0"/>
              <a:t>isk </a:t>
            </a:r>
            <a:r>
              <a:rPr lang="en-US" sz="1400" b="1" dirty="0" smtClean="0"/>
              <a:t>E</a:t>
            </a:r>
            <a:r>
              <a:rPr lang="en-US" sz="1400" dirty="0" smtClean="0"/>
              <a:t>ducation through</a:t>
            </a:r>
            <a:r>
              <a:rPr lang="en-US" sz="1400" b="1" dirty="0" smtClean="0"/>
              <a:t> A</a:t>
            </a:r>
            <a:r>
              <a:rPr lang="en-US" sz="1400" dirty="0" smtClean="0"/>
              <a:t>ccessible</a:t>
            </a:r>
            <a:r>
              <a:rPr lang="en-US" sz="1400" b="1" dirty="0" smtClean="0"/>
              <a:t> T</a:t>
            </a:r>
            <a:r>
              <a:rPr lang="en-US" sz="1400" dirty="0" smtClean="0"/>
              <a:t>raining (</a:t>
            </a:r>
            <a:r>
              <a:rPr lang="en-US" sz="1400" b="1" dirty="0" smtClean="0"/>
              <a:t>THREAT)</a:t>
            </a:r>
          </a:p>
          <a:p>
            <a:pPr algn="just"/>
            <a:r>
              <a:rPr lang="en-US" sz="1400" dirty="0" smtClean="0"/>
              <a:t>NIEP is planning to use the Global Earthquake Monitoring Processing Analysis (</a:t>
            </a:r>
            <a:r>
              <a:rPr lang="en-US" sz="1400" b="1" dirty="0" smtClean="0"/>
              <a:t>GEMPA</a:t>
            </a:r>
            <a:r>
              <a:rPr lang="en-US" sz="1400" dirty="0" smtClean="0"/>
              <a:t>) software, with it’s tsunami related Tsunami Observation and Simulation (</a:t>
            </a:r>
            <a:r>
              <a:rPr lang="en-US" sz="1400" b="1" dirty="0" smtClean="0"/>
              <a:t>TOAST</a:t>
            </a:r>
            <a:r>
              <a:rPr lang="en-US" sz="1400" dirty="0" smtClean="0"/>
              <a:t>) in the framework of a future project (</a:t>
            </a:r>
            <a:r>
              <a:rPr lang="en-US" sz="1400" b="1" dirty="0" smtClean="0"/>
              <a:t>proposal in progress</a:t>
            </a:r>
            <a:r>
              <a:rPr lang="en-US" sz="1400" dirty="0" smtClean="0"/>
              <a:t>).</a:t>
            </a:r>
          </a:p>
          <a:p>
            <a:pPr algn="just"/>
            <a:r>
              <a:rPr lang="en-US" sz="1400" dirty="0" smtClean="0"/>
              <a:t>I</a:t>
            </a:r>
            <a:r>
              <a:rPr lang="en-US" sz="1400" b="1" dirty="0" smtClean="0"/>
              <a:t>nstallation </a:t>
            </a:r>
            <a:r>
              <a:rPr lang="en-US" sz="1400" dirty="0" smtClean="0"/>
              <a:t>of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HySEA</a:t>
            </a:r>
            <a:r>
              <a:rPr lang="en-US" sz="1400" dirty="0" smtClean="0"/>
              <a:t> software and testing it with </a:t>
            </a:r>
            <a:r>
              <a:rPr lang="en-US" sz="1400" b="1" dirty="0" smtClean="0"/>
              <a:t>simulations</a:t>
            </a:r>
            <a:r>
              <a:rPr lang="en-US" sz="1400" dirty="0" smtClean="0"/>
              <a:t> for </a:t>
            </a:r>
            <a:r>
              <a:rPr lang="en-US" sz="1400" b="1" dirty="0" smtClean="0"/>
              <a:t>Black Sea </a:t>
            </a:r>
            <a:r>
              <a:rPr lang="en-US" sz="1400" dirty="0" smtClean="0"/>
              <a:t>area.  </a:t>
            </a:r>
          </a:p>
          <a:p>
            <a:pPr algn="just"/>
            <a:r>
              <a:rPr lang="en-US" sz="1400" dirty="0" smtClean="0"/>
              <a:t>In the framework of the </a:t>
            </a:r>
            <a:r>
              <a:rPr lang="en-US" sz="1400" b="1" dirty="0" smtClean="0"/>
              <a:t>National Research Funding Program </a:t>
            </a:r>
            <a:r>
              <a:rPr lang="en-US" sz="1400" dirty="0" smtClean="0"/>
              <a:t>(NUCLEU 2023-2026), </a:t>
            </a:r>
            <a:r>
              <a:rPr lang="en-US" sz="1400" b="1" dirty="0" smtClean="0"/>
              <a:t>PHAZER</a:t>
            </a:r>
            <a:r>
              <a:rPr lang="en-US" sz="1400" dirty="0" smtClean="0"/>
              <a:t> - “The seismic phenomena, from global scale to local scale, in a multidisciplinary approach”, one phase has been finalized in 2024 “</a:t>
            </a:r>
            <a:r>
              <a:rPr lang="en-US" sz="1400" b="1" dirty="0" smtClean="0"/>
              <a:t>Implementing an Early Warning System (EWS) in the Black Sea</a:t>
            </a:r>
            <a:r>
              <a:rPr lang="en-US" sz="1400" dirty="0" smtClean="0"/>
              <a:t>”.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just"/>
            <a:r>
              <a:rPr lang="en-US" sz="1400" dirty="0" smtClean="0"/>
              <a:t>Work in progress -&gt; </a:t>
            </a:r>
            <a:r>
              <a:rPr lang="en-US" sz="1400" b="1" dirty="0" smtClean="0"/>
              <a:t>“10 years evaluation of worldwide tsunamis (2014-2024)”</a:t>
            </a:r>
            <a:r>
              <a:rPr lang="en-US" sz="1400" dirty="0" smtClean="0"/>
              <a:t> article to be published in an ISI Journal (plan for 2025).</a:t>
            </a:r>
          </a:p>
          <a:p>
            <a:pPr algn="just">
              <a:buNone/>
            </a:pPr>
            <a:endParaRPr lang="en-US" sz="1400" b="1" dirty="0" smtClean="0"/>
          </a:p>
          <a:p>
            <a:pPr marL="0" indent="0" algn="just">
              <a:buNone/>
            </a:pPr>
            <a:r>
              <a:rPr lang="en-US" sz="1400" b="1" dirty="0" smtClean="0"/>
              <a:t>				         </a:t>
            </a:r>
            <a:r>
              <a:rPr lang="en-US" sz="2400" b="1" dirty="0" smtClean="0"/>
              <a:t>FUTURE WORK </a:t>
            </a:r>
          </a:p>
          <a:p>
            <a:pPr algn="just"/>
            <a:r>
              <a:rPr lang="en-US" sz="1400" dirty="0" smtClean="0"/>
              <a:t>Organizing </a:t>
            </a:r>
            <a:r>
              <a:rPr lang="en-US" sz="1400" dirty="0"/>
              <a:t>local </a:t>
            </a:r>
            <a:r>
              <a:rPr lang="en-US" sz="1400" b="1" dirty="0" smtClean="0"/>
              <a:t>educational meetings, seminars, workshops, </a:t>
            </a:r>
            <a:r>
              <a:rPr lang="en-US" sz="1400" dirty="0" smtClean="0"/>
              <a:t>and applying for </a:t>
            </a:r>
            <a:r>
              <a:rPr lang="en-US" sz="1400" b="1" dirty="0" smtClean="0"/>
              <a:t>new projects.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1400" dirty="0" smtClean="0"/>
              <a:t>In the framework of the </a:t>
            </a:r>
            <a:r>
              <a:rPr lang="en-US" sz="1400" b="1" dirty="0" smtClean="0"/>
              <a:t>National Research Funding Program </a:t>
            </a:r>
            <a:r>
              <a:rPr lang="en-US" sz="1400" dirty="0" smtClean="0"/>
              <a:t>(NUCLEU 2023-2026), </a:t>
            </a:r>
            <a:r>
              <a:rPr lang="en-US" sz="1400" b="1" dirty="0" smtClean="0"/>
              <a:t>PHAZER</a:t>
            </a:r>
            <a:r>
              <a:rPr lang="en-US" sz="1400" dirty="0" smtClean="0"/>
              <a:t> - </a:t>
            </a:r>
            <a:r>
              <a:rPr lang="en-US" sz="1400" dirty="0"/>
              <a:t>“The seismic phenomena, from global scale to local scale, in a multidisciplinary </a:t>
            </a:r>
            <a:r>
              <a:rPr lang="en-US" sz="1400" dirty="0" smtClean="0"/>
              <a:t>approach”, there are </a:t>
            </a:r>
            <a:r>
              <a:rPr lang="en-US" sz="1400" b="1" dirty="0" smtClean="0"/>
              <a:t>two </a:t>
            </a:r>
            <a:r>
              <a:rPr lang="en-US" sz="1400" dirty="0" smtClean="0"/>
              <a:t>specific </a:t>
            </a:r>
            <a:r>
              <a:rPr lang="en-US" sz="1400" dirty="0"/>
              <a:t>tsunami related </a:t>
            </a:r>
            <a:r>
              <a:rPr lang="en-US" sz="1400" b="1" dirty="0" smtClean="0"/>
              <a:t>phases</a:t>
            </a:r>
            <a:r>
              <a:rPr lang="en-US" sz="1400" dirty="0" smtClean="0"/>
              <a:t>: </a:t>
            </a:r>
            <a:r>
              <a:rPr lang="en-US" sz="1400" dirty="0"/>
              <a:t>“</a:t>
            </a:r>
            <a:r>
              <a:rPr lang="en-US" sz="1400" b="1" dirty="0"/>
              <a:t>Evaluating the seismic and tsunami hazard using multiple computation methods, integrating all the results in a real time complex platform</a:t>
            </a:r>
            <a:r>
              <a:rPr lang="en-US" sz="1400" dirty="0"/>
              <a:t>” and also “</a:t>
            </a:r>
            <a:r>
              <a:rPr lang="en-US" sz="1400" b="1" dirty="0"/>
              <a:t>Tsunami modeling scenarios for the Black Sea, using major past earthquake parameters</a:t>
            </a:r>
            <a:r>
              <a:rPr lang="en-US" sz="1400" dirty="0" smtClean="0"/>
              <a:t>”.</a:t>
            </a:r>
          </a:p>
          <a:p>
            <a:pPr lvl="0" algn="just"/>
            <a:r>
              <a:rPr lang="en-US" sz="1400" b="1" dirty="0"/>
              <a:t>Romanian translation </a:t>
            </a:r>
            <a:r>
              <a:rPr lang="en-US" sz="1400" dirty="0"/>
              <a:t>of </a:t>
            </a:r>
            <a:r>
              <a:rPr lang="en-US" sz="1400" dirty="0" smtClean="0"/>
              <a:t>more </a:t>
            </a:r>
            <a:r>
              <a:rPr lang="en-US" sz="1400" b="1" dirty="0" smtClean="0"/>
              <a:t>NEAMTIC </a:t>
            </a:r>
            <a:r>
              <a:rPr lang="en-US" sz="1400" b="1" dirty="0"/>
              <a:t>flyers, posters, booklets, guides</a:t>
            </a:r>
            <a:r>
              <a:rPr lang="en-US" sz="1400" dirty="0"/>
              <a:t>, on tsunami awareness and </a:t>
            </a:r>
            <a:r>
              <a:rPr lang="en-US" sz="1400" dirty="0" smtClean="0"/>
              <a:t>education, and </a:t>
            </a:r>
            <a:r>
              <a:rPr lang="en-US" sz="1400" b="1" dirty="0" smtClean="0"/>
              <a:t>distribution</a:t>
            </a:r>
            <a:r>
              <a:rPr lang="en-US" sz="1400" dirty="0" smtClean="0"/>
              <a:t> </a:t>
            </a:r>
            <a:r>
              <a:rPr lang="en-US" sz="1400" dirty="0"/>
              <a:t>of </a:t>
            </a:r>
            <a:r>
              <a:rPr lang="en-US" sz="1400" dirty="0" smtClean="0"/>
              <a:t>these products </a:t>
            </a:r>
            <a:r>
              <a:rPr lang="en-US" sz="1400" dirty="0"/>
              <a:t>in </a:t>
            </a:r>
            <a:r>
              <a:rPr lang="en-US" sz="1400" b="1" dirty="0"/>
              <a:t>specific coastal </a:t>
            </a:r>
            <a:r>
              <a:rPr lang="en-US" sz="1400" b="1" dirty="0" smtClean="0"/>
              <a:t>areas </a:t>
            </a:r>
            <a:r>
              <a:rPr lang="en-US" sz="1400" dirty="0" smtClean="0"/>
              <a:t>on the Romanian shore.</a:t>
            </a:r>
            <a:endParaRPr lang="en-US" sz="1400" dirty="0"/>
          </a:p>
          <a:p>
            <a:pPr algn="just"/>
            <a:endParaRPr lang="en-US" sz="1300" dirty="0"/>
          </a:p>
          <a:p>
            <a:pPr algn="just"/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735" y="-106706"/>
            <a:ext cx="6924368" cy="102848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INSTEAD OF CONCLUSIONS…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93780" y="4960041"/>
            <a:ext cx="11830050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300"/>
              </a:spcAft>
            </a:pPr>
            <a:r>
              <a:rPr lang="en-US" sz="2000" b="1" cap="all" dirty="0">
                <a:ea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This paper was carried out within: NUCLEU project</a:t>
            </a:r>
            <a:r>
              <a:rPr lang="en-US" sz="1100" dirty="0">
                <a:ea typeface="Times New Roman" panose="02020603050405020304" pitchFamily="18" charset="0"/>
                <a:cs typeface="Arial" panose="020B0604020202020204" pitchFamily="34" charset="0"/>
              </a:rPr>
              <a:t> SOL4RISC, supported by MCI, no. PN23360201 </a:t>
            </a:r>
            <a:r>
              <a:rPr lang="en-US" sz="1100" dirty="0" smtClean="0"/>
              <a:t>(NUCLEU 2023-2026) </a:t>
            </a:r>
            <a:r>
              <a:rPr lang="en-US" sz="11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Project PNRR- </a:t>
            </a:r>
            <a:r>
              <a:rPr lang="en-US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DTEClimate</a:t>
            </a:r>
            <a:r>
              <a:rPr lang="en-US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/REACTIVE no. </a:t>
            </a:r>
            <a:r>
              <a:rPr lang="en-US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760008/31.12.2022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We acknowledge the whole contribution of our colleague </a:t>
            </a:r>
            <a:r>
              <a:rPr lang="en-US" sz="11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Diaconescu</a:t>
            </a:r>
            <a:r>
              <a:rPr lang="en-US" sz="11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Mihail</a:t>
            </a:r>
            <a:r>
              <a:rPr lang="en-US" sz="11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(retired), to all the tsunami research studies and activity since 2007.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We acknowledge the assistance and collaboration of the ICG/NEAMTWS group and Secretariat, for providing the educational materials.  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4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41" y="644685"/>
            <a:ext cx="11514318" cy="4611369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1200" dirty="0" smtClean="0">
              <a:solidFill>
                <a:srgbClr val="FF0000"/>
              </a:solidFill>
            </a:endParaRPr>
          </a:p>
          <a:p>
            <a:r>
              <a:rPr lang="en-GB" sz="1200" dirty="0" err="1" smtClean="0"/>
              <a:t>Diaconescu</a:t>
            </a:r>
            <a:r>
              <a:rPr lang="en-GB" sz="1200" dirty="0" smtClean="0"/>
              <a:t> </a:t>
            </a:r>
            <a:r>
              <a:rPr lang="en-GB" sz="1200" dirty="0"/>
              <a:t>M., </a:t>
            </a:r>
            <a:r>
              <a:rPr lang="en-GB" sz="1200" dirty="0" err="1"/>
              <a:t>Malita</a:t>
            </a:r>
            <a:r>
              <a:rPr lang="en-GB" sz="1200" dirty="0"/>
              <a:t> Z., “Seismic sources in the Black Sea areal”, </a:t>
            </a:r>
            <a:r>
              <a:rPr lang="en-GB" sz="1200" i="1" dirty="0"/>
              <a:t>Natural hazard: Tsunami Events in the Black Sea</a:t>
            </a:r>
            <a:r>
              <a:rPr lang="en-GB" sz="1200" dirty="0"/>
              <a:t>, Ed. </a:t>
            </a:r>
            <a:r>
              <a:rPr lang="en-GB" sz="1200" dirty="0" err="1"/>
              <a:t>Oaie</a:t>
            </a:r>
            <a:r>
              <a:rPr lang="en-GB" sz="1200" dirty="0"/>
              <a:t>, </a:t>
            </a:r>
            <a:r>
              <a:rPr lang="en-GB" sz="1200" dirty="0" err="1"/>
              <a:t>Gh</a:t>
            </a:r>
            <a:r>
              <a:rPr lang="en-GB" sz="1200" dirty="0"/>
              <a:t>., pp. 71-80, 2007.</a:t>
            </a:r>
            <a:endParaRPr lang="en-US" sz="1200" dirty="0"/>
          </a:p>
          <a:p>
            <a:r>
              <a:rPr lang="en-GB" sz="1200" dirty="0"/>
              <a:t>Moldovan I.A, Diaconescu M., </a:t>
            </a:r>
            <a:r>
              <a:rPr lang="en-GB" sz="1200" dirty="0" err="1"/>
              <a:t>Partheniu</a:t>
            </a:r>
            <a:r>
              <a:rPr lang="en-GB" sz="1200" dirty="0"/>
              <a:t> R., Constantin A.P., “Probabilistic seismic hazard assessment in the Black Sea area”, </a:t>
            </a:r>
            <a:r>
              <a:rPr lang="en-GB" sz="1200" i="1" dirty="0"/>
              <a:t>Rom. </a:t>
            </a:r>
            <a:r>
              <a:rPr lang="en-GB" sz="1200" i="1" dirty="0" err="1"/>
              <a:t>Journ</a:t>
            </a:r>
            <a:r>
              <a:rPr lang="en-GB" sz="1200" i="1" dirty="0"/>
              <a:t>. Phys</a:t>
            </a:r>
            <a:r>
              <a:rPr lang="en-GB" sz="1200" dirty="0"/>
              <a:t>, 62, 809, 2017</a:t>
            </a:r>
            <a:r>
              <a:rPr lang="en-GB" sz="1200" dirty="0" smtClean="0"/>
              <a:t>.</a:t>
            </a:r>
          </a:p>
          <a:p>
            <a:r>
              <a:rPr lang="en-GB" sz="1200" dirty="0" err="1" smtClean="0"/>
              <a:t>Diaconescu</a:t>
            </a:r>
            <a:r>
              <a:rPr lang="en-GB" sz="1200" dirty="0" smtClean="0"/>
              <a:t> M., </a:t>
            </a:r>
            <a:r>
              <a:rPr lang="en-GB" sz="1200" dirty="0" err="1" smtClean="0"/>
              <a:t>Craiu</a:t>
            </a:r>
            <a:r>
              <a:rPr lang="en-GB" sz="1200" dirty="0" smtClean="0"/>
              <a:t> A., </a:t>
            </a:r>
            <a:r>
              <a:rPr lang="en-GB" sz="1200" dirty="0" err="1" smtClean="0"/>
              <a:t>Toma-Danila</a:t>
            </a:r>
            <a:r>
              <a:rPr lang="en-GB" sz="1200" dirty="0" smtClean="0"/>
              <a:t> D., </a:t>
            </a:r>
            <a:r>
              <a:rPr lang="en-GB" sz="1200" dirty="0" err="1" smtClean="0"/>
              <a:t>Craiu</a:t>
            </a:r>
            <a:r>
              <a:rPr lang="en-GB" sz="1200" dirty="0" smtClean="0"/>
              <a:t> G. &amp; </a:t>
            </a:r>
            <a:r>
              <a:rPr lang="en-GB" sz="1200" dirty="0" err="1" smtClean="0"/>
              <a:t>Ghita</a:t>
            </a:r>
            <a:r>
              <a:rPr lang="en-GB" sz="1200" dirty="0" smtClean="0"/>
              <a:t> C. (2019), Main active faults from the Eastern part of Romania (</a:t>
            </a:r>
            <a:r>
              <a:rPr lang="en-GB" sz="1200" dirty="0" err="1" smtClean="0"/>
              <a:t>Dobrogea</a:t>
            </a:r>
            <a:r>
              <a:rPr lang="en-GB" sz="1200" dirty="0" smtClean="0"/>
              <a:t> and Black Sea). Part I: Longitudinal faults system. </a:t>
            </a:r>
            <a:r>
              <a:rPr lang="en-GB" sz="1200" i="1" dirty="0" smtClean="0"/>
              <a:t>Romanian Reports in Physics</a:t>
            </a:r>
            <a:r>
              <a:rPr lang="en-GB" sz="1200" dirty="0" smtClean="0"/>
              <a:t>, 71, 702.</a:t>
            </a:r>
          </a:p>
          <a:p>
            <a:r>
              <a:rPr lang="en-US" sz="1200" dirty="0" err="1" smtClean="0"/>
              <a:t>Diaconescu</a:t>
            </a:r>
            <a:r>
              <a:rPr lang="en-US" sz="1200" dirty="0" smtClean="0"/>
              <a:t> M., </a:t>
            </a:r>
            <a:r>
              <a:rPr lang="en-US" sz="1200" dirty="0" err="1" smtClean="0"/>
              <a:t>Craiu</a:t>
            </a:r>
            <a:r>
              <a:rPr lang="en-US" sz="1200" dirty="0" smtClean="0"/>
              <a:t> A., Moldovan I.A., Constantinescu E. &amp; </a:t>
            </a:r>
            <a:r>
              <a:rPr lang="en-US" sz="1200" dirty="0" err="1" smtClean="0"/>
              <a:t>Ghita</a:t>
            </a:r>
            <a:r>
              <a:rPr lang="en-US" sz="1200" dirty="0" smtClean="0"/>
              <a:t> C. (2019), Main active faults from Eastern part of Romania (</a:t>
            </a:r>
            <a:r>
              <a:rPr lang="en-US" sz="1200" dirty="0" err="1" smtClean="0"/>
              <a:t>Dobrogea</a:t>
            </a:r>
            <a:r>
              <a:rPr lang="en-US" sz="1200" dirty="0" smtClean="0"/>
              <a:t> and Black Sea). Part II: Transversal and oblique faults system. </a:t>
            </a:r>
            <a:r>
              <a:rPr lang="en-US" sz="1200" i="1" dirty="0" smtClean="0"/>
              <a:t>Romanian Reports in Physics</a:t>
            </a:r>
            <a:r>
              <a:rPr lang="en-US" sz="1200" dirty="0" smtClean="0"/>
              <a:t>, 71, 708</a:t>
            </a:r>
            <a:endParaRPr lang="en-US" sz="1200" dirty="0"/>
          </a:p>
          <a:p>
            <a:r>
              <a:rPr lang="en-GB" sz="1200" dirty="0" err="1"/>
              <a:t>Partheniu</a:t>
            </a:r>
            <a:r>
              <a:rPr lang="en-GB" sz="1200" dirty="0"/>
              <a:t> R., Diaconescu M., </a:t>
            </a:r>
            <a:r>
              <a:rPr lang="en-GB" sz="1200" dirty="0" err="1"/>
              <a:t>Grecu</a:t>
            </a:r>
            <a:r>
              <a:rPr lang="en-GB" sz="1200" dirty="0"/>
              <a:t> B., </a:t>
            </a:r>
            <a:r>
              <a:rPr lang="en-GB" sz="1200" dirty="0" err="1"/>
              <a:t>Neagoe</a:t>
            </a:r>
            <a:r>
              <a:rPr lang="en-GB" sz="1200" dirty="0"/>
              <a:t> C., </a:t>
            </a:r>
            <a:r>
              <a:rPr lang="en-GB" sz="1200" dirty="0" err="1"/>
              <a:t>Marmureanu</a:t>
            </a:r>
            <a:r>
              <a:rPr lang="en-GB" sz="1200" dirty="0"/>
              <a:t> A., Verdes I., “Earthquakes and tsunamis monitoring in the western Black Sea area”, </a:t>
            </a:r>
            <a:r>
              <a:rPr lang="en-GB" sz="1200" i="1" dirty="0"/>
              <a:t>Proceedings of 5</a:t>
            </a:r>
            <a:r>
              <a:rPr lang="en-GB" sz="1200" i="1" baseline="30000" dirty="0"/>
              <a:t>th</a:t>
            </a:r>
            <a:r>
              <a:rPr lang="en-GB" sz="1200" i="1" dirty="0"/>
              <a:t> National Conference on Earthquake Engineering &amp; 1</a:t>
            </a:r>
            <a:r>
              <a:rPr lang="en-GB" sz="1200" i="1" baseline="30000" dirty="0"/>
              <a:t>st</a:t>
            </a:r>
            <a:r>
              <a:rPr lang="en-GB" sz="1200" i="1" dirty="0"/>
              <a:t> National Conference on Earthquake Engineering and Seismology</a:t>
            </a:r>
            <a:r>
              <a:rPr lang="en-GB" sz="1200" dirty="0"/>
              <a:t>, pp. 157-164, Ed. </a:t>
            </a:r>
            <a:r>
              <a:rPr lang="en-GB" sz="1200" dirty="0" err="1"/>
              <a:t>Conspress</a:t>
            </a:r>
            <a:r>
              <a:rPr lang="en-GB" sz="1200" dirty="0"/>
              <a:t>, Bucharest, ISBN: 978-973-100-342-9, 2015.</a:t>
            </a:r>
            <a:endParaRPr lang="en-US" sz="1200" dirty="0"/>
          </a:p>
          <a:p>
            <a:r>
              <a:rPr lang="en-GB" sz="1200" dirty="0" err="1"/>
              <a:t>Partheniu</a:t>
            </a:r>
            <a:r>
              <a:rPr lang="en-GB" sz="1200" dirty="0"/>
              <a:t> R., Constantin A.P., Moldovan I.A., </a:t>
            </a:r>
            <a:r>
              <a:rPr lang="en-GB" sz="1200" dirty="0" err="1"/>
              <a:t>Ioane</a:t>
            </a:r>
            <a:r>
              <a:rPr lang="en-GB" sz="1200" dirty="0"/>
              <a:t> D., “Comparison between tsunami </a:t>
            </a:r>
            <a:r>
              <a:rPr lang="en-GB" sz="1200" dirty="0" err="1"/>
              <a:t>modeling</a:t>
            </a:r>
            <a:r>
              <a:rPr lang="en-GB" sz="1200" dirty="0"/>
              <a:t> scenarios for </a:t>
            </a:r>
            <a:r>
              <a:rPr lang="en-GB" sz="1200" dirty="0" err="1"/>
              <a:t>Shabla</a:t>
            </a:r>
            <a:r>
              <a:rPr lang="en-GB" sz="1200" dirty="0"/>
              <a:t> Area (Black Sea) using two different software”, </a:t>
            </a:r>
            <a:r>
              <a:rPr lang="en-GB" sz="1200" i="1" dirty="0" err="1"/>
              <a:t>Studia</a:t>
            </a:r>
            <a:r>
              <a:rPr lang="en-GB" sz="1200" i="1" dirty="0"/>
              <a:t> UBB</a:t>
            </a:r>
            <a:r>
              <a:rPr lang="en-GB" sz="1200" dirty="0"/>
              <a:t> </a:t>
            </a:r>
            <a:r>
              <a:rPr lang="en-GB" sz="1200" i="1" dirty="0" err="1"/>
              <a:t>Ambientum</a:t>
            </a:r>
            <a:r>
              <a:rPr lang="en-GB" sz="1200" dirty="0"/>
              <a:t>, 64 (LXIV), 2, Cluj-Napoca, ISSN (print): 1843-3855, ISSN (online): 2065-9490, ISSN-L: 1843-3855, 2018.</a:t>
            </a:r>
            <a:endParaRPr lang="en-US" sz="1200" dirty="0"/>
          </a:p>
          <a:p>
            <a:r>
              <a:rPr lang="en-GB" sz="1200" dirty="0" err="1"/>
              <a:t>Partheniu</a:t>
            </a:r>
            <a:r>
              <a:rPr lang="en-GB" sz="1200" dirty="0"/>
              <a:t> R., </a:t>
            </a:r>
            <a:r>
              <a:rPr lang="en-GB" sz="1200" dirty="0" err="1"/>
              <a:t>Ghita</a:t>
            </a:r>
            <a:r>
              <a:rPr lang="en-GB" sz="1200" dirty="0"/>
              <a:t> C., </a:t>
            </a:r>
            <a:r>
              <a:rPr lang="en-GB" sz="1200" dirty="0" err="1"/>
              <a:t>Victorin</a:t>
            </a:r>
            <a:r>
              <a:rPr lang="en-GB" sz="1200" dirty="0"/>
              <a:t> T., </a:t>
            </a:r>
            <a:r>
              <a:rPr lang="en-GB" sz="1200" dirty="0" err="1"/>
              <a:t>Nastase</a:t>
            </a:r>
            <a:r>
              <a:rPr lang="en-GB" sz="1200" dirty="0"/>
              <a:t> E., </a:t>
            </a:r>
            <a:r>
              <a:rPr lang="en-GB" sz="1200" dirty="0" err="1"/>
              <a:t>Muntean</a:t>
            </a:r>
            <a:r>
              <a:rPr lang="en-GB" sz="1200" dirty="0"/>
              <a:t> A., Murat E., Moldovan I. A., </a:t>
            </a:r>
            <a:r>
              <a:rPr lang="en-GB" sz="1200" dirty="0" err="1"/>
              <a:t>Ionescu</a:t>
            </a:r>
            <a:r>
              <a:rPr lang="en-GB" sz="1200" dirty="0"/>
              <a:t> C., “Monitoring the Black Sea natural hazards using new technology and equipment”, </a:t>
            </a:r>
            <a:r>
              <a:rPr lang="en-GB" sz="1200" i="1" dirty="0"/>
              <a:t>Romanian Reports in Physics</a:t>
            </a:r>
            <a:r>
              <a:rPr lang="en-GB" sz="1200" dirty="0"/>
              <a:t>, 71, 704, 2019.</a:t>
            </a:r>
            <a:endParaRPr lang="en-US" sz="1200" dirty="0"/>
          </a:p>
          <a:p>
            <a:r>
              <a:rPr lang="en-GB" sz="1200" dirty="0"/>
              <a:t>Papadopoulos G. A., </a:t>
            </a:r>
            <a:r>
              <a:rPr lang="en-GB" sz="1200" dirty="0" err="1"/>
              <a:t>Diakogianni</a:t>
            </a:r>
            <a:r>
              <a:rPr lang="en-GB" sz="1200" dirty="0"/>
              <a:t> G., </a:t>
            </a:r>
            <a:r>
              <a:rPr lang="en-GB" sz="1200" dirty="0" err="1"/>
              <a:t>Fokaefs</a:t>
            </a:r>
            <a:r>
              <a:rPr lang="en-GB" sz="1200" dirty="0"/>
              <a:t> A., </a:t>
            </a:r>
            <a:r>
              <a:rPr lang="en-GB" sz="1200" dirty="0" err="1"/>
              <a:t>Ranguelov</a:t>
            </a:r>
            <a:r>
              <a:rPr lang="en-GB" sz="1200" dirty="0"/>
              <a:t> B., “Tsunami hazard in the Black Sea and the Azov Sea: a new tsunami catalogue”, </a:t>
            </a:r>
            <a:r>
              <a:rPr lang="en-GB" sz="1200" i="1" dirty="0"/>
              <a:t>Natural Hazards and Earth System Science</a:t>
            </a:r>
            <a:r>
              <a:rPr lang="en-GB" sz="1200" dirty="0"/>
              <a:t>, Vol. 11, pp.  945 - 963, 2011</a:t>
            </a:r>
            <a:r>
              <a:rPr lang="en-GB" sz="1200" dirty="0" smtClean="0"/>
              <a:t>.</a:t>
            </a:r>
          </a:p>
          <a:p>
            <a:r>
              <a:rPr lang="it-IT" sz="1200" dirty="0" smtClean="0"/>
              <a:t>Ranguelov B., Tinti S., Pagnoni G., Tonini R. , Zaniboni F., Armigliato A., 2008, “</a:t>
            </a:r>
            <a:r>
              <a:rPr lang="en-US" sz="1200" dirty="0" smtClean="0"/>
              <a:t>The </a:t>
            </a:r>
            <a:r>
              <a:rPr lang="en-US" sz="1200" dirty="0" err="1" smtClean="0"/>
              <a:t>nonseismic</a:t>
            </a:r>
            <a:r>
              <a:rPr lang="en-US" sz="1200" dirty="0" smtClean="0"/>
              <a:t> tsunami observed in the Bulgarian Black Sea on 7 May 2007: Was it due to a submarine landslide?”, </a:t>
            </a:r>
            <a:r>
              <a:rPr lang="en-US" sz="1200" i="1" dirty="0" smtClean="0"/>
              <a:t>Geophysical Research Letters, </a:t>
            </a:r>
            <a:r>
              <a:rPr lang="en-US" sz="1200" dirty="0" smtClean="0"/>
              <a:t> </a:t>
            </a:r>
            <a:r>
              <a:rPr lang="en-US" sz="1200" dirty="0" smtClean="0">
                <a:hlinkClick r:id="rId2"/>
              </a:rPr>
              <a:t>https://doi.org/10.1029/2008GL034905</a:t>
            </a:r>
            <a:endParaRPr lang="en-GB" sz="1200" dirty="0" smtClean="0">
              <a:solidFill>
                <a:srgbClr val="FF0000"/>
              </a:solidFill>
            </a:endParaRPr>
          </a:p>
          <a:p>
            <a:r>
              <a:rPr lang="en-US" sz="1200" dirty="0" err="1" smtClean="0"/>
              <a:t>Partheniu</a:t>
            </a:r>
            <a:r>
              <a:rPr lang="en-US" sz="1200" dirty="0" smtClean="0"/>
              <a:t> R., </a:t>
            </a:r>
            <a:r>
              <a:rPr lang="en-US" sz="1200" dirty="0" err="1" smtClean="0"/>
              <a:t>Tiganescu</a:t>
            </a:r>
            <a:r>
              <a:rPr lang="en-US" sz="1200" dirty="0" smtClean="0"/>
              <a:t> A., 2024, Comparisons between tsunami measurements and simulations, for recent worldwide events (2020-2023), https://doi.org/10.5281/zenodo.14033020 in CHITEA F. (Ed) - </a:t>
            </a:r>
            <a:r>
              <a:rPr lang="en-US" sz="1200" i="1" dirty="0" err="1" smtClean="0"/>
              <a:t>Geoscience</a:t>
            </a:r>
            <a:r>
              <a:rPr lang="en-US" sz="1200" i="1" dirty="0" smtClean="0"/>
              <a:t> for sustainable development goals. Perspectives on natural hazards &amp; earth-resources</a:t>
            </a:r>
            <a:r>
              <a:rPr lang="en-US" sz="1200" dirty="0" smtClean="0"/>
              <a:t>, ISBN 978-606-537-734-9, ISBN e-book </a:t>
            </a:r>
            <a:r>
              <a:rPr lang="en-US" sz="1200" dirty="0" err="1" smtClean="0"/>
              <a:t>pdf</a:t>
            </a:r>
            <a:r>
              <a:rPr lang="en-US" sz="1200" dirty="0" smtClean="0"/>
              <a:t> 978-606-537-735-6, </a:t>
            </a:r>
            <a:r>
              <a:rPr lang="en-US" sz="1200" dirty="0" err="1" smtClean="0"/>
              <a:t>Cetatea</a:t>
            </a:r>
            <a:r>
              <a:rPr lang="en-US" sz="1200" dirty="0" smtClean="0"/>
              <a:t> de </a:t>
            </a:r>
            <a:r>
              <a:rPr lang="en-US" sz="1200" dirty="0" err="1" smtClean="0"/>
              <a:t>Scaun</a:t>
            </a:r>
            <a:r>
              <a:rPr lang="en-US" sz="1200" dirty="0" smtClean="0"/>
              <a:t> Editorial House, 65-89.</a:t>
            </a:r>
          </a:p>
          <a:p>
            <a:r>
              <a:rPr lang="en-US" sz="1200" dirty="0" err="1" smtClean="0"/>
              <a:t>Partheniu</a:t>
            </a:r>
            <a:r>
              <a:rPr lang="en-US" sz="1200" dirty="0" smtClean="0"/>
              <a:t> R., </a:t>
            </a:r>
            <a:r>
              <a:rPr lang="en-US" sz="1200" dirty="0" err="1" smtClean="0"/>
              <a:t>Tiganescu</a:t>
            </a:r>
            <a:r>
              <a:rPr lang="en-US" sz="1200" dirty="0" smtClean="0"/>
              <a:t> A., </a:t>
            </a:r>
            <a:r>
              <a:rPr lang="en-US" sz="1200" dirty="0" err="1" smtClean="0"/>
              <a:t>Placinta</a:t>
            </a:r>
            <a:r>
              <a:rPr lang="en-US" sz="1200" dirty="0" smtClean="0"/>
              <a:t>, A. O. (2024). Recent Worldwide Tsunamis (2020-2023) - Comparisons Between Modeling and Measurements, </a:t>
            </a:r>
            <a:r>
              <a:rPr lang="en-US" sz="1200" i="1" dirty="0" smtClean="0"/>
              <a:t>Journal of the Polish Mining Engineering SocietyVol.1</a:t>
            </a:r>
            <a:r>
              <a:rPr lang="en-US" sz="1200" dirty="0" smtClean="0"/>
              <a:t>(53), 681–689. </a:t>
            </a:r>
            <a:r>
              <a:rPr lang="en-US" sz="1200" dirty="0" smtClean="0">
                <a:hlinkClick r:id="rId3"/>
              </a:rPr>
              <a:t>https://doi.org/10.29227/IM-2024-01-79</a:t>
            </a:r>
            <a:r>
              <a:rPr lang="en-US" sz="1200" dirty="0" smtClean="0"/>
              <a:t>.</a:t>
            </a:r>
          </a:p>
          <a:p>
            <a:r>
              <a:rPr lang="en-GB" sz="1200" dirty="0" smtClean="0">
                <a:hlinkClick r:id="rId4"/>
              </a:rPr>
              <a:t>https</a:t>
            </a:r>
            <a:r>
              <a:rPr lang="en-GB" sz="1200" dirty="0">
                <a:hlinkClick r:id="rId4"/>
              </a:rPr>
              <a:t>://</a:t>
            </a:r>
            <a:r>
              <a:rPr lang="en-GB" sz="1200" dirty="0" smtClean="0">
                <a:hlinkClick r:id="rId4"/>
              </a:rPr>
              <a:t>helmholtz.software/software/tridec-cloud</a:t>
            </a:r>
            <a:endParaRPr lang="en-GB" sz="1200" dirty="0" smtClean="0"/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ctwc.infp.ro/index.php</a:t>
            </a:r>
            <a:endParaRPr lang="en-US" sz="1200" dirty="0"/>
          </a:p>
          <a:p>
            <a:r>
              <a:rPr lang="en-GB" sz="1200" u="sng" dirty="0">
                <a:hlinkClick r:id="rId6"/>
              </a:rPr>
              <a:t>https://neamtic.ioc-unesco.org</a:t>
            </a:r>
            <a:r>
              <a:rPr lang="en-GB" sz="1200" u="sng" dirty="0" smtClean="0">
                <a:hlinkClick r:id="rId6"/>
              </a:rPr>
              <a:t>/</a:t>
            </a:r>
            <a:endParaRPr lang="en-GB" sz="1200" u="sng" dirty="0" smtClean="0"/>
          </a:p>
          <a:p>
            <a:r>
              <a:rPr lang="en-US" sz="1200" dirty="0" smtClean="0">
                <a:solidFill>
                  <a:srgbClr val="FF0000"/>
                </a:solidFill>
                <a:hlinkClick r:id="rId7"/>
              </a:rPr>
              <a:t>https://edanya.uma.es/hysea/</a:t>
            </a: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253" y="0"/>
            <a:ext cx="5592192" cy="1371600"/>
          </a:xfrm>
        </p:spPr>
        <p:txBody>
          <a:bodyPr>
            <a:normAutofit/>
          </a:bodyPr>
          <a:lstStyle/>
          <a:p>
            <a:r>
              <a:rPr lang="en-US" sz="2800" b="1" dirty="0"/>
              <a:t>SELECTED REFERENCES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8472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/>
              <a:t>THANK YOU FOR YOUR ATTENTION!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750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98" y="1408527"/>
            <a:ext cx="11268892" cy="48515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PROJECTS AND STUDIES</a:t>
            </a:r>
            <a:endParaRPr lang="en-US" sz="28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/>
              <a:t>EDUCATIONAL MATERIALS (</a:t>
            </a:r>
            <a:r>
              <a:rPr lang="en-US" sz="2800" b="1" dirty="0" smtClean="0"/>
              <a:t>INTERNAL, TRANSLATED, WTAD)</a:t>
            </a:r>
            <a:endParaRPr lang="en-US" sz="28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smtClean="0"/>
              <a:t>INSTEAD OF CONCLUSIONS AND FUTURE WORK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ACKNOWLEDGEMENTS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SELECTED REFERENCES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u="sng" dirty="0" smtClean="0"/>
              <a:t>CONTRIBUTION </a:t>
            </a:r>
            <a:endParaRPr lang="en-US" sz="1600" b="1" u="sng" dirty="0"/>
          </a:p>
          <a:p>
            <a:pPr marL="0" indent="0">
              <a:buNone/>
            </a:pPr>
            <a:r>
              <a:rPr lang="en-US" sz="1600" b="1" dirty="0" smtClean="0"/>
              <a:t>Researchers: Moldovan Iren </a:t>
            </a:r>
            <a:r>
              <a:rPr lang="en-US" sz="1600" b="1" dirty="0" err="1" smtClean="0"/>
              <a:t>Adelina</a:t>
            </a:r>
            <a:r>
              <a:rPr lang="en-US" sz="1600" b="1" dirty="0" smtClean="0"/>
              <a:t>, Constantin Angela, Diaconescu </a:t>
            </a:r>
            <a:r>
              <a:rPr lang="en-US" sz="1600" b="1" dirty="0" err="1" smtClean="0"/>
              <a:t>Mihail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Ionescu</a:t>
            </a:r>
            <a:r>
              <a:rPr lang="en-US" sz="1600" b="1" dirty="0" smtClean="0"/>
              <a:t> Constantin, </a:t>
            </a:r>
            <a:r>
              <a:rPr lang="en-US" sz="1600" b="1" dirty="0" err="1" smtClean="0"/>
              <a:t>Victorin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Toader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Tolea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Andreea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Ghita</a:t>
            </a:r>
            <a:r>
              <a:rPr lang="en-US" sz="1600" b="1" dirty="0" smtClean="0"/>
              <a:t> Cristian</a:t>
            </a:r>
          </a:p>
          <a:p>
            <a:pPr marL="0" indent="0">
              <a:buNone/>
            </a:pPr>
            <a:r>
              <a:rPr lang="en-US" sz="1600" b="1" dirty="0" smtClean="0"/>
              <a:t>Public Relations: Dragan </a:t>
            </a:r>
            <a:r>
              <a:rPr lang="en-US" sz="1600" b="1" dirty="0" err="1" smtClean="0"/>
              <a:t>Mihaela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IT: </a:t>
            </a:r>
            <a:r>
              <a:rPr lang="en-US" sz="1600" b="1" dirty="0" err="1" smtClean="0"/>
              <a:t>Manea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Liviu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Palangeanu</a:t>
            </a:r>
            <a:r>
              <a:rPr lang="en-US" sz="1600" b="1" dirty="0" smtClean="0"/>
              <a:t> Lucian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704" y="259444"/>
            <a:ext cx="3742592" cy="1371600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938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41" y="635193"/>
            <a:ext cx="11800961" cy="570278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dirty="0"/>
              <a:t>The National Institute for Earth Physics (</a:t>
            </a:r>
            <a:r>
              <a:rPr lang="en-US" b="1" dirty="0"/>
              <a:t>NIEP</a:t>
            </a:r>
            <a:r>
              <a:rPr lang="en-US" dirty="0"/>
              <a:t>) is the leading institution for </a:t>
            </a:r>
            <a:r>
              <a:rPr lang="en-US" b="1" dirty="0"/>
              <a:t>seismology</a:t>
            </a:r>
            <a:r>
              <a:rPr lang="en-US" dirty="0"/>
              <a:t> in Romania, doing acquisition and monitoring of the seismic, geophysical and geodetic data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b="1" dirty="0" smtClean="0"/>
              <a:t>NIEP</a:t>
            </a:r>
            <a:r>
              <a:rPr lang="en-US" dirty="0" smtClean="0"/>
              <a:t> </a:t>
            </a:r>
            <a:r>
              <a:rPr lang="en-US" dirty="0"/>
              <a:t>is Tsunami National Contact (</a:t>
            </a:r>
            <a:r>
              <a:rPr lang="en-US" b="1" dirty="0"/>
              <a:t>TNC</a:t>
            </a:r>
            <a:r>
              <a:rPr lang="en-US" dirty="0"/>
              <a:t>) and Tsunami Warning Focal Points (</a:t>
            </a:r>
            <a:r>
              <a:rPr lang="en-US" b="1" dirty="0"/>
              <a:t>TWFP</a:t>
            </a:r>
            <a:r>
              <a:rPr lang="en-US" dirty="0"/>
              <a:t>) </a:t>
            </a:r>
            <a:r>
              <a:rPr lang="en-US" b="1" dirty="0"/>
              <a:t>of Romania </a:t>
            </a:r>
            <a:r>
              <a:rPr lang="en-US" dirty="0"/>
              <a:t>for the Intergovernmental Coordination Group for the Tsunami Early Warning and Mitigation System in the North-eastern Atlantic, the Mediterranean and connected seas (</a:t>
            </a:r>
            <a:r>
              <a:rPr lang="en-US" b="1" dirty="0"/>
              <a:t>ICG/NEAMTWS</a:t>
            </a:r>
            <a:r>
              <a:rPr lang="en-US" dirty="0"/>
              <a:t>), participating at annual meetings and taking part in different tsunami exercises. We intend to become </a:t>
            </a:r>
            <a:r>
              <a:rPr lang="en-US" dirty="0" smtClean="0"/>
              <a:t>National Tsunami Warning Centre (</a:t>
            </a:r>
            <a:r>
              <a:rPr lang="en-US" b="1" dirty="0" smtClean="0"/>
              <a:t>NTWC</a:t>
            </a:r>
            <a:r>
              <a:rPr lang="en-US" dirty="0" smtClean="0"/>
              <a:t>) in </a:t>
            </a:r>
            <a:r>
              <a:rPr lang="en-US" dirty="0"/>
              <a:t>the future. </a:t>
            </a:r>
            <a:endParaRPr lang="en-US" dirty="0" smtClean="0"/>
          </a:p>
          <a:p>
            <a:pPr algn="just"/>
            <a:endParaRPr lang="en-US" dirty="0" smtClean="0"/>
          </a:p>
          <a:p>
            <a:r>
              <a:rPr lang="en-US" b="1" dirty="0"/>
              <a:t>NIEP</a:t>
            </a:r>
            <a:r>
              <a:rPr lang="en-US" dirty="0"/>
              <a:t> is also part of the Global Tsunami Monitoring (</a:t>
            </a:r>
            <a:r>
              <a:rPr lang="en-US" b="1" dirty="0"/>
              <a:t>GTM</a:t>
            </a:r>
            <a:r>
              <a:rPr lang="en-US" dirty="0"/>
              <a:t>) </a:t>
            </a:r>
            <a:r>
              <a:rPr lang="en-US" dirty="0" smtClean="0"/>
              <a:t>group. </a:t>
            </a:r>
          </a:p>
          <a:p>
            <a:endParaRPr lang="en-US" dirty="0" smtClean="0"/>
          </a:p>
          <a:p>
            <a:pPr algn="just"/>
            <a:r>
              <a:rPr lang="en-US" b="1" dirty="0" smtClean="0"/>
              <a:t>17 years </a:t>
            </a:r>
            <a:r>
              <a:rPr lang="en-US" dirty="0"/>
              <a:t>of experience in </a:t>
            </a:r>
            <a:r>
              <a:rPr lang="en-US" b="1" dirty="0"/>
              <a:t>tsunami research (since 2007)</a:t>
            </a:r>
            <a:r>
              <a:rPr lang="en-US" dirty="0"/>
              <a:t>, with a total number of </a:t>
            </a:r>
            <a:r>
              <a:rPr lang="en-US" b="1" dirty="0"/>
              <a:t>7 </a:t>
            </a:r>
            <a:r>
              <a:rPr lang="en-US" dirty="0"/>
              <a:t>tsunami </a:t>
            </a:r>
            <a:r>
              <a:rPr lang="en-US" b="1" dirty="0" smtClean="0"/>
              <a:t>past projects</a:t>
            </a:r>
            <a:r>
              <a:rPr lang="en-US" dirty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2 active projects</a:t>
            </a:r>
            <a:r>
              <a:rPr lang="en-US" dirty="0" smtClean="0"/>
              <a:t>, few </a:t>
            </a:r>
            <a:r>
              <a:rPr lang="en-US" b="1" dirty="0" smtClean="0"/>
              <a:t>project proposals </a:t>
            </a:r>
            <a:r>
              <a:rPr lang="en-US" dirty="0" smtClean="0"/>
              <a:t>(in progress) and </a:t>
            </a:r>
            <a:r>
              <a:rPr lang="en-US" dirty="0"/>
              <a:t>also </a:t>
            </a:r>
            <a:r>
              <a:rPr lang="en-US" dirty="0" smtClean="0"/>
              <a:t>other tsunami </a:t>
            </a:r>
            <a:r>
              <a:rPr lang="en-US" b="1" dirty="0" smtClean="0"/>
              <a:t>connected </a:t>
            </a:r>
            <a:r>
              <a:rPr lang="en-US" b="1" dirty="0"/>
              <a:t>activities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Numerous tsunami related scientific papers have been published by NIEP personnel, in different National and International Journals and Publishers (</a:t>
            </a:r>
            <a:r>
              <a:rPr lang="en-GB" sz="2800" dirty="0" err="1" smtClean="0"/>
              <a:t>Diaconescu</a:t>
            </a:r>
            <a:r>
              <a:rPr lang="en-GB" sz="2800" dirty="0" smtClean="0"/>
              <a:t> M., </a:t>
            </a:r>
            <a:r>
              <a:rPr lang="en-GB" sz="2800" dirty="0" err="1" smtClean="0"/>
              <a:t>Malita</a:t>
            </a:r>
            <a:r>
              <a:rPr lang="en-GB" sz="2800" dirty="0" smtClean="0"/>
              <a:t> Z., 2007, “</a:t>
            </a:r>
            <a:r>
              <a:rPr lang="en-GB" sz="2800" b="1" dirty="0" smtClean="0"/>
              <a:t>Seismic sources in the Black Sea areal</a:t>
            </a:r>
            <a:r>
              <a:rPr lang="en-GB" sz="2800" dirty="0" smtClean="0"/>
              <a:t>”, </a:t>
            </a:r>
            <a:r>
              <a:rPr lang="en-GB" sz="2800" i="1" dirty="0" smtClean="0"/>
              <a:t>Natural hazard: Tsunami Events in the Black Sea</a:t>
            </a:r>
            <a:r>
              <a:rPr lang="en-GB" sz="2800" dirty="0" smtClean="0"/>
              <a:t>, pp. 71-80, </a:t>
            </a:r>
            <a:r>
              <a:rPr lang="en-GB" sz="2800" dirty="0" err="1" smtClean="0"/>
              <a:t>Partheniu</a:t>
            </a:r>
            <a:r>
              <a:rPr lang="en-GB" sz="2800" dirty="0" smtClean="0"/>
              <a:t> R. et al., 2015, “</a:t>
            </a:r>
            <a:r>
              <a:rPr lang="en-GB" sz="2800" b="1" dirty="0" smtClean="0"/>
              <a:t>Earthquakes and tsunamis monitoring in the western Black Sea area”</a:t>
            </a:r>
            <a:r>
              <a:rPr lang="en-GB" sz="2800" dirty="0" smtClean="0"/>
              <a:t>, </a:t>
            </a:r>
            <a:r>
              <a:rPr lang="en-GB" sz="2800" i="1" dirty="0" smtClean="0"/>
              <a:t>book chapter</a:t>
            </a:r>
            <a:r>
              <a:rPr lang="en-GB" sz="2800" dirty="0" smtClean="0"/>
              <a:t>; Moldovan I.A. et al., 2017, “</a:t>
            </a:r>
            <a:r>
              <a:rPr lang="en-GB" sz="2800" b="1" dirty="0" smtClean="0"/>
              <a:t>Probabilistic seismic hazard assessment in the Black Sea area</a:t>
            </a:r>
            <a:r>
              <a:rPr lang="en-GB" sz="2800" dirty="0" smtClean="0"/>
              <a:t>”, </a:t>
            </a:r>
            <a:r>
              <a:rPr lang="en-GB" sz="2800" i="1" dirty="0" smtClean="0"/>
              <a:t>Rom. </a:t>
            </a:r>
            <a:r>
              <a:rPr lang="en-GB" sz="2800" i="1" dirty="0" err="1" smtClean="0"/>
              <a:t>Journ</a:t>
            </a:r>
            <a:r>
              <a:rPr lang="en-GB" sz="2800" i="1" dirty="0" smtClean="0"/>
              <a:t>. Phys</a:t>
            </a:r>
            <a:r>
              <a:rPr lang="en-GB" sz="2800" dirty="0" smtClean="0"/>
              <a:t>, 62, 809; </a:t>
            </a:r>
            <a:r>
              <a:rPr lang="en-GB" sz="2800" dirty="0" err="1" smtClean="0"/>
              <a:t>Partheniu</a:t>
            </a:r>
            <a:r>
              <a:rPr lang="en-GB" sz="2800" dirty="0" smtClean="0"/>
              <a:t> R. et al., 2018, “</a:t>
            </a:r>
            <a:r>
              <a:rPr lang="en-GB" sz="2800" b="1" dirty="0" smtClean="0"/>
              <a:t>Comparison between tsunami </a:t>
            </a:r>
            <a:r>
              <a:rPr lang="en-GB" sz="2800" b="1" dirty="0" err="1" smtClean="0"/>
              <a:t>modeling</a:t>
            </a:r>
            <a:r>
              <a:rPr lang="en-GB" sz="2800" b="1" dirty="0" smtClean="0"/>
              <a:t> scenarios for </a:t>
            </a:r>
            <a:r>
              <a:rPr lang="en-GB" sz="2800" b="1" dirty="0" err="1" smtClean="0"/>
              <a:t>Shabla</a:t>
            </a:r>
            <a:r>
              <a:rPr lang="en-GB" sz="2800" b="1" dirty="0" smtClean="0"/>
              <a:t> Area (Black Sea) using two different software</a:t>
            </a:r>
            <a:r>
              <a:rPr lang="en-GB" sz="2800" dirty="0" smtClean="0"/>
              <a:t>”, </a:t>
            </a:r>
            <a:r>
              <a:rPr lang="en-GB" sz="2800" i="1" dirty="0" err="1" smtClean="0"/>
              <a:t>Studia</a:t>
            </a:r>
            <a:r>
              <a:rPr lang="en-GB" sz="2800" i="1" dirty="0" smtClean="0"/>
              <a:t> UBB</a:t>
            </a:r>
            <a:r>
              <a:rPr lang="en-GB" sz="2800" dirty="0" smtClean="0"/>
              <a:t> </a:t>
            </a:r>
            <a:r>
              <a:rPr lang="en-GB" sz="2800" i="1" dirty="0" err="1" smtClean="0"/>
              <a:t>Ambientum</a:t>
            </a:r>
            <a:r>
              <a:rPr lang="en-GB" sz="2800" dirty="0" smtClean="0"/>
              <a:t>, 64 (LXIV), 2; </a:t>
            </a:r>
            <a:r>
              <a:rPr lang="en-GB" sz="2800" dirty="0" err="1" smtClean="0"/>
              <a:t>Partheniu</a:t>
            </a:r>
            <a:r>
              <a:rPr lang="en-GB" sz="2800" dirty="0" smtClean="0"/>
              <a:t> R. et al., 2019, “</a:t>
            </a:r>
            <a:r>
              <a:rPr lang="en-GB" sz="2800" b="1" dirty="0" smtClean="0"/>
              <a:t>Monitoring the Black Sea natural hazards using new technology and equipment</a:t>
            </a:r>
            <a:r>
              <a:rPr lang="en-GB" sz="2800" dirty="0" smtClean="0"/>
              <a:t>”, </a:t>
            </a:r>
            <a:r>
              <a:rPr lang="en-GB" sz="2800" i="1" dirty="0" smtClean="0"/>
              <a:t>Romanian Reports in Physics</a:t>
            </a:r>
            <a:r>
              <a:rPr lang="en-GB" sz="2800" dirty="0" smtClean="0"/>
              <a:t>, 71, 704; </a:t>
            </a:r>
            <a:r>
              <a:rPr lang="en-US" sz="2800" dirty="0" err="1" smtClean="0"/>
              <a:t>Partheniu</a:t>
            </a:r>
            <a:r>
              <a:rPr lang="en-US" sz="2800" dirty="0" smtClean="0"/>
              <a:t> R., </a:t>
            </a:r>
            <a:r>
              <a:rPr lang="en-US" sz="2800" dirty="0" err="1" smtClean="0"/>
              <a:t>Tiganescu</a:t>
            </a:r>
            <a:r>
              <a:rPr lang="en-US" sz="2800" dirty="0" smtClean="0"/>
              <a:t> A., 2024. “</a:t>
            </a:r>
            <a:r>
              <a:rPr lang="en-US" sz="2800" b="1" dirty="0" smtClean="0"/>
              <a:t>Comparisons between tsunami measurements and simulations, for recent worldwide events (2020-2023</a:t>
            </a:r>
            <a:r>
              <a:rPr lang="en-US" sz="2800" dirty="0" smtClean="0"/>
              <a:t>), https://doi.org/10.5281/zenodo.14033020, pp. 65-89; </a:t>
            </a:r>
            <a:r>
              <a:rPr lang="en-US" sz="2800" dirty="0" err="1" smtClean="0"/>
              <a:t>Partheniu</a:t>
            </a:r>
            <a:r>
              <a:rPr lang="en-US" sz="2800" dirty="0" smtClean="0"/>
              <a:t> R. et al., 2024, </a:t>
            </a:r>
            <a:r>
              <a:rPr lang="en-US" sz="2800" b="1" dirty="0" smtClean="0"/>
              <a:t>Recent Worldwide Tsunamis (2020-2023) - Comparisons Between Modeling and Measurements</a:t>
            </a:r>
            <a:r>
              <a:rPr lang="en-US" sz="2800" dirty="0" smtClean="0"/>
              <a:t>”, </a:t>
            </a:r>
            <a:r>
              <a:rPr lang="en-US" sz="2800" i="1" dirty="0" smtClean="0"/>
              <a:t>Journal of the Polish Mining Engineering Society,Vol.1</a:t>
            </a:r>
            <a:r>
              <a:rPr lang="en-US" sz="2800" dirty="0" smtClean="0"/>
              <a:t>(53), 681–689).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dirty="0" smtClean="0"/>
              <a:t>Few approaches in </a:t>
            </a:r>
            <a:r>
              <a:rPr lang="en-US" b="1" dirty="0" smtClean="0"/>
              <a:t>seismic source </a:t>
            </a:r>
            <a:r>
              <a:rPr lang="en-US" b="1" dirty="0" err="1" smtClean="0"/>
              <a:t>zonation</a:t>
            </a:r>
            <a:r>
              <a:rPr lang="en-US" b="1" dirty="0" smtClean="0"/>
              <a:t> </a:t>
            </a:r>
            <a:r>
              <a:rPr lang="en-US" dirty="0" smtClean="0"/>
              <a:t>for</a:t>
            </a:r>
            <a:r>
              <a:rPr lang="en-US" b="1" dirty="0" smtClean="0"/>
              <a:t> Black Sea </a:t>
            </a:r>
            <a:r>
              <a:rPr lang="en-US" dirty="0" smtClean="0"/>
              <a:t>area</a:t>
            </a:r>
            <a:r>
              <a:rPr lang="en-US" b="1" dirty="0" smtClean="0"/>
              <a:t> </a:t>
            </a:r>
            <a:r>
              <a:rPr lang="en-US" dirty="0" smtClean="0"/>
              <a:t>were accomplished in the framework of different projects and articles by NIEP personnel (</a:t>
            </a:r>
            <a:r>
              <a:rPr lang="en-US" b="1" dirty="0" err="1" smtClean="0"/>
              <a:t>Diaconescu</a:t>
            </a:r>
            <a:r>
              <a:rPr lang="en-US" b="1" dirty="0" smtClean="0"/>
              <a:t> M. et al. 2007, Moldovan I.A. et al. 2017, </a:t>
            </a:r>
            <a:r>
              <a:rPr lang="en-US" b="1" dirty="0" err="1" smtClean="0"/>
              <a:t>Diaconescu</a:t>
            </a:r>
            <a:r>
              <a:rPr lang="en-US" b="1" dirty="0" smtClean="0"/>
              <a:t> M. et al. 2019, part I &amp; II</a:t>
            </a:r>
            <a:r>
              <a:rPr lang="en-US" dirty="0" smtClean="0"/>
              <a:t>). </a:t>
            </a:r>
            <a:endParaRPr lang="en-GB" dirty="0" smtClean="0"/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b="1" dirty="0"/>
              <a:t>Black Sea </a:t>
            </a:r>
            <a:r>
              <a:rPr lang="en-US" dirty="0"/>
              <a:t>area is known for </a:t>
            </a:r>
            <a:r>
              <a:rPr lang="en-US" b="1" dirty="0"/>
              <a:t>past tsunami </a:t>
            </a:r>
            <a:r>
              <a:rPr lang="en-US" dirty="0"/>
              <a:t>activity, with </a:t>
            </a:r>
            <a:r>
              <a:rPr lang="en-US" b="1" dirty="0"/>
              <a:t>22 </a:t>
            </a:r>
            <a:r>
              <a:rPr lang="en-US" dirty="0"/>
              <a:t>evidenced </a:t>
            </a:r>
            <a:r>
              <a:rPr lang="en-US" dirty="0" smtClean="0"/>
              <a:t>events, </a:t>
            </a:r>
            <a:r>
              <a:rPr lang="en-US" b="1" dirty="0" smtClean="0"/>
              <a:t>4 </a:t>
            </a:r>
            <a:r>
              <a:rPr lang="en-US" dirty="0"/>
              <a:t>of </a:t>
            </a:r>
            <a:r>
              <a:rPr lang="en-US" dirty="0" smtClean="0"/>
              <a:t>them in </a:t>
            </a:r>
            <a:r>
              <a:rPr lang="en-US" b="1" dirty="0" err="1"/>
              <a:t>Shabla</a:t>
            </a:r>
            <a:r>
              <a:rPr lang="en-US" b="1" dirty="0"/>
              <a:t> </a:t>
            </a:r>
            <a:r>
              <a:rPr lang="en-US" dirty="0"/>
              <a:t>area, affecting </a:t>
            </a:r>
            <a:r>
              <a:rPr lang="en-US" dirty="0" smtClean="0"/>
              <a:t>the </a:t>
            </a:r>
            <a:r>
              <a:rPr lang="en-US" b="1" dirty="0" smtClean="0"/>
              <a:t>Romanian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Bulgarian </a:t>
            </a:r>
            <a:r>
              <a:rPr lang="en-US" b="1" dirty="0" smtClean="0"/>
              <a:t>shores</a:t>
            </a:r>
            <a:r>
              <a:rPr lang="en-US" dirty="0" smtClean="0"/>
              <a:t>. The most known tsunami was generated on </a:t>
            </a:r>
            <a:r>
              <a:rPr lang="en-US" b="1" dirty="0" smtClean="0"/>
              <a:t>31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March 1901</a:t>
            </a:r>
            <a:r>
              <a:rPr lang="en-US" dirty="0" smtClean="0"/>
              <a:t>, when an earthquake of </a:t>
            </a:r>
            <a:r>
              <a:rPr lang="en-US" b="1" dirty="0" smtClean="0"/>
              <a:t>Mw 7.2 </a:t>
            </a:r>
            <a:r>
              <a:rPr lang="en-US" dirty="0" smtClean="0"/>
              <a:t>triggered </a:t>
            </a:r>
            <a:r>
              <a:rPr lang="en-US" b="1" dirty="0" smtClean="0"/>
              <a:t>waves</a:t>
            </a:r>
            <a:r>
              <a:rPr lang="en-US" dirty="0" smtClean="0"/>
              <a:t> up to </a:t>
            </a:r>
            <a:r>
              <a:rPr lang="en-US" b="1" dirty="0" smtClean="0"/>
              <a:t>5 m</a:t>
            </a:r>
            <a:r>
              <a:rPr lang="en-US" dirty="0" smtClean="0"/>
              <a:t> heights (Papadopoulos et al., 2011). The most recent event was triggered by a submarine landslide  on </a:t>
            </a: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of May 2007</a:t>
            </a:r>
            <a:r>
              <a:rPr lang="en-US" dirty="0" smtClean="0"/>
              <a:t> and lead to </a:t>
            </a:r>
            <a:r>
              <a:rPr lang="en-US" b="1" dirty="0" smtClean="0"/>
              <a:t>1.2 m</a:t>
            </a:r>
            <a:r>
              <a:rPr lang="en-US" dirty="0" smtClean="0"/>
              <a:t> waves (</a:t>
            </a:r>
            <a:r>
              <a:rPr lang="en-US" dirty="0" err="1" smtClean="0"/>
              <a:t>Ranguelov</a:t>
            </a:r>
            <a:r>
              <a:rPr lang="en-US" dirty="0" smtClean="0"/>
              <a:t> B., 2008).</a:t>
            </a:r>
          </a:p>
          <a:p>
            <a:pPr algn="just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-24997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9159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38" y="511969"/>
            <a:ext cx="11614261" cy="56515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NIEP </a:t>
            </a:r>
            <a:r>
              <a:rPr lang="en-US" dirty="0"/>
              <a:t>started approaching </a:t>
            </a:r>
            <a:r>
              <a:rPr lang="en-US" b="1" dirty="0"/>
              <a:t>tsunami research</a:t>
            </a:r>
            <a:r>
              <a:rPr lang="en-US" dirty="0"/>
              <a:t> since </a:t>
            </a:r>
            <a:r>
              <a:rPr lang="en-US" b="1" dirty="0"/>
              <a:t>2007</a:t>
            </a:r>
            <a:r>
              <a:rPr lang="en-US" dirty="0"/>
              <a:t>, through numerous studies in</a:t>
            </a:r>
            <a:r>
              <a:rPr lang="en-US" b="1" dirty="0"/>
              <a:t> past </a:t>
            </a:r>
            <a:r>
              <a:rPr lang="en-US" dirty="0"/>
              <a:t>national and international </a:t>
            </a:r>
            <a:r>
              <a:rPr lang="en-US" b="1" dirty="0"/>
              <a:t>projects, </a:t>
            </a:r>
            <a:r>
              <a:rPr lang="en-US" dirty="0"/>
              <a:t>listed herein: </a:t>
            </a:r>
          </a:p>
          <a:p>
            <a:r>
              <a:rPr lang="en-US" dirty="0"/>
              <a:t>Multidisciplinary researches on natural hazards. Case study: tsunami type phenomenon in the Black Sea (</a:t>
            </a:r>
            <a:r>
              <a:rPr lang="en-US" b="1" dirty="0"/>
              <a:t>PROFET</a:t>
            </a:r>
            <a:r>
              <a:rPr lang="en-US" dirty="0"/>
              <a:t>) - National Project</a:t>
            </a:r>
          </a:p>
          <a:p>
            <a:pPr algn="just"/>
            <a:r>
              <a:rPr lang="en-US" dirty="0"/>
              <a:t>Set-up and implementation of key core components of a regional early-warning system for marine geo-hazards of risk to the Romanian-Bulgarian Black Sea coastal area (</a:t>
            </a:r>
            <a:r>
              <a:rPr lang="en-US" b="1" dirty="0"/>
              <a:t>MARINEGEOHAZARD</a:t>
            </a:r>
            <a:r>
              <a:rPr lang="en-US" dirty="0"/>
              <a:t>) - Regional Project </a:t>
            </a:r>
          </a:p>
          <a:p>
            <a:r>
              <a:rPr lang="en-US" dirty="0"/>
              <a:t>Black Sea Earthquake Safety Net(work)  (</a:t>
            </a:r>
            <a:r>
              <a:rPr lang="en-US" b="1" dirty="0"/>
              <a:t>ESNET</a:t>
            </a:r>
            <a:r>
              <a:rPr lang="en-US" dirty="0"/>
              <a:t>)- Regional Project</a:t>
            </a:r>
            <a:endParaRPr lang="en-US" b="1" dirty="0"/>
          </a:p>
          <a:p>
            <a:r>
              <a:rPr lang="en-US" dirty="0"/>
              <a:t>Global Tsunami Informal Monitoring Service (</a:t>
            </a:r>
            <a:r>
              <a:rPr lang="en-US" b="1" dirty="0"/>
              <a:t>GTIMS</a:t>
            </a:r>
            <a:r>
              <a:rPr lang="en-US" dirty="0"/>
              <a:t>) &amp; Global Tsunami Informal Monitoring Service 2 (</a:t>
            </a:r>
            <a:r>
              <a:rPr lang="en-US" b="1" dirty="0"/>
              <a:t>GTIMS 2</a:t>
            </a:r>
            <a:r>
              <a:rPr lang="en-US" dirty="0"/>
              <a:t>) - International Projects</a:t>
            </a:r>
          </a:p>
          <a:p>
            <a:r>
              <a:rPr lang="en-US" dirty="0"/>
              <a:t>Assessment, Strategy And Risk Reduction for Tsunamis in Europe - Black Sea (</a:t>
            </a:r>
            <a:r>
              <a:rPr lang="en-US" b="1" dirty="0"/>
              <a:t>ASTARTE</a:t>
            </a:r>
            <a:r>
              <a:rPr lang="en-US" dirty="0"/>
              <a:t>) - International Project</a:t>
            </a:r>
            <a:endParaRPr lang="en-US" b="1" dirty="0"/>
          </a:p>
          <a:p>
            <a:r>
              <a:rPr lang="en-US" dirty="0"/>
              <a:t>All Risk Integrated System Towards the Holistic Early-Warning (</a:t>
            </a:r>
            <a:r>
              <a:rPr lang="en-US" b="1" dirty="0"/>
              <a:t>ARISTOTLE</a:t>
            </a:r>
            <a:r>
              <a:rPr lang="en-US" dirty="0"/>
              <a:t>) - International Project</a:t>
            </a:r>
          </a:p>
          <a:p>
            <a:r>
              <a:rPr lang="en-US" dirty="0"/>
              <a:t> Accelerating Global Science in Tsunami Hazard and Risk Analysis (</a:t>
            </a:r>
            <a:r>
              <a:rPr lang="en-US" b="1" dirty="0"/>
              <a:t>AGITHAR</a:t>
            </a:r>
            <a:r>
              <a:rPr lang="en-US" dirty="0"/>
              <a:t>) - International </a:t>
            </a:r>
            <a:r>
              <a:rPr lang="en-US" dirty="0" smtClean="0"/>
              <a:t>Project</a:t>
            </a:r>
          </a:p>
          <a:p>
            <a:endParaRPr lang="en-US" dirty="0"/>
          </a:p>
          <a:p>
            <a:r>
              <a:rPr lang="en-US" dirty="0" smtClean="0"/>
              <a:t>Two </a:t>
            </a:r>
            <a:r>
              <a:rPr lang="en-US" b="1" dirty="0"/>
              <a:t>active projects</a:t>
            </a:r>
            <a:r>
              <a:rPr lang="en-US" dirty="0"/>
              <a:t>:</a:t>
            </a:r>
          </a:p>
          <a:p>
            <a:r>
              <a:rPr lang="en-US" dirty="0"/>
              <a:t>Long term multi-hazard </a:t>
            </a:r>
            <a:r>
              <a:rPr lang="en-US" b="1" dirty="0"/>
              <a:t>ARISTOTLE-ENHSP </a:t>
            </a:r>
            <a:r>
              <a:rPr lang="en-US" dirty="0"/>
              <a:t>(continuously </a:t>
            </a:r>
            <a:r>
              <a:rPr lang="en-US" b="1" dirty="0"/>
              <a:t>since 2016</a:t>
            </a:r>
            <a:r>
              <a:rPr lang="en-US" dirty="0"/>
              <a:t>)- International Project</a:t>
            </a:r>
          </a:p>
          <a:p>
            <a:pPr algn="just"/>
            <a:r>
              <a:rPr lang="en-US" dirty="0"/>
              <a:t>The Research Center For Climate Change Due To Natural Disasters And Extreme Weather Events (</a:t>
            </a:r>
            <a:r>
              <a:rPr lang="en-US" b="1" dirty="0"/>
              <a:t>REACTIVE</a:t>
            </a:r>
            <a:r>
              <a:rPr lang="en-US" dirty="0"/>
              <a:t>) - National </a:t>
            </a:r>
            <a:r>
              <a:rPr lang="en-US" dirty="0" smtClean="0"/>
              <a:t>Project</a:t>
            </a:r>
          </a:p>
          <a:p>
            <a:pPr algn="just"/>
            <a:r>
              <a:rPr lang="en-US" b="1" dirty="0" smtClean="0"/>
              <a:t>COST Action Proposal</a:t>
            </a:r>
            <a:r>
              <a:rPr lang="en-US" dirty="0" smtClean="0"/>
              <a:t>: </a:t>
            </a:r>
            <a:r>
              <a:rPr lang="en-US" b="1" dirty="0" smtClean="0"/>
              <a:t>T</a:t>
            </a:r>
            <a:r>
              <a:rPr lang="en-US" dirty="0" smtClean="0"/>
              <a:t>sunami </a:t>
            </a:r>
            <a:r>
              <a:rPr lang="en-US" b="1" dirty="0" smtClean="0"/>
              <a:t>H</a:t>
            </a:r>
            <a:r>
              <a:rPr lang="en-US" dirty="0" smtClean="0"/>
              <a:t>azard and </a:t>
            </a:r>
            <a:r>
              <a:rPr lang="en-US" b="1" dirty="0" smtClean="0"/>
              <a:t>R</a:t>
            </a:r>
            <a:r>
              <a:rPr lang="en-US" dirty="0" smtClean="0"/>
              <a:t>isk </a:t>
            </a:r>
            <a:r>
              <a:rPr lang="en-US" b="1" dirty="0" smtClean="0"/>
              <a:t>E</a:t>
            </a:r>
            <a:r>
              <a:rPr lang="en-US" dirty="0" smtClean="0"/>
              <a:t>ducation through</a:t>
            </a:r>
            <a:r>
              <a:rPr lang="en-US" b="1" dirty="0" smtClean="0"/>
              <a:t> A</a:t>
            </a:r>
            <a:r>
              <a:rPr lang="en-US" dirty="0" smtClean="0"/>
              <a:t>ccessible</a:t>
            </a:r>
            <a:r>
              <a:rPr lang="en-US" b="1" dirty="0" smtClean="0"/>
              <a:t> T</a:t>
            </a:r>
            <a:r>
              <a:rPr lang="en-US" dirty="0" smtClean="0"/>
              <a:t>raining (</a:t>
            </a:r>
            <a:r>
              <a:rPr lang="en-US" b="1" dirty="0" smtClean="0"/>
              <a:t>THREAT) -</a:t>
            </a:r>
            <a:r>
              <a:rPr lang="en-US" dirty="0" smtClean="0"/>
              <a:t> International Project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174" y="122433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PROJECTS &amp;</a:t>
            </a:r>
            <a:r>
              <a:rPr lang="en-US" sz="2800" b="1" dirty="0" smtClean="0"/>
              <a:t> STUDIES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091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2" y="345228"/>
            <a:ext cx="11954608" cy="57933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2" y="0"/>
            <a:ext cx="5877231" cy="968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		</a:t>
            </a:r>
            <a:r>
              <a:rPr lang="en-US" sz="2800" dirty="0" smtClean="0"/>
              <a:t>PROJECTS &amp;</a:t>
            </a:r>
            <a:r>
              <a:rPr lang="en-US" sz="2800" b="1" dirty="0" smtClean="0"/>
              <a:t> STUDIES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31839" y="428747"/>
            <a:ext cx="113415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Other activities only </a:t>
            </a:r>
            <a:r>
              <a:rPr lang="en-US" b="1" dirty="0" smtClean="0"/>
              <a:t>emphasize</a:t>
            </a:r>
            <a:r>
              <a:rPr lang="en-US" dirty="0" smtClean="0"/>
              <a:t> the </a:t>
            </a:r>
            <a:r>
              <a:rPr lang="en-US" b="1" dirty="0" smtClean="0"/>
              <a:t>tsunami </a:t>
            </a:r>
            <a:r>
              <a:rPr lang="en-US" dirty="0" smtClean="0"/>
              <a:t>phenomena but are more educational and/or based on different subject: Mobile Earthquake Exhibition (</a:t>
            </a:r>
            <a:r>
              <a:rPr lang="en-US" b="1" dirty="0" smtClean="0"/>
              <a:t>MOBEE</a:t>
            </a:r>
            <a:r>
              <a:rPr lang="en-US" dirty="0" smtClean="0"/>
              <a:t>), The </a:t>
            </a:r>
            <a:r>
              <a:rPr lang="en-US" b="1" dirty="0" smtClean="0"/>
              <a:t>Otherwise School </a:t>
            </a:r>
            <a:r>
              <a:rPr lang="en-US" dirty="0" smtClean="0"/>
              <a:t>Program, </a:t>
            </a:r>
            <a:r>
              <a:rPr lang="en-US" b="1" dirty="0" smtClean="0"/>
              <a:t>Researchers’ Night</a:t>
            </a:r>
            <a:r>
              <a:rPr lang="en-US" dirty="0" smtClean="0"/>
              <a:t>, Romanian Seismic Educational Network (</a:t>
            </a:r>
            <a:r>
              <a:rPr lang="en-US" b="1" dirty="0" smtClean="0"/>
              <a:t>ROEDUSEIS</a:t>
            </a:r>
            <a:r>
              <a:rPr lang="en-US" dirty="0" smtClean="0"/>
              <a:t>), “Increasing The Research Capacity In The Field Of Seismology Engineering At The Seismological Observatories And Stations Within The National Seismic Network” (</a:t>
            </a:r>
            <a:r>
              <a:rPr lang="en-US" b="1" dirty="0" smtClean="0"/>
              <a:t>CRESCENTO</a:t>
            </a:r>
            <a:r>
              <a:rPr lang="en-US" dirty="0" smtClean="0"/>
              <a:t>).</a:t>
            </a: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/>
              <a:t>Project proposals 2024: </a:t>
            </a:r>
          </a:p>
          <a:p>
            <a:pPr algn="just"/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b="1" dirty="0" smtClean="0"/>
              <a:t>Strengthening the Black Sea coastal community’s resilience </a:t>
            </a:r>
            <a:r>
              <a:rPr lang="en-US" b="1" dirty="0" err="1" smtClean="0"/>
              <a:t>throuGh</a:t>
            </a:r>
            <a:r>
              <a:rPr lang="en-US" b="1" dirty="0" smtClean="0"/>
              <a:t> real-time </a:t>
            </a:r>
            <a:r>
              <a:rPr lang="en-US" b="1" dirty="0" err="1" smtClean="0"/>
              <a:t>natURal</a:t>
            </a:r>
            <a:r>
              <a:rPr lang="en-US" b="1" dirty="0" smtClean="0"/>
              <a:t> hazard awareness</a:t>
            </a:r>
            <a:r>
              <a:rPr lang="en-US" dirty="0" smtClean="0"/>
              <a:t>” (</a:t>
            </a:r>
            <a:r>
              <a:rPr lang="en-US" b="1" dirty="0" smtClean="0"/>
              <a:t>SEAGUR),</a:t>
            </a:r>
            <a:r>
              <a:rPr lang="en-US" dirty="0" smtClean="0"/>
              <a:t> National Project, IN EVALUATION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b="1" dirty="0" smtClean="0"/>
              <a:t>Tsunami Modeling for Black Sea area</a:t>
            </a:r>
            <a:r>
              <a:rPr lang="en-US" dirty="0" smtClean="0"/>
              <a:t>” (</a:t>
            </a:r>
            <a:r>
              <a:rPr lang="en-US" b="1" dirty="0" smtClean="0"/>
              <a:t>TIMO) </a:t>
            </a:r>
            <a:r>
              <a:rPr lang="en-US" dirty="0" smtClean="0"/>
              <a:t>,GEO_ENQUIRE Transnational Access - International Project, REJECTED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err="1" smtClean="0"/>
              <a:t>Actualizarea</a:t>
            </a:r>
            <a:r>
              <a:rPr lang="en-US" dirty="0" smtClean="0"/>
              <a:t> </a:t>
            </a:r>
            <a:r>
              <a:rPr lang="en-US" dirty="0" err="1" smtClean="0"/>
              <a:t>serviciilor</a:t>
            </a:r>
            <a:r>
              <a:rPr lang="en-US" dirty="0" smtClean="0"/>
              <a:t> </a:t>
            </a:r>
            <a:r>
              <a:rPr lang="en-US" dirty="0" err="1" smtClean="0"/>
              <a:t>tematice</a:t>
            </a:r>
            <a:r>
              <a:rPr lang="en-US" dirty="0" smtClean="0"/>
              <a:t> din </a:t>
            </a:r>
            <a:r>
              <a:rPr lang="en-US" dirty="0" err="1" smtClean="0"/>
              <a:t>domeniul</a:t>
            </a:r>
            <a:r>
              <a:rPr lang="en-US" dirty="0" smtClean="0"/>
              <a:t> </a:t>
            </a:r>
            <a:r>
              <a:rPr lang="en-US" dirty="0" err="1" smtClean="0"/>
              <a:t>seismologiei</a:t>
            </a:r>
            <a:r>
              <a:rPr lang="en-US" dirty="0" smtClean="0"/>
              <a:t> la </a:t>
            </a:r>
            <a:r>
              <a:rPr lang="en-US" dirty="0" err="1" smtClean="0"/>
              <a:t>standarde</a:t>
            </a:r>
            <a:r>
              <a:rPr lang="en-US" dirty="0" smtClean="0"/>
              <a:t> </a:t>
            </a:r>
            <a:r>
              <a:rPr lang="en-US" dirty="0" err="1" smtClean="0"/>
              <a:t>europene</a:t>
            </a:r>
            <a:r>
              <a:rPr lang="en-US" dirty="0" smtClean="0"/>
              <a:t>”, phase 9 “</a:t>
            </a:r>
            <a:r>
              <a:rPr lang="en-US" b="1" dirty="0" err="1" smtClean="0"/>
              <a:t>Imbunatatire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operationalizare</a:t>
            </a:r>
            <a:r>
              <a:rPr lang="en-US" b="1" dirty="0" smtClean="0"/>
              <a:t> Software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sistemul</a:t>
            </a:r>
            <a:r>
              <a:rPr lang="en-US" b="1" dirty="0" smtClean="0"/>
              <a:t> de </a:t>
            </a:r>
            <a:r>
              <a:rPr lang="en-US" b="1" dirty="0" err="1" smtClean="0"/>
              <a:t>alertare</a:t>
            </a:r>
            <a:r>
              <a:rPr lang="en-US" b="1" dirty="0" smtClean="0"/>
              <a:t> la tsunami”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b="1" dirty="0" smtClean="0">
                <a:solidFill>
                  <a:srgbClr val="00B050"/>
                </a:solidFill>
              </a:rPr>
              <a:t>Improving operation and software for the tsunami warning system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- National Project, IN PROGRESS</a:t>
            </a: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The regional </a:t>
            </a:r>
            <a:r>
              <a:rPr lang="en-US" b="1" dirty="0" smtClean="0"/>
              <a:t>tsunami warning system </a:t>
            </a:r>
            <a:r>
              <a:rPr lang="en-US" dirty="0" smtClean="0"/>
              <a:t>was implemented in </a:t>
            </a:r>
            <a:r>
              <a:rPr lang="en-US" b="1" dirty="0" smtClean="0"/>
              <a:t>2013</a:t>
            </a:r>
            <a:r>
              <a:rPr lang="en-US" dirty="0" smtClean="0"/>
              <a:t> in the framework of </a:t>
            </a:r>
            <a:r>
              <a:rPr lang="en-US" b="1" dirty="0" smtClean="0"/>
              <a:t>MARINEGEOHAZARDS</a:t>
            </a:r>
            <a:r>
              <a:rPr lang="en-US" dirty="0" smtClean="0"/>
              <a:t> project and a </a:t>
            </a:r>
            <a:r>
              <a:rPr lang="en-US" b="1" dirty="0" smtClean="0"/>
              <a:t>specific</a:t>
            </a:r>
            <a:r>
              <a:rPr lang="en-US" dirty="0" smtClean="0"/>
              <a:t> related </a:t>
            </a:r>
            <a:r>
              <a:rPr lang="en-US" b="1" dirty="0" smtClean="0"/>
              <a:t>website</a:t>
            </a:r>
            <a:r>
              <a:rPr lang="en-US" dirty="0" smtClean="0"/>
              <a:t> is available starting with </a:t>
            </a:r>
            <a:r>
              <a:rPr lang="en-US" b="1" dirty="0" smtClean="0"/>
              <a:t>2016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http://ctwc.infp.ro/index.php</a:t>
            </a:r>
            <a:endParaRPr lang="en-US" dirty="0" smtClean="0"/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55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03" y="654066"/>
            <a:ext cx="11922101" cy="61097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TSUNAMI RELATED PUBLISHED ARTICLES 2024</a:t>
            </a:r>
            <a:endParaRPr lang="en-US" sz="2800" dirty="0" smtClean="0"/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dirty="0" err="1" smtClean="0"/>
              <a:t>Partheniu</a:t>
            </a:r>
            <a:r>
              <a:rPr lang="en-US" sz="2800" dirty="0" smtClean="0"/>
              <a:t>, R., </a:t>
            </a:r>
            <a:r>
              <a:rPr lang="en-US" sz="2800" dirty="0" err="1" smtClean="0"/>
              <a:t>Tiganescu</a:t>
            </a:r>
            <a:r>
              <a:rPr lang="en-US" sz="2800" dirty="0" smtClean="0"/>
              <a:t>, A., &amp; </a:t>
            </a:r>
            <a:r>
              <a:rPr lang="en-US" sz="2800" dirty="0" err="1" smtClean="0"/>
              <a:t>Placinta</a:t>
            </a:r>
            <a:r>
              <a:rPr lang="en-US" sz="2800" dirty="0" smtClean="0"/>
              <a:t>, A. O. (2024) </a:t>
            </a:r>
            <a:r>
              <a:rPr lang="en-US" sz="2800" b="1" dirty="0" smtClean="0"/>
              <a:t>Recent Worldwide Tsunamis (2020-2023) - Comparisons Between Modeling and Measurements</a:t>
            </a:r>
            <a:r>
              <a:rPr lang="en-US" sz="2800" dirty="0" smtClean="0"/>
              <a:t>. Journal of the Polish Mining Engineering Society,</a:t>
            </a:r>
            <a:r>
              <a:rPr lang="en-US" sz="2800" i="1" dirty="0" smtClean="0"/>
              <a:t>Vol.1</a:t>
            </a:r>
            <a:r>
              <a:rPr lang="en-US" sz="2800" dirty="0" smtClean="0"/>
              <a:t>(53), 681–689. </a:t>
            </a:r>
            <a:r>
              <a:rPr lang="en-US" sz="2800" dirty="0" smtClean="0">
                <a:hlinkClick r:id="rId2"/>
              </a:rPr>
              <a:t>https://doi.org/10.29227/IM-2024-01-79</a:t>
            </a:r>
            <a:r>
              <a:rPr lang="en-US" sz="2800" dirty="0" smtClean="0"/>
              <a:t>.</a:t>
            </a:r>
          </a:p>
          <a:p>
            <a:pPr>
              <a:buFontTx/>
              <a:buChar char="-"/>
            </a:pPr>
            <a:r>
              <a:rPr lang="en-US" sz="2800" dirty="0" err="1" smtClean="0"/>
              <a:t>Partheniu</a:t>
            </a:r>
            <a:r>
              <a:rPr lang="en-US" sz="2800" dirty="0" smtClean="0"/>
              <a:t> R., </a:t>
            </a:r>
            <a:r>
              <a:rPr lang="en-US" sz="2800" dirty="0" err="1" smtClean="0"/>
              <a:t>Tiganescu</a:t>
            </a:r>
            <a:r>
              <a:rPr lang="en-US" sz="2800" dirty="0" smtClean="0"/>
              <a:t> A., 2024, </a:t>
            </a:r>
            <a:r>
              <a:rPr lang="en-US" sz="2800" b="1" dirty="0" smtClean="0"/>
              <a:t>Comparisons between tsunami measurements and simulations, for recent worldwide events (2020-2023), </a:t>
            </a:r>
            <a:r>
              <a:rPr lang="en-US" sz="2800" dirty="0" smtClean="0"/>
              <a:t>https://doi.org/10.5281/zenodo.14033020 in CHITEA F. (Ed) - </a:t>
            </a:r>
            <a:r>
              <a:rPr lang="en-US" sz="2800" dirty="0" err="1" smtClean="0"/>
              <a:t>Geoscience</a:t>
            </a:r>
            <a:r>
              <a:rPr lang="en-US" sz="2800" dirty="0" smtClean="0"/>
              <a:t> for sustainable development goals. Perspectives on natural hazards &amp; earth-resources, ISBN 978-606-537-734-9, ISBN e-book </a:t>
            </a:r>
            <a:r>
              <a:rPr lang="en-US" sz="2800" dirty="0" err="1" smtClean="0"/>
              <a:t>pdf</a:t>
            </a:r>
            <a:r>
              <a:rPr lang="en-US" sz="2800" dirty="0" smtClean="0"/>
              <a:t> 978-606-537-735-6, </a:t>
            </a:r>
            <a:r>
              <a:rPr lang="en-US" sz="2800" dirty="0" err="1" smtClean="0"/>
              <a:t>Cetatea</a:t>
            </a:r>
            <a:r>
              <a:rPr lang="en-US" sz="2800" dirty="0" smtClean="0"/>
              <a:t> de </a:t>
            </a:r>
            <a:r>
              <a:rPr lang="en-US" sz="2800" dirty="0" err="1" smtClean="0"/>
              <a:t>Scaun</a:t>
            </a:r>
            <a:r>
              <a:rPr lang="en-US" sz="2800" dirty="0" smtClean="0"/>
              <a:t> Editorial House, Pp. 65-89.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TSUNAMI RELATED PRESENTATIONS AT CONFERENCES 2024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Partheniu</a:t>
            </a:r>
            <a:r>
              <a:rPr lang="en-US" sz="2800" dirty="0" smtClean="0"/>
              <a:t> R., </a:t>
            </a:r>
            <a:r>
              <a:rPr lang="en-US" sz="2800" dirty="0" err="1" smtClean="0"/>
              <a:t>Tiganescu</a:t>
            </a:r>
            <a:r>
              <a:rPr lang="en-US" sz="2800" dirty="0" smtClean="0"/>
              <a:t> A., </a:t>
            </a:r>
            <a:r>
              <a:rPr lang="en-US" sz="2800" dirty="0" err="1" smtClean="0"/>
              <a:t>Tolea</a:t>
            </a:r>
            <a:r>
              <a:rPr lang="en-US" sz="2800" dirty="0" smtClean="0"/>
              <a:t> A., </a:t>
            </a:r>
            <a:r>
              <a:rPr lang="en-US" sz="2800" dirty="0" err="1" smtClean="0"/>
              <a:t>Dinescu</a:t>
            </a:r>
            <a:r>
              <a:rPr lang="en-US" sz="2800" dirty="0" smtClean="0"/>
              <a:t> R., </a:t>
            </a:r>
            <a:r>
              <a:rPr lang="en-US" sz="2800" b="1" dirty="0" smtClean="0"/>
              <a:t>Comparison between tsunami modeling and measurements for the M 7.7 earthquake from 19th of May 2023 in Loyalty Islands</a:t>
            </a:r>
            <a:r>
              <a:rPr lang="en-US" sz="2800" dirty="0" smtClean="0"/>
              <a:t>, poster presentation at “</a:t>
            </a:r>
            <a:r>
              <a:rPr lang="vi-VN" dirty="0" smtClean="0"/>
              <a:t>ENVIRONMENT &amp; PROGRESS</a:t>
            </a:r>
            <a:r>
              <a:rPr lang="en-US" dirty="0" smtClean="0"/>
              <a:t>,</a:t>
            </a:r>
            <a:r>
              <a:rPr lang="vi-VN" dirty="0" smtClean="0"/>
              <a:t> Natură – mediu – educație Marcian Bleahu – 100 de ani de la naștere</a:t>
            </a:r>
            <a:r>
              <a:rPr lang="en-US" dirty="0" smtClean="0"/>
              <a:t>”, 1</a:t>
            </a:r>
            <a:r>
              <a:rPr lang="vi-VN" dirty="0" smtClean="0"/>
              <a:t>3-15 </a:t>
            </a:r>
            <a:r>
              <a:rPr lang="en-US" dirty="0" smtClean="0"/>
              <a:t>June </a:t>
            </a:r>
            <a:r>
              <a:rPr lang="vi-VN" dirty="0" smtClean="0"/>
              <a:t>2024</a:t>
            </a:r>
            <a:r>
              <a:rPr lang="en-US" dirty="0" smtClean="0"/>
              <a:t>,</a:t>
            </a:r>
            <a:r>
              <a:rPr lang="vi-VN" dirty="0" smtClean="0"/>
              <a:t> Cluj-Napoca</a:t>
            </a:r>
            <a:r>
              <a:rPr lang="en-US" dirty="0" smtClean="0"/>
              <a:t>, Romania</a:t>
            </a:r>
            <a:r>
              <a:rPr lang="vi-VN" dirty="0" smtClean="0"/>
              <a:t>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Partheniu</a:t>
            </a:r>
            <a:r>
              <a:rPr lang="en-US" dirty="0" smtClean="0"/>
              <a:t> R., </a:t>
            </a:r>
            <a:r>
              <a:rPr lang="en-US" dirty="0" err="1" smtClean="0"/>
              <a:t>Tolea</a:t>
            </a:r>
            <a:r>
              <a:rPr lang="en-US" dirty="0" smtClean="0"/>
              <a:t> A., “</a:t>
            </a:r>
            <a:r>
              <a:rPr lang="en-US" b="1" dirty="0" smtClean="0"/>
              <a:t>Tsunami education and research implemented by the National Institute for Earth Physics</a:t>
            </a:r>
            <a:r>
              <a:rPr lang="en-US" dirty="0" smtClean="0"/>
              <a:t>”, oral presentation at “</a:t>
            </a:r>
            <a:r>
              <a:rPr lang="vi-VN" dirty="0" smtClean="0"/>
              <a:t>ENVIRONMENT &amp; PROGRESS</a:t>
            </a:r>
            <a:r>
              <a:rPr lang="en-US" dirty="0" smtClean="0"/>
              <a:t>,</a:t>
            </a:r>
            <a:r>
              <a:rPr lang="vi-VN" dirty="0" smtClean="0"/>
              <a:t> Natură – mediu – educație Marcian Bleahu – 100 de ani de la naștere</a:t>
            </a:r>
            <a:r>
              <a:rPr lang="en-US" dirty="0" smtClean="0"/>
              <a:t>”, 1</a:t>
            </a:r>
            <a:r>
              <a:rPr lang="vi-VN" dirty="0" smtClean="0"/>
              <a:t>3-15 </a:t>
            </a:r>
            <a:r>
              <a:rPr lang="en-US" dirty="0" smtClean="0"/>
              <a:t>June </a:t>
            </a:r>
            <a:r>
              <a:rPr lang="vi-VN" dirty="0" smtClean="0"/>
              <a:t>2024</a:t>
            </a:r>
            <a:r>
              <a:rPr lang="en-US" dirty="0" smtClean="0"/>
              <a:t>,</a:t>
            </a:r>
            <a:r>
              <a:rPr lang="vi-VN" dirty="0" smtClean="0"/>
              <a:t> Cluj-Napoca</a:t>
            </a:r>
            <a:r>
              <a:rPr lang="en-US" dirty="0" smtClean="0"/>
              <a:t>, Romania</a:t>
            </a:r>
            <a:r>
              <a:rPr lang="vi-VN" dirty="0" smtClean="0"/>
              <a:t>.</a:t>
            </a:r>
            <a:endParaRPr lang="en-US" dirty="0" smtClean="0"/>
          </a:p>
          <a:p>
            <a:pPr>
              <a:buFontTx/>
              <a:buChar char="-"/>
            </a:pPr>
            <a:r>
              <a:rPr lang="en-GB" sz="2800" dirty="0" err="1" smtClean="0"/>
              <a:t>Partheniu</a:t>
            </a:r>
            <a:r>
              <a:rPr lang="en-GB" sz="2800" dirty="0" smtClean="0"/>
              <a:t> R., </a:t>
            </a:r>
            <a:r>
              <a:rPr lang="en-GB" sz="2800" dirty="0" err="1" smtClean="0"/>
              <a:t>Tiganescu</a:t>
            </a:r>
            <a:r>
              <a:rPr lang="en-GB" sz="2800" dirty="0" smtClean="0"/>
              <a:t> A., </a:t>
            </a:r>
            <a:r>
              <a:rPr lang="tr-TR" sz="2800" dirty="0" smtClean="0"/>
              <a:t>Tolea</a:t>
            </a:r>
            <a:r>
              <a:rPr lang="en-US" sz="2800" dirty="0" smtClean="0"/>
              <a:t> A.</a:t>
            </a:r>
            <a:r>
              <a:rPr lang="tr-TR" sz="2800" dirty="0" smtClean="0"/>
              <a:t>, Dinesc</a:t>
            </a:r>
            <a:r>
              <a:rPr lang="en-US" sz="2800" dirty="0" smtClean="0"/>
              <a:t>u R.</a:t>
            </a:r>
            <a:r>
              <a:rPr lang="tr-TR" sz="2800" dirty="0" smtClean="0"/>
              <a:t>, Mole</a:t>
            </a:r>
            <a:r>
              <a:rPr lang="en-US" sz="2800" dirty="0" smtClean="0"/>
              <a:t>a R., </a:t>
            </a:r>
            <a:r>
              <a:rPr lang="en-US" sz="2800" b="1" dirty="0" smtClean="0"/>
              <a:t>T</a:t>
            </a:r>
            <a:r>
              <a:rPr lang="tr-TR" sz="2800" b="1" dirty="0" smtClean="0"/>
              <a:t>sunamı propagatıon and sımulatıons for the Mw 7.4 Taıwan earthquake from 2</a:t>
            </a:r>
            <a:r>
              <a:rPr lang="tr-TR" sz="2800" b="1" baseline="30000" dirty="0" smtClean="0"/>
              <a:t>ND</a:t>
            </a:r>
            <a:r>
              <a:rPr lang="tr-TR" sz="2800" b="1" dirty="0" smtClean="0"/>
              <a:t> of Aprıl 2024</a:t>
            </a:r>
            <a:r>
              <a:rPr lang="en-US" sz="2800" dirty="0" smtClean="0"/>
              <a:t>, poster presentation at GEOSCIENCE International Symposium,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Edition,14-16 November, 2024, Bucharest, Romania.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 ARTICLES IN PROGRESS</a:t>
            </a:r>
          </a:p>
          <a:p>
            <a:pPr>
              <a:buFontTx/>
              <a:buChar char="-"/>
            </a:pPr>
            <a:r>
              <a:rPr lang="en-US" sz="2800" dirty="0" err="1" smtClean="0"/>
              <a:t>Partheniu</a:t>
            </a:r>
            <a:r>
              <a:rPr lang="en-US" sz="2800" dirty="0" smtClean="0"/>
              <a:t> R., </a:t>
            </a:r>
            <a:r>
              <a:rPr lang="en-US" sz="2800" dirty="0" err="1" smtClean="0"/>
              <a:t>Diaconescu</a:t>
            </a:r>
            <a:r>
              <a:rPr lang="en-US" sz="2800" dirty="0" smtClean="0"/>
              <a:t> M., </a:t>
            </a:r>
            <a:r>
              <a:rPr lang="en-US" sz="2800" dirty="0" err="1" smtClean="0"/>
              <a:t>Craiu</a:t>
            </a:r>
            <a:r>
              <a:rPr lang="en-US" sz="2800" dirty="0" smtClean="0"/>
              <a:t> A., Constantinescu E., </a:t>
            </a:r>
            <a:r>
              <a:rPr lang="en-US" sz="2800" b="1" dirty="0" smtClean="0"/>
              <a:t>The 7.2  M earthquake from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of March, </a:t>
            </a:r>
            <a:r>
              <a:rPr lang="en-US" sz="2800" b="1" dirty="0" err="1" smtClean="0"/>
              <a:t>Shabla</a:t>
            </a:r>
            <a:r>
              <a:rPr lang="en-US" sz="2800" b="1" dirty="0" smtClean="0"/>
              <a:t> area, Black Sea.</a:t>
            </a:r>
          </a:p>
          <a:p>
            <a:pPr>
              <a:buFontTx/>
              <a:buChar char="-"/>
            </a:pPr>
            <a:r>
              <a:rPr lang="en-US" sz="2800" dirty="0" err="1" smtClean="0"/>
              <a:t>Partheniu</a:t>
            </a:r>
            <a:r>
              <a:rPr lang="en-US" sz="2800" dirty="0" smtClean="0"/>
              <a:t> R., </a:t>
            </a:r>
            <a:r>
              <a:rPr lang="en-US" sz="2800" dirty="0" err="1" smtClean="0"/>
              <a:t>Tiganescu</a:t>
            </a:r>
            <a:r>
              <a:rPr lang="en-US" sz="2800" dirty="0" smtClean="0"/>
              <a:t> A., </a:t>
            </a:r>
            <a:r>
              <a:rPr lang="en-US" sz="2800" dirty="0" err="1" smtClean="0"/>
              <a:t>Tolea</a:t>
            </a:r>
            <a:r>
              <a:rPr lang="en-US" sz="2800" dirty="0" smtClean="0"/>
              <a:t> A., </a:t>
            </a:r>
            <a:r>
              <a:rPr lang="en-US" sz="2800" dirty="0" err="1" smtClean="0"/>
              <a:t>Dinescu</a:t>
            </a:r>
            <a:r>
              <a:rPr lang="en-US" sz="2800" dirty="0" smtClean="0"/>
              <a:t> R., </a:t>
            </a:r>
            <a:r>
              <a:rPr lang="en-US" sz="2800" b="1" dirty="0" smtClean="0"/>
              <a:t>Comparison between tsunami modeling and measurements for the M 7.7 earthquake from 19th of May 2023 in Loyalty Islands</a:t>
            </a:r>
            <a:r>
              <a:rPr lang="en-US" sz="2800" dirty="0" smtClean="0"/>
              <a:t>, to be published in </a:t>
            </a:r>
            <a:r>
              <a:rPr lang="en-US" sz="2800" dirty="0" err="1" smtClean="0"/>
              <a:t>Studia</a:t>
            </a:r>
            <a:r>
              <a:rPr lang="en-US" sz="2800" dirty="0" smtClean="0"/>
              <a:t> </a:t>
            </a:r>
            <a:r>
              <a:rPr lang="en-US" sz="2800" dirty="0" err="1" smtClean="0"/>
              <a:t>Ambientum</a:t>
            </a:r>
            <a:r>
              <a:rPr lang="en-US" sz="2800" dirty="0" smtClean="0"/>
              <a:t>.</a:t>
            </a:r>
            <a:endParaRPr lang="en-US" sz="2800" b="1" dirty="0" smtClean="0"/>
          </a:p>
          <a:p>
            <a:pPr>
              <a:buFontTx/>
              <a:buChar char="-"/>
            </a:pPr>
            <a:r>
              <a:rPr lang="en-US" sz="2800" dirty="0" smtClean="0"/>
              <a:t>Article to be published in an ISI Journal with the title</a:t>
            </a:r>
            <a:r>
              <a:rPr lang="en-US" sz="2800" b="1" dirty="0" smtClean="0"/>
              <a:t>“10 years evaluation of worldwide tsunamis (2014-2024)”</a:t>
            </a:r>
            <a:r>
              <a:rPr lang="en-US" sz="2800" dirty="0" smtClean="0"/>
              <a:t>, multiple authors (not decided yet).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592" y="115057"/>
            <a:ext cx="6142892" cy="64987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PROJECTS &amp; </a:t>
            </a:r>
            <a:r>
              <a:rPr lang="en-US" sz="2800" b="1" dirty="0" smtClean="0"/>
              <a:t>STUDIES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483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84" y="609076"/>
            <a:ext cx="12010516" cy="393192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T</a:t>
            </a:r>
            <a:r>
              <a:rPr lang="en-US" sz="1800" b="1" dirty="0" smtClean="0"/>
              <a:t>sunami </a:t>
            </a:r>
            <a:r>
              <a:rPr lang="en-US" sz="1800" b="1" dirty="0"/>
              <a:t>modeling</a:t>
            </a:r>
            <a:r>
              <a:rPr lang="en-US" sz="1800" dirty="0"/>
              <a:t> </a:t>
            </a:r>
            <a:r>
              <a:rPr lang="en-US" sz="1800" dirty="0" smtClean="0"/>
              <a:t>simulations </a:t>
            </a:r>
            <a:r>
              <a:rPr lang="en-US" sz="1800" dirty="0"/>
              <a:t>for </a:t>
            </a:r>
            <a:r>
              <a:rPr lang="en-US" sz="1800" b="1" dirty="0" smtClean="0"/>
              <a:t>worldwide</a:t>
            </a:r>
            <a:r>
              <a:rPr lang="en-US" sz="1800" dirty="0" smtClean="0"/>
              <a:t> </a:t>
            </a:r>
            <a:r>
              <a:rPr lang="en-US" sz="1800" dirty="0"/>
              <a:t>events, using Tsunami Analysis Tool (</a:t>
            </a:r>
            <a:r>
              <a:rPr lang="en-US" sz="1800" b="1" dirty="0"/>
              <a:t>TAT</a:t>
            </a:r>
            <a:r>
              <a:rPr lang="en-US" sz="1800" dirty="0" smtClean="0"/>
              <a:t>), </a:t>
            </a:r>
            <a:r>
              <a:rPr lang="en-US" sz="1800" b="1" dirty="0"/>
              <a:t>TRIDEC</a:t>
            </a:r>
            <a:r>
              <a:rPr lang="en-US" sz="1800" dirty="0"/>
              <a:t> </a:t>
            </a:r>
            <a:r>
              <a:rPr lang="en-US" sz="1800" b="1" dirty="0"/>
              <a:t>Cloud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b="1" dirty="0" err="1" smtClean="0"/>
              <a:t>HySEA</a:t>
            </a:r>
            <a:r>
              <a:rPr lang="en-US" sz="1800" b="1" dirty="0" smtClean="0"/>
              <a:t> </a:t>
            </a:r>
            <a:r>
              <a:rPr lang="en-US" sz="1800" dirty="0" smtClean="0"/>
              <a:t>software, and comparison to sea-level measurements.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257" y="-122683"/>
            <a:ext cx="6963697" cy="94634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		</a:t>
            </a:r>
            <a:r>
              <a:rPr lang="en-US" sz="2800" dirty="0" smtClean="0"/>
              <a:t>PROJECTS &amp;</a:t>
            </a:r>
            <a:r>
              <a:rPr lang="en-US" sz="2800" b="1" dirty="0" smtClean="0"/>
              <a:t> STUDIES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7124567" y="1376208"/>
            <a:ext cx="3980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TAIWAN EARTHQUAKE 2.04.2024, MW 7.4, MAX MEASURED WAVES: 1 M (NOAA)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503208" y="1394557"/>
            <a:ext cx="5311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LOYALTY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ISLAND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EARTHQUAKE 19.05.2023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MW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7.7  </a:t>
            </a:r>
          </a:p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 MEASURED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WAVES: 0.61 M (NOAA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0.52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 (ITIC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/>
          </a:p>
        </p:txBody>
      </p:sp>
      <p:pic>
        <p:nvPicPr>
          <p:cNvPr id="14" name="Picture 13" descr="TAIWAN 7.4 SIMUL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6843" y="1993884"/>
            <a:ext cx="4941738" cy="2061584"/>
          </a:xfrm>
          <a:prstGeom prst="rect">
            <a:avLst/>
          </a:prstGeom>
        </p:spPr>
      </p:pic>
      <p:pic>
        <p:nvPicPr>
          <p:cNvPr id="15" name="Picture 14" descr="TAIWAN 7.4 MEASUREM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657" y="4213161"/>
            <a:ext cx="4990198" cy="1673927"/>
          </a:xfrm>
          <a:prstGeom prst="rect">
            <a:avLst/>
          </a:prstGeom>
        </p:spPr>
      </p:pic>
      <p:pic>
        <p:nvPicPr>
          <p:cNvPr id="16" name="Picture 15" descr="LOYALTY ISLAND 7.7 T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08332"/>
            <a:ext cx="2240629" cy="2148159"/>
          </a:xfrm>
          <a:prstGeom prst="rect">
            <a:avLst/>
          </a:prstGeom>
        </p:spPr>
      </p:pic>
      <p:pic>
        <p:nvPicPr>
          <p:cNvPr id="17" name="Picture 16" descr="LOYALTY ISLAND 7.7 TAT LOCATIO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42" y="4321002"/>
            <a:ext cx="2345331" cy="1687420"/>
          </a:xfrm>
          <a:prstGeom prst="rect">
            <a:avLst/>
          </a:prstGeom>
        </p:spPr>
      </p:pic>
      <p:pic>
        <p:nvPicPr>
          <p:cNvPr id="18" name="Picture 17" descr="LOYALTY ISLAND 7.7 MEASUREMENT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8143" y="3827330"/>
            <a:ext cx="1954149" cy="2395162"/>
          </a:xfrm>
          <a:prstGeom prst="rect">
            <a:avLst/>
          </a:prstGeom>
        </p:spPr>
      </p:pic>
      <p:pic>
        <p:nvPicPr>
          <p:cNvPr id="19" name="Picture 18" descr="LOYALTY ISLAND 7.7 TRIDE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01665" y="1959149"/>
            <a:ext cx="3867171" cy="17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9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974" y="93830"/>
            <a:ext cx="10972800" cy="72087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PROJECTS &amp; STUDIES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624165" y="6596390"/>
            <a:ext cx="5567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63610" y="745437"/>
            <a:ext cx="40873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ONSHORE AND OFFSHORE EQUIPMENT</a:t>
            </a:r>
            <a:r>
              <a:rPr lang="en-US" b="1" dirty="0" smtClean="0"/>
              <a:t>: </a:t>
            </a:r>
            <a:endParaRPr lang="en-US" b="1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3 sea-level stations (belonging to NIEP) TSMN, TSCT and TSSL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6 DART buoys (belonging to </a:t>
            </a:r>
            <a:r>
              <a:rPr lang="en-US" dirty="0" err="1" smtClean="0"/>
              <a:t>GeoEcoMar</a:t>
            </a:r>
            <a:r>
              <a:rPr lang="en-US" dirty="0" smtClean="0"/>
              <a:t> (National Institute for Marine Geology and </a:t>
            </a:r>
            <a:r>
              <a:rPr lang="en-US" dirty="0" err="1" smtClean="0"/>
              <a:t>GeoEcology</a:t>
            </a:r>
            <a:r>
              <a:rPr lang="en-US" dirty="0" smtClean="0"/>
              <a:t>) EUXROCB01, EUXROCB02, EUXROCB03,  EUXROOB01, EUXROOB02, EUXROOB03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algn="just"/>
            <a:r>
              <a:rPr lang="en-US" dirty="0" smtClean="0"/>
              <a:t>Parts of the old equipment have been updated, and also new equipment offshore (3 buoys) have been recently installed by </a:t>
            </a:r>
            <a:r>
              <a:rPr lang="en-US" dirty="0" err="1" smtClean="0"/>
              <a:t>GeoEcoMar</a:t>
            </a:r>
            <a:r>
              <a:rPr lang="en-US" dirty="0" smtClean="0"/>
              <a:t>, </a:t>
            </a:r>
            <a:r>
              <a:rPr lang="en-US" dirty="0" smtClean="0"/>
              <a:t>close or in the same location as NIEP’s sea level stations.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2" name="Content Placeholder 11" descr="measurements C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17882" y="2912070"/>
            <a:ext cx="4892633" cy="3642294"/>
          </a:xfrm>
        </p:spPr>
      </p:pic>
      <p:pic>
        <p:nvPicPr>
          <p:cNvPr id="13" name="Picture 12" descr="balize GEOECOM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6618" y="781780"/>
            <a:ext cx="4266375" cy="3957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46" y="590980"/>
            <a:ext cx="11581307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INTERNAL </a:t>
            </a:r>
            <a:r>
              <a:rPr lang="en-US" sz="2400" b="1" dirty="0"/>
              <a:t>MATERIALS  </a:t>
            </a:r>
          </a:p>
          <a:p>
            <a:pPr marL="0" indent="0" algn="just">
              <a:buNone/>
            </a:pPr>
            <a:r>
              <a:rPr lang="en-US" sz="1700" dirty="0"/>
              <a:t>One </a:t>
            </a:r>
            <a:r>
              <a:rPr lang="en-US" sz="1700" b="1" dirty="0"/>
              <a:t>general flyer </a:t>
            </a:r>
            <a:r>
              <a:rPr lang="en-US" sz="1700" dirty="0"/>
              <a:t>regarding NIEP’s </a:t>
            </a:r>
            <a:r>
              <a:rPr lang="en-US" sz="1700" b="1" dirty="0"/>
              <a:t>tsunami activity</a:t>
            </a:r>
            <a:r>
              <a:rPr lang="en-US" sz="1700" dirty="0"/>
              <a:t> was structured, both in Romanian and </a:t>
            </a:r>
            <a:r>
              <a:rPr lang="en-US" sz="1700" dirty="0" smtClean="0"/>
              <a:t>English (displayed at the last meeting in February only in English, </a:t>
            </a:r>
            <a:r>
              <a:rPr lang="en-US" sz="1700" b="1" dirty="0" smtClean="0"/>
              <a:t>herein in Romanian</a:t>
            </a:r>
            <a:r>
              <a:rPr lang="en-US" sz="1700" dirty="0" smtClean="0"/>
              <a:t>).</a:t>
            </a:r>
          </a:p>
          <a:p>
            <a:pPr marL="0" indent="0" algn="just">
              <a:buNone/>
            </a:pPr>
            <a:endParaRPr lang="en-US" sz="1700" dirty="0" smtClean="0"/>
          </a:p>
          <a:p>
            <a:pPr marL="0" indent="0" algn="just">
              <a:buNone/>
            </a:pPr>
            <a:endParaRPr lang="en-US" sz="1700" dirty="0" smtClean="0"/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1187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EDUCATIONAL </a:t>
            </a:r>
            <a:r>
              <a:rPr lang="en-US" sz="2800" b="1" dirty="0"/>
              <a:t>MATERIALS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9409" y="6550223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ICG/NEAMTWS XIX, Paris, France, 27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- 29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November 2024</a:t>
            </a:r>
            <a:endParaRPr lang="en-US" sz="1400" dirty="0"/>
          </a:p>
        </p:txBody>
      </p:sp>
      <p:pic>
        <p:nvPicPr>
          <p:cNvPr id="5" name="Picture 4" descr="flyer 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36" y="1654295"/>
            <a:ext cx="6008421" cy="3894926"/>
          </a:xfrm>
          <a:prstGeom prst="rect">
            <a:avLst/>
          </a:prstGeom>
        </p:spPr>
      </p:pic>
      <p:pic>
        <p:nvPicPr>
          <p:cNvPr id="6" name="Picture 5" descr="flyer b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377" y="2310431"/>
            <a:ext cx="5938176" cy="38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4204</TotalTime>
  <Words>1971</Words>
  <Application>Microsoft Office PowerPoint</Application>
  <PresentationFormat>Custom</PresentationFormat>
  <Paragraphs>148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17 YEARS OF TSUNAMI RESEARCH AT THE NATIONAL INSTITUTE FOR EARTH PHYSICS, ROMANIA </vt:lpstr>
      <vt:lpstr>SUMMARY</vt:lpstr>
      <vt:lpstr>INTRODUCTION</vt:lpstr>
      <vt:lpstr>PROJECTS &amp; STUDIES  </vt:lpstr>
      <vt:lpstr>  PROJECTS &amp; STUDIES</vt:lpstr>
      <vt:lpstr>PROJECTS &amp; STUDIES</vt:lpstr>
      <vt:lpstr>  PROJECTS &amp; STUDIES</vt:lpstr>
      <vt:lpstr>PROJECTS &amp; STUDIES</vt:lpstr>
      <vt:lpstr>EDUCATIONAL MATERIALS</vt:lpstr>
      <vt:lpstr>EDUCATIONAL MATERIALS</vt:lpstr>
      <vt:lpstr>Slide 11</vt:lpstr>
      <vt:lpstr>EDUCATIONAL MATERIALS </vt:lpstr>
      <vt:lpstr>INSTEAD OF CONCLUSIONS…</vt:lpstr>
      <vt:lpstr>SELECTED REFERENCES 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 RESEARCH, EDUCATION AND AWARENESS IN ROMANIA, PROVIDED BY THE NATIONAL INSTITUTE FOR EARTH PHYSICS</dc:title>
  <dc:creator>Windows User</dc:creator>
  <cp:lastModifiedBy>raluca alex</cp:lastModifiedBy>
  <cp:revision>376</cp:revision>
  <dcterms:created xsi:type="dcterms:W3CDTF">2023-10-02T07:15:34Z</dcterms:created>
  <dcterms:modified xsi:type="dcterms:W3CDTF">2024-11-22T08:14:24Z</dcterms:modified>
</cp:coreProperties>
</file>