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79" r:id="rId3"/>
    <p:sldId id="257" r:id="rId4"/>
    <p:sldId id="4260" r:id="rId5"/>
    <p:sldId id="4272" r:id="rId6"/>
    <p:sldId id="4258" r:id="rId7"/>
    <p:sldId id="4270" r:id="rId8"/>
    <p:sldId id="4279" r:id="rId9"/>
    <p:sldId id="4271" r:id="rId10"/>
    <p:sldId id="295" r:id="rId11"/>
    <p:sldId id="4268" r:id="rId12"/>
    <p:sldId id="4273" r:id="rId13"/>
    <p:sldId id="276" r:id="rId14"/>
    <p:sldId id="4256" r:id="rId15"/>
    <p:sldId id="4277" r:id="rId16"/>
    <p:sldId id="4280" r:id="rId17"/>
    <p:sldId id="4254" r:id="rId18"/>
    <p:sldId id="4281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38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Sheet1!$B$3:$I$3</c:f>
              <c:strCache>
                <c:ptCount val="8"/>
                <c:pt idx="0">
                  <c:v>Working Group 1 - Hazard Assessment and Modelling </c:v>
                </c:pt>
                <c:pt idx="1">
                  <c:v>Working Group 2 and 3-Seismic, Geophysical and Sea Level Measurements and Sea Level Data Collection and Exchange, Including Offshore Tsunami Detection and Instruments </c:v>
                </c:pt>
                <c:pt idx="2">
                  <c:v>Working Group 4 - Public Awareness, Preparedness and Mitigation</c:v>
                </c:pt>
                <c:pt idx="3">
                  <c:v>Task Team on Tsunami Exercises</c:v>
                </c:pt>
                <c:pt idx="4">
                  <c:v>Task Team on Operations</c:v>
                </c:pt>
                <c:pt idx="5">
                  <c:v>Task Team on Tsunami Ready</c:v>
                </c:pt>
                <c:pt idx="6">
                  <c:v>Task Team on Non-Seismic Tsunami Sources</c:v>
                </c:pt>
                <c:pt idx="7">
                  <c:v>Task Team on Documentation </c:v>
                </c:pt>
              </c:strCache>
            </c:strRef>
          </c:cat>
          <c:val>
            <c:numRef>
              <c:f>Sheet1!$B$4:$I$4</c:f>
              <c:numCache>
                <c:formatCode>General</c:formatCode>
                <c:ptCount val="8"/>
                <c:pt idx="0">
                  <c:v>13</c:v>
                </c:pt>
                <c:pt idx="1">
                  <c:v>10</c:v>
                </c:pt>
                <c:pt idx="2">
                  <c:v>12</c:v>
                </c:pt>
                <c:pt idx="3">
                  <c:v>8</c:v>
                </c:pt>
                <c:pt idx="4">
                  <c:v>10</c:v>
                </c:pt>
                <c:pt idx="5">
                  <c:v>14</c:v>
                </c:pt>
                <c:pt idx="6">
                  <c:v>14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EA-4912-8F58-71724644E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6767016"/>
        <c:axId val="616763416"/>
      </c:barChart>
      <c:catAx>
        <c:axId val="616767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763416"/>
        <c:crosses val="autoZero"/>
        <c:auto val="1"/>
        <c:lblAlgn val="ctr"/>
        <c:lblOffset val="100"/>
        <c:noMultiLvlLbl val="0"/>
      </c:catAx>
      <c:valAx>
        <c:axId val="616763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767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3ACBC-EAB9-44DD-8245-69B1B3ABF6D9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EAD33-F0C2-4A7C-9AC7-150135961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4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4A860-E30C-4C5F-A287-B24198DE85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3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B7746-5A79-6C0D-DBEA-C8401D8E9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C8371-E550-1773-1846-B6A1B16EB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38622-05EE-A6C2-B5FD-416742367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D059B-8726-9A98-4B7E-ED154B8B1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F5B15-E479-B3A0-C24E-96638DE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333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0C64F-2304-A00A-027C-1A6BC3BCA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9D1D3-D32F-1A23-A3B9-8323B45FA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FF48B-09A8-41C1-6A51-F64E415A2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269CA-D580-67AF-7E1D-2670AC42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B06B-CCAF-9900-D4A7-72E1BB31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55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061613-1918-EDD5-0E41-D5119A974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562C9-9ABB-76E2-72DA-41C2030C1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58711-9272-F08C-DB92-88E8D0002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85B4B-656B-218B-0849-CAC942CE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16DE2-2ECB-B06C-E98D-DAEDE418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772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65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01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AE81-20B4-B16D-969C-606B15C9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84D6B-1760-DBA6-C83B-6424ADBCE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CF2AB-9460-4703-90CA-E92CEA303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9236C-A788-6026-242D-0D628A99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D7C40-6473-4304-0B4B-0EA1303E1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55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AE81-20B4-B16D-969C-606B15C9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84D6B-1760-DBA6-C83B-6424ADBCE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CF2AB-9460-4703-90CA-E92CEA303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9236C-A788-6026-242D-0D628A99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D7C40-6473-4304-0B4B-0EA1303E1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5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F4FA6-A6E8-4F7B-5702-08740EE2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76ED2-0E8F-6C78-626B-2BB3AF433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55B98-C56C-4731-34A0-B2BC3889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514E4-0725-70E8-3922-844DCDA5B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19A11-09C5-5486-8817-2BB52764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23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0257-8BAE-5FBC-1B09-01610A95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90B0A-34FE-2153-4BBF-C511DB441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D6DA5-BBE9-C0E4-A05F-41958687B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8634D-8BBC-3697-DB9F-15904B97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A631A-96A3-C1ED-BF6B-1003AD2E4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C115D-662B-AA6E-DDD8-2F2D8A86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16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304FF-2338-AB2E-14FF-D91A614DC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1EDA9-97F0-9F1C-517C-F6DC356B9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9F89D-683D-9C85-1151-C1055BE08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9CE2F9-3D97-2473-EC5C-713C96F5EE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5A088A-AB5B-30FD-ABB3-17FEF9665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CA7B29-6082-820C-F9AA-C3E51F48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8602A8-D211-3B15-8651-D5A2176DF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B028A7-B9A7-6FFA-A413-50EEF0B43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14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AA8C3-E57D-B59D-5409-72EE2060E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5DCA54-D6C3-84C9-EEDF-8CFF828C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1FCB56-1917-44B8-C10E-92FAA2F6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A3F53-539D-90E0-778B-F61423C9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723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B7C701-6887-85E5-A623-E7A824067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1B621-6219-AAA9-5ADC-08FC9365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C6E24-FE10-2D9B-920C-9C7BF7D0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286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CCC1-F8CE-8B74-F864-E0FD9C0C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4214B-9C13-1F7C-0B69-0007C006F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E81FF-F3CB-2CDC-65C9-5E0E26374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36581-E550-FCFA-BF9F-F536B9085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29D0C-6944-8C37-FC86-7CBA4859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7310D-2340-B486-47FB-89E1B723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63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06F7-DDFD-A77D-5E6A-E4B564BF9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B325F3-6235-9CA3-B46D-54CB9CBF7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A86C1-F231-24A2-EC37-CB9549BA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13A8E-D942-B467-26CA-65B88C97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32520-3970-02E0-3FE7-53C8DBF8A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91345-4617-9A2D-D0A1-AE6821A0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32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A48B7-1E13-BDA3-0003-252F72B9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A7528-61F8-FEB6-4D45-DEA20D54E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CFF38-4987-C6B1-8D29-B07BF2409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457F0-B37F-416E-8E43-7AED3111A142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CBD2D-FC41-4A73-0F8F-C616CD6CC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192CF-2467-B0FD-C188-614F3C745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17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13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unesdoc.unesco.org/ark:/48223/pf0000000682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g"/><Relationship Id="rId18" Type="http://schemas.openxmlformats.org/officeDocument/2006/relationships/image" Target="../media/image27.tiff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g"/><Relationship Id="rId2" Type="http://schemas.openxmlformats.org/officeDocument/2006/relationships/image" Target="../media/image11.pn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56790" y="2206849"/>
            <a:ext cx="5644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 of the ICG/NEAMTWS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Technical Secretary </a:t>
            </a:r>
            <a:b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(2024)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97869" y="4161791"/>
            <a:ext cx="44313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Denis Chang Seng, PhD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 Specialist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ICG/NEAMTWS Technical Secretary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CoastWAVE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 Responsible Officer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Resilience Section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UNESCO IOC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3FC7C9-AF3A-5131-0B95-98F57811EC23}"/>
              </a:ext>
            </a:extLst>
          </p:cNvPr>
          <p:cNvSpPr txBox="1"/>
          <p:nvPr/>
        </p:nvSpPr>
        <p:spPr>
          <a:xfrm>
            <a:off x="6868115" y="1267570"/>
            <a:ext cx="442230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ICG/NEAMTWS-XVIII Session 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27-29  November 2024, Paris, France</a:t>
            </a:r>
            <a:endParaRPr lang="fr-F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25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BDADB-E0C7-FA5B-5D1C-B5FB09EE2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32" y="70680"/>
            <a:ext cx="11603421" cy="10708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spc="-15" dirty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International, </a:t>
            </a:r>
            <a:r>
              <a:rPr lang="en-US" sz="3600" b="1" dirty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National,  Local Engagements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City Mayors and Governor</a:t>
            </a:r>
          </a:p>
        </p:txBody>
      </p:sp>
      <p:pic>
        <p:nvPicPr>
          <p:cNvPr id="5" name="Picture 4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CF058F19-EDFC-A01F-D9F8-BF70DCFF0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" t="32854" r="4300" b="-7934"/>
          <a:stretch/>
        </p:blipFill>
        <p:spPr>
          <a:xfrm>
            <a:off x="3582268" y="1191079"/>
            <a:ext cx="5016961" cy="2703020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sp>
        <p:nvSpPr>
          <p:cNvPr id="7" name="AutoShape 6" descr="tsunami ready">
            <a:extLst>
              <a:ext uri="{FF2B5EF4-FFF2-40B4-BE49-F238E27FC236}">
                <a16:creationId xmlns:a16="http://schemas.microsoft.com/office/drawing/2014/main" id="{722FAA44-FB6D-680C-A934-2E7E44A251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 descr="A group of men holding signs&#10;&#10;Description automatically generated">
            <a:extLst>
              <a:ext uri="{FF2B5EF4-FFF2-40B4-BE49-F238E27FC236}">
                <a16:creationId xmlns:a16="http://schemas.microsoft.com/office/drawing/2014/main" id="{4534C98B-B97E-E0B9-9FB9-409383F84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1196316"/>
            <a:ext cx="3541986" cy="2445406"/>
          </a:xfrm>
          <a:prstGeom prst="rect">
            <a:avLst/>
          </a:prstGeom>
        </p:spPr>
      </p:pic>
      <p:pic>
        <p:nvPicPr>
          <p:cNvPr id="11" name="Picture 10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466BB94D-3C50-C8B9-B0BB-8576A78A04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35" y="1196316"/>
            <a:ext cx="3577009" cy="243738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5BDC8B-8CFA-BC30-520B-562AFB5E7625}"/>
              </a:ext>
            </a:extLst>
          </p:cNvPr>
          <p:cNvCxnSpPr>
            <a:cxnSpLocks/>
          </p:cNvCxnSpPr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617167-47F7-E27A-1E84-FAAA59869833}"/>
              </a:ext>
            </a:extLst>
          </p:cNvPr>
          <p:cNvCxnSpPr>
            <a:cxnSpLocks/>
          </p:cNvCxnSpPr>
          <p:nvPr/>
        </p:nvCxnSpPr>
        <p:spPr>
          <a:xfrm flipV="1">
            <a:off x="1" y="4019039"/>
            <a:ext cx="12237533" cy="8217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3AAF169-A46F-6D8D-4A09-987EAE1D50E3}"/>
              </a:ext>
            </a:extLst>
          </p:cNvPr>
          <p:cNvCxnSpPr>
            <a:cxnSpLocks/>
          </p:cNvCxnSpPr>
          <p:nvPr/>
        </p:nvCxnSpPr>
        <p:spPr>
          <a:xfrm flipV="1">
            <a:off x="1" y="3633704"/>
            <a:ext cx="12123683" cy="277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CE2A170-0D78-0ECD-4B99-D9E79D78DF2B}"/>
              </a:ext>
            </a:extLst>
          </p:cNvPr>
          <p:cNvSpPr txBox="1"/>
          <p:nvPr/>
        </p:nvSpPr>
        <p:spPr>
          <a:xfrm>
            <a:off x="654631" y="3649909"/>
            <a:ext cx="1443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Cannes, France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A94922-D9E8-96D9-917E-B94D5E5068E6}"/>
              </a:ext>
            </a:extLst>
          </p:cNvPr>
          <p:cNvSpPr txBox="1"/>
          <p:nvPr/>
        </p:nvSpPr>
        <p:spPr>
          <a:xfrm>
            <a:off x="4632105" y="3630943"/>
            <a:ext cx="2856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en-US" sz="1600" dirty="0" err="1">
                <a:solidFill>
                  <a:srgbClr val="212121"/>
                </a:solidFill>
                <a:highlight>
                  <a:srgbClr val="FFFFFF"/>
                </a:highlight>
                <a:latin typeface="Inter"/>
              </a:rPr>
              <a:t>Büyükçekmece</a:t>
            </a:r>
            <a:r>
              <a:rPr lang="en-US" sz="1600" dirty="0">
                <a:solidFill>
                  <a:srgbClr val="212121"/>
                </a:solidFill>
                <a:highlight>
                  <a:srgbClr val="FFFFFF"/>
                </a:highlight>
                <a:latin typeface="Inter"/>
              </a:rPr>
              <a:t>, </a:t>
            </a:r>
            <a:r>
              <a:rPr lang="en-US" sz="1600" dirty="0" err="1">
                <a:solidFill>
                  <a:srgbClr val="212121"/>
                </a:solidFill>
                <a:highlight>
                  <a:srgbClr val="FFFFFF"/>
                </a:highlight>
                <a:latin typeface="Inter"/>
              </a:rPr>
              <a:t>Itanbul</a:t>
            </a:r>
            <a:r>
              <a:rPr lang="en-US" sz="1600" dirty="0">
                <a:solidFill>
                  <a:srgbClr val="212121"/>
                </a:solidFill>
                <a:highlight>
                  <a:srgbClr val="FFFFFF"/>
                </a:highlight>
                <a:latin typeface="Inter"/>
              </a:rPr>
              <a:t>, </a:t>
            </a:r>
            <a:r>
              <a:rPr lang="en-US" sz="1600" dirty="0" err="1">
                <a:solidFill>
                  <a:srgbClr val="212121"/>
                </a:solidFill>
                <a:highlight>
                  <a:srgbClr val="FFFFFF"/>
                </a:highlight>
                <a:latin typeface="Inter"/>
              </a:rPr>
              <a:t>Turkeye</a:t>
            </a:r>
            <a:endParaRPr lang="en-US" sz="1600" dirty="0">
              <a:solidFill>
                <a:srgbClr val="212121"/>
              </a:solidFill>
              <a:highlight>
                <a:srgbClr val="FFFFFF"/>
              </a:highlight>
              <a:latin typeface="Inter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AB785C-EAFE-0DC0-DF38-498C15652F67}"/>
              </a:ext>
            </a:extLst>
          </p:cNvPr>
          <p:cNvSpPr txBox="1"/>
          <p:nvPr/>
        </p:nvSpPr>
        <p:spPr>
          <a:xfrm>
            <a:off x="9444911" y="3675803"/>
            <a:ext cx="162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en-US" sz="1600" dirty="0">
                <a:solidFill>
                  <a:srgbClr val="212121"/>
                </a:solidFill>
                <a:highlight>
                  <a:srgbClr val="FFFFFF"/>
                </a:highlight>
                <a:latin typeface="Inter"/>
              </a:rPr>
              <a:t>Alexandria, Egypt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1A854D-F90A-BE99-4088-33F927BE6830}"/>
              </a:ext>
            </a:extLst>
          </p:cNvPr>
          <p:cNvCxnSpPr>
            <a:cxnSpLocks/>
          </p:cNvCxnSpPr>
          <p:nvPr/>
        </p:nvCxnSpPr>
        <p:spPr>
          <a:xfrm>
            <a:off x="3541249" y="1118267"/>
            <a:ext cx="32267" cy="289639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58C302-7307-69B7-5583-0234E2647989}"/>
              </a:ext>
            </a:extLst>
          </p:cNvPr>
          <p:cNvCxnSpPr>
            <a:cxnSpLocks/>
          </p:cNvCxnSpPr>
          <p:nvPr/>
        </p:nvCxnSpPr>
        <p:spPr>
          <a:xfrm flipH="1">
            <a:off x="8599228" y="1141538"/>
            <a:ext cx="10506" cy="282795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people standing on a stage holding signs&#10;&#10;Description automatically generated">
            <a:extLst>
              <a:ext uri="{FF2B5EF4-FFF2-40B4-BE49-F238E27FC236}">
                <a16:creationId xmlns:a16="http://schemas.microsoft.com/office/drawing/2014/main" id="{1B7534AC-47C7-BE0B-5FF7-D27904586C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8" r="3596" b="23748"/>
          <a:stretch/>
        </p:blipFill>
        <p:spPr>
          <a:xfrm>
            <a:off x="6684579" y="4053683"/>
            <a:ext cx="5502164" cy="272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476E6-3621-C33B-ADAC-48056C07BFE5}"/>
              </a:ext>
            </a:extLst>
          </p:cNvPr>
          <p:cNvSpPr txBox="1"/>
          <p:nvPr/>
        </p:nvSpPr>
        <p:spPr>
          <a:xfrm>
            <a:off x="7176378" y="6276772"/>
            <a:ext cx="490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dirty="0">
                <a:solidFill>
                  <a:srgbClr val="FFFF00"/>
                </a:solidFill>
                <a:latin typeface="Calibri" panose="020F0502020204030204"/>
              </a:rPr>
              <a:t>2024 Ocean Conference, Barcelona 11 April 2024</a:t>
            </a:r>
          </a:p>
        </p:txBody>
      </p:sp>
      <p:pic>
        <p:nvPicPr>
          <p:cNvPr id="1026" name="Picture 2" descr="May be an image of 9 people and text">
            <a:extLst>
              <a:ext uri="{FF2B5EF4-FFF2-40B4-BE49-F238E27FC236}">
                <a16:creationId xmlns:a16="http://schemas.microsoft.com/office/drawing/2014/main" id="{3EA9EAD1-0FCD-786B-E1CB-F223E7A14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9228"/>
            <a:ext cx="2820630" cy="272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8FC7D-98B8-B870-7AF9-0D63743B5E6D}"/>
              </a:ext>
            </a:extLst>
          </p:cNvPr>
          <p:cNvSpPr txBox="1"/>
          <p:nvPr/>
        </p:nvSpPr>
        <p:spPr>
          <a:xfrm>
            <a:off x="444927" y="6297458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Chipiona, Spain </a:t>
            </a:r>
          </a:p>
        </p:txBody>
      </p:sp>
      <p:pic>
        <p:nvPicPr>
          <p:cNvPr id="1028" name="Picture 4" descr="tsounami">
            <a:extLst>
              <a:ext uri="{FF2B5EF4-FFF2-40B4-BE49-F238E27FC236}">
                <a16:creationId xmlns:a16="http://schemas.microsoft.com/office/drawing/2014/main" id="{93C363E5-95CE-F13E-785F-C620D855E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24051" r="6250"/>
          <a:stretch/>
        </p:blipFill>
        <p:spPr bwMode="auto">
          <a:xfrm>
            <a:off x="2796355" y="4075640"/>
            <a:ext cx="4252832" cy="272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47AA38-5DC3-D42F-589B-996E33CD8E06}"/>
              </a:ext>
            </a:extLst>
          </p:cNvPr>
          <p:cNvSpPr txBox="1"/>
          <p:nvPr/>
        </p:nvSpPr>
        <p:spPr>
          <a:xfrm>
            <a:off x="3640987" y="6297458"/>
            <a:ext cx="178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Samos, Greece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D1C96A-FAA1-CC4B-C55C-475217982E1C}"/>
              </a:ext>
            </a:extLst>
          </p:cNvPr>
          <p:cNvCxnSpPr>
            <a:cxnSpLocks/>
          </p:cNvCxnSpPr>
          <p:nvPr/>
        </p:nvCxnSpPr>
        <p:spPr>
          <a:xfrm>
            <a:off x="2769841" y="4059665"/>
            <a:ext cx="32889" cy="272121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A3F906-A00F-D82C-91B4-ADCA301914F8}"/>
              </a:ext>
            </a:extLst>
          </p:cNvPr>
          <p:cNvCxnSpPr>
            <a:cxnSpLocks/>
          </p:cNvCxnSpPr>
          <p:nvPr/>
        </p:nvCxnSpPr>
        <p:spPr>
          <a:xfrm>
            <a:off x="7082724" y="4038784"/>
            <a:ext cx="5354" cy="27685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980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38217F9-1EAF-204E-C5CD-1E8CF5D81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2" b="63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C7B17D-EC34-698D-299F-9DFAC3AC9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41571"/>
            <a:ext cx="12192000" cy="816419"/>
          </a:xfr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Minturno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Italy joins the UNESCO-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IOCTsunami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Ready Programme</a:t>
            </a:r>
          </a:p>
        </p:txBody>
      </p:sp>
    </p:spTree>
    <p:extLst>
      <p:ext uri="{BB962C8B-B14F-4D97-AF65-F5344CB8AC3E}">
        <p14:creationId xmlns:p14="http://schemas.microsoft.com/office/powerpoint/2010/main" val="959183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2A572-9C9C-4BAC-FA74-F07BA2D4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Documents</a:t>
            </a:r>
            <a:endParaRPr lang="fr-FR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A764D-2AD4-E8B3-A55A-C40CE3567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9818" y="1690687"/>
            <a:ext cx="3766929" cy="480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3 in Progress</a:t>
            </a:r>
            <a:endParaRPr lang="en-US" sz="2200" b="1" dirty="0">
              <a:effectLst/>
              <a:latin typeface="Arial" panose="020B0604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36878B-F672-4D80-8C0C-1D77005B88FE}"/>
              </a:ext>
            </a:extLst>
          </p:cNvPr>
          <p:cNvSpPr txBox="1"/>
          <p:nvPr/>
        </p:nvSpPr>
        <p:spPr>
          <a:xfrm>
            <a:off x="8070574" y="2813809"/>
            <a:ext cx="37669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0" dirty="0" err="1">
                <a:solidFill>
                  <a:srgbClr val="000000"/>
                </a:solidFill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NEAMWave</a:t>
            </a:r>
            <a:r>
              <a:rPr lang="en-US" b="0" dirty="0">
                <a:solidFill>
                  <a:srgbClr val="000000"/>
                </a:solidFill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 23 Evaluation report</a:t>
            </a:r>
          </a:p>
          <a:p>
            <a:pPr marL="342900" indent="-342900">
              <a:buFont typeface="+mj-lt"/>
              <a:buAutoNum type="arabicPeriod"/>
            </a:pPr>
            <a:endParaRPr lang="en-US" b="0" dirty="0">
              <a:solidFill>
                <a:srgbClr val="000000"/>
              </a:solidFill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OUG in progress?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  <a:effectLst/>
              <a:latin typeface="+mj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 Best Practices, Guidance, Challenges, Lessons Learned in Implementing UNESCO IOC Tsunami Ready .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effectLst/>
                <a:latin typeface="+mj-lt"/>
                <a:ea typeface="DengXian" panose="02010600030101010101" pitchFamily="2" charset="-122"/>
                <a:cs typeface="Times New Roman" panose="02020603050405020304" pitchFamily="18" charset="0"/>
              </a:rPr>
              <a:t>Invite Task Team Tsunami Ready to contribute to the drafting and /finalization of document</a:t>
            </a:r>
            <a:endParaRPr lang="en-GB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F26834-79CD-BD3E-816C-6BDF9C731F5C}"/>
              </a:ext>
            </a:extLst>
          </p:cNvPr>
          <p:cNvSpPr txBox="1">
            <a:spLocks/>
          </p:cNvSpPr>
          <p:nvPr/>
        </p:nvSpPr>
        <p:spPr>
          <a:xfrm>
            <a:off x="990600" y="1690688"/>
            <a:ext cx="5551713" cy="4638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600" b="1" dirty="0">
                <a:solidFill>
                  <a:srgbClr val="0070C0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6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Technical Documents</a:t>
            </a:r>
            <a:endParaRPr lang="en-US" sz="2600" b="1" dirty="0">
              <a:latin typeface="Arial" panose="020B0604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ICG/NEAMTWS -XVIII Summary Report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Evaluation of IDSL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IDSL Manual, User Guides and Maintenance Plan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+mj-lt"/>
                <a:ea typeface="DengXian" panose="02010600030101010101" pitchFamily="2" charset="-122"/>
              </a:rPr>
              <a:t>Sea Level Related Coastal Multi-Hazard Risk Perceptions of the Communities in Alexandria, </a:t>
            </a:r>
            <a:r>
              <a:rPr lang="en-US" sz="2400" dirty="0" err="1">
                <a:effectLst/>
                <a:latin typeface="+mj-lt"/>
                <a:ea typeface="DengXian" panose="02010600030101010101" pitchFamily="2" charset="-122"/>
              </a:rPr>
              <a:t>Büyükçekmece</a:t>
            </a:r>
            <a:r>
              <a:rPr lang="en-US" sz="2400" dirty="0">
                <a:effectLst/>
                <a:latin typeface="+mj-lt"/>
                <a:ea typeface="DengXian" panose="02010600030101010101" pitchFamily="2" charset="-122"/>
              </a:rPr>
              <a:t>, Chipiona, El </a:t>
            </a:r>
            <a:r>
              <a:rPr lang="en-US" sz="2400" dirty="0" err="1">
                <a:effectLst/>
                <a:latin typeface="+mj-lt"/>
                <a:ea typeface="DengXian" panose="02010600030101010101" pitchFamily="2" charset="-122"/>
              </a:rPr>
              <a:t>Jadida</a:t>
            </a:r>
            <a:r>
              <a:rPr lang="en-US" sz="2400" dirty="0">
                <a:effectLst/>
                <a:latin typeface="+mj-lt"/>
                <a:ea typeface="DengXian" panose="02010600030101010101" pitchFamily="2" charset="-122"/>
              </a:rPr>
              <a:t>, </a:t>
            </a:r>
            <a:r>
              <a:rPr lang="en-US" sz="2400" dirty="0" err="1">
                <a:effectLst/>
                <a:latin typeface="+mj-lt"/>
                <a:ea typeface="DengXian" panose="02010600030101010101" pitchFamily="2" charset="-122"/>
              </a:rPr>
              <a:t>Larnaca</a:t>
            </a:r>
            <a:r>
              <a:rPr lang="en-US" sz="2400" dirty="0">
                <a:effectLst/>
                <a:latin typeface="+mj-lt"/>
                <a:ea typeface="DengXian" panose="02010600030101010101" pitchFamily="2" charset="-122"/>
              </a:rPr>
              <a:t>, Marsaxlokk, and Samos</a:t>
            </a:r>
            <a:r>
              <a:rPr lang="fr-FR" sz="2400" dirty="0">
                <a:latin typeface="+mj-lt"/>
                <a:ea typeface="DengXian" panose="02010600030101010101" pitchFamily="2" charset="-122"/>
              </a:rPr>
              <a:t>, </a:t>
            </a:r>
            <a:r>
              <a:rPr lang="en-US" sz="2400" u="sng" dirty="0">
                <a:solidFill>
                  <a:srgbClr val="004B7F"/>
                </a:solidFill>
                <a:effectLst/>
                <a:latin typeface="+mj-lt"/>
                <a:ea typeface="DengXian" panose="02010600030101010101" pitchFamily="2" charset="-122"/>
                <a:hlinkClick r:id="rId2"/>
              </a:rPr>
              <a:t>IOC. Technical series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DengXian" panose="02010600030101010101" pitchFamily="2" charset="-122"/>
              </a:rPr>
              <a:t> and  BRO/2024/ </a:t>
            </a:r>
          </a:p>
          <a:p>
            <a:pPr marL="457200" indent="-457200">
              <a:buFont typeface="+mj-lt"/>
              <a:buAutoNum type="arabicPeriod"/>
            </a:pPr>
            <a:endParaRPr lang="en-GB" sz="22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Final </a:t>
            </a:r>
            <a:r>
              <a:rPr lang="en-GB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CoastWAVE</a:t>
            </a:r>
            <a:r>
              <a:rPr lang="en-GB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Project Report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Final Project Evaluation Report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fr-FR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 b="1" dirty="0">
              <a:latin typeface="Arial" panose="020B0604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2600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D31D-1233-1BB9-FF94-E804DDE3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Communication and Outreach </a:t>
            </a:r>
            <a:br>
              <a:rPr lang="en-US" sz="4400" dirty="0">
                <a:solidFill>
                  <a:srgbClr val="0070C0"/>
                </a:solidFill>
              </a:rPr>
            </a:br>
            <a:r>
              <a:rPr lang="en-US" sz="4400" dirty="0">
                <a:solidFill>
                  <a:srgbClr val="0070C0"/>
                </a:solidFill>
              </a:rPr>
              <a:t>(Feb –Nov 2024)</a:t>
            </a:r>
            <a:endParaRPr lang="fr-FR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C1F3BFC-0853-8745-A808-E19A63FDE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447" t="46037" r="56428" b="11429"/>
          <a:stretch/>
        </p:blipFill>
        <p:spPr>
          <a:xfrm>
            <a:off x="-10887" y="1841819"/>
            <a:ext cx="2797629" cy="3626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B6C7AC-9598-D337-5854-6F53AA333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50" t="36826" r="75912" b="12222"/>
          <a:stretch/>
        </p:blipFill>
        <p:spPr>
          <a:xfrm>
            <a:off x="2710595" y="1778178"/>
            <a:ext cx="2535817" cy="3853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55655B-56A7-12D8-6595-2395227ACE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97" t="36984" r="56915" b="23333"/>
          <a:stretch/>
        </p:blipFill>
        <p:spPr>
          <a:xfrm>
            <a:off x="7762913" y="1782082"/>
            <a:ext cx="2374930" cy="3044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BC1C7C-42A8-7A30-872C-D8DBF3EA78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179" t="38413" r="56696" b="21161"/>
          <a:stretch/>
        </p:blipFill>
        <p:spPr>
          <a:xfrm>
            <a:off x="9893159" y="1729504"/>
            <a:ext cx="2209801" cy="2910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E4A783-70F6-E163-99A1-89740072C377}"/>
              </a:ext>
            </a:extLst>
          </p:cNvPr>
          <p:cNvSpPr txBox="1"/>
          <p:nvPr/>
        </p:nvSpPr>
        <p:spPr>
          <a:xfrm>
            <a:off x="5223738" y="579751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en-US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Articles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5F5812-E158-78DC-4620-3AAC39945B76}"/>
              </a:ext>
            </a:extLst>
          </p:cNvPr>
          <p:cNvCxnSpPr/>
          <p:nvPr/>
        </p:nvCxnSpPr>
        <p:spPr>
          <a:xfrm flipV="1">
            <a:off x="89040" y="5567631"/>
            <a:ext cx="12102960" cy="29935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751054-56C9-0AA6-5C33-63049DF4BDF4}"/>
              </a:ext>
            </a:extLst>
          </p:cNvPr>
          <p:cNvCxnSpPr>
            <a:cxnSpLocks/>
          </p:cNvCxnSpPr>
          <p:nvPr/>
        </p:nvCxnSpPr>
        <p:spPr>
          <a:xfrm flipH="1">
            <a:off x="2710595" y="1782082"/>
            <a:ext cx="10886" cy="3785549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C6AAF8-AFB3-9DEE-6C33-285D917DCF9A}"/>
              </a:ext>
            </a:extLst>
          </p:cNvPr>
          <p:cNvCxnSpPr>
            <a:cxnSpLocks/>
          </p:cNvCxnSpPr>
          <p:nvPr/>
        </p:nvCxnSpPr>
        <p:spPr>
          <a:xfrm flipH="1">
            <a:off x="5212852" y="1797049"/>
            <a:ext cx="10886" cy="378554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4C9D1B-DCB9-A59B-9901-F253768F8441}"/>
              </a:ext>
            </a:extLst>
          </p:cNvPr>
          <p:cNvCxnSpPr>
            <a:cxnSpLocks/>
          </p:cNvCxnSpPr>
          <p:nvPr/>
        </p:nvCxnSpPr>
        <p:spPr>
          <a:xfrm flipH="1">
            <a:off x="7715109" y="1782082"/>
            <a:ext cx="10886" cy="378554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BB92B4E-ACEA-D60C-DC6D-F0CDA6A663FD}"/>
              </a:ext>
            </a:extLst>
          </p:cNvPr>
          <p:cNvCxnSpPr>
            <a:cxnSpLocks/>
          </p:cNvCxnSpPr>
          <p:nvPr/>
        </p:nvCxnSpPr>
        <p:spPr>
          <a:xfrm flipH="1">
            <a:off x="10886" y="1797049"/>
            <a:ext cx="10886" cy="378554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9AD15F97-C492-8B7E-4C4D-43264934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65" t="36826" r="56820" b="12222"/>
          <a:stretch/>
        </p:blipFill>
        <p:spPr>
          <a:xfrm>
            <a:off x="5212851" y="1782082"/>
            <a:ext cx="2550061" cy="374807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8A9C3E-D632-8874-F55A-CB6405C4BA93}"/>
              </a:ext>
            </a:extLst>
          </p:cNvPr>
          <p:cNvCxnSpPr>
            <a:cxnSpLocks/>
          </p:cNvCxnSpPr>
          <p:nvPr/>
        </p:nvCxnSpPr>
        <p:spPr>
          <a:xfrm flipV="1">
            <a:off x="-10886" y="3399065"/>
            <a:ext cx="12192000" cy="29935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75D205C-BEA3-41D1-6A72-9AE7E362F2B1}"/>
              </a:ext>
            </a:extLst>
          </p:cNvPr>
          <p:cNvCxnSpPr/>
          <p:nvPr/>
        </p:nvCxnSpPr>
        <p:spPr>
          <a:xfrm flipV="1">
            <a:off x="0" y="1811883"/>
            <a:ext cx="12102960" cy="29935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8F67822-A3C6-9220-1AC8-FE1279C73820}"/>
              </a:ext>
            </a:extLst>
          </p:cNvPr>
          <p:cNvCxnSpPr>
            <a:cxnSpLocks/>
          </p:cNvCxnSpPr>
          <p:nvPr/>
        </p:nvCxnSpPr>
        <p:spPr>
          <a:xfrm flipH="1">
            <a:off x="12125709" y="1782082"/>
            <a:ext cx="10886" cy="3785549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579212E-38BA-C946-5A05-A0280A3D08FB}"/>
              </a:ext>
            </a:extLst>
          </p:cNvPr>
          <p:cNvCxnSpPr>
            <a:cxnSpLocks/>
          </p:cNvCxnSpPr>
          <p:nvPr/>
        </p:nvCxnSpPr>
        <p:spPr>
          <a:xfrm flipH="1">
            <a:off x="5159629" y="1826850"/>
            <a:ext cx="10886" cy="3785549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C793922-7107-1DB0-C693-A71BA337002D}"/>
              </a:ext>
            </a:extLst>
          </p:cNvPr>
          <p:cNvCxnSpPr>
            <a:cxnSpLocks/>
          </p:cNvCxnSpPr>
          <p:nvPr/>
        </p:nvCxnSpPr>
        <p:spPr>
          <a:xfrm flipH="1">
            <a:off x="7760574" y="1782082"/>
            <a:ext cx="10886" cy="3785549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7E4161-494B-3AC3-A312-D79443A7CD1A}"/>
              </a:ext>
            </a:extLst>
          </p:cNvPr>
          <p:cNvCxnSpPr>
            <a:cxnSpLocks/>
          </p:cNvCxnSpPr>
          <p:nvPr/>
        </p:nvCxnSpPr>
        <p:spPr>
          <a:xfrm flipH="1">
            <a:off x="9938624" y="1812017"/>
            <a:ext cx="10886" cy="3785549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546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A7A-C76C-5501-B407-EEC4A7B3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Communication and Outreach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AB061C-84F2-2B2E-A8B9-8F4BF69C6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250" t="42381" r="75625" b="17937"/>
          <a:stretch/>
        </p:blipFill>
        <p:spPr>
          <a:xfrm>
            <a:off x="0" y="1780107"/>
            <a:ext cx="3407457" cy="460762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4F08EA-1BD6-F37F-BFDF-43E69BE14E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55" t="35683" r="75656" b="21374"/>
          <a:stretch/>
        </p:blipFill>
        <p:spPr>
          <a:xfrm>
            <a:off x="3203563" y="1770279"/>
            <a:ext cx="1760323" cy="2273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D8D14-7F1B-3AA0-4629-825E5AB9BD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441" t="36032" r="56255" b="24444"/>
          <a:stretch/>
        </p:blipFill>
        <p:spPr>
          <a:xfrm>
            <a:off x="6637147" y="1803794"/>
            <a:ext cx="2270664" cy="2710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D2C5CC-C3AE-BE71-32C7-320831A37F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53" t="41111" r="76579" b="22699"/>
          <a:stretch/>
        </p:blipFill>
        <p:spPr>
          <a:xfrm>
            <a:off x="8855891" y="1803794"/>
            <a:ext cx="2056408" cy="2481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546FC3-CD8A-4390-BE82-BC7B7D1E50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804" t="36825" r="56785" b="13651"/>
          <a:stretch/>
        </p:blipFill>
        <p:spPr>
          <a:xfrm>
            <a:off x="3256147" y="4195162"/>
            <a:ext cx="1673261" cy="25724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4C1912-E68A-3252-0328-592571BFC8B0}"/>
              </a:ext>
            </a:extLst>
          </p:cNvPr>
          <p:cNvCxnSpPr>
            <a:cxnSpLocks/>
          </p:cNvCxnSpPr>
          <p:nvPr/>
        </p:nvCxnSpPr>
        <p:spPr>
          <a:xfrm>
            <a:off x="0" y="1775193"/>
            <a:ext cx="121102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A8522C-5B00-E75F-D73E-12DC82B4DB7D}"/>
              </a:ext>
            </a:extLst>
          </p:cNvPr>
          <p:cNvCxnSpPr>
            <a:cxnSpLocks/>
          </p:cNvCxnSpPr>
          <p:nvPr/>
        </p:nvCxnSpPr>
        <p:spPr>
          <a:xfrm>
            <a:off x="127819" y="4195162"/>
            <a:ext cx="1198242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13205E-84F4-B976-4B1D-CB0E62E06EC9}"/>
              </a:ext>
            </a:extLst>
          </p:cNvPr>
          <p:cNvCxnSpPr>
            <a:cxnSpLocks/>
          </p:cNvCxnSpPr>
          <p:nvPr/>
        </p:nvCxnSpPr>
        <p:spPr>
          <a:xfrm>
            <a:off x="3232958" y="1770279"/>
            <a:ext cx="0" cy="508772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B4D5E116-3E1C-2F4F-B1A0-646D7C2D9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21" t="36577" r="56459" b="21374"/>
          <a:stretch/>
        </p:blipFill>
        <p:spPr>
          <a:xfrm>
            <a:off x="4906221" y="1807547"/>
            <a:ext cx="1778472" cy="222642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E9F0FE-6BCA-50B6-26D1-08D3B8E03B50}"/>
              </a:ext>
            </a:extLst>
          </p:cNvPr>
          <p:cNvCxnSpPr>
            <a:cxnSpLocks/>
          </p:cNvCxnSpPr>
          <p:nvPr/>
        </p:nvCxnSpPr>
        <p:spPr>
          <a:xfrm flipH="1">
            <a:off x="4929408" y="1803794"/>
            <a:ext cx="1" cy="50542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0FD395-217B-0BAE-B608-9D7DEB5EA64A}"/>
              </a:ext>
            </a:extLst>
          </p:cNvPr>
          <p:cNvCxnSpPr>
            <a:cxnSpLocks/>
          </p:cNvCxnSpPr>
          <p:nvPr/>
        </p:nvCxnSpPr>
        <p:spPr>
          <a:xfrm flipH="1">
            <a:off x="6676240" y="1770279"/>
            <a:ext cx="1" cy="50542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F703B3-9A46-481B-CBCC-BCD538489041}"/>
              </a:ext>
            </a:extLst>
          </p:cNvPr>
          <p:cNvCxnSpPr>
            <a:cxnSpLocks/>
          </p:cNvCxnSpPr>
          <p:nvPr/>
        </p:nvCxnSpPr>
        <p:spPr>
          <a:xfrm flipH="1">
            <a:off x="8826494" y="1780108"/>
            <a:ext cx="1" cy="50542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D70E28-0D16-703C-7C1F-D11A0E27F484}"/>
              </a:ext>
            </a:extLst>
          </p:cNvPr>
          <p:cNvCxnSpPr>
            <a:cxnSpLocks/>
          </p:cNvCxnSpPr>
          <p:nvPr/>
        </p:nvCxnSpPr>
        <p:spPr>
          <a:xfrm>
            <a:off x="0" y="6858000"/>
            <a:ext cx="1211024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EA3D420-0602-8309-68E3-C74E7CFA7D74}"/>
              </a:ext>
            </a:extLst>
          </p:cNvPr>
          <p:cNvCxnSpPr>
            <a:cxnSpLocks/>
          </p:cNvCxnSpPr>
          <p:nvPr/>
        </p:nvCxnSpPr>
        <p:spPr>
          <a:xfrm flipH="1">
            <a:off x="10912298" y="1758588"/>
            <a:ext cx="1" cy="50542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DD098F1-6E49-35DF-F51B-38D06ABAAE00}"/>
              </a:ext>
            </a:extLst>
          </p:cNvPr>
          <p:cNvCxnSpPr>
            <a:cxnSpLocks/>
          </p:cNvCxnSpPr>
          <p:nvPr/>
        </p:nvCxnSpPr>
        <p:spPr>
          <a:xfrm flipH="1">
            <a:off x="46377" y="1758588"/>
            <a:ext cx="1" cy="50542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23373F8-3EB5-1817-4818-274B6891F68F}"/>
              </a:ext>
            </a:extLst>
          </p:cNvPr>
          <p:cNvCxnSpPr>
            <a:cxnSpLocks/>
          </p:cNvCxnSpPr>
          <p:nvPr/>
        </p:nvCxnSpPr>
        <p:spPr>
          <a:xfrm flipH="1">
            <a:off x="12133431" y="1758588"/>
            <a:ext cx="1" cy="50542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897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C71D7-8729-9482-BF17-E54240185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26" y="109487"/>
            <a:ext cx="10515600" cy="13255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New  IOC DG-ECHO Funded </a:t>
            </a:r>
            <a:br>
              <a:rPr lang="en-US" sz="4400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</a:br>
            <a:r>
              <a:rPr lang="en-US" sz="4400" dirty="0" err="1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CoastWAVE</a:t>
            </a:r>
            <a:r>
              <a:rPr lang="en-US" sz="4400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 2.0 Project (1.2 M Euros)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A4DCF-E1E1-EBC4-3EC3-7FEAD497E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71" y="1556493"/>
            <a:ext cx="5122606" cy="4820981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Phase -II </a:t>
            </a:r>
            <a:r>
              <a:rPr lang="en-US" sz="1800" dirty="0">
                <a:latin typeface="72 Light" panose="020B0303030000000003" pitchFamily="34" charset="0"/>
                <a:cs typeface="72 Light" panose="020B0303030000000003" pitchFamily="34" charset="0"/>
              </a:rPr>
              <a:t>project ( 1 July 2024 -1 July 2026 (2 yrs)</a:t>
            </a:r>
          </a:p>
          <a:p>
            <a:r>
              <a:rPr lang="en-US" sz="1800" dirty="0">
                <a:latin typeface="72 Light" panose="020B0303030000000003" pitchFamily="34" charset="0"/>
                <a:cs typeface="72 Light" panose="020B0303030000000003" pitchFamily="34" charset="0"/>
              </a:rPr>
              <a:t>Initiating, planning and negotiation phase. </a:t>
            </a:r>
          </a:p>
          <a:p>
            <a:pPr marL="0" indent="0">
              <a:buNone/>
            </a:pPr>
            <a:endParaRPr lang="en-US" sz="1800" b="1" dirty="0">
              <a:solidFill>
                <a:srgbClr val="0070C0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Key Thrust of CW 2.0</a:t>
            </a:r>
            <a:br>
              <a:rPr lang="en-US" sz="1800" dirty="0">
                <a:latin typeface="72 Light" panose="020B0303030000000003" pitchFamily="34" charset="0"/>
                <a:cs typeface="72 Light" panose="020B0303030000000003" pitchFamily="34" charset="0"/>
              </a:rPr>
            </a:br>
            <a:endParaRPr lang="en-US" sz="1800" dirty="0"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Enhancing detection, monitoring and dissemination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Scaling up of TRR communities and integration/alignment  with other coastal resilience initiatives.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Creating dialogues on HILP within a MHEW context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Diversify partnerships and direct  engagement with Civil Protection Agencies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Strengthening connections with other projects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73AEB1-0BD6-9CAE-0D5D-40A6D240B6DF}"/>
              </a:ext>
            </a:extLst>
          </p:cNvPr>
          <p:cNvSpPr txBox="1"/>
          <p:nvPr/>
        </p:nvSpPr>
        <p:spPr>
          <a:xfrm>
            <a:off x="5692877" y="169068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72 Light" panose="020B0303030000000003" pitchFamily="34" charset="0"/>
                <a:cs typeface="72 Light" panose="020B0303030000000003" pitchFamily="34" charset="0"/>
              </a:rPr>
              <a:t> “</a:t>
            </a:r>
            <a:r>
              <a:rPr lang="en-US" sz="1800" i="1" dirty="0">
                <a:latin typeface="72 Light" panose="020B0303030000000003" pitchFamily="34" charset="0"/>
                <a:cs typeface="72 Light" panose="020B0303030000000003" pitchFamily="34" charset="0"/>
              </a:rPr>
              <a:t>Scaling-Up and Strengthening the Resilience of Coastal Communities in the North-Eastern Atlantic and Mediterranean Regions to the Impact of Tsunamis and Other Sea Level-Related Coastal Hazards</a:t>
            </a:r>
            <a:r>
              <a:rPr lang="en-US" sz="1800" dirty="0">
                <a:latin typeface="72 Light" panose="020B0303030000000003" pitchFamily="34" charset="0"/>
                <a:cs typeface="72 Light" panose="020B0303030000000003" pitchFamily="34" charset="0"/>
              </a:rPr>
              <a:t>”;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2BF2B-E566-50CB-1249-09C23F29EF8E}"/>
              </a:ext>
            </a:extLst>
          </p:cNvPr>
          <p:cNvSpPr txBox="1"/>
          <p:nvPr/>
        </p:nvSpPr>
        <p:spPr>
          <a:xfrm>
            <a:off x="5692877" y="3076555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External Evaluation of </a:t>
            </a:r>
            <a:r>
              <a:rPr lang="en-US" b="1" dirty="0" err="1">
                <a:solidFill>
                  <a:srgbClr val="0070C0"/>
                </a:solidFill>
              </a:rPr>
              <a:t>CoastWAVE</a:t>
            </a:r>
            <a:r>
              <a:rPr lang="en-US" b="1" dirty="0">
                <a:solidFill>
                  <a:srgbClr val="0070C0"/>
                </a:solidFill>
              </a:rPr>
              <a:t> 1.0</a:t>
            </a:r>
          </a:p>
          <a:p>
            <a:endParaRPr lang="en-US" dirty="0"/>
          </a:p>
          <a:p>
            <a:r>
              <a:rPr lang="en-US" dirty="0"/>
              <a:t>UNESCO should facilitate: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83891"/>
                </a:solidFill>
              </a:rPr>
              <a:t> </a:t>
            </a:r>
            <a:r>
              <a:rPr lang="en-US" b="1" dirty="0">
                <a:solidFill>
                  <a:srgbClr val="983891"/>
                </a:solidFill>
              </a:rPr>
              <a:t>pairing partnering institutions </a:t>
            </a:r>
            <a:r>
              <a:rPr lang="en-US" dirty="0"/>
              <a:t>to conduct research collaboration, share and analyze scientific data, and conduct tours to understudy other countries with advanced observatory systems and models.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twinning cities and municipalities </a:t>
            </a:r>
            <a:r>
              <a:rPr lang="en-US" dirty="0"/>
              <a:t>between regions or countries to replicate and scale up successful projects.    </a:t>
            </a:r>
          </a:p>
        </p:txBody>
      </p:sp>
    </p:spTree>
    <p:extLst>
      <p:ext uri="{BB962C8B-B14F-4D97-AF65-F5344CB8AC3E}">
        <p14:creationId xmlns:p14="http://schemas.microsoft.com/office/powerpoint/2010/main" val="450935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C4578-CD7B-5422-7C25-9A25CBBE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08" y="570551"/>
            <a:ext cx="3063689" cy="501381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UNESCO Press Office </a:t>
            </a:r>
            <a:r>
              <a:rPr lang="fr-FR" sz="24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want</a:t>
            </a:r>
            <a:r>
              <a:rPr lang="fr-FR" sz="2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to </a:t>
            </a:r>
            <a:r>
              <a:rPr lang="fr-FR" sz="24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offer</a:t>
            </a:r>
            <a:r>
              <a:rPr lang="fr-FR" sz="2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a more local angle to French </a:t>
            </a:r>
            <a:r>
              <a:rPr lang="fr-FR" sz="24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journalists</a:t>
            </a:r>
            <a:r>
              <a:rPr lang="fr-FR" sz="2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</a:t>
            </a:r>
            <a:r>
              <a:rPr lang="fr-FR" sz="24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who</a:t>
            </a:r>
            <a:r>
              <a:rPr lang="fr-FR" sz="2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plan to cover the 20 </a:t>
            </a:r>
            <a:r>
              <a:rPr lang="fr-FR" sz="24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yr</a:t>
            </a:r>
            <a:r>
              <a:rPr lang="fr-FR" sz="2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</a:t>
            </a:r>
            <a:r>
              <a:rPr lang="fr-FR" sz="24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anniversary</a:t>
            </a:r>
            <a:r>
              <a:rPr lang="fr-FR" sz="2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of 2004 tsunami</a:t>
            </a:r>
            <a:r>
              <a:rPr lang="fr-FR" sz="2400" dirty="0"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.</a:t>
            </a:r>
            <a:endParaRPr lang="fr-FR" sz="2400" dirty="0"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0" indent="0">
              <a:buNone/>
            </a:pPr>
            <a:r>
              <a:rPr lang="fr-FR" sz="2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The </a:t>
            </a:r>
            <a:r>
              <a:rPr lang="fr-FR" sz="24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risk</a:t>
            </a:r>
            <a:r>
              <a:rPr lang="fr-FR" sz="2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of tsunamis in the </a:t>
            </a:r>
            <a:r>
              <a:rPr lang="fr-FR" sz="24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Mediterranean</a:t>
            </a:r>
            <a:r>
              <a:rPr lang="fr-FR" sz="2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has been of </a:t>
            </a:r>
            <a:r>
              <a:rPr lang="fr-FR" sz="24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great</a:t>
            </a:r>
            <a:r>
              <a:rPr lang="fr-FR" sz="2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</a:t>
            </a:r>
            <a:r>
              <a:rPr lang="fr-FR" sz="24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interest</a:t>
            </a:r>
            <a:r>
              <a:rPr lang="fr-FR" sz="2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to the French </a:t>
            </a:r>
            <a:r>
              <a:rPr lang="fr-FR" sz="24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press</a:t>
            </a:r>
            <a:r>
              <a:rPr lang="fr-FR" sz="2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 in the </a:t>
            </a:r>
            <a:r>
              <a:rPr lang="fr-FR" sz="24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past</a:t>
            </a:r>
            <a:r>
              <a:rPr lang="fr-FR" sz="2400" dirty="0"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.</a:t>
            </a:r>
          </a:p>
          <a:p>
            <a:pPr marL="0" indent="0">
              <a:buNone/>
            </a:pPr>
            <a:endParaRPr lang="fr-FR" sz="2400" dirty="0"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400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France</a:t>
            </a:r>
            <a:r>
              <a:rPr lang="fr-FR" sz="2400" b="1" dirty="0"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, </a:t>
            </a:r>
            <a:r>
              <a:rPr lang="fr-FR" sz="2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ptos" panose="020B0004020202020204" pitchFamily="34" charset="0"/>
              </a:rPr>
              <a:t>Cannes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2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Spain</a:t>
            </a:r>
            <a:r>
              <a:rPr lang="fr-FR" sz="24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</a:t>
            </a:r>
            <a:r>
              <a:rPr lang="fr-FR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Chipiona</a:t>
            </a:r>
            <a:endParaRPr lang="en-US" sz="24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Greece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, Samos </a:t>
            </a:r>
            <a:endParaRPr lang="en-US" sz="2400" dirty="0"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Türkiye</a:t>
            </a:r>
            <a:r>
              <a:rPr lang="en-US" sz="24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</a:t>
            </a:r>
            <a:r>
              <a:rPr lang="en-US" sz="24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Büyükçekmece</a:t>
            </a:r>
            <a:r>
              <a:rPr lang="en-US" sz="2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Tsunami Ready Community,         </a:t>
            </a: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      </a:t>
            </a:r>
            <a:endParaRPr lang="en-US" sz="1800" dirty="0"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Aptos" panose="020B0004020202020204" pitchFamily="34" charset="0"/>
              <a:ea typeface="DengXian" panose="02010600030101010101" pitchFamily="2" charset="-122"/>
              <a:cs typeface="Aptos" panose="020B00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/>
          </a:p>
          <a:p>
            <a:endParaRPr lang="fr-FR" sz="1800" dirty="0"/>
          </a:p>
        </p:txBody>
      </p:sp>
      <p:pic>
        <p:nvPicPr>
          <p:cNvPr id="4" name="Picture 10" descr="E:\TSUNAMI READY\coChair\SC2023_Paris\2Cannes.jpg">
            <a:extLst>
              <a:ext uri="{FF2B5EF4-FFF2-40B4-BE49-F238E27FC236}">
                <a16:creationId xmlns:a16="http://schemas.microsoft.com/office/drawing/2014/main" id="{EF9CFB62-5387-6536-6DA6-CFE70BF6E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"/>
          <a:stretch/>
        </p:blipFill>
        <p:spPr bwMode="auto">
          <a:xfrm>
            <a:off x="3377110" y="0"/>
            <a:ext cx="3771834" cy="23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CFB700-6F62-D383-FC5C-254BC6DC9954}"/>
              </a:ext>
            </a:extLst>
          </p:cNvPr>
          <p:cNvSpPr txBox="1"/>
          <p:nvPr/>
        </p:nvSpPr>
        <p:spPr>
          <a:xfrm>
            <a:off x="7261908" y="570552"/>
            <a:ext cx="4817129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14-15 January 2024: </a:t>
            </a: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Tsunami Ready Workshop (CW 2.0), Online?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Feb 2025</a:t>
            </a: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: Tsunami Sources Workshop (CW 2.0)?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16-17  January 2025 :</a:t>
            </a: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ODTP –SC. Paris, HQ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70C0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Mid Feb 2025: </a:t>
            </a: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TOWS and TTs, Paris, HQ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70C0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2- 4 June 2025:  </a:t>
            </a: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EW4ALL GSF,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70C0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2-6 June 2025:  </a:t>
            </a: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8</a:t>
            </a:r>
            <a:r>
              <a:rPr lang="en-US" sz="1600" baseline="30000" dirty="0">
                <a:latin typeface="72 Light" panose="020B0303030000000003" pitchFamily="34" charset="0"/>
                <a:cs typeface="72 Light" panose="020B0303030000000003" pitchFamily="34" charset="0"/>
              </a:rPr>
              <a:t>th</a:t>
            </a: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 GPDRR 2025, Geneva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4-6 June 2025: </a:t>
            </a: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One Ocean Science Congress, Nice, France </a:t>
            </a:r>
          </a:p>
          <a:p>
            <a:endParaRPr lang="en-US" sz="1600" b="1" dirty="0">
              <a:solidFill>
                <a:srgbClr val="0070C0"/>
              </a:solidFill>
              <a:latin typeface="72 Light" panose="020B0303030000000003" pitchFamily="34" charset="0"/>
              <a:ea typeface="DengXian" panose="02010600030101010101" pitchFamily="2" charset="-122"/>
              <a:cs typeface="72 Light" panose="020B030303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72 Light" panose="020B0303030000000003" pitchFamily="34" charset="0"/>
                <a:ea typeface="DengXian" panose="02010600030101010101" pitchFamily="2" charset="-122"/>
                <a:cs typeface="72 Light" panose="020B0303030000000003" pitchFamily="34" charset="0"/>
              </a:rPr>
              <a:t>25 June-2 July  2025: </a:t>
            </a:r>
            <a:r>
              <a:rPr lang="en-US" sz="1600" dirty="0">
                <a:latin typeface="72 Light" panose="020B0303030000000003" pitchFamily="34" charset="0"/>
                <a:ea typeface="DengXian" panose="02010600030101010101" pitchFamily="2" charset="-122"/>
                <a:cs typeface="72 Light" panose="020B0303030000000003" pitchFamily="34" charset="0"/>
              </a:rPr>
              <a:t>IOC Assembly , Paris. HQ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72 Light" panose="020B0303030000000003" pitchFamily="34" charset="0"/>
              <a:ea typeface="DengXian" panose="02010600030101010101" pitchFamily="2" charset="-122"/>
              <a:cs typeface="72 Light" panose="020B0303030000000003" pitchFamily="34" charset="0"/>
            </a:endParaRPr>
          </a:p>
          <a:p>
            <a:endParaRPr lang="en-US" sz="1600" dirty="0">
              <a:latin typeface="72 Light" panose="020B0303030000000003" pitchFamily="34" charset="0"/>
              <a:ea typeface="DengXian" panose="02010600030101010101" pitchFamily="2" charset="-122"/>
              <a:cs typeface="72 Light" panose="020B0303030000000003" pitchFamily="34" charset="0"/>
            </a:endParaRPr>
          </a:p>
          <a:p>
            <a:endParaRPr lang="en-US" sz="1600" dirty="0">
              <a:solidFill>
                <a:srgbClr val="252525"/>
              </a:solidFill>
              <a:latin typeface="72 Light" panose="020B0303030000000003" pitchFamily="34" charset="0"/>
              <a:ea typeface="DengXian" panose="02010600030101010101" pitchFamily="2" charset="-122"/>
              <a:cs typeface="72 Light" panose="020B030303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52525"/>
              </a:solidFill>
              <a:effectLst/>
              <a:latin typeface="72 Light" panose="020B0303030000000003" pitchFamily="34" charset="0"/>
              <a:ea typeface="DengXian" panose="02010600030101010101" pitchFamily="2" charset="-122"/>
              <a:cs typeface="72 Light" panose="020B030303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DBCAC8-8810-7DAA-DB8D-F3B46238FA61}"/>
              </a:ext>
            </a:extLst>
          </p:cNvPr>
          <p:cNvSpPr txBox="1"/>
          <p:nvPr/>
        </p:nvSpPr>
        <p:spPr>
          <a:xfrm>
            <a:off x="3464492" y="2364594"/>
            <a:ext cx="377183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Target: </a:t>
            </a:r>
            <a:r>
              <a:rPr lang="en-US" sz="1600" dirty="0">
                <a:latin typeface="72 Light" panose="020B0303030000000003" pitchFamily="34" charset="0"/>
                <a:cs typeface="72 Light" panose="020B0303030000000003" pitchFamily="34" charset="0"/>
              </a:rPr>
              <a:t>Total of 25  UNESCO-IOC Tsunami Ready Recognized Communities in NEAM region by end of 2025 </a:t>
            </a:r>
            <a:r>
              <a:rPr lang="en-US" sz="2400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(</a:t>
            </a:r>
            <a:r>
              <a:rPr lang="en-US" sz="2400" b="1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25/2025</a:t>
            </a:r>
            <a:r>
              <a:rPr lang="en-US" sz="2400" dirty="0">
                <a:solidFill>
                  <a:srgbClr val="0070C0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)</a:t>
            </a:r>
            <a:endParaRPr lang="fr-FR" sz="2400" dirty="0">
              <a:solidFill>
                <a:srgbClr val="0070C0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043E21-DC8C-72FC-DFDB-7556559FAB7A}"/>
              </a:ext>
            </a:extLst>
          </p:cNvPr>
          <p:cNvSpPr txBox="1"/>
          <p:nvPr/>
        </p:nvSpPr>
        <p:spPr>
          <a:xfrm>
            <a:off x="-17812" y="-1"/>
            <a:ext cx="337710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Interesting Development</a:t>
            </a:r>
            <a:endParaRPr lang="fr-FR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401DB2-EEB4-4FB8-702F-7485DA1DAA21}"/>
              </a:ext>
            </a:extLst>
          </p:cNvPr>
          <p:cNvSpPr txBox="1"/>
          <p:nvPr/>
        </p:nvSpPr>
        <p:spPr>
          <a:xfrm>
            <a:off x="7148944" y="-1"/>
            <a:ext cx="500743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Upcoming Events </a:t>
            </a:r>
            <a:endParaRPr lang="fr-FR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D7ACC0-7F90-4DD7-8A1E-BFF9FC2BF2AF}"/>
              </a:ext>
            </a:extLst>
          </p:cNvPr>
          <p:cNvCxnSpPr>
            <a:cxnSpLocks/>
          </p:cNvCxnSpPr>
          <p:nvPr/>
        </p:nvCxnSpPr>
        <p:spPr>
          <a:xfrm flipH="1" flipV="1">
            <a:off x="3412734" y="2351915"/>
            <a:ext cx="3771835" cy="47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64B14E-28B9-0508-E2AF-9CE65DBB4E33}"/>
              </a:ext>
            </a:extLst>
          </p:cNvPr>
          <p:cNvCxnSpPr>
            <a:cxnSpLocks/>
          </p:cNvCxnSpPr>
          <p:nvPr/>
        </p:nvCxnSpPr>
        <p:spPr>
          <a:xfrm>
            <a:off x="337710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18C4D6-53AD-A3ED-C66D-4ADFFDDBC552}"/>
              </a:ext>
            </a:extLst>
          </p:cNvPr>
          <p:cNvCxnSpPr>
            <a:cxnSpLocks/>
          </p:cNvCxnSpPr>
          <p:nvPr/>
        </p:nvCxnSpPr>
        <p:spPr>
          <a:xfrm>
            <a:off x="7148944" y="0"/>
            <a:ext cx="35625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7396D43-AF60-C994-99EE-757B55FBBBA0}"/>
              </a:ext>
            </a:extLst>
          </p:cNvPr>
          <p:cNvCxnSpPr>
            <a:cxnSpLocks/>
          </p:cNvCxnSpPr>
          <p:nvPr/>
        </p:nvCxnSpPr>
        <p:spPr>
          <a:xfrm flipH="1">
            <a:off x="-1" y="369332"/>
            <a:ext cx="12192001" cy="261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C1C7B4-A69D-9995-5AB1-E330848C7982}"/>
              </a:ext>
            </a:extLst>
          </p:cNvPr>
          <p:cNvCxnSpPr>
            <a:cxnSpLocks/>
          </p:cNvCxnSpPr>
          <p:nvPr/>
        </p:nvCxnSpPr>
        <p:spPr>
          <a:xfrm flipH="1">
            <a:off x="3359296" y="4088143"/>
            <a:ext cx="378964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398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97279-8FF2-BCE9-D1C9-100CA07ED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Nominations of ICG-NEAMTWS </a:t>
            </a:r>
            <a:br>
              <a:rPr lang="en-US" dirty="0"/>
            </a:br>
            <a:r>
              <a:rPr lang="en-US" dirty="0"/>
              <a:t>WGs and TTs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4A450-0DAD-9EBF-DEF6-4DD877B1A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03686"/>
            <a:ext cx="10515600" cy="79942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END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877618B-E6C0-80A6-77E9-056B320FA3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8251829"/>
              </p:ext>
            </p:extLst>
          </p:nvPr>
        </p:nvGraphicFramePr>
        <p:xfrm>
          <a:off x="2097087" y="1584325"/>
          <a:ext cx="7997826" cy="4544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E2598CE-25C9-6D7D-77D2-5D1734E7B757}"/>
              </a:ext>
            </a:extLst>
          </p:cNvPr>
          <p:cNvSpPr txBox="1"/>
          <p:nvPr/>
        </p:nvSpPr>
        <p:spPr>
          <a:xfrm>
            <a:off x="8869214" y="5492552"/>
            <a:ext cx="2793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Email-Google document</a:t>
            </a:r>
          </a:p>
          <a:p>
            <a:pPr marL="342900" indent="-342900">
              <a:buAutoNum type="arabicPeriod"/>
            </a:pPr>
            <a:r>
              <a:rPr lang="en-US" dirty="0"/>
              <a:t>IOC CL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In session</a:t>
            </a:r>
          </a:p>
        </p:txBody>
      </p:sp>
    </p:spTree>
    <p:extLst>
      <p:ext uri="{BB962C8B-B14F-4D97-AF65-F5344CB8AC3E}">
        <p14:creationId xmlns:p14="http://schemas.microsoft.com/office/powerpoint/2010/main" val="3904972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76907" y="5465466"/>
            <a:ext cx="927439" cy="791728"/>
            <a:chOff x="0" y="0"/>
            <a:chExt cx="998493" cy="8523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98493" cy="852384"/>
            </a:xfrm>
            <a:custGeom>
              <a:avLst/>
              <a:gdLst/>
              <a:ahLst/>
              <a:cxnLst/>
              <a:rect l="l" t="t" r="r" b="b"/>
              <a:pathLst>
                <a:path w="998493" h="852384">
                  <a:moveTo>
                    <a:pt x="0" y="0"/>
                  </a:moveTo>
                  <a:lnTo>
                    <a:pt x="998493" y="0"/>
                  </a:lnTo>
                  <a:lnTo>
                    <a:pt x="998493" y="852384"/>
                  </a:lnTo>
                  <a:lnTo>
                    <a:pt x="0" y="852384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223675" y="5446910"/>
            <a:ext cx="927439" cy="791728"/>
            <a:chOff x="0" y="0"/>
            <a:chExt cx="998493" cy="85238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98493" cy="852384"/>
            </a:xfrm>
            <a:custGeom>
              <a:avLst/>
              <a:gdLst/>
              <a:ahLst/>
              <a:cxnLst/>
              <a:rect l="l" t="t" r="r" b="b"/>
              <a:pathLst>
                <a:path w="998493" h="852384">
                  <a:moveTo>
                    <a:pt x="0" y="0"/>
                  </a:moveTo>
                  <a:lnTo>
                    <a:pt x="998493" y="0"/>
                  </a:lnTo>
                  <a:lnTo>
                    <a:pt x="998493" y="852384"/>
                  </a:lnTo>
                  <a:lnTo>
                    <a:pt x="0" y="852384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267457" y="5569557"/>
            <a:ext cx="1404107" cy="646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7" dirty="0">
                <a:solidFill>
                  <a:srgbClr val="202020"/>
                </a:solidFill>
                <a:latin typeface="Forum"/>
              </a:rPr>
              <a:t>Main Activities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181" y="5522762"/>
            <a:ext cx="927439" cy="58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>
                <a:solidFill>
                  <a:srgbClr val="E2C0B2"/>
                </a:solidFill>
                <a:latin typeface="Open Sauce Light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14657" y="5557324"/>
            <a:ext cx="927439" cy="58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>
                <a:solidFill>
                  <a:srgbClr val="E2C0B2"/>
                </a:solidFill>
                <a:latin typeface="Open Sauce Light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9104" y="5704684"/>
            <a:ext cx="1595501" cy="313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7" dirty="0">
                <a:solidFill>
                  <a:srgbClr val="202020"/>
                </a:solidFill>
                <a:latin typeface="Forum"/>
              </a:rPr>
              <a:t>MEETINGS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22965A-E8BB-DBAB-CF4E-6AF1FBA41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6485" cy="5271991"/>
          </a:xfrm>
          <a:prstGeom prst="rect">
            <a:avLst/>
          </a:prstGeom>
        </p:spPr>
      </p:pic>
      <p:grpSp>
        <p:nvGrpSpPr>
          <p:cNvPr id="2" name="Group 13">
            <a:extLst>
              <a:ext uri="{FF2B5EF4-FFF2-40B4-BE49-F238E27FC236}">
                <a16:creationId xmlns:a16="http://schemas.microsoft.com/office/drawing/2014/main" id="{A0959AE5-2170-B5EA-7C62-04BB5C43F44D}"/>
              </a:ext>
            </a:extLst>
          </p:cNvPr>
          <p:cNvGrpSpPr/>
          <p:nvPr/>
        </p:nvGrpSpPr>
        <p:grpSpPr>
          <a:xfrm>
            <a:off x="8289740" y="5410673"/>
            <a:ext cx="927439" cy="791728"/>
            <a:chOff x="0" y="0"/>
            <a:chExt cx="998493" cy="852384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27166BBF-B5AF-0F28-D625-92D211664C03}"/>
                </a:ext>
              </a:extLst>
            </p:cNvPr>
            <p:cNvSpPr/>
            <p:nvPr/>
          </p:nvSpPr>
          <p:spPr>
            <a:xfrm>
              <a:off x="0" y="0"/>
              <a:ext cx="998493" cy="852384"/>
            </a:xfrm>
            <a:custGeom>
              <a:avLst/>
              <a:gdLst/>
              <a:ahLst/>
              <a:cxnLst/>
              <a:rect l="l" t="t" r="r" b="b"/>
              <a:pathLst>
                <a:path w="998493" h="852384">
                  <a:moveTo>
                    <a:pt x="0" y="0"/>
                  </a:moveTo>
                  <a:lnTo>
                    <a:pt x="998493" y="0"/>
                  </a:lnTo>
                  <a:lnTo>
                    <a:pt x="998493" y="852384"/>
                  </a:lnTo>
                  <a:lnTo>
                    <a:pt x="0" y="852384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TextBox 22">
            <a:extLst>
              <a:ext uri="{FF2B5EF4-FFF2-40B4-BE49-F238E27FC236}">
                <a16:creationId xmlns:a16="http://schemas.microsoft.com/office/drawing/2014/main" id="{A2F762E2-5C3C-69D9-7E70-CC253E166D57}"/>
              </a:ext>
            </a:extLst>
          </p:cNvPr>
          <p:cNvSpPr txBox="1"/>
          <p:nvPr/>
        </p:nvSpPr>
        <p:spPr>
          <a:xfrm>
            <a:off x="6243950" y="5541608"/>
            <a:ext cx="927439" cy="58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>
                <a:solidFill>
                  <a:srgbClr val="E2C0B2"/>
                </a:solidFill>
                <a:latin typeface="Open Sauce Light"/>
              </a:rPr>
              <a:t>4</a:t>
            </a: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68831739-F5CB-A7C5-0DDB-C58D0E544CF8}"/>
              </a:ext>
            </a:extLst>
          </p:cNvPr>
          <p:cNvSpPr txBox="1"/>
          <p:nvPr/>
        </p:nvSpPr>
        <p:spPr>
          <a:xfrm>
            <a:off x="7313141" y="5512786"/>
            <a:ext cx="1221259" cy="646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7" dirty="0">
                <a:solidFill>
                  <a:srgbClr val="202020"/>
                </a:solidFill>
                <a:latin typeface="Forum"/>
              </a:rPr>
              <a:t>COMM &amp; IMPACTN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7D522E01-358C-7763-0048-F431CA9C5AF1}"/>
              </a:ext>
            </a:extLst>
          </p:cNvPr>
          <p:cNvSpPr/>
          <p:nvPr/>
        </p:nvSpPr>
        <p:spPr>
          <a:xfrm>
            <a:off x="4199401" y="5468187"/>
            <a:ext cx="927439" cy="791728"/>
          </a:xfrm>
          <a:custGeom>
            <a:avLst/>
            <a:gdLst/>
            <a:ahLst/>
            <a:cxnLst/>
            <a:rect l="l" t="t" r="r" b="b"/>
            <a:pathLst>
              <a:path w="998493" h="852384">
                <a:moveTo>
                  <a:pt x="0" y="0"/>
                </a:moveTo>
                <a:lnTo>
                  <a:pt x="998493" y="0"/>
                </a:lnTo>
                <a:lnTo>
                  <a:pt x="998493" y="852384"/>
                </a:lnTo>
                <a:lnTo>
                  <a:pt x="0" y="852384"/>
                </a:lnTo>
                <a:close/>
              </a:path>
            </a:pathLst>
          </a:custGeom>
          <a:solidFill>
            <a:srgbClr val="202020"/>
          </a:solidFill>
        </p:spPr>
        <p:txBody>
          <a:bodyPr/>
          <a:lstStyle/>
          <a:p>
            <a:endParaRPr lang="fr-FR"/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0902E421-89B5-3B45-4433-143F1D267DA9}"/>
              </a:ext>
            </a:extLst>
          </p:cNvPr>
          <p:cNvSpPr txBox="1"/>
          <p:nvPr/>
        </p:nvSpPr>
        <p:spPr>
          <a:xfrm>
            <a:off x="4239728" y="5528809"/>
            <a:ext cx="927439" cy="58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>
                <a:solidFill>
                  <a:srgbClr val="E2C0B2"/>
                </a:solidFill>
                <a:latin typeface="Open Sauce Light"/>
              </a:rPr>
              <a:t>3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ABCA0B94-6218-00C9-9B1E-84FB7AD34AA5}"/>
              </a:ext>
            </a:extLst>
          </p:cNvPr>
          <p:cNvSpPr txBox="1"/>
          <p:nvPr/>
        </p:nvSpPr>
        <p:spPr>
          <a:xfrm>
            <a:off x="5167167" y="5686128"/>
            <a:ext cx="1404107" cy="313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7" dirty="0">
                <a:solidFill>
                  <a:srgbClr val="202020"/>
                </a:solidFill>
                <a:latin typeface="Forum"/>
              </a:rPr>
              <a:t>Documents </a:t>
            </a:r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id="{3E9D6E0B-A03B-78CD-BFEC-E2FD026A162C}"/>
              </a:ext>
            </a:extLst>
          </p:cNvPr>
          <p:cNvGrpSpPr/>
          <p:nvPr/>
        </p:nvGrpSpPr>
        <p:grpSpPr>
          <a:xfrm>
            <a:off x="10130403" y="5462221"/>
            <a:ext cx="927439" cy="791728"/>
            <a:chOff x="-27750" y="0"/>
            <a:chExt cx="998493" cy="852384"/>
          </a:xfrm>
        </p:grpSpPr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C229F8A8-0D8E-DC7E-F3F4-99B2FC423856}"/>
                </a:ext>
              </a:extLst>
            </p:cNvPr>
            <p:cNvSpPr/>
            <p:nvPr/>
          </p:nvSpPr>
          <p:spPr>
            <a:xfrm>
              <a:off x="-27750" y="0"/>
              <a:ext cx="998493" cy="852384"/>
            </a:xfrm>
            <a:custGeom>
              <a:avLst/>
              <a:gdLst/>
              <a:ahLst/>
              <a:cxnLst/>
              <a:rect l="l" t="t" r="r" b="b"/>
              <a:pathLst>
                <a:path w="998493" h="852384">
                  <a:moveTo>
                    <a:pt x="0" y="0"/>
                  </a:moveTo>
                  <a:lnTo>
                    <a:pt x="998493" y="0"/>
                  </a:lnTo>
                  <a:lnTo>
                    <a:pt x="998493" y="852384"/>
                  </a:lnTo>
                  <a:lnTo>
                    <a:pt x="0" y="852384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/>
            <a:lstStyle/>
            <a:p>
              <a:r>
                <a:rPr lang="fr-FR" dirty="0"/>
                <a:t>5</a:t>
              </a:r>
            </a:p>
          </p:txBody>
        </p:sp>
      </p:grpSp>
      <p:sp>
        <p:nvSpPr>
          <p:cNvPr id="25" name="TextBox 22">
            <a:extLst>
              <a:ext uri="{FF2B5EF4-FFF2-40B4-BE49-F238E27FC236}">
                <a16:creationId xmlns:a16="http://schemas.microsoft.com/office/drawing/2014/main" id="{0883E515-4033-4BCA-6C6A-0313B968A626}"/>
              </a:ext>
            </a:extLst>
          </p:cNvPr>
          <p:cNvSpPr txBox="1"/>
          <p:nvPr/>
        </p:nvSpPr>
        <p:spPr>
          <a:xfrm>
            <a:off x="9865079" y="5548238"/>
            <a:ext cx="927439" cy="58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>
                <a:solidFill>
                  <a:srgbClr val="E2C0B2"/>
                </a:solidFill>
                <a:latin typeface="Open Sauce Light"/>
              </a:rPr>
              <a:t>5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2C78C85D-F156-CC67-B5D1-A16AF7E2EC0C}"/>
              </a:ext>
            </a:extLst>
          </p:cNvPr>
          <p:cNvSpPr txBox="1"/>
          <p:nvPr/>
        </p:nvSpPr>
        <p:spPr>
          <a:xfrm>
            <a:off x="11057842" y="5483179"/>
            <a:ext cx="1404107" cy="646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7" dirty="0">
                <a:solidFill>
                  <a:srgbClr val="202020"/>
                </a:solidFill>
                <a:latin typeface="Forum"/>
              </a:rPr>
              <a:t>Future Activities </a:t>
            </a:r>
          </a:p>
        </p:txBody>
      </p:sp>
      <p:grpSp>
        <p:nvGrpSpPr>
          <p:cNvPr id="28" name="Group 13">
            <a:extLst>
              <a:ext uri="{FF2B5EF4-FFF2-40B4-BE49-F238E27FC236}">
                <a16:creationId xmlns:a16="http://schemas.microsoft.com/office/drawing/2014/main" id="{1C3CCA9F-DF65-0A37-39DF-9B3CA52B8209}"/>
              </a:ext>
            </a:extLst>
          </p:cNvPr>
          <p:cNvGrpSpPr/>
          <p:nvPr/>
        </p:nvGrpSpPr>
        <p:grpSpPr>
          <a:xfrm>
            <a:off x="6306617" y="5447729"/>
            <a:ext cx="927439" cy="791728"/>
            <a:chOff x="0" y="0"/>
            <a:chExt cx="998493" cy="852384"/>
          </a:xfrm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5ACAD447-7556-5087-9207-54516AFC759F}"/>
                </a:ext>
              </a:extLst>
            </p:cNvPr>
            <p:cNvSpPr/>
            <p:nvPr/>
          </p:nvSpPr>
          <p:spPr>
            <a:xfrm>
              <a:off x="0" y="0"/>
              <a:ext cx="998493" cy="852384"/>
            </a:xfrm>
            <a:custGeom>
              <a:avLst/>
              <a:gdLst/>
              <a:ahLst/>
              <a:cxnLst/>
              <a:rect l="l" t="t" r="r" b="b"/>
              <a:pathLst>
                <a:path w="998493" h="852384">
                  <a:moveTo>
                    <a:pt x="0" y="0"/>
                  </a:moveTo>
                  <a:lnTo>
                    <a:pt x="998493" y="0"/>
                  </a:lnTo>
                  <a:lnTo>
                    <a:pt x="998493" y="852384"/>
                  </a:lnTo>
                  <a:lnTo>
                    <a:pt x="0" y="852384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" name="TextBox 22">
            <a:extLst>
              <a:ext uri="{FF2B5EF4-FFF2-40B4-BE49-F238E27FC236}">
                <a16:creationId xmlns:a16="http://schemas.microsoft.com/office/drawing/2014/main" id="{7605ADCA-D43C-C5E1-1E13-73E628233684}"/>
              </a:ext>
            </a:extLst>
          </p:cNvPr>
          <p:cNvSpPr txBox="1"/>
          <p:nvPr/>
        </p:nvSpPr>
        <p:spPr>
          <a:xfrm>
            <a:off x="6285518" y="5522762"/>
            <a:ext cx="927439" cy="58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>
                <a:solidFill>
                  <a:srgbClr val="E2C0B2"/>
                </a:solidFill>
                <a:latin typeface="Open Sauce Light"/>
              </a:rPr>
              <a:t>4</a:t>
            </a: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363950D5-3B66-3B28-F9F8-20B21CF169DA}"/>
              </a:ext>
            </a:extLst>
          </p:cNvPr>
          <p:cNvSpPr txBox="1"/>
          <p:nvPr/>
        </p:nvSpPr>
        <p:spPr>
          <a:xfrm>
            <a:off x="8161495" y="5492634"/>
            <a:ext cx="927439" cy="58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 dirty="0">
                <a:solidFill>
                  <a:srgbClr val="E2C0B2"/>
                </a:solidFill>
                <a:latin typeface="Open Sauce Light"/>
              </a:rPr>
              <a:t>5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8DA1464C-4BC1-4D66-A52D-38D4F2A91720}"/>
              </a:ext>
            </a:extLst>
          </p:cNvPr>
          <p:cNvSpPr txBox="1"/>
          <p:nvPr/>
        </p:nvSpPr>
        <p:spPr>
          <a:xfrm>
            <a:off x="9254449" y="5660652"/>
            <a:ext cx="1221259" cy="313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7" dirty="0">
                <a:solidFill>
                  <a:srgbClr val="202020"/>
                </a:solidFill>
                <a:latin typeface="Forum"/>
              </a:rPr>
              <a:t>CW 2.0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2A572-9C9C-4BAC-FA74-F07BA2D4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06" y="70010"/>
            <a:ext cx="3822189" cy="1899912"/>
          </a:xfrm>
        </p:spPr>
        <p:txBody>
          <a:bodyPr>
            <a:normAutofit/>
          </a:bodyPr>
          <a:lstStyle/>
          <a:p>
            <a:r>
              <a:rPr lang="fr-FR" sz="3600" dirty="0"/>
              <a:t>Major International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A764D-2AD4-E8B3-A55A-C40CE3567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795" y="36058"/>
            <a:ext cx="7865499" cy="97381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000" b="1" i="0" dirty="0">
                <a:solidFill>
                  <a:srgbClr val="212121"/>
                </a:solidFill>
                <a:effectLst/>
                <a:latin typeface="Inter"/>
              </a:rPr>
              <a:t>Coastal Cities and Communities Joining Tsunami Ready, 2024 Ocean Conference, Barcelona, 11 April 2024, </a:t>
            </a:r>
          </a:p>
          <a:p>
            <a:pPr marL="0" indent="0" algn="l">
              <a:buNone/>
            </a:pPr>
            <a:r>
              <a:rPr lang="en-US" sz="2000" b="1" i="0" dirty="0">
                <a:solidFill>
                  <a:srgbClr val="212121"/>
                </a:solidFill>
                <a:effectLst/>
                <a:latin typeface="Inter"/>
              </a:rPr>
              <a:t>Strengthening Coastal Resilience: UNESCO-IOC Initiative Gathers Momentum. </a:t>
            </a:r>
            <a:r>
              <a:rPr lang="en-US" sz="2000" b="0" i="0" dirty="0">
                <a:solidFill>
                  <a:srgbClr val="212121"/>
                </a:solidFill>
                <a:effectLst/>
                <a:latin typeface="Inter"/>
              </a:rPr>
              <a:t>Coastal communities worldwide are uniting to bolster their resilience to ocean hazards. 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A206D-BB17-B0B0-D96A-E64CE39551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72" b="27540"/>
          <a:stretch/>
        </p:blipFill>
        <p:spPr>
          <a:xfrm>
            <a:off x="16918" y="1632856"/>
            <a:ext cx="12158163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91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81080-3A90-1738-286B-01772A55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292228"/>
            <a:ext cx="264522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Major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883C8-C918-4F56-97B1-8F5CC2BE6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890939"/>
            <a:ext cx="2721429" cy="4351338"/>
          </a:xfrm>
        </p:spPr>
        <p:txBody>
          <a:bodyPr>
            <a:normAutofit/>
          </a:bodyPr>
          <a:lstStyle/>
          <a:p>
            <a:pPr algn="l"/>
            <a:r>
              <a:rPr lang="en-US" sz="2400" i="0" dirty="0">
                <a:solidFill>
                  <a:srgbClr val="212121"/>
                </a:solidFill>
                <a:effectLst/>
                <a:latin typeface="Inter"/>
              </a:rPr>
              <a:t>Partners and Stakeholders Convened in Alexandria, Egypt, 24-25 May 2024 to showcase </a:t>
            </a:r>
            <a:r>
              <a:rPr lang="en-US" sz="2400" i="0" dirty="0" err="1">
                <a:solidFill>
                  <a:srgbClr val="212121"/>
                </a:solidFill>
                <a:effectLst/>
                <a:latin typeface="Inter"/>
              </a:rPr>
              <a:t>CoastWAVE</a:t>
            </a:r>
            <a:r>
              <a:rPr lang="en-US" sz="2400" i="0" dirty="0">
                <a:solidFill>
                  <a:srgbClr val="212121"/>
                </a:solidFill>
                <a:effectLst/>
                <a:latin typeface="Inter"/>
              </a:rPr>
              <a:t> Project</a:t>
            </a:r>
            <a:r>
              <a:rPr lang="en-US" sz="2400" dirty="0">
                <a:solidFill>
                  <a:srgbClr val="212121"/>
                </a:solidFill>
                <a:latin typeface="Inter"/>
              </a:rPr>
              <a:t>-</a:t>
            </a:r>
            <a:r>
              <a:rPr lang="en-US" sz="2400" i="0" dirty="0">
                <a:solidFill>
                  <a:srgbClr val="212121"/>
                </a:solidFill>
                <a:effectLst/>
                <a:latin typeface="Inter"/>
              </a:rPr>
              <a:t> Phase 1 at Closure Meeting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30DB0A-869D-7228-DFAD-CAE0FE719A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100"/>
          <a:stretch/>
        </p:blipFill>
        <p:spPr>
          <a:xfrm>
            <a:off x="2852057" y="19079"/>
            <a:ext cx="9339943" cy="68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26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Vidar Helgesen, IOC Executive Secretary and Assistant Director-General of UNESCO ">
            <a:extLst>
              <a:ext uri="{FF2B5EF4-FFF2-40B4-BE49-F238E27FC236}">
                <a16:creationId xmlns:a16="http://schemas.microsoft.com/office/drawing/2014/main" id="{D9C7671E-2E2E-E3E9-3D9C-FD1017FD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"/>
          <a:stretch/>
        </p:blipFill>
        <p:spPr bwMode="auto">
          <a:xfrm>
            <a:off x="0" y="10"/>
            <a:ext cx="916577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2A572-9C9C-4BAC-FA74-F07BA2D4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1838" y="382396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fr-FR" sz="4000" dirty="0" err="1">
                <a:solidFill>
                  <a:srgbClr val="0070C0"/>
                </a:solidFill>
              </a:rPr>
              <a:t>Side</a:t>
            </a:r>
            <a:r>
              <a:rPr lang="fr-FR" sz="4000" dirty="0">
                <a:solidFill>
                  <a:srgbClr val="0070C0"/>
                </a:solidFill>
              </a:rPr>
              <a:t> Event at</a:t>
            </a:r>
            <a:br>
              <a:rPr lang="fr-FR" sz="4000" dirty="0">
                <a:solidFill>
                  <a:srgbClr val="0070C0"/>
                </a:solidFill>
              </a:rPr>
            </a:br>
            <a:r>
              <a:rPr lang="fr-FR" sz="4000" dirty="0">
                <a:solidFill>
                  <a:srgbClr val="0070C0"/>
                </a:solidFill>
              </a:rPr>
              <a:t> IOC 57 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A764D-2AD4-E8B3-A55A-C40CE3567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1838" y="2282313"/>
            <a:ext cx="3822189" cy="37427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i="0" dirty="0">
                <a:solidFill>
                  <a:srgbClr val="212121"/>
                </a:solidFill>
                <a:effectLst/>
                <a:latin typeface="Inter"/>
              </a:rPr>
              <a:t>Coastal Horizons: Pathways and Actions to Strengthen Resilience to Coastal Hazards</a:t>
            </a:r>
            <a:r>
              <a:rPr lang="en-US" sz="2400" dirty="0">
                <a:solidFill>
                  <a:srgbClr val="212121"/>
                </a:solidFill>
                <a:latin typeface="Inter"/>
              </a:rPr>
              <a:t>, 57 IOC Executive Council, June 2024</a:t>
            </a:r>
            <a:endParaRPr lang="en-US" sz="2400" b="0" i="0" dirty="0">
              <a:solidFill>
                <a:srgbClr val="212121"/>
              </a:solidFill>
              <a:effectLst/>
              <a:latin typeface="Inter"/>
            </a:endParaRPr>
          </a:p>
          <a:p>
            <a:pPr marL="0" indent="0">
              <a:buNone/>
            </a:pPr>
            <a:r>
              <a:rPr lang="en-US" sz="2400" b="1" i="0" dirty="0">
                <a:solidFill>
                  <a:srgbClr val="212121"/>
                </a:solidFill>
                <a:effectLst/>
                <a:latin typeface="Inter"/>
              </a:rPr>
              <a:t>Advancing Ocean Decade Actions for Enhanced Coastal Hazard Resilience</a:t>
            </a:r>
          </a:p>
          <a:p>
            <a:pPr marL="0" indent="0">
              <a:buNone/>
            </a:pPr>
            <a:endParaRPr lang="en-US" sz="2400" b="1" i="0" dirty="0">
              <a:solidFill>
                <a:srgbClr val="212121"/>
              </a:solidFill>
              <a:effectLst/>
              <a:latin typeface="Inter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12121"/>
                </a:solidFill>
                <a:latin typeface="Inter"/>
              </a:rPr>
              <a:t>H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Inter"/>
              </a:rPr>
              <a:t>ighlighted critical strategies and actions necessary to bolster coastal resilience globally as part of ODTP</a:t>
            </a:r>
            <a:endParaRPr lang="fr-FR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F26834-79CD-BD3E-816C-6BDF9C731F5C}"/>
              </a:ext>
            </a:extLst>
          </p:cNvPr>
          <p:cNvSpPr txBox="1">
            <a:spLocks/>
          </p:cNvSpPr>
          <p:nvPr/>
        </p:nvSpPr>
        <p:spPr>
          <a:xfrm>
            <a:off x="990601" y="1978025"/>
            <a:ext cx="3346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fr-FR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765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B5078-1F85-0777-E39C-31257BD2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2623457"/>
            <a:ext cx="3290887" cy="3582079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Major International Workshop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80 International Experts Participated</a:t>
            </a:r>
          </a:p>
        </p:txBody>
      </p:sp>
      <p:pic>
        <p:nvPicPr>
          <p:cNvPr id="5" name="Picture 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66342808-7387-C051-3CB6-43A5C6D54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1" b="6016"/>
          <a:stretch/>
        </p:blipFill>
        <p:spPr>
          <a:xfrm>
            <a:off x="20" y="10"/>
            <a:ext cx="7485413" cy="227816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3BCA8-2D84-C0CA-F404-319FB1066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042" y="2457450"/>
            <a:ext cx="3069772" cy="245268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Stromboli Workshop, Organized by INGV, Italy  5-7 October 2024</a:t>
            </a:r>
          </a:p>
        </p:txBody>
      </p:sp>
      <p:pic>
        <p:nvPicPr>
          <p:cNvPr id="7" name="Picture 6" descr="A group of people looking at a mountain&#10;&#10;Description automatically generated">
            <a:extLst>
              <a:ext uri="{FF2B5EF4-FFF2-40B4-BE49-F238E27FC236}">
                <a16:creationId xmlns:a16="http://schemas.microsoft.com/office/drawing/2014/main" id="{45B57253-5233-F3CF-A1C1-2AF12C85E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7" b="10093"/>
          <a:stretch/>
        </p:blipFill>
        <p:spPr>
          <a:xfrm>
            <a:off x="7515956" y="-45921"/>
            <a:ext cx="4676044" cy="6903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EE3B01-71AC-61CD-7F42-DBEDD91BF576}"/>
              </a:ext>
            </a:extLst>
          </p:cNvPr>
          <p:cNvSpPr txBox="1"/>
          <p:nvPr/>
        </p:nvSpPr>
        <p:spPr>
          <a:xfrm>
            <a:off x="4354286" y="4910137"/>
            <a:ext cx="28245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ea typeface="Times New Roman" panose="02020603050405020304" pitchFamily="18" charset="0"/>
              </a:rPr>
              <a:t>The event will focused on observations, modeling, hazard assessment, and forecasting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5264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2A572-9C9C-4BAC-FA74-F07BA2D4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 fontScale="90000"/>
          </a:bodyPr>
          <a:lstStyle/>
          <a:p>
            <a:r>
              <a:rPr lang="fr-FR" sz="3600" dirty="0"/>
              <a:t>2</a:t>
            </a:r>
            <a:r>
              <a:rPr lang="fr-FR" sz="3600" baseline="30000" dirty="0"/>
              <a:t>nd</a:t>
            </a:r>
            <a:r>
              <a:rPr lang="fr-FR" sz="3600" dirty="0"/>
              <a:t> UNESCO-IOC Tsunami Global Symposium, Banda Aceh, </a:t>
            </a:r>
            <a:r>
              <a:rPr lang="fr-FR" sz="3600" dirty="0" err="1"/>
              <a:t>Indonesia</a:t>
            </a:r>
            <a:r>
              <a:rPr lang="fr-FR" sz="3600" dirty="0"/>
              <a:t>, 11-14 </a:t>
            </a:r>
            <a:r>
              <a:rPr lang="fr-FR" sz="3600" dirty="0" err="1"/>
              <a:t>Nov</a:t>
            </a:r>
            <a:r>
              <a:rPr lang="fr-FR" sz="3600" dirty="0"/>
              <a:t>  2024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31AFB-71FC-4324-9D6B-ECFB6DC042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478" b="2058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A764D-2AD4-E8B3-A55A-C40CE3567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F26834-79CD-BD3E-816C-6BDF9C731F5C}"/>
              </a:ext>
            </a:extLst>
          </p:cNvPr>
          <p:cNvSpPr txBox="1">
            <a:spLocks/>
          </p:cNvSpPr>
          <p:nvPr/>
        </p:nvSpPr>
        <p:spPr>
          <a:xfrm>
            <a:off x="990601" y="1978025"/>
            <a:ext cx="3346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fr-FR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031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2E34C-24E9-D1A1-725C-E4C9169A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87686" cy="1325563"/>
          </a:xfrm>
        </p:spPr>
        <p:txBody>
          <a:bodyPr/>
          <a:lstStyle/>
          <a:p>
            <a:r>
              <a:rPr lang="en-US" dirty="0"/>
              <a:t>Other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67B99-CDEB-7DD4-A2E7-F2EFF32FF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770"/>
            <a:ext cx="3810000" cy="4931229"/>
          </a:xfrm>
        </p:spPr>
        <p:txBody>
          <a:bodyPr>
            <a:normAutofit/>
          </a:bodyPr>
          <a:lstStyle/>
          <a:p>
            <a:r>
              <a:rPr lang="en-US" sz="2200" dirty="0" err="1"/>
              <a:t>CoastWAVE</a:t>
            </a:r>
            <a:r>
              <a:rPr lang="en-US" sz="2200" dirty="0"/>
              <a:t> 2.0 Information Meeting, 25 April 2024 (online)</a:t>
            </a:r>
          </a:p>
          <a:p>
            <a:endParaRPr lang="en-US" sz="2200" dirty="0"/>
          </a:p>
          <a:p>
            <a:r>
              <a:rPr lang="en-US" sz="2200" dirty="0"/>
              <a:t>ICG-NEAMTWS SC , 13 May 2024 (online)</a:t>
            </a:r>
            <a:br>
              <a:rPr lang="en-US" sz="2200" dirty="0"/>
            </a:br>
            <a:endParaRPr lang="en-US" sz="2200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sz="2200" dirty="0" err="1">
                <a:solidFill>
                  <a:srgbClr val="333333"/>
                </a:solidFill>
                <a:latin typeface="Source Sans Pro" panose="020B0503030403020204" pitchFamily="34" charset="0"/>
              </a:rPr>
              <a:t>CoastWAVE</a:t>
            </a:r>
            <a:r>
              <a:rPr lang="en-US" sz="2200" dirty="0">
                <a:solidFill>
                  <a:srgbClr val="333333"/>
                </a:solidFill>
                <a:latin typeface="Source Sans Pro" panose="020B0503030403020204" pitchFamily="34" charset="0"/>
              </a:rPr>
              <a:t> 2.0  Kick–Off Workshop, 6/7 November 2024</a:t>
            </a:r>
            <a:endParaRPr lang="en-US" sz="2200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endParaRPr lang="en-US" sz="2200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endParaRPr lang="en-US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1215F-C330-7688-693C-F7EB217CE1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9" t="53622" r="71743" b="18136"/>
          <a:stretch/>
        </p:blipFill>
        <p:spPr>
          <a:xfrm>
            <a:off x="5007428" y="2509758"/>
            <a:ext cx="6477000" cy="4175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1B550E-26E2-6F4C-EB0A-67016DFDED21}"/>
              </a:ext>
            </a:extLst>
          </p:cNvPr>
          <p:cNvSpPr txBox="1"/>
          <p:nvPr/>
        </p:nvSpPr>
        <p:spPr>
          <a:xfrm>
            <a:off x="5388428" y="83923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effectLst/>
                <a:latin typeface="Source Sans Pro" panose="020B0503030403020204" pitchFamily="34" charset="0"/>
              </a:rPr>
              <a:t>First IODE/GOOS Data Workshop, 30 September - 02 October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62C85-0C9C-3986-00B8-23A3E7D61DFA}"/>
              </a:ext>
            </a:extLst>
          </p:cNvPr>
          <p:cNvSpPr txBox="1"/>
          <p:nvPr/>
        </p:nvSpPr>
        <p:spPr>
          <a:xfrm>
            <a:off x="5388428" y="146510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Noto Sans" panose="020B0502040504020204" pitchFamily="34" charset="0"/>
              </a:rPr>
              <a:t>Aim: </a:t>
            </a:r>
            <a:r>
              <a:rPr lang="en-US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to develop a FAIR, EOV focused, ocean data landscape through an integrated IOC data architecture/space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529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2">
            <a:alphaModFix/>
          </a:blip>
          <a:srcRect b="35860"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93">
            <a:extLst>
              <a:ext uri="{FF2B5EF4-FFF2-40B4-BE49-F238E27FC236}">
                <a16:creationId xmlns:a16="http://schemas.microsoft.com/office/drawing/2014/main" id="{7B260FF3-CCDA-7CC0-EFA4-523C2C5CBB87}"/>
              </a:ext>
            </a:extLst>
          </p:cNvPr>
          <p:cNvSpPr/>
          <p:nvPr/>
        </p:nvSpPr>
        <p:spPr>
          <a:xfrm>
            <a:off x="8823881" y="844118"/>
            <a:ext cx="3303966" cy="1023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291A6-0D08-2D91-5E63-DB68A4B2D1C5}"/>
              </a:ext>
            </a:extLst>
          </p:cNvPr>
          <p:cNvSpPr txBox="1"/>
          <p:nvPr/>
        </p:nvSpPr>
        <p:spPr>
          <a:xfrm>
            <a:off x="2002157" y="184491"/>
            <a:ext cx="9026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Tsunami Ready </a:t>
            </a:r>
            <a:r>
              <a:rPr lang="es-ES" sz="2800" b="1" dirty="0" err="1">
                <a:solidFill>
                  <a:srgbClr val="002060"/>
                </a:solidFill>
              </a:rPr>
              <a:t>Implementation</a:t>
            </a:r>
            <a:r>
              <a:rPr lang="es-ES" sz="2800" b="1" dirty="0">
                <a:solidFill>
                  <a:srgbClr val="002060"/>
                </a:solidFill>
              </a:rPr>
              <a:t> in NEAM REGION</a:t>
            </a:r>
          </a:p>
        </p:txBody>
      </p:sp>
      <p:pic>
        <p:nvPicPr>
          <p:cNvPr id="10" name="Picture 9" descr="E:\TSUNAMI READY\coChair\SC2023_Paris\istanbul.jpeg">
            <a:extLst>
              <a:ext uri="{FF2B5EF4-FFF2-40B4-BE49-F238E27FC236}">
                <a16:creationId xmlns:a16="http://schemas.microsoft.com/office/drawing/2014/main" id="{C8FC064F-3F4C-D0DF-F8AA-FCDA276AE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/>
          <a:stretch/>
        </p:blipFill>
        <p:spPr bwMode="auto">
          <a:xfrm>
            <a:off x="9681013" y="1262434"/>
            <a:ext cx="2196000" cy="13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8">
            <a:extLst>
              <a:ext uri="{FF2B5EF4-FFF2-40B4-BE49-F238E27FC236}">
                <a16:creationId xmlns:a16="http://schemas.microsoft.com/office/drawing/2014/main" id="{BC84010E-C2B0-2A4B-D06D-0FD01B23235D}"/>
              </a:ext>
            </a:extLst>
          </p:cNvPr>
          <p:cNvSpPr txBox="1"/>
          <p:nvPr/>
        </p:nvSpPr>
        <p:spPr>
          <a:xfrm>
            <a:off x="9597684" y="901761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Büyükçekmece</a:t>
            </a:r>
          </a:p>
        </p:txBody>
      </p:sp>
      <p:pic>
        <p:nvPicPr>
          <p:cNvPr id="12" name="Picture 10" descr="E:\TSUNAMI READY\coChair\SC2023_Paris\2Cannes.jpg">
            <a:extLst>
              <a:ext uri="{FF2B5EF4-FFF2-40B4-BE49-F238E27FC236}">
                <a16:creationId xmlns:a16="http://schemas.microsoft.com/office/drawing/2014/main" id="{AF9A1876-6BC4-7ED6-62DB-71EC6A83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83" y="3249294"/>
            <a:ext cx="2051189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52">
            <a:extLst>
              <a:ext uri="{FF2B5EF4-FFF2-40B4-BE49-F238E27FC236}">
                <a16:creationId xmlns:a16="http://schemas.microsoft.com/office/drawing/2014/main" id="{B6E6621D-84B9-92B4-A581-E102EC609621}"/>
              </a:ext>
            </a:extLst>
          </p:cNvPr>
          <p:cNvSpPr txBox="1"/>
          <p:nvPr/>
        </p:nvSpPr>
        <p:spPr>
          <a:xfrm>
            <a:off x="848022" y="2919827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/>
              </a:rPr>
              <a:t>Cannes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55">
            <a:extLst>
              <a:ext uri="{FF2B5EF4-FFF2-40B4-BE49-F238E27FC236}">
                <a16:creationId xmlns:a16="http://schemas.microsoft.com/office/drawing/2014/main" id="{DF7F17A0-F065-D86E-4614-DF370137E7A3}"/>
              </a:ext>
            </a:extLst>
          </p:cNvPr>
          <p:cNvSpPr txBox="1"/>
          <p:nvPr/>
        </p:nvSpPr>
        <p:spPr>
          <a:xfrm>
            <a:off x="9986387" y="488164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Alexandria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Picture 12" descr="E:\TSUNAMI READY\coChair\SC2023_Paris\Larnaca.jpg">
            <a:extLst>
              <a:ext uri="{FF2B5EF4-FFF2-40B4-BE49-F238E27FC236}">
                <a16:creationId xmlns:a16="http://schemas.microsoft.com/office/drawing/2014/main" id="{36A5A81C-1D08-9D8F-6CED-5B01CE23D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11989" r="20193"/>
          <a:stretch/>
        </p:blipFill>
        <p:spPr bwMode="auto">
          <a:xfrm>
            <a:off x="5833872" y="5244445"/>
            <a:ext cx="2042326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57">
            <a:extLst>
              <a:ext uri="{FF2B5EF4-FFF2-40B4-BE49-F238E27FC236}">
                <a16:creationId xmlns:a16="http://schemas.microsoft.com/office/drawing/2014/main" id="{DA210B35-8359-12BD-7A8A-4805BE261A5A}"/>
              </a:ext>
            </a:extLst>
          </p:cNvPr>
          <p:cNvSpPr txBox="1"/>
          <p:nvPr/>
        </p:nvSpPr>
        <p:spPr>
          <a:xfrm>
            <a:off x="5728057" y="4881642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Barlow Medium" panose="00000600000000000000" pitchFamily="2" charset="0"/>
              </a:rPr>
              <a:t>Larnaca</a:t>
            </a:r>
            <a:endParaRPr lang="el-GR" sz="2000" dirty="0">
              <a:solidFill>
                <a:srgbClr val="C00000"/>
              </a:solidFill>
            </a:endParaRPr>
          </a:p>
        </p:txBody>
      </p:sp>
      <p:pic>
        <p:nvPicPr>
          <p:cNvPr id="17" name="Picture 13" descr="E:\TSUNAMI READY\coChair\SC2023_Paris\Marina-di-Minturno-LT.jpg">
            <a:extLst>
              <a:ext uri="{FF2B5EF4-FFF2-40B4-BE49-F238E27FC236}">
                <a16:creationId xmlns:a16="http://schemas.microsoft.com/office/drawing/2014/main" id="{0512F1CB-3338-CF61-E542-E576636F6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83"/>
          <a:stretch/>
        </p:blipFill>
        <p:spPr bwMode="auto">
          <a:xfrm>
            <a:off x="2406373" y="5244445"/>
            <a:ext cx="1236523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59">
            <a:extLst>
              <a:ext uri="{FF2B5EF4-FFF2-40B4-BE49-F238E27FC236}">
                <a16:creationId xmlns:a16="http://schemas.microsoft.com/office/drawing/2014/main" id="{1BBC538C-1855-DF68-2D3E-646BC0A47BF6}"/>
              </a:ext>
            </a:extLst>
          </p:cNvPr>
          <p:cNvSpPr txBox="1"/>
          <p:nvPr/>
        </p:nvSpPr>
        <p:spPr>
          <a:xfrm>
            <a:off x="2312995" y="4881642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Minturno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" name="Picture 14" descr="E:\TSUNAMI READY\coChair\SC2023_Paris\Palmi.jpg">
            <a:extLst>
              <a:ext uri="{FF2B5EF4-FFF2-40B4-BE49-F238E27FC236}">
                <a16:creationId xmlns:a16="http://schemas.microsoft.com/office/drawing/2014/main" id="{812B38BB-6223-4F17-0EDB-C03408BB6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54"/>
          <a:stretch/>
        </p:blipFill>
        <p:spPr bwMode="auto">
          <a:xfrm>
            <a:off x="951190" y="5244445"/>
            <a:ext cx="1356888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61">
            <a:extLst>
              <a:ext uri="{FF2B5EF4-FFF2-40B4-BE49-F238E27FC236}">
                <a16:creationId xmlns:a16="http://schemas.microsoft.com/office/drawing/2014/main" id="{77A030ED-9941-3D8C-CCF9-A78F76B722E5}"/>
              </a:ext>
            </a:extLst>
          </p:cNvPr>
          <p:cNvSpPr txBox="1"/>
          <p:nvPr/>
        </p:nvSpPr>
        <p:spPr>
          <a:xfrm>
            <a:off x="851135" y="4881642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Palmi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" name="Picture 15" descr="E:\TSUNAMI READY\coChair\SC2023_Paris\vathy.jpg">
            <a:extLst>
              <a:ext uri="{FF2B5EF4-FFF2-40B4-BE49-F238E27FC236}">
                <a16:creationId xmlns:a16="http://schemas.microsoft.com/office/drawing/2014/main" id="{C89D8274-1F81-E6BC-0708-6E45FDB1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87" y="5244445"/>
            <a:ext cx="2052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68">
            <a:extLst>
              <a:ext uri="{FF2B5EF4-FFF2-40B4-BE49-F238E27FC236}">
                <a16:creationId xmlns:a16="http://schemas.microsoft.com/office/drawing/2014/main" id="{5BF1BACC-0433-86D0-CA4F-78991A8BA324}"/>
              </a:ext>
            </a:extLst>
          </p:cNvPr>
          <p:cNvSpPr txBox="1"/>
          <p:nvPr/>
        </p:nvSpPr>
        <p:spPr>
          <a:xfrm>
            <a:off x="7881635" y="4881642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Samos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" name="Picture 16" descr="E:\TSUNAMI READY\coChair\SC2023_Paris\Marsaxlokk.png">
            <a:extLst>
              <a:ext uri="{FF2B5EF4-FFF2-40B4-BE49-F238E27FC236}">
                <a16:creationId xmlns:a16="http://schemas.microsoft.com/office/drawing/2014/main" id="{7CA403B0-70F2-96B5-01F9-B8E124F5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33" y="3249294"/>
            <a:ext cx="1858953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70">
            <a:extLst>
              <a:ext uri="{FF2B5EF4-FFF2-40B4-BE49-F238E27FC236}">
                <a16:creationId xmlns:a16="http://schemas.microsoft.com/office/drawing/2014/main" id="{DEC262C4-7E4F-409A-6351-D116ED03FD72}"/>
              </a:ext>
            </a:extLst>
          </p:cNvPr>
          <p:cNvSpPr/>
          <p:nvPr/>
        </p:nvSpPr>
        <p:spPr>
          <a:xfrm>
            <a:off x="7359812" y="2919827"/>
            <a:ext cx="14478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Barlow Medium" panose="00000600000000000000" pitchFamily="2" charset="0"/>
              </a:rPr>
              <a:t>Marsaxlokk</a:t>
            </a:r>
            <a:endParaRPr lang="el-GR" sz="2000" dirty="0">
              <a:solidFill>
                <a:srgbClr val="C00000"/>
              </a:solidFill>
            </a:endParaRPr>
          </a:p>
        </p:txBody>
      </p:sp>
      <p:pic>
        <p:nvPicPr>
          <p:cNvPr id="25" name="Picture 17" descr="E:\TSUNAMI READY\coChair\SC2023_Paris\marzamemi.png">
            <a:extLst>
              <a:ext uri="{FF2B5EF4-FFF2-40B4-BE49-F238E27FC236}">
                <a16:creationId xmlns:a16="http://schemas.microsoft.com/office/drawing/2014/main" id="{10F4FDBB-4D01-EDA4-D110-4DC40A8F4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86" y="3249295"/>
            <a:ext cx="2150584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72">
            <a:extLst>
              <a:ext uri="{FF2B5EF4-FFF2-40B4-BE49-F238E27FC236}">
                <a16:creationId xmlns:a16="http://schemas.microsoft.com/office/drawing/2014/main" id="{325465A6-2C84-2979-13CA-70D4C5D0F6D8}"/>
              </a:ext>
            </a:extLst>
          </p:cNvPr>
          <p:cNvSpPr/>
          <p:nvPr/>
        </p:nvSpPr>
        <p:spPr>
          <a:xfrm>
            <a:off x="3000214" y="2919827"/>
            <a:ext cx="1470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Marzamemi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" name="Picture 2" descr="Top Things to Do in El Jadida, Morocco">
            <a:extLst>
              <a:ext uri="{FF2B5EF4-FFF2-40B4-BE49-F238E27FC236}">
                <a16:creationId xmlns:a16="http://schemas.microsoft.com/office/drawing/2014/main" id="{8422C41C-5660-F760-78F7-AE4A5FFD4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89" y="1262433"/>
            <a:ext cx="1575438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74">
            <a:extLst>
              <a:ext uri="{FF2B5EF4-FFF2-40B4-BE49-F238E27FC236}">
                <a16:creationId xmlns:a16="http://schemas.microsoft.com/office/drawing/2014/main" id="{B0E46137-9708-6270-4BD6-9144E9AB6452}"/>
              </a:ext>
            </a:extLst>
          </p:cNvPr>
          <p:cNvSpPr/>
          <p:nvPr/>
        </p:nvSpPr>
        <p:spPr>
          <a:xfrm>
            <a:off x="5921621" y="901761"/>
            <a:ext cx="1213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C00000"/>
                </a:solidFill>
                <a:latin typeface="Barlow Medium" panose="00000600000000000000" pitchFamily="2" charset="0"/>
              </a:rPr>
              <a:t>El Jadida</a:t>
            </a:r>
            <a:endParaRPr lang="el-GR" sz="2000" dirty="0">
              <a:solidFill>
                <a:srgbClr val="C00000"/>
              </a:solidFill>
            </a:endParaRPr>
          </a:p>
        </p:txBody>
      </p:sp>
      <p:pic>
        <p:nvPicPr>
          <p:cNvPr id="29" name="Picture 2" descr="E:\TSUNAMI READY\coChair\SC2023_Paris\Chipiona.jpg">
            <a:extLst>
              <a:ext uri="{FF2B5EF4-FFF2-40B4-BE49-F238E27FC236}">
                <a16:creationId xmlns:a16="http://schemas.microsoft.com/office/drawing/2014/main" id="{720C1926-7313-BA1E-2360-638EE0F1E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/>
          <a:stretch/>
        </p:blipFill>
        <p:spPr bwMode="auto">
          <a:xfrm>
            <a:off x="3954121" y="1262433"/>
            <a:ext cx="1973347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76">
            <a:extLst>
              <a:ext uri="{FF2B5EF4-FFF2-40B4-BE49-F238E27FC236}">
                <a16:creationId xmlns:a16="http://schemas.microsoft.com/office/drawing/2014/main" id="{3FD03598-D4A2-0057-2E71-C582587BCFEC}"/>
              </a:ext>
            </a:extLst>
          </p:cNvPr>
          <p:cNvSpPr/>
          <p:nvPr/>
        </p:nvSpPr>
        <p:spPr>
          <a:xfrm>
            <a:off x="3877233" y="901761"/>
            <a:ext cx="1168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Chipiona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TextBox 77">
            <a:extLst>
              <a:ext uri="{FF2B5EF4-FFF2-40B4-BE49-F238E27FC236}">
                <a16:creationId xmlns:a16="http://schemas.microsoft.com/office/drawing/2014/main" id="{2CCEC677-6894-0BFC-B5E4-A93C9ABFA25C}"/>
              </a:ext>
            </a:extLst>
          </p:cNvPr>
          <p:cNvSpPr txBox="1"/>
          <p:nvPr/>
        </p:nvSpPr>
        <p:spPr>
          <a:xfrm>
            <a:off x="788186" y="852764"/>
            <a:ext cx="2766507" cy="169277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1">
                <a:solidFill>
                  <a:srgbClr val="202124"/>
                </a:solidFill>
                <a:latin typeface="Roboto" panose="02000000000000000000" pitchFamily="2" charset="0"/>
              </a:defRPr>
            </a:lvl1pPr>
          </a:lstStyle>
          <a:p>
            <a:r>
              <a:rPr lang="en-US" sz="2000" b="0" dirty="0">
                <a:latin typeface="+mn-lt"/>
              </a:rPr>
              <a:t>11 Countries</a:t>
            </a:r>
          </a:p>
          <a:p>
            <a:pPr>
              <a:spcAft>
                <a:spcPts val="1200"/>
              </a:spcAft>
            </a:pPr>
            <a:r>
              <a:rPr lang="en-US" sz="2000" b="0" dirty="0">
                <a:latin typeface="+mn-lt"/>
              </a:rPr>
              <a:t>15+ Communities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+mn-lt"/>
              </a:rPr>
              <a:t>6  Recognized in 2024</a:t>
            </a:r>
          </a:p>
          <a:p>
            <a:r>
              <a:rPr lang="en-US" sz="2000" dirty="0">
                <a:solidFill>
                  <a:srgbClr val="00B050"/>
                </a:solidFill>
                <a:latin typeface="+mn-lt"/>
              </a:rPr>
              <a:t>…more coming!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A536E7A9-882E-534E-D568-49FF2DE0471E}"/>
              </a:ext>
            </a:extLst>
          </p:cNvPr>
          <p:cNvSpPr/>
          <p:nvPr/>
        </p:nvSpPr>
        <p:spPr>
          <a:xfrm>
            <a:off x="3699900" y="865658"/>
            <a:ext cx="5717709" cy="1852453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3" name="Picture 82" descr="A beach with buildings and a body of water&#10;&#10;Description automatically generated">
            <a:extLst>
              <a:ext uri="{FF2B5EF4-FFF2-40B4-BE49-F238E27FC236}">
                <a16:creationId xmlns:a16="http://schemas.microsoft.com/office/drawing/2014/main" id="{2A716868-B33B-4078-797B-EFD5E4373BB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r="7736"/>
          <a:stretch/>
        </p:blipFill>
        <p:spPr>
          <a:xfrm>
            <a:off x="7702749" y="1262433"/>
            <a:ext cx="1591132" cy="1368000"/>
          </a:xfrm>
          <a:prstGeom prst="rect">
            <a:avLst/>
          </a:prstGeom>
        </p:spPr>
      </p:pic>
      <p:sp>
        <p:nvSpPr>
          <p:cNvPr id="34" name="Rectangle 83">
            <a:extLst>
              <a:ext uri="{FF2B5EF4-FFF2-40B4-BE49-F238E27FC236}">
                <a16:creationId xmlns:a16="http://schemas.microsoft.com/office/drawing/2014/main" id="{84175F4D-C86B-741E-728E-3970512EA41C}"/>
              </a:ext>
            </a:extLst>
          </p:cNvPr>
          <p:cNvSpPr/>
          <p:nvPr/>
        </p:nvSpPr>
        <p:spPr>
          <a:xfrm>
            <a:off x="7614617" y="901761"/>
            <a:ext cx="809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Loulé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5" name="Picture 85" descr="A beach with a city in the background&#10;&#10;Description automatically generated">
            <a:extLst>
              <a:ext uri="{FF2B5EF4-FFF2-40B4-BE49-F238E27FC236}">
                <a16:creationId xmlns:a16="http://schemas.microsoft.com/office/drawing/2014/main" id="{FA33DE6F-885A-79C8-438F-C6B9D23C71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r="-3"/>
          <a:stretch/>
        </p:blipFill>
        <p:spPr>
          <a:xfrm>
            <a:off x="9681013" y="3249294"/>
            <a:ext cx="2191452" cy="1368000"/>
          </a:xfrm>
          <a:prstGeom prst="rect">
            <a:avLst/>
          </a:prstGeom>
        </p:spPr>
      </p:pic>
      <p:sp>
        <p:nvSpPr>
          <p:cNvPr id="36" name="TextBox 86">
            <a:extLst>
              <a:ext uri="{FF2B5EF4-FFF2-40B4-BE49-F238E27FC236}">
                <a16:creationId xmlns:a16="http://schemas.microsoft.com/office/drawing/2014/main" id="{74DF26CE-BEEF-8F55-7A81-44F36551BE3D}"/>
              </a:ext>
            </a:extLst>
          </p:cNvPr>
          <p:cNvSpPr txBox="1"/>
          <p:nvPr/>
        </p:nvSpPr>
        <p:spPr>
          <a:xfrm>
            <a:off x="9602679" y="2919827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Barlow Medium" panose="00000600000000000000" pitchFamily="2" charset="0"/>
              </a:rPr>
              <a:t>Israel</a:t>
            </a:r>
            <a:endParaRPr lang="el-GR" sz="2000" dirty="0">
              <a:solidFill>
                <a:srgbClr val="C00000"/>
              </a:solidFill>
            </a:endParaRPr>
          </a:p>
        </p:txBody>
      </p:sp>
      <p:pic>
        <p:nvPicPr>
          <p:cNvPr id="37" name="Picture 11" descr="E:\TSUNAMI READY\coChair\SC2023_Paris\alexandria.jpg">
            <a:extLst>
              <a:ext uri="{FF2B5EF4-FFF2-40B4-BE49-F238E27FC236}">
                <a16:creationId xmlns:a16="http://schemas.microsoft.com/office/drawing/2014/main" id="{EE258087-CD1A-88B1-FF5E-B5C690764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747" y="5244445"/>
            <a:ext cx="1848647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Free-form: Shape 96">
            <a:extLst>
              <a:ext uri="{FF2B5EF4-FFF2-40B4-BE49-F238E27FC236}">
                <a16:creationId xmlns:a16="http://schemas.microsoft.com/office/drawing/2014/main" id="{73002B6F-C473-4924-9DED-F6CCE7135BA7}"/>
              </a:ext>
            </a:extLst>
          </p:cNvPr>
          <p:cNvSpPr/>
          <p:nvPr/>
        </p:nvSpPr>
        <p:spPr>
          <a:xfrm>
            <a:off x="5566801" y="864355"/>
            <a:ext cx="6509060" cy="5830975"/>
          </a:xfrm>
          <a:custGeom>
            <a:avLst/>
            <a:gdLst>
              <a:gd name="connsiteX0" fmla="*/ 4091994 w 6578353"/>
              <a:gd name="connsiteY0" fmla="*/ 0 h 5783952"/>
              <a:gd name="connsiteX1" fmla="*/ 6578353 w 6578353"/>
              <a:gd name="connsiteY1" fmla="*/ 0 h 5783952"/>
              <a:gd name="connsiteX2" fmla="*/ 6578353 w 6578353"/>
              <a:gd name="connsiteY2" fmla="*/ 5783952 h 5783952"/>
              <a:gd name="connsiteX3" fmla="*/ 0 w 6578353"/>
              <a:gd name="connsiteY3" fmla="*/ 5783952 h 5783952"/>
              <a:gd name="connsiteX4" fmla="*/ 0 w 6578353"/>
              <a:gd name="connsiteY4" fmla="*/ 3977276 h 5783952"/>
              <a:gd name="connsiteX5" fmla="*/ 4091994 w 6578353"/>
              <a:gd name="connsiteY5" fmla="*/ 3977276 h 578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8353" h="5783952">
                <a:moveTo>
                  <a:pt x="4091994" y="0"/>
                </a:moveTo>
                <a:lnTo>
                  <a:pt x="6578353" y="0"/>
                </a:lnTo>
                <a:lnTo>
                  <a:pt x="6578353" y="5783952"/>
                </a:lnTo>
                <a:lnTo>
                  <a:pt x="0" y="5783952"/>
                </a:lnTo>
                <a:lnTo>
                  <a:pt x="0" y="3977276"/>
                </a:lnTo>
                <a:lnTo>
                  <a:pt x="4091994" y="3977276"/>
                </a:lnTo>
                <a:close/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9" name="Imagen 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09"/>
          <a:stretch/>
        </p:blipFill>
        <p:spPr>
          <a:xfrm>
            <a:off x="5337162" y="3249294"/>
            <a:ext cx="1995607" cy="1368000"/>
          </a:xfrm>
          <a:prstGeom prst="rect">
            <a:avLst/>
          </a:prstGeom>
        </p:spPr>
      </p:pic>
      <p:sp>
        <p:nvSpPr>
          <p:cNvPr id="40" name="Rectangle 70">
            <a:extLst>
              <a:ext uri="{FF2B5EF4-FFF2-40B4-BE49-F238E27FC236}">
                <a16:creationId xmlns:a16="http://schemas.microsoft.com/office/drawing/2014/main" id="{DEC262C4-7E4F-409A-6351-D116ED03FD72}"/>
              </a:ext>
            </a:extLst>
          </p:cNvPr>
          <p:cNvSpPr/>
          <p:nvPr/>
        </p:nvSpPr>
        <p:spPr>
          <a:xfrm>
            <a:off x="5271812" y="2919827"/>
            <a:ext cx="1043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Otranto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1" name="Imagen 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2" r="8449" b="21957"/>
          <a:stretch/>
        </p:blipFill>
        <p:spPr>
          <a:xfrm>
            <a:off x="3748593" y="5244445"/>
            <a:ext cx="1518185" cy="1368000"/>
          </a:xfrm>
          <a:prstGeom prst="rect">
            <a:avLst/>
          </a:prstGeom>
        </p:spPr>
      </p:pic>
      <p:sp>
        <p:nvSpPr>
          <p:cNvPr id="42" name="Rectangle 70">
            <a:extLst>
              <a:ext uri="{FF2B5EF4-FFF2-40B4-BE49-F238E27FC236}">
                <a16:creationId xmlns:a16="http://schemas.microsoft.com/office/drawing/2014/main" id="{DEC262C4-7E4F-409A-6351-D116ED03FD72}"/>
              </a:ext>
            </a:extLst>
          </p:cNvPr>
          <p:cNvSpPr/>
          <p:nvPr/>
        </p:nvSpPr>
        <p:spPr>
          <a:xfrm>
            <a:off x="3655612" y="4881642"/>
            <a:ext cx="1289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Stromboli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Forma libre 50"/>
          <p:cNvSpPr/>
          <p:nvPr/>
        </p:nvSpPr>
        <p:spPr>
          <a:xfrm>
            <a:off x="840447" y="2901422"/>
            <a:ext cx="8586306" cy="3793908"/>
          </a:xfrm>
          <a:custGeom>
            <a:avLst/>
            <a:gdLst>
              <a:gd name="connsiteX0" fmla="*/ 0 w 8610159"/>
              <a:gd name="connsiteY0" fmla="*/ 0 h 3793908"/>
              <a:gd name="connsiteX1" fmla="*/ 8610159 w 8610159"/>
              <a:gd name="connsiteY1" fmla="*/ 0 h 3793908"/>
              <a:gd name="connsiteX2" fmla="*/ 8610159 w 8610159"/>
              <a:gd name="connsiteY2" fmla="*/ 1828761 h 3793908"/>
              <a:gd name="connsiteX3" fmla="*/ 4543205 w 8610159"/>
              <a:gd name="connsiteY3" fmla="*/ 1828761 h 3793908"/>
              <a:gd name="connsiteX4" fmla="*/ 4543205 w 8610159"/>
              <a:gd name="connsiteY4" fmla="*/ 3793908 h 3793908"/>
              <a:gd name="connsiteX5" fmla="*/ 0 w 8610159"/>
              <a:gd name="connsiteY5" fmla="*/ 3793908 h 379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10159" h="3793908">
                <a:moveTo>
                  <a:pt x="0" y="0"/>
                </a:moveTo>
                <a:lnTo>
                  <a:pt x="8610159" y="0"/>
                </a:lnTo>
                <a:lnTo>
                  <a:pt x="8610159" y="1828761"/>
                </a:lnTo>
                <a:lnTo>
                  <a:pt x="4543205" y="1828761"/>
                </a:lnTo>
                <a:lnTo>
                  <a:pt x="4543205" y="3793908"/>
                </a:lnTo>
                <a:lnTo>
                  <a:pt x="0" y="3793908"/>
                </a:lnTo>
                <a:close/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4" name="Picture 5">
            <a:extLst>
              <a:ext uri="{FF2B5EF4-FFF2-40B4-BE49-F238E27FC236}">
                <a16:creationId xmlns:a16="http://schemas.microsoft.com/office/drawing/2014/main" id="{C8A0AA4C-53D0-5B44-ADD8-3394760D8ED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" y="112837"/>
            <a:ext cx="870131" cy="607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80DAD-B067-1A24-937D-9A22740B0896}"/>
              </a:ext>
            </a:extLst>
          </p:cNvPr>
          <p:cNvSpPr txBox="1"/>
          <p:nvPr/>
        </p:nvSpPr>
        <p:spPr>
          <a:xfrm rot="5400000">
            <a:off x="-1441769" y="4602049"/>
            <a:ext cx="3639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TRS/Chang</a:t>
            </a:r>
          </a:p>
          <a:p>
            <a:r>
              <a:rPr lang="en-US" dirty="0"/>
              <a:t> Seng /Amato 2024</a:t>
            </a:r>
          </a:p>
        </p:txBody>
      </p:sp>
    </p:spTree>
    <p:extLst>
      <p:ext uri="{BB962C8B-B14F-4D97-AF65-F5344CB8AC3E}">
        <p14:creationId xmlns:p14="http://schemas.microsoft.com/office/powerpoint/2010/main" val="1068187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2848</TotalTime>
  <Words>867</Words>
  <Application>Microsoft Office PowerPoint</Application>
  <PresentationFormat>Widescreen</PresentationFormat>
  <Paragraphs>161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Forum</vt:lpstr>
      <vt:lpstr>Inter</vt:lpstr>
      <vt:lpstr>Open Sauce Light</vt:lpstr>
      <vt:lpstr>72 Light</vt:lpstr>
      <vt:lpstr>Aptos</vt:lpstr>
      <vt:lpstr>Arial</vt:lpstr>
      <vt:lpstr>Barlow Medium</vt:lpstr>
      <vt:lpstr>Calibri</vt:lpstr>
      <vt:lpstr>Calibri Light</vt:lpstr>
      <vt:lpstr>Microsoft Sans Serif</vt:lpstr>
      <vt:lpstr>Noto Sans</vt:lpstr>
      <vt:lpstr>Source Sans Pro</vt:lpstr>
      <vt:lpstr>Symbol</vt:lpstr>
      <vt:lpstr>Times New Roman</vt:lpstr>
      <vt:lpstr>Wingdings</vt:lpstr>
      <vt:lpstr>Office Theme</vt:lpstr>
      <vt:lpstr>9_Custom Design</vt:lpstr>
      <vt:lpstr>PowerPoint Presentation</vt:lpstr>
      <vt:lpstr>PowerPoint Presentation</vt:lpstr>
      <vt:lpstr>Major International Event</vt:lpstr>
      <vt:lpstr>Major Workshop</vt:lpstr>
      <vt:lpstr>Side Event at  IOC 57 EC</vt:lpstr>
      <vt:lpstr>Major International Workshop  80 International Experts Participated</vt:lpstr>
      <vt:lpstr>2nd UNESCO-IOC Tsunami Global Symposium, Banda Aceh, Indonesia, 11-14 Nov  2024 </vt:lpstr>
      <vt:lpstr>Other Meetings</vt:lpstr>
      <vt:lpstr>PowerPoint Presentation</vt:lpstr>
      <vt:lpstr>International, National,  Local Engagements City Mayors and Governor</vt:lpstr>
      <vt:lpstr>Minturno, Italy joins the UNESCO-IOCTsunami Ready Programme</vt:lpstr>
      <vt:lpstr>Documents</vt:lpstr>
      <vt:lpstr>Communication and Outreach  (Feb –Nov 2024)</vt:lpstr>
      <vt:lpstr>Communication and Outreach</vt:lpstr>
      <vt:lpstr>New  IOC DG-ECHO Funded  CoastWAVE 2.0 Project (1.2 M Euros)</vt:lpstr>
      <vt:lpstr>PowerPoint Presentation</vt:lpstr>
      <vt:lpstr>Nominations of ICG-NEAMTWS  WGs and TTs Members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 Seng, Denis</dc:creator>
  <cp:lastModifiedBy>Chang Seng, Denis</cp:lastModifiedBy>
  <cp:revision>225</cp:revision>
  <dcterms:created xsi:type="dcterms:W3CDTF">2023-04-09T12:47:38Z</dcterms:created>
  <dcterms:modified xsi:type="dcterms:W3CDTF">2024-11-27T08:09:07Z</dcterms:modified>
</cp:coreProperties>
</file>