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40" r:id="rId3"/>
    <p:sldId id="443" r:id="rId4"/>
    <p:sldId id="439" r:id="rId5"/>
    <p:sldId id="421" r:id="rId6"/>
    <p:sldId id="441" r:id="rId7"/>
    <p:sldId id="442" r:id="rId8"/>
    <p:sldId id="4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E2D4"/>
    <a:srgbClr val="0216D0"/>
    <a:srgbClr val="E9EBF5"/>
    <a:srgbClr val="E7E6E6"/>
    <a:srgbClr val="93E0FF"/>
    <a:srgbClr val="5BD0FF"/>
    <a:srgbClr val="009EDE"/>
    <a:srgbClr val="D4D4D4"/>
    <a:srgbClr val="A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2794" autoAdjust="0"/>
  </p:normalViewPr>
  <p:slideViewPr>
    <p:cSldViewPr snapToGrid="0">
      <p:cViewPr varScale="1">
        <p:scale>
          <a:sx n="82" d="100"/>
          <a:sy n="82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56B9-BB3F-47F8-B761-F9F2412B7E23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817E5-E3D1-4773-BD01-8BCE5B9524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30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817E5-E3D1-4773-BD01-8BCE5B952404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19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333E-C878-013B-80C6-A10F177B2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09C55-2735-7146-ABFC-6DDFD3340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4034A-3A90-6CD1-FCCB-B82965FF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BF1D-3FB3-D586-AE40-183C4A27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19DFB-0092-3B66-BD63-ED2793E9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34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D56-C4EB-EFCF-8B06-32520927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825C6-9CDD-16A3-F899-FE0C28E78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A6B8C-4760-698A-2631-B5C16C33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376F-0601-1A3D-DB87-8AFABAFF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FB5D-9D7E-2290-4CD2-9C444117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1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1A413-DD5D-CDC8-F738-D1FD620B2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72B48-07D5-BF92-C223-45FDF3B28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7C33-E9A7-001C-B68B-2F3379BA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6EAB-7632-6FFB-519C-B3792758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6BDD-B1CD-70E9-883E-FA2FD1B1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39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12C5-0CB7-08ED-24C3-575A2FA9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4105-BC71-474A-55C7-CD3623B4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1E69F-932D-71C2-505E-2D245519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F25D-DA60-58CE-EF5D-A9F9FF69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56196-CEDB-5C3F-A067-398E3D58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16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5CA3-1ECF-C15C-DFF1-CDC88104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44A8E-5225-9171-C8F3-3F9F38C7B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E887-3617-D6FB-D5C8-AD94388C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A0AD-C786-CF14-DED0-B464D1CD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53B0-FE64-08CE-12BA-A28E0052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76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3FA4-89EE-7D2B-9268-7094390B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A577-2FE6-D69F-A0E8-1ACE1B98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6C8AB-D7D7-A234-1F01-454BC08BF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2F67F-D52D-B587-5E8A-085EBD64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A80C3-C0F0-4E07-71C6-C50F33C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3F8C3-3080-78FC-01F2-F6E8C899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66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80E4-6156-BA96-F293-20935EE6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0759-51A7-6268-A5C9-1C0CEC3BC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649F2-8674-578D-0363-A1F90A894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1FFE6-15D2-A129-6758-2BE4F16CB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08308-A691-06C0-F983-C90E8CFDC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49764-8A59-F690-6212-D311B7C1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D191F-53B5-4590-3ED1-DD775227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7A009-895F-5B45-E42F-876CBEB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83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80EA-F844-835C-5F0C-7ECFA965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4C524-618E-8DD5-509B-F9A7C40F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F84F0-F4EB-BB13-277E-9C6716D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44493-EF25-E9F9-14F9-53AD91B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63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549DC-DEA3-5B68-56D7-C2AD8EB6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50B6B-AA30-6374-0E20-84BEC922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50EC0-16C8-241D-3046-A0988DA4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5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7439-11F9-CF9C-82CD-EC4E792C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49C7-B1AC-292F-B99C-11FD8998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C204-0446-C7D3-0EE7-368B2526E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518FF-1EAB-3298-69EC-95FCE03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2789E-AB42-A718-774B-BBAEE78E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81430-EAF7-1883-1BC9-4FBE53C5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75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7EB7-77F7-BED2-DAD8-8569E7A4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5AF94-6B58-9157-17EC-2330A4F4A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13FEF-0B42-AC0F-257C-29A6C093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47538-D4A8-A242-6BE4-93AAE175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389A7-5C96-F5BC-4DAE-D076A580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94A04-45A4-C3FC-1A58-C0313E49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01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2A914-5D75-50EA-EC82-230A21DF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590C5-7876-DF72-A290-CA7DEDCE9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CD5BA-CDBD-487D-15C0-62B8F5092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3A13-7737-4278-B014-2801991DFACC}" type="datetimeFigureOut">
              <a:rPr lang="en-ID" smtClean="0"/>
              <a:t>08/11/2024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A638-565B-3ED9-C82A-464B64DA3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A6E7-BFBB-568F-978E-9A56F554D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7D31-7C10-47F3-AACB-8AD1265CFB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079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172B4E-0C25-C875-4F78-B253C9DCA777}"/>
              </a:ext>
            </a:extLst>
          </p:cNvPr>
          <p:cNvSpPr/>
          <p:nvPr/>
        </p:nvSpPr>
        <p:spPr>
          <a:xfrm>
            <a:off x="0" y="1573078"/>
            <a:ext cx="12192000" cy="3037669"/>
          </a:xfrm>
          <a:prstGeom prst="rect">
            <a:avLst/>
          </a:prstGeom>
          <a:solidFill>
            <a:srgbClr val="0216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B511F-E70C-0E5D-002F-A501498BB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540" y="1689315"/>
            <a:ext cx="10446106" cy="2921432"/>
          </a:xfrm>
          <a:noFill/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41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 on the Implementation of Tsunami Ready</a:t>
            </a:r>
          </a:p>
          <a:p>
            <a:pPr>
              <a:spcAft>
                <a:spcPts val="600"/>
              </a:spcAft>
            </a:pPr>
            <a:r>
              <a:rPr lang="en-US" sz="41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Programme</a:t>
            </a:r>
            <a:r>
              <a:rPr lang="en-US" sz="41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the South China Sea Region</a:t>
            </a:r>
          </a:p>
          <a:p>
            <a:endParaRPr lang="en-US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3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South China Sea Meeting XII</a:t>
            </a: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Jakarta, 7 – 8 November 2024</a:t>
            </a:r>
          </a:p>
          <a:p>
            <a:endParaRPr lang="en-US" sz="21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1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Abdul Rosid - BMKG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F5DCC-AACF-D1C3-492B-01E46150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15" y="122432"/>
            <a:ext cx="872436" cy="87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007A3-3012-6ABF-190B-C66790F27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25" y="122432"/>
            <a:ext cx="1393468" cy="1238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9BB83C-DC97-5238-47E4-805740D12D3B}"/>
              </a:ext>
            </a:extLst>
          </p:cNvPr>
          <p:cNvSpPr txBox="1"/>
          <p:nvPr/>
        </p:nvSpPr>
        <p:spPr>
          <a:xfrm>
            <a:off x="6123410" y="1012721"/>
            <a:ext cx="95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BMKG</a:t>
            </a:r>
            <a:endParaRPr lang="en-ID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AFD92-B034-30FD-CB04-E297216ED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74" y="4664992"/>
            <a:ext cx="6743335" cy="12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0BFE1-2BDE-43DC-8575-374382B2F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218" y="4664992"/>
            <a:ext cx="5100875" cy="122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F14C55-8249-7367-D6D1-72E2EB971035}"/>
              </a:ext>
            </a:extLst>
          </p:cNvPr>
          <p:cNvSpPr/>
          <p:nvPr/>
        </p:nvSpPr>
        <p:spPr>
          <a:xfrm>
            <a:off x="0" y="5951355"/>
            <a:ext cx="12192000" cy="205172"/>
          </a:xfrm>
          <a:prstGeom prst="rect">
            <a:avLst/>
          </a:prstGeom>
          <a:solidFill>
            <a:srgbClr val="0216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E3FC0-D503-23C4-DF60-F615E86BD0A9}"/>
              </a:ext>
            </a:extLst>
          </p:cNvPr>
          <p:cNvSpPr/>
          <p:nvPr/>
        </p:nvSpPr>
        <p:spPr>
          <a:xfrm>
            <a:off x="294468" y="122432"/>
            <a:ext cx="1115878" cy="1086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476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9015-90FF-4943-E9B9-640EB67F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18" y="365126"/>
            <a:ext cx="9704882" cy="75164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Background of Tsunami Ready </a:t>
            </a:r>
            <a:r>
              <a:rPr lang="en-US" sz="3200" dirty="0" err="1">
                <a:latin typeface="Arial Black" panose="020B0A04020102020204" pitchFamily="34" charset="0"/>
              </a:rPr>
              <a:t>Programme</a:t>
            </a:r>
            <a:endParaRPr lang="en-ID" sz="3200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Kota Padang, Kini Menjadi Tsunami Ready Community - Business Lounge">
            <a:extLst>
              <a:ext uri="{FF2B5EF4-FFF2-40B4-BE49-F238E27FC236}">
                <a16:creationId xmlns:a16="http://schemas.microsoft.com/office/drawing/2014/main" id="{D1CB9800-D64E-2DFD-B381-91884A6A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64" y="1880148"/>
            <a:ext cx="6238122" cy="47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03;p14">
            <a:extLst>
              <a:ext uri="{FF2B5EF4-FFF2-40B4-BE49-F238E27FC236}">
                <a16:creationId xmlns:a16="http://schemas.microsoft.com/office/drawing/2014/main" id="{1382EC1D-CBAC-7F61-0F8B-FF35F3B261AC}"/>
              </a:ext>
            </a:extLst>
          </p:cNvPr>
          <p:cNvSpPr txBox="1"/>
          <p:nvPr/>
        </p:nvSpPr>
        <p:spPr>
          <a:xfrm>
            <a:off x="0" y="1343267"/>
            <a:ext cx="5532894" cy="31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Ready Recognition </a:t>
            </a:r>
            <a:r>
              <a:rPr lang="en-US" sz="160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community performance-based </a:t>
            </a:r>
            <a:r>
              <a:rPr lang="en-US" sz="160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facilitates tsunami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preparedness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 active collaboration of the community, community leaders, and national and local emergency management agencies.</a:t>
            </a:r>
            <a:endParaRPr sz="160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goal of the </a:t>
            </a:r>
            <a:r>
              <a:rPr lang="en-US" sz="160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improve coastal community preparedness for tsunami emergencies, to </a:t>
            </a:r>
            <a:r>
              <a:rPr lang="en-US" sz="160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loss of life, livelihoods and property, and to ensure a structural and systematic approach in building community preparedness.</a:t>
            </a:r>
            <a:endParaRPr sz="160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382;p19">
            <a:extLst>
              <a:ext uri="{FF2B5EF4-FFF2-40B4-BE49-F238E27FC236}">
                <a16:creationId xmlns:a16="http://schemas.microsoft.com/office/drawing/2014/main" id="{CEE24127-62E7-ED08-4E34-1F1D868D2005}"/>
              </a:ext>
            </a:extLst>
          </p:cNvPr>
          <p:cNvSpPr txBox="1">
            <a:spLocks/>
          </p:cNvSpPr>
          <p:nvPr/>
        </p:nvSpPr>
        <p:spPr>
          <a:xfrm>
            <a:off x="5614208" y="1343267"/>
            <a:ext cx="6586833" cy="6723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Tsunami Ready consists of 12 key indicators designed to strengthen local tsunami risk reduction capacity.  The indicators are grouped into three categories: </a:t>
            </a:r>
          </a:p>
        </p:txBody>
      </p:sp>
    </p:spTree>
    <p:extLst>
      <p:ext uri="{BB962C8B-B14F-4D97-AF65-F5344CB8AC3E}">
        <p14:creationId xmlns:p14="http://schemas.microsoft.com/office/powerpoint/2010/main" val="30154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98F9F9-4729-8CE7-5595-330AE9F6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886" y="147411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Bahnschrift" panose="020B0502040204020203" pitchFamily="34" charset="0"/>
              </a:rPr>
              <a:t>THE COMMUNITY EDUCATION ACTIVITIES OF SEKOLAH LAPANG GEMPA (SLG) ON CONTRIBUTING TO THE DEVELOPMENT OF TSUNAMI READY COMMUNITY</a:t>
            </a:r>
            <a:endParaRPr lang="en-ID" sz="2400" b="1"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067FE16-507C-9E6E-3368-7A6FD5C9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32" y="1632631"/>
            <a:ext cx="4775895" cy="4524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Bahnschrift" panose="020B0502040204020203" pitchFamily="34" charset="0"/>
              </a:rPr>
              <a:t>The SLG (Earthquake Field School) is a capacity building activity to enhance local government and community awareness and response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Bahnschrift" panose="020B0502040204020203" pitchFamily="34" charset="0"/>
              </a:rPr>
              <a:t>Create Champions</a:t>
            </a:r>
            <a:r>
              <a:rPr lang="en-US" sz="2000" dirty="0">
                <a:latin typeface="Bahnschrift" panose="020B0502040204020203" pitchFamily="34" charset="0"/>
              </a:rPr>
              <a:t> from LDMO, Community, Army, stakeholders related to the disaster management and response, School, community, private sector are involved.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Bahnschrift" panose="020B0502040204020203" pitchFamily="34" charset="0"/>
              </a:rPr>
              <a:t>The scope of the SLG:</a:t>
            </a:r>
          </a:p>
          <a:p>
            <a:pPr marL="542925" indent="-2730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Bahnschrift" panose="020B0502040204020203" pitchFamily="34" charset="0"/>
              </a:rPr>
              <a:t>Field Survey and advocating the implementation of the 12 indicators</a:t>
            </a:r>
          </a:p>
          <a:p>
            <a:pPr marL="542925" indent="-2730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Bahnschrift" panose="020B0502040204020203" pitchFamily="34" charset="0"/>
              </a:rPr>
              <a:t>TOT Workshop of the SLG</a:t>
            </a:r>
          </a:p>
          <a:p>
            <a:pPr marL="542925" indent="-2730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Bahnschrift" panose="020B0502040204020203" pitchFamily="34" charset="0"/>
              </a:rPr>
              <a:t>School Exercise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8187-5102-BC2F-072C-B79C08E23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396" y="1251910"/>
            <a:ext cx="5305054" cy="30126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547994-CB68-30CA-8EDF-CC6809B6F3EA}"/>
              </a:ext>
            </a:extLst>
          </p:cNvPr>
          <p:cNvGrpSpPr/>
          <p:nvPr/>
        </p:nvGrpSpPr>
        <p:grpSpPr>
          <a:xfrm>
            <a:off x="8242624" y="3570514"/>
            <a:ext cx="3658744" cy="2426671"/>
            <a:chOff x="6912864" y="1423288"/>
            <a:chExt cx="5016360" cy="41454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73BFD-95D8-3F81-E956-B3067969B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864" y="1423288"/>
              <a:ext cx="5016359" cy="414540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0C0CBB-1A31-BF79-086A-ABCD89AD589B}"/>
                </a:ext>
              </a:extLst>
            </p:cNvPr>
            <p:cNvSpPr/>
            <p:nvPr/>
          </p:nvSpPr>
          <p:spPr>
            <a:xfrm>
              <a:off x="10995998" y="4388620"/>
              <a:ext cx="933226" cy="82827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145</a:t>
              </a:r>
              <a:endParaRPr lang="en-ID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56DD5AB-3E48-C666-E123-3235F1E09C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396" y="4286165"/>
            <a:ext cx="2720580" cy="20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79350-7A88-10FD-27D7-9AD453173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E3905A-0248-1189-CD6A-E7AEB9E56CD0}"/>
              </a:ext>
            </a:extLst>
          </p:cNvPr>
          <p:cNvSpPr txBox="1">
            <a:spLocks/>
          </p:cNvSpPr>
          <p:nvPr/>
        </p:nvSpPr>
        <p:spPr>
          <a:xfrm>
            <a:off x="1560457" y="244390"/>
            <a:ext cx="4638866" cy="902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Implementation in </a:t>
            </a:r>
            <a:r>
              <a:rPr 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Indonesia</a:t>
            </a:r>
            <a:endParaRPr kumimoji="0" lang="en-ID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03904-9DCF-D2BA-60C8-E3B008F4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01" y="23269"/>
            <a:ext cx="5811099" cy="3405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8A80-A11C-1EBE-F13E-9554EFE87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41" y="3524620"/>
            <a:ext cx="5582244" cy="3053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53918A-98D4-CDB1-F08D-B8D6CEC2446A}"/>
              </a:ext>
            </a:extLst>
          </p:cNvPr>
          <p:cNvSpPr txBox="1"/>
          <p:nvPr/>
        </p:nvSpPr>
        <p:spPr>
          <a:xfrm>
            <a:off x="7573776" y="3541172"/>
            <a:ext cx="4494509" cy="353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Tsunami Ready Community in Indonesia</a:t>
            </a:r>
            <a:endParaRPr lang="en-ID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42BA0-9147-8A85-0734-49C8FF64C60C}"/>
              </a:ext>
            </a:extLst>
          </p:cNvPr>
          <p:cNvSpPr txBox="1"/>
          <p:nvPr/>
        </p:nvSpPr>
        <p:spPr>
          <a:xfrm>
            <a:off x="7573776" y="3825483"/>
            <a:ext cx="4494509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Has been recognized as TRC by UNESCO-IOC</a:t>
            </a:r>
            <a:endParaRPr lang="en-ID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303;p14">
            <a:extLst>
              <a:ext uri="{FF2B5EF4-FFF2-40B4-BE49-F238E27FC236}">
                <a16:creationId xmlns:a16="http://schemas.microsoft.com/office/drawing/2014/main" id="{B6A09079-DF43-D2DA-D068-002865F83AEE}"/>
              </a:ext>
            </a:extLst>
          </p:cNvPr>
          <p:cNvSpPr txBox="1"/>
          <p:nvPr/>
        </p:nvSpPr>
        <p:spPr>
          <a:xfrm>
            <a:off x="123715" y="1128823"/>
            <a:ext cx="6075608" cy="35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of the Tsunami Ready Program targets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5,732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tsunami-risk villages/communities across Indonesia, consisting of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1,013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 with a high-risk index and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4,719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 with a medium-risk index.</a:t>
            </a:r>
          </a:p>
          <a:p>
            <a:pPr marL="457200" marR="0" lvl="0" indent="-361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2024, BMKG has successfully facilitated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 in 10 cities/regencies to receive international recognition from UNESCO as Tsunami Ready Communities.</a:t>
            </a:r>
          </a:p>
          <a:p>
            <a:pPr marL="457200" marR="0" lvl="0" indent="-3619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BMKG has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helpoed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 in 5 cities/regencies achieve national-level recognition as Tsunami Prepared Communities, with plans to continue working toward international recognition by the end of 2024 including 4 villages in Aceh.</a:t>
            </a:r>
            <a:endParaRPr sz="160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3A8B1-4D70-20DF-796B-C8A64ED74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32" y="4750767"/>
            <a:ext cx="4956346" cy="18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CAAC10-A2EB-5730-D510-F2D38BB5F993}"/>
              </a:ext>
            </a:extLst>
          </p:cNvPr>
          <p:cNvSpPr txBox="1">
            <a:spLocks/>
          </p:cNvSpPr>
          <p:nvPr/>
        </p:nvSpPr>
        <p:spPr>
          <a:xfrm>
            <a:off x="1560456" y="244391"/>
            <a:ext cx="8265469" cy="548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</a:rPr>
              <a:t>Training of Tsunami Ready Trainer in Seychelles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75751-20C5-FE8B-8D18-1456FE25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6" y="1528537"/>
            <a:ext cx="4206256" cy="2533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BC44B-2B96-E1DD-4A06-AA96A8C3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05" y="4140433"/>
            <a:ext cx="2662902" cy="1987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5DCF4F-FEE4-15A5-97E2-36148EE84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9" y="4140433"/>
            <a:ext cx="3104668" cy="2001838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406A555-A616-30BF-DC42-BCCCC25464E8}"/>
              </a:ext>
            </a:extLst>
          </p:cNvPr>
          <p:cNvSpPr txBox="1">
            <a:spLocks/>
          </p:cNvSpPr>
          <p:nvPr/>
        </p:nvSpPr>
        <p:spPr>
          <a:xfrm>
            <a:off x="5959100" y="968644"/>
            <a:ext cx="6175912" cy="5644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 of Trainer Tsunami Ready, National Tsunami Ready Training - Seychelles aims to invite, encourage, and support communities and stakeholders in Seychelles to implement the UNESCO-IOC Tsunami Ready Recognition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(TRRP), contributing to the UN Ocean Decade goal of preparing 100% of tsunami-prone communities to be aware and ready for tsunamis by 2030.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held on 21-24 November 2023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 participants: 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058F8-B847-85C0-4817-DD2E387A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6" y="1391672"/>
            <a:ext cx="6158091" cy="460272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August 2024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54 participants; Maldives Meteorological Service, Ministry of Tourism, Maldives National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Force, Maldives Police Service, Maldives Transport and Contracting Agency, Maldives Airport Company, Maldives Port Limited, Maldives Water and Sewerage Company and etc.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of 12 UNESCO-IOC Tsunami Ready Indicators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Sharing of good examples and experiences in the implementation of UNESCO-IOC TRRP :</a:t>
            </a:r>
          </a:p>
          <a:p>
            <a:pPr marL="449263" indent="-449263">
              <a:lnSpc>
                <a:spcPct val="12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- Indonesian communities of Tanjung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Benoa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Tambakrejo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Kemandang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Glagah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Panggarangan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Pangandaran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Kuta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Mandalika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9263" indent="-449263">
              <a:lnSpc>
                <a:spcPct val="120000"/>
              </a:lnSpc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- Other Tsunami Ready stakeholders and collaborators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B356B-FA0D-0526-BAD3-3A492BD8B199}"/>
              </a:ext>
            </a:extLst>
          </p:cNvPr>
          <p:cNvSpPr txBox="1">
            <a:spLocks/>
          </p:cNvSpPr>
          <p:nvPr/>
        </p:nvSpPr>
        <p:spPr>
          <a:xfrm>
            <a:off x="1276577" y="256454"/>
            <a:ext cx="8719830" cy="548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Training of Tsunami Ready Trainer in Maldives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C7E4-CBEF-8704-2DB3-57B46064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20" y="1245289"/>
            <a:ext cx="4587692" cy="2608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6B445-7593-9D43-7F8C-3A59CB6F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766" y="3853766"/>
            <a:ext cx="2978258" cy="188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9CB863-2D9B-FEEA-CFBD-5DA59738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67" y="3853766"/>
            <a:ext cx="2929699" cy="18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6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CBB74-AC9F-C4EF-7540-00296E0E0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974" y="3905409"/>
            <a:ext cx="5516787" cy="270792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DF43AF-EDDA-D545-BFFE-417337D257A3}"/>
              </a:ext>
            </a:extLst>
          </p:cNvPr>
          <p:cNvSpPr txBox="1">
            <a:spLocks/>
          </p:cNvSpPr>
          <p:nvPr/>
        </p:nvSpPr>
        <p:spPr>
          <a:xfrm>
            <a:off x="1560456" y="244391"/>
            <a:ext cx="8420452" cy="548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 Black" panose="020B0A04020102020204" pitchFamily="34" charset="0"/>
              </a:rPr>
              <a:t>Plan for South China Sea Region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C6F7D-8406-5075-8815-890B8775D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64" y="1088724"/>
            <a:ext cx="5397925" cy="276244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C34173-68EB-81BC-6B97-50B5DE667F77}"/>
              </a:ext>
            </a:extLst>
          </p:cNvPr>
          <p:cNvSpPr txBox="1">
            <a:spLocks/>
          </p:cNvSpPr>
          <p:nvPr/>
        </p:nvSpPr>
        <p:spPr>
          <a:xfrm>
            <a:off x="374017" y="1440860"/>
            <a:ext cx="5396665" cy="493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100" dirty="0">
                <a:latin typeface="Bahnschrift" panose="020B0502040204020203" pitchFamily="34" charset="0"/>
              </a:rPr>
              <a:t>BMKG is planning to implement TRC Program in South China Sea Region in incoming years. </a:t>
            </a:r>
          </a:p>
          <a:p>
            <a:pPr algn="just"/>
            <a:r>
              <a:rPr lang="en-US" sz="2100" dirty="0">
                <a:latin typeface="Bahnschrift" panose="020B0502040204020203" pitchFamily="34" charset="0"/>
              </a:rPr>
              <a:t>As we do in Seychelles and the Maldives, BMKG will seek its own financing for the provision of trainers.</a:t>
            </a:r>
          </a:p>
          <a:p>
            <a:pPr algn="just"/>
            <a:r>
              <a:rPr lang="en-US" sz="2100" dirty="0">
                <a:latin typeface="Bahnschrift" panose="020B0502040204020203" pitchFamily="34" charset="0"/>
              </a:rPr>
              <a:t>Furthermore, to realize this activity, we need the help of countries in the South China Sea Region, including:</a:t>
            </a:r>
          </a:p>
          <a:p>
            <a:pPr marL="271463" indent="-271463" algn="just">
              <a:buNone/>
            </a:pPr>
            <a:r>
              <a:rPr lang="en-US" sz="2100" dirty="0">
                <a:latin typeface="Bahnschrift" panose="020B0502040204020203" pitchFamily="34" charset="0"/>
              </a:rPr>
              <a:t>    - Further coordination to the training participants ranging from the local government, NDMO, LDMO, and the community.</a:t>
            </a:r>
          </a:p>
          <a:p>
            <a:pPr marL="0" indent="0" algn="just">
              <a:buNone/>
            </a:pPr>
            <a:r>
              <a:rPr lang="en-US" sz="2100" dirty="0">
                <a:latin typeface="Bahnschrift" panose="020B0502040204020203" pitchFamily="34" charset="0"/>
              </a:rPr>
              <a:t>    - Provide a location for training</a:t>
            </a:r>
          </a:p>
          <a:p>
            <a:pPr algn="just"/>
            <a:endParaRPr lang="en-US" sz="2100" dirty="0"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3AD06-4115-F8EC-9B3E-E1F97E473C94}"/>
              </a:ext>
            </a:extLst>
          </p:cNvPr>
          <p:cNvSpPr txBox="1"/>
          <p:nvPr/>
        </p:nvSpPr>
        <p:spPr>
          <a:xfrm>
            <a:off x="10224570" y="608295"/>
            <a:ext cx="186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(Yang et al., 2016)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139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19BD-BB31-64E4-1DE9-B029304D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035"/>
            <a:ext cx="10515600" cy="17389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3800" b="1" dirty="0"/>
              <a:t>THANK YOU</a:t>
            </a:r>
            <a:endParaRPr lang="en-ID" sz="13800" b="1" dirty="0"/>
          </a:p>
        </p:txBody>
      </p:sp>
    </p:spTree>
    <p:extLst>
      <p:ext uri="{BB962C8B-B14F-4D97-AF65-F5344CB8AC3E}">
        <p14:creationId xmlns:p14="http://schemas.microsoft.com/office/powerpoint/2010/main" val="18227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620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Rounded MT Bold</vt:lpstr>
      <vt:lpstr>Bahnschrift</vt:lpstr>
      <vt:lpstr>Calibri</vt:lpstr>
      <vt:lpstr>Calibri Light</vt:lpstr>
      <vt:lpstr>Office Theme</vt:lpstr>
      <vt:lpstr>PowerPoint Presentation</vt:lpstr>
      <vt:lpstr>Background of Tsunami Ready Programme</vt:lpstr>
      <vt:lpstr>THE COMMUNITY EDUCATION ACTIVITIES OF SEKOLAH LAPANG GEMPA (SLG) ON CONTRIBUTING TO THE DEVELOPMENT OF TSUNAMI READY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kid pgn005</dc:creator>
  <cp:lastModifiedBy>kid pgn005</cp:lastModifiedBy>
  <cp:revision>38</cp:revision>
  <dcterms:created xsi:type="dcterms:W3CDTF">2024-07-23T04:29:33Z</dcterms:created>
  <dcterms:modified xsi:type="dcterms:W3CDTF">2024-11-07T19:04:17Z</dcterms:modified>
</cp:coreProperties>
</file>