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Montserra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6" roundtripDataSignature="AMtx7mjyYwm94JT7WunB/0BfHK7L7BjW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regular.fntdata"/><Relationship Id="rId21" Type="http://schemas.openxmlformats.org/officeDocument/2006/relationships/slide" Target="slides/slide16.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074fb2d15f_0_5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g3074fb2d15f_0_5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g3074fb2d15f_0_5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0699424ad4_1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g30699424ad4_1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g30699424ad4_1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0699424ad4_1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30699424ad4_1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g30699424ad4_1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0699424ad4_1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g30699424ad4_1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g30699424ad4_1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074fb2d15f_0_5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g3074fb2d15f_0_5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g3074fb2d15f_0_5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074fb2d15f_0_5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g3074fb2d15f_0_5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5" name="Google Shape;325;g3074fb2d15f_0_5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074fb2d15f_0_5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g3074fb2d15f_0_5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g3074fb2d15f_0_5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074fb2d15f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g3074fb2d15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074fb2d15f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074fb2d15f_0_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06343732c4_0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306343732c4_0_1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g306343732c4_0_1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074fb2d15f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3074fb2d15f_0_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Green is data; orange is metadata</a:t>
            </a:r>
            <a:endParaRPr/>
          </a:p>
        </p:txBody>
      </p:sp>
      <p:sp>
        <p:nvSpPr>
          <p:cNvPr id="180" name="Google Shape;180;g3074fb2d15f_0_1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074fb2d15f_0_2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074fb2d15f_0_28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0699424ad4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30699424ad4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g30699424ad4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074fb2d15f_0_5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g3074fb2d15f_0_5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g3074fb2d15f_0_5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074fb2d15f_0_4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3074fb2d15f_0_4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g3074fb2d15f_0_4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7" name="Shape 17"/>
        <p:cNvGrpSpPr/>
        <p:nvPr/>
      </p:nvGrpSpPr>
      <p:grpSpPr>
        <a:xfrm>
          <a:off x="0" y="0"/>
          <a:ext cx="0" cy="0"/>
          <a:chOff x="0" y="0"/>
          <a:chExt cx="0" cy="0"/>
        </a:xfrm>
      </p:grpSpPr>
      <p:sp>
        <p:nvSpPr>
          <p:cNvPr id="18" name="Google Shape;18;p7"/>
          <p:cNvSpPr/>
          <p:nvPr/>
        </p:nvSpPr>
        <p:spPr>
          <a:xfrm>
            <a:off x="0" y="1857600"/>
            <a:ext cx="12192000" cy="5000400"/>
          </a:xfrm>
          <a:prstGeom prst="rect">
            <a:avLst/>
          </a:prstGeom>
          <a:solidFill>
            <a:schemeClr val="accen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 name="Google Shape;19;p7"/>
          <p:cNvSpPr txBox="1"/>
          <p:nvPr>
            <p:ph type="ctrTitle"/>
          </p:nvPr>
        </p:nvSpPr>
        <p:spPr>
          <a:xfrm>
            <a:off x="1367999" y="2790000"/>
            <a:ext cx="6877011" cy="1476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7"/>
          <p:cNvSpPr txBox="1"/>
          <p:nvPr>
            <p:ph idx="1" type="subTitle"/>
          </p:nvPr>
        </p:nvSpPr>
        <p:spPr>
          <a:xfrm>
            <a:off x="1367999" y="4597200"/>
            <a:ext cx="6877012" cy="928268"/>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1800"/>
              <a:buNone/>
              <a:defRPr b="1" sz="1800">
                <a:solidFill>
                  <a:schemeClr val="lt1"/>
                </a:solidFill>
              </a:defRPr>
            </a:lvl1pPr>
            <a:lvl2pPr lvl="1" algn="l">
              <a:lnSpc>
                <a:spcPct val="105000"/>
              </a:lnSpc>
              <a:spcBef>
                <a:spcPts val="0"/>
              </a:spcBef>
              <a:spcAft>
                <a:spcPts val="0"/>
              </a:spcAft>
              <a:buClr>
                <a:schemeClr val="lt1"/>
              </a:buClr>
              <a:buSzPts val="1800"/>
              <a:buNone/>
              <a:defRPr b="0" sz="180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21" name="Google Shape;21;p7"/>
          <p:cNvPicPr preferRelativeResize="0"/>
          <p:nvPr/>
        </p:nvPicPr>
        <p:blipFill rotWithShape="1">
          <a:blip r:embed="rId2">
            <a:alphaModFix/>
          </a:blip>
          <a:srcRect b="0" l="0" r="0" t="0"/>
          <a:stretch/>
        </p:blipFill>
        <p:spPr>
          <a:xfrm>
            <a:off x="1368000" y="576000"/>
            <a:ext cx="2970000" cy="838750"/>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accent1"/>
        </a:solidFill>
      </p:bgPr>
    </p:bg>
    <p:spTree>
      <p:nvGrpSpPr>
        <p:cNvPr id="87" name="Shape 87"/>
        <p:cNvGrpSpPr/>
        <p:nvPr/>
      </p:nvGrpSpPr>
      <p:grpSpPr>
        <a:xfrm>
          <a:off x="0" y="0"/>
          <a:ext cx="0" cy="0"/>
          <a:chOff x="0" y="0"/>
          <a:chExt cx="0" cy="0"/>
        </a:xfrm>
      </p:grpSpPr>
      <p:sp>
        <p:nvSpPr>
          <p:cNvPr id="88" name="Google Shape;88;p20"/>
          <p:cNvSpPr txBox="1"/>
          <p:nvPr>
            <p:ph type="title"/>
          </p:nvPr>
        </p:nvSpPr>
        <p:spPr>
          <a:xfrm>
            <a:off x="720725" y="1296988"/>
            <a:ext cx="6155488" cy="3853624"/>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4900"/>
              <a:buFont typeface="Arial"/>
              <a:buNone/>
              <a:defRPr sz="49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0"/>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90" name="Google Shape;90;p20"/>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91" name="Shape 91"/>
        <p:cNvGrpSpPr/>
        <p:nvPr/>
      </p:nvGrpSpPr>
      <p:grpSpPr>
        <a:xfrm>
          <a:off x="0" y="0"/>
          <a:ext cx="0" cy="0"/>
          <a:chOff x="0" y="0"/>
          <a:chExt cx="0" cy="0"/>
        </a:xfrm>
      </p:grpSpPr>
      <p:sp>
        <p:nvSpPr>
          <p:cNvPr id="92" name="Google Shape;92;p21"/>
          <p:cNvSpPr txBox="1"/>
          <p:nvPr>
            <p:ph type="title"/>
          </p:nvPr>
        </p:nvSpPr>
        <p:spPr>
          <a:xfrm>
            <a:off x="720725" y="1882800"/>
            <a:ext cx="7740000" cy="2827283"/>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1"/>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1"/>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21"/>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6" name="Google Shape;96;p21"/>
          <p:cNvSpPr txBox="1"/>
          <p:nvPr>
            <p:ph idx="1" type="body"/>
          </p:nvPr>
        </p:nvSpPr>
        <p:spPr>
          <a:xfrm>
            <a:off x="720725" y="5065200"/>
            <a:ext cx="7740000" cy="447675"/>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lt1"/>
              </a:buClr>
              <a:buSzPts val="1800"/>
              <a:buFont typeface="Arial"/>
              <a:buChar char="–"/>
              <a:defRPr sz="1800">
                <a:solidFill>
                  <a:schemeClr val="lt1"/>
                </a:solidFill>
              </a:defRPr>
            </a:lvl1pPr>
            <a:lvl2pPr indent="-228600" lvl="1" marL="914400" algn="l">
              <a:lnSpc>
                <a:spcPct val="90000"/>
              </a:lnSpc>
              <a:spcBef>
                <a:spcPts val="0"/>
              </a:spcBef>
              <a:spcAft>
                <a:spcPts val="0"/>
              </a:spcAft>
              <a:buClr>
                <a:schemeClr val="accent3"/>
              </a:buClr>
              <a:buSzPts val="1800"/>
              <a:buNone/>
              <a:defRPr sz="1800"/>
            </a:lvl2pPr>
            <a:lvl3pPr indent="-228600" lvl="2" marL="1371600" algn="l">
              <a:lnSpc>
                <a:spcPct val="100000"/>
              </a:lnSpc>
              <a:spcBef>
                <a:spcPts val="567"/>
              </a:spcBef>
              <a:spcAft>
                <a:spcPts val="0"/>
              </a:spcAft>
              <a:buSzPts val="1800"/>
              <a:buNone/>
              <a:defRPr sz="1800"/>
            </a:lvl3pPr>
            <a:lvl4pPr indent="-342900" lvl="3" marL="1828800" algn="l">
              <a:lnSpc>
                <a:spcPct val="100000"/>
              </a:lnSpc>
              <a:spcBef>
                <a:spcPts val="2835"/>
              </a:spcBef>
              <a:spcAft>
                <a:spcPts val="0"/>
              </a:spcAft>
              <a:buSzPts val="1800"/>
              <a:buChar char="•"/>
              <a:defRPr sz="1800"/>
            </a:lvl4pPr>
            <a:lvl5pPr indent="-342900" lvl="4" marL="2286000" algn="l">
              <a:lnSpc>
                <a:spcPct val="100000"/>
              </a:lnSpc>
              <a:spcBef>
                <a:spcPts val="850"/>
              </a:spcBef>
              <a:spcAft>
                <a:spcPts val="0"/>
              </a:spcAft>
              <a:buSzPts val="1800"/>
              <a:buChar char="•"/>
              <a:defRPr sz="1800"/>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97" name="Google Shape;97;p21"/>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1">
  <p:cSld name="1_Content and Image">
    <p:spTree>
      <p:nvGrpSpPr>
        <p:cNvPr id="98" name="Shape 98"/>
        <p:cNvGrpSpPr/>
        <p:nvPr/>
      </p:nvGrpSpPr>
      <p:grpSpPr>
        <a:xfrm>
          <a:off x="0" y="0"/>
          <a:ext cx="0" cy="0"/>
          <a:chOff x="0" y="0"/>
          <a:chExt cx="0" cy="0"/>
        </a:xfrm>
      </p:grpSpPr>
      <p:sp>
        <p:nvSpPr>
          <p:cNvPr id="99" name="Google Shape;99;g217123db2da_0_153"/>
          <p:cNvSpPr txBox="1"/>
          <p:nvPr>
            <p:ph idx="10" type="dt"/>
          </p:nvPr>
        </p:nvSpPr>
        <p:spPr>
          <a:xfrm>
            <a:off x="8081963"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Clr>
                <a:schemeClr val="dk1"/>
              </a:buClr>
              <a:buSzPts val="1500"/>
              <a:buFont typeface="Arial"/>
              <a:buNone/>
              <a:defRPr/>
            </a:lvl1pPr>
            <a:lvl2pPr lvl="1" algn="l">
              <a:lnSpc>
                <a:spcPct val="100000"/>
              </a:lnSpc>
              <a:spcBef>
                <a:spcPts val="0"/>
              </a:spcBef>
              <a:spcAft>
                <a:spcPts val="0"/>
              </a:spcAft>
              <a:buClr>
                <a:schemeClr val="dk1"/>
              </a:buClr>
              <a:buSzPts val="1500"/>
              <a:buFont typeface="Arial"/>
              <a:buNone/>
              <a:defRPr/>
            </a:lvl2pPr>
            <a:lvl3pPr lvl="2" algn="l">
              <a:lnSpc>
                <a:spcPct val="100000"/>
              </a:lnSpc>
              <a:spcBef>
                <a:spcPts val="0"/>
              </a:spcBef>
              <a:spcAft>
                <a:spcPts val="0"/>
              </a:spcAft>
              <a:buClr>
                <a:schemeClr val="dk1"/>
              </a:buClr>
              <a:buSzPts val="1500"/>
              <a:buFont typeface="Arial"/>
              <a:buNone/>
              <a:defRPr/>
            </a:lvl3pPr>
            <a:lvl4pPr lvl="3" algn="l">
              <a:lnSpc>
                <a:spcPct val="100000"/>
              </a:lnSpc>
              <a:spcBef>
                <a:spcPts val="0"/>
              </a:spcBef>
              <a:spcAft>
                <a:spcPts val="0"/>
              </a:spcAft>
              <a:buClr>
                <a:schemeClr val="dk1"/>
              </a:buClr>
              <a:buSzPts val="1500"/>
              <a:buFont typeface="Arial"/>
              <a:buNone/>
              <a:defRPr/>
            </a:lvl4pPr>
            <a:lvl5pPr lvl="4" algn="l">
              <a:lnSpc>
                <a:spcPct val="100000"/>
              </a:lnSpc>
              <a:spcBef>
                <a:spcPts val="0"/>
              </a:spcBef>
              <a:spcAft>
                <a:spcPts val="0"/>
              </a:spcAft>
              <a:buClr>
                <a:schemeClr val="dk1"/>
              </a:buClr>
              <a:buSzPts val="1500"/>
              <a:buFont typeface="Arial"/>
              <a:buNone/>
              <a:defRPr/>
            </a:lvl5pPr>
            <a:lvl6pPr lvl="5" algn="l">
              <a:lnSpc>
                <a:spcPct val="100000"/>
              </a:lnSpc>
              <a:spcBef>
                <a:spcPts val="0"/>
              </a:spcBef>
              <a:spcAft>
                <a:spcPts val="0"/>
              </a:spcAft>
              <a:buClr>
                <a:schemeClr val="dk1"/>
              </a:buClr>
              <a:buSzPts val="1500"/>
              <a:buFont typeface="Arial"/>
              <a:buNone/>
              <a:defRPr/>
            </a:lvl6pPr>
            <a:lvl7pPr lvl="6" algn="l">
              <a:lnSpc>
                <a:spcPct val="100000"/>
              </a:lnSpc>
              <a:spcBef>
                <a:spcPts val="0"/>
              </a:spcBef>
              <a:spcAft>
                <a:spcPts val="0"/>
              </a:spcAft>
              <a:buClr>
                <a:schemeClr val="dk1"/>
              </a:buClr>
              <a:buSzPts val="1500"/>
              <a:buFont typeface="Arial"/>
              <a:buNone/>
              <a:defRPr/>
            </a:lvl7pPr>
            <a:lvl8pPr lvl="7" algn="l">
              <a:lnSpc>
                <a:spcPct val="100000"/>
              </a:lnSpc>
              <a:spcBef>
                <a:spcPts val="0"/>
              </a:spcBef>
              <a:spcAft>
                <a:spcPts val="0"/>
              </a:spcAft>
              <a:buClr>
                <a:schemeClr val="dk1"/>
              </a:buClr>
              <a:buSzPts val="1500"/>
              <a:buFont typeface="Arial"/>
              <a:buNone/>
              <a:defRPr/>
            </a:lvl8pPr>
            <a:lvl9pPr lvl="8" algn="l">
              <a:lnSpc>
                <a:spcPct val="100000"/>
              </a:lnSpc>
              <a:spcBef>
                <a:spcPts val="0"/>
              </a:spcBef>
              <a:spcAft>
                <a:spcPts val="0"/>
              </a:spcAft>
              <a:buClr>
                <a:schemeClr val="dk1"/>
              </a:buClr>
              <a:buSzPts val="1500"/>
              <a:buFont typeface="Arial"/>
              <a:buNone/>
              <a:defRPr/>
            </a:lvl9pPr>
          </a:lstStyle>
          <a:p/>
        </p:txBody>
      </p:sp>
      <p:sp>
        <p:nvSpPr>
          <p:cNvPr id="100" name="Google Shape;100;g217123db2da_0_153"/>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500"/>
              <a:buFont typeface="Arial"/>
              <a:buNone/>
              <a:defRPr/>
            </a:lvl1pPr>
            <a:lvl2pPr lvl="1" algn="l">
              <a:lnSpc>
                <a:spcPct val="100000"/>
              </a:lnSpc>
              <a:spcBef>
                <a:spcPts val="0"/>
              </a:spcBef>
              <a:spcAft>
                <a:spcPts val="0"/>
              </a:spcAft>
              <a:buClr>
                <a:schemeClr val="dk1"/>
              </a:buClr>
              <a:buSzPts val="1500"/>
              <a:buFont typeface="Arial"/>
              <a:buNone/>
              <a:defRPr/>
            </a:lvl2pPr>
            <a:lvl3pPr lvl="2" algn="l">
              <a:lnSpc>
                <a:spcPct val="100000"/>
              </a:lnSpc>
              <a:spcBef>
                <a:spcPts val="0"/>
              </a:spcBef>
              <a:spcAft>
                <a:spcPts val="0"/>
              </a:spcAft>
              <a:buClr>
                <a:schemeClr val="dk1"/>
              </a:buClr>
              <a:buSzPts val="1500"/>
              <a:buFont typeface="Arial"/>
              <a:buNone/>
              <a:defRPr/>
            </a:lvl3pPr>
            <a:lvl4pPr lvl="3" algn="l">
              <a:lnSpc>
                <a:spcPct val="100000"/>
              </a:lnSpc>
              <a:spcBef>
                <a:spcPts val="0"/>
              </a:spcBef>
              <a:spcAft>
                <a:spcPts val="0"/>
              </a:spcAft>
              <a:buClr>
                <a:schemeClr val="dk1"/>
              </a:buClr>
              <a:buSzPts val="1500"/>
              <a:buFont typeface="Arial"/>
              <a:buNone/>
              <a:defRPr/>
            </a:lvl4pPr>
            <a:lvl5pPr lvl="4" algn="l">
              <a:lnSpc>
                <a:spcPct val="100000"/>
              </a:lnSpc>
              <a:spcBef>
                <a:spcPts val="0"/>
              </a:spcBef>
              <a:spcAft>
                <a:spcPts val="0"/>
              </a:spcAft>
              <a:buClr>
                <a:schemeClr val="dk1"/>
              </a:buClr>
              <a:buSzPts val="1500"/>
              <a:buFont typeface="Arial"/>
              <a:buNone/>
              <a:defRPr/>
            </a:lvl5pPr>
            <a:lvl6pPr lvl="5" algn="l">
              <a:lnSpc>
                <a:spcPct val="100000"/>
              </a:lnSpc>
              <a:spcBef>
                <a:spcPts val="0"/>
              </a:spcBef>
              <a:spcAft>
                <a:spcPts val="0"/>
              </a:spcAft>
              <a:buClr>
                <a:schemeClr val="dk1"/>
              </a:buClr>
              <a:buSzPts val="1500"/>
              <a:buFont typeface="Arial"/>
              <a:buNone/>
              <a:defRPr/>
            </a:lvl6pPr>
            <a:lvl7pPr lvl="6" algn="l">
              <a:lnSpc>
                <a:spcPct val="100000"/>
              </a:lnSpc>
              <a:spcBef>
                <a:spcPts val="0"/>
              </a:spcBef>
              <a:spcAft>
                <a:spcPts val="0"/>
              </a:spcAft>
              <a:buClr>
                <a:schemeClr val="dk1"/>
              </a:buClr>
              <a:buSzPts val="1500"/>
              <a:buFont typeface="Arial"/>
              <a:buNone/>
              <a:defRPr/>
            </a:lvl7pPr>
            <a:lvl8pPr lvl="7" algn="l">
              <a:lnSpc>
                <a:spcPct val="100000"/>
              </a:lnSpc>
              <a:spcBef>
                <a:spcPts val="0"/>
              </a:spcBef>
              <a:spcAft>
                <a:spcPts val="0"/>
              </a:spcAft>
              <a:buClr>
                <a:schemeClr val="dk1"/>
              </a:buClr>
              <a:buSzPts val="1500"/>
              <a:buFont typeface="Arial"/>
              <a:buNone/>
              <a:defRPr/>
            </a:lvl8pPr>
            <a:lvl9pPr lvl="8" algn="l">
              <a:lnSpc>
                <a:spcPct val="100000"/>
              </a:lnSpc>
              <a:spcBef>
                <a:spcPts val="0"/>
              </a:spcBef>
              <a:spcAft>
                <a:spcPts val="0"/>
              </a:spcAft>
              <a:buClr>
                <a:schemeClr val="dk1"/>
              </a:buClr>
              <a:buSzPts val="1500"/>
              <a:buFont typeface="Arial"/>
              <a:buNone/>
              <a:defRPr/>
            </a:lvl9pPr>
          </a:lstStyle>
          <a:p/>
        </p:txBody>
      </p:sp>
      <p:sp>
        <p:nvSpPr>
          <p:cNvPr id="101" name="Google Shape;101;g217123db2da_0_153"/>
          <p:cNvSpPr txBox="1"/>
          <p:nvPr>
            <p:ph idx="12" type="sldNum"/>
          </p:nvPr>
        </p:nvSpPr>
        <p:spPr>
          <a:xfrm>
            <a:off x="11250151"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02" name="Google Shape;102;g217123db2da_0_153"/>
          <p:cNvSpPr txBox="1"/>
          <p:nvPr>
            <p:ph idx="1" type="body"/>
          </p:nvPr>
        </p:nvSpPr>
        <p:spPr>
          <a:xfrm>
            <a:off x="720727" y="1296988"/>
            <a:ext cx="5518800" cy="4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900"/>
              <a:buNone/>
              <a:defRPr/>
            </a:lvl1pPr>
            <a:lvl2pPr indent="-228600" lvl="1" marL="914400" algn="l">
              <a:lnSpc>
                <a:spcPct val="90000"/>
              </a:lnSpc>
              <a:spcBef>
                <a:spcPts val="1700"/>
              </a:spcBef>
              <a:spcAft>
                <a:spcPts val="0"/>
              </a:spcAft>
              <a:buClr>
                <a:schemeClr val="accent3"/>
              </a:buClr>
              <a:buSzPts val="1900"/>
              <a:buNone/>
              <a:defRPr/>
            </a:lvl2pPr>
            <a:lvl3pPr indent="-228600" lvl="2" marL="1371600" algn="l">
              <a:lnSpc>
                <a:spcPct val="100000"/>
              </a:lnSpc>
              <a:spcBef>
                <a:spcPts val="500"/>
              </a:spcBef>
              <a:spcAft>
                <a:spcPts val="0"/>
              </a:spcAft>
              <a:buSzPts val="1900"/>
              <a:buNone/>
              <a:defRPr/>
            </a:lvl3pPr>
            <a:lvl4pPr indent="-349250" lvl="3" marL="1828800" algn="l">
              <a:lnSpc>
                <a:spcPct val="100000"/>
              </a:lnSpc>
              <a:spcBef>
                <a:spcPts val="2800"/>
              </a:spcBef>
              <a:spcAft>
                <a:spcPts val="0"/>
              </a:spcAft>
              <a:buSzPts val="1900"/>
              <a:buChar char="•"/>
              <a:defRPr/>
            </a:lvl4pPr>
            <a:lvl5pPr indent="-349250" lvl="4" marL="2286000" algn="l">
              <a:lnSpc>
                <a:spcPct val="100000"/>
              </a:lnSpc>
              <a:spcBef>
                <a:spcPts val="800"/>
              </a:spcBef>
              <a:spcAft>
                <a:spcPts val="0"/>
              </a:spcAft>
              <a:buSzPts val="1900"/>
              <a:buChar char="•"/>
              <a:defRPr/>
            </a:lvl5pPr>
            <a:lvl6pPr indent="-349250" lvl="5" marL="2743200" algn="l">
              <a:lnSpc>
                <a:spcPct val="90000"/>
              </a:lnSpc>
              <a:spcBef>
                <a:spcPts val="8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3" name="Google Shape;103;g217123db2da_0_153"/>
          <p:cNvSpPr txBox="1"/>
          <p:nvPr>
            <p:ph type="title"/>
          </p:nvPr>
        </p:nvSpPr>
        <p:spPr>
          <a:xfrm>
            <a:off x="720727" y="722313"/>
            <a:ext cx="55188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900"/>
              <a:buFont typeface="Arial"/>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4" name="Google Shape;104;g217123db2da_0_153"/>
          <p:cNvSpPr/>
          <p:nvPr>
            <p:ph idx="2" type="pic"/>
          </p:nvPr>
        </p:nvSpPr>
        <p:spPr>
          <a:xfrm>
            <a:off x="6900000" y="0"/>
            <a:ext cx="5292000" cy="6858000"/>
          </a:xfrm>
          <a:prstGeom prst="rect">
            <a:avLst/>
          </a:prstGeom>
          <a:solidFill>
            <a:srgbClr val="D8D8D8"/>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05" name="Shape 105"/>
        <p:cNvGrpSpPr/>
        <p:nvPr/>
      </p:nvGrpSpPr>
      <p:grpSpPr>
        <a:xfrm>
          <a:off x="0" y="0"/>
          <a:ext cx="0" cy="0"/>
          <a:chOff x="0" y="0"/>
          <a:chExt cx="0" cy="0"/>
        </a:xfrm>
      </p:grpSpPr>
      <p:sp>
        <p:nvSpPr>
          <p:cNvPr id="106" name="Google Shape;106;p22"/>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2"/>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2"/>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2"/>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0" name="Google Shape;110;p22"/>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1" name="Shape 111"/>
        <p:cNvGrpSpPr/>
        <p:nvPr/>
      </p:nvGrpSpPr>
      <p:grpSpPr>
        <a:xfrm>
          <a:off x="0" y="0"/>
          <a:ext cx="0" cy="0"/>
          <a:chOff x="0" y="0"/>
          <a:chExt cx="0" cy="0"/>
        </a:xfrm>
      </p:grpSpPr>
      <p:sp>
        <p:nvSpPr>
          <p:cNvPr id="112" name="Google Shape;112;p14"/>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4"/>
          <p:cNvSpPr txBox="1"/>
          <p:nvPr>
            <p:ph idx="1" type="body"/>
          </p:nvPr>
        </p:nvSpPr>
        <p:spPr>
          <a:xfrm>
            <a:off x="720723"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14"/>
          <p:cNvSpPr txBox="1"/>
          <p:nvPr>
            <p:ph idx="2" type="body"/>
          </p:nvPr>
        </p:nvSpPr>
        <p:spPr>
          <a:xfrm>
            <a:off x="6096000"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14"/>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14"/>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4"/>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18" name="Shape 118"/>
        <p:cNvGrpSpPr/>
        <p:nvPr/>
      </p:nvGrpSpPr>
      <p:grpSpPr>
        <a:xfrm>
          <a:off x="0" y="0"/>
          <a:ext cx="0" cy="0"/>
          <a:chOff x="0" y="0"/>
          <a:chExt cx="0" cy="0"/>
        </a:xfrm>
      </p:grpSpPr>
      <p:sp>
        <p:nvSpPr>
          <p:cNvPr id="119" name="Google Shape;119;p8"/>
          <p:cNvSpPr txBox="1"/>
          <p:nvPr>
            <p:ph idx="1" type="body"/>
          </p:nvPr>
        </p:nvSpPr>
        <p:spPr>
          <a:xfrm>
            <a:off x="720726" y="1296988"/>
            <a:ext cx="81180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8"/>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8"/>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8"/>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3" name="Google Shape;123;p8"/>
          <p:cNvSpPr txBox="1"/>
          <p:nvPr>
            <p:ph type="title"/>
          </p:nvPr>
        </p:nvSpPr>
        <p:spPr>
          <a:xfrm>
            <a:off x="720726" y="722313"/>
            <a:ext cx="81180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showMasterSp="0">
  <p:cSld name="Title Slide Image">
    <p:spTree>
      <p:nvGrpSpPr>
        <p:cNvPr id="124" name="Shape 124"/>
        <p:cNvGrpSpPr/>
        <p:nvPr/>
      </p:nvGrpSpPr>
      <p:grpSpPr>
        <a:xfrm>
          <a:off x="0" y="0"/>
          <a:ext cx="0" cy="0"/>
          <a:chOff x="0" y="0"/>
          <a:chExt cx="0" cy="0"/>
        </a:xfrm>
      </p:grpSpPr>
      <p:sp>
        <p:nvSpPr>
          <p:cNvPr id="125" name="Google Shape;125;p12"/>
          <p:cNvSpPr txBox="1"/>
          <p:nvPr>
            <p:ph type="ctrTitle"/>
          </p:nvPr>
        </p:nvSpPr>
        <p:spPr>
          <a:xfrm>
            <a:off x="1368000" y="2988000"/>
            <a:ext cx="3726761" cy="1790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200"/>
              <a:buFont typeface="Arial"/>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2"/>
          <p:cNvSpPr txBox="1"/>
          <p:nvPr>
            <p:ph idx="1" type="subTitle"/>
          </p:nvPr>
        </p:nvSpPr>
        <p:spPr>
          <a:xfrm>
            <a:off x="1368000" y="4982400"/>
            <a:ext cx="3726761" cy="757643"/>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600"/>
              <a:buNone/>
              <a:defRPr b="1" sz="1600"/>
            </a:lvl1pPr>
            <a:lvl2pPr lvl="1" algn="l">
              <a:lnSpc>
                <a:spcPct val="105000"/>
              </a:lnSpc>
              <a:spcBef>
                <a:spcPts val="0"/>
              </a:spcBef>
              <a:spcAft>
                <a:spcPts val="0"/>
              </a:spcAft>
              <a:buClr>
                <a:schemeClr val="dk1"/>
              </a:buClr>
              <a:buSzPts val="1600"/>
              <a:buNone/>
              <a:defRPr b="0" sz="160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127" name="Google Shape;127;p12"/>
          <p:cNvPicPr preferRelativeResize="0"/>
          <p:nvPr/>
        </p:nvPicPr>
        <p:blipFill rotWithShape="1">
          <a:blip r:embed="rId2">
            <a:alphaModFix/>
          </a:blip>
          <a:srcRect b="0" l="0" r="0" t="0"/>
          <a:stretch/>
        </p:blipFill>
        <p:spPr>
          <a:xfrm>
            <a:off x="1368000" y="1202400"/>
            <a:ext cx="2970000" cy="838750"/>
          </a:xfrm>
          <a:prstGeom prst="rect">
            <a:avLst/>
          </a:prstGeom>
          <a:noFill/>
          <a:ln>
            <a:noFill/>
          </a:ln>
        </p:spPr>
      </p:pic>
      <p:sp>
        <p:nvSpPr>
          <p:cNvPr id="128" name="Google Shape;128;p12"/>
          <p:cNvSpPr/>
          <p:nvPr>
            <p:ph idx="2" type="pic"/>
          </p:nvPr>
        </p:nvSpPr>
        <p:spPr>
          <a:xfrm>
            <a:off x="0" y="-1"/>
            <a:ext cx="12192000" cy="6858000"/>
          </a:xfrm>
          <a:prstGeom prst="rect">
            <a:avLst/>
          </a:prstGeom>
          <a:solidFill>
            <a:srgbClr val="D8D8D8"/>
          </a:solidFill>
          <a:ln>
            <a:noFill/>
          </a:ln>
        </p:spPr>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Left" showMasterSp="0">
  <p:cSld name="Title Slide Image Left">
    <p:spTree>
      <p:nvGrpSpPr>
        <p:cNvPr id="129" name="Shape 129"/>
        <p:cNvGrpSpPr/>
        <p:nvPr/>
      </p:nvGrpSpPr>
      <p:grpSpPr>
        <a:xfrm>
          <a:off x="0" y="0"/>
          <a:ext cx="0" cy="0"/>
          <a:chOff x="0" y="0"/>
          <a:chExt cx="0" cy="0"/>
        </a:xfrm>
      </p:grpSpPr>
      <p:sp>
        <p:nvSpPr>
          <p:cNvPr id="130" name="Google Shape;130;p13"/>
          <p:cNvSpPr/>
          <p:nvPr>
            <p:ph idx="2" type="pic"/>
          </p:nvPr>
        </p:nvSpPr>
        <p:spPr>
          <a:xfrm>
            <a:off x="0" y="0"/>
            <a:ext cx="6912000" cy="6858000"/>
          </a:xfrm>
          <a:prstGeom prst="rect">
            <a:avLst/>
          </a:prstGeom>
          <a:solidFill>
            <a:srgbClr val="D8D8D8"/>
          </a:solidFill>
          <a:ln>
            <a:noFill/>
          </a:ln>
        </p:spPr>
      </p:sp>
      <p:sp>
        <p:nvSpPr>
          <p:cNvPr id="131" name="Google Shape;131;p13"/>
          <p:cNvSpPr txBox="1"/>
          <p:nvPr>
            <p:ph type="ctrTitle"/>
          </p:nvPr>
        </p:nvSpPr>
        <p:spPr>
          <a:xfrm>
            <a:off x="7560000" y="3160800"/>
            <a:ext cx="3944613" cy="186615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200"/>
              <a:buFont typeface="Arial"/>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3"/>
          <p:cNvSpPr txBox="1"/>
          <p:nvPr>
            <p:ph idx="1" type="subTitle"/>
          </p:nvPr>
        </p:nvSpPr>
        <p:spPr>
          <a:xfrm>
            <a:off x="7560000" y="5162400"/>
            <a:ext cx="3944613" cy="757643"/>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600"/>
              <a:buNone/>
              <a:defRPr b="1" sz="1600"/>
            </a:lvl1pPr>
            <a:lvl2pPr lvl="1" algn="l">
              <a:lnSpc>
                <a:spcPct val="105000"/>
              </a:lnSpc>
              <a:spcBef>
                <a:spcPts val="0"/>
              </a:spcBef>
              <a:spcAft>
                <a:spcPts val="0"/>
              </a:spcAft>
              <a:buClr>
                <a:schemeClr val="dk1"/>
              </a:buClr>
              <a:buSzPts val="1600"/>
              <a:buNone/>
              <a:defRPr b="0" sz="160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133" name="Google Shape;133;p13"/>
          <p:cNvPicPr preferRelativeResize="0"/>
          <p:nvPr/>
        </p:nvPicPr>
        <p:blipFill rotWithShape="1">
          <a:blip r:embed="rId2">
            <a:alphaModFix/>
          </a:blip>
          <a:srcRect b="0" l="0" r="0" t="0"/>
          <a:stretch/>
        </p:blipFill>
        <p:spPr>
          <a:xfrm>
            <a:off x="7560000" y="720000"/>
            <a:ext cx="2970000" cy="838750"/>
          </a:xfrm>
          <a:prstGeom prst="rect">
            <a:avLst/>
          </a:prstGeom>
          <a:noFill/>
          <a:ln>
            <a:noFill/>
          </a:ln>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4" name="Shape 134"/>
        <p:cNvGrpSpPr/>
        <p:nvPr/>
      </p:nvGrpSpPr>
      <p:grpSpPr>
        <a:xfrm>
          <a:off x="0" y="0"/>
          <a:ext cx="0" cy="0"/>
          <a:chOff x="0" y="0"/>
          <a:chExt cx="0" cy="0"/>
        </a:xfrm>
      </p:grpSpPr>
      <p:sp>
        <p:nvSpPr>
          <p:cNvPr id="135" name="Google Shape;135;p23"/>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3"/>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23"/>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8" name="Shape 138"/>
        <p:cNvGrpSpPr/>
        <p:nvPr/>
      </p:nvGrpSpPr>
      <p:grpSpPr>
        <a:xfrm>
          <a:off x="0" y="0"/>
          <a:ext cx="0" cy="0"/>
          <a:chOff x="0" y="0"/>
          <a:chExt cx="0" cy="0"/>
        </a:xfrm>
      </p:grpSpPr>
      <p:sp>
        <p:nvSpPr>
          <p:cNvPr id="139" name="Google Shape;139;g3074fb2d15f_0_415"/>
          <p:cNvSpPr txBox="1"/>
          <p:nvPr>
            <p:ph type="ctrTitle"/>
          </p:nvPr>
        </p:nvSpPr>
        <p:spPr>
          <a:xfrm>
            <a:off x="415611" y="992767"/>
            <a:ext cx="11360700" cy="2736900"/>
          </a:xfrm>
          <a:prstGeom prst="rect">
            <a:avLst/>
          </a:prstGeom>
        </p:spPr>
        <p:txBody>
          <a:bodyPr anchorCtr="0" anchor="b" bIns="0" lIns="0" spcFirstLastPara="1" rIns="0" wrap="square" tIns="0">
            <a:no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40" name="Google Shape;140;g3074fb2d15f_0_415"/>
          <p:cNvSpPr txBox="1"/>
          <p:nvPr>
            <p:ph idx="1" type="subTitle"/>
          </p:nvPr>
        </p:nvSpPr>
        <p:spPr>
          <a:xfrm>
            <a:off x="415600" y="3778833"/>
            <a:ext cx="11360700" cy="1056900"/>
          </a:xfrm>
          <a:prstGeom prst="rect">
            <a:avLst/>
          </a:prstGeom>
        </p:spPr>
        <p:txBody>
          <a:bodyPr anchorCtr="0" anchor="t" bIns="0" lIns="0" spcFirstLastPara="1" rIns="0" wrap="square" tIns="0">
            <a:noAutofit/>
          </a:bodyPr>
          <a:lstStyle>
            <a:lvl1pPr lvl="0" algn="ctr">
              <a:lnSpc>
                <a:spcPct val="100000"/>
              </a:lnSpc>
              <a:spcBef>
                <a:spcPts val="0"/>
              </a:spcBef>
              <a:spcAft>
                <a:spcPts val="0"/>
              </a:spcAft>
              <a:buSzPts val="3700"/>
              <a:buNone/>
              <a:defRPr sz="3700"/>
            </a:lvl1pPr>
            <a:lvl2pPr lvl="1" algn="ctr">
              <a:lnSpc>
                <a:spcPct val="100000"/>
              </a:lnSpc>
              <a:spcBef>
                <a:spcPts val="1701"/>
              </a:spcBef>
              <a:spcAft>
                <a:spcPts val="0"/>
              </a:spcAft>
              <a:buSzPts val="3700"/>
              <a:buNone/>
              <a:defRPr sz="3700"/>
            </a:lvl2pPr>
            <a:lvl3pPr lvl="2" algn="ctr">
              <a:lnSpc>
                <a:spcPct val="100000"/>
              </a:lnSpc>
              <a:spcBef>
                <a:spcPts val="567"/>
              </a:spcBef>
              <a:spcAft>
                <a:spcPts val="0"/>
              </a:spcAft>
              <a:buSzPts val="3700"/>
              <a:buNone/>
              <a:defRPr sz="3700"/>
            </a:lvl3pPr>
            <a:lvl4pPr lvl="3" algn="ctr">
              <a:lnSpc>
                <a:spcPct val="100000"/>
              </a:lnSpc>
              <a:spcBef>
                <a:spcPts val="2835"/>
              </a:spcBef>
              <a:spcAft>
                <a:spcPts val="0"/>
              </a:spcAft>
              <a:buSzPts val="3700"/>
              <a:buNone/>
              <a:defRPr sz="3700"/>
            </a:lvl4pPr>
            <a:lvl5pPr lvl="4" algn="ctr">
              <a:lnSpc>
                <a:spcPct val="100000"/>
              </a:lnSpc>
              <a:spcBef>
                <a:spcPts val="850"/>
              </a:spcBef>
              <a:spcAft>
                <a:spcPts val="0"/>
              </a:spcAft>
              <a:buSzPts val="3700"/>
              <a:buNone/>
              <a:defRPr sz="3700"/>
            </a:lvl5pPr>
            <a:lvl6pPr lvl="5" algn="ctr">
              <a:lnSpc>
                <a:spcPct val="100000"/>
              </a:lnSpc>
              <a:spcBef>
                <a:spcPts val="850"/>
              </a:spcBef>
              <a:spcAft>
                <a:spcPts val="0"/>
              </a:spcAft>
              <a:buSzPts val="3700"/>
              <a:buNone/>
              <a:defRPr sz="3700"/>
            </a:lvl6pPr>
            <a:lvl7pPr lvl="6" algn="ctr">
              <a:lnSpc>
                <a:spcPct val="100000"/>
              </a:lnSpc>
              <a:spcBef>
                <a:spcPts val="500"/>
              </a:spcBef>
              <a:spcAft>
                <a:spcPts val="0"/>
              </a:spcAft>
              <a:buSzPts val="3700"/>
              <a:buNone/>
              <a:defRPr sz="3700"/>
            </a:lvl7pPr>
            <a:lvl8pPr lvl="7" algn="ctr">
              <a:lnSpc>
                <a:spcPct val="100000"/>
              </a:lnSpc>
              <a:spcBef>
                <a:spcPts val="500"/>
              </a:spcBef>
              <a:spcAft>
                <a:spcPts val="0"/>
              </a:spcAft>
              <a:buSzPts val="3700"/>
              <a:buNone/>
              <a:defRPr sz="3700"/>
            </a:lvl8pPr>
            <a:lvl9pPr lvl="8" algn="ctr">
              <a:lnSpc>
                <a:spcPct val="100000"/>
              </a:lnSpc>
              <a:spcBef>
                <a:spcPts val="500"/>
              </a:spcBef>
              <a:spcAft>
                <a:spcPts val="0"/>
              </a:spcAft>
              <a:buSzPts val="3700"/>
              <a:buNone/>
              <a:defRPr sz="3700"/>
            </a:lvl9pPr>
          </a:lstStyle>
          <a:p/>
        </p:txBody>
      </p:sp>
      <p:sp>
        <p:nvSpPr>
          <p:cNvPr id="141" name="Google Shape;141;g3074fb2d15f_0_415"/>
          <p:cNvSpPr txBox="1"/>
          <p:nvPr>
            <p:ph idx="12" type="sldNum"/>
          </p:nvPr>
        </p:nvSpPr>
        <p:spPr>
          <a:xfrm>
            <a:off x="11296610" y="6217622"/>
            <a:ext cx="731700" cy="524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22" name="Shape 22"/>
        <p:cNvGrpSpPr/>
        <p:nvPr/>
      </p:nvGrpSpPr>
      <p:grpSpPr>
        <a:xfrm>
          <a:off x="0" y="0"/>
          <a:ext cx="0" cy="0"/>
          <a:chOff x="0" y="0"/>
          <a:chExt cx="0" cy="0"/>
        </a:xfrm>
      </p:grpSpPr>
      <p:sp>
        <p:nvSpPr>
          <p:cNvPr id="23" name="Google Shape;23;p93"/>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93"/>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93"/>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93"/>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93"/>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28" name="Shape 28"/>
        <p:cNvGrpSpPr/>
        <p:nvPr/>
      </p:nvGrpSpPr>
      <p:grpSpPr>
        <a:xfrm>
          <a:off x="0" y="0"/>
          <a:ext cx="0" cy="0"/>
          <a:chOff x="0" y="0"/>
          <a:chExt cx="0" cy="0"/>
        </a:xfrm>
      </p:grpSpPr>
      <p:sp>
        <p:nvSpPr>
          <p:cNvPr id="29" name="Google Shape;29;p9"/>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9"/>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9"/>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2" name="Google Shape;32;p9"/>
          <p:cNvSpPr txBox="1"/>
          <p:nvPr>
            <p:ph idx="1" type="body"/>
          </p:nvPr>
        </p:nvSpPr>
        <p:spPr>
          <a:xfrm>
            <a:off x="720726" y="1296988"/>
            <a:ext cx="55188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9"/>
          <p:cNvSpPr txBox="1"/>
          <p:nvPr>
            <p:ph type="title"/>
          </p:nvPr>
        </p:nvSpPr>
        <p:spPr>
          <a:xfrm>
            <a:off x="720726" y="722313"/>
            <a:ext cx="55188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9"/>
          <p:cNvSpPr/>
          <p:nvPr>
            <p:ph idx="2" type="pic"/>
          </p:nvPr>
        </p:nvSpPr>
        <p:spPr>
          <a:xfrm>
            <a:off x="6900000" y="0"/>
            <a:ext cx="5292000" cy="6858000"/>
          </a:xfrm>
          <a:prstGeom prst="rect">
            <a:avLst/>
          </a:prstGeom>
          <a:solidFill>
            <a:srgbClr val="D8D8D8"/>
          </a:solidFill>
          <a:ln>
            <a:noFill/>
          </a:ln>
        </p:spPr>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p:cSld name="Three Columns with Images">
    <p:spTree>
      <p:nvGrpSpPr>
        <p:cNvPr id="35" name="Shape 35"/>
        <p:cNvGrpSpPr/>
        <p:nvPr/>
      </p:nvGrpSpPr>
      <p:grpSpPr>
        <a:xfrm>
          <a:off x="0" y="0"/>
          <a:ext cx="0" cy="0"/>
          <a:chOff x="0" y="0"/>
          <a:chExt cx="0" cy="0"/>
        </a:xfrm>
      </p:grpSpPr>
      <p:sp>
        <p:nvSpPr>
          <p:cNvPr id="36" name="Google Shape;36;g2c08e436147_0_319"/>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g2c08e436147_0_319"/>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g2c08e436147_0_319"/>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g2c08e436147_0_319"/>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0" name="Google Shape;40;g2c08e436147_0_319"/>
          <p:cNvSpPr/>
          <p:nvPr>
            <p:ph idx="2" type="pic"/>
          </p:nvPr>
        </p:nvSpPr>
        <p:spPr>
          <a:xfrm>
            <a:off x="720725" y="1857600"/>
            <a:ext cx="3463200" cy="1656000"/>
          </a:xfrm>
          <a:prstGeom prst="rect">
            <a:avLst/>
          </a:prstGeom>
          <a:solidFill>
            <a:srgbClr val="D8D8D8"/>
          </a:solidFill>
          <a:ln>
            <a:noFill/>
          </a:ln>
        </p:spPr>
      </p:sp>
      <p:sp>
        <p:nvSpPr>
          <p:cNvPr id="41" name="Google Shape;41;g2c08e436147_0_319"/>
          <p:cNvSpPr txBox="1"/>
          <p:nvPr>
            <p:ph idx="1" type="body"/>
          </p:nvPr>
        </p:nvSpPr>
        <p:spPr>
          <a:xfrm>
            <a:off x="720725"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g2c08e436147_0_319"/>
          <p:cNvSpPr/>
          <p:nvPr>
            <p:ph idx="3" type="pic"/>
          </p:nvPr>
        </p:nvSpPr>
        <p:spPr>
          <a:xfrm>
            <a:off x="4364400" y="1857600"/>
            <a:ext cx="3463200" cy="1656000"/>
          </a:xfrm>
          <a:prstGeom prst="rect">
            <a:avLst/>
          </a:prstGeom>
          <a:solidFill>
            <a:srgbClr val="D8D8D8"/>
          </a:solidFill>
          <a:ln>
            <a:noFill/>
          </a:ln>
        </p:spPr>
      </p:sp>
      <p:sp>
        <p:nvSpPr>
          <p:cNvPr id="43" name="Google Shape;43;g2c08e436147_0_319"/>
          <p:cNvSpPr txBox="1"/>
          <p:nvPr>
            <p:ph idx="4" type="body"/>
          </p:nvPr>
        </p:nvSpPr>
        <p:spPr>
          <a:xfrm>
            <a:off x="4364400"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g2c08e436147_0_319"/>
          <p:cNvSpPr/>
          <p:nvPr>
            <p:ph idx="5" type="pic"/>
          </p:nvPr>
        </p:nvSpPr>
        <p:spPr>
          <a:xfrm>
            <a:off x="8008075" y="1857600"/>
            <a:ext cx="3463200" cy="1656000"/>
          </a:xfrm>
          <a:prstGeom prst="rect">
            <a:avLst/>
          </a:prstGeom>
          <a:solidFill>
            <a:srgbClr val="D8D8D8"/>
          </a:solidFill>
          <a:ln>
            <a:noFill/>
          </a:ln>
        </p:spPr>
      </p:sp>
      <p:sp>
        <p:nvSpPr>
          <p:cNvPr id="45" name="Google Shape;45;g2c08e436147_0_319"/>
          <p:cNvSpPr txBox="1"/>
          <p:nvPr>
            <p:ph idx="6" type="body"/>
          </p:nvPr>
        </p:nvSpPr>
        <p:spPr>
          <a:xfrm>
            <a:off x="8008075"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46" name="Shape 46"/>
        <p:cNvGrpSpPr/>
        <p:nvPr/>
      </p:nvGrpSpPr>
      <p:grpSpPr>
        <a:xfrm>
          <a:off x="0" y="0"/>
          <a:ext cx="0" cy="0"/>
          <a:chOff x="0" y="0"/>
          <a:chExt cx="0" cy="0"/>
        </a:xfrm>
      </p:grpSpPr>
      <p:sp>
        <p:nvSpPr>
          <p:cNvPr id="47" name="Google Shape;47;p15"/>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5"/>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5"/>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0" name="Google Shape;50;p15"/>
          <p:cNvSpPr txBox="1"/>
          <p:nvPr>
            <p:ph idx="1" type="body"/>
          </p:nvPr>
        </p:nvSpPr>
        <p:spPr>
          <a:xfrm>
            <a:off x="720726" y="1296988"/>
            <a:ext cx="39132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5"/>
          <p:cNvSpPr txBox="1"/>
          <p:nvPr>
            <p:ph type="title"/>
          </p:nvPr>
        </p:nvSpPr>
        <p:spPr>
          <a:xfrm>
            <a:off x="720726" y="722313"/>
            <a:ext cx="39132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5"/>
          <p:cNvSpPr/>
          <p:nvPr>
            <p:ph idx="2" type="pic"/>
          </p:nvPr>
        </p:nvSpPr>
        <p:spPr>
          <a:xfrm>
            <a:off x="5334000" y="0"/>
            <a:ext cx="6858000" cy="6858000"/>
          </a:xfrm>
          <a:prstGeom prst="rect">
            <a:avLst/>
          </a:prstGeom>
          <a:solidFill>
            <a:srgbClr val="D8D8D8"/>
          </a:solidFill>
          <a:ln>
            <a:noFill/>
          </a:ln>
        </p:spPr>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53" name="Shape 53"/>
        <p:cNvGrpSpPr/>
        <p:nvPr/>
      </p:nvGrpSpPr>
      <p:grpSpPr>
        <a:xfrm>
          <a:off x="0" y="0"/>
          <a:ext cx="0" cy="0"/>
          <a:chOff x="0" y="0"/>
          <a:chExt cx="0" cy="0"/>
        </a:xfrm>
      </p:grpSpPr>
      <p:sp>
        <p:nvSpPr>
          <p:cNvPr id="54" name="Google Shape;54;p11"/>
          <p:cNvSpPr txBox="1"/>
          <p:nvPr>
            <p:ph type="ctrTitle"/>
          </p:nvPr>
        </p:nvSpPr>
        <p:spPr>
          <a:xfrm>
            <a:off x="720725" y="2854801"/>
            <a:ext cx="4073912" cy="10188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1"/>
          <p:cNvSpPr txBox="1"/>
          <p:nvPr>
            <p:ph idx="1" type="subTitle"/>
          </p:nvPr>
        </p:nvSpPr>
        <p:spPr>
          <a:xfrm>
            <a:off x="720725" y="3873600"/>
            <a:ext cx="4073912" cy="4446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accent2"/>
              </a:buClr>
              <a:buSzPts val="2400"/>
              <a:buNone/>
              <a:defRPr b="0" sz="2400">
                <a:solidFill>
                  <a:schemeClr val="accent2"/>
                </a:solidFill>
              </a:defRPr>
            </a:lvl1pPr>
            <a:lvl2pPr lvl="1" algn="l">
              <a:lnSpc>
                <a:spcPct val="105000"/>
              </a:lnSpc>
              <a:spcBef>
                <a:spcPts val="0"/>
              </a:spcBef>
              <a:spcAft>
                <a:spcPts val="0"/>
              </a:spcAft>
              <a:buClr>
                <a:schemeClr val="accent2"/>
              </a:buClr>
              <a:buSzPts val="2400"/>
              <a:buNone/>
              <a:defRPr b="1" sz="2400">
                <a:solidFill>
                  <a:schemeClr val="accent2"/>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6" name="Google Shape;56;p11"/>
          <p:cNvSpPr/>
          <p:nvPr>
            <p:ph idx="2" type="pic"/>
          </p:nvPr>
        </p:nvSpPr>
        <p:spPr>
          <a:xfrm>
            <a:off x="5287200" y="0"/>
            <a:ext cx="6858000" cy="6858000"/>
          </a:xfrm>
          <a:prstGeom prst="rect">
            <a:avLst/>
          </a:prstGeom>
          <a:solidFill>
            <a:srgbClr val="D8D8D8"/>
          </a:solidFill>
          <a:ln>
            <a:noFill/>
          </a:ln>
        </p:spPr>
      </p:sp>
      <p:pic>
        <p:nvPicPr>
          <p:cNvPr descr="Logo&#10;&#10;Description automatically generated" id="57" name="Google Shape;57;p11"/>
          <p:cNvPicPr preferRelativeResize="0"/>
          <p:nvPr/>
        </p:nvPicPr>
        <p:blipFill rotWithShape="1">
          <a:blip r:embed="rId2">
            <a:alphaModFix/>
          </a:blip>
          <a:srcRect b="0" l="0" r="0" t="0"/>
          <a:stretch/>
        </p:blipFill>
        <p:spPr>
          <a:xfrm>
            <a:off x="720725" y="860400"/>
            <a:ext cx="2970000" cy="838750"/>
          </a:xfrm>
          <a:prstGeom prst="rect">
            <a:avLst/>
          </a:prstGeom>
          <a:noFill/>
          <a:ln>
            <a:noFill/>
          </a:ln>
        </p:spPr>
      </p:pic>
      <p:grpSp>
        <p:nvGrpSpPr>
          <p:cNvPr id="58" name="Google Shape;58;p11"/>
          <p:cNvGrpSpPr/>
          <p:nvPr/>
        </p:nvGrpSpPr>
        <p:grpSpPr>
          <a:xfrm>
            <a:off x="720725" y="5472000"/>
            <a:ext cx="4009268" cy="694945"/>
            <a:chOff x="720725" y="5218493"/>
            <a:chExt cx="4009268" cy="694945"/>
          </a:xfrm>
        </p:grpSpPr>
        <p:pic>
          <p:nvPicPr>
            <p:cNvPr id="59" name="Google Shape;59;p11"/>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60" name="Google Shape;60;p11"/>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61" name="Google Shape;61;p11"/>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62" name="Google Shape;62;p11"/>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Images">
  <p:cSld name="Two Columns with Images">
    <p:spTree>
      <p:nvGrpSpPr>
        <p:cNvPr id="63" name="Shape 63"/>
        <p:cNvGrpSpPr/>
        <p:nvPr/>
      </p:nvGrpSpPr>
      <p:grpSpPr>
        <a:xfrm>
          <a:off x="0" y="0"/>
          <a:ext cx="0" cy="0"/>
          <a:chOff x="0" y="0"/>
          <a:chExt cx="0" cy="0"/>
        </a:xfrm>
      </p:grpSpPr>
      <p:sp>
        <p:nvSpPr>
          <p:cNvPr id="64" name="Google Shape;64;g216bb1a2444_4_146"/>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g216bb1a2444_4_146"/>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g216bb1a2444_4_146"/>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g216bb1a2444_4_146"/>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8" name="Google Shape;68;g216bb1a2444_4_146"/>
          <p:cNvSpPr/>
          <p:nvPr>
            <p:ph idx="2" type="pic"/>
          </p:nvPr>
        </p:nvSpPr>
        <p:spPr>
          <a:xfrm>
            <a:off x="720725" y="1857600"/>
            <a:ext cx="5302800" cy="2016000"/>
          </a:xfrm>
          <a:prstGeom prst="rect">
            <a:avLst/>
          </a:prstGeom>
          <a:solidFill>
            <a:srgbClr val="D8D8D8"/>
          </a:solidFill>
          <a:ln>
            <a:noFill/>
          </a:ln>
        </p:spPr>
      </p:sp>
      <p:sp>
        <p:nvSpPr>
          <p:cNvPr id="69" name="Google Shape;69;g216bb1a2444_4_146"/>
          <p:cNvSpPr txBox="1"/>
          <p:nvPr>
            <p:ph idx="1" type="body"/>
          </p:nvPr>
        </p:nvSpPr>
        <p:spPr>
          <a:xfrm>
            <a:off x="720725"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g216bb1a2444_4_146"/>
          <p:cNvSpPr/>
          <p:nvPr>
            <p:ph idx="3" type="pic"/>
          </p:nvPr>
        </p:nvSpPr>
        <p:spPr>
          <a:xfrm>
            <a:off x="6166888" y="1857600"/>
            <a:ext cx="5302800" cy="2016000"/>
          </a:xfrm>
          <a:prstGeom prst="rect">
            <a:avLst/>
          </a:prstGeom>
          <a:solidFill>
            <a:srgbClr val="D8D8D8"/>
          </a:solidFill>
          <a:ln>
            <a:noFill/>
          </a:ln>
        </p:spPr>
      </p:sp>
      <p:sp>
        <p:nvSpPr>
          <p:cNvPr id="71" name="Google Shape;71;g216bb1a2444_4_146"/>
          <p:cNvSpPr txBox="1"/>
          <p:nvPr>
            <p:ph idx="4" type="body"/>
          </p:nvPr>
        </p:nvSpPr>
        <p:spPr>
          <a:xfrm>
            <a:off x="6166888"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72" name="Shape 72"/>
        <p:cNvGrpSpPr/>
        <p:nvPr/>
      </p:nvGrpSpPr>
      <p:grpSpPr>
        <a:xfrm>
          <a:off x="0" y="0"/>
          <a:ext cx="0" cy="0"/>
          <a:chOff x="0" y="0"/>
          <a:chExt cx="0" cy="0"/>
        </a:xfrm>
      </p:grpSpPr>
      <p:sp>
        <p:nvSpPr>
          <p:cNvPr id="73" name="Google Shape;73;p17"/>
          <p:cNvSpPr/>
          <p:nvPr/>
        </p:nvSpPr>
        <p:spPr>
          <a:xfrm>
            <a:off x="0" y="0"/>
            <a:ext cx="12192000" cy="2314800"/>
          </a:xfrm>
          <a:prstGeom prst="rect">
            <a:avLst/>
          </a:prstGeom>
          <a:solidFill>
            <a:schemeClr val="l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4" name="Google Shape;74;p17"/>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7"/>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7"/>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7"/>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8" name="Google Shape;78;p17"/>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7"/>
          <p:cNvSpPr txBox="1"/>
          <p:nvPr>
            <p:ph idx="2" type="body"/>
          </p:nvPr>
        </p:nvSpPr>
        <p:spPr>
          <a:xfrm>
            <a:off x="72072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7"/>
          <p:cNvSpPr txBox="1"/>
          <p:nvPr>
            <p:ph idx="3" type="body"/>
          </p:nvPr>
        </p:nvSpPr>
        <p:spPr>
          <a:xfrm>
            <a:off x="4363199"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7"/>
          <p:cNvSpPr txBox="1"/>
          <p:nvPr>
            <p:ph idx="4" type="body"/>
          </p:nvPr>
        </p:nvSpPr>
        <p:spPr>
          <a:xfrm>
            <a:off x="800567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82" name="Google Shape;82;p17"/>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Image">
  <p:cSld name="Section Header Image">
    <p:bg>
      <p:bgPr>
        <a:solidFill>
          <a:schemeClr val="lt1"/>
        </a:solidFill>
      </p:bgPr>
    </p:bg>
    <p:spTree>
      <p:nvGrpSpPr>
        <p:cNvPr id="83" name="Shape 83"/>
        <p:cNvGrpSpPr/>
        <p:nvPr/>
      </p:nvGrpSpPr>
      <p:grpSpPr>
        <a:xfrm>
          <a:off x="0" y="0"/>
          <a:ext cx="0" cy="0"/>
          <a:chOff x="0" y="0"/>
          <a:chExt cx="0" cy="0"/>
        </a:xfrm>
      </p:grpSpPr>
      <p:sp>
        <p:nvSpPr>
          <p:cNvPr id="84" name="Google Shape;84;p19"/>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5" name="Google Shape;85;p19"/>
          <p:cNvSpPr/>
          <p:nvPr>
            <p:ph idx="2" type="pic"/>
          </p:nvPr>
        </p:nvSpPr>
        <p:spPr>
          <a:xfrm>
            <a:off x="5334000" y="0"/>
            <a:ext cx="6858000" cy="6858000"/>
          </a:xfrm>
          <a:prstGeom prst="rect">
            <a:avLst/>
          </a:prstGeom>
          <a:solidFill>
            <a:srgbClr val="D8D8D8"/>
          </a:solidFill>
          <a:ln>
            <a:noFill/>
          </a:ln>
        </p:spPr>
      </p:sp>
      <p:sp>
        <p:nvSpPr>
          <p:cNvPr id="86" name="Google Shape;86;p19"/>
          <p:cNvSpPr txBox="1"/>
          <p:nvPr>
            <p:ph type="title"/>
          </p:nvPr>
        </p:nvSpPr>
        <p:spPr>
          <a:xfrm>
            <a:off x="720725" y="1296988"/>
            <a:ext cx="4169327" cy="3853624"/>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1"/>
              </a:buClr>
              <a:buSzPts val="4900"/>
              <a:buFont typeface="Arial"/>
              <a:buNone/>
              <a:defRPr sz="49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2.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3600"/>
              <a:buFont typeface="Arial"/>
              <a:buNone/>
              <a:defRPr b="1" i="0" sz="36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rtl="0" algn="l">
              <a:lnSpc>
                <a:spcPct val="90000"/>
              </a:lnSpc>
              <a:spcBef>
                <a:spcPts val="1701"/>
              </a:spcBef>
              <a:spcAft>
                <a:spcPts val="0"/>
              </a:spcAft>
              <a:buClr>
                <a:schemeClr val="accent3"/>
              </a:buClr>
              <a:buSzPts val="2000"/>
              <a:buFont typeface="Arial"/>
              <a:buNone/>
              <a:defRPr b="1" i="0" sz="2000" u="none" cap="none" strike="noStrike">
                <a:solidFill>
                  <a:schemeClr val="accent3"/>
                </a:solidFill>
                <a:latin typeface="Arial"/>
                <a:ea typeface="Arial"/>
                <a:cs typeface="Arial"/>
                <a:sym typeface="Arial"/>
              </a:defRPr>
            </a:lvl2pPr>
            <a:lvl3pPr indent="-228600" lvl="2" marL="1371600" marR="0" rtl="0" algn="l">
              <a:lnSpc>
                <a:spcPct val="100000"/>
              </a:lnSpc>
              <a:spcBef>
                <a:spcPts val="567"/>
              </a:spcBef>
              <a:spcAft>
                <a:spcPts val="0"/>
              </a:spcAft>
              <a:buClr>
                <a:schemeClr val="accent1"/>
              </a:buClr>
              <a:buSzPts val="1800"/>
              <a:buFont typeface="Arial"/>
              <a:buNone/>
              <a:defRPr b="1" i="0" sz="1800" u="none" cap="none" strike="noStrike">
                <a:solidFill>
                  <a:schemeClr val="dk2"/>
                </a:solidFill>
                <a:latin typeface="Arial"/>
                <a:ea typeface="Arial"/>
                <a:cs typeface="Arial"/>
                <a:sym typeface="Arial"/>
              </a:defRPr>
            </a:lvl3pPr>
            <a:lvl4pPr indent="-330200" lvl="3" marL="1828800" marR="0" rtl="0" algn="l">
              <a:lnSpc>
                <a:spcPct val="100000"/>
              </a:lnSpc>
              <a:spcBef>
                <a:spcPts val="2835"/>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00000"/>
              </a:lnSpc>
              <a:spcBef>
                <a:spcPts val="850"/>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5pPr>
            <a:lvl6pPr indent="-342900" lvl="5" marL="2743200" marR="0" rtl="0" algn="l">
              <a:lnSpc>
                <a:spcPct val="90000"/>
              </a:lnSpc>
              <a:spcBef>
                <a:spcPts val="85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6"/>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6"/>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6"/>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15" name="Google Shape;15;p6"/>
          <p:cNvCxnSpPr/>
          <p:nvPr/>
        </p:nvCxnSpPr>
        <p:spPr>
          <a:xfrm>
            <a:off x="1766400" y="6361716"/>
            <a:ext cx="10425600" cy="0"/>
          </a:xfrm>
          <a:prstGeom prst="straightConnector1">
            <a:avLst/>
          </a:prstGeom>
          <a:noFill/>
          <a:ln cap="flat" cmpd="sng" w="9525">
            <a:solidFill>
              <a:schemeClr val="accent4"/>
            </a:solidFill>
            <a:prstDash val="solid"/>
            <a:miter lim="800000"/>
            <a:headEnd len="sm" w="sm" type="none"/>
            <a:tailEnd len="sm" w="sm" type="none"/>
          </a:ln>
        </p:spPr>
      </p:cxnSp>
      <p:pic>
        <p:nvPicPr>
          <p:cNvPr id="16" name="Google Shape;16;p6"/>
          <p:cNvPicPr preferRelativeResize="0"/>
          <p:nvPr/>
        </p:nvPicPr>
        <p:blipFill rotWithShape="1">
          <a:blip r:embed="rId1">
            <a:alphaModFix/>
          </a:blip>
          <a:srcRect b="0" l="0" r="0" t="0"/>
          <a:stretch/>
        </p:blipFill>
        <p:spPr>
          <a:xfrm>
            <a:off x="720725" y="6195599"/>
            <a:ext cx="899162" cy="33223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454">
          <p15:clr>
            <a:srgbClr val="F26B43"/>
          </p15:clr>
        </p15:guide>
        <p15:guide id="4" pos="6819">
          <p15:clr>
            <a:srgbClr val="F26B43"/>
          </p15:clr>
        </p15:guide>
        <p15:guide id="5" orient="horz" pos="455">
          <p15:clr>
            <a:srgbClr val="F26B43"/>
          </p15:clr>
        </p15:guide>
        <p15:guide id="6" orient="horz" pos="3725">
          <p15:clr>
            <a:srgbClr val="F26B43"/>
          </p15:clr>
        </p15:guide>
        <p15:guide id="7" orient="horz" pos="817">
          <p15:clr>
            <a:srgbClr val="F26B43"/>
          </p15:clr>
        </p15:guide>
        <p15:guide id="8" orient="horz" pos="1293">
          <p15:clr>
            <a:srgbClr val="F26B43"/>
          </p15:clr>
        </p15:guide>
        <p15:guide id="9" pos="72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2.png"/><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
          <p:cNvSpPr txBox="1"/>
          <p:nvPr>
            <p:ph type="ctrTitle"/>
          </p:nvPr>
        </p:nvSpPr>
        <p:spPr>
          <a:xfrm>
            <a:off x="1368000" y="2485200"/>
            <a:ext cx="10460700" cy="147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000"/>
              <a:buFont typeface="Arial"/>
              <a:buNone/>
            </a:pPr>
            <a:r>
              <a:rPr lang="en-GB" sz="4600"/>
              <a:t>Summary agreed elements</a:t>
            </a:r>
            <a:endParaRPr sz="4600">
              <a:solidFill>
                <a:schemeClr val="lt1"/>
              </a:solidFill>
            </a:endParaRPr>
          </a:p>
          <a:p>
            <a:pPr indent="0" lvl="0" marL="0" rtl="0" algn="l">
              <a:lnSpc>
                <a:spcPct val="90000"/>
              </a:lnSpc>
              <a:spcBef>
                <a:spcPts val="0"/>
              </a:spcBef>
              <a:spcAft>
                <a:spcPts val="0"/>
              </a:spcAft>
              <a:buClr>
                <a:schemeClr val="lt1"/>
              </a:buClr>
              <a:buSzPts val="5000"/>
              <a:buFont typeface="Arial"/>
              <a:buNone/>
            </a:pPr>
            <a:r>
              <a:rPr b="0" lang="en-GB" sz="4200">
                <a:solidFill>
                  <a:schemeClr val="lt1"/>
                </a:solidFill>
              </a:rPr>
              <a:t>Sessio</a:t>
            </a:r>
            <a:r>
              <a:rPr b="0" lang="en-GB" sz="4200"/>
              <a:t>n 11 &amp; 12: Defining Steps to integration for an IOC data architecture </a:t>
            </a:r>
            <a:endParaRPr b="0" sz="2400">
              <a:solidFill>
                <a:schemeClr val="lt1"/>
              </a:solidFill>
              <a:latin typeface="Arial"/>
              <a:ea typeface="Arial"/>
              <a:cs typeface="Arial"/>
              <a:sym typeface="Arial"/>
            </a:endParaRPr>
          </a:p>
        </p:txBody>
      </p:sp>
      <p:sp>
        <p:nvSpPr>
          <p:cNvPr id="147" name="Google Shape;147;p1"/>
          <p:cNvSpPr txBox="1"/>
          <p:nvPr>
            <p:ph idx="1" type="subTitle"/>
          </p:nvPr>
        </p:nvSpPr>
        <p:spPr>
          <a:xfrm>
            <a:off x="1368000" y="4597200"/>
            <a:ext cx="8612100" cy="14760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dk1"/>
              </a:buClr>
              <a:buSzPts val="1100"/>
              <a:buFont typeface="Arial"/>
              <a:buNone/>
            </a:pPr>
            <a:r>
              <a:rPr lang="en-GB"/>
              <a:t>Emma Heslop, Joanna Post, Peter Pissierssens IOC/UNESCO</a:t>
            </a:r>
            <a:endParaRPr/>
          </a:p>
          <a:p>
            <a:pPr indent="0" lvl="0" marL="0" rtl="0" algn="l">
              <a:lnSpc>
                <a:spcPct val="105000"/>
              </a:lnSpc>
              <a:spcBef>
                <a:spcPts val="0"/>
              </a:spcBef>
              <a:spcAft>
                <a:spcPts val="0"/>
              </a:spcAft>
              <a:buClr>
                <a:schemeClr val="dk1"/>
              </a:buClr>
              <a:buSzPts val="1100"/>
              <a:buFont typeface="Arial"/>
              <a:buNone/>
            </a:pPr>
            <a:r>
              <a:t/>
            </a:r>
            <a:endParaRPr/>
          </a:p>
          <a:p>
            <a:pPr indent="0" lvl="0" marL="0" rtl="0" algn="l">
              <a:lnSpc>
                <a:spcPct val="105000"/>
              </a:lnSpc>
              <a:spcBef>
                <a:spcPts val="0"/>
              </a:spcBef>
              <a:spcAft>
                <a:spcPts val="0"/>
              </a:spcAft>
              <a:buClr>
                <a:schemeClr val="dk1"/>
              </a:buClr>
              <a:buSzPts val="1100"/>
              <a:buFont typeface="Arial"/>
              <a:buNone/>
            </a:pPr>
            <a:r>
              <a:rPr lang="en-GB"/>
              <a:t>IOC IODE/GOOS Data Workshop</a:t>
            </a:r>
            <a:endParaRPr/>
          </a:p>
          <a:p>
            <a:pPr indent="0" lvl="0" marL="0" rtl="0" algn="l">
              <a:lnSpc>
                <a:spcPct val="105000"/>
              </a:lnSpc>
              <a:spcBef>
                <a:spcPts val="0"/>
              </a:spcBef>
              <a:spcAft>
                <a:spcPts val="0"/>
              </a:spcAft>
              <a:buClr>
                <a:schemeClr val="dk1"/>
              </a:buClr>
              <a:buSzPts val="1100"/>
              <a:buFont typeface="Arial"/>
              <a:buNone/>
            </a:pPr>
            <a:r>
              <a:rPr lang="en-GB"/>
              <a:t>30 September - 02 October 2024, IODE Project Office/VLIZ, Ostende, Belgium</a:t>
            </a:r>
            <a:endParaRPr b="0" sz="1600"/>
          </a:p>
        </p:txBody>
      </p:sp>
      <p:pic>
        <p:nvPicPr>
          <p:cNvPr id="148" name="Google Shape;148;p1"/>
          <p:cNvPicPr preferRelativeResize="0"/>
          <p:nvPr/>
        </p:nvPicPr>
        <p:blipFill rotWithShape="1">
          <a:blip r:embed="rId3">
            <a:alphaModFix/>
          </a:blip>
          <a:srcRect b="0" l="0" r="0" t="0"/>
          <a:stretch/>
        </p:blipFill>
        <p:spPr>
          <a:xfrm>
            <a:off x="6971925" y="289100"/>
            <a:ext cx="5088001" cy="1286050"/>
          </a:xfrm>
          <a:prstGeom prst="rect">
            <a:avLst/>
          </a:prstGeom>
          <a:noFill/>
          <a:ln>
            <a:noFill/>
          </a:ln>
        </p:spPr>
      </p:pic>
      <p:pic>
        <p:nvPicPr>
          <p:cNvPr id="149" name="Google Shape;149;p1"/>
          <p:cNvPicPr preferRelativeResize="0"/>
          <p:nvPr/>
        </p:nvPicPr>
        <p:blipFill rotWithShape="1">
          <a:blip r:embed="rId4">
            <a:alphaModFix/>
          </a:blip>
          <a:srcRect b="0" l="0" r="0" t="0"/>
          <a:stretch/>
        </p:blipFill>
        <p:spPr>
          <a:xfrm>
            <a:off x="4917775" y="639050"/>
            <a:ext cx="1666650" cy="586150"/>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3074fb2d15f_0_563"/>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800"/>
              <a:buNone/>
            </a:pPr>
            <a:r>
              <a:rPr lang="en-GB"/>
              <a:t>Missing longer term - out to 2030</a:t>
            </a:r>
            <a:endParaRPr/>
          </a:p>
        </p:txBody>
      </p:sp>
      <p:sp>
        <p:nvSpPr>
          <p:cNvPr id="285" name="Google Shape;285;g3074fb2d15f_0_563"/>
          <p:cNvSpPr txBox="1"/>
          <p:nvPr>
            <p:ph idx="1" type="body"/>
          </p:nvPr>
        </p:nvSpPr>
        <p:spPr>
          <a:xfrm>
            <a:off x="720725" y="1297000"/>
            <a:ext cx="11334900" cy="5561100"/>
          </a:xfrm>
          <a:prstGeom prst="rect">
            <a:avLst/>
          </a:prstGeom>
          <a:solidFill>
            <a:schemeClr val="lt1"/>
          </a:solidFill>
          <a:ln>
            <a:noFill/>
          </a:ln>
        </p:spPr>
        <p:txBody>
          <a:bodyPr anchorCtr="0" anchor="t" bIns="0" lIns="0" spcFirstLastPara="1" rIns="0" wrap="square" tIns="0">
            <a:noAutofit/>
          </a:bodyPr>
          <a:lstStyle/>
          <a:p>
            <a:pPr indent="-342900" lvl="0" marL="457200" rtl="0" algn="l">
              <a:spcBef>
                <a:spcPts val="0"/>
              </a:spcBef>
              <a:spcAft>
                <a:spcPts val="0"/>
              </a:spcAft>
              <a:buSzPts val="1800"/>
              <a:buChar char="●"/>
            </a:pPr>
            <a:r>
              <a:rPr lang="en-GB" sz="1800"/>
              <a:t>TODAY - develop a IOC digital culture for practitioners, training through OTGA, SOPs/practices are documented</a:t>
            </a:r>
            <a:endParaRPr sz="1800"/>
          </a:p>
          <a:p>
            <a:pPr indent="-342900" lvl="0" marL="457200" rtl="0" algn="l">
              <a:lnSpc>
                <a:spcPct val="100000"/>
              </a:lnSpc>
              <a:spcBef>
                <a:spcPts val="0"/>
              </a:spcBef>
              <a:spcAft>
                <a:spcPts val="0"/>
              </a:spcAft>
              <a:buSzPts val="1800"/>
              <a:buChar char="●"/>
            </a:pPr>
            <a:r>
              <a:rPr lang="en-GB" sz="1800"/>
              <a:t>Detailed </a:t>
            </a:r>
            <a:r>
              <a:rPr lang="en-GB" sz="1800"/>
              <a:t>Implementation</a:t>
            </a:r>
            <a:r>
              <a:rPr lang="en-GB" sz="1800"/>
              <a:t> plan that states phases and identifies goals and roles of </a:t>
            </a:r>
            <a:r>
              <a:rPr lang="en-GB" sz="1800"/>
              <a:t>different</a:t>
            </a:r>
            <a:r>
              <a:rPr lang="en-GB" sz="1800"/>
              <a:t> agencies, w. Timelines, with clear regional relevance, including SIDs </a:t>
            </a:r>
            <a:r>
              <a:rPr lang="en-GB" sz="1800"/>
              <a:t>(structure for engagement)</a:t>
            </a:r>
            <a:endParaRPr sz="1800"/>
          </a:p>
          <a:p>
            <a:pPr indent="-342900" lvl="0" marL="457200" rtl="0" algn="l">
              <a:spcBef>
                <a:spcPts val="0"/>
              </a:spcBef>
              <a:spcAft>
                <a:spcPts val="0"/>
              </a:spcAft>
              <a:buSzPts val="1800"/>
              <a:buChar char="●"/>
            </a:pPr>
            <a:r>
              <a:rPr lang="en-GB" sz="1800"/>
              <a:t>Data systems redundancy arrangements</a:t>
            </a:r>
            <a:endParaRPr sz="1800"/>
          </a:p>
          <a:p>
            <a:pPr indent="-342900" lvl="0" marL="457200" rtl="0" algn="l">
              <a:spcBef>
                <a:spcPts val="0"/>
              </a:spcBef>
              <a:spcAft>
                <a:spcPts val="0"/>
              </a:spcAft>
              <a:buSzPts val="1800"/>
              <a:buChar char="●"/>
            </a:pPr>
            <a:r>
              <a:rPr lang="en-GB" sz="1800"/>
              <a:t>Articulate key deliverables</a:t>
            </a:r>
            <a:endParaRPr sz="1800"/>
          </a:p>
          <a:p>
            <a:pPr indent="-342900" lvl="0" marL="457200" rtl="0" algn="l">
              <a:spcBef>
                <a:spcPts val="0"/>
              </a:spcBef>
              <a:spcAft>
                <a:spcPts val="0"/>
              </a:spcAft>
              <a:buSzPts val="1800"/>
              <a:buChar char="●"/>
            </a:pPr>
            <a:r>
              <a:rPr lang="en-GB" sz="1800"/>
              <a:t>Dedicated assessment as to how far we have come to reduce digital divide</a:t>
            </a:r>
            <a:endParaRPr sz="1800"/>
          </a:p>
          <a:p>
            <a:pPr indent="-342900" lvl="0" marL="457200" rtl="0" algn="l">
              <a:spcBef>
                <a:spcPts val="0"/>
              </a:spcBef>
              <a:spcAft>
                <a:spcPts val="0"/>
              </a:spcAft>
              <a:buSzPts val="1800"/>
              <a:buChar char="●"/>
            </a:pPr>
            <a:r>
              <a:rPr lang="en-GB" sz="1800"/>
              <a:t>Regular consultation with regional hubs, ad hoc other consultations on use and on product output - possibly higher level consultation with government ministers for digital transformation etc. to ensure plans meet their needs (e.g. data and digital infrastructure minister)</a:t>
            </a:r>
            <a:endParaRPr sz="1800"/>
          </a:p>
          <a:p>
            <a:pPr indent="-342900" lvl="0" marL="457200" rtl="0" algn="l">
              <a:spcBef>
                <a:spcPts val="0"/>
              </a:spcBef>
              <a:spcAft>
                <a:spcPts val="0"/>
              </a:spcAft>
              <a:buSzPts val="1800"/>
              <a:buChar char="●"/>
            </a:pPr>
            <a:r>
              <a:rPr lang="en-GB" sz="1800"/>
              <a:t>Gather cost and value information, cost of value chains, and including environmental cost (are we green….) </a:t>
            </a:r>
            <a:endParaRPr sz="1800"/>
          </a:p>
          <a:p>
            <a:pPr indent="-342900" lvl="0" marL="457200" rtl="0" algn="l">
              <a:spcBef>
                <a:spcPts val="0"/>
              </a:spcBef>
              <a:spcAft>
                <a:spcPts val="0"/>
              </a:spcAft>
              <a:buSzPts val="1800"/>
              <a:buChar char="●"/>
            </a:pPr>
            <a:r>
              <a:rPr lang="en-GB" sz="1800"/>
              <a:t>Review 2030 - check that we are now providing a big chunk of the information needed for key global initiatives WOA, is IOC recognised for this work as a trusted source, reinvigorate NODCs, successfully entrained new ocean data (e.g. public sector)</a:t>
            </a:r>
            <a:endParaRPr sz="1800"/>
          </a:p>
          <a:p>
            <a:pPr indent="-342900" lvl="0" marL="457200" rtl="0" algn="l">
              <a:spcBef>
                <a:spcPts val="0"/>
              </a:spcBef>
              <a:spcAft>
                <a:spcPts val="0"/>
              </a:spcAft>
              <a:buSzPts val="1800"/>
              <a:buChar char="●"/>
            </a:pPr>
            <a:r>
              <a:rPr lang="en-GB" sz="1800"/>
              <a:t>Be careful - a) need a phased plan, b) with each phase a resource plan, and c) success markers important to sell the dream, but also to be realistic about cost as capacity is developed. Iterative nature of the project, do get feedback, move onto the next step (MVP concepts)</a:t>
            </a:r>
            <a:endParaRPr sz="1800"/>
          </a:p>
          <a:p>
            <a:pPr indent="0" lvl="0" marL="0" rtl="0" algn="l">
              <a:lnSpc>
                <a:spcPct val="100000"/>
              </a:lnSpc>
              <a:spcBef>
                <a:spcPts val="0"/>
              </a:spcBef>
              <a:spcAft>
                <a:spcPts val="0"/>
              </a:spcAft>
              <a:buSzPts val="1800"/>
              <a:buNone/>
            </a:pPr>
            <a:r>
              <a:t/>
            </a:r>
            <a:endParaRPr sz="2200"/>
          </a:p>
          <a:p>
            <a:pPr indent="0" lvl="0" marL="0" rtl="0" algn="l">
              <a:lnSpc>
                <a:spcPct val="100000"/>
              </a:lnSpc>
              <a:spcBef>
                <a:spcPts val="0"/>
              </a:spcBef>
              <a:spcAft>
                <a:spcPts val="0"/>
              </a:spcAft>
              <a:buSzPts val="1800"/>
              <a:buNone/>
            </a:pPr>
            <a:r>
              <a:t/>
            </a:r>
            <a:endParaRPr sz="2200"/>
          </a:p>
          <a:p>
            <a:pPr indent="0" lvl="0" marL="0" rtl="0" algn="l">
              <a:lnSpc>
                <a:spcPct val="100000"/>
              </a:lnSpc>
              <a:spcBef>
                <a:spcPts val="0"/>
              </a:spcBef>
              <a:spcAft>
                <a:spcPts val="0"/>
              </a:spcAft>
              <a:buSzPts val="1800"/>
              <a:buNone/>
            </a:pPr>
            <a:r>
              <a:t/>
            </a:r>
            <a:endParaRPr sz="2200"/>
          </a:p>
        </p:txBody>
      </p:sp>
      <p:sp>
        <p:nvSpPr>
          <p:cNvPr id="286" name="Google Shape;286;g3074fb2d15f_0_563"/>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30699424ad4_1_7"/>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800"/>
              <a:buNone/>
            </a:pPr>
            <a:r>
              <a:rPr lang="en-GB"/>
              <a:t>Discussion - need to make this real</a:t>
            </a:r>
            <a:endParaRPr/>
          </a:p>
        </p:txBody>
      </p:sp>
      <p:sp>
        <p:nvSpPr>
          <p:cNvPr id="293" name="Google Shape;293;g30699424ad4_1_7"/>
          <p:cNvSpPr txBox="1"/>
          <p:nvPr>
            <p:ph idx="1" type="body"/>
          </p:nvPr>
        </p:nvSpPr>
        <p:spPr>
          <a:xfrm>
            <a:off x="720725" y="1296988"/>
            <a:ext cx="10750500" cy="4616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800"/>
              <a:buNone/>
            </a:pPr>
            <a:r>
              <a:rPr lang="en-GB" sz="2600"/>
              <a:t>What partners do we need to work with early to ensure this is supported and successful in and beyond IOC?</a:t>
            </a:r>
            <a:endParaRPr sz="2600"/>
          </a:p>
          <a:p>
            <a:pPr indent="0" lvl="0" marL="0" rtl="0" algn="l">
              <a:spcBef>
                <a:spcPts val="0"/>
              </a:spcBef>
              <a:spcAft>
                <a:spcPts val="0"/>
              </a:spcAft>
              <a:buSzPts val="1800"/>
              <a:buNone/>
            </a:pPr>
            <a:r>
              <a:t/>
            </a:r>
            <a:endParaRPr sz="2600"/>
          </a:p>
          <a:p>
            <a:pPr indent="0" lvl="0" marL="0" rtl="0" algn="l">
              <a:spcBef>
                <a:spcPts val="0"/>
              </a:spcBef>
              <a:spcAft>
                <a:spcPts val="0"/>
              </a:spcAft>
              <a:buSzPts val="1800"/>
              <a:buNone/>
            </a:pPr>
            <a:r>
              <a:rPr lang="en-GB" sz="2600"/>
              <a:t>What are the biggest barriers to implementation in the short term and medium term that we would really need to focus on?</a:t>
            </a:r>
            <a:endParaRPr sz="2600"/>
          </a:p>
          <a:p>
            <a:pPr indent="0" lvl="0" marL="0" rtl="0" algn="l">
              <a:spcBef>
                <a:spcPts val="0"/>
              </a:spcBef>
              <a:spcAft>
                <a:spcPts val="0"/>
              </a:spcAft>
              <a:buSzPts val="1800"/>
              <a:buNone/>
            </a:pPr>
            <a:r>
              <a:t/>
            </a:r>
            <a:endParaRPr sz="2600"/>
          </a:p>
          <a:p>
            <a:pPr indent="0" lvl="0" marL="0" rtl="0" algn="l">
              <a:lnSpc>
                <a:spcPct val="100000"/>
              </a:lnSpc>
              <a:spcBef>
                <a:spcPts val="0"/>
              </a:spcBef>
              <a:spcAft>
                <a:spcPts val="0"/>
              </a:spcAft>
              <a:buSzPts val="1800"/>
              <a:buNone/>
            </a:pPr>
            <a:r>
              <a:rPr lang="en-GB" sz="2600"/>
              <a:t>Actions</a:t>
            </a:r>
            <a:r>
              <a:rPr lang="en-GB" sz="2600"/>
              <a:t> agreed short term - we need to go back and define in detail - who and what - are we ready to start next week?</a:t>
            </a:r>
            <a:endParaRPr sz="2600"/>
          </a:p>
          <a:p>
            <a:pPr indent="0" lvl="0" marL="0" rtl="0" algn="l">
              <a:lnSpc>
                <a:spcPct val="100000"/>
              </a:lnSpc>
              <a:spcBef>
                <a:spcPts val="0"/>
              </a:spcBef>
              <a:spcAft>
                <a:spcPts val="0"/>
              </a:spcAft>
              <a:buSzPts val="1800"/>
              <a:buNone/>
            </a:pPr>
            <a:r>
              <a:t/>
            </a:r>
            <a:endParaRPr sz="2600"/>
          </a:p>
          <a:p>
            <a:pPr indent="0" lvl="0" marL="0" rtl="0" algn="l">
              <a:lnSpc>
                <a:spcPct val="100000"/>
              </a:lnSpc>
              <a:spcBef>
                <a:spcPts val="0"/>
              </a:spcBef>
              <a:spcAft>
                <a:spcPts val="0"/>
              </a:spcAft>
              <a:buSzPts val="1800"/>
              <a:buNone/>
            </a:pPr>
            <a:r>
              <a:rPr lang="en-GB" sz="2600"/>
              <a:t>Actions </a:t>
            </a:r>
            <a:r>
              <a:rPr lang="en-GB" sz="2600"/>
              <a:t>agreed</a:t>
            </a:r>
            <a:r>
              <a:rPr lang="en-GB" sz="2600"/>
              <a:t> long term - looks a bit short compared to </a:t>
            </a:r>
            <a:r>
              <a:rPr lang="en-GB" sz="2600"/>
              <a:t>what</a:t>
            </a:r>
            <a:r>
              <a:rPr lang="en-GB" sz="2600"/>
              <a:t> we have discussed - do </a:t>
            </a:r>
            <a:r>
              <a:rPr lang="en-GB" sz="2600"/>
              <a:t>we need</a:t>
            </a:r>
            <a:r>
              <a:rPr lang="en-GB" sz="2600"/>
              <a:t> to </a:t>
            </a:r>
            <a:r>
              <a:rPr lang="en-GB" sz="2600"/>
              <a:t>enrich</a:t>
            </a:r>
            <a:r>
              <a:rPr lang="en-GB" sz="2600"/>
              <a:t> this?</a:t>
            </a:r>
            <a:endParaRPr sz="2600"/>
          </a:p>
          <a:p>
            <a:pPr indent="0" lvl="0" marL="0" rtl="0" algn="l">
              <a:lnSpc>
                <a:spcPct val="100000"/>
              </a:lnSpc>
              <a:spcBef>
                <a:spcPts val="0"/>
              </a:spcBef>
              <a:spcAft>
                <a:spcPts val="0"/>
              </a:spcAft>
              <a:buSzPts val="1800"/>
              <a:buNone/>
            </a:pPr>
            <a:r>
              <a:t/>
            </a:r>
            <a:endParaRPr sz="2600"/>
          </a:p>
          <a:p>
            <a:pPr indent="0" lvl="0" marL="0" rtl="0" algn="l">
              <a:lnSpc>
                <a:spcPct val="100000"/>
              </a:lnSpc>
              <a:spcBef>
                <a:spcPts val="0"/>
              </a:spcBef>
              <a:spcAft>
                <a:spcPts val="0"/>
              </a:spcAft>
              <a:buSzPts val="1800"/>
              <a:buNone/>
            </a:pPr>
            <a:r>
              <a:t/>
            </a:r>
            <a:endParaRPr/>
          </a:p>
        </p:txBody>
      </p:sp>
      <p:sp>
        <p:nvSpPr>
          <p:cNvPr id="294" name="Google Shape;294;g30699424ad4_1_7"/>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Clr>
                <a:srgbClr val="000000"/>
              </a:buClr>
              <a:buSzPts val="1000"/>
              <a:buFont typeface="Arial"/>
              <a:buNone/>
            </a:pPr>
            <a:fld id="{00000000-1234-1234-1234-123412341234}" type="slidenum">
              <a:rPr lang="en-GB"/>
              <a:t>‹#›</a:t>
            </a:fld>
            <a:endParaRPr/>
          </a:p>
        </p:txBody>
      </p:sp>
      <p:pic>
        <p:nvPicPr>
          <p:cNvPr id="295" name="Google Shape;295;g30699424ad4_1_7"/>
          <p:cNvPicPr preferRelativeResize="0"/>
          <p:nvPr/>
        </p:nvPicPr>
        <p:blipFill rotWithShape="1">
          <a:blip r:embed="rId3">
            <a:alphaModFix/>
          </a:blip>
          <a:srcRect b="0" l="0" r="0" t="0"/>
          <a:stretch/>
        </p:blipFill>
        <p:spPr>
          <a:xfrm>
            <a:off x="1749650" y="6181175"/>
            <a:ext cx="1005275" cy="353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30699424ad4_1_14"/>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800"/>
              <a:buNone/>
            </a:pPr>
            <a:r>
              <a:rPr lang="en-GB"/>
              <a:t>Missing</a:t>
            </a:r>
            <a:r>
              <a:rPr lang="en-GB"/>
              <a:t> short term</a:t>
            </a:r>
            <a:endParaRPr/>
          </a:p>
        </p:txBody>
      </p:sp>
      <p:sp>
        <p:nvSpPr>
          <p:cNvPr id="302" name="Google Shape;302;g30699424ad4_1_14"/>
          <p:cNvSpPr txBox="1"/>
          <p:nvPr>
            <p:ph idx="1" type="body"/>
          </p:nvPr>
        </p:nvSpPr>
        <p:spPr>
          <a:xfrm>
            <a:off x="720725" y="1297000"/>
            <a:ext cx="11334900" cy="5561100"/>
          </a:xfrm>
          <a:prstGeom prst="rect">
            <a:avLst/>
          </a:prstGeom>
          <a:solidFill>
            <a:schemeClr val="lt1"/>
          </a:solid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lang="en-GB" sz="1900"/>
              <a:t>MVP 1 - GOOS ERDAAP, OceanOPS, BioEco Portal, ODIS bridge - before IOC Assembly </a:t>
            </a:r>
            <a:r>
              <a:rPr lang="en-GB" sz="1900"/>
              <a:t>proof</a:t>
            </a:r>
            <a:r>
              <a:rPr lang="en-GB" sz="1900"/>
              <a:t> of concept - already proof the technical solution</a:t>
            </a:r>
            <a:endParaRPr sz="1900"/>
          </a:p>
          <a:p>
            <a:pPr indent="0" lvl="0" marL="0" rtl="0" algn="l">
              <a:lnSpc>
                <a:spcPct val="100000"/>
              </a:lnSpc>
              <a:spcBef>
                <a:spcPts val="0"/>
              </a:spcBef>
              <a:spcAft>
                <a:spcPts val="0"/>
              </a:spcAft>
              <a:buSzPts val="1800"/>
              <a:buNone/>
            </a:pPr>
            <a:r>
              <a:t/>
            </a:r>
            <a:endParaRPr sz="1900"/>
          </a:p>
          <a:p>
            <a:pPr indent="0" lvl="0" marL="0" rtl="0" algn="l">
              <a:lnSpc>
                <a:spcPct val="100000"/>
              </a:lnSpc>
              <a:spcBef>
                <a:spcPts val="0"/>
              </a:spcBef>
              <a:spcAft>
                <a:spcPts val="0"/>
              </a:spcAft>
              <a:buSzPts val="1800"/>
              <a:buNone/>
            </a:pPr>
            <a:r>
              <a:rPr lang="en-GB" sz="1900"/>
              <a:t>Communication - make sure we have a map off the scheme - hyper-nodes etc…</a:t>
            </a:r>
            <a:endParaRPr sz="1900"/>
          </a:p>
          <a:p>
            <a:pPr indent="0" lvl="0" marL="0" rtl="0" algn="l">
              <a:lnSpc>
                <a:spcPct val="100000"/>
              </a:lnSpc>
              <a:spcBef>
                <a:spcPts val="0"/>
              </a:spcBef>
              <a:spcAft>
                <a:spcPts val="0"/>
              </a:spcAft>
              <a:buSzPts val="1800"/>
              <a:buNone/>
            </a:pPr>
            <a:r>
              <a:rPr lang="en-GB" sz="1900"/>
              <a:t>Prototype for metadata </a:t>
            </a:r>
            <a:r>
              <a:rPr lang="en-GB" sz="1900"/>
              <a:t>semantics</a:t>
            </a:r>
            <a:r>
              <a:rPr lang="en-GB" sz="1900"/>
              <a:t> for identifying EOvs</a:t>
            </a:r>
            <a:endParaRPr sz="1900"/>
          </a:p>
          <a:p>
            <a:pPr indent="0" lvl="0" marL="0" rtl="0" algn="l">
              <a:lnSpc>
                <a:spcPct val="100000"/>
              </a:lnSpc>
              <a:spcBef>
                <a:spcPts val="0"/>
              </a:spcBef>
              <a:spcAft>
                <a:spcPts val="0"/>
              </a:spcAft>
              <a:buSzPts val="1800"/>
              <a:buNone/>
            </a:pPr>
            <a:r>
              <a:t/>
            </a:r>
            <a:endParaRPr sz="1900"/>
          </a:p>
          <a:p>
            <a:pPr indent="0" lvl="0" marL="0" rtl="0" algn="l">
              <a:lnSpc>
                <a:spcPct val="100000"/>
              </a:lnSpc>
              <a:spcBef>
                <a:spcPts val="0"/>
              </a:spcBef>
              <a:spcAft>
                <a:spcPts val="0"/>
              </a:spcAft>
              <a:buSzPts val="1800"/>
              <a:buNone/>
            </a:pPr>
            <a:r>
              <a:rPr lang="en-GB" sz="1900"/>
              <a:t>Clear implementation plan oxygen (others) EOV/SDG data flow to show Assembly</a:t>
            </a:r>
            <a:endParaRPr sz="1900"/>
          </a:p>
          <a:p>
            <a:pPr indent="0" lvl="0" marL="0" rtl="0" algn="l">
              <a:lnSpc>
                <a:spcPct val="100000"/>
              </a:lnSpc>
              <a:spcBef>
                <a:spcPts val="0"/>
              </a:spcBef>
              <a:spcAft>
                <a:spcPts val="0"/>
              </a:spcAft>
              <a:buSzPts val="1800"/>
              <a:buNone/>
            </a:pPr>
            <a:r>
              <a:t/>
            </a:r>
            <a:endParaRPr sz="1900"/>
          </a:p>
          <a:p>
            <a:pPr indent="0" lvl="0" marL="0" rtl="0" algn="l">
              <a:spcBef>
                <a:spcPts val="0"/>
              </a:spcBef>
              <a:spcAft>
                <a:spcPts val="0"/>
              </a:spcAft>
              <a:buSzPts val="1800"/>
              <a:buNone/>
            </a:pPr>
            <a:r>
              <a:rPr lang="en-GB" sz="1900"/>
              <a:t>Articulate as useful to the MS - ahead of the Assembly, doing more with what we have, providing clear guidance. IOC information webinar in late April (or go to each Officers Working Group - after and take advice from Officers Meeting….</a:t>
            </a:r>
            <a:endParaRPr sz="1900"/>
          </a:p>
          <a:p>
            <a:pPr indent="0" lvl="0" marL="0" rtl="0" algn="l">
              <a:lnSpc>
                <a:spcPct val="100000"/>
              </a:lnSpc>
              <a:spcBef>
                <a:spcPts val="0"/>
              </a:spcBef>
              <a:spcAft>
                <a:spcPts val="0"/>
              </a:spcAft>
              <a:buSzPts val="1800"/>
              <a:buNone/>
            </a:pPr>
            <a:r>
              <a:t/>
            </a:r>
            <a:endParaRPr sz="1900"/>
          </a:p>
          <a:p>
            <a:pPr indent="0" lvl="0" marL="0" rtl="0" algn="l">
              <a:lnSpc>
                <a:spcPct val="100000"/>
              </a:lnSpc>
              <a:spcBef>
                <a:spcPts val="0"/>
              </a:spcBef>
              <a:spcAft>
                <a:spcPts val="0"/>
              </a:spcAft>
              <a:buSzPts val="1800"/>
              <a:buNone/>
            </a:pPr>
            <a:r>
              <a:rPr lang="en-GB" sz="1900"/>
              <a:t>Timeline:</a:t>
            </a:r>
            <a:endParaRPr sz="1900"/>
          </a:p>
          <a:p>
            <a:pPr indent="0" lvl="0" marL="0" rtl="0" algn="l">
              <a:lnSpc>
                <a:spcPct val="100000"/>
              </a:lnSpc>
              <a:spcBef>
                <a:spcPts val="0"/>
              </a:spcBef>
              <a:spcAft>
                <a:spcPts val="0"/>
              </a:spcAft>
              <a:buSzPts val="1800"/>
              <a:buNone/>
            </a:pPr>
            <a:r>
              <a:rPr lang="en-GB" sz="1900"/>
              <a:t>IODE deadline end January 2025 for draft proposal and Officers Mtg - GOOS SC to sign off on the structure</a:t>
            </a:r>
            <a:endParaRPr sz="1900"/>
          </a:p>
          <a:p>
            <a:pPr indent="0" lvl="0" marL="0" rtl="0" algn="l">
              <a:lnSpc>
                <a:spcPct val="100000"/>
              </a:lnSpc>
              <a:spcBef>
                <a:spcPts val="0"/>
              </a:spcBef>
              <a:spcAft>
                <a:spcPts val="0"/>
              </a:spcAft>
              <a:buSzPts val="1800"/>
              <a:buNone/>
            </a:pPr>
            <a:r>
              <a:rPr lang="en-GB" sz="1900"/>
              <a:t>Assembly Working document submitted - bit of delay -  start of May need</a:t>
            </a:r>
            <a:endParaRPr sz="1900"/>
          </a:p>
          <a:p>
            <a:pPr indent="0" lvl="0" marL="0" rtl="0" algn="l">
              <a:lnSpc>
                <a:spcPct val="100000"/>
              </a:lnSpc>
              <a:spcBef>
                <a:spcPts val="0"/>
              </a:spcBef>
              <a:spcAft>
                <a:spcPts val="0"/>
              </a:spcAft>
              <a:buSzPts val="1800"/>
              <a:buNone/>
            </a:pPr>
            <a:r>
              <a:rPr lang="en-GB" sz="1900"/>
              <a:t>Intention that this is a decision</a:t>
            </a:r>
            <a:endParaRPr sz="1900"/>
          </a:p>
          <a:p>
            <a:pPr indent="0" lvl="0" marL="0" rtl="0" algn="l">
              <a:lnSpc>
                <a:spcPct val="100000"/>
              </a:lnSpc>
              <a:spcBef>
                <a:spcPts val="0"/>
              </a:spcBef>
              <a:spcAft>
                <a:spcPts val="0"/>
              </a:spcAft>
              <a:buSzPts val="1800"/>
              <a:buNone/>
            </a:pPr>
            <a:r>
              <a:t/>
            </a:r>
            <a:endParaRPr sz="2200"/>
          </a:p>
          <a:p>
            <a:pPr indent="0" lvl="0" marL="0" rtl="0" algn="l">
              <a:lnSpc>
                <a:spcPct val="100000"/>
              </a:lnSpc>
              <a:spcBef>
                <a:spcPts val="0"/>
              </a:spcBef>
              <a:spcAft>
                <a:spcPts val="0"/>
              </a:spcAft>
              <a:buSzPts val="1800"/>
              <a:buNone/>
            </a:pPr>
            <a:r>
              <a:t/>
            </a:r>
            <a:endParaRPr sz="2200"/>
          </a:p>
          <a:p>
            <a:pPr indent="0" lvl="0" marL="0" rtl="0" algn="l">
              <a:lnSpc>
                <a:spcPct val="100000"/>
              </a:lnSpc>
              <a:spcBef>
                <a:spcPts val="0"/>
              </a:spcBef>
              <a:spcAft>
                <a:spcPts val="0"/>
              </a:spcAft>
              <a:buSzPts val="1800"/>
              <a:buNone/>
            </a:pPr>
            <a:r>
              <a:t/>
            </a:r>
            <a:endParaRPr sz="2200"/>
          </a:p>
        </p:txBody>
      </p:sp>
      <p:sp>
        <p:nvSpPr>
          <p:cNvPr id="303" name="Google Shape;303;g30699424ad4_1_14"/>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30699424ad4_1_21"/>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800"/>
              <a:buNone/>
            </a:pPr>
            <a:r>
              <a:rPr lang="en-GB"/>
              <a:t>Partners</a:t>
            </a:r>
            <a:endParaRPr/>
          </a:p>
        </p:txBody>
      </p:sp>
      <p:sp>
        <p:nvSpPr>
          <p:cNvPr id="310" name="Google Shape;310;g30699424ad4_1_21"/>
          <p:cNvSpPr txBox="1"/>
          <p:nvPr>
            <p:ph idx="1" type="body"/>
          </p:nvPr>
        </p:nvSpPr>
        <p:spPr>
          <a:xfrm>
            <a:off x="720725" y="1296988"/>
            <a:ext cx="10750500" cy="4616400"/>
          </a:xfrm>
          <a:prstGeom prst="rect">
            <a:avLst/>
          </a:prstGeom>
          <a:noFill/>
          <a:ln>
            <a:noFill/>
          </a:ln>
        </p:spPr>
        <p:txBody>
          <a:bodyPr anchorCtr="0" anchor="t" bIns="0" lIns="0" spcFirstLastPara="1" rIns="0" wrap="square" tIns="0">
            <a:noAutofit/>
          </a:bodyPr>
          <a:lstStyle/>
          <a:p>
            <a:pPr indent="-387350" lvl="0" marL="457200" rtl="0" algn="l">
              <a:lnSpc>
                <a:spcPct val="100000"/>
              </a:lnSpc>
              <a:spcBef>
                <a:spcPts val="0"/>
              </a:spcBef>
              <a:spcAft>
                <a:spcPts val="0"/>
              </a:spcAft>
              <a:buSzPts val="2500"/>
              <a:buChar char="●"/>
            </a:pPr>
            <a:r>
              <a:rPr lang="en-GB" sz="2500"/>
              <a:t>DCC Ocean Prediction (ETOOFS GOOS) model data in </a:t>
            </a:r>
            <a:r>
              <a:rPr lang="en-GB" sz="2500"/>
              <a:t>the</a:t>
            </a:r>
            <a:r>
              <a:rPr lang="en-GB" sz="2500"/>
              <a:t> planning - in second MVP…</a:t>
            </a:r>
            <a:endParaRPr sz="2500"/>
          </a:p>
          <a:p>
            <a:pPr indent="-387350" lvl="0" marL="457200" rtl="0" algn="l">
              <a:lnSpc>
                <a:spcPct val="100000"/>
              </a:lnSpc>
              <a:spcBef>
                <a:spcPts val="0"/>
              </a:spcBef>
              <a:spcAft>
                <a:spcPts val="0"/>
              </a:spcAft>
              <a:buSzPts val="2500"/>
              <a:buChar char="●"/>
            </a:pPr>
            <a:r>
              <a:rPr lang="en-GB" sz="2500"/>
              <a:t>WMO WIS2</a:t>
            </a:r>
            <a:endParaRPr sz="2500"/>
          </a:p>
          <a:p>
            <a:pPr indent="-387350" lvl="0" marL="457200" rtl="0" algn="l">
              <a:lnSpc>
                <a:spcPct val="100000"/>
              </a:lnSpc>
              <a:spcBef>
                <a:spcPts val="0"/>
              </a:spcBef>
              <a:spcAft>
                <a:spcPts val="0"/>
              </a:spcAft>
              <a:buSzPts val="2500"/>
              <a:buChar char="●"/>
            </a:pPr>
            <a:r>
              <a:rPr lang="en-GB" sz="2500"/>
              <a:t>UNEP digital equity plus…</a:t>
            </a:r>
            <a:endParaRPr sz="2500"/>
          </a:p>
          <a:p>
            <a:pPr indent="-387350" lvl="0" marL="457200" rtl="0" algn="l">
              <a:lnSpc>
                <a:spcPct val="100000"/>
              </a:lnSpc>
              <a:spcBef>
                <a:spcPts val="0"/>
              </a:spcBef>
              <a:spcAft>
                <a:spcPts val="0"/>
              </a:spcAft>
              <a:buSzPts val="2500"/>
              <a:buChar char="●"/>
            </a:pPr>
            <a:r>
              <a:rPr lang="en-GB" sz="2500"/>
              <a:t>Space agencies - CEOS, CGMS, ESA, NASA, ISRO, etc.</a:t>
            </a:r>
            <a:endParaRPr sz="2500"/>
          </a:p>
        </p:txBody>
      </p:sp>
      <p:sp>
        <p:nvSpPr>
          <p:cNvPr id="311" name="Google Shape;311;g30699424ad4_1_21"/>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Clr>
                <a:srgbClr val="000000"/>
              </a:buClr>
              <a:buSzPts val="1000"/>
              <a:buFont typeface="Arial"/>
              <a:buNone/>
            </a:pPr>
            <a:fld id="{00000000-1234-1234-1234-123412341234}" type="slidenum">
              <a:rPr lang="en-GB"/>
              <a:t>‹#›</a:t>
            </a:fld>
            <a:endParaRPr/>
          </a:p>
        </p:txBody>
      </p:sp>
      <p:pic>
        <p:nvPicPr>
          <p:cNvPr id="312" name="Google Shape;312;g30699424ad4_1_21"/>
          <p:cNvPicPr preferRelativeResize="0"/>
          <p:nvPr/>
        </p:nvPicPr>
        <p:blipFill rotWithShape="1">
          <a:blip r:embed="rId3">
            <a:alphaModFix/>
          </a:blip>
          <a:srcRect b="0" l="0" r="0" t="0"/>
          <a:stretch/>
        </p:blipFill>
        <p:spPr>
          <a:xfrm>
            <a:off x="1749650" y="6181175"/>
            <a:ext cx="1005275" cy="353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3074fb2d15f_0_539"/>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800"/>
              <a:buNone/>
            </a:pPr>
            <a:r>
              <a:rPr lang="en-GB"/>
              <a:t>WG focal points</a:t>
            </a:r>
            <a:endParaRPr/>
          </a:p>
        </p:txBody>
      </p:sp>
      <p:sp>
        <p:nvSpPr>
          <p:cNvPr id="319" name="Google Shape;319;g3074fb2d15f_0_539"/>
          <p:cNvSpPr txBox="1"/>
          <p:nvPr>
            <p:ph idx="1" type="body"/>
          </p:nvPr>
        </p:nvSpPr>
        <p:spPr>
          <a:xfrm>
            <a:off x="720725" y="1296988"/>
            <a:ext cx="10750500" cy="4616400"/>
          </a:xfrm>
          <a:prstGeom prst="rect">
            <a:avLst/>
          </a:prstGeom>
          <a:noFill/>
          <a:ln>
            <a:noFill/>
          </a:ln>
        </p:spPr>
        <p:txBody>
          <a:bodyPr anchorCtr="0" anchor="t" bIns="0" lIns="0" spcFirstLastPara="1" rIns="0" wrap="square" tIns="0">
            <a:noAutofit/>
          </a:bodyPr>
          <a:lstStyle/>
          <a:p>
            <a:pPr indent="-368300" lvl="0" marL="457200" rtl="0" algn="l">
              <a:lnSpc>
                <a:spcPct val="100000"/>
              </a:lnSpc>
              <a:spcBef>
                <a:spcPts val="0"/>
              </a:spcBef>
              <a:spcAft>
                <a:spcPts val="0"/>
              </a:spcAft>
              <a:buSzPts val="2200"/>
              <a:buChar char="●"/>
            </a:pPr>
            <a:r>
              <a:rPr lang="en-GB" sz="2200"/>
              <a:t>Informal WG</a:t>
            </a:r>
            <a:endParaRPr sz="2200"/>
          </a:p>
          <a:p>
            <a:pPr indent="-368300" lvl="0" marL="457200" rtl="0" algn="l">
              <a:lnSpc>
                <a:spcPct val="100000"/>
              </a:lnSpc>
              <a:spcBef>
                <a:spcPts val="0"/>
              </a:spcBef>
              <a:spcAft>
                <a:spcPts val="0"/>
              </a:spcAft>
              <a:buSzPts val="2200"/>
              <a:buChar char="●"/>
            </a:pPr>
            <a:r>
              <a:rPr lang="en-GB" sz="2200"/>
              <a:t>ODIS- Lucy/Pier Luigi</a:t>
            </a:r>
            <a:endParaRPr sz="2200"/>
          </a:p>
          <a:p>
            <a:pPr indent="-368300" lvl="0" marL="457200" rtl="0" algn="l">
              <a:lnSpc>
                <a:spcPct val="100000"/>
              </a:lnSpc>
              <a:spcBef>
                <a:spcPts val="0"/>
              </a:spcBef>
              <a:spcAft>
                <a:spcPts val="0"/>
              </a:spcAft>
              <a:buSzPts val="2200"/>
              <a:buChar char="●"/>
            </a:pPr>
            <a:r>
              <a:rPr lang="en-GB" sz="2200"/>
              <a:t>OBIS/BioEco - Ward/Pieter</a:t>
            </a:r>
            <a:endParaRPr sz="2200"/>
          </a:p>
          <a:p>
            <a:pPr indent="-368300" lvl="0" marL="457200" rtl="0" algn="l">
              <a:lnSpc>
                <a:spcPct val="100000"/>
              </a:lnSpc>
              <a:spcBef>
                <a:spcPts val="0"/>
              </a:spcBef>
              <a:spcAft>
                <a:spcPts val="0"/>
              </a:spcAft>
              <a:buSzPts val="2200"/>
              <a:buChar char="●"/>
            </a:pPr>
            <a:r>
              <a:rPr lang="en-GB" sz="2200"/>
              <a:t>OCG/</a:t>
            </a:r>
            <a:r>
              <a:rPr lang="en-GB" sz="2200"/>
              <a:t>OceanOPS </a:t>
            </a:r>
            <a:r>
              <a:rPr lang="en-GB" sz="2200"/>
              <a:t> - Kevin/Mathieu</a:t>
            </a:r>
            <a:endParaRPr sz="2200"/>
          </a:p>
          <a:p>
            <a:pPr indent="-368300" lvl="0" marL="457200" rtl="0" algn="l">
              <a:lnSpc>
                <a:spcPct val="100000"/>
              </a:lnSpc>
              <a:spcBef>
                <a:spcPts val="0"/>
              </a:spcBef>
              <a:spcAft>
                <a:spcPts val="0"/>
              </a:spcAft>
              <a:buSzPts val="2200"/>
              <a:buChar char="●"/>
            </a:pPr>
            <a:r>
              <a:rPr lang="en-GB" sz="2200"/>
              <a:t>GOOS general - Emma/Joanna</a:t>
            </a:r>
            <a:endParaRPr sz="2200"/>
          </a:p>
          <a:p>
            <a:pPr indent="-368300" lvl="0" marL="457200" rtl="0" algn="l">
              <a:lnSpc>
                <a:spcPct val="100000"/>
              </a:lnSpc>
              <a:spcBef>
                <a:spcPts val="0"/>
              </a:spcBef>
              <a:spcAft>
                <a:spcPts val="0"/>
              </a:spcAft>
              <a:buSzPts val="2200"/>
              <a:buChar char="●"/>
            </a:pPr>
            <a:r>
              <a:rPr lang="en-GB" sz="2200"/>
              <a:t>SDG 14.3.1/Science - Katherina/Kirsten</a:t>
            </a:r>
            <a:endParaRPr sz="2200"/>
          </a:p>
          <a:p>
            <a:pPr indent="-368300" lvl="0" marL="457200" rtl="0" algn="l">
              <a:lnSpc>
                <a:spcPct val="100000"/>
              </a:lnSpc>
              <a:spcBef>
                <a:spcPts val="0"/>
              </a:spcBef>
              <a:spcAft>
                <a:spcPts val="0"/>
              </a:spcAft>
              <a:buSzPts val="2200"/>
              <a:buChar char="●"/>
            </a:pPr>
            <a:r>
              <a:rPr lang="en-GB" sz="2200"/>
              <a:t>GOOS BGC/IOCCP - Veronique/Nico</a:t>
            </a:r>
            <a:endParaRPr sz="2200"/>
          </a:p>
          <a:p>
            <a:pPr indent="-368300" lvl="0" marL="457200" rtl="0" algn="l">
              <a:lnSpc>
                <a:spcPct val="100000"/>
              </a:lnSpc>
              <a:spcBef>
                <a:spcPts val="0"/>
              </a:spcBef>
              <a:spcAft>
                <a:spcPts val="0"/>
              </a:spcAft>
              <a:buSzPts val="2200"/>
              <a:buChar char="●"/>
            </a:pPr>
            <a:r>
              <a:rPr lang="en-GB" sz="2200"/>
              <a:t>IODE general - Peter/Lotta</a:t>
            </a:r>
            <a:endParaRPr sz="2200"/>
          </a:p>
          <a:p>
            <a:pPr indent="-368300" lvl="0" marL="457200" rtl="0" algn="l">
              <a:lnSpc>
                <a:spcPct val="100000"/>
              </a:lnSpc>
              <a:spcBef>
                <a:spcPts val="0"/>
              </a:spcBef>
              <a:spcAft>
                <a:spcPts val="0"/>
              </a:spcAft>
              <a:buSzPts val="2200"/>
              <a:buChar char="●"/>
            </a:pPr>
            <a:r>
              <a:rPr lang="en-GB" sz="2200"/>
              <a:t>DCC/DCOs Infrastructure 3 - Terry, Enrique, Jan Bart</a:t>
            </a:r>
            <a:endParaRPr sz="2200"/>
          </a:p>
          <a:p>
            <a:pPr indent="-368300" lvl="0" marL="457200" rtl="0" algn="l">
              <a:lnSpc>
                <a:spcPct val="100000"/>
              </a:lnSpc>
              <a:spcBef>
                <a:spcPts val="0"/>
              </a:spcBef>
              <a:spcAft>
                <a:spcPts val="0"/>
              </a:spcAft>
              <a:buSzPts val="2200"/>
              <a:buChar char="●"/>
            </a:pPr>
            <a:r>
              <a:t/>
            </a:r>
            <a:endParaRPr sz="2200"/>
          </a:p>
          <a:p>
            <a:pPr indent="0" lvl="0" marL="0" rtl="0" algn="l">
              <a:lnSpc>
                <a:spcPct val="100000"/>
              </a:lnSpc>
              <a:spcBef>
                <a:spcPts val="0"/>
              </a:spcBef>
              <a:spcAft>
                <a:spcPts val="0"/>
              </a:spcAft>
              <a:buSzPts val="1800"/>
              <a:buNone/>
            </a:pPr>
            <a:r>
              <a:t/>
            </a:r>
            <a:endParaRPr sz="2200"/>
          </a:p>
          <a:p>
            <a:pPr indent="0" lvl="0" marL="0" rtl="0" algn="l">
              <a:lnSpc>
                <a:spcPct val="100000"/>
              </a:lnSpc>
              <a:spcBef>
                <a:spcPts val="0"/>
              </a:spcBef>
              <a:spcAft>
                <a:spcPts val="0"/>
              </a:spcAft>
              <a:buSzPts val="1800"/>
              <a:buNone/>
            </a:pPr>
            <a:r>
              <a:rPr lang="en-GB" sz="2200"/>
              <a:t>Punctual review </a:t>
            </a:r>
            <a:endParaRPr sz="2200"/>
          </a:p>
          <a:p>
            <a:pPr indent="0" lvl="0" marL="0" rtl="0" algn="l">
              <a:lnSpc>
                <a:spcPct val="100000"/>
              </a:lnSpc>
              <a:spcBef>
                <a:spcPts val="0"/>
              </a:spcBef>
              <a:spcAft>
                <a:spcPts val="0"/>
              </a:spcAft>
              <a:buSzPts val="1800"/>
              <a:buNone/>
            </a:pPr>
            <a:r>
              <a:rPr lang="en-GB" sz="2200"/>
              <a:t>IOC: MSP, Tsunami, DCU, Capacity development, IOC regions</a:t>
            </a:r>
            <a:endParaRPr sz="2200"/>
          </a:p>
          <a:p>
            <a:pPr indent="0" lvl="0" marL="0" rtl="0" algn="l">
              <a:lnSpc>
                <a:spcPct val="100000"/>
              </a:lnSpc>
              <a:spcBef>
                <a:spcPts val="0"/>
              </a:spcBef>
              <a:spcAft>
                <a:spcPts val="0"/>
              </a:spcAft>
              <a:buSzPts val="1800"/>
              <a:buNone/>
            </a:pPr>
            <a:r>
              <a:rPr lang="en-GB" sz="2200"/>
              <a:t>GRAs virtual meeting - GOOS SC</a:t>
            </a:r>
            <a:endParaRPr sz="2200"/>
          </a:p>
          <a:p>
            <a:pPr indent="0" lvl="0" marL="0" rtl="0" algn="l">
              <a:lnSpc>
                <a:spcPct val="100000"/>
              </a:lnSpc>
              <a:spcBef>
                <a:spcPts val="0"/>
              </a:spcBef>
              <a:spcAft>
                <a:spcPts val="0"/>
              </a:spcAft>
              <a:buSzPts val="1800"/>
              <a:buNone/>
            </a:pPr>
            <a:r>
              <a:t/>
            </a:r>
            <a:endParaRPr sz="2200"/>
          </a:p>
          <a:p>
            <a:pPr indent="0" lvl="0" marL="0" rtl="0" algn="l">
              <a:lnSpc>
                <a:spcPct val="100000"/>
              </a:lnSpc>
              <a:spcBef>
                <a:spcPts val="0"/>
              </a:spcBef>
              <a:spcAft>
                <a:spcPts val="0"/>
              </a:spcAft>
              <a:buSzPts val="1800"/>
              <a:buNone/>
            </a:pPr>
            <a:r>
              <a:t/>
            </a:r>
            <a:endParaRPr sz="2200"/>
          </a:p>
          <a:p>
            <a:pPr indent="0" lvl="0" marL="0" rtl="0" algn="l">
              <a:lnSpc>
                <a:spcPct val="100000"/>
              </a:lnSpc>
              <a:spcBef>
                <a:spcPts val="0"/>
              </a:spcBef>
              <a:spcAft>
                <a:spcPts val="0"/>
              </a:spcAft>
              <a:buSzPts val="1800"/>
              <a:buNone/>
            </a:pPr>
            <a:r>
              <a:t/>
            </a:r>
            <a:endParaRPr sz="2200"/>
          </a:p>
        </p:txBody>
      </p:sp>
      <p:sp>
        <p:nvSpPr>
          <p:cNvPr id="320" name="Google Shape;320;g3074fb2d15f_0_539"/>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Clr>
                <a:srgbClr val="000000"/>
              </a:buClr>
              <a:buSzPts val="1000"/>
              <a:buFont typeface="Arial"/>
              <a:buNone/>
            </a:pPr>
            <a:fld id="{00000000-1234-1234-1234-123412341234}" type="slidenum">
              <a:rPr lang="en-GB"/>
              <a:t>‹#›</a:t>
            </a:fld>
            <a:endParaRPr/>
          </a:p>
        </p:txBody>
      </p:sp>
      <p:pic>
        <p:nvPicPr>
          <p:cNvPr id="321" name="Google Shape;321;g3074fb2d15f_0_539"/>
          <p:cNvPicPr preferRelativeResize="0"/>
          <p:nvPr/>
        </p:nvPicPr>
        <p:blipFill rotWithShape="1">
          <a:blip r:embed="rId3">
            <a:alphaModFix/>
          </a:blip>
          <a:srcRect b="0" l="0" r="0" t="0"/>
          <a:stretch/>
        </p:blipFill>
        <p:spPr>
          <a:xfrm>
            <a:off x="1749650" y="6181175"/>
            <a:ext cx="1005275" cy="353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3074fb2d15f_0_547"/>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800"/>
              <a:buNone/>
            </a:pPr>
            <a:r>
              <a:rPr lang="en-GB"/>
              <a:t>Barriers</a:t>
            </a:r>
            <a:endParaRPr/>
          </a:p>
        </p:txBody>
      </p:sp>
      <p:sp>
        <p:nvSpPr>
          <p:cNvPr id="328" name="Google Shape;328;g3074fb2d15f_0_547"/>
          <p:cNvSpPr txBox="1"/>
          <p:nvPr>
            <p:ph idx="1" type="body"/>
          </p:nvPr>
        </p:nvSpPr>
        <p:spPr>
          <a:xfrm>
            <a:off x="720725" y="1296988"/>
            <a:ext cx="10750500" cy="4616400"/>
          </a:xfrm>
          <a:prstGeom prst="rect">
            <a:avLst/>
          </a:prstGeom>
          <a:noFill/>
          <a:ln>
            <a:noFill/>
          </a:ln>
        </p:spPr>
        <p:txBody>
          <a:bodyPr anchorCtr="0" anchor="t" bIns="0" lIns="0" spcFirstLastPara="1" rIns="0" wrap="square" tIns="0">
            <a:noAutofit/>
          </a:bodyPr>
          <a:lstStyle/>
          <a:p>
            <a:pPr indent="-342900" lvl="0" marL="457200" rtl="0" algn="l">
              <a:lnSpc>
                <a:spcPct val="100000"/>
              </a:lnSpc>
              <a:spcBef>
                <a:spcPts val="0"/>
              </a:spcBef>
              <a:spcAft>
                <a:spcPts val="0"/>
              </a:spcAft>
              <a:buSzPts val="1800"/>
              <a:buChar char="●"/>
            </a:pPr>
            <a:r>
              <a:rPr lang="en-GB" sz="2000"/>
              <a:t>Document architecture straight away?!</a:t>
            </a:r>
            <a:endParaRPr sz="2000"/>
          </a:p>
          <a:p>
            <a:pPr indent="-355600" lvl="0" marL="457200" rtl="0" algn="l">
              <a:lnSpc>
                <a:spcPct val="100000"/>
              </a:lnSpc>
              <a:spcBef>
                <a:spcPts val="0"/>
              </a:spcBef>
              <a:spcAft>
                <a:spcPts val="0"/>
              </a:spcAft>
              <a:buSzPts val="2000"/>
              <a:buChar char="●"/>
            </a:pPr>
            <a:r>
              <a:rPr lang="en-GB" sz="2000"/>
              <a:t>Identifying who takes charge? Anchor are IODE/GOOS. For proposal sign off is both IODE and GOOS technical and </a:t>
            </a:r>
            <a:r>
              <a:rPr lang="en-GB" sz="2000"/>
              <a:t>management levels</a:t>
            </a:r>
            <a:endParaRPr sz="2000"/>
          </a:p>
          <a:p>
            <a:pPr indent="-355600" lvl="0" marL="457200" rtl="0" algn="l">
              <a:lnSpc>
                <a:spcPct val="100000"/>
              </a:lnSpc>
              <a:spcBef>
                <a:spcPts val="0"/>
              </a:spcBef>
              <a:spcAft>
                <a:spcPts val="0"/>
              </a:spcAft>
              <a:buSzPts val="2000"/>
              <a:buChar char="●"/>
            </a:pPr>
            <a:r>
              <a:rPr lang="en-GB" sz="2000"/>
              <a:t>Users, reach out and ensure production is useful for key MVPs - co-design - ensure…</a:t>
            </a:r>
            <a:endParaRPr sz="2000"/>
          </a:p>
          <a:p>
            <a:pPr indent="-355600" lvl="0" marL="457200" rtl="0" algn="l">
              <a:lnSpc>
                <a:spcPct val="100000"/>
              </a:lnSpc>
              <a:spcBef>
                <a:spcPts val="0"/>
              </a:spcBef>
              <a:spcAft>
                <a:spcPts val="0"/>
              </a:spcAft>
              <a:buSzPts val="2000"/>
              <a:buChar char="●"/>
            </a:pPr>
            <a:r>
              <a:rPr lang="en-GB" sz="2000"/>
              <a:t>Effective communication - who what how and how we resource - different phases, multi level</a:t>
            </a:r>
            <a:endParaRPr sz="2000"/>
          </a:p>
          <a:p>
            <a:pPr indent="-355600" lvl="0" marL="457200" rtl="0" algn="l">
              <a:lnSpc>
                <a:spcPct val="100000"/>
              </a:lnSpc>
              <a:spcBef>
                <a:spcPts val="0"/>
              </a:spcBef>
              <a:spcAft>
                <a:spcPts val="0"/>
              </a:spcAft>
              <a:buSzPts val="2000"/>
              <a:buChar char="●"/>
            </a:pPr>
            <a:r>
              <a:rPr lang="en-GB" sz="2000"/>
              <a:t>Insufficient technical input - solved through (partially) communication within our system on some questions - engaging with many more across nations etc, GOOS OCG Data TT, GRAs, IODE/OBIS nodes. Draw on networks for internal review. Engage with outside? With other groups, dialogue with industry, Corporate data group potential.</a:t>
            </a:r>
            <a:endParaRPr sz="2000"/>
          </a:p>
        </p:txBody>
      </p:sp>
      <p:sp>
        <p:nvSpPr>
          <p:cNvPr id="329" name="Google Shape;329;g3074fb2d15f_0_547"/>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Clr>
                <a:srgbClr val="000000"/>
              </a:buClr>
              <a:buSzPts val="1000"/>
              <a:buFont typeface="Arial"/>
              <a:buNone/>
            </a:pPr>
            <a:fld id="{00000000-1234-1234-1234-123412341234}" type="slidenum">
              <a:rPr lang="en-GB"/>
              <a:t>‹#›</a:t>
            </a:fld>
            <a:endParaRPr/>
          </a:p>
        </p:txBody>
      </p:sp>
      <p:pic>
        <p:nvPicPr>
          <p:cNvPr id="330" name="Google Shape;330;g3074fb2d15f_0_547"/>
          <p:cNvPicPr preferRelativeResize="0"/>
          <p:nvPr/>
        </p:nvPicPr>
        <p:blipFill rotWithShape="1">
          <a:blip r:embed="rId3">
            <a:alphaModFix/>
          </a:blip>
          <a:srcRect b="0" l="0" r="0" t="0"/>
          <a:stretch/>
        </p:blipFill>
        <p:spPr>
          <a:xfrm>
            <a:off x="1749650" y="6181175"/>
            <a:ext cx="1005275" cy="353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3074fb2d15f_0_555"/>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800"/>
              <a:buNone/>
            </a:pPr>
            <a:r>
              <a:rPr lang="en-GB"/>
              <a:t>Vision</a:t>
            </a:r>
            <a:r>
              <a:rPr lang="en-GB"/>
              <a:t> - agreed north star (</a:t>
            </a:r>
            <a:r>
              <a:rPr lang="en-GB"/>
              <a:t>Vision and KO’s)</a:t>
            </a:r>
            <a:r>
              <a:rPr lang="en-GB"/>
              <a:t> </a:t>
            </a:r>
            <a:endParaRPr/>
          </a:p>
        </p:txBody>
      </p:sp>
      <p:sp>
        <p:nvSpPr>
          <p:cNvPr id="337" name="Google Shape;337;g3074fb2d15f_0_555"/>
          <p:cNvSpPr txBox="1"/>
          <p:nvPr>
            <p:ph idx="1" type="body"/>
          </p:nvPr>
        </p:nvSpPr>
        <p:spPr>
          <a:xfrm>
            <a:off x="720725" y="1296988"/>
            <a:ext cx="10750500" cy="4616400"/>
          </a:xfrm>
          <a:prstGeom prst="rect">
            <a:avLst/>
          </a:prstGeom>
          <a:noFill/>
          <a:ln>
            <a:noFill/>
          </a:ln>
        </p:spPr>
        <p:txBody>
          <a:bodyPr anchorCtr="0" anchor="t" bIns="0" lIns="0" spcFirstLastPara="1" rIns="0" wrap="square" tIns="0">
            <a:noAutofit/>
          </a:bodyPr>
          <a:lstStyle/>
          <a:p>
            <a:pPr indent="-355600" lvl="0" marL="457200" rtl="0" algn="l">
              <a:spcBef>
                <a:spcPts val="0"/>
              </a:spcBef>
              <a:spcAft>
                <a:spcPts val="0"/>
              </a:spcAft>
              <a:buSzPts val="2000"/>
              <a:buFont typeface="Calibri"/>
              <a:buChar char="●"/>
            </a:pPr>
            <a:r>
              <a:rPr lang="en-GB" sz="2000">
                <a:latin typeface="Calibri"/>
                <a:ea typeface="Calibri"/>
                <a:cs typeface="Calibri"/>
                <a:sym typeface="Calibri"/>
              </a:rPr>
              <a:t>IOC as the gateway all ocean data - with core GOOS certified EOV data clearly identified</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GB" sz="2000">
                <a:latin typeface="Calibri"/>
                <a:ea typeface="Calibri"/>
                <a:cs typeface="Calibri"/>
                <a:sym typeface="Calibri"/>
              </a:rPr>
              <a:t>Wherever you are in the world you want to be able to appropriately access EOV data</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GB" sz="2000">
                <a:latin typeface="Calibri"/>
                <a:ea typeface="Calibri"/>
                <a:cs typeface="Calibri"/>
                <a:sym typeface="Calibri"/>
              </a:rPr>
              <a:t> EOV Data of documented quality, following FAIR &amp; CARE principals, available for All</a:t>
            </a:r>
            <a:endParaRPr sz="2000">
              <a:latin typeface="Calibri"/>
              <a:ea typeface="Calibri"/>
              <a:cs typeface="Calibri"/>
              <a:sym typeface="Calibri"/>
            </a:endParaRPr>
          </a:p>
          <a:p>
            <a:pPr indent="0" lvl="0" marL="457200" rtl="0" algn="l">
              <a:spcBef>
                <a:spcPts val="0"/>
              </a:spcBef>
              <a:spcAft>
                <a:spcPts val="0"/>
              </a:spcAft>
              <a:buNone/>
            </a:pPr>
            <a:r>
              <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GB" sz="2000">
                <a:latin typeface="Calibri"/>
                <a:ea typeface="Calibri"/>
                <a:cs typeface="Calibri"/>
                <a:sym typeface="Calibri"/>
              </a:rPr>
              <a:t>Harnessing all parts of the IOC value chain (or all IOC assets and capacities) to deliver trusted information to as many users as possible</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GB" sz="2000">
                <a:latin typeface="Calibri"/>
                <a:ea typeface="Calibri"/>
                <a:cs typeface="Calibri"/>
                <a:sym typeface="Calibri"/>
              </a:rPr>
              <a:t>High value products that get delivery of the EOV data into the hands of the global assessments and multilateral processes, that can be traced back to the point of truth (i.e. observations) </a:t>
            </a:r>
            <a:endParaRPr sz="2000">
              <a:latin typeface="Calibri"/>
              <a:ea typeface="Calibri"/>
              <a:cs typeface="Calibri"/>
              <a:sym typeface="Calibri"/>
            </a:endParaRPr>
          </a:p>
          <a:p>
            <a:pPr indent="0" lvl="0" marL="457200" rtl="0" algn="l">
              <a:spcBef>
                <a:spcPts val="0"/>
              </a:spcBef>
              <a:spcAft>
                <a:spcPts val="0"/>
              </a:spcAft>
              <a:buNone/>
            </a:pPr>
            <a:r>
              <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GB" sz="2000">
                <a:latin typeface="Calibri"/>
                <a:ea typeface="Calibri"/>
                <a:cs typeface="Calibri"/>
                <a:sym typeface="Calibri"/>
              </a:rPr>
              <a:t>IOC has defined and clear niche in digital ecosystem which is unique to us and highly investable, that is aligned with other architectures and built on existing infrastructure.</a:t>
            </a:r>
            <a:endParaRPr sz="2000">
              <a:latin typeface="Calibri"/>
              <a:ea typeface="Calibri"/>
              <a:cs typeface="Calibri"/>
              <a:sym typeface="Calibri"/>
            </a:endParaRPr>
          </a:p>
          <a:p>
            <a:pPr indent="0" lvl="0" marL="457200" rtl="0" algn="l">
              <a:spcBef>
                <a:spcPts val="0"/>
              </a:spcBef>
              <a:spcAft>
                <a:spcPts val="0"/>
              </a:spcAft>
              <a:buNone/>
            </a:pPr>
            <a:r>
              <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GB" sz="2000">
                <a:latin typeface="Calibri"/>
                <a:ea typeface="Calibri"/>
                <a:cs typeface="Calibri"/>
                <a:sym typeface="Calibri"/>
              </a:rPr>
              <a:t>IOC data architecture and associated products and services will bridge the digital divide and help mature digital ecosystems globally </a:t>
            </a:r>
            <a:endParaRPr sz="2000">
              <a:latin typeface="Calibri"/>
              <a:ea typeface="Calibri"/>
              <a:cs typeface="Calibri"/>
              <a:sym typeface="Calibri"/>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GB"/>
              <a:t>Ref: IOC Data Policy, WMO Unified Data Policy, and GOOS data is free and unrestricted</a:t>
            </a:r>
            <a:endParaRPr/>
          </a:p>
          <a:p>
            <a:pPr indent="0" lvl="0" marL="457200" rtl="0" algn="l">
              <a:spcBef>
                <a:spcPts val="0"/>
              </a:spcBef>
              <a:spcAft>
                <a:spcPts val="0"/>
              </a:spcAft>
              <a:buNone/>
            </a:pPr>
            <a:r>
              <a:rPr lang="en-GB"/>
              <a:t>Define Ocean Data: be it from in situ, modelling, analytics, public and private sector</a:t>
            </a:r>
            <a:endParaRPr/>
          </a:p>
          <a:p>
            <a:pPr indent="0" lvl="0" marL="457200" rtl="0" algn="l">
              <a:spcBef>
                <a:spcPts val="0"/>
              </a:spcBef>
              <a:spcAft>
                <a:spcPts val="0"/>
              </a:spcAft>
              <a:buNone/>
            </a:pPr>
            <a:r>
              <a:rPr lang="en-GB"/>
              <a:t>Define the IOC Value Chain - IOC Medium Term Strategy page 16)</a:t>
            </a:r>
            <a:endParaRPr/>
          </a:p>
          <a:p>
            <a:pPr indent="0" lvl="0" marL="457200" rtl="0" algn="l">
              <a:spcBef>
                <a:spcPts val="0"/>
              </a:spcBef>
              <a:spcAft>
                <a:spcPts val="0"/>
              </a:spcAft>
              <a:buNone/>
            </a:pPr>
            <a:r>
              <a:t/>
            </a:r>
            <a:endParaRPr/>
          </a:p>
          <a:p>
            <a:pPr indent="0" lvl="0" marL="457200" rtl="0" algn="l">
              <a:spcBef>
                <a:spcPts val="0"/>
              </a:spcBef>
              <a:spcAft>
                <a:spcPts val="0"/>
              </a:spcAft>
              <a:buClr>
                <a:schemeClr val="dk1"/>
              </a:buClr>
              <a:buSzPts val="1100"/>
              <a:buFont typeface="Arial"/>
              <a:buNone/>
            </a:pPr>
            <a:r>
              <a:rPr lang="en-GB" sz="2000">
                <a:latin typeface="Calibri"/>
                <a:ea typeface="Calibri"/>
                <a:cs typeface="Calibri"/>
                <a:sym typeface="Calibri"/>
              </a:rPr>
              <a:t>(Global ocean data  and data flows clearly mapped - KPI?)</a:t>
            </a:r>
            <a:endParaRPr/>
          </a:p>
        </p:txBody>
      </p:sp>
      <p:sp>
        <p:nvSpPr>
          <p:cNvPr id="338" name="Google Shape;338;g3074fb2d15f_0_555"/>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Clr>
                <a:srgbClr val="000000"/>
              </a:buClr>
              <a:buSzPts val="1000"/>
              <a:buFont typeface="Arial"/>
              <a:buNone/>
            </a:pPr>
            <a:fld id="{00000000-1234-1234-1234-123412341234}" type="slidenum">
              <a:rPr lang="en-GB"/>
              <a:t>‹#›</a:t>
            </a:fld>
            <a:endParaRPr/>
          </a:p>
        </p:txBody>
      </p:sp>
      <p:pic>
        <p:nvPicPr>
          <p:cNvPr id="339" name="Google Shape;339;g3074fb2d15f_0_555"/>
          <p:cNvPicPr preferRelativeResize="0"/>
          <p:nvPr/>
        </p:nvPicPr>
        <p:blipFill rotWithShape="1">
          <a:blip r:embed="rId3">
            <a:alphaModFix/>
          </a:blip>
          <a:srcRect b="0" l="0" r="0" t="0"/>
          <a:stretch/>
        </p:blipFill>
        <p:spPr>
          <a:xfrm>
            <a:off x="1749650" y="6181175"/>
            <a:ext cx="1005275" cy="353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3074fb2d15f_0_0"/>
          <p:cNvSpPr txBox="1"/>
          <p:nvPr/>
        </p:nvSpPr>
        <p:spPr>
          <a:xfrm>
            <a:off x="152400" y="189390"/>
            <a:ext cx="5536500" cy="337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1800" u="none" cap="none" strike="noStrike">
                <a:solidFill>
                  <a:schemeClr val="dk1"/>
                </a:solidFill>
                <a:latin typeface="Calibri"/>
                <a:ea typeface="Calibri"/>
                <a:cs typeface="Calibri"/>
                <a:sym typeface="Calibri"/>
              </a:rPr>
              <a:t>Strengths (internal)</a:t>
            </a:r>
            <a:endParaRPr b="1" i="1" sz="1800" u="none" cap="none" strike="noStrike">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General alignment to modern distributed data practices (ODIS,WIS2,ERDAP)</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We are all Looking outward to see how to deliver services</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All invested - all been working together for some time - skilled people FAIR principles / Common implementation approach</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Long history / sustained commitment from Member States</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Success stories on how to share data (Emodnet, GDAC, OBIS…and working across nations)</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Part of UN - Critical awareness of international focus </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IOC Statutes (informing MS on actions)</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Working towards same goal</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Can GRAs help get all data shared… Can NFP help</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ODIS has matchmaking capability</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work with existing strengths</a:t>
            </a:r>
            <a:endParaRPr sz="13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55" name="Google Shape;155;g3074fb2d15f_0_0"/>
          <p:cNvSpPr txBox="1"/>
          <p:nvPr/>
        </p:nvSpPr>
        <p:spPr>
          <a:xfrm>
            <a:off x="5827175" y="189400"/>
            <a:ext cx="6273300" cy="5939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1800">
                <a:solidFill>
                  <a:schemeClr val="dk1"/>
                </a:solidFill>
                <a:latin typeface="Calibri"/>
                <a:ea typeface="Calibri"/>
                <a:cs typeface="Calibri"/>
                <a:sym typeface="Calibri"/>
              </a:rPr>
              <a:t>Weaknesses</a:t>
            </a:r>
            <a:endParaRPr b="1" i="1" sz="18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Underused / ignored significance of IOC being UN </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not enough skilled people</a:t>
            </a:r>
            <a:endParaRPr sz="1300">
              <a:solidFill>
                <a:schemeClr val="dk1"/>
              </a:solidFill>
              <a:latin typeface="Calibri"/>
              <a:ea typeface="Calibri"/>
              <a:cs typeface="Calibri"/>
              <a:sym typeface="Calibri"/>
            </a:endParaRPr>
          </a:p>
          <a:p>
            <a:pPr indent="-311150" lvl="1" marL="9144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data</a:t>
            </a:r>
            <a:endParaRPr sz="1300">
              <a:solidFill>
                <a:schemeClr val="dk1"/>
              </a:solidFill>
              <a:latin typeface="Calibri"/>
              <a:ea typeface="Calibri"/>
              <a:cs typeface="Calibri"/>
              <a:sym typeface="Calibri"/>
            </a:endParaRPr>
          </a:p>
          <a:p>
            <a:pPr indent="-311150" lvl="1" marL="9144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liaison to user groups</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GOOS /IODE/ IOC weak in the UN System - underappreciated</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Our strengths are not recognised - unique value of IOC in running this</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Data sharing not a cross cutting priority in IOC</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Data management and sharing not recognized as essential in all IOC communities of practice and relevant DM practices are insufficiently known and used</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Shared visión and an ongoing governance system to support implementation</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Fragmentation geographically and politically</a:t>
            </a:r>
            <a:endParaRPr sz="1300">
              <a:solidFill>
                <a:schemeClr val="dk1"/>
              </a:solidFill>
              <a:latin typeface="Calibri"/>
              <a:ea typeface="Calibri"/>
              <a:cs typeface="Calibri"/>
              <a:sym typeface="Calibri"/>
            </a:endParaRPr>
          </a:p>
          <a:p>
            <a:pPr indent="-311150" lvl="1" marL="9144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difficult to create products </a:t>
            </a:r>
            <a:endParaRPr sz="1300">
              <a:solidFill>
                <a:schemeClr val="dk1"/>
              </a:solidFill>
              <a:latin typeface="Calibri"/>
              <a:ea typeface="Calibri"/>
              <a:cs typeface="Calibri"/>
              <a:sym typeface="Calibri"/>
            </a:endParaRPr>
          </a:p>
          <a:p>
            <a:pPr indent="-311150" lvl="1" marL="9144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several entities doing the same thing</a:t>
            </a:r>
            <a:endParaRPr sz="1300">
              <a:solidFill>
                <a:schemeClr val="dk1"/>
              </a:solidFill>
              <a:latin typeface="Calibri"/>
              <a:ea typeface="Calibri"/>
              <a:cs typeface="Calibri"/>
              <a:sym typeface="Calibri"/>
            </a:endParaRPr>
          </a:p>
          <a:p>
            <a:pPr indent="-311150" lvl="1" marL="9144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multiple submissions by one agency</a:t>
            </a:r>
            <a:endParaRPr sz="1300">
              <a:solidFill>
                <a:schemeClr val="dk1"/>
              </a:solidFill>
              <a:latin typeface="Calibri"/>
              <a:ea typeface="Calibri"/>
              <a:cs typeface="Calibri"/>
              <a:sym typeface="Calibri"/>
            </a:endParaRPr>
          </a:p>
          <a:p>
            <a:pPr indent="-311150" lvl="1" marL="9144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different versions out of one data set</a:t>
            </a:r>
            <a:endParaRPr sz="1300">
              <a:solidFill>
                <a:schemeClr val="dk1"/>
              </a:solidFill>
              <a:latin typeface="Calibri"/>
              <a:ea typeface="Calibri"/>
              <a:cs typeface="Calibri"/>
              <a:sym typeface="Calibri"/>
            </a:endParaRPr>
          </a:p>
          <a:p>
            <a:pPr indent="-311150" lvl="1" marL="9144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inefficiencies</a:t>
            </a:r>
            <a:endParaRPr sz="1300">
              <a:solidFill>
                <a:schemeClr val="dk1"/>
              </a:solidFill>
              <a:latin typeface="Calibri"/>
              <a:ea typeface="Calibri"/>
              <a:cs typeface="Calibri"/>
              <a:sym typeface="Calibri"/>
            </a:endParaRPr>
          </a:p>
          <a:p>
            <a:pPr indent="-311150" lvl="1" marL="9144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different time horizons for users</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some still not share data  - whole MS</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Collective access and benefits sharing regime (funding mechanism) - enable our competitors to a degree that we are outcompeted</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we do not have own awareness of licencing and restrictive usages</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insufficient linkage between what we do at technical level and top level of governance where decisions on data sharing are made</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lack of capacity in global south / under-resourced countries / communities </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everyone working in niches</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t/>
            </a:r>
            <a:endParaRPr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6" name="Google Shape;156;g3074fb2d15f_0_0"/>
          <p:cNvSpPr txBox="1"/>
          <p:nvPr/>
        </p:nvSpPr>
        <p:spPr>
          <a:xfrm>
            <a:off x="651600" y="5388300"/>
            <a:ext cx="2850600" cy="11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solidFill>
                  <a:schemeClr val="dk2"/>
                </a:solidFill>
              </a:rPr>
              <a:t>SWOT - current situation across IOC data landscape</a:t>
            </a:r>
            <a:endParaRPr b="1" sz="1600">
              <a:solidFill>
                <a:schemeClr val="dk2"/>
              </a:solidFill>
            </a:endParaRPr>
          </a:p>
        </p:txBody>
      </p:sp>
      <p:pic>
        <p:nvPicPr>
          <p:cNvPr id="157" name="Google Shape;157;g3074fb2d15f_0_0"/>
          <p:cNvPicPr preferRelativeResize="0"/>
          <p:nvPr/>
        </p:nvPicPr>
        <p:blipFill rotWithShape="1">
          <a:blip r:embed="rId3">
            <a:alphaModFix/>
          </a:blip>
          <a:srcRect b="0" l="0" r="0" t="0"/>
          <a:stretch/>
        </p:blipFill>
        <p:spPr>
          <a:xfrm>
            <a:off x="1749650" y="6181175"/>
            <a:ext cx="1005275" cy="353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3074fb2d15f_0_5"/>
          <p:cNvSpPr txBox="1"/>
          <p:nvPr/>
        </p:nvSpPr>
        <p:spPr>
          <a:xfrm>
            <a:off x="5969000" y="210225"/>
            <a:ext cx="6131400" cy="48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1800">
                <a:solidFill>
                  <a:schemeClr val="dk1"/>
                </a:solidFill>
                <a:latin typeface="Calibri"/>
                <a:ea typeface="Calibri"/>
                <a:cs typeface="Calibri"/>
                <a:sym typeface="Calibri"/>
              </a:rPr>
              <a:t>Threats</a:t>
            </a:r>
            <a:endParaRPr b="1" i="1" sz="18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Non support for multilateralism</a:t>
            </a:r>
            <a:endParaRPr sz="1300">
              <a:solidFill>
                <a:schemeClr val="dk1"/>
              </a:solidFill>
              <a:latin typeface="Calibri"/>
              <a:ea typeface="Calibri"/>
              <a:cs typeface="Calibri"/>
              <a:sym typeface="Calibri"/>
            </a:endParaRPr>
          </a:p>
          <a:p>
            <a:pPr indent="-311150" lvl="1" marL="914400" rtl="0" algn="l">
              <a:lnSpc>
                <a:spcPct val="115000"/>
              </a:lnSpc>
              <a:spcBef>
                <a:spcPts val="0"/>
              </a:spcBef>
              <a:spcAft>
                <a:spcPts val="0"/>
              </a:spcAft>
              <a:buClr>
                <a:schemeClr val="dk1"/>
              </a:buClr>
              <a:buSzPts val="1300"/>
              <a:buChar char="○"/>
            </a:pPr>
            <a:r>
              <a:rPr lang="en-GB" sz="1300">
                <a:solidFill>
                  <a:schemeClr val="dk1"/>
                </a:solidFill>
                <a:latin typeface="Calibri"/>
                <a:ea typeface="Calibri"/>
                <a:cs typeface="Calibri"/>
                <a:sym typeface="Calibri"/>
              </a:rPr>
              <a:t> Others can step up and do it</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Being part of UN can make slow to innovate…</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Too slow and others will do it (with our innovation)!</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unique role of IOC is not recognised </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HL engineering takes over good ideas of the system</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need to ‘police’ nodes - </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Geopolitics and emerging regulatory frameworks</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Access and benefit sharing - digital equity</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Fear by different countries of asymmetries in benefits from sharing data - digital colonialism.</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involving over-capacity nations so that they invest in us</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lack of resources and </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lack of optimised allocation of resources</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lack of redundancy in data systems</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no clear identification of ownership of separate parts of system</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Ensure we identify manageable list of tasks</a:t>
            </a:r>
            <a:endParaRPr sz="1300">
              <a:solidFill>
                <a:schemeClr val="dk1"/>
              </a:solidFill>
              <a:latin typeface="Calibri"/>
              <a:ea typeface="Calibri"/>
              <a:cs typeface="Calibri"/>
              <a:sym typeface="Calibri"/>
            </a:endParaRPr>
          </a:p>
          <a:p>
            <a:pPr indent="0" lvl="0" marL="0" marR="0" rtl="0" algn="l">
              <a:spcBef>
                <a:spcPts val="800"/>
              </a:spcBef>
              <a:spcAft>
                <a:spcPts val="0"/>
              </a:spcAft>
              <a:buNone/>
            </a:pPr>
            <a:r>
              <a:t/>
            </a:r>
            <a:endParaRPr>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3" name="Google Shape;163;g3074fb2d15f_0_5"/>
          <p:cNvSpPr txBox="1"/>
          <p:nvPr/>
        </p:nvSpPr>
        <p:spPr>
          <a:xfrm>
            <a:off x="212270" y="210234"/>
            <a:ext cx="5536500" cy="544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1800">
                <a:solidFill>
                  <a:schemeClr val="dk1"/>
                </a:solidFill>
                <a:latin typeface="Calibri"/>
                <a:ea typeface="Calibri"/>
                <a:cs typeface="Calibri"/>
                <a:sym typeface="Calibri"/>
              </a:rPr>
              <a:t>Opportunities (external)</a:t>
            </a:r>
            <a:endParaRPr b="1" i="1" sz="18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engagement with private sector</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recognised need for more ocean data - from UN / private sector / governments</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Ocean decade</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Agree a coordinated approach</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use the WMO Unified Policy and other mechanism more</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Communicate much better what we are doing…</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Be an exemplar to a wider community to influence other communities than the ocean (e.g. ?NASA heliophysics, CDIF… ) </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Opportunity to demonstrate mechanisms to balance protection and openness (appetite for data sharing with products and building trust)</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Creating a “marketplace” to enable trading/sharing/negotiating data (preposition ourselves in emerging digital economy)</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optimise green computing- sharing metadata not data -= data mesh architecture</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Private sector could create products</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Private sector design the technology we need</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Provision of and refining of Indicators</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use decade and UNGA to raise awareness of top level government for data sharing and also to avoid data colonialism</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work with diversity of partners to build a system for global community</a:t>
            </a:r>
            <a:endParaRPr sz="13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Need a plan - staged approach - guidelines…</a:t>
            </a:r>
            <a:endParaRPr sz="1300">
              <a:solidFill>
                <a:schemeClr val="dk1"/>
              </a:solidFill>
              <a:latin typeface="Calibri"/>
              <a:ea typeface="Calibri"/>
              <a:cs typeface="Calibri"/>
              <a:sym typeface="Calibri"/>
            </a:endParaRPr>
          </a:p>
          <a:p>
            <a:pPr indent="-311150" lvl="0" marL="457200" rtl="0" algn="l">
              <a:spcBef>
                <a:spcPts val="0"/>
              </a:spcBef>
              <a:spcAft>
                <a:spcPts val="0"/>
              </a:spcAft>
              <a:buClr>
                <a:schemeClr val="dk1"/>
              </a:buClr>
              <a:buSzPts val="1300"/>
              <a:buFont typeface="Calibri"/>
              <a:buChar char="●"/>
            </a:pPr>
            <a:r>
              <a:rPr lang="en-GB" sz="1300">
                <a:solidFill>
                  <a:schemeClr val="dk1"/>
                </a:solidFill>
                <a:latin typeface="Calibri"/>
                <a:ea typeface="Calibri"/>
                <a:cs typeface="Calibri"/>
                <a:sym typeface="Calibri"/>
              </a:rPr>
              <a:t>Roll out feature (“ocean in a box”)</a:t>
            </a:r>
            <a:endParaRPr sz="1300">
              <a:solidFill>
                <a:schemeClr val="dk1"/>
              </a:solidFill>
              <a:latin typeface="Calibri"/>
              <a:ea typeface="Calibri"/>
              <a:cs typeface="Calibri"/>
              <a:sym typeface="Calibri"/>
            </a:endParaRPr>
          </a:p>
          <a:p>
            <a:pPr indent="-311150" lvl="0" marL="457200" rtl="0" algn="l">
              <a:spcBef>
                <a:spcPts val="0"/>
              </a:spcBef>
              <a:spcAft>
                <a:spcPts val="0"/>
              </a:spcAft>
              <a:buClr>
                <a:schemeClr val="dk1"/>
              </a:buClr>
              <a:buSzPts val="1300"/>
              <a:buFont typeface="Calibri"/>
              <a:buChar char="●"/>
            </a:pPr>
            <a:r>
              <a:t/>
            </a:r>
            <a:endParaRPr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4" name="Google Shape;164;g3074fb2d15f_0_5"/>
          <p:cNvSpPr txBox="1"/>
          <p:nvPr/>
        </p:nvSpPr>
        <p:spPr>
          <a:xfrm>
            <a:off x="720725" y="5335200"/>
            <a:ext cx="2850600" cy="11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solidFill>
                  <a:schemeClr val="dk2"/>
                </a:solidFill>
              </a:rPr>
              <a:t>SWOT - current situation across IOC data landscape</a:t>
            </a:r>
            <a:endParaRPr b="1" sz="1600">
              <a:solidFill>
                <a:schemeClr val="dk2"/>
              </a:solidFill>
            </a:endParaRPr>
          </a:p>
        </p:txBody>
      </p:sp>
      <p:pic>
        <p:nvPicPr>
          <p:cNvPr id="165" name="Google Shape;165;g3074fb2d15f_0_5"/>
          <p:cNvPicPr preferRelativeResize="0"/>
          <p:nvPr/>
        </p:nvPicPr>
        <p:blipFill rotWithShape="1">
          <a:blip r:embed="rId3">
            <a:alphaModFix/>
          </a:blip>
          <a:srcRect b="0" l="0" r="0" t="0"/>
          <a:stretch/>
        </p:blipFill>
        <p:spPr>
          <a:xfrm>
            <a:off x="1749650" y="6181175"/>
            <a:ext cx="1005275" cy="353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306343732c4_0_107"/>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800"/>
              <a:buNone/>
            </a:pPr>
            <a:r>
              <a:rPr lang="en-GB"/>
              <a:t>Coordination structure</a:t>
            </a:r>
            <a:endParaRPr/>
          </a:p>
        </p:txBody>
      </p:sp>
      <p:sp>
        <p:nvSpPr>
          <p:cNvPr id="172" name="Google Shape;172;g306343732c4_0_107"/>
          <p:cNvSpPr txBox="1"/>
          <p:nvPr>
            <p:ph idx="1" type="body"/>
          </p:nvPr>
        </p:nvSpPr>
        <p:spPr>
          <a:xfrm>
            <a:off x="720725" y="1297000"/>
            <a:ext cx="4410600" cy="461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t/>
            </a:r>
            <a:endParaRPr/>
          </a:p>
          <a:p>
            <a:pPr indent="-355600" lvl="0" marL="457200" rtl="0" algn="l">
              <a:lnSpc>
                <a:spcPct val="100000"/>
              </a:lnSpc>
              <a:spcBef>
                <a:spcPts val="0"/>
              </a:spcBef>
              <a:spcAft>
                <a:spcPts val="0"/>
              </a:spcAft>
              <a:buSzPts val="2000"/>
              <a:buFont typeface="Calibri"/>
              <a:buChar char="●"/>
            </a:pPr>
            <a:r>
              <a:rPr lang="en-GB" sz="2000">
                <a:latin typeface="Calibri"/>
                <a:ea typeface="Calibri"/>
                <a:cs typeface="Calibri"/>
                <a:sym typeface="Calibri"/>
              </a:rPr>
              <a:t>Create a cross IODE-GOOS-IOC Working Group (</a:t>
            </a:r>
            <a:r>
              <a:rPr lang="en-GB" sz="2000">
                <a:latin typeface="Calibri"/>
                <a:ea typeface="Calibri"/>
                <a:cs typeface="Calibri"/>
                <a:sym typeface="Calibri"/>
              </a:rPr>
              <a:t>see later actions for its work) </a:t>
            </a:r>
            <a:r>
              <a:rPr lang="en-GB" sz="2000">
                <a:latin typeface="Calibri"/>
                <a:ea typeface="Calibri"/>
                <a:cs typeface="Calibri"/>
                <a:sym typeface="Calibri"/>
              </a:rPr>
              <a:t>w. UN partners(?)</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en-GB" sz="2000">
                <a:latin typeface="Calibri"/>
                <a:ea typeface="Calibri"/>
                <a:cs typeface="Calibri"/>
                <a:sym typeface="Calibri"/>
              </a:rPr>
              <a:t>ODIS architecture holds the technical governance structure for the </a:t>
            </a:r>
            <a:r>
              <a:rPr lang="en-GB" sz="2000">
                <a:latin typeface="Calibri"/>
                <a:ea typeface="Calibri"/>
                <a:cs typeface="Calibri"/>
                <a:sym typeface="Calibri"/>
              </a:rPr>
              <a:t>relationships</a:t>
            </a:r>
            <a:r>
              <a:rPr lang="en-GB" sz="2000">
                <a:latin typeface="Calibri"/>
                <a:ea typeface="Calibri"/>
                <a:cs typeface="Calibri"/>
                <a:sym typeface="Calibri"/>
              </a:rPr>
              <a:t> between nodes/components, agree standards for exchange, </a:t>
            </a:r>
            <a:r>
              <a:rPr lang="en-GB" sz="2000">
                <a:latin typeface="Calibri"/>
                <a:ea typeface="Calibri"/>
                <a:cs typeface="Calibri"/>
                <a:sym typeface="Calibri"/>
              </a:rPr>
              <a:t>verify</a:t>
            </a:r>
            <a:r>
              <a:rPr lang="en-GB" sz="2000">
                <a:latin typeface="Calibri"/>
                <a:ea typeface="Calibri"/>
                <a:cs typeface="Calibri"/>
                <a:sym typeface="Calibri"/>
              </a:rPr>
              <a:t> GOOS ‘brand’ data </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en-GB" sz="2000">
                <a:latin typeface="Calibri"/>
                <a:ea typeface="Calibri"/>
                <a:cs typeface="Calibri"/>
                <a:sym typeface="Calibri"/>
              </a:rPr>
              <a:t>UN connection is unique and brings value</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en-GB" sz="2000">
                <a:latin typeface="Calibri"/>
                <a:ea typeface="Calibri"/>
                <a:cs typeface="Calibri"/>
                <a:sym typeface="Calibri"/>
              </a:rPr>
              <a:t>Vision - QC EOV Data FAIR All</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en-GB" sz="2000">
                <a:latin typeface="Calibri"/>
                <a:ea typeface="Calibri"/>
                <a:cs typeface="Calibri"/>
                <a:sym typeface="Calibri"/>
              </a:rPr>
              <a:t>Joint Session/agenda item at IOC Assembly</a:t>
            </a:r>
            <a:endParaRPr sz="2000">
              <a:latin typeface="Calibri"/>
              <a:ea typeface="Calibri"/>
              <a:cs typeface="Calibri"/>
              <a:sym typeface="Calibri"/>
            </a:endParaRPr>
          </a:p>
          <a:p>
            <a:pPr indent="0" lvl="0" marL="0" rtl="0" algn="l">
              <a:lnSpc>
                <a:spcPct val="100000"/>
              </a:lnSpc>
              <a:spcBef>
                <a:spcPts val="0"/>
              </a:spcBef>
              <a:spcAft>
                <a:spcPts val="0"/>
              </a:spcAft>
              <a:buSzPts val="1800"/>
              <a:buNone/>
            </a:pPr>
            <a:r>
              <a:t/>
            </a:r>
            <a:endParaRPr/>
          </a:p>
        </p:txBody>
      </p:sp>
      <p:sp>
        <p:nvSpPr>
          <p:cNvPr id="173" name="Google Shape;173;g306343732c4_0_107"/>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Clr>
                <a:srgbClr val="000000"/>
              </a:buClr>
              <a:buSzPts val="1000"/>
              <a:buFont typeface="Arial"/>
              <a:buNone/>
            </a:pPr>
            <a:fld id="{00000000-1234-1234-1234-123412341234}" type="slidenum">
              <a:rPr lang="en-GB"/>
              <a:t>‹#›</a:t>
            </a:fld>
            <a:endParaRPr/>
          </a:p>
        </p:txBody>
      </p:sp>
      <p:pic>
        <p:nvPicPr>
          <p:cNvPr id="174" name="Google Shape;174;g306343732c4_0_107"/>
          <p:cNvPicPr preferRelativeResize="0"/>
          <p:nvPr/>
        </p:nvPicPr>
        <p:blipFill rotWithShape="1">
          <a:blip r:embed="rId3">
            <a:alphaModFix/>
          </a:blip>
          <a:srcRect b="0" l="0" r="0" t="0"/>
          <a:stretch/>
        </p:blipFill>
        <p:spPr>
          <a:xfrm>
            <a:off x="1749650" y="6181175"/>
            <a:ext cx="1005275" cy="353575"/>
          </a:xfrm>
          <a:prstGeom prst="rect">
            <a:avLst/>
          </a:prstGeom>
          <a:noFill/>
          <a:ln>
            <a:noFill/>
          </a:ln>
        </p:spPr>
      </p:pic>
      <p:pic>
        <p:nvPicPr>
          <p:cNvPr id="175" name="Google Shape;175;g306343732c4_0_107"/>
          <p:cNvPicPr preferRelativeResize="0"/>
          <p:nvPr/>
        </p:nvPicPr>
        <p:blipFill>
          <a:blip r:embed="rId4">
            <a:alphaModFix/>
          </a:blip>
          <a:stretch>
            <a:fillRect/>
          </a:stretch>
        </p:blipFill>
        <p:spPr>
          <a:xfrm>
            <a:off x="8724600" y="1297000"/>
            <a:ext cx="3124574" cy="4178326"/>
          </a:xfrm>
          <a:prstGeom prst="rect">
            <a:avLst/>
          </a:prstGeom>
          <a:noFill/>
          <a:ln>
            <a:noFill/>
          </a:ln>
        </p:spPr>
      </p:pic>
      <p:pic>
        <p:nvPicPr>
          <p:cNvPr id="176" name="Google Shape;176;g306343732c4_0_107"/>
          <p:cNvPicPr preferRelativeResize="0"/>
          <p:nvPr/>
        </p:nvPicPr>
        <p:blipFill>
          <a:blip r:embed="rId5">
            <a:alphaModFix/>
          </a:blip>
          <a:stretch>
            <a:fillRect/>
          </a:stretch>
        </p:blipFill>
        <p:spPr>
          <a:xfrm>
            <a:off x="5390000" y="1339839"/>
            <a:ext cx="3334608" cy="4178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3074fb2d15f_0_106"/>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83" name="Google Shape;183;g3074fb2d15f_0_106"/>
          <p:cNvSpPr/>
          <p:nvPr/>
        </p:nvSpPr>
        <p:spPr>
          <a:xfrm>
            <a:off x="303700" y="662600"/>
            <a:ext cx="11650800" cy="828300"/>
          </a:xfrm>
          <a:prstGeom prst="rect">
            <a:avLst/>
          </a:prstGeom>
          <a:solidFill>
            <a:schemeClr val="lt2"/>
          </a:solidFill>
          <a:ln cap="flat" cmpd="sng" w="9525">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a:t>products/services</a:t>
            </a:r>
            <a:endParaRPr b="1"/>
          </a:p>
        </p:txBody>
      </p:sp>
      <p:sp>
        <p:nvSpPr>
          <p:cNvPr id="184" name="Google Shape;184;g3074fb2d15f_0_106"/>
          <p:cNvSpPr/>
          <p:nvPr/>
        </p:nvSpPr>
        <p:spPr>
          <a:xfrm>
            <a:off x="2464350" y="862850"/>
            <a:ext cx="1836000" cy="427800"/>
          </a:xfrm>
          <a:prstGeom prst="rect">
            <a:avLst/>
          </a:prstGeom>
          <a:solidFill>
            <a:srgbClr val="31538F"/>
          </a:solidFill>
          <a:ln cap="flat" cmpd="sng" w="9525">
            <a:solidFill>
              <a:srgbClr val="31538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rPr>
              <a:t>Annual Reports / tracking services</a:t>
            </a:r>
            <a:endParaRPr b="1">
              <a:solidFill>
                <a:schemeClr val="lt1"/>
              </a:solidFill>
            </a:endParaRPr>
          </a:p>
        </p:txBody>
      </p:sp>
      <p:sp>
        <p:nvSpPr>
          <p:cNvPr id="185" name="Google Shape;185;g3074fb2d15f_0_106"/>
          <p:cNvSpPr/>
          <p:nvPr/>
        </p:nvSpPr>
        <p:spPr>
          <a:xfrm>
            <a:off x="4625000" y="862850"/>
            <a:ext cx="1836000" cy="427800"/>
          </a:xfrm>
          <a:prstGeom prst="rect">
            <a:avLst/>
          </a:prstGeom>
          <a:solidFill>
            <a:srgbClr val="31538F"/>
          </a:solidFill>
          <a:ln cap="flat" cmpd="sng" w="9525">
            <a:solidFill>
              <a:srgbClr val="31538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rPr>
              <a:t>EOV products</a:t>
            </a:r>
            <a:endParaRPr b="1">
              <a:solidFill>
                <a:schemeClr val="lt1"/>
              </a:solidFill>
            </a:endParaRPr>
          </a:p>
        </p:txBody>
      </p:sp>
      <p:sp>
        <p:nvSpPr>
          <p:cNvPr id="186" name="Google Shape;186;g3074fb2d15f_0_106"/>
          <p:cNvSpPr/>
          <p:nvPr/>
        </p:nvSpPr>
        <p:spPr>
          <a:xfrm>
            <a:off x="303700" y="1729400"/>
            <a:ext cx="11650800" cy="828300"/>
          </a:xfrm>
          <a:prstGeom prst="rect">
            <a:avLst/>
          </a:prstGeom>
          <a:solidFill>
            <a:schemeClr val="lt2"/>
          </a:solidFill>
          <a:ln cap="flat" cmpd="sng" w="9525">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chemeClr val="accent2"/>
                </a:solidFill>
              </a:rPr>
              <a:t>Metadata</a:t>
            </a:r>
            <a:endParaRPr b="1">
              <a:solidFill>
                <a:schemeClr val="accent2"/>
              </a:solidFill>
            </a:endParaRPr>
          </a:p>
        </p:txBody>
      </p:sp>
      <p:sp>
        <p:nvSpPr>
          <p:cNvPr id="187" name="Google Shape;187;g3074fb2d15f_0_106"/>
          <p:cNvSpPr/>
          <p:nvPr/>
        </p:nvSpPr>
        <p:spPr>
          <a:xfrm>
            <a:off x="2464350" y="1929650"/>
            <a:ext cx="1836000" cy="427800"/>
          </a:xfrm>
          <a:prstGeom prst="rect">
            <a:avLst/>
          </a:prstGeom>
          <a:solidFill>
            <a:srgbClr val="31538F"/>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rPr>
              <a:t>OceanOPS</a:t>
            </a:r>
            <a:endParaRPr b="1">
              <a:solidFill>
                <a:schemeClr val="lt1"/>
              </a:solidFill>
            </a:endParaRPr>
          </a:p>
        </p:txBody>
      </p:sp>
      <p:sp>
        <p:nvSpPr>
          <p:cNvPr id="188" name="Google Shape;188;g3074fb2d15f_0_106"/>
          <p:cNvSpPr/>
          <p:nvPr/>
        </p:nvSpPr>
        <p:spPr>
          <a:xfrm>
            <a:off x="4625000" y="1929650"/>
            <a:ext cx="1836000" cy="427800"/>
          </a:xfrm>
          <a:prstGeom prst="rect">
            <a:avLst/>
          </a:prstGeom>
          <a:solidFill>
            <a:srgbClr val="31538F"/>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rPr>
              <a:t>BioEco Portal</a:t>
            </a:r>
            <a:endParaRPr b="1">
              <a:solidFill>
                <a:schemeClr val="lt1"/>
              </a:solidFill>
            </a:endParaRPr>
          </a:p>
        </p:txBody>
      </p:sp>
      <p:sp>
        <p:nvSpPr>
          <p:cNvPr id="189" name="Google Shape;189;g3074fb2d15f_0_106"/>
          <p:cNvSpPr/>
          <p:nvPr/>
        </p:nvSpPr>
        <p:spPr>
          <a:xfrm>
            <a:off x="303700" y="3634400"/>
            <a:ext cx="11650800" cy="828300"/>
          </a:xfrm>
          <a:prstGeom prst="rect">
            <a:avLst/>
          </a:prstGeom>
          <a:solidFill>
            <a:schemeClr val="lt2"/>
          </a:solidFill>
          <a:ln cap="flat" cmpd="sng" w="9525">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rgbClr val="00B050"/>
                </a:solidFill>
              </a:rPr>
              <a:t>Data access</a:t>
            </a:r>
            <a:endParaRPr b="1">
              <a:solidFill>
                <a:srgbClr val="00B050"/>
              </a:solidFill>
            </a:endParaRPr>
          </a:p>
        </p:txBody>
      </p:sp>
      <p:sp>
        <p:nvSpPr>
          <p:cNvPr id="190" name="Google Shape;190;g3074fb2d15f_0_106"/>
          <p:cNvSpPr/>
          <p:nvPr/>
        </p:nvSpPr>
        <p:spPr>
          <a:xfrm>
            <a:off x="2464350" y="3834650"/>
            <a:ext cx="1836000" cy="427800"/>
          </a:xfrm>
          <a:prstGeom prst="rect">
            <a:avLst/>
          </a:prstGeom>
          <a:solidFill>
            <a:srgbClr val="31538F"/>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rPr>
              <a:t>ERDDAP</a:t>
            </a:r>
            <a:endParaRPr b="1">
              <a:solidFill>
                <a:schemeClr val="lt1"/>
              </a:solidFill>
            </a:endParaRPr>
          </a:p>
        </p:txBody>
      </p:sp>
      <p:sp>
        <p:nvSpPr>
          <p:cNvPr id="191" name="Google Shape;191;g3074fb2d15f_0_106"/>
          <p:cNvSpPr/>
          <p:nvPr/>
        </p:nvSpPr>
        <p:spPr>
          <a:xfrm>
            <a:off x="5234600" y="3834650"/>
            <a:ext cx="1836000" cy="427800"/>
          </a:xfrm>
          <a:prstGeom prst="rect">
            <a:avLst/>
          </a:prstGeom>
          <a:solidFill>
            <a:srgbClr val="31538F"/>
          </a:solidFill>
          <a:ln cap="flat" cmpd="sng" w="19050">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rPr>
              <a:t>OBIS</a:t>
            </a:r>
            <a:endParaRPr b="1">
              <a:solidFill>
                <a:schemeClr val="lt1"/>
              </a:solidFill>
            </a:endParaRPr>
          </a:p>
        </p:txBody>
      </p:sp>
      <p:sp>
        <p:nvSpPr>
          <p:cNvPr id="192" name="Google Shape;192;g3074fb2d15f_0_106"/>
          <p:cNvSpPr/>
          <p:nvPr/>
        </p:nvSpPr>
        <p:spPr>
          <a:xfrm>
            <a:off x="7471450" y="3834650"/>
            <a:ext cx="1501800" cy="427800"/>
          </a:xfrm>
          <a:prstGeom prst="rect">
            <a:avLst/>
          </a:prstGeom>
          <a:solidFill>
            <a:srgbClr val="31538F"/>
          </a:solidFill>
          <a:ln cap="flat" cmpd="sng" w="19050">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rPr>
              <a:t>WOD, others</a:t>
            </a:r>
            <a:endParaRPr b="1">
              <a:solidFill>
                <a:schemeClr val="lt1"/>
              </a:solidFill>
            </a:endParaRPr>
          </a:p>
        </p:txBody>
      </p:sp>
      <p:sp>
        <p:nvSpPr>
          <p:cNvPr id="193" name="Google Shape;193;g3074fb2d15f_0_106"/>
          <p:cNvSpPr/>
          <p:nvPr/>
        </p:nvSpPr>
        <p:spPr>
          <a:xfrm>
            <a:off x="9140675" y="3839400"/>
            <a:ext cx="1129800" cy="427800"/>
          </a:xfrm>
          <a:prstGeom prst="rect">
            <a:avLst/>
          </a:prstGeom>
          <a:solidFill>
            <a:srgbClr val="31538F"/>
          </a:solidFill>
          <a:ln cap="flat" cmpd="sng" w="19050">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rPr>
              <a:t>GRAs</a:t>
            </a:r>
            <a:endParaRPr b="1">
              <a:solidFill>
                <a:schemeClr val="lt1"/>
              </a:solidFill>
            </a:endParaRPr>
          </a:p>
        </p:txBody>
      </p:sp>
      <p:sp>
        <p:nvSpPr>
          <p:cNvPr id="194" name="Google Shape;194;g3074fb2d15f_0_106"/>
          <p:cNvSpPr/>
          <p:nvPr/>
        </p:nvSpPr>
        <p:spPr>
          <a:xfrm>
            <a:off x="3966250" y="2920250"/>
            <a:ext cx="1836000" cy="427800"/>
          </a:xfrm>
          <a:prstGeom prst="rect">
            <a:avLst/>
          </a:prstGeom>
          <a:solidFill>
            <a:srgbClr val="31538F"/>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rPr>
              <a:t>ODIS</a:t>
            </a:r>
            <a:endParaRPr b="1">
              <a:solidFill>
                <a:schemeClr val="lt1"/>
              </a:solidFill>
            </a:endParaRPr>
          </a:p>
        </p:txBody>
      </p:sp>
      <p:sp>
        <p:nvSpPr>
          <p:cNvPr id="195" name="Google Shape;195;g3074fb2d15f_0_106"/>
          <p:cNvSpPr/>
          <p:nvPr/>
        </p:nvSpPr>
        <p:spPr>
          <a:xfrm>
            <a:off x="283275" y="4749050"/>
            <a:ext cx="11650800" cy="828300"/>
          </a:xfrm>
          <a:prstGeom prst="rect">
            <a:avLst/>
          </a:prstGeom>
          <a:solidFill>
            <a:schemeClr val="lt2"/>
          </a:solidFill>
          <a:ln cap="flat" cmpd="sng" w="9525">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a:t>Observations</a:t>
            </a:r>
            <a:endParaRPr b="1"/>
          </a:p>
        </p:txBody>
      </p:sp>
      <p:sp>
        <p:nvSpPr>
          <p:cNvPr id="196" name="Google Shape;196;g3074fb2d15f_0_106"/>
          <p:cNvSpPr/>
          <p:nvPr/>
        </p:nvSpPr>
        <p:spPr>
          <a:xfrm>
            <a:off x="2443925" y="4949300"/>
            <a:ext cx="1836000" cy="427800"/>
          </a:xfrm>
          <a:prstGeom prst="rect">
            <a:avLst/>
          </a:prstGeom>
          <a:solidFill>
            <a:srgbClr val="31538F"/>
          </a:solidFill>
          <a:ln cap="flat" cmpd="sng" w="19050">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rPr>
              <a:t>GOOS OCG networks / GDACs</a:t>
            </a:r>
            <a:endParaRPr b="1">
              <a:solidFill>
                <a:schemeClr val="lt1"/>
              </a:solidFill>
            </a:endParaRPr>
          </a:p>
        </p:txBody>
      </p:sp>
      <p:sp>
        <p:nvSpPr>
          <p:cNvPr id="197" name="Google Shape;197;g3074fb2d15f_0_106"/>
          <p:cNvSpPr/>
          <p:nvPr/>
        </p:nvSpPr>
        <p:spPr>
          <a:xfrm>
            <a:off x="5061775" y="4949300"/>
            <a:ext cx="1836000" cy="427800"/>
          </a:xfrm>
          <a:prstGeom prst="rect">
            <a:avLst/>
          </a:prstGeom>
          <a:solidFill>
            <a:srgbClr val="31538F"/>
          </a:solidFill>
          <a:ln cap="flat" cmpd="sng" w="19050">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rPr>
              <a:t>GOOS BioEco EOV programs</a:t>
            </a:r>
            <a:endParaRPr b="1">
              <a:solidFill>
                <a:schemeClr val="lt1"/>
              </a:solidFill>
            </a:endParaRPr>
          </a:p>
        </p:txBody>
      </p:sp>
      <p:sp>
        <p:nvSpPr>
          <p:cNvPr id="198" name="Google Shape;198;g3074fb2d15f_0_106"/>
          <p:cNvSpPr txBox="1"/>
          <p:nvPr/>
        </p:nvSpPr>
        <p:spPr>
          <a:xfrm>
            <a:off x="209450" y="2882150"/>
            <a:ext cx="17784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2"/>
                </a:solidFill>
                <a:latin typeface="Montserrat"/>
                <a:ea typeface="Montserrat"/>
                <a:cs typeface="Montserrat"/>
                <a:sym typeface="Montserrat"/>
              </a:rPr>
              <a:t>Interoperability and discoverability layer</a:t>
            </a:r>
            <a:endParaRPr sz="1100">
              <a:solidFill>
                <a:schemeClr val="dk2"/>
              </a:solidFill>
              <a:latin typeface="Montserrat"/>
              <a:ea typeface="Montserrat"/>
              <a:cs typeface="Montserrat"/>
              <a:sym typeface="Montserrat"/>
            </a:endParaRPr>
          </a:p>
        </p:txBody>
      </p:sp>
      <p:cxnSp>
        <p:nvCxnSpPr>
          <p:cNvPr id="199" name="Google Shape;199;g3074fb2d15f_0_106"/>
          <p:cNvCxnSpPr>
            <a:stCxn id="196" idx="1"/>
            <a:endCxn id="190" idx="1"/>
          </p:cNvCxnSpPr>
          <p:nvPr/>
        </p:nvCxnSpPr>
        <p:spPr>
          <a:xfrm flipH="1" rot="10800000">
            <a:off x="2443925" y="4048700"/>
            <a:ext cx="20400" cy="1114500"/>
          </a:xfrm>
          <a:prstGeom prst="bentConnector3">
            <a:avLst>
              <a:gd fmla="val -1167279" name="adj1"/>
            </a:avLst>
          </a:prstGeom>
          <a:noFill/>
          <a:ln cap="flat" cmpd="sng" w="19050">
            <a:solidFill>
              <a:schemeClr val="accent2"/>
            </a:solidFill>
            <a:prstDash val="solid"/>
            <a:round/>
            <a:headEnd len="med" w="med" type="none"/>
            <a:tailEnd len="med" w="med" type="stealth"/>
          </a:ln>
        </p:spPr>
      </p:cxnSp>
      <p:cxnSp>
        <p:nvCxnSpPr>
          <p:cNvPr id="200" name="Google Shape;200;g3074fb2d15f_0_106"/>
          <p:cNvCxnSpPr>
            <a:stCxn id="196" idx="0"/>
            <a:endCxn id="190" idx="2"/>
          </p:cNvCxnSpPr>
          <p:nvPr/>
        </p:nvCxnSpPr>
        <p:spPr>
          <a:xfrm flipH="1" rot="10800000">
            <a:off x="3361925" y="4262600"/>
            <a:ext cx="20400" cy="686700"/>
          </a:xfrm>
          <a:prstGeom prst="straightConnector1">
            <a:avLst/>
          </a:prstGeom>
          <a:noFill/>
          <a:ln cap="flat" cmpd="sng" w="19050">
            <a:solidFill>
              <a:schemeClr val="accent2"/>
            </a:solidFill>
            <a:prstDash val="solid"/>
            <a:round/>
            <a:headEnd len="med" w="med" type="none"/>
            <a:tailEnd len="med" w="med" type="triangle"/>
          </a:ln>
        </p:spPr>
      </p:cxnSp>
      <p:cxnSp>
        <p:nvCxnSpPr>
          <p:cNvPr id="201" name="Google Shape;201;g3074fb2d15f_0_106"/>
          <p:cNvCxnSpPr>
            <a:stCxn id="187" idx="0"/>
          </p:cNvCxnSpPr>
          <p:nvPr/>
        </p:nvCxnSpPr>
        <p:spPr>
          <a:xfrm rot="10800000">
            <a:off x="3382350" y="1290650"/>
            <a:ext cx="0" cy="639000"/>
          </a:xfrm>
          <a:prstGeom prst="straightConnector1">
            <a:avLst/>
          </a:prstGeom>
          <a:noFill/>
          <a:ln cap="flat" cmpd="sng" w="19050">
            <a:solidFill>
              <a:schemeClr val="accent2"/>
            </a:solidFill>
            <a:prstDash val="solid"/>
            <a:round/>
            <a:headEnd len="med" w="med" type="none"/>
            <a:tailEnd len="med" w="med" type="triangle"/>
          </a:ln>
        </p:spPr>
      </p:cxnSp>
      <p:cxnSp>
        <p:nvCxnSpPr>
          <p:cNvPr id="202" name="Google Shape;202;g3074fb2d15f_0_106"/>
          <p:cNvCxnSpPr>
            <a:stCxn id="188" idx="0"/>
            <a:endCxn id="187" idx="3"/>
          </p:cNvCxnSpPr>
          <p:nvPr/>
        </p:nvCxnSpPr>
        <p:spPr>
          <a:xfrm rot="5400000">
            <a:off x="4814750" y="1415300"/>
            <a:ext cx="213900" cy="1242600"/>
          </a:xfrm>
          <a:prstGeom prst="bentConnector4">
            <a:avLst>
              <a:gd fmla="val -111325" name="adj1"/>
              <a:gd fmla="val 86941" name="adj2"/>
            </a:avLst>
          </a:prstGeom>
          <a:noFill/>
          <a:ln cap="flat" cmpd="sng" w="19050">
            <a:solidFill>
              <a:schemeClr val="accent2"/>
            </a:solidFill>
            <a:prstDash val="solid"/>
            <a:round/>
            <a:headEnd len="med" w="med" type="none"/>
            <a:tailEnd len="med" w="med" type="stealth"/>
          </a:ln>
        </p:spPr>
      </p:cxnSp>
      <p:cxnSp>
        <p:nvCxnSpPr>
          <p:cNvPr id="203" name="Google Shape;203;g3074fb2d15f_0_106"/>
          <p:cNvCxnSpPr/>
          <p:nvPr/>
        </p:nvCxnSpPr>
        <p:spPr>
          <a:xfrm>
            <a:off x="3229950" y="2357450"/>
            <a:ext cx="0" cy="1477200"/>
          </a:xfrm>
          <a:prstGeom prst="straightConnector1">
            <a:avLst/>
          </a:prstGeom>
          <a:noFill/>
          <a:ln cap="flat" cmpd="sng" w="19050">
            <a:solidFill>
              <a:schemeClr val="accent2"/>
            </a:solidFill>
            <a:prstDash val="solid"/>
            <a:round/>
            <a:headEnd len="med" w="med" type="stealth"/>
            <a:tailEnd len="med" w="med" type="stealth"/>
          </a:ln>
        </p:spPr>
      </p:cxnSp>
      <p:cxnSp>
        <p:nvCxnSpPr>
          <p:cNvPr id="204" name="Google Shape;204;g3074fb2d15f_0_106"/>
          <p:cNvCxnSpPr>
            <a:stCxn id="190" idx="0"/>
            <a:endCxn id="194" idx="1"/>
          </p:cNvCxnSpPr>
          <p:nvPr/>
        </p:nvCxnSpPr>
        <p:spPr>
          <a:xfrm rot="-5400000">
            <a:off x="3324000" y="3192500"/>
            <a:ext cx="700500" cy="583800"/>
          </a:xfrm>
          <a:prstGeom prst="bentConnector2">
            <a:avLst/>
          </a:prstGeom>
          <a:noFill/>
          <a:ln cap="flat" cmpd="sng" w="19050">
            <a:solidFill>
              <a:schemeClr val="accent2"/>
            </a:solidFill>
            <a:prstDash val="solid"/>
            <a:round/>
            <a:headEnd len="med" w="med" type="none"/>
            <a:tailEnd len="med" w="med" type="stealth"/>
          </a:ln>
        </p:spPr>
      </p:cxnSp>
      <p:cxnSp>
        <p:nvCxnSpPr>
          <p:cNvPr id="205" name="Google Shape;205;g3074fb2d15f_0_106"/>
          <p:cNvCxnSpPr>
            <a:stCxn id="197" idx="0"/>
            <a:endCxn id="191" idx="1"/>
          </p:cNvCxnSpPr>
          <p:nvPr/>
        </p:nvCxnSpPr>
        <p:spPr>
          <a:xfrm flipH="1" rot="5400000">
            <a:off x="5156875" y="4126400"/>
            <a:ext cx="900600" cy="745200"/>
          </a:xfrm>
          <a:prstGeom prst="bentConnector4">
            <a:avLst>
              <a:gd fmla="val 38133" name="adj1"/>
              <a:gd fmla="val 131951" name="adj2"/>
            </a:avLst>
          </a:prstGeom>
          <a:noFill/>
          <a:ln cap="flat" cmpd="sng" w="19050">
            <a:solidFill>
              <a:schemeClr val="accent2"/>
            </a:solidFill>
            <a:prstDash val="solid"/>
            <a:round/>
            <a:headEnd len="med" w="med" type="none"/>
            <a:tailEnd len="med" w="med" type="stealth"/>
          </a:ln>
        </p:spPr>
      </p:cxnSp>
      <p:cxnSp>
        <p:nvCxnSpPr>
          <p:cNvPr id="206" name="Google Shape;206;g3074fb2d15f_0_106"/>
          <p:cNvCxnSpPr>
            <a:stCxn id="197" idx="1"/>
            <a:endCxn id="194" idx="2"/>
          </p:cNvCxnSpPr>
          <p:nvPr/>
        </p:nvCxnSpPr>
        <p:spPr>
          <a:xfrm rot="10800000">
            <a:off x="4884175" y="3348200"/>
            <a:ext cx="177600" cy="1815000"/>
          </a:xfrm>
          <a:prstGeom prst="bentConnector2">
            <a:avLst/>
          </a:prstGeom>
          <a:noFill/>
          <a:ln cap="flat" cmpd="sng" w="19050">
            <a:solidFill>
              <a:schemeClr val="accent2"/>
            </a:solidFill>
            <a:prstDash val="solid"/>
            <a:round/>
            <a:headEnd len="med" w="med" type="none"/>
            <a:tailEnd len="med" w="med" type="stealth"/>
          </a:ln>
        </p:spPr>
      </p:cxnSp>
      <p:cxnSp>
        <p:nvCxnSpPr>
          <p:cNvPr id="207" name="Google Shape;207;g3074fb2d15f_0_106"/>
          <p:cNvCxnSpPr>
            <a:stCxn id="192" idx="0"/>
            <a:endCxn id="194" idx="3"/>
          </p:cNvCxnSpPr>
          <p:nvPr/>
        </p:nvCxnSpPr>
        <p:spPr>
          <a:xfrm flipH="1" rot="5400000">
            <a:off x="6662050" y="2274350"/>
            <a:ext cx="700500" cy="2420100"/>
          </a:xfrm>
          <a:prstGeom prst="bentConnector2">
            <a:avLst/>
          </a:prstGeom>
          <a:noFill/>
          <a:ln cap="flat" cmpd="sng" w="19050">
            <a:solidFill>
              <a:schemeClr val="accent2"/>
            </a:solidFill>
            <a:prstDash val="solid"/>
            <a:round/>
            <a:headEnd len="med" w="med" type="none"/>
            <a:tailEnd len="med" w="med" type="stealth"/>
          </a:ln>
        </p:spPr>
      </p:cxnSp>
      <p:cxnSp>
        <p:nvCxnSpPr>
          <p:cNvPr id="208" name="Google Shape;208;g3074fb2d15f_0_106"/>
          <p:cNvCxnSpPr>
            <a:stCxn id="193" idx="0"/>
            <a:endCxn id="194" idx="3"/>
          </p:cNvCxnSpPr>
          <p:nvPr/>
        </p:nvCxnSpPr>
        <p:spPr>
          <a:xfrm flipH="1" rot="5400000">
            <a:off x="7401275" y="1535100"/>
            <a:ext cx="705300" cy="3903300"/>
          </a:xfrm>
          <a:prstGeom prst="bentConnector2">
            <a:avLst/>
          </a:prstGeom>
          <a:noFill/>
          <a:ln cap="flat" cmpd="sng" w="19050">
            <a:solidFill>
              <a:schemeClr val="accent2"/>
            </a:solidFill>
            <a:prstDash val="solid"/>
            <a:round/>
            <a:headEnd len="med" w="med" type="none"/>
            <a:tailEnd len="med" w="med" type="none"/>
          </a:ln>
        </p:spPr>
      </p:cxnSp>
      <p:cxnSp>
        <p:nvCxnSpPr>
          <p:cNvPr id="209" name="Google Shape;209;g3074fb2d15f_0_106"/>
          <p:cNvCxnSpPr>
            <a:stCxn id="196" idx="1"/>
            <a:endCxn id="187" idx="1"/>
          </p:cNvCxnSpPr>
          <p:nvPr/>
        </p:nvCxnSpPr>
        <p:spPr>
          <a:xfrm flipH="1" rot="10800000">
            <a:off x="2443925" y="2143700"/>
            <a:ext cx="20400" cy="3019500"/>
          </a:xfrm>
          <a:prstGeom prst="bentConnector3">
            <a:avLst>
              <a:gd fmla="val -1167279" name="adj1"/>
            </a:avLst>
          </a:prstGeom>
          <a:noFill/>
          <a:ln cap="flat" cmpd="sng" w="19050">
            <a:solidFill>
              <a:schemeClr val="accent2"/>
            </a:solidFill>
            <a:prstDash val="solid"/>
            <a:round/>
            <a:headEnd len="med" w="med" type="none"/>
            <a:tailEnd len="med" w="med" type="stealth"/>
          </a:ln>
        </p:spPr>
      </p:cxnSp>
      <p:cxnSp>
        <p:nvCxnSpPr>
          <p:cNvPr id="210" name="Google Shape;210;g3074fb2d15f_0_106"/>
          <p:cNvCxnSpPr>
            <a:stCxn id="194" idx="0"/>
            <a:endCxn id="188" idx="2"/>
          </p:cNvCxnSpPr>
          <p:nvPr/>
        </p:nvCxnSpPr>
        <p:spPr>
          <a:xfrm rot="-5400000">
            <a:off x="4932250" y="2309450"/>
            <a:ext cx="562800" cy="658800"/>
          </a:xfrm>
          <a:prstGeom prst="bentConnector3">
            <a:avLst>
              <a:gd fmla="val 50000" name="adj1"/>
            </a:avLst>
          </a:prstGeom>
          <a:noFill/>
          <a:ln cap="flat" cmpd="sng" w="19050">
            <a:solidFill>
              <a:schemeClr val="accent2"/>
            </a:solidFill>
            <a:prstDash val="solid"/>
            <a:round/>
            <a:headEnd len="med" w="med" type="none"/>
            <a:tailEnd len="med" w="med" type="stealth"/>
          </a:ln>
        </p:spPr>
      </p:cxnSp>
      <p:cxnSp>
        <p:nvCxnSpPr>
          <p:cNvPr id="211" name="Google Shape;211;g3074fb2d15f_0_106"/>
          <p:cNvCxnSpPr>
            <a:stCxn id="194" idx="0"/>
            <a:endCxn id="187" idx="2"/>
          </p:cNvCxnSpPr>
          <p:nvPr/>
        </p:nvCxnSpPr>
        <p:spPr>
          <a:xfrm flipH="1" rot="5400000">
            <a:off x="3851950" y="1887950"/>
            <a:ext cx="562800" cy="1501800"/>
          </a:xfrm>
          <a:prstGeom prst="bentConnector3">
            <a:avLst>
              <a:gd fmla="val 50000" name="adj1"/>
            </a:avLst>
          </a:prstGeom>
          <a:noFill/>
          <a:ln cap="flat" cmpd="sng" w="19050">
            <a:solidFill>
              <a:schemeClr val="accent2"/>
            </a:solidFill>
            <a:prstDash val="solid"/>
            <a:round/>
            <a:headEnd len="med" w="med" type="none"/>
            <a:tailEnd len="med" w="med" type="stealth"/>
          </a:ln>
        </p:spPr>
      </p:cxnSp>
      <p:sp>
        <p:nvSpPr>
          <p:cNvPr id="212" name="Google Shape;212;g3074fb2d15f_0_106"/>
          <p:cNvSpPr/>
          <p:nvPr/>
        </p:nvSpPr>
        <p:spPr>
          <a:xfrm>
            <a:off x="4884250" y="5863700"/>
            <a:ext cx="1836000" cy="427800"/>
          </a:xfrm>
          <a:prstGeom prst="rect">
            <a:avLst/>
          </a:prstGeom>
          <a:solidFill>
            <a:srgbClr val="31538F"/>
          </a:solidFill>
          <a:ln cap="flat" cmpd="sng" w="19050">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rPr>
              <a:t>Data held</a:t>
            </a:r>
            <a:endParaRPr b="1">
              <a:solidFill>
                <a:schemeClr val="lt1"/>
              </a:solidFill>
            </a:endParaRPr>
          </a:p>
        </p:txBody>
      </p:sp>
      <p:sp>
        <p:nvSpPr>
          <p:cNvPr id="213" name="Google Shape;213;g3074fb2d15f_0_106"/>
          <p:cNvSpPr/>
          <p:nvPr/>
        </p:nvSpPr>
        <p:spPr>
          <a:xfrm>
            <a:off x="6944700" y="5863700"/>
            <a:ext cx="1836000" cy="427800"/>
          </a:xfrm>
          <a:prstGeom prst="rect">
            <a:avLst/>
          </a:prstGeom>
          <a:solidFill>
            <a:srgbClr val="31538F"/>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rPr>
              <a:t>Metadata held</a:t>
            </a:r>
            <a:endParaRPr b="1">
              <a:solidFill>
                <a:schemeClr val="lt1"/>
              </a:solidFill>
            </a:endParaRPr>
          </a:p>
        </p:txBody>
      </p:sp>
      <p:cxnSp>
        <p:nvCxnSpPr>
          <p:cNvPr id="214" name="Google Shape;214;g3074fb2d15f_0_106"/>
          <p:cNvCxnSpPr>
            <a:stCxn id="197" idx="3"/>
            <a:endCxn id="191" idx="3"/>
          </p:cNvCxnSpPr>
          <p:nvPr/>
        </p:nvCxnSpPr>
        <p:spPr>
          <a:xfrm flipH="1" rot="10800000">
            <a:off x="6897775" y="4048700"/>
            <a:ext cx="172800" cy="1114500"/>
          </a:xfrm>
          <a:prstGeom prst="bentConnector3">
            <a:avLst>
              <a:gd fmla="val 237818" name="adj1"/>
            </a:avLst>
          </a:prstGeom>
          <a:noFill/>
          <a:ln cap="flat" cmpd="sng" w="19050">
            <a:solidFill>
              <a:srgbClr val="00B050"/>
            </a:solidFill>
            <a:prstDash val="solid"/>
            <a:round/>
            <a:headEnd len="med" w="med" type="none"/>
            <a:tailEnd len="med" w="med" type="stealth"/>
          </a:ln>
        </p:spPr>
      </p:cxnSp>
      <p:cxnSp>
        <p:nvCxnSpPr>
          <p:cNvPr id="215" name="Google Shape;215;g3074fb2d15f_0_106"/>
          <p:cNvCxnSpPr>
            <a:stCxn id="196" idx="2"/>
            <a:endCxn id="191" idx="3"/>
          </p:cNvCxnSpPr>
          <p:nvPr/>
        </p:nvCxnSpPr>
        <p:spPr>
          <a:xfrm rot="-5400000">
            <a:off x="4552025" y="2858600"/>
            <a:ext cx="1328400" cy="3708600"/>
          </a:xfrm>
          <a:prstGeom prst="bentConnector4">
            <a:avLst>
              <a:gd fmla="val -17926" name="adj1"/>
              <a:gd fmla="val 104022" name="adj2"/>
            </a:avLst>
          </a:prstGeom>
          <a:noFill/>
          <a:ln cap="flat" cmpd="sng" w="19050">
            <a:solidFill>
              <a:srgbClr val="00B050"/>
            </a:solidFill>
            <a:prstDash val="solid"/>
            <a:round/>
            <a:headEnd len="med" w="med" type="none"/>
            <a:tailEnd len="med" w="med" type="stealth"/>
          </a:ln>
        </p:spPr>
      </p:cxnSp>
      <p:sp>
        <p:nvSpPr>
          <p:cNvPr id="216" name="Google Shape;216;g3074fb2d15f_0_106"/>
          <p:cNvSpPr/>
          <p:nvPr/>
        </p:nvSpPr>
        <p:spPr>
          <a:xfrm>
            <a:off x="8621675" y="1929650"/>
            <a:ext cx="1836000" cy="427800"/>
          </a:xfrm>
          <a:prstGeom prst="rect">
            <a:avLst/>
          </a:prstGeom>
          <a:solidFill>
            <a:srgbClr val="31538F"/>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rPr>
              <a:t>WMO OSCAR?</a:t>
            </a:r>
            <a:endParaRPr b="1">
              <a:solidFill>
                <a:schemeClr val="lt1"/>
              </a:solidFill>
            </a:endParaRPr>
          </a:p>
        </p:txBody>
      </p:sp>
      <p:sp>
        <p:nvSpPr>
          <p:cNvPr id="217" name="Google Shape;217;g3074fb2d15f_0_106"/>
          <p:cNvSpPr/>
          <p:nvPr/>
        </p:nvSpPr>
        <p:spPr>
          <a:xfrm>
            <a:off x="10437900" y="3839400"/>
            <a:ext cx="1378500" cy="427800"/>
          </a:xfrm>
          <a:prstGeom prst="rect">
            <a:avLst/>
          </a:prstGeom>
          <a:solidFill>
            <a:srgbClr val="31538F"/>
          </a:solidFill>
          <a:ln cap="flat" cmpd="sng" w="19050">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rPr>
              <a:t>WIS2.0???</a:t>
            </a:r>
            <a:endParaRPr b="1">
              <a:solidFill>
                <a:schemeClr val="lt1"/>
              </a:solidFill>
            </a:endParaRPr>
          </a:p>
        </p:txBody>
      </p:sp>
      <p:cxnSp>
        <p:nvCxnSpPr>
          <p:cNvPr id="218" name="Google Shape;218;g3074fb2d15f_0_106"/>
          <p:cNvCxnSpPr>
            <a:stCxn id="191" idx="0"/>
            <a:endCxn id="194" idx="2"/>
          </p:cNvCxnSpPr>
          <p:nvPr/>
        </p:nvCxnSpPr>
        <p:spPr>
          <a:xfrm flipH="1" rot="5400000">
            <a:off x="5275100" y="2957150"/>
            <a:ext cx="486600" cy="1268400"/>
          </a:xfrm>
          <a:prstGeom prst="bentConnector3">
            <a:avLst>
              <a:gd fmla="val 50000" name="adj1"/>
            </a:avLst>
          </a:prstGeom>
          <a:noFill/>
          <a:ln cap="flat" cmpd="sng" w="19050">
            <a:solidFill>
              <a:schemeClr val="accent2"/>
            </a:solidFill>
            <a:prstDash val="solid"/>
            <a:round/>
            <a:headEnd len="med" w="med" type="none"/>
            <a:tailEnd len="med" w="med" type="none"/>
          </a:ln>
        </p:spPr>
      </p:cxnSp>
      <p:pic>
        <p:nvPicPr>
          <p:cNvPr id="219" name="Google Shape;219;g3074fb2d15f_0_106"/>
          <p:cNvPicPr preferRelativeResize="0"/>
          <p:nvPr/>
        </p:nvPicPr>
        <p:blipFill>
          <a:blip r:embed="rId3">
            <a:alphaModFix/>
          </a:blip>
          <a:stretch>
            <a:fillRect/>
          </a:stretch>
        </p:blipFill>
        <p:spPr>
          <a:xfrm>
            <a:off x="1749650" y="6181175"/>
            <a:ext cx="1005275" cy="353575"/>
          </a:xfrm>
          <a:prstGeom prst="rect">
            <a:avLst/>
          </a:prstGeom>
          <a:noFill/>
          <a:ln>
            <a:noFill/>
          </a:ln>
        </p:spPr>
      </p:pic>
      <p:cxnSp>
        <p:nvCxnSpPr>
          <p:cNvPr id="220" name="Google Shape;220;g3074fb2d15f_0_106"/>
          <p:cNvCxnSpPr>
            <a:stCxn id="185" idx="3"/>
          </p:cNvCxnSpPr>
          <p:nvPr/>
        </p:nvCxnSpPr>
        <p:spPr>
          <a:xfrm flipH="1">
            <a:off x="5408300" y="1076750"/>
            <a:ext cx="1052700" cy="1871700"/>
          </a:xfrm>
          <a:prstGeom prst="bentConnector4">
            <a:avLst>
              <a:gd fmla="val -22620" name="adj1"/>
              <a:gd fmla="val 92168" name="adj2"/>
            </a:avLst>
          </a:prstGeom>
          <a:noFill/>
          <a:ln cap="flat" cmpd="sng" w="19050">
            <a:solidFill>
              <a:schemeClr val="accent2"/>
            </a:solidFill>
            <a:prstDash val="solid"/>
            <a:round/>
            <a:headEnd len="med" w="med" type="stealth"/>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3074fb2d15f_0_285"/>
          <p:cNvSpPr txBox="1"/>
          <p:nvPr>
            <p:ph type="title"/>
          </p:nvPr>
        </p:nvSpPr>
        <p:spPr>
          <a:xfrm>
            <a:off x="838200" y="365125"/>
            <a:ext cx="10515600" cy="402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What do we want?</a:t>
            </a:r>
            <a:endParaRPr/>
          </a:p>
        </p:txBody>
      </p:sp>
      <p:sp>
        <p:nvSpPr>
          <p:cNvPr id="226" name="Google Shape;226;g3074fb2d15f_0_285"/>
          <p:cNvSpPr txBox="1"/>
          <p:nvPr>
            <p:ph idx="1" type="body"/>
          </p:nvPr>
        </p:nvSpPr>
        <p:spPr>
          <a:xfrm>
            <a:off x="838200" y="1016975"/>
            <a:ext cx="10515600" cy="5159700"/>
          </a:xfrm>
          <a:prstGeom prst="rect">
            <a:avLst/>
          </a:prstGeom>
        </p:spPr>
        <p:txBody>
          <a:bodyPr anchorCtr="0" anchor="t" bIns="0" lIns="0" spcFirstLastPara="1" rIns="0" wrap="square" tIns="0">
            <a:noAutofit/>
          </a:bodyPr>
          <a:lstStyle/>
          <a:p>
            <a:pPr indent="-330200" lvl="0" marL="457200" rtl="0" algn="l">
              <a:lnSpc>
                <a:spcPct val="100000"/>
              </a:lnSpc>
              <a:spcBef>
                <a:spcPts val="0"/>
              </a:spcBef>
              <a:spcAft>
                <a:spcPts val="0"/>
              </a:spcAft>
              <a:buSzPts val="1600"/>
              <a:buChar char="●"/>
            </a:pPr>
            <a:r>
              <a:rPr b="1" lang="en-GB"/>
              <a:t>Wherever you are in the world - you want to be able to access EOV data - free and unrestricted</a:t>
            </a:r>
            <a:endParaRPr b="1"/>
          </a:p>
          <a:p>
            <a:pPr indent="-330200" lvl="0" marL="457200" rtl="0" algn="l">
              <a:spcBef>
                <a:spcPts val="0"/>
              </a:spcBef>
              <a:spcAft>
                <a:spcPts val="0"/>
              </a:spcAft>
              <a:buSzPts val="1600"/>
              <a:buChar char="●"/>
            </a:pPr>
            <a:r>
              <a:rPr b="1" lang="en-GB"/>
              <a:t>IOC has defined and clear niche in digital ecosystem which is unique to us and highly investable</a:t>
            </a:r>
            <a:endParaRPr b="1"/>
          </a:p>
          <a:p>
            <a:pPr indent="-330200" lvl="0" marL="457200" rtl="0" algn="l">
              <a:spcBef>
                <a:spcPts val="0"/>
              </a:spcBef>
              <a:spcAft>
                <a:spcPts val="0"/>
              </a:spcAft>
              <a:buSzPts val="1600"/>
              <a:buChar char="●"/>
            </a:pPr>
            <a:r>
              <a:rPr b="1" lang="en-GB"/>
              <a:t>Start with Minimum Viable Product (MVP) - clear deliverable / GOALS - key outcomes/products</a:t>
            </a:r>
            <a:endParaRPr b="1"/>
          </a:p>
          <a:p>
            <a:pPr indent="-330200" lvl="0" marL="457200" rtl="0" algn="l">
              <a:spcBef>
                <a:spcPts val="0"/>
              </a:spcBef>
              <a:spcAft>
                <a:spcPts val="0"/>
              </a:spcAft>
              <a:buSzPts val="1600"/>
              <a:buChar char="●"/>
            </a:pPr>
            <a:r>
              <a:rPr b="1" lang="en-GB"/>
              <a:t>Promoting/proving the benefits of improving access to global data sets</a:t>
            </a:r>
            <a:endParaRPr b="1"/>
          </a:p>
          <a:p>
            <a:pPr indent="-342900" lvl="0" marL="457200" rtl="0" algn="l">
              <a:spcBef>
                <a:spcPts val="0"/>
              </a:spcBef>
              <a:spcAft>
                <a:spcPts val="0"/>
              </a:spcAft>
              <a:buSzPts val="1800"/>
              <a:buChar char="●"/>
            </a:pPr>
            <a:r>
              <a:rPr b="1" lang="en-GB"/>
              <a:t>New Partners</a:t>
            </a:r>
            <a:endParaRPr b="1"/>
          </a:p>
          <a:p>
            <a:pPr indent="0" lvl="0" marL="0" rtl="0" algn="l">
              <a:lnSpc>
                <a:spcPct val="100000"/>
              </a:lnSpc>
              <a:spcBef>
                <a:spcPts val="0"/>
              </a:spcBef>
              <a:spcAft>
                <a:spcPts val="0"/>
              </a:spcAft>
              <a:buNone/>
            </a:pPr>
            <a:r>
              <a:t/>
            </a:r>
            <a:endParaRPr b="1" sz="1400"/>
          </a:p>
          <a:p>
            <a:pPr indent="-317500" lvl="0" marL="457200" rtl="0" algn="l">
              <a:lnSpc>
                <a:spcPct val="100000"/>
              </a:lnSpc>
              <a:spcBef>
                <a:spcPts val="0"/>
              </a:spcBef>
              <a:spcAft>
                <a:spcPts val="0"/>
              </a:spcAft>
              <a:buClr>
                <a:srgbClr val="00B050"/>
              </a:buClr>
              <a:buSzPts val="1400"/>
              <a:buChar char="➢"/>
            </a:pPr>
            <a:r>
              <a:rPr b="1" lang="en-GB" sz="1400">
                <a:solidFill>
                  <a:srgbClr val="00B050"/>
                </a:solidFill>
              </a:rPr>
              <a:t>IOC Technical integration</a:t>
            </a:r>
            <a:endParaRPr b="1" sz="1400">
              <a:solidFill>
                <a:srgbClr val="00B050"/>
              </a:solidFill>
            </a:endParaRPr>
          </a:p>
          <a:p>
            <a:pPr indent="-317500" lvl="0" marL="457200" rtl="0" algn="l">
              <a:spcBef>
                <a:spcPts val="0"/>
              </a:spcBef>
              <a:spcAft>
                <a:spcPts val="0"/>
              </a:spcAft>
              <a:buClr>
                <a:srgbClr val="00B050"/>
              </a:buClr>
              <a:buSzPts val="1400"/>
              <a:buChar char="➢"/>
            </a:pPr>
            <a:r>
              <a:rPr b="1" lang="en-GB" sz="1400">
                <a:solidFill>
                  <a:srgbClr val="00B050"/>
                </a:solidFill>
              </a:rPr>
              <a:t>Clear link/role for each member of the value chain / data ecosystem</a:t>
            </a:r>
            <a:endParaRPr b="1" sz="1400">
              <a:solidFill>
                <a:srgbClr val="00B050"/>
              </a:solidFill>
            </a:endParaRPr>
          </a:p>
          <a:p>
            <a:pPr indent="-317500" lvl="0" marL="457200" rtl="0" algn="l">
              <a:spcBef>
                <a:spcPts val="0"/>
              </a:spcBef>
              <a:spcAft>
                <a:spcPts val="0"/>
              </a:spcAft>
              <a:buClr>
                <a:srgbClr val="00B050"/>
              </a:buClr>
              <a:buSzPts val="1400"/>
              <a:buChar char="➢"/>
            </a:pPr>
            <a:r>
              <a:rPr b="1" lang="en-GB" sz="1400">
                <a:solidFill>
                  <a:srgbClr val="00B050"/>
                </a:solidFill>
              </a:rPr>
              <a:t>Joint vision</a:t>
            </a:r>
            <a:endParaRPr b="1" sz="1400">
              <a:solidFill>
                <a:srgbClr val="00B050"/>
              </a:solidFill>
            </a:endParaRPr>
          </a:p>
          <a:p>
            <a:pPr indent="-317500" lvl="0" marL="457200" rtl="0" algn="l">
              <a:spcBef>
                <a:spcPts val="0"/>
              </a:spcBef>
              <a:spcAft>
                <a:spcPts val="0"/>
              </a:spcAft>
              <a:buClr>
                <a:srgbClr val="00B050"/>
              </a:buClr>
              <a:buSzPts val="1400"/>
              <a:buChar char="➢"/>
            </a:pPr>
            <a:r>
              <a:rPr b="1" lang="en-GB" sz="1400">
                <a:solidFill>
                  <a:srgbClr val="00B050"/>
                </a:solidFill>
              </a:rPr>
              <a:t>Collaborative buy-in by all in process and its outcomes</a:t>
            </a:r>
            <a:endParaRPr b="1" sz="1400">
              <a:solidFill>
                <a:srgbClr val="00B050"/>
              </a:solidFill>
            </a:endParaRPr>
          </a:p>
          <a:p>
            <a:pPr indent="-317500" lvl="0" marL="457200" rtl="0" algn="l">
              <a:spcBef>
                <a:spcPts val="0"/>
              </a:spcBef>
              <a:spcAft>
                <a:spcPts val="0"/>
              </a:spcAft>
              <a:buClr>
                <a:srgbClr val="00B050"/>
              </a:buClr>
              <a:buSzPts val="1400"/>
              <a:buChar char="➢"/>
            </a:pPr>
            <a:r>
              <a:rPr b="1" lang="en-GB" sz="1400">
                <a:solidFill>
                  <a:srgbClr val="00B050"/>
                </a:solidFill>
              </a:rPr>
              <a:t>Implementation plan</a:t>
            </a:r>
            <a:endParaRPr b="1" sz="1400">
              <a:solidFill>
                <a:srgbClr val="00B050"/>
              </a:solidFill>
            </a:endParaRPr>
          </a:p>
          <a:p>
            <a:pPr indent="-317500" lvl="0" marL="457200" rtl="0" algn="l">
              <a:spcBef>
                <a:spcPts val="0"/>
              </a:spcBef>
              <a:spcAft>
                <a:spcPts val="0"/>
              </a:spcAft>
              <a:buClr>
                <a:srgbClr val="00B050"/>
              </a:buClr>
              <a:buSzPts val="1400"/>
              <a:buChar char="➢"/>
            </a:pPr>
            <a:r>
              <a:rPr b="1" lang="en-GB" sz="1400">
                <a:solidFill>
                  <a:srgbClr val="00B050"/>
                </a:solidFill>
              </a:rPr>
              <a:t>focus on how we make it happen</a:t>
            </a:r>
            <a:endParaRPr b="1" sz="1400">
              <a:solidFill>
                <a:srgbClr val="00B050"/>
              </a:solidFill>
            </a:endParaRPr>
          </a:p>
          <a:p>
            <a:pPr indent="-317500" lvl="0" marL="457200" rtl="0" algn="l">
              <a:spcBef>
                <a:spcPts val="0"/>
              </a:spcBef>
              <a:spcAft>
                <a:spcPts val="0"/>
              </a:spcAft>
              <a:buClr>
                <a:srgbClr val="00B050"/>
              </a:buClr>
              <a:buSzPts val="1400"/>
              <a:buChar char="➢"/>
            </a:pPr>
            <a:r>
              <a:rPr b="1" lang="en-GB" sz="1400">
                <a:solidFill>
                  <a:srgbClr val="00B050"/>
                </a:solidFill>
              </a:rPr>
              <a:t>clear timeline</a:t>
            </a:r>
            <a:endParaRPr b="1" sz="1400">
              <a:solidFill>
                <a:srgbClr val="00B050"/>
              </a:solidFill>
            </a:endParaRPr>
          </a:p>
          <a:p>
            <a:pPr indent="-317500" lvl="0" marL="457200" rtl="0" algn="l">
              <a:spcBef>
                <a:spcPts val="0"/>
              </a:spcBef>
              <a:spcAft>
                <a:spcPts val="0"/>
              </a:spcAft>
              <a:buClr>
                <a:srgbClr val="00B050"/>
              </a:buClr>
              <a:buSzPts val="1400"/>
              <a:buChar char="➢"/>
            </a:pPr>
            <a:r>
              <a:rPr b="1" lang="en-GB" sz="1400">
                <a:solidFill>
                  <a:srgbClr val="00B050"/>
                </a:solidFill>
              </a:rPr>
              <a:t>identify resource requirements</a:t>
            </a:r>
            <a:endParaRPr b="1" sz="1400">
              <a:solidFill>
                <a:srgbClr val="00B050"/>
              </a:solidFill>
            </a:endParaRPr>
          </a:p>
          <a:p>
            <a:pPr indent="-317500" lvl="0" marL="457200" rtl="0" algn="l">
              <a:spcBef>
                <a:spcPts val="0"/>
              </a:spcBef>
              <a:spcAft>
                <a:spcPts val="0"/>
              </a:spcAft>
              <a:buClr>
                <a:srgbClr val="00B050"/>
              </a:buClr>
              <a:buSzPts val="1400"/>
              <a:buChar char="➢"/>
            </a:pPr>
            <a:r>
              <a:rPr b="1" lang="en-GB" sz="1400">
                <a:solidFill>
                  <a:srgbClr val="00B050"/>
                </a:solidFill>
              </a:rPr>
              <a:t>working with success stories </a:t>
            </a:r>
            <a:endParaRPr b="1" sz="1400">
              <a:solidFill>
                <a:srgbClr val="00B050"/>
              </a:solidFill>
            </a:endParaRPr>
          </a:p>
          <a:p>
            <a:pPr indent="0" lvl="0" marL="0" rtl="0" algn="l">
              <a:lnSpc>
                <a:spcPct val="100000"/>
              </a:lnSpc>
              <a:spcBef>
                <a:spcPts val="0"/>
              </a:spcBef>
              <a:spcAft>
                <a:spcPts val="0"/>
              </a:spcAft>
              <a:buNone/>
            </a:pPr>
            <a:r>
              <a:t/>
            </a:r>
            <a:endParaRPr b="1" sz="1400"/>
          </a:p>
          <a:p>
            <a:pPr indent="0" lvl="0" marL="0" rtl="0" algn="l">
              <a:spcBef>
                <a:spcPts val="0"/>
              </a:spcBef>
              <a:spcAft>
                <a:spcPts val="0"/>
              </a:spcAft>
              <a:buNone/>
            </a:pPr>
            <a:r>
              <a:rPr lang="en-GB" sz="1400"/>
              <a:t>Phased approach</a:t>
            </a:r>
            <a:endParaRPr sz="1400"/>
          </a:p>
          <a:p>
            <a:pPr indent="0" lvl="0" marL="0" rtl="0" algn="l">
              <a:lnSpc>
                <a:spcPct val="100000"/>
              </a:lnSpc>
              <a:spcBef>
                <a:spcPts val="0"/>
              </a:spcBef>
              <a:spcAft>
                <a:spcPts val="0"/>
              </a:spcAft>
              <a:buNone/>
            </a:pPr>
            <a:r>
              <a:rPr lang="en-GB" sz="1400"/>
              <a:t>New Partners</a:t>
            </a:r>
            <a:endParaRPr sz="1400"/>
          </a:p>
          <a:p>
            <a:pPr indent="0" lvl="0" marL="0" rtl="0" algn="l">
              <a:lnSpc>
                <a:spcPct val="100000"/>
              </a:lnSpc>
              <a:spcBef>
                <a:spcPts val="0"/>
              </a:spcBef>
              <a:spcAft>
                <a:spcPts val="0"/>
              </a:spcAft>
              <a:buNone/>
            </a:pPr>
            <a:r>
              <a:rPr lang="en-GB" sz="1400"/>
              <a:t>Buy-in from IOC regions / Decade regional coordinating committees…</a:t>
            </a:r>
            <a:endParaRPr sz="1400"/>
          </a:p>
          <a:p>
            <a:pPr indent="0" lvl="0" marL="0" rtl="0" algn="l">
              <a:lnSpc>
                <a:spcPct val="100000"/>
              </a:lnSpc>
              <a:spcBef>
                <a:spcPts val="0"/>
              </a:spcBef>
              <a:spcAft>
                <a:spcPts val="0"/>
              </a:spcAft>
              <a:buNone/>
            </a:pPr>
            <a:r>
              <a:rPr lang="en-GB" sz="1400"/>
              <a:t>applicable KPI for regions (e.g. has ‘someone’ collected data within your domain of interest)</a:t>
            </a:r>
            <a:endParaRPr sz="1400"/>
          </a:p>
          <a:p>
            <a:pPr indent="0" lvl="0" marL="0" rtl="0" algn="l">
              <a:lnSpc>
                <a:spcPct val="100000"/>
              </a:lnSpc>
              <a:spcBef>
                <a:spcPts val="0"/>
              </a:spcBef>
              <a:spcAft>
                <a:spcPts val="0"/>
              </a:spcAft>
              <a:buNone/>
            </a:pPr>
            <a:r>
              <a:rPr lang="en-GB" sz="1400"/>
              <a:t>use system to find and integrate products that not used before </a:t>
            </a:r>
            <a:endParaRPr sz="1400"/>
          </a:p>
          <a:p>
            <a:pPr indent="0" lvl="0" marL="457200" rtl="0" algn="l">
              <a:lnSpc>
                <a:spcPct val="100000"/>
              </a:lnSpc>
              <a:spcBef>
                <a:spcPts val="0"/>
              </a:spcBef>
              <a:spcAft>
                <a:spcPts val="0"/>
              </a:spcAft>
              <a:buNone/>
            </a:pPr>
            <a:r>
              <a:t/>
            </a:r>
            <a:endParaRPr sz="1400"/>
          </a:p>
        </p:txBody>
      </p:sp>
      <p:pic>
        <p:nvPicPr>
          <p:cNvPr id="227" name="Google Shape;227;g3074fb2d15f_0_285"/>
          <p:cNvPicPr preferRelativeResize="0"/>
          <p:nvPr/>
        </p:nvPicPr>
        <p:blipFill rotWithShape="1">
          <a:blip r:embed="rId3">
            <a:alphaModFix/>
          </a:blip>
          <a:srcRect b="0" l="0" r="0" t="0"/>
          <a:stretch/>
        </p:blipFill>
        <p:spPr>
          <a:xfrm>
            <a:off x="1749650" y="6181175"/>
            <a:ext cx="1005275" cy="353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30699424ad4_1_0"/>
          <p:cNvSpPr txBox="1"/>
          <p:nvPr>
            <p:ph type="title"/>
          </p:nvPr>
        </p:nvSpPr>
        <p:spPr>
          <a:xfrm>
            <a:off x="639026" y="3925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800"/>
              <a:buNone/>
            </a:pPr>
            <a:r>
              <a:rPr lang="en-GB"/>
              <a:t>Actions / Timeline</a:t>
            </a:r>
            <a:endParaRPr/>
          </a:p>
        </p:txBody>
      </p:sp>
      <p:sp>
        <p:nvSpPr>
          <p:cNvPr id="234" name="Google Shape;234;g30699424ad4_1_0"/>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Clr>
                <a:srgbClr val="000000"/>
              </a:buClr>
              <a:buSzPts val="1000"/>
              <a:buFont typeface="Arial"/>
              <a:buNone/>
            </a:pPr>
            <a:fld id="{00000000-1234-1234-1234-123412341234}" type="slidenum">
              <a:rPr lang="en-GB"/>
              <a:t>‹#›</a:t>
            </a:fld>
            <a:endParaRPr/>
          </a:p>
        </p:txBody>
      </p:sp>
      <p:pic>
        <p:nvPicPr>
          <p:cNvPr id="235" name="Google Shape;235;g30699424ad4_1_0"/>
          <p:cNvPicPr preferRelativeResize="0"/>
          <p:nvPr/>
        </p:nvPicPr>
        <p:blipFill rotWithShape="1">
          <a:blip r:embed="rId3">
            <a:alphaModFix/>
          </a:blip>
          <a:srcRect b="0" l="0" r="0" t="0"/>
          <a:stretch/>
        </p:blipFill>
        <p:spPr>
          <a:xfrm>
            <a:off x="1749650" y="6181175"/>
            <a:ext cx="1005275" cy="353575"/>
          </a:xfrm>
          <a:prstGeom prst="rect">
            <a:avLst/>
          </a:prstGeom>
          <a:noFill/>
          <a:ln>
            <a:noFill/>
          </a:ln>
        </p:spPr>
      </p:pic>
      <p:sp>
        <p:nvSpPr>
          <p:cNvPr id="236" name="Google Shape;236;g30699424ad4_1_0"/>
          <p:cNvSpPr txBox="1"/>
          <p:nvPr>
            <p:ph idx="1" type="body"/>
          </p:nvPr>
        </p:nvSpPr>
        <p:spPr>
          <a:xfrm>
            <a:off x="369150" y="2528375"/>
            <a:ext cx="11453700" cy="3055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2000"/>
              <a:t>Short term - proposal creation/initiate collaborative structure</a:t>
            </a:r>
            <a:endParaRPr b="1" sz="1800"/>
          </a:p>
          <a:p>
            <a:pPr indent="-342900" lvl="0" marL="457200" rtl="0" algn="l">
              <a:spcBef>
                <a:spcPts val="0"/>
              </a:spcBef>
              <a:spcAft>
                <a:spcPts val="0"/>
              </a:spcAft>
              <a:buSzPts val="1800"/>
              <a:buAutoNum type="arabicPeriod"/>
            </a:pPr>
            <a:r>
              <a:rPr lang="en-GB" sz="1800"/>
              <a:t>Create a cross IOC Working group to devise the proposal for a cross IOC data architecture/space - </a:t>
            </a:r>
            <a:r>
              <a:rPr i="1" lang="en-GB" sz="1800"/>
              <a:t>Vision</a:t>
            </a:r>
            <a:r>
              <a:rPr i="1" lang="en-GB" sz="1800"/>
              <a:t>, Governance, Technical, Unique offer, Advocacy, Capacity, Diversity, Initial deliverables, Resource need, Risk</a:t>
            </a:r>
            <a:endParaRPr i="1" sz="1800"/>
          </a:p>
          <a:p>
            <a:pPr indent="-342900" lvl="0" marL="457200" rtl="0" algn="l">
              <a:spcBef>
                <a:spcPts val="0"/>
              </a:spcBef>
              <a:spcAft>
                <a:spcPts val="0"/>
              </a:spcAft>
              <a:buSzPts val="1800"/>
              <a:buAutoNum type="arabicPeriod"/>
            </a:pPr>
            <a:r>
              <a:rPr lang="en-GB" sz="1800"/>
              <a:t>GOOS/IODE jointly hire to support proposal development process</a:t>
            </a:r>
            <a:endParaRPr sz="1800"/>
          </a:p>
          <a:p>
            <a:pPr indent="-342900" lvl="0" marL="457200" rtl="0" algn="l">
              <a:spcBef>
                <a:spcPts val="0"/>
              </a:spcBef>
              <a:spcAft>
                <a:spcPts val="0"/>
              </a:spcAft>
              <a:buSzPts val="1800"/>
              <a:buAutoNum type="arabicPeriod"/>
            </a:pPr>
            <a:r>
              <a:rPr lang="en-GB" sz="1800"/>
              <a:t>Map the data flows - what to govern and what to implement - look at optimisation/eliminating redundancy</a:t>
            </a:r>
            <a:endParaRPr b="0" sz="1800">
              <a:solidFill>
                <a:schemeClr val="dk1"/>
              </a:solidFill>
            </a:endParaRPr>
          </a:p>
          <a:p>
            <a:pPr indent="-342900" lvl="0" marL="457200" rtl="0" algn="l">
              <a:spcBef>
                <a:spcPts val="0"/>
              </a:spcBef>
              <a:spcAft>
                <a:spcPts val="0"/>
              </a:spcAft>
              <a:buSzPts val="1800"/>
              <a:buAutoNum type="arabicPeriod"/>
            </a:pPr>
            <a:r>
              <a:rPr lang="en-GB" sz="1800"/>
              <a:t>Create ‘rules’ of coordination, responsibilities - ODIS broker, services, data flows</a:t>
            </a:r>
            <a:endParaRPr sz="1800">
              <a:solidFill>
                <a:schemeClr val="dk1"/>
              </a:solidFill>
            </a:endParaRPr>
          </a:p>
          <a:p>
            <a:pPr indent="-342900" lvl="0" marL="457200" rtl="0" algn="l">
              <a:spcBef>
                <a:spcPts val="0"/>
              </a:spcBef>
              <a:spcAft>
                <a:spcPts val="0"/>
              </a:spcAft>
              <a:buClr>
                <a:schemeClr val="dk1"/>
              </a:buClr>
              <a:buSzPts val="1800"/>
              <a:buAutoNum type="arabicPeriod"/>
            </a:pPr>
            <a:r>
              <a:rPr lang="en-GB" sz="1800"/>
              <a:t>Select showcase pilots that demonstrate data flows and broker service test assumptions are robust</a:t>
            </a:r>
            <a:endParaRPr sz="1800"/>
          </a:p>
          <a:p>
            <a:pPr indent="-342900" lvl="0" marL="457200" rtl="0" algn="l">
              <a:spcBef>
                <a:spcPts val="0"/>
              </a:spcBef>
              <a:spcAft>
                <a:spcPts val="0"/>
              </a:spcAft>
              <a:buSzPts val="1800"/>
              <a:buAutoNum type="arabicPeriod"/>
            </a:pPr>
            <a:r>
              <a:rPr lang="en-GB" sz="1800"/>
              <a:t>H</a:t>
            </a:r>
            <a:r>
              <a:rPr lang="en-GB" sz="1800"/>
              <a:t>ow would plan address capacity (training session or ODIS in a box, tools, SOPs…)</a:t>
            </a:r>
            <a:endParaRPr sz="1800"/>
          </a:p>
          <a:p>
            <a:pPr indent="-342900" lvl="0" marL="457200" rtl="0" algn="l">
              <a:spcBef>
                <a:spcPts val="0"/>
              </a:spcBef>
              <a:spcAft>
                <a:spcPts val="0"/>
              </a:spcAft>
              <a:buSzPts val="1800"/>
              <a:buAutoNum type="arabicPeriod"/>
            </a:pPr>
            <a:r>
              <a:rPr lang="en-GB" sz="1800"/>
              <a:t>Develop joint </a:t>
            </a:r>
            <a:r>
              <a:rPr lang="en-GB" sz="1800">
                <a:solidFill>
                  <a:schemeClr val="dk1"/>
                </a:solidFill>
              </a:rPr>
              <a:t>IODE/GOOS/IOC budget strategy, extra-budgetary accelerates services, what required beyond and how we are advocating to get it</a:t>
            </a:r>
            <a:endParaRPr sz="1800"/>
          </a:p>
          <a:p>
            <a:pPr indent="-342900" lvl="0" marL="457200" rtl="0" algn="l">
              <a:spcBef>
                <a:spcPts val="0"/>
              </a:spcBef>
              <a:spcAft>
                <a:spcPts val="0"/>
              </a:spcAft>
              <a:buClr>
                <a:schemeClr val="dk1"/>
              </a:buClr>
              <a:buSzPts val="1800"/>
              <a:buAutoNum type="arabicPeriod"/>
            </a:pPr>
            <a:r>
              <a:rPr lang="en-GB" sz="1800">
                <a:solidFill>
                  <a:schemeClr val="dk1"/>
                </a:solidFill>
              </a:rPr>
              <a:t>Communicae on the proposed IOC data architecture/space - create visuals - reference meeting Decade recommendations - gain feedback - came up again today</a:t>
            </a:r>
            <a:endParaRPr sz="1800"/>
          </a:p>
          <a:p>
            <a:pPr indent="0" lvl="0" marL="457200" rtl="0" algn="l">
              <a:spcBef>
                <a:spcPts val="0"/>
              </a:spcBef>
              <a:spcAft>
                <a:spcPts val="0"/>
              </a:spcAft>
              <a:buNone/>
            </a:pPr>
            <a:r>
              <a:t/>
            </a:r>
            <a:endParaRPr/>
          </a:p>
        </p:txBody>
      </p:sp>
      <p:cxnSp>
        <p:nvCxnSpPr>
          <p:cNvPr id="237" name="Google Shape;237;g30699424ad4_1_0"/>
          <p:cNvCxnSpPr/>
          <p:nvPr/>
        </p:nvCxnSpPr>
        <p:spPr>
          <a:xfrm>
            <a:off x="2464325" y="1471400"/>
            <a:ext cx="2296800" cy="0"/>
          </a:xfrm>
          <a:prstGeom prst="straightConnector1">
            <a:avLst/>
          </a:prstGeom>
          <a:noFill/>
          <a:ln cap="flat" cmpd="sng" w="9525">
            <a:solidFill>
              <a:schemeClr val="dk2"/>
            </a:solidFill>
            <a:prstDash val="solid"/>
            <a:round/>
            <a:headEnd len="med" w="med" type="none"/>
            <a:tailEnd len="med" w="med" type="none"/>
          </a:ln>
        </p:spPr>
      </p:cxnSp>
      <p:cxnSp>
        <p:nvCxnSpPr>
          <p:cNvPr id="238" name="Google Shape;238;g30699424ad4_1_0"/>
          <p:cNvCxnSpPr/>
          <p:nvPr/>
        </p:nvCxnSpPr>
        <p:spPr>
          <a:xfrm>
            <a:off x="6288725" y="1471400"/>
            <a:ext cx="1977600" cy="0"/>
          </a:xfrm>
          <a:prstGeom prst="straightConnector1">
            <a:avLst/>
          </a:prstGeom>
          <a:noFill/>
          <a:ln cap="flat" cmpd="sng" w="9525">
            <a:solidFill>
              <a:schemeClr val="dk2"/>
            </a:solidFill>
            <a:prstDash val="solid"/>
            <a:round/>
            <a:headEnd len="med" w="med" type="none"/>
            <a:tailEnd len="med" w="med" type="none"/>
          </a:ln>
        </p:spPr>
      </p:cxnSp>
      <p:cxnSp>
        <p:nvCxnSpPr>
          <p:cNvPr id="239" name="Google Shape;239;g30699424ad4_1_0"/>
          <p:cNvCxnSpPr/>
          <p:nvPr/>
        </p:nvCxnSpPr>
        <p:spPr>
          <a:xfrm flipH="1" rot="10800000">
            <a:off x="9375675" y="1487750"/>
            <a:ext cx="2167200" cy="10500"/>
          </a:xfrm>
          <a:prstGeom prst="straightConnector1">
            <a:avLst/>
          </a:prstGeom>
          <a:noFill/>
          <a:ln cap="flat" cmpd="sng" w="9525">
            <a:solidFill>
              <a:schemeClr val="dk2"/>
            </a:solidFill>
            <a:prstDash val="solid"/>
            <a:round/>
            <a:headEnd len="med" w="med" type="none"/>
            <a:tailEnd len="med" w="med" type="none"/>
          </a:ln>
        </p:spPr>
      </p:cxnSp>
      <p:sp>
        <p:nvSpPr>
          <p:cNvPr id="240" name="Google Shape;240;g30699424ad4_1_0"/>
          <p:cNvSpPr/>
          <p:nvPr/>
        </p:nvSpPr>
        <p:spPr>
          <a:xfrm>
            <a:off x="8190125" y="976300"/>
            <a:ext cx="2051100" cy="1512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t>JUNE 2025</a:t>
            </a:r>
            <a:endParaRPr b="1"/>
          </a:p>
          <a:p>
            <a:pPr indent="0" lvl="0" marL="0" rtl="0" algn="ctr">
              <a:spcBef>
                <a:spcPts val="0"/>
              </a:spcBef>
              <a:spcAft>
                <a:spcPts val="0"/>
              </a:spcAft>
              <a:buNone/>
            </a:pPr>
            <a:r>
              <a:rPr lang="en-GB"/>
              <a:t>IOC Assembly</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Joint session</a:t>
            </a:r>
            <a:endParaRPr/>
          </a:p>
          <a:p>
            <a:pPr indent="0" lvl="0" marL="0" rtl="0" algn="ctr">
              <a:spcBef>
                <a:spcPts val="0"/>
              </a:spcBef>
              <a:spcAft>
                <a:spcPts val="0"/>
              </a:spcAft>
              <a:buNone/>
            </a:pPr>
            <a:r>
              <a:rPr lang="en-GB"/>
              <a:t>Proposal</a:t>
            </a:r>
            <a:endParaRPr/>
          </a:p>
          <a:p>
            <a:pPr indent="0" lvl="0" marL="0" rtl="0" algn="ctr">
              <a:spcBef>
                <a:spcPts val="0"/>
              </a:spcBef>
              <a:spcAft>
                <a:spcPts val="0"/>
              </a:spcAft>
              <a:buNone/>
            </a:pPr>
            <a:r>
              <a:rPr lang="en-GB">
                <a:solidFill>
                  <a:schemeClr val="dk1"/>
                </a:solidFill>
              </a:rPr>
              <a:t>Decision</a:t>
            </a:r>
            <a:endParaRPr/>
          </a:p>
        </p:txBody>
      </p:sp>
      <p:sp>
        <p:nvSpPr>
          <p:cNvPr id="241" name="Google Shape;241;g30699424ad4_1_0"/>
          <p:cNvSpPr/>
          <p:nvPr/>
        </p:nvSpPr>
        <p:spPr>
          <a:xfrm>
            <a:off x="4532525" y="976300"/>
            <a:ext cx="2051100" cy="1512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dk1"/>
                </a:solidFill>
              </a:rPr>
              <a:t>JAN/FEB 2025</a:t>
            </a:r>
            <a:endParaRPr b="1">
              <a:solidFill>
                <a:schemeClr val="dk1"/>
              </a:solidFill>
            </a:endParaRPr>
          </a:p>
          <a:p>
            <a:pPr indent="0" lvl="0" marL="0" rtl="0" algn="ctr">
              <a:spcBef>
                <a:spcPts val="0"/>
              </a:spcBef>
              <a:spcAft>
                <a:spcPts val="0"/>
              </a:spcAft>
              <a:buClr>
                <a:schemeClr val="dk1"/>
              </a:buClr>
              <a:buSzPts val="1100"/>
              <a:buFont typeface="Arial"/>
              <a:buNone/>
            </a:pPr>
            <a:r>
              <a:rPr lang="en-GB">
                <a:solidFill>
                  <a:schemeClr val="dk1"/>
                </a:solidFill>
              </a:rPr>
              <a:t>GOOS SC</a:t>
            </a:r>
            <a:endParaRPr>
              <a:solidFill>
                <a:schemeClr val="dk1"/>
              </a:solidFill>
            </a:endParaRPr>
          </a:p>
          <a:p>
            <a:pPr indent="0" lvl="0" marL="0" rtl="0" algn="ctr">
              <a:spcBef>
                <a:spcPts val="0"/>
              </a:spcBef>
              <a:spcAft>
                <a:spcPts val="0"/>
              </a:spcAft>
              <a:buClr>
                <a:schemeClr val="dk1"/>
              </a:buClr>
              <a:buSzPts val="1100"/>
              <a:buFont typeface="Arial"/>
              <a:buNone/>
            </a:pPr>
            <a:r>
              <a:rPr lang="en-GB">
                <a:solidFill>
                  <a:schemeClr val="dk1"/>
                </a:solidFill>
              </a:rPr>
              <a:t>IODE Committee (3/25)</a:t>
            </a:r>
            <a:endParaRPr>
              <a:solidFill>
                <a:schemeClr val="dk1"/>
              </a:solidFill>
            </a:endParaRPr>
          </a:p>
          <a:p>
            <a:pPr indent="0" lvl="0" marL="0" rtl="0" algn="ctr">
              <a:spcBef>
                <a:spcPts val="0"/>
              </a:spcBef>
              <a:spcAft>
                <a:spcPts val="0"/>
              </a:spcAft>
              <a:buClr>
                <a:schemeClr val="dk1"/>
              </a:buClr>
              <a:buSzPts val="1100"/>
              <a:buFont typeface="Arial"/>
              <a:buNone/>
            </a:pPr>
            <a:r>
              <a:rPr lang="en-GB">
                <a:solidFill>
                  <a:schemeClr val="dk1"/>
                </a:solidFill>
              </a:rPr>
              <a:t>IOC Officers</a:t>
            </a:r>
            <a:endParaRPr>
              <a:solidFill>
                <a:schemeClr val="dk1"/>
              </a:solidFill>
            </a:endParaRPr>
          </a:p>
          <a:p>
            <a:pPr indent="0" lvl="0" marL="0" rtl="0" algn="ctr">
              <a:spcBef>
                <a:spcPts val="0"/>
              </a:spcBef>
              <a:spcAft>
                <a:spcPts val="0"/>
              </a:spcAft>
              <a:buClr>
                <a:schemeClr val="dk1"/>
              </a:buClr>
              <a:buSzPts val="1100"/>
              <a:buFont typeface="Arial"/>
              <a:buNone/>
            </a:pPr>
            <a:r>
              <a:t/>
            </a:r>
            <a:endParaRPr>
              <a:solidFill>
                <a:schemeClr val="dk1"/>
              </a:solidFill>
            </a:endParaRPr>
          </a:p>
          <a:p>
            <a:pPr indent="0" lvl="0" marL="0" rtl="0" algn="ctr">
              <a:spcBef>
                <a:spcPts val="0"/>
              </a:spcBef>
              <a:spcAft>
                <a:spcPts val="0"/>
              </a:spcAft>
              <a:buClr>
                <a:schemeClr val="dk1"/>
              </a:buClr>
              <a:buSzPts val="1100"/>
              <a:buFont typeface="Arial"/>
              <a:buNone/>
            </a:pPr>
            <a:r>
              <a:rPr lang="en-GB">
                <a:solidFill>
                  <a:schemeClr val="dk1"/>
                </a:solidFill>
              </a:rPr>
              <a:t>Draft proposal  </a:t>
            </a:r>
            <a:endParaRPr/>
          </a:p>
        </p:txBody>
      </p:sp>
      <p:sp>
        <p:nvSpPr>
          <p:cNvPr id="242" name="Google Shape;242;g30699424ad4_1_0"/>
          <p:cNvSpPr/>
          <p:nvPr/>
        </p:nvSpPr>
        <p:spPr>
          <a:xfrm>
            <a:off x="417725" y="976300"/>
            <a:ext cx="2051100" cy="1512300"/>
          </a:xfrm>
          <a:prstGeom prst="roundRect">
            <a:avLst>
              <a:gd fmla="val 16667" name="adj"/>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dk1"/>
                </a:solidFill>
              </a:rPr>
              <a:t>SEPT 2024</a:t>
            </a:r>
            <a:endParaRPr b="1">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Clr>
                <a:schemeClr val="dk1"/>
              </a:buClr>
              <a:buSzPts val="1100"/>
              <a:buFont typeface="Arial"/>
              <a:buNone/>
            </a:pPr>
            <a:r>
              <a:rPr lang="en-GB">
                <a:solidFill>
                  <a:schemeClr val="dk1"/>
                </a:solidFill>
              </a:rPr>
              <a:t>Define plan</a:t>
            </a:r>
            <a:endParaRPr>
              <a:solidFill>
                <a:schemeClr val="dk1"/>
              </a:solidFill>
            </a:endParaRPr>
          </a:p>
          <a:p>
            <a:pPr indent="0" lvl="0" marL="0" rtl="0" algn="ctr">
              <a:spcBef>
                <a:spcPts val="0"/>
              </a:spcBef>
              <a:spcAft>
                <a:spcPts val="0"/>
              </a:spcAft>
              <a:buNone/>
            </a:pPr>
            <a:r>
              <a:rPr lang="en-GB">
                <a:solidFill>
                  <a:schemeClr val="dk1"/>
                </a:solidFill>
              </a:rPr>
              <a:t>WG formed</a:t>
            </a:r>
            <a:endParaRPr>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rPr lang="en-GB">
                <a:solidFill>
                  <a:schemeClr val="dk1"/>
                </a:solidFill>
              </a:rPr>
              <a:t>  </a:t>
            </a:r>
            <a:endParaRPr/>
          </a:p>
        </p:txBody>
      </p:sp>
      <p:sp>
        <p:nvSpPr>
          <p:cNvPr id="243" name="Google Shape;243;g30699424ad4_1_0"/>
          <p:cNvSpPr txBox="1"/>
          <p:nvPr/>
        </p:nvSpPr>
        <p:spPr>
          <a:xfrm>
            <a:off x="2865425" y="1594000"/>
            <a:ext cx="12705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chemeClr val="dk2"/>
                </a:solidFill>
              </a:rPr>
              <a:t>4 months</a:t>
            </a:r>
            <a:endParaRPr sz="1600">
              <a:solidFill>
                <a:schemeClr val="dk2"/>
              </a:solidFill>
            </a:endParaRPr>
          </a:p>
        </p:txBody>
      </p:sp>
      <p:sp>
        <p:nvSpPr>
          <p:cNvPr id="244" name="Google Shape;244;g30699424ad4_1_0"/>
          <p:cNvSpPr txBox="1"/>
          <p:nvPr/>
        </p:nvSpPr>
        <p:spPr>
          <a:xfrm>
            <a:off x="6751625" y="1609400"/>
            <a:ext cx="12705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chemeClr val="dk2"/>
                </a:solidFill>
              </a:rPr>
              <a:t>4 months</a:t>
            </a:r>
            <a:endParaRPr sz="16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3074fb2d15f_0_523"/>
          <p:cNvSpPr txBox="1"/>
          <p:nvPr>
            <p:ph type="title"/>
          </p:nvPr>
        </p:nvSpPr>
        <p:spPr>
          <a:xfrm>
            <a:off x="639026" y="3925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800"/>
              <a:buNone/>
            </a:pPr>
            <a:r>
              <a:rPr lang="en-GB"/>
              <a:t>Actions / Timeline</a:t>
            </a:r>
            <a:endParaRPr/>
          </a:p>
        </p:txBody>
      </p:sp>
      <p:sp>
        <p:nvSpPr>
          <p:cNvPr id="251" name="Google Shape;251;g3074fb2d15f_0_523"/>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Clr>
                <a:srgbClr val="000000"/>
              </a:buClr>
              <a:buSzPts val="1000"/>
              <a:buFont typeface="Arial"/>
              <a:buNone/>
            </a:pPr>
            <a:fld id="{00000000-1234-1234-1234-123412341234}" type="slidenum">
              <a:rPr lang="en-GB"/>
              <a:t>‹#›</a:t>
            </a:fld>
            <a:endParaRPr/>
          </a:p>
        </p:txBody>
      </p:sp>
      <p:pic>
        <p:nvPicPr>
          <p:cNvPr id="252" name="Google Shape;252;g3074fb2d15f_0_523"/>
          <p:cNvPicPr preferRelativeResize="0"/>
          <p:nvPr/>
        </p:nvPicPr>
        <p:blipFill rotWithShape="1">
          <a:blip r:embed="rId3">
            <a:alphaModFix/>
          </a:blip>
          <a:srcRect b="0" l="0" r="0" t="0"/>
          <a:stretch/>
        </p:blipFill>
        <p:spPr>
          <a:xfrm>
            <a:off x="1749650" y="6181175"/>
            <a:ext cx="1005275" cy="353575"/>
          </a:xfrm>
          <a:prstGeom prst="rect">
            <a:avLst/>
          </a:prstGeom>
          <a:noFill/>
          <a:ln>
            <a:noFill/>
          </a:ln>
        </p:spPr>
      </p:pic>
      <p:sp>
        <p:nvSpPr>
          <p:cNvPr id="253" name="Google Shape;253;g3074fb2d15f_0_523"/>
          <p:cNvSpPr txBox="1"/>
          <p:nvPr>
            <p:ph idx="1" type="body"/>
          </p:nvPr>
        </p:nvSpPr>
        <p:spPr>
          <a:xfrm>
            <a:off x="369150" y="2528375"/>
            <a:ext cx="11453700" cy="3055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2000"/>
              <a:t>Short term - proposal creation/initiate collaborative structure - plus LAST Session</a:t>
            </a:r>
            <a:endParaRPr b="1" sz="1800"/>
          </a:p>
          <a:p>
            <a:pPr indent="-342900" lvl="0" marL="457200" rtl="0" algn="l">
              <a:spcBef>
                <a:spcPts val="0"/>
              </a:spcBef>
              <a:spcAft>
                <a:spcPts val="0"/>
              </a:spcAft>
              <a:buClr>
                <a:schemeClr val="dk1"/>
              </a:buClr>
              <a:buSzPts val="1800"/>
              <a:buAutoNum type="arabicPeriod"/>
            </a:pPr>
            <a:r>
              <a:rPr lang="en-GB" sz="1800"/>
              <a:t>Ingestion (sketch idea) - c</a:t>
            </a:r>
            <a:r>
              <a:rPr lang="en-GB" sz="1800"/>
              <a:t>orporate data other data (sharing costs), certainly of listening to lower risk</a:t>
            </a:r>
            <a:endParaRPr sz="1800"/>
          </a:p>
          <a:p>
            <a:pPr indent="-342900" lvl="0" marL="457200" rtl="0" algn="l">
              <a:spcBef>
                <a:spcPts val="0"/>
              </a:spcBef>
              <a:spcAft>
                <a:spcPts val="0"/>
              </a:spcAft>
              <a:buSzPts val="1800"/>
              <a:buAutoNum type="arabicPeriod"/>
            </a:pPr>
            <a:r>
              <a:rPr lang="en-GB" sz="1800"/>
              <a:t>Resources -computing power</a:t>
            </a:r>
            <a:endParaRPr sz="1800"/>
          </a:p>
          <a:p>
            <a:pPr indent="-342900" lvl="0" marL="457200" rtl="0" algn="l">
              <a:spcBef>
                <a:spcPts val="0"/>
              </a:spcBef>
              <a:spcAft>
                <a:spcPts val="0"/>
              </a:spcAft>
              <a:buSzPts val="1800"/>
              <a:buAutoNum type="arabicPeriod"/>
            </a:pPr>
            <a:r>
              <a:rPr lang="en-GB" sz="1800"/>
              <a:t>Model data - consider IOC system and signalling</a:t>
            </a:r>
            <a:endParaRPr sz="1800"/>
          </a:p>
          <a:p>
            <a:pPr indent="-342900" lvl="0" marL="457200" rtl="0" algn="l">
              <a:spcBef>
                <a:spcPts val="0"/>
              </a:spcBef>
              <a:spcAft>
                <a:spcPts val="0"/>
              </a:spcAft>
              <a:buSzPts val="1800"/>
              <a:buAutoNum type="arabicPeriod"/>
            </a:pPr>
            <a:r>
              <a:rPr lang="en-GB" sz="1800"/>
              <a:t>Digital equity - data avail - (there s diversity but strengthen…) - UNEP…</a:t>
            </a:r>
            <a:endParaRPr sz="1800"/>
          </a:p>
          <a:p>
            <a:pPr indent="0" lvl="0" marL="457200" rtl="0" algn="l">
              <a:spcBef>
                <a:spcPts val="0"/>
              </a:spcBef>
              <a:spcAft>
                <a:spcPts val="0"/>
              </a:spcAft>
              <a:buNone/>
            </a:pPr>
            <a:r>
              <a:t/>
            </a:r>
            <a:endParaRPr/>
          </a:p>
        </p:txBody>
      </p:sp>
      <p:cxnSp>
        <p:nvCxnSpPr>
          <p:cNvPr id="254" name="Google Shape;254;g3074fb2d15f_0_523"/>
          <p:cNvCxnSpPr/>
          <p:nvPr/>
        </p:nvCxnSpPr>
        <p:spPr>
          <a:xfrm>
            <a:off x="2464325" y="1471400"/>
            <a:ext cx="2296800" cy="0"/>
          </a:xfrm>
          <a:prstGeom prst="straightConnector1">
            <a:avLst/>
          </a:prstGeom>
          <a:noFill/>
          <a:ln cap="flat" cmpd="sng" w="9525">
            <a:solidFill>
              <a:schemeClr val="dk2"/>
            </a:solidFill>
            <a:prstDash val="solid"/>
            <a:round/>
            <a:headEnd len="med" w="med" type="none"/>
            <a:tailEnd len="med" w="med" type="none"/>
          </a:ln>
        </p:spPr>
      </p:cxnSp>
      <p:cxnSp>
        <p:nvCxnSpPr>
          <p:cNvPr id="255" name="Google Shape;255;g3074fb2d15f_0_523"/>
          <p:cNvCxnSpPr/>
          <p:nvPr/>
        </p:nvCxnSpPr>
        <p:spPr>
          <a:xfrm>
            <a:off x="6288725" y="1471400"/>
            <a:ext cx="1977600" cy="0"/>
          </a:xfrm>
          <a:prstGeom prst="straightConnector1">
            <a:avLst/>
          </a:prstGeom>
          <a:noFill/>
          <a:ln cap="flat" cmpd="sng" w="9525">
            <a:solidFill>
              <a:schemeClr val="dk2"/>
            </a:solidFill>
            <a:prstDash val="solid"/>
            <a:round/>
            <a:headEnd len="med" w="med" type="none"/>
            <a:tailEnd len="med" w="med" type="none"/>
          </a:ln>
        </p:spPr>
      </p:cxnSp>
      <p:cxnSp>
        <p:nvCxnSpPr>
          <p:cNvPr id="256" name="Google Shape;256;g3074fb2d15f_0_523"/>
          <p:cNvCxnSpPr/>
          <p:nvPr/>
        </p:nvCxnSpPr>
        <p:spPr>
          <a:xfrm flipH="1" rot="10800000">
            <a:off x="9375675" y="1487750"/>
            <a:ext cx="2167200" cy="10500"/>
          </a:xfrm>
          <a:prstGeom prst="straightConnector1">
            <a:avLst/>
          </a:prstGeom>
          <a:noFill/>
          <a:ln cap="flat" cmpd="sng" w="9525">
            <a:solidFill>
              <a:schemeClr val="dk2"/>
            </a:solidFill>
            <a:prstDash val="solid"/>
            <a:round/>
            <a:headEnd len="med" w="med" type="none"/>
            <a:tailEnd len="med" w="med" type="none"/>
          </a:ln>
        </p:spPr>
      </p:cxnSp>
      <p:sp>
        <p:nvSpPr>
          <p:cNvPr id="257" name="Google Shape;257;g3074fb2d15f_0_523"/>
          <p:cNvSpPr/>
          <p:nvPr/>
        </p:nvSpPr>
        <p:spPr>
          <a:xfrm>
            <a:off x="8190125" y="976300"/>
            <a:ext cx="2051100" cy="1512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t>JUNE 2025</a:t>
            </a:r>
            <a:endParaRPr b="1"/>
          </a:p>
          <a:p>
            <a:pPr indent="0" lvl="0" marL="0" rtl="0" algn="ctr">
              <a:spcBef>
                <a:spcPts val="0"/>
              </a:spcBef>
              <a:spcAft>
                <a:spcPts val="0"/>
              </a:spcAft>
              <a:buNone/>
            </a:pPr>
            <a:r>
              <a:rPr lang="en-GB"/>
              <a:t>IOC Assembly</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Joint session</a:t>
            </a:r>
            <a:endParaRPr/>
          </a:p>
          <a:p>
            <a:pPr indent="0" lvl="0" marL="0" rtl="0" algn="ctr">
              <a:spcBef>
                <a:spcPts val="0"/>
              </a:spcBef>
              <a:spcAft>
                <a:spcPts val="0"/>
              </a:spcAft>
              <a:buNone/>
            </a:pPr>
            <a:r>
              <a:rPr lang="en-GB"/>
              <a:t>Proposal</a:t>
            </a:r>
            <a:endParaRPr/>
          </a:p>
          <a:p>
            <a:pPr indent="0" lvl="0" marL="0" rtl="0" algn="ctr">
              <a:spcBef>
                <a:spcPts val="0"/>
              </a:spcBef>
              <a:spcAft>
                <a:spcPts val="0"/>
              </a:spcAft>
              <a:buNone/>
            </a:pPr>
            <a:r>
              <a:rPr lang="en-GB">
                <a:solidFill>
                  <a:schemeClr val="dk1"/>
                </a:solidFill>
              </a:rPr>
              <a:t>Decision</a:t>
            </a:r>
            <a:endParaRPr/>
          </a:p>
        </p:txBody>
      </p:sp>
      <p:sp>
        <p:nvSpPr>
          <p:cNvPr id="258" name="Google Shape;258;g3074fb2d15f_0_523"/>
          <p:cNvSpPr/>
          <p:nvPr/>
        </p:nvSpPr>
        <p:spPr>
          <a:xfrm>
            <a:off x="4532525" y="976300"/>
            <a:ext cx="2051100" cy="1512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dk1"/>
                </a:solidFill>
              </a:rPr>
              <a:t>JAN/FEB 2025</a:t>
            </a:r>
            <a:endParaRPr b="1">
              <a:solidFill>
                <a:schemeClr val="dk1"/>
              </a:solidFill>
            </a:endParaRPr>
          </a:p>
          <a:p>
            <a:pPr indent="0" lvl="0" marL="0" rtl="0" algn="ctr">
              <a:spcBef>
                <a:spcPts val="0"/>
              </a:spcBef>
              <a:spcAft>
                <a:spcPts val="0"/>
              </a:spcAft>
              <a:buNone/>
            </a:pPr>
            <a:r>
              <a:rPr lang="en-GB">
                <a:solidFill>
                  <a:schemeClr val="dk1"/>
                </a:solidFill>
              </a:rPr>
              <a:t>GOOS SC</a:t>
            </a:r>
            <a:endParaRPr>
              <a:solidFill>
                <a:schemeClr val="dk1"/>
              </a:solidFill>
            </a:endParaRPr>
          </a:p>
          <a:p>
            <a:pPr indent="0" lvl="0" marL="0" rtl="0" algn="ctr">
              <a:spcBef>
                <a:spcPts val="0"/>
              </a:spcBef>
              <a:spcAft>
                <a:spcPts val="0"/>
              </a:spcAft>
              <a:buNone/>
            </a:pPr>
            <a:r>
              <a:rPr lang="en-GB">
                <a:solidFill>
                  <a:schemeClr val="dk1"/>
                </a:solidFill>
              </a:rPr>
              <a:t>IODE Committee (3/25)</a:t>
            </a:r>
            <a:endParaRPr>
              <a:solidFill>
                <a:schemeClr val="dk1"/>
              </a:solidFill>
            </a:endParaRPr>
          </a:p>
          <a:p>
            <a:pPr indent="0" lvl="0" marL="0" rtl="0" algn="ctr">
              <a:spcBef>
                <a:spcPts val="0"/>
              </a:spcBef>
              <a:spcAft>
                <a:spcPts val="0"/>
              </a:spcAft>
              <a:buNone/>
            </a:pPr>
            <a:r>
              <a:rPr lang="en-GB">
                <a:solidFill>
                  <a:schemeClr val="dk1"/>
                </a:solidFill>
              </a:rPr>
              <a:t>IOC Officers</a:t>
            </a:r>
            <a:endParaRPr>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rPr lang="en-GB">
                <a:solidFill>
                  <a:schemeClr val="dk1"/>
                </a:solidFill>
              </a:rPr>
              <a:t>Draft proposal  </a:t>
            </a:r>
            <a:endParaRPr/>
          </a:p>
        </p:txBody>
      </p:sp>
      <p:sp>
        <p:nvSpPr>
          <p:cNvPr id="259" name="Google Shape;259;g3074fb2d15f_0_523"/>
          <p:cNvSpPr/>
          <p:nvPr/>
        </p:nvSpPr>
        <p:spPr>
          <a:xfrm>
            <a:off x="417725" y="976300"/>
            <a:ext cx="2051100" cy="1512300"/>
          </a:xfrm>
          <a:prstGeom prst="roundRect">
            <a:avLst>
              <a:gd fmla="val 16667" name="adj"/>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dk1"/>
                </a:solidFill>
              </a:rPr>
              <a:t>SEPT 2024</a:t>
            </a:r>
            <a:endParaRPr b="1">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rPr lang="en-GB">
                <a:solidFill>
                  <a:schemeClr val="dk1"/>
                </a:solidFill>
              </a:rPr>
              <a:t>Define plan</a:t>
            </a:r>
            <a:endParaRPr>
              <a:solidFill>
                <a:schemeClr val="dk1"/>
              </a:solidFill>
            </a:endParaRPr>
          </a:p>
          <a:p>
            <a:pPr indent="0" lvl="0" marL="0" rtl="0" algn="ctr">
              <a:spcBef>
                <a:spcPts val="0"/>
              </a:spcBef>
              <a:spcAft>
                <a:spcPts val="0"/>
              </a:spcAft>
              <a:buNone/>
            </a:pPr>
            <a:r>
              <a:rPr lang="en-GB">
                <a:solidFill>
                  <a:schemeClr val="dk1"/>
                </a:solidFill>
              </a:rPr>
              <a:t>WG formed</a:t>
            </a:r>
            <a:endParaRPr>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rPr lang="en-GB">
                <a:solidFill>
                  <a:schemeClr val="dk1"/>
                </a:solidFill>
              </a:rPr>
              <a:t>  </a:t>
            </a:r>
            <a:endParaRPr/>
          </a:p>
        </p:txBody>
      </p:sp>
      <p:sp>
        <p:nvSpPr>
          <p:cNvPr id="260" name="Google Shape;260;g3074fb2d15f_0_523"/>
          <p:cNvSpPr txBox="1"/>
          <p:nvPr/>
        </p:nvSpPr>
        <p:spPr>
          <a:xfrm>
            <a:off x="2865425" y="1594000"/>
            <a:ext cx="12705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chemeClr val="dk2"/>
                </a:solidFill>
              </a:rPr>
              <a:t>4 months</a:t>
            </a:r>
            <a:endParaRPr sz="1600">
              <a:solidFill>
                <a:schemeClr val="dk2"/>
              </a:solidFill>
            </a:endParaRPr>
          </a:p>
        </p:txBody>
      </p:sp>
      <p:sp>
        <p:nvSpPr>
          <p:cNvPr id="261" name="Google Shape;261;g3074fb2d15f_0_523"/>
          <p:cNvSpPr txBox="1"/>
          <p:nvPr/>
        </p:nvSpPr>
        <p:spPr>
          <a:xfrm>
            <a:off x="6751625" y="1609400"/>
            <a:ext cx="12705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chemeClr val="dk2"/>
                </a:solidFill>
              </a:rPr>
              <a:t>4 months</a:t>
            </a:r>
            <a:endParaRPr sz="16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3074fb2d15f_0_456"/>
          <p:cNvSpPr txBox="1"/>
          <p:nvPr>
            <p:ph type="title"/>
          </p:nvPr>
        </p:nvSpPr>
        <p:spPr>
          <a:xfrm>
            <a:off x="639026" y="3925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800"/>
              <a:buNone/>
            </a:pPr>
            <a:r>
              <a:rPr lang="en-GB"/>
              <a:t>Actions / Timeline</a:t>
            </a:r>
            <a:endParaRPr/>
          </a:p>
        </p:txBody>
      </p:sp>
      <p:sp>
        <p:nvSpPr>
          <p:cNvPr id="268" name="Google Shape;268;g3074fb2d15f_0_456"/>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Clr>
                <a:srgbClr val="000000"/>
              </a:buClr>
              <a:buSzPts val="1000"/>
              <a:buFont typeface="Arial"/>
              <a:buNone/>
            </a:pPr>
            <a:fld id="{00000000-1234-1234-1234-123412341234}" type="slidenum">
              <a:rPr lang="en-GB"/>
              <a:t>‹#›</a:t>
            </a:fld>
            <a:endParaRPr/>
          </a:p>
        </p:txBody>
      </p:sp>
      <p:pic>
        <p:nvPicPr>
          <p:cNvPr id="269" name="Google Shape;269;g3074fb2d15f_0_456"/>
          <p:cNvPicPr preferRelativeResize="0"/>
          <p:nvPr/>
        </p:nvPicPr>
        <p:blipFill rotWithShape="1">
          <a:blip r:embed="rId3">
            <a:alphaModFix/>
          </a:blip>
          <a:srcRect b="0" l="0" r="0" t="0"/>
          <a:stretch/>
        </p:blipFill>
        <p:spPr>
          <a:xfrm>
            <a:off x="1749650" y="6181175"/>
            <a:ext cx="1005275" cy="353575"/>
          </a:xfrm>
          <a:prstGeom prst="rect">
            <a:avLst/>
          </a:prstGeom>
          <a:noFill/>
          <a:ln>
            <a:noFill/>
          </a:ln>
        </p:spPr>
      </p:pic>
      <p:sp>
        <p:nvSpPr>
          <p:cNvPr id="270" name="Google Shape;270;g3074fb2d15f_0_456"/>
          <p:cNvSpPr txBox="1"/>
          <p:nvPr>
            <p:ph idx="1" type="body"/>
          </p:nvPr>
        </p:nvSpPr>
        <p:spPr>
          <a:xfrm>
            <a:off x="399625" y="2649975"/>
            <a:ext cx="11453700" cy="3686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2000"/>
              <a:t>Longer term - post proposal making collaborative structure real (out to 2030)</a:t>
            </a:r>
            <a:endParaRPr sz="1800"/>
          </a:p>
          <a:p>
            <a:pPr indent="-342900" lvl="0" marL="457200" rtl="0" algn="l">
              <a:spcBef>
                <a:spcPts val="0"/>
              </a:spcBef>
              <a:spcAft>
                <a:spcPts val="0"/>
              </a:spcAft>
              <a:buClr>
                <a:schemeClr val="dk1"/>
              </a:buClr>
              <a:buSzPts val="1800"/>
              <a:buAutoNum type="arabicPeriod"/>
            </a:pPr>
            <a:r>
              <a:rPr lang="en-GB" sz="1800"/>
              <a:t>Through IOC Assembly gain view of what MS are asking for - that this plan answers</a:t>
            </a:r>
            <a:endParaRPr sz="1800">
              <a:solidFill>
                <a:schemeClr val="dk1"/>
              </a:solidFill>
            </a:endParaRPr>
          </a:p>
          <a:p>
            <a:pPr indent="-342900" lvl="0" marL="457200" rtl="0" algn="l">
              <a:spcBef>
                <a:spcPts val="0"/>
              </a:spcBef>
              <a:spcAft>
                <a:spcPts val="0"/>
              </a:spcAft>
              <a:buClr>
                <a:schemeClr val="dk1"/>
              </a:buClr>
              <a:buSzPts val="1800"/>
              <a:buAutoNum type="arabicPeriod"/>
            </a:pPr>
            <a:r>
              <a:rPr lang="en-GB" sz="1800"/>
              <a:t>Prioritisation of what needs to be done - Minimal Viable Product to support </a:t>
            </a:r>
            <a:r>
              <a:rPr lang="en-GB" sz="1800"/>
              <a:t>initial</a:t>
            </a:r>
            <a:r>
              <a:rPr lang="en-GB" sz="1800"/>
              <a:t> deliverable products and services</a:t>
            </a:r>
            <a:endParaRPr sz="1800"/>
          </a:p>
          <a:p>
            <a:pPr indent="-342900" lvl="0" marL="457200" rtl="0" algn="l">
              <a:spcBef>
                <a:spcPts val="0"/>
              </a:spcBef>
              <a:spcAft>
                <a:spcPts val="0"/>
              </a:spcAft>
              <a:buClr>
                <a:schemeClr val="dk1"/>
              </a:buClr>
              <a:buSzPts val="1800"/>
              <a:buAutoNum type="arabicPeriod"/>
            </a:pPr>
            <a:r>
              <a:rPr lang="en-GB" sz="1800"/>
              <a:t>Advocate - create communications - came up again today</a:t>
            </a:r>
            <a:endParaRPr sz="1800"/>
          </a:p>
          <a:p>
            <a:pPr indent="-342900" lvl="0" marL="457200" rtl="0" algn="l">
              <a:spcBef>
                <a:spcPts val="0"/>
              </a:spcBef>
              <a:spcAft>
                <a:spcPts val="0"/>
              </a:spcAft>
              <a:buClr>
                <a:schemeClr val="dk1"/>
              </a:buClr>
              <a:buSzPts val="1800"/>
              <a:buAutoNum type="arabicPeriod"/>
            </a:pPr>
            <a:r>
              <a:rPr lang="en-GB" sz="1800"/>
              <a:t>Ensure cross-walk between the views of the system by EOVs and between elements providing services - </a:t>
            </a:r>
            <a:r>
              <a:rPr i="1" lang="en-GB" sz="1800"/>
              <a:t>OceanOPS, BioEco Portal, BGC Portal</a:t>
            </a:r>
            <a:endParaRPr i="1" sz="1800"/>
          </a:p>
          <a:p>
            <a:pPr indent="-342900" lvl="0" marL="457200" rtl="0" algn="l">
              <a:spcBef>
                <a:spcPts val="0"/>
              </a:spcBef>
              <a:spcAft>
                <a:spcPts val="0"/>
              </a:spcAft>
              <a:buClr>
                <a:schemeClr val="dk1"/>
              </a:buClr>
              <a:buSzPts val="1800"/>
              <a:buAutoNum type="arabicPeriod"/>
            </a:pPr>
            <a:r>
              <a:rPr lang="en-GB" sz="1800"/>
              <a:t>Portals are filters on ODIS - ensuring the system is functioning - they are also early deliverables</a:t>
            </a:r>
            <a:endParaRPr sz="1800"/>
          </a:p>
          <a:p>
            <a:pPr indent="-342900" lvl="0" marL="457200" marR="0" rtl="0" algn="l">
              <a:lnSpc>
                <a:spcPct val="100000"/>
              </a:lnSpc>
              <a:spcBef>
                <a:spcPts val="0"/>
              </a:spcBef>
              <a:spcAft>
                <a:spcPts val="0"/>
              </a:spcAft>
              <a:buClr>
                <a:schemeClr val="dk1"/>
              </a:buClr>
              <a:buSzPts val="1800"/>
              <a:buAutoNum type="arabicPeriod"/>
            </a:pPr>
            <a:r>
              <a:rPr lang="en-GB" sz="1800"/>
              <a:t>Assess c</a:t>
            </a:r>
            <a:r>
              <a:rPr lang="en-GB" sz="1800"/>
              <a:t>ollective access and benefits sharing regime (funding mechanism) and make clear the decisions that are being made, consider licencing and restrictive usages</a:t>
            </a:r>
            <a:endParaRPr sz="1800"/>
          </a:p>
          <a:p>
            <a:pPr indent="-342900" lvl="0" marL="457200" marR="0" rtl="0" algn="l">
              <a:lnSpc>
                <a:spcPct val="100000"/>
              </a:lnSpc>
              <a:spcBef>
                <a:spcPts val="0"/>
              </a:spcBef>
              <a:spcAft>
                <a:spcPts val="0"/>
              </a:spcAft>
              <a:buSzPts val="1800"/>
              <a:buAutoNum type="arabicPeriod"/>
            </a:pPr>
            <a:r>
              <a:rPr lang="en-GB" sz="1800"/>
              <a:t>Consult and implement operational GOOS EOV metadata tag system - certification/checking</a:t>
            </a:r>
            <a:endParaRPr sz="1800"/>
          </a:p>
          <a:p>
            <a:pPr indent="-342900" lvl="0" marL="457200" marR="0" rtl="0" algn="l">
              <a:lnSpc>
                <a:spcPct val="100000"/>
              </a:lnSpc>
              <a:spcBef>
                <a:spcPts val="0"/>
              </a:spcBef>
              <a:spcAft>
                <a:spcPts val="0"/>
              </a:spcAft>
              <a:buSzPts val="1800"/>
              <a:buAutoNum type="arabicPeriod"/>
            </a:pPr>
            <a:r>
              <a:rPr lang="en-GB" sz="1800"/>
              <a:t>TODAY - map structure - and how its evolving, and efficiency</a:t>
            </a:r>
            <a:endParaRPr sz="1800"/>
          </a:p>
          <a:p>
            <a:pPr indent="0" lvl="0" marL="0" marR="0" rtl="0" algn="l">
              <a:lnSpc>
                <a:spcPct val="100000"/>
              </a:lnSpc>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457200" rtl="0" algn="l">
              <a:spcBef>
                <a:spcPts val="0"/>
              </a:spcBef>
              <a:spcAft>
                <a:spcPts val="0"/>
              </a:spcAft>
              <a:buNone/>
            </a:pPr>
            <a:r>
              <a:t/>
            </a:r>
            <a:endParaRPr/>
          </a:p>
        </p:txBody>
      </p:sp>
      <p:cxnSp>
        <p:nvCxnSpPr>
          <p:cNvPr id="271" name="Google Shape;271;g3074fb2d15f_0_456"/>
          <p:cNvCxnSpPr/>
          <p:nvPr/>
        </p:nvCxnSpPr>
        <p:spPr>
          <a:xfrm>
            <a:off x="2464325" y="1471400"/>
            <a:ext cx="2296800" cy="0"/>
          </a:xfrm>
          <a:prstGeom prst="straightConnector1">
            <a:avLst/>
          </a:prstGeom>
          <a:noFill/>
          <a:ln cap="flat" cmpd="sng" w="9525">
            <a:solidFill>
              <a:schemeClr val="dk2"/>
            </a:solidFill>
            <a:prstDash val="solid"/>
            <a:round/>
            <a:headEnd len="med" w="med" type="none"/>
            <a:tailEnd len="med" w="med" type="none"/>
          </a:ln>
        </p:spPr>
      </p:cxnSp>
      <p:cxnSp>
        <p:nvCxnSpPr>
          <p:cNvPr id="272" name="Google Shape;272;g3074fb2d15f_0_456"/>
          <p:cNvCxnSpPr/>
          <p:nvPr/>
        </p:nvCxnSpPr>
        <p:spPr>
          <a:xfrm>
            <a:off x="6288725" y="1471400"/>
            <a:ext cx="1977600" cy="0"/>
          </a:xfrm>
          <a:prstGeom prst="straightConnector1">
            <a:avLst/>
          </a:prstGeom>
          <a:noFill/>
          <a:ln cap="flat" cmpd="sng" w="9525">
            <a:solidFill>
              <a:schemeClr val="dk2"/>
            </a:solidFill>
            <a:prstDash val="solid"/>
            <a:round/>
            <a:headEnd len="med" w="med" type="none"/>
            <a:tailEnd len="med" w="med" type="none"/>
          </a:ln>
        </p:spPr>
      </p:cxnSp>
      <p:cxnSp>
        <p:nvCxnSpPr>
          <p:cNvPr id="273" name="Google Shape;273;g3074fb2d15f_0_456"/>
          <p:cNvCxnSpPr/>
          <p:nvPr/>
        </p:nvCxnSpPr>
        <p:spPr>
          <a:xfrm flipH="1" rot="10800000">
            <a:off x="9375675" y="1487750"/>
            <a:ext cx="2167200" cy="10500"/>
          </a:xfrm>
          <a:prstGeom prst="straightConnector1">
            <a:avLst/>
          </a:prstGeom>
          <a:noFill/>
          <a:ln cap="flat" cmpd="sng" w="9525">
            <a:solidFill>
              <a:schemeClr val="dk2"/>
            </a:solidFill>
            <a:prstDash val="solid"/>
            <a:round/>
            <a:headEnd len="med" w="med" type="none"/>
            <a:tailEnd len="med" w="med" type="none"/>
          </a:ln>
        </p:spPr>
      </p:cxnSp>
      <p:sp>
        <p:nvSpPr>
          <p:cNvPr id="274" name="Google Shape;274;g3074fb2d15f_0_456"/>
          <p:cNvSpPr/>
          <p:nvPr/>
        </p:nvSpPr>
        <p:spPr>
          <a:xfrm>
            <a:off x="8190125" y="976300"/>
            <a:ext cx="2051100" cy="1512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t>JUNE 2025</a:t>
            </a:r>
            <a:endParaRPr b="1"/>
          </a:p>
          <a:p>
            <a:pPr indent="0" lvl="0" marL="0" rtl="0" algn="ctr">
              <a:spcBef>
                <a:spcPts val="0"/>
              </a:spcBef>
              <a:spcAft>
                <a:spcPts val="0"/>
              </a:spcAft>
              <a:buNone/>
            </a:pPr>
            <a:r>
              <a:rPr lang="en-GB"/>
              <a:t>IOC Assembly</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Joint session</a:t>
            </a:r>
            <a:endParaRPr/>
          </a:p>
          <a:p>
            <a:pPr indent="0" lvl="0" marL="0" rtl="0" algn="ctr">
              <a:spcBef>
                <a:spcPts val="0"/>
              </a:spcBef>
              <a:spcAft>
                <a:spcPts val="0"/>
              </a:spcAft>
              <a:buNone/>
            </a:pPr>
            <a:r>
              <a:rPr lang="en-GB"/>
              <a:t>Proposal</a:t>
            </a:r>
            <a:endParaRPr/>
          </a:p>
          <a:p>
            <a:pPr indent="0" lvl="0" marL="0" rtl="0" algn="ctr">
              <a:spcBef>
                <a:spcPts val="0"/>
              </a:spcBef>
              <a:spcAft>
                <a:spcPts val="0"/>
              </a:spcAft>
              <a:buNone/>
            </a:pPr>
            <a:r>
              <a:rPr lang="en-GB">
                <a:solidFill>
                  <a:schemeClr val="dk1"/>
                </a:solidFill>
              </a:rPr>
              <a:t>Decision</a:t>
            </a:r>
            <a:endParaRPr/>
          </a:p>
        </p:txBody>
      </p:sp>
      <p:sp>
        <p:nvSpPr>
          <p:cNvPr id="275" name="Google Shape;275;g3074fb2d15f_0_456"/>
          <p:cNvSpPr/>
          <p:nvPr/>
        </p:nvSpPr>
        <p:spPr>
          <a:xfrm>
            <a:off x="4532525" y="976300"/>
            <a:ext cx="2051100" cy="1512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dk1"/>
                </a:solidFill>
              </a:rPr>
              <a:t>JAN/FEB 2025</a:t>
            </a:r>
            <a:endParaRPr b="1">
              <a:solidFill>
                <a:schemeClr val="dk1"/>
              </a:solidFill>
            </a:endParaRPr>
          </a:p>
          <a:p>
            <a:pPr indent="0" lvl="0" marL="0" rtl="0" algn="ctr">
              <a:spcBef>
                <a:spcPts val="0"/>
              </a:spcBef>
              <a:spcAft>
                <a:spcPts val="0"/>
              </a:spcAft>
              <a:buNone/>
            </a:pPr>
            <a:r>
              <a:rPr lang="en-GB">
                <a:solidFill>
                  <a:schemeClr val="dk1"/>
                </a:solidFill>
              </a:rPr>
              <a:t>GOOS SC</a:t>
            </a:r>
            <a:endParaRPr>
              <a:solidFill>
                <a:schemeClr val="dk1"/>
              </a:solidFill>
            </a:endParaRPr>
          </a:p>
          <a:p>
            <a:pPr indent="0" lvl="0" marL="0" rtl="0" algn="ctr">
              <a:spcBef>
                <a:spcPts val="0"/>
              </a:spcBef>
              <a:spcAft>
                <a:spcPts val="0"/>
              </a:spcAft>
              <a:buNone/>
            </a:pPr>
            <a:r>
              <a:rPr lang="en-GB">
                <a:solidFill>
                  <a:schemeClr val="dk1"/>
                </a:solidFill>
              </a:rPr>
              <a:t>IODE Committee (3/25)</a:t>
            </a:r>
            <a:endParaRPr>
              <a:solidFill>
                <a:schemeClr val="dk1"/>
              </a:solidFill>
            </a:endParaRPr>
          </a:p>
          <a:p>
            <a:pPr indent="0" lvl="0" marL="0" rtl="0" algn="ctr">
              <a:spcBef>
                <a:spcPts val="0"/>
              </a:spcBef>
              <a:spcAft>
                <a:spcPts val="0"/>
              </a:spcAft>
              <a:buNone/>
            </a:pPr>
            <a:r>
              <a:rPr lang="en-GB">
                <a:solidFill>
                  <a:schemeClr val="dk1"/>
                </a:solidFill>
              </a:rPr>
              <a:t>IOC Officers</a:t>
            </a:r>
            <a:endParaRPr>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rPr lang="en-GB">
                <a:solidFill>
                  <a:schemeClr val="dk1"/>
                </a:solidFill>
              </a:rPr>
              <a:t>Draft proposal  </a:t>
            </a:r>
            <a:endParaRPr/>
          </a:p>
        </p:txBody>
      </p:sp>
      <p:sp>
        <p:nvSpPr>
          <p:cNvPr id="276" name="Google Shape;276;g3074fb2d15f_0_456"/>
          <p:cNvSpPr/>
          <p:nvPr/>
        </p:nvSpPr>
        <p:spPr>
          <a:xfrm>
            <a:off x="417725" y="976300"/>
            <a:ext cx="2051100" cy="1512300"/>
          </a:xfrm>
          <a:prstGeom prst="roundRect">
            <a:avLst>
              <a:gd fmla="val 16667" name="adj"/>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dk1"/>
                </a:solidFill>
              </a:rPr>
              <a:t>SEPT 2024</a:t>
            </a:r>
            <a:endParaRPr b="1">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rPr lang="en-GB">
                <a:solidFill>
                  <a:schemeClr val="dk1"/>
                </a:solidFill>
              </a:rPr>
              <a:t>Define plan</a:t>
            </a:r>
            <a:endParaRPr>
              <a:solidFill>
                <a:schemeClr val="dk1"/>
              </a:solidFill>
            </a:endParaRPr>
          </a:p>
          <a:p>
            <a:pPr indent="0" lvl="0" marL="0" rtl="0" algn="ctr">
              <a:spcBef>
                <a:spcPts val="0"/>
              </a:spcBef>
              <a:spcAft>
                <a:spcPts val="0"/>
              </a:spcAft>
              <a:buNone/>
            </a:pPr>
            <a:r>
              <a:rPr lang="en-GB">
                <a:solidFill>
                  <a:schemeClr val="dk1"/>
                </a:solidFill>
              </a:rPr>
              <a:t>WG formed</a:t>
            </a:r>
            <a:endParaRPr>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rPr lang="en-GB">
                <a:solidFill>
                  <a:schemeClr val="dk1"/>
                </a:solidFill>
              </a:rPr>
              <a:t>  </a:t>
            </a:r>
            <a:endParaRPr/>
          </a:p>
        </p:txBody>
      </p:sp>
      <p:sp>
        <p:nvSpPr>
          <p:cNvPr id="277" name="Google Shape;277;g3074fb2d15f_0_456"/>
          <p:cNvSpPr txBox="1"/>
          <p:nvPr/>
        </p:nvSpPr>
        <p:spPr>
          <a:xfrm>
            <a:off x="2865425" y="1594000"/>
            <a:ext cx="12705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chemeClr val="dk2"/>
                </a:solidFill>
              </a:rPr>
              <a:t>4 months</a:t>
            </a:r>
            <a:endParaRPr sz="1600">
              <a:solidFill>
                <a:schemeClr val="dk2"/>
              </a:solidFill>
            </a:endParaRPr>
          </a:p>
        </p:txBody>
      </p:sp>
      <p:sp>
        <p:nvSpPr>
          <p:cNvPr id="278" name="Google Shape;278;g3074fb2d15f_0_456"/>
          <p:cNvSpPr txBox="1"/>
          <p:nvPr/>
        </p:nvSpPr>
        <p:spPr>
          <a:xfrm>
            <a:off x="6751625" y="1609400"/>
            <a:ext cx="12705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chemeClr val="dk2"/>
                </a:solidFill>
              </a:rPr>
              <a:t>4 months</a:t>
            </a:r>
            <a:endParaRPr sz="16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Collins, Forest</dc:creator>
</cp:coreProperties>
</file>