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696" r:id="rId4"/>
  </p:sldMasterIdLst>
  <p:notesMasterIdLst>
    <p:notesMasterId r:id="rId24"/>
  </p:notesMasterIdLst>
  <p:sldIdLst>
    <p:sldId id="2147471302" r:id="rId5"/>
    <p:sldId id="2147471421" r:id="rId6"/>
    <p:sldId id="2147471422" r:id="rId7"/>
    <p:sldId id="2147471381" r:id="rId8"/>
    <p:sldId id="2147471423" r:id="rId9"/>
    <p:sldId id="2147471424" r:id="rId10"/>
    <p:sldId id="2147471426" r:id="rId11"/>
    <p:sldId id="2147471427" r:id="rId12"/>
    <p:sldId id="2147471428" r:id="rId13"/>
    <p:sldId id="2147471425" r:id="rId14"/>
    <p:sldId id="2147471310" r:id="rId15"/>
    <p:sldId id="2147471431" r:id="rId16"/>
    <p:sldId id="2147471429" r:id="rId17"/>
    <p:sldId id="2147471430" r:id="rId18"/>
    <p:sldId id="2147471432" r:id="rId19"/>
    <p:sldId id="2147471441" r:id="rId20"/>
    <p:sldId id="2147471442" r:id="rId21"/>
    <p:sldId id="2147471443" r:id="rId22"/>
    <p:sldId id="21474713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47D"/>
    <a:srgbClr val="FF9900"/>
    <a:srgbClr val="005C6D"/>
    <a:srgbClr val="595959"/>
    <a:srgbClr val="F7F6F5"/>
    <a:srgbClr val="1E3766"/>
    <a:srgbClr val="E6E6E6"/>
    <a:srgbClr val="FFC000"/>
    <a:srgbClr val="2FA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A0771-D09B-4039-944F-389EB7E2336F}" v="2" dt="2024-09-23T08:17:10.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0980" autoAdjust="0"/>
  </p:normalViewPr>
  <p:slideViewPr>
    <p:cSldViewPr snapToGrid="0">
      <p:cViewPr varScale="1">
        <p:scale>
          <a:sx n="89" d="100"/>
          <a:sy n="89" d="100"/>
        </p:scale>
        <p:origin x="1062" y="96"/>
      </p:cViewPr>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argne, Louis" userId="a3ee9870-fc6a-4fda-8ec0-27961255f578" providerId="ADAL" clId="{9A9A0771-D09B-4039-944F-389EB7E2336F}"/>
    <pc:docChg chg="undo custSel delSld modSld">
      <pc:chgData name="Demargne, Louis" userId="a3ee9870-fc6a-4fda-8ec0-27961255f578" providerId="ADAL" clId="{9A9A0771-D09B-4039-944F-389EB7E2336F}" dt="2024-09-23T08:19:35.090" v="90" actId="47"/>
      <pc:docMkLst>
        <pc:docMk/>
      </pc:docMkLst>
      <pc:sldChg chg="del">
        <pc:chgData name="Demargne, Louis" userId="a3ee9870-fc6a-4fda-8ec0-27961255f578" providerId="ADAL" clId="{9A9A0771-D09B-4039-944F-389EB7E2336F}" dt="2024-09-23T08:19:35.090" v="90" actId="47"/>
        <pc:sldMkLst>
          <pc:docMk/>
          <pc:sldMk cId="3644126558" sldId="2147471438"/>
        </pc:sldMkLst>
      </pc:sldChg>
      <pc:sldChg chg="modSp mod">
        <pc:chgData name="Demargne, Louis" userId="a3ee9870-fc6a-4fda-8ec0-27961255f578" providerId="ADAL" clId="{9A9A0771-D09B-4039-944F-389EB7E2336F}" dt="2024-09-23T08:19:23.963" v="89" actId="1076"/>
        <pc:sldMkLst>
          <pc:docMk/>
          <pc:sldMk cId="3220548588" sldId="2147471443"/>
        </pc:sldMkLst>
        <pc:spChg chg="mod">
          <ac:chgData name="Demargne, Louis" userId="a3ee9870-fc6a-4fda-8ec0-27961255f578" providerId="ADAL" clId="{9A9A0771-D09B-4039-944F-389EB7E2336F}" dt="2024-09-23T08:18:40.553" v="56" actId="20577"/>
          <ac:spMkLst>
            <pc:docMk/>
            <pc:sldMk cId="3220548588" sldId="2147471443"/>
            <ac:spMk id="10" creationId="{C4F43D85-1AA3-66F5-CF65-5F7FBD877494}"/>
          </ac:spMkLst>
        </pc:spChg>
        <pc:spChg chg="mod">
          <ac:chgData name="Demargne, Louis" userId="a3ee9870-fc6a-4fda-8ec0-27961255f578" providerId="ADAL" clId="{9A9A0771-D09B-4039-944F-389EB7E2336F}" dt="2024-09-23T08:17:34.938" v="11" actId="20577"/>
          <ac:spMkLst>
            <pc:docMk/>
            <pc:sldMk cId="3220548588" sldId="2147471443"/>
            <ac:spMk id="18" creationId="{F921CAD1-137B-8EFB-3E7F-0463454C4800}"/>
          </ac:spMkLst>
        </pc:spChg>
        <pc:spChg chg="mod">
          <ac:chgData name="Demargne, Louis" userId="a3ee9870-fc6a-4fda-8ec0-27961255f578" providerId="ADAL" clId="{9A9A0771-D09B-4039-944F-389EB7E2336F}" dt="2024-09-23T08:17:41.427" v="27" actId="20577"/>
          <ac:spMkLst>
            <pc:docMk/>
            <pc:sldMk cId="3220548588" sldId="2147471443"/>
            <ac:spMk id="21" creationId="{DA00AE73-9849-B0BA-D8B1-AD23449B1ECA}"/>
          </ac:spMkLst>
        </pc:spChg>
        <pc:spChg chg="mod">
          <ac:chgData name="Demargne, Louis" userId="a3ee9870-fc6a-4fda-8ec0-27961255f578" providerId="ADAL" clId="{9A9A0771-D09B-4039-944F-389EB7E2336F}" dt="2024-09-23T08:18:54.478" v="64" actId="6549"/>
          <ac:spMkLst>
            <pc:docMk/>
            <pc:sldMk cId="3220548588" sldId="2147471443"/>
            <ac:spMk id="24" creationId="{8E6413EB-E077-6FC6-F454-7A6E967F7855}"/>
          </ac:spMkLst>
        </pc:spChg>
        <pc:spChg chg="mod">
          <ac:chgData name="Demargne, Louis" userId="a3ee9870-fc6a-4fda-8ec0-27961255f578" providerId="ADAL" clId="{9A9A0771-D09B-4039-944F-389EB7E2336F}" dt="2024-09-23T08:19:02.697" v="75" actId="20577"/>
          <ac:spMkLst>
            <pc:docMk/>
            <pc:sldMk cId="3220548588" sldId="2147471443"/>
            <ac:spMk id="27" creationId="{AB9BF0DD-D8C3-0E5B-4397-2F2383A0E004}"/>
          </ac:spMkLst>
        </pc:spChg>
        <pc:spChg chg="mod">
          <ac:chgData name="Demargne, Louis" userId="a3ee9870-fc6a-4fda-8ec0-27961255f578" providerId="ADAL" clId="{9A9A0771-D09B-4039-944F-389EB7E2336F}" dt="2024-09-23T08:18:10.675" v="42" actId="20577"/>
          <ac:spMkLst>
            <pc:docMk/>
            <pc:sldMk cId="3220548588" sldId="2147471443"/>
            <ac:spMk id="29" creationId="{90371930-67A3-3CCC-E6C4-52A89464AF56}"/>
          </ac:spMkLst>
        </pc:spChg>
        <pc:spChg chg="mod">
          <ac:chgData name="Demargne, Louis" userId="a3ee9870-fc6a-4fda-8ec0-27961255f578" providerId="ADAL" clId="{9A9A0771-D09B-4039-944F-389EB7E2336F}" dt="2024-09-23T08:19:17.516" v="88" actId="1038"/>
          <ac:spMkLst>
            <pc:docMk/>
            <pc:sldMk cId="3220548588" sldId="2147471443"/>
            <ac:spMk id="30" creationId="{D7FF2CFB-A373-0762-5B6A-93D6FBE811C3}"/>
          </ac:spMkLst>
        </pc:spChg>
        <pc:spChg chg="mod">
          <ac:chgData name="Demargne, Louis" userId="a3ee9870-fc6a-4fda-8ec0-27961255f578" providerId="ADAL" clId="{9A9A0771-D09B-4039-944F-389EB7E2336F}" dt="2024-09-23T08:19:08.480" v="77" actId="20577"/>
          <ac:spMkLst>
            <pc:docMk/>
            <pc:sldMk cId="3220548588" sldId="2147471443"/>
            <ac:spMk id="31" creationId="{D4EB1A01-0C1C-7CF5-BC5D-601B4E236AE1}"/>
          </ac:spMkLst>
        </pc:spChg>
        <pc:spChg chg="mod">
          <ac:chgData name="Demargne, Louis" userId="a3ee9870-fc6a-4fda-8ec0-27961255f578" providerId="ADAL" clId="{9A9A0771-D09B-4039-944F-389EB7E2336F}" dt="2024-09-23T08:18:22.711" v="52" actId="1038"/>
          <ac:spMkLst>
            <pc:docMk/>
            <pc:sldMk cId="3220548588" sldId="2147471443"/>
            <ac:spMk id="33" creationId="{845FFF47-DB24-1280-C413-F8FD2BAE6AD6}"/>
          </ac:spMkLst>
        </pc:spChg>
        <pc:grpChg chg="mod">
          <ac:chgData name="Demargne, Louis" userId="a3ee9870-fc6a-4fda-8ec0-27961255f578" providerId="ADAL" clId="{9A9A0771-D09B-4039-944F-389EB7E2336F}" dt="2024-09-23T08:17:18.968" v="1" actId="1076"/>
          <ac:grpSpMkLst>
            <pc:docMk/>
            <pc:sldMk cId="3220548588" sldId="2147471443"/>
            <ac:grpSpMk id="2" creationId="{9C2C5D53-5D0C-1A29-4596-2F2DAAF85288}"/>
          </ac:grpSpMkLst>
        </pc:grpChg>
        <pc:grpChg chg="mod">
          <ac:chgData name="Demargne, Louis" userId="a3ee9870-fc6a-4fda-8ec0-27961255f578" providerId="ADAL" clId="{9A9A0771-D09B-4039-944F-389EB7E2336F}" dt="2024-09-23T08:19:23.963" v="89" actId="1076"/>
          <ac:grpSpMkLst>
            <pc:docMk/>
            <pc:sldMk cId="3220548588" sldId="2147471443"/>
            <ac:grpSpMk id="45" creationId="{D0F59DA2-2CD1-3423-3B18-F14778DE9F6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8F353-664C-4DC3-A829-7317210A016F}"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28EA2-C429-45BD-9874-81E14DE5462B}" type="slidenum">
              <a:rPr lang="en-GB" smtClean="0"/>
              <a:t>‹#›</a:t>
            </a:fld>
            <a:endParaRPr lang="en-GB"/>
          </a:p>
        </p:txBody>
      </p:sp>
    </p:spTree>
    <p:extLst>
      <p:ext uri="{BB962C8B-B14F-4D97-AF65-F5344CB8AC3E}">
        <p14:creationId xmlns:p14="http://schemas.microsoft.com/office/powerpoint/2010/main" val="158156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BE" sz="1200" dirty="0" err="1"/>
              <a:t>This</a:t>
            </a:r>
            <a:r>
              <a:rPr lang="nl-BE" sz="1200" dirty="0"/>
              <a:t> </a:t>
            </a:r>
            <a:r>
              <a:rPr lang="nl-BE" sz="1200" dirty="0" err="1"/>
              <a:t>presentation</a:t>
            </a:r>
            <a:r>
              <a:rPr lang="nl-BE" sz="1200" dirty="0"/>
              <a:t> </a:t>
            </a:r>
            <a:r>
              <a:rPr lang="nl-BE" sz="1200" dirty="0" err="1"/>
              <a:t>provides</a:t>
            </a:r>
            <a:r>
              <a:rPr lang="nl-BE" sz="1200" dirty="0"/>
              <a:t> </a:t>
            </a:r>
            <a:r>
              <a:rPr lang="nl-BE" sz="1200" dirty="0" err="1"/>
              <a:t>an</a:t>
            </a:r>
            <a:r>
              <a:rPr lang="nl-BE" sz="1200" dirty="0"/>
              <a:t> </a:t>
            </a:r>
            <a:r>
              <a:rPr lang="nl-BE" sz="1200" dirty="0" err="1"/>
              <a:t>overview</a:t>
            </a:r>
            <a:r>
              <a:rPr lang="nl-BE" sz="1200" dirty="0"/>
              <a:t> </a:t>
            </a:r>
            <a:r>
              <a:rPr lang="en-US" sz="1200" dirty="0"/>
              <a:t>of the data and information strategy for the Ocean Decade and how with your support we can transform the way data is produce, managed, used and shared to unlock greater potential from the Ocean Decade.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Why the ocean? Simply put, it is our planet’s life support system and we know it’s under threat from the combined effects of overfishing, pollution and climate change. Yet very little is known about the ocean. </a:t>
            </a:r>
          </a:p>
          <a:p>
            <a:pPr marL="0" lvl="0" indent="0" algn="l" rtl="0">
              <a:spcBef>
                <a:spcPts val="0"/>
              </a:spcBef>
              <a:spcAft>
                <a:spcPts val="0"/>
              </a:spcAft>
              <a:buNone/>
            </a:pPr>
            <a:endParaRPr lang="en-US" sz="1200" dirty="0"/>
          </a:p>
          <a:p>
            <a:endParaRPr lang="nl-BE" dirty="0"/>
          </a:p>
          <a:p>
            <a:endParaRPr lang="nl-B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26A198-A7E4-E14A-B2BF-731872AC74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7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Arial" panose="020B0604020202020204" pitchFamily="34" charset="0"/>
              </a:rPr>
              <a:t>The goal of the Decade is to develop sustainable solutions to meet the 10 Decade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Arial" panose="020B0604020202020204" pitchFamily="34" charset="0"/>
              </a:rPr>
              <a:t>Solutions involve delivering </a:t>
            </a:r>
            <a:r>
              <a:rPr lang="en-US" sz="1200" b="0" dirty="0" err="1">
                <a:effectLst/>
                <a:latin typeface="Calibri" panose="020F0502020204030204" pitchFamily="34" charset="0"/>
                <a:ea typeface="Calibri" panose="020F0502020204030204" pitchFamily="34" charset="0"/>
                <a:cs typeface="Arial" panose="020B0604020202020204" pitchFamily="34" charset="0"/>
              </a:rPr>
              <a:t>knowledged</a:t>
            </a:r>
            <a:r>
              <a:rPr lang="en-US" sz="1200" b="0" dirty="0">
                <a:effectLst/>
                <a:latin typeface="Calibri" panose="020F0502020204030204" pitchFamily="34" charset="0"/>
                <a:ea typeface="Calibri" panose="020F0502020204030204" pitchFamily="34" charset="0"/>
                <a:cs typeface="Arial" panose="020B0604020202020204" pitchFamily="34" charset="0"/>
              </a:rPr>
              <a:t> and information to decision makers/policy makers at the right time. And in a easily consumable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Arial" panose="020B0604020202020204" pitchFamily="34" charset="0"/>
              </a:rPr>
              <a:t>For these solutions to work, we need the necessary infrastructure behind to support the data and information </a:t>
            </a:r>
            <a:r>
              <a:rPr lang="en-US" sz="1200" b="0" dirty="0" err="1">
                <a:effectLst/>
                <a:latin typeface="Calibri" panose="020F0502020204030204" pitchFamily="34" charset="0"/>
                <a:ea typeface="Calibri" panose="020F0502020204030204" pitchFamily="34" charset="0"/>
                <a:cs typeface="Arial" panose="020B0604020202020204" pitchFamily="34" charset="0"/>
              </a:rPr>
              <a:t>colectiong</a:t>
            </a:r>
            <a:r>
              <a:rPr lang="en-US" sz="1200" b="0" dirty="0">
                <a:effectLst/>
                <a:latin typeface="Calibri" panose="020F0502020204030204" pitchFamily="34" charset="0"/>
                <a:ea typeface="Calibri" panose="020F0502020204030204" pitchFamily="34" charset="0"/>
                <a:cs typeface="Arial" panose="020B0604020202020204" pitchFamily="34" charset="0"/>
              </a:rPr>
              <a:t>, management, sharing and utilization; it to make it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Arial" panose="020B0604020202020204" pitchFamily="34" charset="0"/>
              </a:rPr>
              <a:t>As we are developing such solutions, we need to make sure that we don’t end up with multiple such icebergs floating around…and this is also what the data and information strategy is </a:t>
            </a:r>
            <a:r>
              <a:rPr lang="en-US" sz="1200" b="0" dirty="0" err="1">
                <a:effectLst/>
                <a:latin typeface="Calibri" panose="020F0502020204030204" pitchFamily="34" charset="0"/>
                <a:ea typeface="Calibri" panose="020F0502020204030204" pitchFamily="34" charset="0"/>
                <a:cs typeface="Arial" panose="020B0604020202020204" pitchFamily="34" charset="0"/>
              </a:rPr>
              <a:t>a;l</a:t>
            </a:r>
            <a:r>
              <a:rPr lang="en-US" sz="1200" b="0" dirty="0">
                <a:effectLst/>
                <a:latin typeface="Calibri" panose="020F0502020204030204" pitchFamily="34" charset="0"/>
                <a:ea typeface="Calibri" panose="020F0502020204030204" pitchFamily="34" charset="0"/>
                <a:cs typeface="Arial" panose="020B0604020202020204" pitchFamily="34" charset="0"/>
              </a:rPr>
              <a: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Arial" panose="020B0604020202020204" pitchFamily="34" charset="0"/>
              </a:rPr>
              <a:t>This is important enough that we need a focused coordinated approach from observations (upstream) all the way along the value chain to the end-user and decision maker (downstream). That is what we have created with these </a:t>
            </a:r>
            <a:r>
              <a:rPr lang="en-GB" sz="1200" dirty="0" err="1">
                <a:effectLst/>
                <a:latin typeface="Arial" panose="020B0604020202020204" pitchFamily="34" charset="0"/>
                <a:ea typeface="Arial" panose="020B0604020202020204" pitchFamily="34" charset="0"/>
              </a:rPr>
              <a:t>coocrdinating</a:t>
            </a:r>
            <a:r>
              <a:rPr lang="en-GB" sz="1200" dirty="0">
                <a:effectLst/>
                <a:latin typeface="Arial" panose="020B0604020202020204" pitchFamily="34" charset="0"/>
                <a:ea typeface="Arial" panose="020B0604020202020204" pitchFamily="34" charset="0"/>
              </a:rPr>
              <a:t> offices that by coordinate the activities and actions, but also help us implement the strategy.</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26A198-A7E4-E14A-B2BF-731872AC74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463C-5AFE-0C34-D436-CBD121BC4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4B7D5-115C-9893-86F3-B9698B4C2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46384-8603-0B96-4177-431AB9D15B9A}"/>
              </a:ext>
            </a:extLst>
          </p:cNvPr>
          <p:cNvSpPr>
            <a:spLocks noGrp="1"/>
          </p:cNvSpPr>
          <p:nvPr>
            <p:ph type="body" idx="1"/>
          </p:nvPr>
        </p:nvSpPr>
        <p:spPr/>
        <p:txBody>
          <a:bodyPr/>
          <a:lstStyle/>
          <a:p>
            <a:pPr marL="0" marR="0" indent="0" algn="l" rtl="0" eaLnBrk="1" fontAlgn="auto" latinLnBrk="0" hangingPunct="1">
              <a:spcBef>
                <a:spcPts val="0"/>
              </a:spcBef>
              <a:spcAft>
                <a:spcPts val="0"/>
              </a:spcAft>
            </a:pPr>
            <a:r>
              <a:rPr lang="en-US" sz="1800" b="0" i="0" u="none" strike="noStrike" spc="0" baseline="0" dirty="0">
                <a:ln>
                  <a:noFill/>
                </a:ln>
                <a:solidFill>
                  <a:srgbClr val="000000"/>
                </a:solidFill>
                <a:effectLst/>
                <a:highlight>
                  <a:srgbClr val="56BEEC"/>
                </a:highlight>
                <a:latin typeface="Roboto" panose="02000000000000000000" pitchFamily="2" charset="0"/>
                <a:ea typeface="Roboto" panose="02000000000000000000" pitchFamily="2" charset="0"/>
                <a:cs typeface="Roboto" panose="02000000000000000000" pitchFamily="2" charset="0"/>
              </a:rPr>
              <a:t>Decade-endorsed programme/project leads</a:t>
            </a:r>
            <a:endParaRPr lang="en-GB" sz="1800" b="0" i="0" u="none" strike="noStrike" dirty="0">
              <a:effectLst/>
              <a:highlight>
                <a:srgbClr val="56BEEC"/>
              </a:highlight>
              <a:latin typeface="Arial" panose="020B0604020202020204" pitchFamily="34" charset="0"/>
            </a:endParaRPr>
          </a:p>
          <a:p>
            <a:pPr marL="0" marR="0" indent="0" algn="l" rtl="0" fontAlgn="t" latinLnBrk="0">
              <a:spcBef>
                <a:spcPts val="0"/>
              </a:spcBef>
              <a:spcAft>
                <a:spcPts val="0"/>
              </a:spcAft>
            </a:pPr>
            <a:r>
              <a:rPr lang="en-US" sz="1800" b="0" i="0" u="none" strike="noStrike" spc="0" baseline="0" dirty="0">
                <a:ln>
                  <a:noFill/>
                </a:ln>
                <a:solidFill>
                  <a:srgbClr val="000000"/>
                </a:solidFill>
                <a:effectLst/>
                <a:highlight>
                  <a:srgbClr val="D1E8F8"/>
                </a:highlight>
                <a:latin typeface="Roboto" panose="02000000000000000000" pitchFamily="2" charset="0"/>
                <a:ea typeface="Roboto" panose="02000000000000000000" pitchFamily="2" charset="0"/>
                <a:cs typeface="Roboto" panose="02000000000000000000" pitchFamily="2" charset="0"/>
              </a:rPr>
              <a:t>Data originators/providers</a:t>
            </a:r>
            <a:endParaRPr lang="en-GB" sz="1800" b="0" i="0" u="none" strike="noStrike" dirty="0">
              <a:effectLst/>
              <a:highlight>
                <a:srgbClr val="D1E8F8"/>
              </a:highlight>
              <a:latin typeface="Arial" panose="020B0604020202020204" pitchFamily="34" charset="0"/>
            </a:endParaRPr>
          </a:p>
          <a:p>
            <a:pPr marL="0" marR="0" indent="0" algn="l" rtl="0" fontAlgn="t" latinLnBrk="0">
              <a:spcBef>
                <a:spcPts val="0"/>
              </a:spcBef>
              <a:spcAft>
                <a:spcPts val="0"/>
              </a:spcAft>
            </a:pPr>
            <a:r>
              <a:rPr lang="en-US" sz="1800" b="0" i="0" u="none" strike="noStrike" spc="0" baseline="0" dirty="0">
                <a:ln>
                  <a:noFill/>
                </a:ln>
                <a:solidFill>
                  <a:srgbClr val="000000"/>
                </a:solidFill>
                <a:effectLst/>
                <a:highlight>
                  <a:srgbClr val="E9F4FB"/>
                </a:highlight>
                <a:latin typeface="Roboto" panose="02000000000000000000" pitchFamily="2" charset="0"/>
                <a:ea typeface="Roboto" panose="02000000000000000000" pitchFamily="2" charset="0"/>
                <a:cs typeface="Roboto" panose="02000000000000000000" pitchFamily="2" charset="0"/>
              </a:rPr>
              <a:t>IDOE National Oceanographic Data </a:t>
            </a:r>
            <a:r>
              <a:rPr lang="en-US" sz="1800" b="0" i="0" u="none" strike="noStrike" spc="0" baseline="0" dirty="0" err="1">
                <a:ln>
                  <a:noFill/>
                </a:ln>
                <a:solidFill>
                  <a:srgbClr val="000000"/>
                </a:solidFill>
                <a:effectLst/>
                <a:highlight>
                  <a:srgbClr val="E9F4FB"/>
                </a:highlight>
                <a:latin typeface="Roboto" panose="02000000000000000000" pitchFamily="2" charset="0"/>
                <a:ea typeface="Roboto" panose="02000000000000000000" pitchFamily="2" charset="0"/>
                <a:cs typeface="Roboto" panose="02000000000000000000" pitchFamily="2" charset="0"/>
              </a:rPr>
              <a:t>Centres</a:t>
            </a:r>
            <a:r>
              <a:rPr lang="en-US" sz="1800" b="0" i="0" u="none" strike="noStrike" spc="0" baseline="0" dirty="0">
                <a:ln>
                  <a:noFill/>
                </a:ln>
                <a:solidFill>
                  <a:srgbClr val="000000"/>
                </a:solidFill>
                <a:effectLst/>
                <a:highlight>
                  <a:srgbClr val="E9F4FB"/>
                </a:highlight>
                <a:latin typeface="Roboto" panose="02000000000000000000" pitchFamily="2" charset="0"/>
                <a:ea typeface="Roboto" panose="02000000000000000000" pitchFamily="2" charset="0"/>
                <a:cs typeface="Roboto" panose="02000000000000000000" pitchFamily="2" charset="0"/>
              </a:rPr>
              <a:t> (NODC) and Associate Data Units (ADU)</a:t>
            </a:r>
            <a:endParaRPr lang="en-GB" sz="1800" b="0" i="0" u="none" strike="noStrike" dirty="0">
              <a:effectLst/>
              <a:highlight>
                <a:srgbClr val="E9F4FB"/>
              </a:highlight>
              <a:latin typeface="Arial" panose="020B0604020202020204" pitchFamily="34" charset="0"/>
            </a:endParaRPr>
          </a:p>
          <a:p>
            <a:pPr marL="0" marR="0" indent="0" algn="l" rtl="0" fontAlgn="t" latinLnBrk="0">
              <a:spcBef>
                <a:spcPts val="0"/>
              </a:spcBef>
              <a:spcAft>
                <a:spcPts val="0"/>
              </a:spcAft>
            </a:pPr>
            <a:r>
              <a:rPr lang="pt-BR" sz="1800" b="0" i="0" u="none" strike="noStrike" spc="0" baseline="0" dirty="0">
                <a:ln>
                  <a:noFill/>
                </a:ln>
                <a:solidFill>
                  <a:srgbClr val="000000"/>
                </a:solidFill>
                <a:effectLst/>
                <a:highlight>
                  <a:srgbClr val="D1E8F8"/>
                </a:highlight>
                <a:latin typeface="Roboto" panose="02000000000000000000" pitchFamily="2" charset="0"/>
                <a:ea typeface="Roboto" panose="02000000000000000000" pitchFamily="2" charset="0"/>
                <a:cs typeface="Roboto" panose="02000000000000000000" pitchFamily="2" charset="0"/>
              </a:rPr>
              <a:t>Global Data Assembly Centres (GDACs)</a:t>
            </a:r>
            <a:endParaRPr lang="en-GB" sz="1800" b="0" i="0" u="none" strike="noStrike" dirty="0">
              <a:effectLst/>
              <a:highlight>
                <a:srgbClr val="D1E8F8"/>
              </a:highlight>
              <a:latin typeface="Arial" panose="020B0604020202020204" pitchFamily="34" charset="0"/>
            </a:endParaRPr>
          </a:p>
          <a:p>
            <a:pPr marL="0" marR="0" indent="0" algn="l" rtl="0" fontAlgn="t" latinLnBrk="0">
              <a:spcBef>
                <a:spcPts val="0"/>
              </a:spcBef>
              <a:spcAft>
                <a:spcPts val="0"/>
              </a:spcAft>
            </a:pPr>
            <a:r>
              <a:rPr lang="en-GB" sz="1800" b="0" i="0" u="none" strike="noStrike" spc="0" baseline="0" dirty="0">
                <a:ln>
                  <a:noFill/>
                </a:ln>
                <a:solidFill>
                  <a:srgbClr val="000000"/>
                </a:solidFill>
                <a:effectLst/>
                <a:highlight>
                  <a:srgbClr val="E9F4FB"/>
                </a:highlight>
                <a:latin typeface="Roboto" panose="02000000000000000000" pitchFamily="2" charset="0"/>
                <a:ea typeface="Roboto" panose="02000000000000000000" pitchFamily="2" charset="0"/>
                <a:cs typeface="Roboto" panose="02000000000000000000" pitchFamily="2" charset="0"/>
              </a:rPr>
              <a:t>Ocean data centres / repositories </a:t>
            </a:r>
            <a:endParaRPr lang="en-GB" sz="1800" b="0" i="0" u="none" strike="noStrike" dirty="0">
              <a:effectLst/>
              <a:highlight>
                <a:srgbClr val="E9F4FB"/>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spc="0" baseline="0" dirty="0">
                <a:ln>
                  <a:noFill/>
                </a:ln>
                <a:solidFill>
                  <a:srgbClr val="000000"/>
                </a:solidFill>
                <a:effectLst/>
                <a:highlight>
                  <a:srgbClr val="D1E8F8"/>
                </a:highlight>
                <a:latin typeface="Roboto" panose="02000000000000000000" pitchFamily="2" charset="0"/>
                <a:ea typeface="Roboto" panose="02000000000000000000" pitchFamily="2" charset="0"/>
                <a:cs typeface="Roboto" panose="02000000000000000000" pitchFamily="2" charset="0"/>
              </a:rPr>
              <a:t>Data publishers</a:t>
            </a:r>
            <a:endParaRPr lang="en-GB" sz="1800" b="0" i="0" u="none" strike="noStrike" dirty="0">
              <a:effectLst/>
              <a:highlight>
                <a:srgbClr val="D1E8F8"/>
              </a:highlight>
              <a:latin typeface="Arial" panose="020B0604020202020204" pitchFamily="34" charset="0"/>
            </a:endParaRPr>
          </a:p>
          <a:p>
            <a:pPr marL="0" marR="0" indent="0" algn="l" rtl="0" fontAlgn="t" latinLnBrk="0">
              <a:spcBef>
                <a:spcPts val="0"/>
              </a:spcBef>
              <a:spcAft>
                <a:spcPts val="0"/>
              </a:spcAft>
            </a:pPr>
            <a:r>
              <a:rPr lang="en-US" sz="1800" b="0" i="0" u="none" strike="noStrike" spc="0" baseline="0" dirty="0">
                <a:ln>
                  <a:noFill/>
                </a:ln>
                <a:solidFill>
                  <a:srgbClr val="000000"/>
                </a:solidFill>
                <a:effectLst/>
                <a:highlight>
                  <a:srgbClr val="E9F4FB"/>
                </a:highlight>
                <a:latin typeface="Roboto" panose="02000000000000000000" pitchFamily="2" charset="0"/>
                <a:ea typeface="Roboto" panose="02000000000000000000" pitchFamily="2" charset="0"/>
                <a:cs typeface="Roboto" panose="02000000000000000000" pitchFamily="2" charset="0"/>
              </a:rPr>
              <a:t>Data users</a:t>
            </a:r>
            <a:endParaRPr lang="en-GB" sz="1800" b="0" i="0" u="none" strike="noStrike" dirty="0">
              <a:effectLst/>
              <a:highlight>
                <a:srgbClr val="E9F4FB"/>
              </a:highlight>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FBB75D4C-0838-0B06-4552-F9097958D2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35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5344-2570-E9CD-13B2-99F7A976B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2D7DA-B29F-8785-509A-00C30CA32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6ABA4-D1EA-9C65-49ED-7552CD16648D}"/>
              </a:ext>
            </a:extLst>
          </p:cNvPr>
          <p:cNvSpPr>
            <a:spLocks noGrp="1"/>
          </p:cNvSpPr>
          <p:nvPr>
            <p:ph type="body" idx="1"/>
          </p:nvPr>
        </p:nvSpPr>
        <p:spPr/>
        <p:txBody>
          <a:bodyPr/>
          <a:lstStyle/>
          <a:p>
            <a:endParaRPr lang="en-US" dirty="0"/>
          </a:p>
          <a:p>
            <a:endParaRPr lang="en-GB" dirty="0"/>
          </a:p>
        </p:txBody>
      </p:sp>
      <p:sp>
        <p:nvSpPr>
          <p:cNvPr id="4" name="Slide Number Placeholder 3">
            <a:extLst>
              <a:ext uri="{FF2B5EF4-FFF2-40B4-BE49-F238E27FC236}">
                <a16:creationId xmlns:a16="http://schemas.microsoft.com/office/drawing/2014/main" id="{7DF1FB3E-C75A-80E6-8B0D-1BFE8242E8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56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37C7-98C4-DFC0-6305-5E771DB7A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C8D86-2BEA-25B5-E302-9632CDF35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482A0-1768-F611-E44E-42C1DA44EABF}"/>
              </a:ext>
            </a:extLst>
          </p:cNvPr>
          <p:cNvSpPr>
            <a:spLocks noGrp="1"/>
          </p:cNvSpPr>
          <p:nvPr>
            <p:ph type="body" idx="1"/>
          </p:nvPr>
        </p:nvSpPr>
        <p:spPr/>
        <p:txBody>
          <a:bodyPr/>
          <a:lstStyle/>
          <a:p>
            <a:endParaRPr lang="en-US" dirty="0"/>
          </a:p>
          <a:p>
            <a:endParaRPr lang="en-GB" dirty="0"/>
          </a:p>
        </p:txBody>
      </p:sp>
      <p:sp>
        <p:nvSpPr>
          <p:cNvPr id="4" name="Slide Number Placeholder 3">
            <a:extLst>
              <a:ext uri="{FF2B5EF4-FFF2-40B4-BE49-F238E27FC236}">
                <a16:creationId xmlns:a16="http://schemas.microsoft.com/office/drawing/2014/main" id="{96D21E7A-9FB4-0B07-1D3F-D3E7739F77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238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DA56C-952A-157D-7927-62F8E0BCD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DEBB5-C96A-9AD2-4A4F-753450C34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87217-85DC-2670-2685-A3D4E1A3CF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397C35-B6D2-6DA3-906A-C37E47E8EF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16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F7997-FAB3-A927-172F-BEECD937E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96A7E-E85B-8486-DD7A-C83CD9C63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AC756-C2C8-D754-6AC5-751C1371783F}"/>
              </a:ext>
            </a:extLst>
          </p:cNvPr>
          <p:cNvSpPr>
            <a:spLocks noGrp="1"/>
          </p:cNvSpPr>
          <p:nvPr>
            <p:ph type="body" idx="1"/>
          </p:nvPr>
        </p:nvSpPr>
        <p:spPr/>
        <p:txBody>
          <a:bodyPr/>
          <a:lstStyle/>
          <a:p>
            <a:r>
              <a:rPr lang="en-US" dirty="0"/>
              <a:t>Kevin</a:t>
            </a:r>
            <a:endParaRPr lang="en-GB" dirty="0"/>
          </a:p>
        </p:txBody>
      </p:sp>
      <p:sp>
        <p:nvSpPr>
          <p:cNvPr id="4" name="Slide Number Placeholder 3">
            <a:extLst>
              <a:ext uri="{FF2B5EF4-FFF2-40B4-BE49-F238E27FC236}">
                <a16:creationId xmlns:a16="http://schemas.microsoft.com/office/drawing/2014/main" id="{8597D5A9-60BA-E59E-5B25-BE978F7F47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59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21CD6-6E7F-E311-AF29-64D53F989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CF6D8-ACCC-F3D3-75CB-720265567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3B5AD-958E-AF81-6C7A-A0F6B610F1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783424-F432-BE41-B0EB-F9035B8C1F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2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D6FEB-9706-B62F-48EA-0F0D23479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3AABB-1D10-8777-3F8D-589476B2B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2A5DC-D7B5-E43D-53CA-1EF16F03669B}"/>
              </a:ext>
            </a:extLst>
          </p:cNvPr>
          <p:cNvSpPr>
            <a:spLocks noGrp="1"/>
          </p:cNvSpPr>
          <p:nvPr>
            <p:ph type="body" idx="1"/>
          </p:nvPr>
        </p:nvSpPr>
        <p:spPr/>
        <p:txBody>
          <a:bodyPr/>
          <a:lstStyle/>
          <a:p>
            <a:r>
              <a:rPr lang="en-US" sz="1200" b="1" dirty="0">
                <a:solidFill>
                  <a:srgbClr val="002060"/>
                </a:solidFill>
                <a:latin typeface="Quattrocento Sans"/>
              </a:rPr>
              <a:t>Going in to a bit more detail on the objectives</a:t>
            </a:r>
          </a:p>
          <a:p>
            <a:r>
              <a:rPr lang="en-US" sz="1200" b="1" dirty="0">
                <a:solidFill>
                  <a:srgbClr val="002060"/>
                </a:solidFill>
                <a:latin typeface="Quattrocento Sans"/>
              </a:rPr>
              <a:t> </a:t>
            </a:r>
            <a:endParaRPr lang="en-US" dirty="0"/>
          </a:p>
          <a:p>
            <a:r>
              <a:rPr lang="nl-BE" sz="1200" b="1" dirty="0">
                <a:solidFill>
                  <a:srgbClr val="002060"/>
                </a:solidFill>
                <a:latin typeface="Quattrocento Sans"/>
              </a:rPr>
              <a:t>---------</a:t>
            </a: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#1 - </a:t>
            </a:r>
            <a:r>
              <a:rPr lang="en-US" sz="1200" b="1" i="0" u="none" strike="noStrike" kern="1200" baseline="0" dirty="0">
                <a:solidFill>
                  <a:schemeClr val="tx1"/>
                </a:solidFill>
                <a:latin typeface="+mn-lt"/>
                <a:ea typeface="+mn-ea"/>
                <a:cs typeface="+mn-cs"/>
                <a:sym typeface="Wingdings" panose="05000000000000000000" pitchFamily="2" charset="2"/>
              </a:rPr>
              <a:t>this is about developing </a:t>
            </a:r>
            <a:r>
              <a:rPr lang="en-US" sz="1200" b="0" i="0" u="none" strike="noStrike" kern="1200" baseline="0" dirty="0">
                <a:solidFill>
                  <a:schemeClr val="tx1"/>
                </a:solidFill>
                <a:latin typeface="+mn-lt"/>
                <a:ea typeface="+mn-ea"/>
                <a:cs typeface="+mn-cs"/>
              </a:rPr>
              <a:t>the specifications, implementing the standards and mobilizing the resources needed to establish a federated ocean data ecosystem that allows users to easily find, use, and contribute ocean data and information through interfaces tailored to their needs and capacities. It’s also about addressing major gaps in key ocean data types, variables and in spatial and temporal coverage. </a:t>
            </a:r>
            <a:endParaRPr lang="nl-BE" sz="1200" b="1" dirty="0">
              <a:solidFill>
                <a:srgbClr val="002060"/>
              </a:solidFill>
              <a:latin typeface="Quattrocento Sans"/>
            </a:endParaRP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#2 </a:t>
            </a:r>
            <a:r>
              <a:rPr lang="en-US" sz="1200" b="0" i="0" u="none" strike="noStrike" kern="1200" baseline="0" dirty="0">
                <a:solidFill>
                  <a:schemeClr val="tx1"/>
                </a:solidFill>
                <a:latin typeface="+mn-lt"/>
                <a:ea typeface="+mn-ea"/>
                <a:cs typeface="+mn-cs"/>
                <a:sym typeface="Wingdings" panose="05000000000000000000" pitchFamily="2" charset="2"/>
              </a:rPr>
              <a:t>addresses the need to ensure that digital resources under the Decade abide by the FAIR principles. </a:t>
            </a:r>
            <a:r>
              <a:rPr lang="en-US" sz="1200" b="0" i="0" u="none" strike="noStrike" kern="1200" baseline="0" dirty="0">
                <a:solidFill>
                  <a:schemeClr val="tx1"/>
                </a:solidFill>
                <a:latin typeface="+mn-lt"/>
                <a:ea typeface="+mn-ea"/>
                <a:cs typeface="+mn-cs"/>
              </a:rPr>
              <a:t>Once data are available and accessible online, steps must be taken to make them easily discoverable (findable) and readily usable (accessible, interoperable, reusable). Prior to sharing ocean data, information, and knowledge, participants in the digital ecosystem should have clearly defined internal data management plans, policies, procedures, and architectures for their generation, management, licensing, and sharing. </a:t>
            </a: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#3 - </a:t>
            </a:r>
            <a:r>
              <a:rPr lang="en-US" sz="1200" b="0" i="0" u="none" strike="noStrike" kern="1200" baseline="0" dirty="0">
                <a:solidFill>
                  <a:schemeClr val="tx1"/>
                </a:solidFill>
                <a:latin typeface="+mn-lt"/>
                <a:ea typeface="+mn-ea"/>
                <a:cs typeface="+mn-cs"/>
                <a:sym typeface="Wingdings" panose="05000000000000000000" pitchFamily="2" charset="2"/>
              </a:rPr>
              <a:t>relates to the need </a:t>
            </a:r>
            <a:r>
              <a:rPr lang="en-US" sz="1200" b="0" i="0" u="none" strike="noStrike" kern="1200" baseline="0" dirty="0">
                <a:solidFill>
                  <a:schemeClr val="tx1"/>
                </a:solidFill>
                <a:latin typeface="+mn-lt"/>
                <a:ea typeface="+mn-ea"/>
                <a:cs typeface="+mn-cs"/>
              </a:rPr>
              <a:t>Practices must be implemented to ensure the quality and provenance of the digital resources users rely upon are known, as well as mechanisms to ensure proper attribution. Similarly, systems and infrastructure to ensure the long-term and curated archival of data, information, software, </a:t>
            </a:r>
            <a:r>
              <a:rPr lang="en-US" sz="1200" b="0" i="0" u="none" strike="noStrike" kern="1200" baseline="0" dirty="0" err="1">
                <a:solidFill>
                  <a:schemeClr val="tx1"/>
                </a:solidFill>
                <a:latin typeface="+mn-lt"/>
                <a:ea typeface="+mn-ea"/>
                <a:cs typeface="+mn-cs"/>
              </a:rPr>
              <a:t>digitised</a:t>
            </a:r>
            <a:r>
              <a:rPr lang="en-US" sz="1200" b="0" i="0" u="none" strike="noStrike" kern="1200" baseline="0" dirty="0">
                <a:solidFill>
                  <a:schemeClr val="tx1"/>
                </a:solidFill>
                <a:latin typeface="+mn-lt"/>
                <a:ea typeface="+mn-ea"/>
                <a:cs typeface="+mn-cs"/>
              </a:rPr>
              <a:t> knowledge, or any other digital resource must be implemented, as well as clear data policies and Terms of Use. </a:t>
            </a:r>
            <a:endParaRPr lang="nl-BE" sz="1200" b="1" dirty="0">
              <a:solidFill>
                <a:srgbClr val="002060"/>
              </a:solidFill>
              <a:latin typeface="Quattrocento San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Unless there is trust in the data and information they share, as well as trust in the entire data value chain and its related infrastructure, neither providers nor users will fully engage in any collective digital ecosystem. </a:t>
            </a: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#4 - </a:t>
            </a:r>
            <a:r>
              <a:rPr lang="en-US" sz="1200" b="0" i="0" u="none" strike="noStrike" kern="1200" baseline="0" dirty="0">
                <a:solidFill>
                  <a:schemeClr val="tx1"/>
                </a:solidFill>
                <a:latin typeface="+mn-lt"/>
                <a:ea typeface="+mn-ea"/>
                <a:cs typeface="+mn-cs"/>
                <a:sym typeface="Wingdings" panose="05000000000000000000" pitchFamily="2" charset="2"/>
              </a:rPr>
              <a:t>focusses on the need for the </a:t>
            </a:r>
            <a:r>
              <a:rPr lang="en-US" sz="1200" b="0" i="0" u="none" strike="noStrike" kern="1200" baseline="0" dirty="0">
                <a:solidFill>
                  <a:schemeClr val="tx1"/>
                </a:solidFill>
                <a:latin typeface="+mn-lt"/>
                <a:ea typeface="+mn-ea"/>
                <a:cs typeface="+mn-cs"/>
              </a:rPr>
              <a:t>ocean data ecosystem to be developed to support digital solutions (including meta-data standards, software, models, analytics, artificial intelligence solutions, user experiences) that can be effectively used by decision makers at all levels. Through co-design of digital solutions, a core principle of the Ocean Decade, we increase the likelihood that valuable insights from data products and services reach those that need them in a form that they can understand and act upon. </a:t>
            </a:r>
            <a:endParaRPr lang="nl-BE" sz="1200" b="1" dirty="0">
              <a:solidFill>
                <a:srgbClr val="002060"/>
              </a:solidFill>
              <a:latin typeface="Quattrocento Sans"/>
            </a:endParaRPr>
          </a:p>
          <a:p>
            <a:endParaRPr lang="nl-BE" sz="1200" b="1" dirty="0">
              <a:solidFill>
                <a:srgbClr val="002060"/>
              </a:solidFill>
              <a:latin typeface="Quattrocento Sans"/>
            </a:endParaRPr>
          </a:p>
          <a:p>
            <a:r>
              <a:rPr lang="en-US" sz="1200" b="0" i="0" u="none" strike="noStrike" kern="1200" baseline="0" dirty="0">
                <a:solidFill>
                  <a:schemeClr val="tx1"/>
                </a:solidFill>
                <a:latin typeface="+mn-lt"/>
                <a:ea typeface="+mn-ea"/>
                <a:cs typeface="+mn-cs"/>
              </a:rPr>
              <a:t>The successful implementation of this strategy depends on a thriving human community that is digitally literate and committed to sharing data, information, and knowledge. The purpose of  </a:t>
            </a:r>
            <a:r>
              <a:rPr lang="en-US" sz="1200" b="1" i="0" u="none" strike="noStrike" kern="1200" baseline="0" dirty="0">
                <a:solidFill>
                  <a:schemeClr val="tx1"/>
                </a:solidFill>
                <a:latin typeface="+mn-lt"/>
                <a:ea typeface="+mn-ea"/>
                <a:cs typeface="+mn-cs"/>
              </a:rPr>
              <a:t>Objective #5 </a:t>
            </a:r>
            <a:r>
              <a:rPr lang="en-US" sz="1200" b="0" i="0" u="none" strike="noStrike" kern="1200" baseline="0" dirty="0">
                <a:solidFill>
                  <a:schemeClr val="tx1"/>
                </a:solidFill>
                <a:latin typeface="+mn-lt"/>
                <a:ea typeface="+mn-ea"/>
                <a:cs typeface="+mn-cs"/>
              </a:rPr>
              <a:t>in the short term is to build awareness, skills, capacities and drive alignment with the strategy as we roll it out. The long-term ambition is to affect an enduring culture change towards a digitally fluent ocean community, who readily and openly share their data, insights and understandings. </a:t>
            </a:r>
          </a:p>
          <a:p>
            <a:endParaRPr lang="en-US" sz="1200" b="0" i="0" u="none" strike="noStrike" kern="1200" baseline="0" dirty="0">
              <a:solidFill>
                <a:schemeClr val="tx1"/>
              </a:solidFill>
              <a:latin typeface="+mn-lt"/>
              <a:ea typeface="+mn-ea"/>
              <a:cs typeface="+mn-cs"/>
            </a:endParaRPr>
          </a:p>
          <a:p>
            <a:endParaRPr lang="en-US" sz="1200" b="0" dirty="0">
              <a:solidFill>
                <a:srgbClr val="002060"/>
              </a:solidFill>
              <a:latin typeface="Quattrocento Sans"/>
            </a:endParaRPr>
          </a:p>
          <a:p>
            <a:r>
              <a:rPr lang="en-US" sz="1200" b="0" dirty="0">
                <a:solidFill>
                  <a:srgbClr val="002060"/>
                </a:solidFill>
                <a:latin typeface="Quattrocento Sans"/>
              </a:rPr>
              <a:t>The Data Strategy Implementation Group – a group 27 global ocean data experts convened by the Decade Coordination Unit- is currently working on a draft implementation plan which will be revealed at the Ocean Decade Conference in Barcelona in April 2024, and there will be eventually a global consultation process to review and provide feedback on the strategy.</a:t>
            </a:r>
          </a:p>
          <a:p>
            <a:endParaRPr lang="en-US" sz="1200" b="1" dirty="0">
              <a:solidFill>
                <a:srgbClr val="002060"/>
              </a:solidFill>
              <a:latin typeface="Quattrocento Sans"/>
            </a:endParaRPr>
          </a:p>
          <a:p>
            <a:endParaRPr lang="nl-BE" sz="1200" b="1" dirty="0">
              <a:solidFill>
                <a:srgbClr val="002060"/>
              </a:solidFill>
              <a:latin typeface="Quattrocento Sans"/>
            </a:endParaRPr>
          </a:p>
          <a:p>
            <a:endParaRPr lang="en-GB" dirty="0"/>
          </a:p>
        </p:txBody>
      </p:sp>
      <p:sp>
        <p:nvSpPr>
          <p:cNvPr id="4" name="Slide Number Placeholder 3">
            <a:extLst>
              <a:ext uri="{FF2B5EF4-FFF2-40B4-BE49-F238E27FC236}">
                <a16:creationId xmlns:a16="http://schemas.microsoft.com/office/drawing/2014/main" id="{79F54266-1B1D-B02E-701C-2D306788FE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7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5D31D-0614-488F-8B1A-5A95E2C372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6197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5D31D-0614-488F-8B1A-5A95E2C372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8749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dirty="0" err="1"/>
              <a:t>ou</a:t>
            </a:r>
            <a:r>
              <a:rPr lang="en-US" dirty="0"/>
              <a:t> all know, the Ocean Decade aims to meet these 10 challenges, find solutions for the sustainable ocean management, and ensure we develop a truly sustainable ocean economy.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Challenges 7 and 8 – on collecting and sharing ocean observations and data, and developing a digital representation of the Ocean to assist with decision making are key challenges, because these underpin all other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Indeed, information and knowledge will be cornerstones of the success of the Ocean Decade.</a:t>
            </a:r>
            <a:r>
              <a:rPr lang="en-US" sz="1200" dirty="0">
                <a:effectLst/>
                <a:latin typeface="+mn-lt"/>
                <a:ea typeface="+mn-ea"/>
              </a:rPr>
              <a:t> </a:t>
            </a:r>
            <a:r>
              <a:rPr lang="en-GB" sz="1200" dirty="0">
                <a:effectLst/>
                <a:latin typeface="Arial" panose="020B0604020202020204" pitchFamily="34" charset="0"/>
                <a:ea typeface="Arial" panose="020B0604020202020204" pitchFamily="34" charset="0"/>
              </a:rPr>
              <a:t>Achieving the vision and overcoming these Challenges requires an enabling environment for a distributed ocean digital ecosystem that connects across disciplines and geographic boundaries - including the frameworks, infrastructure, people, tools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recurring issues is the difficulty in finding, accessing and using ocean data. Data sources are many, but they are scattered and uncoordinated, which is hindering our ability to drive scientific research effectively and finding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reason, the Ocean Decade coordination unit decide to develop a data and information strategy to address these critical issues…with the ambition of leaving a legacy behind that endures beyond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5D31D-0614-488F-8B1A-5A95E2C372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54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Ocean Decade there is a decentralized coordination, with multiple entities helping to coordinate activity in a particular domain. This allows a bottom-up approach, bringing in outside expertise. </a:t>
            </a:r>
          </a:p>
          <a:p>
            <a:endParaRPr lang="en-US" dirty="0"/>
          </a:p>
          <a:p>
            <a:r>
              <a:rPr lang="en-US" dirty="0"/>
              <a:t>The Data Coordination Group was convened in Nov 2022 to develop an overarching data and information strategy for the </a:t>
            </a:r>
            <a:r>
              <a:rPr lang="en-US" dirty="0" err="1"/>
              <a:t>Deacde</a:t>
            </a:r>
            <a:r>
              <a:rPr lang="en-US" dirty="0"/>
              <a:t> that would endure beyond 2030. Then in 2023, a sub-group was convened to work o the implementation plan for this strategy. Both of these groups include data experts from around the world, brought together through a public call for candidates.</a:t>
            </a:r>
          </a:p>
          <a:p>
            <a:endParaRPr lang="en-US" dirty="0"/>
          </a:p>
          <a:p>
            <a:r>
              <a:rPr lang="en-US" dirty="0"/>
              <a:t>With eh Corporate data Group – focused on unlocking privately owned ocean data - and the outcomes of the Vision 2030 process, we must set the </a:t>
            </a:r>
            <a:r>
              <a:rPr lang="en-US" dirty="0" err="1"/>
              <a:t>priosities</a:t>
            </a:r>
            <a:r>
              <a:rPr lang="en-US" dirty="0"/>
              <a:t> for data sharing, capacity development, etc.</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5D31D-0614-488F-8B1A-5A95E2C372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0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During</a:t>
            </a:r>
            <a:r>
              <a:rPr lang="nl-BE" dirty="0"/>
              <a:t> 2022, the DCG has been </a:t>
            </a:r>
            <a:r>
              <a:rPr lang="nl-BE" dirty="0" err="1"/>
              <a:t>working</a:t>
            </a:r>
            <a:r>
              <a:rPr lang="nl-BE" dirty="0"/>
              <a:t> on </a:t>
            </a:r>
            <a:r>
              <a:rPr lang="nl-BE" dirty="0" err="1"/>
              <a:t>developing</a:t>
            </a:r>
            <a:r>
              <a:rPr lang="nl-BE" dirty="0"/>
              <a:t> a </a:t>
            </a:r>
            <a:r>
              <a:rPr lang="nl-BE" dirty="0" err="1"/>
              <a:t>Strategy</a:t>
            </a:r>
            <a:r>
              <a:rPr lang="nl-BE" dirty="0"/>
              <a:t> </a:t>
            </a:r>
            <a:r>
              <a:rPr lang="nl-BE" dirty="0" err="1"/>
              <a:t>and</a:t>
            </a:r>
            <a:r>
              <a:rPr lang="nl-BE" dirty="0"/>
              <a:t> a </a:t>
            </a:r>
            <a:r>
              <a:rPr lang="nl-BE" dirty="0" err="1"/>
              <a:t>mature</a:t>
            </a:r>
            <a:r>
              <a:rPr lang="nl-BE" dirty="0"/>
              <a:t> draft was </a:t>
            </a:r>
            <a:r>
              <a:rPr lang="nl-BE" dirty="0" err="1"/>
              <a:t>completed</a:t>
            </a:r>
            <a:r>
              <a:rPr lang="nl-BE" dirty="0"/>
              <a:t> end of 2022. It has </a:t>
            </a:r>
            <a:r>
              <a:rPr lang="nl-BE" dirty="0" err="1"/>
              <a:t>then</a:t>
            </a:r>
            <a:r>
              <a:rPr lang="nl-BE" dirty="0"/>
              <a:t> </a:t>
            </a:r>
            <a:r>
              <a:rPr lang="nl-BE" dirty="0" err="1"/>
              <a:t>gone</a:t>
            </a:r>
            <a:r>
              <a:rPr lang="nl-BE" dirty="0"/>
              <a:t> </a:t>
            </a:r>
            <a:r>
              <a:rPr lang="nl-BE" dirty="0" err="1"/>
              <a:t>into</a:t>
            </a:r>
            <a:r>
              <a:rPr lang="nl-BE" dirty="0"/>
              <a:t> review </a:t>
            </a:r>
            <a:r>
              <a:rPr lang="nl-BE" dirty="0" err="1"/>
              <a:t>by</a:t>
            </a:r>
            <a:r>
              <a:rPr lang="nl-BE" dirty="0"/>
              <a:t> DCU, </a:t>
            </a:r>
            <a:r>
              <a:rPr lang="nl-BE" dirty="0" err="1"/>
              <a:t>key</a:t>
            </a:r>
            <a:r>
              <a:rPr lang="nl-BE" dirty="0"/>
              <a:t> decade actors/stakeholders </a:t>
            </a:r>
            <a:r>
              <a:rPr lang="nl-BE" dirty="0" err="1"/>
              <a:t>and</a:t>
            </a:r>
            <a:r>
              <a:rPr lang="nl-BE" dirty="0"/>
              <a:t> we are </a:t>
            </a:r>
            <a:r>
              <a:rPr lang="nl-BE" dirty="0" err="1"/>
              <a:t>finalising</a:t>
            </a:r>
            <a:r>
              <a:rPr lang="nl-BE" dirty="0"/>
              <a:t> the </a:t>
            </a:r>
            <a:r>
              <a:rPr lang="nl-BE" dirty="0" err="1"/>
              <a:t>revisions</a:t>
            </a:r>
            <a:r>
              <a:rPr lang="nl-BE" dirty="0"/>
              <a:t> </a:t>
            </a:r>
            <a:r>
              <a:rPr lang="nl-BE" dirty="0" err="1"/>
              <a:t>based</a:t>
            </a:r>
            <a:r>
              <a:rPr lang="nl-BE" dirty="0"/>
              <a:t> on the review </a:t>
            </a:r>
            <a:r>
              <a:rPr lang="nl-BE" dirty="0" err="1"/>
              <a:t>which</a:t>
            </a:r>
            <a:r>
              <a:rPr lang="nl-BE" dirty="0"/>
              <a:t> </a:t>
            </a:r>
            <a:r>
              <a:rPr lang="nl-BE" dirty="0" err="1"/>
              <a:t>should</a:t>
            </a:r>
            <a:r>
              <a:rPr lang="nl-BE" dirty="0"/>
              <a:t> </a:t>
            </a:r>
            <a:r>
              <a:rPr lang="nl-BE" dirty="0" err="1"/>
              <a:t>be</a:t>
            </a:r>
            <a:r>
              <a:rPr lang="nl-BE" dirty="0"/>
              <a:t> ready for </a:t>
            </a:r>
            <a:r>
              <a:rPr lang="nl-BE" dirty="0" err="1"/>
              <a:t>publication</a:t>
            </a:r>
            <a:r>
              <a:rPr lang="nl-BE" dirty="0"/>
              <a:t> later </a:t>
            </a:r>
            <a:r>
              <a:rPr lang="nl-BE" dirty="0" err="1"/>
              <a:t>this</a:t>
            </a:r>
            <a:r>
              <a:rPr lang="nl-BE" dirty="0"/>
              <a:t> </a:t>
            </a:r>
            <a:r>
              <a:rPr lang="nl-BE" dirty="0" err="1"/>
              <a:t>month</a:t>
            </a:r>
            <a:r>
              <a:rPr lang="nl-BE" dirty="0"/>
              <a:t>. </a:t>
            </a:r>
          </a:p>
          <a:p>
            <a:endParaRPr lang="nl-BE" dirty="0"/>
          </a:p>
          <a:p>
            <a:r>
              <a:rPr lang="nl-BE" dirty="0"/>
              <a:t>The </a:t>
            </a:r>
            <a:r>
              <a:rPr lang="nl-BE" dirty="0" err="1"/>
              <a:t>main</a:t>
            </a:r>
            <a:r>
              <a:rPr lang="nl-BE" dirty="0"/>
              <a:t> Strategic </a:t>
            </a:r>
            <a:r>
              <a:rPr lang="nl-BE" dirty="0" err="1"/>
              <a:t>Objectives</a:t>
            </a:r>
            <a:r>
              <a:rPr lang="nl-BE" dirty="0"/>
              <a:t> </a:t>
            </a:r>
            <a:r>
              <a:rPr lang="nl-BE" dirty="0" err="1"/>
              <a:t>and</a:t>
            </a:r>
            <a:r>
              <a:rPr lang="nl-BE" dirty="0"/>
              <a:t> </a:t>
            </a:r>
            <a:r>
              <a:rPr lang="nl-BE" dirty="0" err="1"/>
              <a:t>aspects</a:t>
            </a:r>
            <a:r>
              <a:rPr lang="nl-BE" dirty="0"/>
              <a:t> of the </a:t>
            </a:r>
            <a:r>
              <a:rPr lang="nl-BE" dirty="0" err="1"/>
              <a:t>Strategy</a:t>
            </a:r>
            <a:r>
              <a:rPr lang="nl-BE" dirty="0"/>
              <a:t> - </a:t>
            </a:r>
            <a:r>
              <a:rPr lang="nl-BE" dirty="0" err="1"/>
              <a:t>which</a:t>
            </a:r>
            <a:r>
              <a:rPr lang="nl-BE" dirty="0"/>
              <a:t> </a:t>
            </a:r>
            <a:r>
              <a:rPr lang="nl-BE" dirty="0" err="1"/>
              <a:t>will</a:t>
            </a:r>
            <a:r>
              <a:rPr lang="nl-BE" dirty="0"/>
              <a:t> </a:t>
            </a:r>
            <a:r>
              <a:rPr lang="nl-BE" dirty="0" err="1"/>
              <a:t>likely</a:t>
            </a:r>
            <a:r>
              <a:rPr lang="nl-BE" dirty="0"/>
              <a:t> </a:t>
            </a:r>
            <a:r>
              <a:rPr lang="nl-BE" dirty="0" err="1"/>
              <a:t>not</a:t>
            </a:r>
            <a:r>
              <a:rPr lang="nl-BE" dirty="0"/>
              <a:t> change </a:t>
            </a:r>
            <a:r>
              <a:rPr lang="nl-BE" dirty="0" err="1"/>
              <a:t>anymore</a:t>
            </a:r>
            <a:r>
              <a:rPr lang="nl-BE" dirty="0"/>
              <a:t> – </a:t>
            </a:r>
            <a:r>
              <a:rPr lang="nl-BE" dirty="0" err="1"/>
              <a:t>to</a:t>
            </a:r>
            <a:r>
              <a:rPr lang="nl-BE" dirty="0"/>
              <a:t> </a:t>
            </a:r>
            <a:r>
              <a:rPr lang="nl-BE" dirty="0" err="1"/>
              <a:t>reach</a:t>
            </a:r>
            <a:r>
              <a:rPr lang="nl-BE" dirty="0"/>
              <a:t> </a:t>
            </a:r>
            <a:r>
              <a:rPr lang="nl-BE" dirty="0" err="1"/>
              <a:t>our</a:t>
            </a:r>
            <a:r>
              <a:rPr lang="nl-BE" dirty="0"/>
              <a:t> </a:t>
            </a:r>
            <a:r>
              <a:rPr lang="nl-BE" dirty="0" err="1"/>
              <a:t>Vision</a:t>
            </a:r>
            <a:r>
              <a:rPr lang="nl-BE" dirty="0"/>
              <a:t> </a:t>
            </a:r>
            <a:r>
              <a:rPr lang="nl-BE" dirty="0" err="1"/>
              <a:t>to</a:t>
            </a:r>
            <a:r>
              <a:rPr lang="nl-BE" dirty="0"/>
              <a:t> put in </a:t>
            </a:r>
            <a:r>
              <a:rPr lang="nl-BE" dirty="0" err="1"/>
              <a:t>place</a:t>
            </a:r>
            <a:r>
              <a:rPr lang="nl-BE" dirty="0"/>
              <a:t> </a:t>
            </a:r>
            <a:r>
              <a:rPr lang="nl-BE" dirty="0" err="1"/>
              <a:t>by</a:t>
            </a:r>
            <a:r>
              <a:rPr lang="nl-BE" dirty="0"/>
              <a:t> 2030  “</a:t>
            </a:r>
            <a:r>
              <a:rPr lang="en-US" sz="1200" b="1" dirty="0">
                <a:solidFill>
                  <a:srgbClr val="002060"/>
                </a:solidFill>
                <a:latin typeface="Quattrocento Sans"/>
              </a:rPr>
              <a:t>A trusted, inclusive, and interconnected ocean data and information ecosystem that is actively used for decision making to support sustainable ocean management.”</a:t>
            </a:r>
          </a:p>
          <a:p>
            <a:endParaRPr lang="en-US" sz="1200" b="1" dirty="0">
              <a:solidFill>
                <a:srgbClr val="002060"/>
              </a:solidFill>
              <a:latin typeface="Quattrocento Sans"/>
            </a:endParaRPr>
          </a:p>
          <a:p>
            <a:r>
              <a:rPr lang="en-US" sz="1200" b="0" dirty="0">
                <a:solidFill>
                  <a:srgbClr val="002060"/>
                </a:solidFill>
                <a:latin typeface="Quattrocento Sans"/>
              </a:rPr>
              <a:t>The QR code you can access the Executive Summary of the data strategy – it is published in 5 different languages.</a:t>
            </a:r>
          </a:p>
          <a:p>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5D31D-0614-488F-8B1A-5A95E2C372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85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latin typeface="Quattrocento Sans"/>
              </a:rPr>
              <a:t>Going in to a bit more detail on the objectives</a:t>
            </a:r>
          </a:p>
          <a:p>
            <a:r>
              <a:rPr lang="en-US" sz="1200" b="1" dirty="0">
                <a:solidFill>
                  <a:srgbClr val="002060"/>
                </a:solidFill>
                <a:latin typeface="Quattrocento Sans"/>
              </a:rPr>
              <a:t> </a:t>
            </a:r>
            <a:endParaRPr lang="en-US" dirty="0"/>
          </a:p>
          <a:p>
            <a:r>
              <a:rPr lang="nl-BE" sz="1200" b="1" dirty="0">
                <a:solidFill>
                  <a:srgbClr val="002060"/>
                </a:solidFill>
                <a:latin typeface="Quattrocento Sans"/>
              </a:rPr>
              <a:t>---------</a:t>
            </a: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#1 - </a:t>
            </a:r>
            <a:r>
              <a:rPr lang="en-US" sz="1200" b="1" i="0" u="none" strike="noStrike" kern="1200" baseline="0" dirty="0">
                <a:solidFill>
                  <a:schemeClr val="tx1"/>
                </a:solidFill>
                <a:latin typeface="+mn-lt"/>
                <a:ea typeface="+mn-ea"/>
                <a:cs typeface="+mn-cs"/>
                <a:sym typeface="Wingdings" panose="05000000000000000000" pitchFamily="2" charset="2"/>
              </a:rPr>
              <a:t>this is about developing </a:t>
            </a:r>
            <a:r>
              <a:rPr lang="en-US" sz="1200" b="0" i="0" u="none" strike="noStrike" kern="1200" baseline="0" dirty="0">
                <a:solidFill>
                  <a:schemeClr val="tx1"/>
                </a:solidFill>
                <a:latin typeface="+mn-lt"/>
                <a:ea typeface="+mn-ea"/>
                <a:cs typeface="+mn-cs"/>
              </a:rPr>
              <a:t>the specifications, implementing the standards and mobilizing the resources needed to establish a federated ocean data ecosystem that allows users to easily find, use, and contribute ocean data and information through interfaces tailored to their needs and capacities. It’s also about addressing major gaps in key ocean data types, variables and in spatial and temporal coverage. </a:t>
            </a:r>
            <a:endParaRPr lang="nl-BE" sz="1200" b="1" dirty="0">
              <a:solidFill>
                <a:srgbClr val="002060"/>
              </a:solidFill>
              <a:latin typeface="Quattrocento Sans"/>
            </a:endParaRP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#2 </a:t>
            </a:r>
            <a:r>
              <a:rPr lang="en-US" sz="1200" b="0" i="0" u="none" strike="noStrike" kern="1200" baseline="0" dirty="0">
                <a:solidFill>
                  <a:schemeClr val="tx1"/>
                </a:solidFill>
                <a:latin typeface="+mn-lt"/>
                <a:ea typeface="+mn-ea"/>
                <a:cs typeface="+mn-cs"/>
                <a:sym typeface="Wingdings" panose="05000000000000000000" pitchFamily="2" charset="2"/>
              </a:rPr>
              <a:t>addresses the need to ensure that digital resources under the Decade abide by the FAIR principles. </a:t>
            </a:r>
            <a:r>
              <a:rPr lang="en-US" sz="1200" b="0" i="0" u="none" strike="noStrike" kern="1200" baseline="0" dirty="0">
                <a:solidFill>
                  <a:schemeClr val="tx1"/>
                </a:solidFill>
                <a:latin typeface="+mn-lt"/>
                <a:ea typeface="+mn-ea"/>
                <a:cs typeface="+mn-cs"/>
              </a:rPr>
              <a:t>Once data are available and accessible online, steps must be taken to make them easily discoverable (findable) and readily usable (accessible, interoperable, reusable). Prior to sharing ocean data, information, and knowledge, participants in the digital ecosystem should have clearly defined internal data management plans, policies, procedures, and architectures for their generation, management, licensing, and sharing. </a:t>
            </a: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#3 - </a:t>
            </a:r>
            <a:r>
              <a:rPr lang="en-US" sz="1200" b="0" i="0" u="none" strike="noStrike" kern="1200" baseline="0" dirty="0">
                <a:solidFill>
                  <a:schemeClr val="tx1"/>
                </a:solidFill>
                <a:latin typeface="+mn-lt"/>
                <a:ea typeface="+mn-ea"/>
                <a:cs typeface="+mn-cs"/>
                <a:sym typeface="Wingdings" panose="05000000000000000000" pitchFamily="2" charset="2"/>
              </a:rPr>
              <a:t>relates to the need </a:t>
            </a:r>
            <a:r>
              <a:rPr lang="en-US" sz="1200" b="0" i="0" u="none" strike="noStrike" kern="1200" baseline="0" dirty="0">
                <a:solidFill>
                  <a:schemeClr val="tx1"/>
                </a:solidFill>
                <a:latin typeface="+mn-lt"/>
                <a:ea typeface="+mn-ea"/>
                <a:cs typeface="+mn-cs"/>
              </a:rPr>
              <a:t>Practices must be implemented to ensure the quality and provenance of the digital resources users rely upon are known, as well as mechanisms to ensure proper attribution. Similarly, systems and infrastructure to ensure the long-term and curated archival of data, information, software, </a:t>
            </a:r>
            <a:r>
              <a:rPr lang="en-US" sz="1200" b="0" i="0" u="none" strike="noStrike" kern="1200" baseline="0" dirty="0" err="1">
                <a:solidFill>
                  <a:schemeClr val="tx1"/>
                </a:solidFill>
                <a:latin typeface="+mn-lt"/>
                <a:ea typeface="+mn-ea"/>
                <a:cs typeface="+mn-cs"/>
              </a:rPr>
              <a:t>digitised</a:t>
            </a:r>
            <a:r>
              <a:rPr lang="en-US" sz="1200" b="0" i="0" u="none" strike="noStrike" kern="1200" baseline="0" dirty="0">
                <a:solidFill>
                  <a:schemeClr val="tx1"/>
                </a:solidFill>
                <a:latin typeface="+mn-lt"/>
                <a:ea typeface="+mn-ea"/>
                <a:cs typeface="+mn-cs"/>
              </a:rPr>
              <a:t> knowledge, or any other digital resource must be implemented, as well as clear data policies and Terms of Use. </a:t>
            </a:r>
            <a:endParaRPr lang="nl-BE" sz="1200" b="1" dirty="0">
              <a:solidFill>
                <a:srgbClr val="002060"/>
              </a:solidFill>
              <a:latin typeface="Quattrocento San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Unless there is trust in the data and information they share, as well as trust in the entire data value chain and its related infrastructure, neither providers nor users will fully engage in any collective digital ecosystem. </a:t>
            </a:r>
          </a:p>
          <a:p>
            <a:endParaRPr lang="nl-BE" sz="1200" b="1" dirty="0">
              <a:solidFill>
                <a:srgbClr val="002060"/>
              </a:solidFill>
              <a:latin typeface="Quattrocento Sans"/>
            </a:endParaRPr>
          </a:p>
          <a:p>
            <a:r>
              <a:rPr lang="en-US" sz="1200" b="1" i="0" u="none" strike="noStrike" kern="1200" baseline="0" dirty="0">
                <a:solidFill>
                  <a:schemeClr val="tx1"/>
                </a:solidFill>
                <a:latin typeface="+mn-lt"/>
                <a:ea typeface="+mn-ea"/>
                <a:cs typeface="+mn-cs"/>
              </a:rPr>
              <a:t>Objective #4 - </a:t>
            </a:r>
            <a:r>
              <a:rPr lang="en-US" sz="1200" b="0" i="0" u="none" strike="noStrike" kern="1200" baseline="0" dirty="0">
                <a:solidFill>
                  <a:schemeClr val="tx1"/>
                </a:solidFill>
                <a:latin typeface="+mn-lt"/>
                <a:ea typeface="+mn-ea"/>
                <a:cs typeface="+mn-cs"/>
                <a:sym typeface="Wingdings" panose="05000000000000000000" pitchFamily="2" charset="2"/>
              </a:rPr>
              <a:t>focusses on the need for the </a:t>
            </a:r>
            <a:r>
              <a:rPr lang="en-US" sz="1200" b="0" i="0" u="none" strike="noStrike" kern="1200" baseline="0" dirty="0">
                <a:solidFill>
                  <a:schemeClr val="tx1"/>
                </a:solidFill>
                <a:latin typeface="+mn-lt"/>
                <a:ea typeface="+mn-ea"/>
                <a:cs typeface="+mn-cs"/>
              </a:rPr>
              <a:t>ocean data ecosystem to be developed to support digital solutions (including meta-data standards, software, models, analytics, artificial intelligence solutions, user experiences) that can be effectively used by decision makers at all levels. Through co-design of digital solutions, a core principle of the Ocean Decade, we increase the likelihood that valuable insights from data products and services reach those that need them in a form that they can understand and act upon. </a:t>
            </a:r>
            <a:endParaRPr lang="nl-BE" sz="1200" b="1" dirty="0">
              <a:solidFill>
                <a:srgbClr val="002060"/>
              </a:solidFill>
              <a:latin typeface="Quattrocento Sans"/>
            </a:endParaRPr>
          </a:p>
          <a:p>
            <a:endParaRPr lang="nl-BE" sz="1200" b="1" dirty="0">
              <a:solidFill>
                <a:srgbClr val="002060"/>
              </a:solidFill>
              <a:latin typeface="Quattrocento Sans"/>
            </a:endParaRPr>
          </a:p>
          <a:p>
            <a:r>
              <a:rPr lang="en-US" sz="1200" b="0" i="0" u="none" strike="noStrike" kern="1200" baseline="0" dirty="0">
                <a:solidFill>
                  <a:schemeClr val="tx1"/>
                </a:solidFill>
                <a:latin typeface="+mn-lt"/>
                <a:ea typeface="+mn-ea"/>
                <a:cs typeface="+mn-cs"/>
              </a:rPr>
              <a:t>The successful implementation of this strategy depends on a thriving human community that is digitally literate and committed to sharing data, information, and knowledge. The purpose of  </a:t>
            </a:r>
            <a:r>
              <a:rPr lang="en-US" sz="1200" b="1" i="0" u="none" strike="noStrike" kern="1200" baseline="0" dirty="0">
                <a:solidFill>
                  <a:schemeClr val="tx1"/>
                </a:solidFill>
                <a:latin typeface="+mn-lt"/>
                <a:ea typeface="+mn-ea"/>
                <a:cs typeface="+mn-cs"/>
              </a:rPr>
              <a:t>Objective #5 </a:t>
            </a:r>
            <a:r>
              <a:rPr lang="en-US" sz="1200" b="0" i="0" u="none" strike="noStrike" kern="1200" baseline="0" dirty="0">
                <a:solidFill>
                  <a:schemeClr val="tx1"/>
                </a:solidFill>
                <a:latin typeface="+mn-lt"/>
                <a:ea typeface="+mn-ea"/>
                <a:cs typeface="+mn-cs"/>
              </a:rPr>
              <a:t>in the short term is to build awareness, skills, capacities and drive alignment with the strategy as we roll it out. The long-term ambition is to affect an enduring culture change towards a digitally fluent ocean community, who readily and openly share their data, insights and understandings. </a:t>
            </a:r>
          </a:p>
          <a:p>
            <a:endParaRPr lang="en-US" sz="1200" b="0" i="0" u="none" strike="noStrike" kern="1200" baseline="0" dirty="0">
              <a:solidFill>
                <a:schemeClr val="tx1"/>
              </a:solidFill>
              <a:latin typeface="+mn-lt"/>
              <a:ea typeface="+mn-ea"/>
              <a:cs typeface="+mn-cs"/>
            </a:endParaRPr>
          </a:p>
          <a:p>
            <a:endParaRPr lang="en-US" sz="1200" b="0" dirty="0">
              <a:solidFill>
                <a:srgbClr val="002060"/>
              </a:solidFill>
              <a:latin typeface="Quattrocento Sans"/>
            </a:endParaRPr>
          </a:p>
          <a:p>
            <a:r>
              <a:rPr lang="en-US" sz="1200" b="0" dirty="0">
                <a:solidFill>
                  <a:srgbClr val="002060"/>
                </a:solidFill>
                <a:latin typeface="Quattrocento Sans"/>
              </a:rPr>
              <a:t>The Data Strategy Implementation Group – a group 27 global ocean data experts convened by the Decade Coordination Unit- is currently working on a draft implementation plan which will be revealed at the Ocean Decade Conference in Barcelona in April 2024, and there will be eventually a global consultation process to review and provide feedback on the strategy.</a:t>
            </a:r>
          </a:p>
          <a:p>
            <a:endParaRPr lang="en-US" sz="1200" b="1" dirty="0">
              <a:solidFill>
                <a:srgbClr val="002060"/>
              </a:solidFill>
              <a:latin typeface="Quattrocento Sans"/>
            </a:endParaRPr>
          </a:p>
          <a:p>
            <a:endParaRPr lang="nl-BE" sz="1200" b="1">
              <a:solidFill>
                <a:srgbClr val="002060"/>
              </a:solidFill>
              <a:latin typeface="Quattrocento San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33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4244-764F-BB89-E069-5417E73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A8CBF-88C1-C471-2936-9F6A8115D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F9A33-9256-EED8-D410-63D317F7406E}"/>
              </a:ext>
            </a:extLst>
          </p:cNvPr>
          <p:cNvSpPr>
            <a:spLocks noGrp="1"/>
          </p:cNvSpPr>
          <p:nvPr>
            <p:ph type="body" idx="1"/>
          </p:nvPr>
        </p:nvSpPr>
        <p:spPr/>
        <p:txBody>
          <a:bodyPr/>
          <a:lstStyle/>
          <a:p>
            <a:r>
              <a:rPr lang="en-US" dirty="0"/>
              <a:t>PLB</a:t>
            </a:r>
            <a:endParaRPr lang="en-GB" dirty="0"/>
          </a:p>
        </p:txBody>
      </p:sp>
      <p:sp>
        <p:nvSpPr>
          <p:cNvPr id="4" name="Slide Number Placeholder 3">
            <a:extLst>
              <a:ext uri="{FF2B5EF4-FFF2-40B4-BE49-F238E27FC236}">
                <a16:creationId xmlns:a16="http://schemas.microsoft.com/office/drawing/2014/main" id="{8900F6E8-C9F1-DA3C-F013-09B466C14B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7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4244-764F-BB89-E069-5417E73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A8CBF-88C1-C471-2936-9F6A8115D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F9A33-9256-EED8-D410-63D317F7406E}"/>
              </a:ext>
            </a:extLst>
          </p:cNvPr>
          <p:cNvSpPr>
            <a:spLocks noGrp="1"/>
          </p:cNvSpPr>
          <p:nvPr>
            <p:ph type="body" idx="1"/>
          </p:nvPr>
        </p:nvSpPr>
        <p:spPr/>
        <p:txBody>
          <a:bodyPr/>
          <a:lstStyle/>
          <a:p>
            <a:r>
              <a:rPr lang="en-US" dirty="0"/>
              <a:t>PLB</a:t>
            </a:r>
            <a:endParaRPr lang="en-GB" dirty="0"/>
          </a:p>
        </p:txBody>
      </p:sp>
      <p:sp>
        <p:nvSpPr>
          <p:cNvPr id="4" name="Slide Number Placeholder 3">
            <a:extLst>
              <a:ext uri="{FF2B5EF4-FFF2-40B4-BE49-F238E27FC236}">
                <a16:creationId xmlns:a16="http://schemas.microsoft.com/office/drawing/2014/main" id="{8900F6E8-C9F1-DA3C-F013-09B466C14B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8E656-D272-478D-89BB-5D08DD8141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2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1BE3D-DD0A-40C4-8848-8E8A527EE8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13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CD706-AFFD-C299-153E-E1804AAB3EC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C5AAA39E-8D4F-53E5-58C0-CB4E5C1B9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D3E3E26-BF3D-3085-1026-9862F9CD15F0}"/>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723FAB37-54E3-57B9-8D0E-A66F63D9BA3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6C17A8-9FAB-F5ED-76FD-DAAD1551FB80}"/>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04274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F0005-C2C4-F6EC-3D49-CD3A0DC9FB18}"/>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EBE7329E-DCB8-800A-8A18-76D75880F283}"/>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F63AEB4-1C1F-952E-79C3-F57456326563}"/>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E6236C3E-645B-D287-85C4-4F71182FD0E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475CFE9-EE07-AF7B-DB9A-1A0DE557DC5C}"/>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74587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1CB007-4330-22DE-FB36-5C3BC7E3C401}"/>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97DE3B7-8656-50D0-D7D1-FF7E60ADF042}"/>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186D721-DCE0-542F-0D63-F674E9119684}"/>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7E8B30F7-64BD-392B-ED1E-E7AB7084FD5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C735311-01BA-7567-99C9-FFFED6D189E8}"/>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421456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7534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6874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CD706-AFFD-C299-153E-E1804AAB3EC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C5AAA39E-8D4F-53E5-58C0-CB4E5C1B9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D3E3E26-BF3D-3085-1026-9862F9CD15F0}"/>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723FAB37-54E3-57B9-8D0E-A66F63D9BA3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6C17A8-9FAB-F5ED-76FD-DAAD1551FB80}"/>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40687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9F757-4C3B-7B3E-3317-98C33CED530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917DFFC-B33D-754C-D90E-116AC16529A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F07B957-E060-1BD7-2334-90A83B5CD93B}"/>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AF2F4C84-333D-FA3F-DB97-4518F12B84D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728D48B-012A-FA83-7FDC-C76BD00DEB5B}"/>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256022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7872C-3858-7527-586D-F0E57329F6F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0084A6E-2D58-AE5B-D02F-27C5C79BB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20362E70-AA16-94A3-9033-8773B5EF4EBD}"/>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1C3B4F49-CF92-FDE7-0C2E-4050244A22D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08952A4-F289-EDB3-FA80-F489E624BA32}"/>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134241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3FBE-201C-A231-E501-29570F71B16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D1ADADE-204B-948D-3EAB-57A0A80B3CB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991530D5-9C4D-7F94-84EF-D10C4142DB5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95146A51-D939-C34F-A578-8D4647075B2F}"/>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6" name="Marcador de Posição do Rodapé 5">
            <a:extLst>
              <a:ext uri="{FF2B5EF4-FFF2-40B4-BE49-F238E27FC236}">
                <a16:creationId xmlns:a16="http://schemas.microsoft.com/office/drawing/2014/main" id="{BA594FCE-0D16-F612-8342-752ECB8740F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2B737F1-DC79-A0EE-0AAB-DDF646F3CF2D}"/>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52763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539-7AE1-7E9B-D180-77E5745CDA73}"/>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D1191F9-BC7E-3547-B323-48BE1B43A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AD5DC2C-D721-C473-B3B0-719103D9132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BEA44FC6-A31A-383D-E4DA-B41394635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CF600513-8FF2-6B94-1EA2-89BA62F82D0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F21B026-EB75-6077-0A1E-501F9973C58F}"/>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8" name="Marcador de Posição do Rodapé 7">
            <a:extLst>
              <a:ext uri="{FF2B5EF4-FFF2-40B4-BE49-F238E27FC236}">
                <a16:creationId xmlns:a16="http://schemas.microsoft.com/office/drawing/2014/main" id="{A79FFE7C-4B31-542E-47D1-38ACF5451940}"/>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3DEE183F-1AB6-2780-6841-EF4BB961F4D5}"/>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618172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1C1D4-0C26-F968-1168-1420D840DD6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2F21E47-7931-EACE-557B-B2CEA6EF1D5D}"/>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4" name="Marcador de Posição do Rodapé 3">
            <a:extLst>
              <a:ext uri="{FF2B5EF4-FFF2-40B4-BE49-F238E27FC236}">
                <a16:creationId xmlns:a16="http://schemas.microsoft.com/office/drawing/2014/main" id="{25B4FE0F-21F8-4B41-9851-16220CE90D1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B03D145-AB00-BC28-E897-0EC3DB7632E6}"/>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95638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9F757-4C3B-7B3E-3317-98C33CED530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917DFFC-B33D-754C-D90E-116AC16529A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F07B957-E060-1BD7-2334-90A83B5CD93B}"/>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AF2F4C84-333D-FA3F-DB97-4518F12B84D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728D48B-012A-FA83-7FDC-C76BD00DEB5B}"/>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217757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D436CC6A-A79F-D4E0-062A-FECE92409790}"/>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3" name="Marcador de Posição do Rodapé 2">
            <a:extLst>
              <a:ext uri="{FF2B5EF4-FFF2-40B4-BE49-F238E27FC236}">
                <a16:creationId xmlns:a16="http://schemas.microsoft.com/office/drawing/2014/main" id="{EBEA8CAE-ABD3-E861-3FC9-0955FF5DAED4}"/>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A4A51A62-7B26-1C6C-AD91-98A5BA34F79E}"/>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91689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51C5F-783E-001F-D96B-83038702350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DFD5C4A-BF84-0A5F-4F75-FE2213F4B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7C18D15-8D8A-64BF-0DB7-5CC231C61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FAA798E2-EA59-71DA-3085-835B080761A6}"/>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6" name="Marcador de Posição do Rodapé 5">
            <a:extLst>
              <a:ext uri="{FF2B5EF4-FFF2-40B4-BE49-F238E27FC236}">
                <a16:creationId xmlns:a16="http://schemas.microsoft.com/office/drawing/2014/main" id="{D3F8AAD9-FC1F-6E2D-F51C-F15E8EFADB1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2D59572-8D37-1586-8801-3B782FF22CAF}"/>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17393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50F67-D8E7-535B-0597-41EEDFCD399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B40D0376-F63A-F80E-EFA6-0FADDB846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D8FBC619-C09A-E2BD-69AF-30A200F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592ABB6-DD28-23DA-98E2-BFBFDB605478}"/>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6" name="Marcador de Posição do Rodapé 5">
            <a:extLst>
              <a:ext uri="{FF2B5EF4-FFF2-40B4-BE49-F238E27FC236}">
                <a16:creationId xmlns:a16="http://schemas.microsoft.com/office/drawing/2014/main" id="{FC66BE20-3DCF-73FC-E2CC-C19BDE35BEC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A78DECF-BA82-DE2B-8D16-D85CDBF09BB4}"/>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4271991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F0005-C2C4-F6EC-3D49-CD3A0DC9FB18}"/>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EBE7329E-DCB8-800A-8A18-76D75880F283}"/>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F63AEB4-1C1F-952E-79C3-F57456326563}"/>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E6236C3E-645B-D287-85C4-4F71182FD0E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475CFE9-EE07-AF7B-DB9A-1A0DE557DC5C}"/>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358334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1CB007-4330-22DE-FB36-5C3BC7E3C401}"/>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97DE3B7-8656-50D0-D7D1-FF7E60ADF042}"/>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186D721-DCE0-542F-0D63-F674E9119684}"/>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7E8B30F7-64BD-392B-ED1E-E7AB7084FD5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C735311-01BA-7567-99C9-FFFED6D189E8}"/>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382939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124"/>
        <p:cNvGrpSpPr/>
        <p:nvPr/>
      </p:nvGrpSpPr>
      <p:grpSpPr>
        <a:xfrm>
          <a:off x="0" y="0"/>
          <a:ext cx="0" cy="0"/>
          <a:chOff x="0" y="0"/>
          <a:chExt cx="0" cy="0"/>
        </a:xfrm>
      </p:grpSpPr>
      <p:sp>
        <p:nvSpPr>
          <p:cNvPr id="125" name="Google Shape;125;p83"/>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888888"/>
                </a:solidFill>
                <a:latin typeface="Roboto"/>
                <a:ea typeface="Roboto"/>
                <a:cs typeface="Roboto"/>
                <a:sym typeface="Roboto"/>
              </a:rPr>
              <a:t>‹#›</a:t>
            </a:fld>
            <a:endParaRPr sz="1200" b="0" i="0" u="none" strike="noStrike" cap="none">
              <a:solidFill>
                <a:srgbClr val="888888"/>
              </a:solidFill>
              <a:latin typeface="Roboto"/>
              <a:ea typeface="Roboto"/>
              <a:cs typeface="Roboto"/>
              <a:sym typeface="Roboto"/>
            </a:endParaRPr>
          </a:p>
        </p:txBody>
      </p:sp>
      <p:pic>
        <p:nvPicPr>
          <p:cNvPr id="126" name="Google Shape;126;p83" descr="A picture containing fabric&#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6162675"/>
            <a:ext cx="12192000" cy="771525"/>
          </a:xfrm>
          <a:prstGeom prst="rect">
            <a:avLst/>
          </a:prstGeom>
          <a:noFill/>
          <a:ln>
            <a:noFill/>
          </a:ln>
        </p:spPr>
      </p:pic>
    </p:spTree>
    <p:extLst>
      <p:ext uri="{BB962C8B-B14F-4D97-AF65-F5344CB8AC3E}">
        <p14:creationId xmlns:p14="http://schemas.microsoft.com/office/powerpoint/2010/main" val="3719312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3798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43014101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21581496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1888583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7872C-3858-7527-586D-F0E57329F6F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0084A6E-2D58-AE5B-D02F-27C5C79BB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20362E70-AA16-94A3-9033-8773B5EF4EBD}"/>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1C3B4F49-CF92-FDE7-0C2E-4050244A22D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08952A4-F289-EDB3-FA80-F489E624BA32}"/>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908505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7629640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263290952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CD706-AFFD-C299-153E-E1804AAB3EC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C5AAA39E-8D4F-53E5-58C0-CB4E5C1B9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D3E3E26-BF3D-3085-1026-9862F9CD15F0}"/>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723FAB37-54E3-57B9-8D0E-A66F63D9BA3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6C17A8-9FAB-F5ED-76FD-DAAD1551FB80}"/>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690925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6677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3216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21030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89798624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344010759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6106941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5523363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3FBE-201C-A231-E501-29570F71B16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D1ADADE-204B-948D-3EAB-57A0A80B3CB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991530D5-9C4D-7F94-84EF-D10C4142DB5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95146A51-D939-C34F-A578-8D4647075B2F}"/>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6" name="Marcador de Posição do Rodapé 5">
            <a:extLst>
              <a:ext uri="{FF2B5EF4-FFF2-40B4-BE49-F238E27FC236}">
                <a16:creationId xmlns:a16="http://schemas.microsoft.com/office/drawing/2014/main" id="{BA594FCE-0D16-F612-8342-752ECB8740F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2B737F1-DC79-A0EE-0AAB-DDF646F3CF2D}"/>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651467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CD706-AFFD-C299-153E-E1804AAB3EC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C5AAA39E-8D4F-53E5-58C0-CB4E5C1B9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D3E3E26-BF3D-3085-1026-9862F9CD15F0}"/>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723FAB37-54E3-57B9-8D0E-A66F63D9BA3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6C17A8-9FAB-F5ED-76FD-DAAD1551FB80}"/>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06619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539-7AE1-7E9B-D180-77E5745CDA73}"/>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D1191F9-BC7E-3547-B323-48BE1B43A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AD5DC2C-D721-C473-B3B0-719103D9132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BEA44FC6-A31A-383D-E4DA-B41394635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CF600513-8FF2-6B94-1EA2-89BA62F82D0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F21B026-EB75-6077-0A1E-501F9973C58F}"/>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8" name="Marcador de Posição do Rodapé 7">
            <a:extLst>
              <a:ext uri="{FF2B5EF4-FFF2-40B4-BE49-F238E27FC236}">
                <a16:creationId xmlns:a16="http://schemas.microsoft.com/office/drawing/2014/main" id="{A79FFE7C-4B31-542E-47D1-38ACF5451940}"/>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3DEE183F-1AB6-2780-6841-EF4BB961F4D5}"/>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48146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1C1D4-0C26-F968-1168-1420D840DD6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2F21E47-7931-EACE-557B-B2CEA6EF1D5D}"/>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4" name="Marcador de Posição do Rodapé 3">
            <a:extLst>
              <a:ext uri="{FF2B5EF4-FFF2-40B4-BE49-F238E27FC236}">
                <a16:creationId xmlns:a16="http://schemas.microsoft.com/office/drawing/2014/main" id="{25B4FE0F-21F8-4B41-9851-16220CE90D1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B03D145-AB00-BC28-E897-0EC3DB7632E6}"/>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87981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D436CC6A-A79F-D4E0-062A-FECE92409790}"/>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3" name="Marcador de Posição do Rodapé 2">
            <a:extLst>
              <a:ext uri="{FF2B5EF4-FFF2-40B4-BE49-F238E27FC236}">
                <a16:creationId xmlns:a16="http://schemas.microsoft.com/office/drawing/2014/main" id="{EBEA8CAE-ABD3-E861-3FC9-0955FF5DAED4}"/>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A4A51A62-7B26-1C6C-AD91-98A5BA34F79E}"/>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88679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51C5F-783E-001F-D96B-83038702350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DFD5C4A-BF84-0A5F-4F75-FE2213F4B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7C18D15-8D8A-64BF-0DB7-5CC231C61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FAA798E2-EA59-71DA-3085-835B080761A6}"/>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6" name="Marcador de Posição do Rodapé 5">
            <a:extLst>
              <a:ext uri="{FF2B5EF4-FFF2-40B4-BE49-F238E27FC236}">
                <a16:creationId xmlns:a16="http://schemas.microsoft.com/office/drawing/2014/main" id="{D3F8AAD9-FC1F-6E2D-F51C-F15E8EFADB1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2D59572-8D37-1586-8801-3B782FF22CAF}"/>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86386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50F67-D8E7-535B-0597-41EEDFCD399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B40D0376-F63A-F80E-EFA6-0FADDB846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D8FBC619-C09A-E2BD-69AF-30A200F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592ABB6-DD28-23DA-98E2-BFBFDB605478}"/>
              </a:ext>
            </a:extLst>
          </p:cNvPr>
          <p:cNvSpPr>
            <a:spLocks noGrp="1"/>
          </p:cNvSpPr>
          <p:nvPr>
            <p:ph type="dt" sz="half" idx="10"/>
          </p:nvPr>
        </p:nvSpPr>
        <p:spPr/>
        <p:txBody>
          <a:bodyPr/>
          <a:lstStyle/>
          <a:p>
            <a:fld id="{D1695445-587F-D547-B76C-829349ED506B}" type="datetimeFigureOut">
              <a:rPr lang="pt-PT" smtClean="0"/>
              <a:t>23/09/2024</a:t>
            </a:fld>
            <a:endParaRPr lang="pt-PT"/>
          </a:p>
        </p:txBody>
      </p:sp>
      <p:sp>
        <p:nvSpPr>
          <p:cNvPr id="6" name="Marcador de Posição do Rodapé 5">
            <a:extLst>
              <a:ext uri="{FF2B5EF4-FFF2-40B4-BE49-F238E27FC236}">
                <a16:creationId xmlns:a16="http://schemas.microsoft.com/office/drawing/2014/main" id="{FC66BE20-3DCF-73FC-E2CC-C19BDE35BEC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A78DECF-BA82-DE2B-8D16-D85CDBF09BB4}"/>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45655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988678F3-C079-CE53-49F7-1BB97D1A5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EB3831D5-AA99-AD2A-6836-F93D224A7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a:extLst>
              <a:ext uri="{FF2B5EF4-FFF2-40B4-BE49-F238E27FC236}">
                <a16:creationId xmlns:a16="http://schemas.microsoft.com/office/drawing/2014/main" id="{5201DA8F-7215-45BE-415F-D878B5686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1695445-587F-D547-B76C-829349ED506B}" type="datetimeFigureOut">
              <a:rPr lang="pt-PT" smtClean="0"/>
              <a:pPr/>
              <a:t>23/09/2024</a:t>
            </a:fld>
            <a:endParaRPr lang="pt-PT"/>
          </a:p>
        </p:txBody>
      </p:sp>
      <p:sp>
        <p:nvSpPr>
          <p:cNvPr id="5" name="Marcador de Posição do Rodapé 4">
            <a:extLst>
              <a:ext uri="{FF2B5EF4-FFF2-40B4-BE49-F238E27FC236}">
                <a16:creationId xmlns:a16="http://schemas.microsoft.com/office/drawing/2014/main" id="{2BCF2AC5-FC2A-2700-FC86-610B668F0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pt-PT"/>
          </a:p>
        </p:txBody>
      </p:sp>
      <p:sp>
        <p:nvSpPr>
          <p:cNvPr id="6" name="Marcador de Posição do Número do Diapositivo 5">
            <a:extLst>
              <a:ext uri="{FF2B5EF4-FFF2-40B4-BE49-F238E27FC236}">
                <a16:creationId xmlns:a16="http://schemas.microsoft.com/office/drawing/2014/main" id="{94844DE9-CED4-B987-C252-84A0FE576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4A63602-74F0-9147-9D8B-97FA76C729E2}" type="slidenum">
              <a:rPr lang="pt-PT" smtClean="0"/>
              <a:pPr/>
              <a:t>‹#›</a:t>
            </a:fld>
            <a:endParaRPr lang="pt-PT"/>
          </a:p>
        </p:txBody>
      </p:sp>
    </p:spTree>
    <p:extLst>
      <p:ext uri="{BB962C8B-B14F-4D97-AF65-F5344CB8AC3E}">
        <p14:creationId xmlns:p14="http://schemas.microsoft.com/office/powerpoint/2010/main" val="149231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988678F3-C079-CE53-49F7-1BB97D1A5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B3831D5-AA99-AD2A-6836-F93D224A7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201DA8F-7215-45BE-415F-D878B5686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95445-587F-D547-B76C-829349ED506B}" type="datetimeFigureOut">
              <a:rPr lang="pt-PT" smtClean="0"/>
              <a:t>23/09/2024</a:t>
            </a:fld>
            <a:endParaRPr lang="pt-PT"/>
          </a:p>
        </p:txBody>
      </p:sp>
      <p:sp>
        <p:nvSpPr>
          <p:cNvPr id="5" name="Marcador de Posição do Rodapé 4">
            <a:extLst>
              <a:ext uri="{FF2B5EF4-FFF2-40B4-BE49-F238E27FC236}">
                <a16:creationId xmlns:a16="http://schemas.microsoft.com/office/drawing/2014/main" id="{2BCF2AC5-FC2A-2700-FC86-610B668F0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94844DE9-CED4-B987-C252-84A0FE576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63602-74F0-9147-9D8B-97FA76C729E2}" type="slidenum">
              <a:rPr lang="pt-PT" smtClean="0"/>
              <a:t>‹#›</a:t>
            </a:fld>
            <a:endParaRPr lang="pt-PT"/>
          </a:p>
        </p:txBody>
      </p:sp>
    </p:spTree>
    <p:extLst>
      <p:ext uri="{BB962C8B-B14F-4D97-AF65-F5344CB8AC3E}">
        <p14:creationId xmlns:p14="http://schemas.microsoft.com/office/powerpoint/2010/main" val="445677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1E376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8413304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0930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6.png"/><Relationship Id="rId3" Type="http://schemas.openxmlformats.org/officeDocument/2006/relationships/image" Target="../media/image29.jpeg"/><Relationship Id="rId7" Type="http://schemas.openxmlformats.org/officeDocument/2006/relationships/image" Target="../media/image32.png"/><Relationship Id="rId12"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jpe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4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abric&#10;&#10;Description automatically generated">
            <a:extLst>
              <a:ext uri="{FF2B5EF4-FFF2-40B4-BE49-F238E27FC236}">
                <a16:creationId xmlns:a16="http://schemas.microsoft.com/office/drawing/2014/main" id="{38697C40-52D1-527D-6C6C-87F5DFCF08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0887"/>
            <a:ext cx="12191999" cy="5230065"/>
          </a:xfrm>
          <a:prstGeom prst="rect">
            <a:avLst/>
          </a:prstGeom>
        </p:spPr>
      </p:pic>
      <p:sp>
        <p:nvSpPr>
          <p:cNvPr id="7" name="Retângulo 6">
            <a:extLst>
              <a:ext uri="{FF2B5EF4-FFF2-40B4-BE49-F238E27FC236}">
                <a16:creationId xmlns:a16="http://schemas.microsoft.com/office/drawing/2014/main" id="{8610F651-870B-77EF-86F1-C7915C601B16}"/>
              </a:ext>
            </a:extLst>
          </p:cNvPr>
          <p:cNvSpPr/>
          <p:nvPr/>
        </p:nvSpPr>
        <p:spPr>
          <a:xfrm>
            <a:off x="-15326" y="3264941"/>
            <a:ext cx="12192000" cy="3592930"/>
          </a:xfrm>
          <a:prstGeom prst="rect">
            <a:avLst/>
          </a:prstGeom>
          <a:solidFill>
            <a:srgbClr val="1E3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23" name="Imagem 22">
            <a:extLst>
              <a:ext uri="{FF2B5EF4-FFF2-40B4-BE49-F238E27FC236}">
                <a16:creationId xmlns:a16="http://schemas.microsoft.com/office/drawing/2014/main" id="{E1C36359-56F2-2FF1-8395-564A33D67E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9407" y="3356349"/>
            <a:ext cx="2864894" cy="2849066"/>
          </a:xfrm>
          <a:prstGeom prst="rect">
            <a:avLst/>
          </a:prstGeom>
        </p:spPr>
      </p:pic>
      <p:sp>
        <p:nvSpPr>
          <p:cNvPr id="3" name="Subtítulo 2">
            <a:extLst>
              <a:ext uri="{FF2B5EF4-FFF2-40B4-BE49-F238E27FC236}">
                <a16:creationId xmlns:a16="http://schemas.microsoft.com/office/drawing/2014/main" id="{AAECA4A7-CF96-5A67-0617-243C972AAB11}"/>
              </a:ext>
            </a:extLst>
          </p:cNvPr>
          <p:cNvSpPr>
            <a:spLocks noGrp="1"/>
          </p:cNvSpPr>
          <p:nvPr>
            <p:ph type="subTitle" idx="1"/>
          </p:nvPr>
        </p:nvSpPr>
        <p:spPr>
          <a:xfrm>
            <a:off x="234765" y="3621022"/>
            <a:ext cx="11739841" cy="2363445"/>
          </a:xfrm>
        </p:spPr>
        <p:txBody>
          <a:bodyPr>
            <a:noAutofit/>
          </a:bodyPr>
          <a:lstStyle/>
          <a:p>
            <a:pPr algn="l">
              <a:lnSpc>
                <a:spcPct val="80000"/>
              </a:lnSpc>
            </a:pPr>
            <a:r>
              <a:rPr lang="en-US" sz="3600" b="1" noProof="0" dirty="0">
                <a:solidFill>
                  <a:schemeClr val="bg1"/>
                </a:solidFill>
                <a:latin typeface="D-DIN-PRO" panose="020B0504030202030204" pitchFamily="34" charset="77"/>
                <a:cs typeface="DIN Pro Regular" panose="020B0504020101020102" pitchFamily="34" charset="0"/>
              </a:rPr>
              <a:t>The Ocean Decade Data &amp; Information Strategy</a:t>
            </a:r>
          </a:p>
          <a:p>
            <a:pPr algn="l">
              <a:lnSpc>
                <a:spcPct val="80000"/>
              </a:lnSpc>
            </a:pPr>
            <a:r>
              <a:rPr lang="en-US" sz="3200" dirty="0">
                <a:solidFill>
                  <a:schemeClr val="bg1"/>
                </a:solidFill>
                <a:latin typeface="D-DIN-PRO" panose="020B0504030202030204" pitchFamily="34" charset="77"/>
                <a:cs typeface="DIN Pro Regular" panose="020B0504020101020102" pitchFamily="34" charset="0"/>
              </a:rPr>
              <a:t>Implementation Plan</a:t>
            </a:r>
            <a:endParaRPr lang="en-US" sz="3200" noProof="0" dirty="0">
              <a:solidFill>
                <a:schemeClr val="bg1"/>
              </a:solidFill>
              <a:latin typeface="D-DIN-PRO" panose="020B0504030202030204" pitchFamily="34" charset="77"/>
              <a:cs typeface="DIN Pro Regular" panose="020B0504020101020102" pitchFamily="34" charset="0"/>
            </a:endParaRPr>
          </a:p>
          <a:p>
            <a:pPr algn="l">
              <a:lnSpc>
                <a:spcPct val="80000"/>
              </a:lnSpc>
            </a:pPr>
            <a:r>
              <a:rPr lang="en-US" sz="2000" dirty="0">
                <a:solidFill>
                  <a:schemeClr val="bg1"/>
                </a:solidFill>
                <a:latin typeface="D-DIN-PRO" panose="020B0504030202030204" pitchFamily="34" charset="77"/>
                <a:cs typeface="DIN Pro Regular" panose="020B0504020101020102" pitchFamily="34" charset="0"/>
              </a:rPr>
              <a:t>October 2024</a:t>
            </a:r>
            <a:endParaRPr lang="en-US" sz="2000" noProof="0" dirty="0">
              <a:solidFill>
                <a:schemeClr val="bg1"/>
              </a:solidFill>
              <a:latin typeface="D-DIN-PRO" panose="020B0504030202030204" pitchFamily="34" charset="77"/>
              <a:cs typeface="DIN Pro Regular" panose="020B0504020101020102" pitchFamily="34" charset="0"/>
            </a:endParaRPr>
          </a:p>
        </p:txBody>
      </p:sp>
      <p:pic>
        <p:nvPicPr>
          <p:cNvPr id="6" name="Imagem 5">
            <a:extLst>
              <a:ext uri="{FF2B5EF4-FFF2-40B4-BE49-F238E27FC236}">
                <a16:creationId xmlns:a16="http://schemas.microsoft.com/office/drawing/2014/main" id="{EDDEFDBF-6E03-DDE3-4F38-781BFDC6C8D1}"/>
              </a:ext>
            </a:extLst>
          </p:cNvPr>
          <p:cNvPicPr>
            <a:picLocks noChangeAspect="1"/>
          </p:cNvPicPr>
          <p:nvPr/>
        </p:nvPicPr>
        <p:blipFill>
          <a:blip r:embed="rId5"/>
          <a:stretch>
            <a:fillRect/>
          </a:stretch>
        </p:blipFill>
        <p:spPr>
          <a:xfrm>
            <a:off x="0" y="3162728"/>
            <a:ext cx="12192000" cy="109837"/>
          </a:xfrm>
          <a:prstGeom prst="rect">
            <a:avLst/>
          </a:prstGeom>
        </p:spPr>
      </p:pic>
      <p:pic>
        <p:nvPicPr>
          <p:cNvPr id="5" name="Image 15" descr="Une image contenant texte, Police, logo, Graphique&#10;&#10;Description générée automatiquement">
            <a:extLst>
              <a:ext uri="{FF2B5EF4-FFF2-40B4-BE49-F238E27FC236}">
                <a16:creationId xmlns:a16="http://schemas.microsoft.com/office/drawing/2014/main" id="{1AAB2B10-26B1-B230-5892-BE2BACB899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9685" y="5591743"/>
            <a:ext cx="922052" cy="885994"/>
          </a:xfrm>
          <a:prstGeom prst="rect">
            <a:avLst/>
          </a:prstGeom>
        </p:spPr>
      </p:pic>
      <p:pic>
        <p:nvPicPr>
          <p:cNvPr id="8" name="Image 17" descr="Une image contenant texte, Police, logo, cercle&#10;&#10;Description générée automatiquement">
            <a:extLst>
              <a:ext uri="{FF2B5EF4-FFF2-40B4-BE49-F238E27FC236}">
                <a16:creationId xmlns:a16="http://schemas.microsoft.com/office/drawing/2014/main" id="{4BBC752A-CF95-7234-42A4-6B4E1A2FB00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89349" y="5453409"/>
            <a:ext cx="1954460" cy="1115704"/>
          </a:xfrm>
          <a:prstGeom prst="rect">
            <a:avLst/>
          </a:prstGeom>
        </p:spPr>
      </p:pic>
      <p:pic>
        <p:nvPicPr>
          <p:cNvPr id="10" name="Imagem 23">
            <a:extLst>
              <a:ext uri="{FF2B5EF4-FFF2-40B4-BE49-F238E27FC236}">
                <a16:creationId xmlns:a16="http://schemas.microsoft.com/office/drawing/2014/main" id="{4C9CBD76-9EC9-3BFC-A5D0-6B1D66F9EB4C}"/>
              </a:ext>
            </a:extLst>
          </p:cNvPr>
          <p:cNvPicPr>
            <a:picLocks noChangeAspect="1"/>
          </p:cNvPicPr>
          <p:nvPr/>
        </p:nvPicPr>
        <p:blipFill>
          <a:blip r:embed="rId8"/>
          <a:stretch>
            <a:fillRect/>
          </a:stretch>
        </p:blipFill>
        <p:spPr>
          <a:xfrm>
            <a:off x="8306694" y="5406884"/>
            <a:ext cx="3620126" cy="640970"/>
          </a:xfrm>
          <a:prstGeom prst="rect">
            <a:avLst/>
          </a:prstGeom>
        </p:spPr>
      </p:pic>
      <p:sp>
        <p:nvSpPr>
          <p:cNvPr id="4" name="CaixaDeTexto 10">
            <a:extLst>
              <a:ext uri="{FF2B5EF4-FFF2-40B4-BE49-F238E27FC236}">
                <a16:creationId xmlns:a16="http://schemas.microsoft.com/office/drawing/2014/main" id="{87F3C625-4033-AB1C-EECA-37C300B4A8D2}"/>
              </a:ext>
            </a:extLst>
          </p:cNvPr>
          <p:cNvSpPr txBox="1"/>
          <p:nvPr/>
        </p:nvSpPr>
        <p:spPr>
          <a:xfrm>
            <a:off x="8968202" y="5688842"/>
            <a:ext cx="29475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a:ln>
                  <a:noFill/>
                </a:ln>
                <a:solidFill>
                  <a:srgbClr val="FFFFFF"/>
                </a:solidFill>
                <a:effectLst/>
                <a:uLnTx/>
                <a:uFillTx/>
                <a:latin typeface="DIN Pro Regular" panose="020B0504020101020102" pitchFamily="34" charset="0"/>
                <a:ea typeface="Roboto"/>
                <a:cs typeface="Roboto"/>
              </a:rPr>
              <a:t>P.L.Buttigieg &amp; K. O’Brien </a:t>
            </a:r>
          </a:p>
        </p:txBody>
      </p:sp>
    </p:spTree>
    <p:extLst>
      <p:ext uri="{BB962C8B-B14F-4D97-AF65-F5344CB8AC3E}">
        <p14:creationId xmlns:p14="http://schemas.microsoft.com/office/powerpoint/2010/main" val="306589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ceberg mining | inforcehub">
            <a:extLst>
              <a:ext uri="{FF2B5EF4-FFF2-40B4-BE49-F238E27FC236}">
                <a16:creationId xmlns:a16="http://schemas.microsoft.com/office/drawing/2014/main" id="{56389BC2-7182-7643-93BB-CA44718247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5714" y="1293483"/>
            <a:ext cx="10007207" cy="439213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27310C4-AE4C-9A74-65A2-B25B0A63B72F}"/>
              </a:ext>
            </a:extLst>
          </p:cNvPr>
          <p:cNvGrpSpPr/>
          <p:nvPr/>
        </p:nvGrpSpPr>
        <p:grpSpPr>
          <a:xfrm>
            <a:off x="5489156" y="2282581"/>
            <a:ext cx="2750907" cy="2244741"/>
            <a:chOff x="5560254" y="2761533"/>
            <a:chExt cx="2750907" cy="2244741"/>
          </a:xfrm>
        </p:grpSpPr>
        <p:sp>
          <p:nvSpPr>
            <p:cNvPr id="11" name="Oval 10">
              <a:extLst>
                <a:ext uri="{FF2B5EF4-FFF2-40B4-BE49-F238E27FC236}">
                  <a16:creationId xmlns:a16="http://schemas.microsoft.com/office/drawing/2014/main" id="{D7735612-4130-20C4-9028-0BBD45432614}"/>
                </a:ext>
              </a:extLst>
            </p:cNvPr>
            <p:cNvSpPr/>
            <p:nvPr/>
          </p:nvSpPr>
          <p:spPr>
            <a:xfrm>
              <a:off x="5560254" y="2761533"/>
              <a:ext cx="2750907" cy="2244741"/>
            </a:xfrm>
            <a:prstGeom prst="ellipse">
              <a:avLst/>
            </a:prstGeom>
            <a:noFill/>
            <a:ln w="762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12" name="Isosceles Triangle 11">
              <a:extLst>
                <a:ext uri="{FF2B5EF4-FFF2-40B4-BE49-F238E27FC236}">
                  <a16:creationId xmlns:a16="http://schemas.microsoft.com/office/drawing/2014/main" id="{AC2D7DE9-799F-7FA8-31BE-6DF76B705F23}"/>
                </a:ext>
              </a:extLst>
            </p:cNvPr>
            <p:cNvSpPr/>
            <p:nvPr/>
          </p:nvSpPr>
          <p:spPr>
            <a:xfrm rot="8181038">
              <a:off x="5607969" y="4312595"/>
              <a:ext cx="365666" cy="369300"/>
            </a:xfrm>
            <a:prstGeom prst="triangle">
              <a:avLst/>
            </a:prstGeom>
            <a:solidFill>
              <a:srgbClr val="FFC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13" name="Isosceles Triangle 12">
              <a:extLst>
                <a:ext uri="{FF2B5EF4-FFF2-40B4-BE49-F238E27FC236}">
                  <a16:creationId xmlns:a16="http://schemas.microsoft.com/office/drawing/2014/main" id="{74599CAC-4DC3-DDEF-967F-55A38C566F9B}"/>
                </a:ext>
              </a:extLst>
            </p:cNvPr>
            <p:cNvSpPr/>
            <p:nvPr/>
          </p:nvSpPr>
          <p:spPr>
            <a:xfrm rot="18711676">
              <a:off x="7675655" y="2888439"/>
              <a:ext cx="365666" cy="369300"/>
            </a:xfrm>
            <a:prstGeom prst="triangle">
              <a:avLst/>
            </a:prstGeom>
            <a:solidFill>
              <a:srgbClr val="FFC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14" name="Isosceles Triangle 13">
              <a:extLst>
                <a:ext uri="{FF2B5EF4-FFF2-40B4-BE49-F238E27FC236}">
                  <a16:creationId xmlns:a16="http://schemas.microsoft.com/office/drawing/2014/main" id="{A6F2C55E-8AFE-98F1-5372-D4A58EF61DD1}"/>
                </a:ext>
              </a:extLst>
            </p:cNvPr>
            <p:cNvSpPr/>
            <p:nvPr/>
          </p:nvSpPr>
          <p:spPr>
            <a:xfrm rot="13526612">
              <a:off x="5721403" y="2955883"/>
              <a:ext cx="365666" cy="369300"/>
            </a:xfrm>
            <a:prstGeom prst="triangle">
              <a:avLst/>
            </a:prstGeom>
            <a:solidFill>
              <a:srgbClr val="FFC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15" name="Isosceles Triangle 14">
              <a:extLst>
                <a:ext uri="{FF2B5EF4-FFF2-40B4-BE49-F238E27FC236}">
                  <a16:creationId xmlns:a16="http://schemas.microsoft.com/office/drawing/2014/main" id="{08B833ED-F13D-009B-3C0E-E3118AEAB9B2}"/>
                </a:ext>
              </a:extLst>
            </p:cNvPr>
            <p:cNvSpPr/>
            <p:nvPr/>
          </p:nvSpPr>
          <p:spPr>
            <a:xfrm rot="2680766">
              <a:off x="7822998" y="4371249"/>
              <a:ext cx="365666" cy="369300"/>
            </a:xfrm>
            <a:prstGeom prst="triangle">
              <a:avLst/>
            </a:prstGeom>
            <a:solidFill>
              <a:srgbClr val="FFC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Roboto"/>
                <a:ea typeface="Roboto"/>
                <a:cs typeface="Roboto"/>
                <a:sym typeface="Roboto"/>
              </a:endParaRPr>
            </a:p>
          </p:txBody>
        </p:sp>
      </p:grpSp>
      <p:sp>
        <p:nvSpPr>
          <p:cNvPr id="17" name="Google Shape;484;p12">
            <a:extLst>
              <a:ext uri="{FF2B5EF4-FFF2-40B4-BE49-F238E27FC236}">
                <a16:creationId xmlns:a16="http://schemas.microsoft.com/office/drawing/2014/main" id="{EC319E50-CB8B-4C16-A082-F4345784BAE6}"/>
              </a:ext>
            </a:extLst>
          </p:cNvPr>
          <p:cNvSpPr txBox="1"/>
          <p:nvPr/>
        </p:nvSpPr>
        <p:spPr>
          <a:xfrm>
            <a:off x="5459956" y="1479095"/>
            <a:ext cx="2882698" cy="680986"/>
          </a:xfrm>
          <a:prstGeom prst="roundRect">
            <a:avLst/>
          </a:prstGeom>
          <a:solidFill>
            <a:srgbClr val="002060"/>
          </a:solidFill>
          <a:ln w="25400" cap="flat" cmpd="sng">
            <a:noFill/>
            <a:prstDash val="solid"/>
            <a:round/>
            <a:headEnd type="none" w="sm" len="sm"/>
            <a:tailEnd type="none" w="sm" len="sm"/>
          </a:ln>
        </p:spPr>
        <p:txBody>
          <a:bodyPr spcFirstLastPara="1" wrap="square" lIns="79478" tIns="39728" rIns="79478" bIns="39728" anchor="t" anchorCtr="0">
            <a:spAutoFit/>
          </a:bodyPr>
          <a:lstStyle/>
          <a:p>
            <a:pPr marL="0" marR="0" lvl="0" indent="0" algn="ctr" defTabSz="794883" rtl="0" eaLnBrk="1" fontAlgn="auto" latinLnBrk="0" hangingPunct="1">
              <a:lnSpc>
                <a:spcPct val="100000"/>
              </a:lnSpc>
              <a:spcBef>
                <a:spcPts val="0"/>
              </a:spcBef>
              <a:spcAft>
                <a:spcPts val="0"/>
              </a:spcAft>
              <a:buClr>
                <a:srgbClr val="000000"/>
              </a:buClr>
              <a:buSzPts val="1600"/>
              <a:buFont typeface="Arial"/>
              <a:buNone/>
              <a:tabLst/>
              <a:defRPr/>
            </a:pPr>
            <a:r>
              <a:rPr kumimoji="0" lang="en-US" sz="1739" b="1" i="0" u="none" strike="noStrike" kern="0" cap="none" spc="0" normalizeH="0" baseline="0" noProof="0" dirty="0">
                <a:ln>
                  <a:noFill/>
                </a:ln>
                <a:solidFill>
                  <a:srgbClr val="FFFFFF"/>
                </a:solidFill>
                <a:effectLst/>
                <a:uLnTx/>
                <a:uFillTx/>
                <a:latin typeface="Calibri"/>
                <a:ea typeface="Calibri"/>
                <a:cs typeface="Calibri"/>
                <a:sym typeface="Calibri"/>
              </a:rPr>
              <a:t>END-USER NEEDS &amp; </a:t>
            </a:r>
            <a:r>
              <a:rPr lang="en-US" sz="1739" b="1" kern="0" dirty="0">
                <a:solidFill>
                  <a:srgbClr val="FFFFFF"/>
                </a:solidFill>
                <a:latin typeface="Calibri"/>
                <a:ea typeface="Calibri"/>
                <a:cs typeface="Calibri"/>
                <a:sym typeface="Calibri"/>
              </a:rPr>
              <a:t>APPLICATIONS (CO-DESIGN)</a:t>
            </a:r>
            <a:endParaRPr kumimoji="0" lang="en-US" sz="1739"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18" name="Group 17">
            <a:extLst>
              <a:ext uri="{FF2B5EF4-FFF2-40B4-BE49-F238E27FC236}">
                <a16:creationId xmlns:a16="http://schemas.microsoft.com/office/drawing/2014/main" id="{C39516D9-6D79-86CA-B9A2-84EEC5F22F3A}"/>
              </a:ext>
            </a:extLst>
          </p:cNvPr>
          <p:cNvGrpSpPr/>
          <p:nvPr/>
        </p:nvGrpSpPr>
        <p:grpSpPr>
          <a:xfrm>
            <a:off x="2604399" y="3090744"/>
            <a:ext cx="8251886" cy="2185546"/>
            <a:chOff x="2675497" y="3569696"/>
            <a:chExt cx="8251886" cy="2185546"/>
          </a:xfrm>
        </p:grpSpPr>
        <p:sp>
          <p:nvSpPr>
            <p:cNvPr id="20" name="Google Shape;477;p12">
              <a:extLst>
                <a:ext uri="{FF2B5EF4-FFF2-40B4-BE49-F238E27FC236}">
                  <a16:creationId xmlns:a16="http://schemas.microsoft.com/office/drawing/2014/main" id="{1BAF4A30-71EB-5673-B5BA-F7116E5FD7E8}"/>
                </a:ext>
              </a:extLst>
            </p:cNvPr>
            <p:cNvSpPr txBox="1"/>
            <p:nvPr/>
          </p:nvSpPr>
          <p:spPr>
            <a:xfrm>
              <a:off x="2675497" y="3569696"/>
              <a:ext cx="2782166" cy="680986"/>
            </a:xfrm>
            <a:prstGeom prst="roundRect">
              <a:avLst/>
            </a:prstGeom>
            <a:solidFill>
              <a:srgbClr val="002060"/>
            </a:solidFill>
            <a:ln w="25400" cap="flat" cmpd="sng">
              <a:noFill/>
              <a:prstDash val="solid"/>
              <a:round/>
              <a:headEnd type="none" w="sm" len="sm"/>
              <a:tailEnd type="none" w="sm" len="sm"/>
            </a:ln>
          </p:spPr>
          <p:txBody>
            <a:bodyPr spcFirstLastPara="1" wrap="square" lIns="79478" tIns="39728" rIns="79478" bIns="39728" anchor="t" anchorCtr="0">
              <a:spAutoFit/>
            </a:bodyPr>
            <a:lstStyle/>
            <a:p>
              <a:pPr marL="0" marR="0" lvl="0" indent="0" algn="ctr" defTabSz="794883" rtl="0" eaLnBrk="1" fontAlgn="auto" latinLnBrk="0" hangingPunct="1">
                <a:lnSpc>
                  <a:spcPct val="100000"/>
                </a:lnSpc>
                <a:spcBef>
                  <a:spcPts val="0"/>
                </a:spcBef>
                <a:spcAft>
                  <a:spcPts val="0"/>
                </a:spcAft>
                <a:buClr>
                  <a:srgbClr val="000000"/>
                </a:buClr>
                <a:buSzPts val="1600"/>
                <a:buFont typeface="Arial"/>
                <a:buNone/>
                <a:tabLst/>
                <a:defRPr/>
              </a:pPr>
              <a:r>
                <a:rPr kumimoji="0" lang="en-US" sz="1739" b="1" i="0" u="none" strike="noStrike" kern="0" cap="none" spc="0" normalizeH="0" baseline="0" noProof="0" dirty="0">
                  <a:ln>
                    <a:noFill/>
                  </a:ln>
                  <a:solidFill>
                    <a:srgbClr val="FFFFFF"/>
                  </a:solidFill>
                  <a:effectLst/>
                  <a:uLnTx/>
                  <a:uFillTx/>
                  <a:latin typeface="Calibri"/>
                  <a:ea typeface="Calibri"/>
                  <a:cs typeface="Calibri"/>
                  <a:sym typeface="Calibri"/>
                </a:rPr>
                <a:t>OBSERVATIONS </a:t>
              </a:r>
            </a:p>
            <a:p>
              <a:pPr marL="0" marR="0" lvl="0" indent="0" algn="ctr" defTabSz="794883" rtl="0" eaLnBrk="1" fontAlgn="auto" latinLnBrk="0" hangingPunct="1">
                <a:lnSpc>
                  <a:spcPct val="100000"/>
                </a:lnSpc>
                <a:spcBef>
                  <a:spcPts val="0"/>
                </a:spcBef>
                <a:spcAft>
                  <a:spcPts val="0"/>
                </a:spcAft>
                <a:buClr>
                  <a:srgbClr val="000000"/>
                </a:buClr>
                <a:buSzPts val="1600"/>
                <a:buFont typeface="Arial"/>
                <a:buNone/>
                <a:tabLst/>
                <a:defRPr/>
              </a:pPr>
              <a:r>
                <a:rPr kumimoji="0" lang="en-US" sz="1739" b="1" i="0" u="none" strike="noStrike" kern="0" cap="none" spc="0" normalizeH="0" baseline="0" noProof="0" dirty="0">
                  <a:ln>
                    <a:noFill/>
                  </a:ln>
                  <a:solidFill>
                    <a:srgbClr val="FFFFFF"/>
                  </a:solidFill>
                  <a:effectLst/>
                  <a:uLnTx/>
                  <a:uFillTx/>
                  <a:latin typeface="Calibri"/>
                  <a:ea typeface="Calibri"/>
                  <a:cs typeface="Calibri"/>
                  <a:sym typeface="Calibri"/>
                </a:rPr>
                <a:t>&amp; DATA COLLECTION</a:t>
              </a:r>
            </a:p>
          </p:txBody>
        </p:sp>
        <p:sp>
          <p:nvSpPr>
            <p:cNvPr id="23" name="Google Shape;487;p12">
              <a:extLst>
                <a:ext uri="{FF2B5EF4-FFF2-40B4-BE49-F238E27FC236}">
                  <a16:creationId xmlns:a16="http://schemas.microsoft.com/office/drawing/2014/main" id="{CEDDBC0D-26ED-B0F7-9090-E09F2F49EF66}"/>
                </a:ext>
              </a:extLst>
            </p:cNvPr>
            <p:cNvSpPr txBox="1"/>
            <p:nvPr/>
          </p:nvSpPr>
          <p:spPr>
            <a:xfrm>
              <a:off x="5904236" y="5074256"/>
              <a:ext cx="2293441" cy="680986"/>
            </a:xfrm>
            <a:prstGeom prst="roundRect">
              <a:avLst/>
            </a:prstGeom>
            <a:solidFill>
              <a:srgbClr val="002060"/>
            </a:solidFill>
            <a:ln w="25400" cap="flat" cmpd="sng">
              <a:noFill/>
              <a:prstDash val="solid"/>
              <a:round/>
              <a:headEnd type="none" w="sm" len="sm"/>
              <a:tailEnd type="none" w="sm" len="sm"/>
            </a:ln>
          </p:spPr>
          <p:txBody>
            <a:bodyPr spcFirstLastPara="1" wrap="square" lIns="79478" tIns="39728" rIns="79478" bIns="39728" anchor="t" anchorCtr="0">
              <a:spAutoFit/>
            </a:bodyPr>
            <a:lstStyle/>
            <a:p>
              <a:pPr marL="0" marR="0" lvl="0" indent="0" algn="ctr" defTabSz="794883" rtl="0" eaLnBrk="1" fontAlgn="auto" latinLnBrk="0" hangingPunct="1">
                <a:lnSpc>
                  <a:spcPct val="100000"/>
                </a:lnSpc>
                <a:spcBef>
                  <a:spcPts val="0"/>
                </a:spcBef>
                <a:spcAft>
                  <a:spcPts val="0"/>
                </a:spcAft>
                <a:buClr>
                  <a:srgbClr val="000000"/>
                </a:buClr>
                <a:buSzPts val="1600"/>
                <a:buFont typeface="Arial"/>
                <a:buNone/>
                <a:tabLst/>
                <a:defRPr/>
              </a:pPr>
              <a:r>
                <a:rPr kumimoji="0" lang="en-US" sz="1739" b="1" i="0" u="none" strike="noStrike" kern="0" cap="none" spc="0" normalizeH="0" baseline="0" noProof="0">
                  <a:ln>
                    <a:noFill/>
                  </a:ln>
                  <a:solidFill>
                    <a:srgbClr val="FFFFFF"/>
                  </a:solidFill>
                  <a:effectLst/>
                  <a:uLnTx/>
                  <a:uFillTx/>
                  <a:latin typeface="Calibri"/>
                  <a:ea typeface="Calibri"/>
                  <a:cs typeface="Calibri"/>
                  <a:sym typeface="Calibri"/>
                </a:rPr>
                <a:t>DATA MANAGEMENT &amp; SHARING</a:t>
              </a:r>
              <a:endParaRPr kumimoji="0" sz="1739"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484;p12">
              <a:extLst>
                <a:ext uri="{FF2B5EF4-FFF2-40B4-BE49-F238E27FC236}">
                  <a16:creationId xmlns:a16="http://schemas.microsoft.com/office/drawing/2014/main" id="{73B2EA9C-8550-E33C-33C2-211732B57D8D}"/>
                </a:ext>
              </a:extLst>
            </p:cNvPr>
            <p:cNvSpPr txBox="1"/>
            <p:nvPr/>
          </p:nvSpPr>
          <p:spPr>
            <a:xfrm>
              <a:off x="8387178" y="3569847"/>
              <a:ext cx="2540205" cy="680986"/>
            </a:xfrm>
            <a:prstGeom prst="roundRect">
              <a:avLst/>
            </a:prstGeom>
            <a:solidFill>
              <a:srgbClr val="002060"/>
            </a:solidFill>
            <a:ln w="25400" cap="flat" cmpd="sng">
              <a:noFill/>
              <a:prstDash val="solid"/>
              <a:round/>
              <a:headEnd type="none" w="sm" len="sm"/>
              <a:tailEnd type="none" w="sm" len="sm"/>
            </a:ln>
          </p:spPr>
          <p:txBody>
            <a:bodyPr spcFirstLastPara="1" wrap="square" lIns="79478" tIns="39728" rIns="79478" bIns="39728" anchor="t" anchorCtr="0">
              <a:spAutoFit/>
            </a:bodyPr>
            <a:lstStyle/>
            <a:p>
              <a:pPr marL="0" marR="0" lvl="0" indent="0" algn="ctr" defTabSz="794883" rtl="0" eaLnBrk="1" fontAlgn="auto" latinLnBrk="0" hangingPunct="1">
                <a:lnSpc>
                  <a:spcPct val="100000"/>
                </a:lnSpc>
                <a:spcBef>
                  <a:spcPts val="0"/>
                </a:spcBef>
                <a:spcAft>
                  <a:spcPts val="0"/>
                </a:spcAft>
                <a:buClr>
                  <a:srgbClr val="000000"/>
                </a:buClr>
                <a:buSzPts val="1600"/>
                <a:buFont typeface="Arial"/>
                <a:buNone/>
                <a:tabLst/>
                <a:defRPr/>
              </a:pPr>
              <a:r>
                <a:rPr kumimoji="0" lang="en-US" sz="1739" b="1" i="0" u="none" strike="noStrike" kern="0" cap="none" spc="0" normalizeH="0" baseline="0" noProof="0" dirty="0">
                  <a:ln>
                    <a:noFill/>
                  </a:ln>
                  <a:solidFill>
                    <a:srgbClr val="FFFFFF"/>
                  </a:solidFill>
                  <a:effectLst/>
                  <a:uLnTx/>
                  <a:uFillTx/>
                  <a:latin typeface="Calibri"/>
                  <a:ea typeface="Calibri"/>
                  <a:cs typeface="Calibri"/>
                  <a:sym typeface="Calibri"/>
                </a:rPr>
                <a:t>ANALYTICS, MODELLING &amp; PREDICTION</a:t>
              </a:r>
              <a:endParaRPr kumimoji="0" sz="1739"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25" name="Group 24">
            <a:extLst>
              <a:ext uri="{FF2B5EF4-FFF2-40B4-BE49-F238E27FC236}">
                <a16:creationId xmlns:a16="http://schemas.microsoft.com/office/drawing/2014/main" id="{01675273-4DE6-3E52-81B5-4FD0DE5CC568}"/>
              </a:ext>
            </a:extLst>
          </p:cNvPr>
          <p:cNvGrpSpPr/>
          <p:nvPr/>
        </p:nvGrpSpPr>
        <p:grpSpPr>
          <a:xfrm>
            <a:off x="2521392" y="3656478"/>
            <a:ext cx="8725071" cy="1980023"/>
            <a:chOff x="2382940" y="4315043"/>
            <a:chExt cx="8725071" cy="1980023"/>
          </a:xfrm>
        </p:grpSpPr>
        <p:grpSp>
          <p:nvGrpSpPr>
            <p:cNvPr id="26" name="Group 25">
              <a:extLst>
                <a:ext uri="{FF2B5EF4-FFF2-40B4-BE49-F238E27FC236}">
                  <a16:creationId xmlns:a16="http://schemas.microsoft.com/office/drawing/2014/main" id="{A1A6C245-3666-3187-5E62-825BEFE86E9A}"/>
                </a:ext>
              </a:extLst>
            </p:cNvPr>
            <p:cNvGrpSpPr/>
            <p:nvPr/>
          </p:nvGrpSpPr>
          <p:grpSpPr>
            <a:xfrm>
              <a:off x="2382940" y="4315043"/>
              <a:ext cx="8725071" cy="1980023"/>
              <a:chOff x="2382940" y="4315043"/>
              <a:chExt cx="8725071" cy="1980023"/>
            </a:xfrm>
          </p:grpSpPr>
          <p:grpSp>
            <p:nvGrpSpPr>
              <p:cNvPr id="30" name="Group 29">
                <a:extLst>
                  <a:ext uri="{FF2B5EF4-FFF2-40B4-BE49-F238E27FC236}">
                    <a16:creationId xmlns:a16="http://schemas.microsoft.com/office/drawing/2014/main" id="{C31939C2-F8DE-8A2B-FB8A-50FA076198C3}"/>
                  </a:ext>
                </a:extLst>
              </p:cNvPr>
              <p:cNvGrpSpPr/>
              <p:nvPr/>
            </p:nvGrpSpPr>
            <p:grpSpPr>
              <a:xfrm>
                <a:off x="2382940" y="4315043"/>
                <a:ext cx="8725071" cy="1980023"/>
                <a:chOff x="2384213" y="4296104"/>
                <a:chExt cx="8725071" cy="1980023"/>
              </a:xfrm>
            </p:grpSpPr>
            <p:grpSp>
              <p:nvGrpSpPr>
                <p:cNvPr id="32" name="Group 31">
                  <a:extLst>
                    <a:ext uri="{FF2B5EF4-FFF2-40B4-BE49-F238E27FC236}">
                      <a16:creationId xmlns:a16="http://schemas.microsoft.com/office/drawing/2014/main" id="{6BBAD6CA-242D-D318-8635-815424CE0530}"/>
                    </a:ext>
                  </a:extLst>
                </p:cNvPr>
                <p:cNvGrpSpPr/>
                <p:nvPr/>
              </p:nvGrpSpPr>
              <p:grpSpPr>
                <a:xfrm>
                  <a:off x="2384213" y="4296104"/>
                  <a:ext cx="8725071" cy="1947592"/>
                  <a:chOff x="2593763" y="4116491"/>
                  <a:chExt cx="8725071" cy="1947592"/>
                </a:xfrm>
              </p:grpSpPr>
              <p:grpSp>
                <p:nvGrpSpPr>
                  <p:cNvPr id="34" name="Group 33">
                    <a:extLst>
                      <a:ext uri="{FF2B5EF4-FFF2-40B4-BE49-F238E27FC236}">
                        <a16:creationId xmlns:a16="http://schemas.microsoft.com/office/drawing/2014/main" id="{60042ACE-16C9-A436-8977-1111F30FE7F9}"/>
                      </a:ext>
                    </a:extLst>
                  </p:cNvPr>
                  <p:cNvGrpSpPr/>
                  <p:nvPr/>
                </p:nvGrpSpPr>
                <p:grpSpPr>
                  <a:xfrm>
                    <a:off x="2593763" y="4195248"/>
                    <a:ext cx="8622480" cy="1868835"/>
                    <a:chOff x="2593763" y="4195248"/>
                    <a:chExt cx="8622480" cy="1868835"/>
                  </a:xfrm>
                </p:grpSpPr>
                <p:grpSp>
                  <p:nvGrpSpPr>
                    <p:cNvPr id="36" name="Group 35">
                      <a:extLst>
                        <a:ext uri="{FF2B5EF4-FFF2-40B4-BE49-F238E27FC236}">
                          <a16:creationId xmlns:a16="http://schemas.microsoft.com/office/drawing/2014/main" id="{5D5DD82D-FF0E-649B-7412-CA7FAAF8B7D1}"/>
                        </a:ext>
                      </a:extLst>
                    </p:cNvPr>
                    <p:cNvGrpSpPr/>
                    <p:nvPr/>
                  </p:nvGrpSpPr>
                  <p:grpSpPr>
                    <a:xfrm>
                      <a:off x="2593763" y="4195248"/>
                      <a:ext cx="8622480" cy="1868835"/>
                      <a:chOff x="2067282" y="4310435"/>
                      <a:chExt cx="9918669" cy="2149771"/>
                    </a:xfrm>
                  </p:grpSpPr>
                  <p:sp>
                    <p:nvSpPr>
                      <p:cNvPr id="38" name="Rectangle: Rounded Corners 37">
                        <a:extLst>
                          <a:ext uri="{FF2B5EF4-FFF2-40B4-BE49-F238E27FC236}">
                            <a16:creationId xmlns:a16="http://schemas.microsoft.com/office/drawing/2014/main" id="{CC617964-9F45-0811-F11E-D60A11F045BD}"/>
                          </a:ext>
                        </a:extLst>
                      </p:cNvPr>
                      <p:cNvSpPr/>
                      <p:nvPr/>
                    </p:nvSpPr>
                    <p:spPr>
                      <a:xfrm>
                        <a:off x="2067282" y="4310435"/>
                        <a:ext cx="2196862" cy="754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94883" rtl="0" eaLnBrk="1" fontAlgn="auto" latinLnBrk="0" hangingPunct="1">
                          <a:lnSpc>
                            <a:spcPct val="100000"/>
                          </a:lnSpc>
                          <a:spcBef>
                            <a:spcPts val="0"/>
                          </a:spcBef>
                          <a:spcAft>
                            <a:spcPts val="0"/>
                          </a:spcAft>
                          <a:buClr>
                            <a:srgbClr val="000000"/>
                          </a:buClr>
                          <a:buSzTx/>
                          <a:buFont typeface="Arial"/>
                          <a:buNone/>
                          <a:tabLst/>
                          <a:defRPr/>
                        </a:pPr>
                        <a:endParaRPr kumimoji="0" lang="en-GB" sz="1217" b="0" i="0" u="none" strike="noStrike" kern="0" cap="none" spc="0" normalizeH="0" baseline="0" noProof="0" dirty="0">
                          <a:ln>
                            <a:noFill/>
                          </a:ln>
                          <a:solidFill>
                            <a:srgbClr val="FFFFFF"/>
                          </a:solidFill>
                          <a:effectLst/>
                          <a:uLnTx/>
                          <a:uFillTx/>
                          <a:latin typeface="Arial"/>
                          <a:ea typeface="Roboto"/>
                          <a:cs typeface="Roboto"/>
                          <a:sym typeface="Arial"/>
                        </a:endParaRPr>
                      </a:p>
                    </p:txBody>
                  </p:sp>
                  <p:sp>
                    <p:nvSpPr>
                      <p:cNvPr id="39" name="Rectangle: Rounded Corners 38">
                        <a:extLst>
                          <a:ext uri="{FF2B5EF4-FFF2-40B4-BE49-F238E27FC236}">
                            <a16:creationId xmlns:a16="http://schemas.microsoft.com/office/drawing/2014/main" id="{C032DA36-BD5C-27D9-9961-321285714253}"/>
                          </a:ext>
                        </a:extLst>
                      </p:cNvPr>
                      <p:cNvSpPr/>
                      <p:nvPr/>
                    </p:nvSpPr>
                    <p:spPr>
                      <a:xfrm>
                        <a:off x="9820410" y="4313575"/>
                        <a:ext cx="2165541" cy="650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94883" rtl="0" eaLnBrk="1" fontAlgn="auto" latinLnBrk="0" hangingPunct="1">
                          <a:lnSpc>
                            <a:spcPct val="100000"/>
                          </a:lnSpc>
                          <a:spcBef>
                            <a:spcPts val="0"/>
                          </a:spcBef>
                          <a:spcAft>
                            <a:spcPts val="0"/>
                          </a:spcAft>
                          <a:buClr>
                            <a:srgbClr val="000000"/>
                          </a:buClr>
                          <a:buSzTx/>
                          <a:buFont typeface="Arial"/>
                          <a:buNone/>
                          <a:tabLst/>
                          <a:defRPr/>
                        </a:pPr>
                        <a:endParaRPr kumimoji="0" lang="en-GB" sz="1217" b="0" i="0" u="none" strike="noStrike" kern="0" cap="none" spc="0" normalizeH="0" baseline="0" noProof="0">
                          <a:ln>
                            <a:noFill/>
                          </a:ln>
                          <a:solidFill>
                            <a:srgbClr val="FFFFFF"/>
                          </a:solidFill>
                          <a:effectLst/>
                          <a:uLnTx/>
                          <a:uFillTx/>
                          <a:latin typeface="Arial"/>
                          <a:ea typeface="Roboto"/>
                          <a:cs typeface="Roboto"/>
                          <a:sym typeface="Arial"/>
                        </a:endParaRPr>
                      </a:p>
                    </p:txBody>
                  </p:sp>
                  <p:sp>
                    <p:nvSpPr>
                      <p:cNvPr id="40" name="Rectangle: Rounded Corners 39">
                        <a:extLst>
                          <a:ext uri="{FF2B5EF4-FFF2-40B4-BE49-F238E27FC236}">
                            <a16:creationId xmlns:a16="http://schemas.microsoft.com/office/drawing/2014/main" id="{3ACB44E9-70A5-07FD-C504-092430257C7A}"/>
                          </a:ext>
                        </a:extLst>
                      </p:cNvPr>
                      <p:cNvSpPr/>
                      <p:nvPr/>
                    </p:nvSpPr>
                    <p:spPr>
                      <a:xfrm>
                        <a:off x="4474384" y="5743459"/>
                        <a:ext cx="2043555" cy="7167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94883" rtl="0" eaLnBrk="1" fontAlgn="auto" latinLnBrk="0" hangingPunct="1">
                          <a:lnSpc>
                            <a:spcPct val="100000"/>
                          </a:lnSpc>
                          <a:spcBef>
                            <a:spcPts val="0"/>
                          </a:spcBef>
                          <a:spcAft>
                            <a:spcPts val="0"/>
                          </a:spcAft>
                          <a:buClr>
                            <a:srgbClr val="000000"/>
                          </a:buClr>
                          <a:buSzTx/>
                          <a:buFont typeface="Arial"/>
                          <a:buNone/>
                          <a:tabLst/>
                          <a:defRPr/>
                        </a:pPr>
                        <a:endParaRPr kumimoji="0" lang="en-GB" sz="1217" b="0" i="0" u="none" strike="noStrike" kern="0" cap="none" spc="0" normalizeH="0" baseline="0" noProof="0">
                          <a:ln>
                            <a:noFill/>
                          </a:ln>
                          <a:solidFill>
                            <a:srgbClr val="FFFFFF"/>
                          </a:solidFill>
                          <a:effectLst/>
                          <a:uLnTx/>
                          <a:uFillTx/>
                          <a:latin typeface="Arial"/>
                          <a:ea typeface="Roboto"/>
                          <a:cs typeface="Roboto"/>
                          <a:sym typeface="Arial"/>
                        </a:endParaRPr>
                      </a:p>
                    </p:txBody>
                  </p:sp>
                </p:grpSp>
                <p:pic>
                  <p:nvPicPr>
                    <p:cNvPr id="37" name="Picture 2" descr="Big data - Free education icons">
                      <a:extLst>
                        <a:ext uri="{FF2B5EF4-FFF2-40B4-BE49-F238E27FC236}">
                          <a16:creationId xmlns:a16="http://schemas.microsoft.com/office/drawing/2014/main" id="{DF63BD26-4A6F-77B5-4698-8E4ABA189332}"/>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a:ext>
                      </a:extLst>
                    </a:blip>
                    <a:srcRect/>
                    <a:stretch>
                      <a:fillRect/>
                    </a:stretch>
                  </p:blipFill>
                  <p:spPr bwMode="auto">
                    <a:xfrm>
                      <a:off x="4839236" y="5548348"/>
                      <a:ext cx="443330" cy="44613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5" name="Picture 34">
                    <a:extLst>
                      <a:ext uri="{FF2B5EF4-FFF2-40B4-BE49-F238E27FC236}">
                        <a16:creationId xmlns:a16="http://schemas.microsoft.com/office/drawing/2014/main" id="{4FD30FC3-B814-EF68-49E4-51F0E4A4D3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41226" y="4116491"/>
                    <a:ext cx="1977608" cy="739160"/>
                  </a:xfrm>
                  <a:prstGeom prst="rect">
                    <a:avLst/>
                  </a:prstGeom>
                </p:spPr>
              </p:pic>
            </p:grpSp>
            <p:pic>
              <p:nvPicPr>
                <p:cNvPr id="33" name="Picture 1">
                  <a:extLst>
                    <a:ext uri="{FF2B5EF4-FFF2-40B4-BE49-F238E27FC236}">
                      <a16:creationId xmlns:a16="http://schemas.microsoft.com/office/drawing/2014/main" id="{EA213853-22B5-0F18-B129-6DC5E128CF9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42804" y="5633507"/>
                  <a:ext cx="1662430"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Picture 30" descr="A logo with a globe and text&#10;&#10;Description automatically generated">
                <a:extLst>
                  <a:ext uri="{FF2B5EF4-FFF2-40B4-BE49-F238E27FC236}">
                    <a16:creationId xmlns:a16="http://schemas.microsoft.com/office/drawing/2014/main" id="{C6CC3A11-B0B3-70BC-4CAA-056456469EE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31884" y="4427410"/>
                <a:ext cx="1770659" cy="589329"/>
              </a:xfrm>
              <a:prstGeom prst="rect">
                <a:avLst/>
              </a:prstGeom>
            </p:spPr>
          </p:pic>
        </p:grpSp>
        <p:pic>
          <p:nvPicPr>
            <p:cNvPr id="27" name="Picture 26" descr="A picture containing human face, person, smile, forehead&#10;&#10;Description automatically generated">
              <a:extLst>
                <a:ext uri="{FF2B5EF4-FFF2-40B4-BE49-F238E27FC236}">
                  <a16:creationId xmlns:a16="http://schemas.microsoft.com/office/drawing/2014/main" id="{2A293E81-7463-39D2-1F15-79E1D325AD73}"/>
                </a:ext>
              </a:extLst>
            </p:cNvPr>
            <p:cNvPicPr/>
            <p:nvPr/>
          </p:nvPicPr>
          <p:blipFill>
            <a:blip r:embed="rId9" cstate="screen">
              <a:extLst>
                <a:ext uri="{28A0092B-C50C-407E-A947-70E740481C1C}">
                  <a14:useLocalDpi xmlns:a14="http://schemas.microsoft.com/office/drawing/2010/main"/>
                </a:ext>
              </a:extLst>
            </a:blip>
            <a:stretch>
              <a:fillRect/>
            </a:stretch>
          </p:blipFill>
          <p:spPr>
            <a:xfrm>
              <a:off x="3816505" y="5636720"/>
              <a:ext cx="652743" cy="655682"/>
            </a:xfrm>
            <a:prstGeom prst="roundRect">
              <a:avLst/>
            </a:prstGeom>
          </p:spPr>
        </p:pic>
        <p:pic>
          <p:nvPicPr>
            <p:cNvPr id="28" name="Picture 27">
              <a:extLst>
                <a:ext uri="{FF2B5EF4-FFF2-40B4-BE49-F238E27FC236}">
                  <a16:creationId xmlns:a16="http://schemas.microsoft.com/office/drawing/2014/main" id="{A30817B5-4624-794C-09FA-A272E1299DA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13336" y="4388589"/>
              <a:ext cx="782333" cy="695529"/>
            </a:xfrm>
            <a:prstGeom prst="roundRect">
              <a:avLst/>
            </a:prstGeom>
          </p:spPr>
        </p:pic>
        <p:pic>
          <p:nvPicPr>
            <p:cNvPr id="29" name="Picture 28">
              <a:extLst>
                <a:ext uri="{FF2B5EF4-FFF2-40B4-BE49-F238E27FC236}">
                  <a16:creationId xmlns:a16="http://schemas.microsoft.com/office/drawing/2014/main" id="{4178AF10-0382-2E4C-6ED4-2A1BAD4A58BF}"/>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a:off x="8576556" y="4396529"/>
              <a:ext cx="549270" cy="579876"/>
            </a:xfrm>
            <a:prstGeom prst="roundRect">
              <a:avLst/>
            </a:prstGeom>
          </p:spPr>
        </p:pic>
      </p:grpSp>
      <p:sp>
        <p:nvSpPr>
          <p:cNvPr id="43" name="Retângulo 6">
            <a:extLst>
              <a:ext uri="{FF2B5EF4-FFF2-40B4-BE49-F238E27FC236}">
                <a16:creationId xmlns:a16="http://schemas.microsoft.com/office/drawing/2014/main" id="{F96C8C6F-6270-7117-88B2-630185C7FF2A}"/>
              </a:ext>
            </a:extLst>
          </p:cNvPr>
          <p:cNvSpPr/>
          <p:nvPr/>
        </p:nvSpPr>
        <p:spPr>
          <a:xfrm>
            <a:off x="0" y="-1"/>
            <a:ext cx="12192000" cy="1102961"/>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tângulo 6">
            <a:extLst>
              <a:ext uri="{FF2B5EF4-FFF2-40B4-BE49-F238E27FC236}">
                <a16:creationId xmlns:a16="http://schemas.microsoft.com/office/drawing/2014/main" id="{8610F651-870B-77EF-86F1-C7915C601B16}"/>
              </a:ext>
            </a:extLst>
          </p:cNvPr>
          <p:cNvSpPr/>
          <p:nvPr/>
        </p:nvSpPr>
        <p:spPr>
          <a:xfrm>
            <a:off x="0" y="5925430"/>
            <a:ext cx="12192000" cy="932571"/>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0E64AA2-4F45-19FA-5EBC-F04BF2C85492}"/>
              </a:ext>
            </a:extLst>
          </p:cNvPr>
          <p:cNvSpPr txBox="1"/>
          <p:nvPr/>
        </p:nvSpPr>
        <p:spPr>
          <a:xfrm>
            <a:off x="628198" y="362797"/>
            <a:ext cx="1102583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Roboto"/>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mn-cs"/>
              </a:rPr>
              <a:t>Coordinating the Strategy Implementation through </a:t>
            </a:r>
            <a:r>
              <a:rPr kumimoji="0" lang="en-US" sz="2400" b="1" i="0" u="none" strike="noStrike" kern="1200" cap="none" spc="0" normalizeH="0" baseline="0" noProof="0" dirty="0" err="1">
                <a:ln>
                  <a:noFill/>
                </a:ln>
                <a:solidFill>
                  <a:prstClr val="white"/>
                </a:solidFill>
                <a:effectLst/>
                <a:uLnTx/>
                <a:uFillTx/>
                <a:latin typeface="Roboto"/>
                <a:ea typeface="Roboto"/>
                <a:cs typeface="+mn-cs"/>
              </a:rPr>
              <a:t>th</a:t>
            </a:r>
            <a:r>
              <a:rPr lang="en-US" sz="2400" b="1" dirty="0">
                <a:solidFill>
                  <a:prstClr val="white"/>
                </a:solidFill>
                <a:latin typeface="Roboto"/>
                <a:ea typeface="Roboto"/>
              </a:rPr>
              <a:t>e data value chain</a:t>
            </a:r>
            <a:endParaRPr kumimoji="0" lang="en-US" sz="2400" b="1" i="0" u="none" strike="noStrike" kern="1200" cap="none" spc="0" normalizeH="0" baseline="0" noProof="0" dirty="0">
              <a:ln>
                <a:noFill/>
              </a:ln>
              <a:solidFill>
                <a:prstClr val="white"/>
              </a:solidFill>
              <a:effectLst/>
              <a:uLnTx/>
              <a:uFillTx/>
              <a:latin typeface="Roboto"/>
              <a:ea typeface="Roboto"/>
              <a:cs typeface="Arial"/>
              <a:sym typeface="Arial"/>
            </a:endParaRPr>
          </a:p>
        </p:txBody>
      </p:sp>
      <p:pic>
        <p:nvPicPr>
          <p:cNvPr id="8" name="Image 6" descr="Une image contenant texte, Police, logo, Graphique&#10;&#10;Description générée automatiquement">
            <a:extLst>
              <a:ext uri="{FF2B5EF4-FFF2-40B4-BE49-F238E27FC236}">
                <a16:creationId xmlns:a16="http://schemas.microsoft.com/office/drawing/2014/main" id="{D5C31365-43A5-1AE9-B228-18F896E6F61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16" name="Image 8" descr="Une image contenant texte, Police, logo, cercle&#10;&#10;Description générée automatiquement">
            <a:extLst>
              <a:ext uri="{FF2B5EF4-FFF2-40B4-BE49-F238E27FC236}">
                <a16:creationId xmlns:a16="http://schemas.microsoft.com/office/drawing/2014/main" id="{8373679E-18ED-CBB1-BBB3-FBB22B96E88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4" name="Retângulo 13">
            <a:extLst>
              <a:ext uri="{FF2B5EF4-FFF2-40B4-BE49-F238E27FC236}">
                <a16:creationId xmlns:a16="http://schemas.microsoft.com/office/drawing/2014/main" id="{D54DDCB3-7229-1AE8-FD54-3859E2D3CE7B}"/>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tângulo 11">
            <a:extLst>
              <a:ext uri="{FF2B5EF4-FFF2-40B4-BE49-F238E27FC236}">
                <a16:creationId xmlns:a16="http://schemas.microsoft.com/office/drawing/2014/main" id="{2558C89A-A0D1-8DD8-D71B-F72ECDA7FD00}"/>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73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oat with a net&#10;&#10;Description automatically generated with medium confidence">
            <a:extLst>
              <a:ext uri="{FF2B5EF4-FFF2-40B4-BE49-F238E27FC236}">
                <a16:creationId xmlns:a16="http://schemas.microsoft.com/office/drawing/2014/main" id="{7462D457-96FF-D181-141B-BD10175BB1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59458"/>
            <a:ext cx="12158196" cy="4460791"/>
          </a:xfrm>
          <a:prstGeom prst="rect">
            <a:avLst/>
          </a:prstGeom>
        </p:spPr>
      </p:pic>
      <p:sp>
        <p:nvSpPr>
          <p:cNvPr id="9" name="Retângulo 8">
            <a:extLst>
              <a:ext uri="{FF2B5EF4-FFF2-40B4-BE49-F238E27FC236}">
                <a16:creationId xmlns:a16="http://schemas.microsoft.com/office/drawing/2014/main" id="{FB465187-DAA1-54C5-4362-E5F0B112CCEE}"/>
              </a:ext>
            </a:extLst>
          </p:cNvPr>
          <p:cNvSpPr/>
          <p:nvPr/>
        </p:nvSpPr>
        <p:spPr>
          <a:xfrm>
            <a:off x="0" y="-1888"/>
            <a:ext cx="12192000" cy="2973859"/>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 name="Retângulo 3">
            <a:extLst>
              <a:ext uri="{FF2B5EF4-FFF2-40B4-BE49-F238E27FC236}">
                <a16:creationId xmlns:a16="http://schemas.microsoft.com/office/drawing/2014/main" id="{021700AD-25D1-21C3-6D1B-6F568A345A1C}"/>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Imagem 11">
            <a:extLst>
              <a:ext uri="{FF2B5EF4-FFF2-40B4-BE49-F238E27FC236}">
                <a16:creationId xmlns:a16="http://schemas.microsoft.com/office/drawing/2014/main" id="{5A125E27-C03B-B327-8478-4976E4488187}"/>
              </a:ext>
            </a:extLst>
          </p:cNvPr>
          <p:cNvPicPr>
            <a:picLocks noChangeAspect="1"/>
          </p:cNvPicPr>
          <p:nvPr/>
        </p:nvPicPr>
        <p:blipFill>
          <a:blip r:embed="rId3"/>
          <a:stretch>
            <a:fillRect/>
          </a:stretch>
        </p:blipFill>
        <p:spPr>
          <a:xfrm>
            <a:off x="0" y="2971971"/>
            <a:ext cx="12192000" cy="109837"/>
          </a:xfrm>
          <a:prstGeom prst="rect">
            <a:avLst/>
          </a:prstGeom>
        </p:spPr>
      </p:pic>
      <p:sp>
        <p:nvSpPr>
          <p:cNvPr id="18" name="Retângulo 17">
            <a:extLst>
              <a:ext uri="{FF2B5EF4-FFF2-40B4-BE49-F238E27FC236}">
                <a16:creationId xmlns:a16="http://schemas.microsoft.com/office/drawing/2014/main" id="{49A6DF41-1FF6-B0F9-9F89-1CD280DB55A6}"/>
              </a:ext>
            </a:extLst>
          </p:cNvPr>
          <p:cNvSpPr/>
          <p:nvPr/>
        </p:nvSpPr>
        <p:spPr>
          <a:xfrm>
            <a:off x="-2380" y="3087482"/>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Oval 12">
            <a:extLst>
              <a:ext uri="{FF2B5EF4-FFF2-40B4-BE49-F238E27FC236}">
                <a16:creationId xmlns:a16="http://schemas.microsoft.com/office/drawing/2014/main" id="{235FC5C2-E298-AA2D-2C43-E59BAA096F34}"/>
              </a:ext>
            </a:extLst>
          </p:cNvPr>
          <p:cNvSpPr/>
          <p:nvPr/>
        </p:nvSpPr>
        <p:spPr>
          <a:xfrm>
            <a:off x="5115697" y="2059459"/>
            <a:ext cx="2067698" cy="2067698"/>
          </a:xfrm>
          <a:prstGeom prst="ellipse">
            <a:avLst/>
          </a:prstGeom>
          <a:solidFill>
            <a:srgbClr val="005C6D"/>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CaixaDeTexto 14">
            <a:extLst>
              <a:ext uri="{FF2B5EF4-FFF2-40B4-BE49-F238E27FC236}">
                <a16:creationId xmlns:a16="http://schemas.microsoft.com/office/drawing/2014/main" id="{85719BA9-C047-B7DA-7B01-95707BB53699}"/>
              </a:ext>
            </a:extLst>
          </p:cNvPr>
          <p:cNvSpPr txBox="1"/>
          <p:nvPr/>
        </p:nvSpPr>
        <p:spPr>
          <a:xfrm>
            <a:off x="5605923" y="2059459"/>
            <a:ext cx="11038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0" b="1" i="0" u="none" strike="noStrike" kern="1200" cap="none" spc="0" normalizeH="0" baseline="0" noProof="0" dirty="0">
                <a:ln>
                  <a:noFill/>
                </a:ln>
                <a:solidFill>
                  <a:prstClr val="white"/>
                </a:solidFill>
                <a:effectLst/>
                <a:uLnTx/>
                <a:uFillTx/>
                <a:latin typeface="DIN Pro Bold" panose="020B0504020101020102" pitchFamily="34" charset="0"/>
                <a:ea typeface="+mn-ea"/>
                <a:cs typeface="DIN Pro Bold" panose="020B0504020101020102" pitchFamily="34" charset="0"/>
              </a:rPr>
              <a:t>2</a:t>
            </a:r>
          </a:p>
        </p:txBody>
      </p:sp>
      <p:sp>
        <p:nvSpPr>
          <p:cNvPr id="19" name="Retângulo 18">
            <a:extLst>
              <a:ext uri="{FF2B5EF4-FFF2-40B4-BE49-F238E27FC236}">
                <a16:creationId xmlns:a16="http://schemas.microsoft.com/office/drawing/2014/main" id="{126F7791-7EA5-64C8-50A7-5ACE8EEB996C}"/>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tângulo 13">
            <a:extLst>
              <a:ext uri="{FF2B5EF4-FFF2-40B4-BE49-F238E27FC236}">
                <a16:creationId xmlns:a16="http://schemas.microsoft.com/office/drawing/2014/main" id="{3BC98E82-3348-D449-F099-CCEAD4CB8E9D}"/>
              </a:ext>
            </a:extLst>
          </p:cNvPr>
          <p:cNvSpPr/>
          <p:nvPr/>
        </p:nvSpPr>
        <p:spPr>
          <a:xfrm>
            <a:off x="247135" y="337751"/>
            <a:ext cx="329514" cy="2808618"/>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tângulo 19">
            <a:extLst>
              <a:ext uri="{FF2B5EF4-FFF2-40B4-BE49-F238E27FC236}">
                <a16:creationId xmlns:a16="http://schemas.microsoft.com/office/drawing/2014/main" id="{E5A8BB65-EBF3-1218-A66E-263DBD7C7C3A}"/>
              </a:ext>
            </a:extLst>
          </p:cNvPr>
          <p:cNvSpPr/>
          <p:nvPr/>
        </p:nvSpPr>
        <p:spPr>
          <a:xfrm>
            <a:off x="247135" y="5857487"/>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6" name="Image 6" descr="Une image contenant texte, Police, logo, Graphique&#10;&#10;Description générée automatiquement">
            <a:extLst>
              <a:ext uri="{FF2B5EF4-FFF2-40B4-BE49-F238E27FC236}">
                <a16:creationId xmlns:a16="http://schemas.microsoft.com/office/drawing/2014/main" id="{B3314F37-196D-1AC9-241D-CA15AB9E5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7" name="Image 8" descr="Une image contenant texte, Police, logo, cercle&#10;&#10;Description générée automatiquement">
            <a:extLst>
              <a:ext uri="{FF2B5EF4-FFF2-40B4-BE49-F238E27FC236}">
                <a16:creationId xmlns:a16="http://schemas.microsoft.com/office/drawing/2014/main" id="{449BFD6A-FD56-5676-66DD-6586D8D5AE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2" name="TextBox 1">
            <a:extLst>
              <a:ext uri="{FF2B5EF4-FFF2-40B4-BE49-F238E27FC236}">
                <a16:creationId xmlns:a16="http://schemas.microsoft.com/office/drawing/2014/main" id="{83FF47C2-E977-906A-8BD6-B85E69D0111E}"/>
              </a:ext>
            </a:extLst>
          </p:cNvPr>
          <p:cNvSpPr txBox="1"/>
          <p:nvPr/>
        </p:nvSpPr>
        <p:spPr>
          <a:xfrm>
            <a:off x="8185696" y="5970674"/>
            <a:ext cx="4006303"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Ocean Image Bank / Nicolas Job</a:t>
            </a:r>
          </a:p>
        </p:txBody>
      </p:sp>
      <p:sp>
        <p:nvSpPr>
          <p:cNvPr id="10" name="CaixaDeTexto 22">
            <a:extLst>
              <a:ext uri="{FF2B5EF4-FFF2-40B4-BE49-F238E27FC236}">
                <a16:creationId xmlns:a16="http://schemas.microsoft.com/office/drawing/2014/main" id="{34FC7C20-9781-BBCA-5FB1-13EAD53A8230}"/>
              </a:ext>
            </a:extLst>
          </p:cNvPr>
          <p:cNvSpPr txBox="1"/>
          <p:nvPr/>
        </p:nvSpPr>
        <p:spPr>
          <a:xfrm>
            <a:off x="703615" y="245971"/>
            <a:ext cx="110629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DIN Pro Bold" panose="020B0504020101020102" pitchFamily="34" charset="0"/>
                <a:ea typeface="+mn-ea"/>
                <a:cs typeface="DIN Pro Bold" panose="020B0504020101020102" pitchFamily="34" charset="0"/>
                <a:sym typeface="Arial"/>
              </a:rPr>
              <a:t>The Strategy Implementation Plan</a:t>
            </a:r>
            <a:endParaRPr kumimoji="0" lang="pt-PT" sz="3600" b="0" i="0" u="none" strike="noStrike" kern="1200" cap="none" spc="0" normalizeH="0" baseline="0" noProof="0" dirty="0">
              <a:ln>
                <a:noFill/>
              </a:ln>
              <a:solidFill>
                <a:prstClr val="white"/>
              </a:solidFill>
              <a:effectLst/>
              <a:uLnTx/>
              <a:uFillTx/>
              <a:latin typeface="DIN Pro Regular" panose="020B0504020101020102" pitchFamily="34" charset="0"/>
              <a:ea typeface="+mn-ea"/>
              <a:cs typeface="Arial"/>
              <a:sym typeface="Arial"/>
            </a:endParaRPr>
          </a:p>
        </p:txBody>
      </p:sp>
    </p:spTree>
    <p:extLst>
      <p:ext uri="{BB962C8B-B14F-4D97-AF65-F5344CB8AC3E}">
        <p14:creationId xmlns:p14="http://schemas.microsoft.com/office/powerpoint/2010/main" val="20181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8FAA-6183-1F26-F3EA-80D6C0766F1A}"/>
            </a:ext>
          </a:extLst>
        </p:cNvPr>
        <p:cNvGrpSpPr/>
        <p:nvPr/>
      </p:nvGrpSpPr>
      <p:grpSpPr>
        <a:xfrm>
          <a:off x="0" y="0"/>
          <a:ext cx="0" cy="0"/>
          <a:chOff x="0" y="0"/>
          <a:chExt cx="0" cy="0"/>
        </a:xfrm>
      </p:grpSpPr>
      <p:pic>
        <p:nvPicPr>
          <p:cNvPr id="3" name="Image 6" descr="Une image contenant texte, Police, logo, Graphique&#10;&#10;Description générée automatiquement">
            <a:extLst>
              <a:ext uri="{FF2B5EF4-FFF2-40B4-BE49-F238E27FC236}">
                <a16:creationId xmlns:a16="http://schemas.microsoft.com/office/drawing/2014/main" id="{962B3F3F-9604-7DC0-C857-D2F7A206F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FF328317-A2F0-4EA0-DDEC-919FFD4C91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71FEDF73-76A5-6CE3-718A-21C611FA049C}"/>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EDA660B5-09C9-9B98-0FF9-5F4B51D6C4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CE45615E-C60E-EF67-4EE9-FA0588B746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12" name="Retângulo 6">
            <a:extLst>
              <a:ext uri="{FF2B5EF4-FFF2-40B4-BE49-F238E27FC236}">
                <a16:creationId xmlns:a16="http://schemas.microsoft.com/office/drawing/2014/main" id="{8049AF25-DDBE-EA7E-A4B9-803D2B392634}"/>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3" name="TextBox 12">
            <a:extLst>
              <a:ext uri="{FF2B5EF4-FFF2-40B4-BE49-F238E27FC236}">
                <a16:creationId xmlns:a16="http://schemas.microsoft.com/office/drawing/2014/main" id="{BC7AF93C-0952-169C-7427-F54446C628D3}"/>
              </a:ext>
            </a:extLst>
          </p:cNvPr>
          <p:cNvSpPr txBox="1"/>
          <p:nvPr/>
        </p:nvSpPr>
        <p:spPr>
          <a:xfrm>
            <a:off x="659948" y="573565"/>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focus on actionable steps</a:t>
            </a:r>
          </a:p>
        </p:txBody>
      </p:sp>
      <p:sp>
        <p:nvSpPr>
          <p:cNvPr id="14" name="Retângulo 13">
            <a:extLst>
              <a:ext uri="{FF2B5EF4-FFF2-40B4-BE49-F238E27FC236}">
                <a16:creationId xmlns:a16="http://schemas.microsoft.com/office/drawing/2014/main" id="{D8809CC5-89FE-04F9-3437-7A74BAA532F1}"/>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pic>
        <p:nvPicPr>
          <p:cNvPr id="2" name="Picture 1"/>
          <p:cNvPicPr>
            <a:picLocks noChangeAspect="1"/>
          </p:cNvPicPr>
          <p:nvPr/>
        </p:nvPicPr>
        <p:blipFill>
          <a:blip r:embed="rId7"/>
          <a:stretch>
            <a:fillRect/>
          </a:stretch>
        </p:blipFill>
        <p:spPr>
          <a:xfrm>
            <a:off x="741470" y="2160910"/>
            <a:ext cx="8543525" cy="2416175"/>
          </a:xfrm>
          <a:prstGeom prst="rect">
            <a:avLst/>
          </a:prstGeom>
        </p:spPr>
      </p:pic>
      <p:pic>
        <p:nvPicPr>
          <p:cNvPr id="10" name="Picture 9"/>
          <p:cNvPicPr>
            <a:picLocks noChangeAspect="1"/>
          </p:cNvPicPr>
          <p:nvPr/>
        </p:nvPicPr>
        <p:blipFill>
          <a:blip r:embed="rId8"/>
          <a:stretch>
            <a:fillRect/>
          </a:stretch>
        </p:blipFill>
        <p:spPr>
          <a:xfrm>
            <a:off x="4368329" y="923355"/>
            <a:ext cx="7191375" cy="5476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987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14FFF-3E3F-266B-2965-0576EE89AFB1}"/>
            </a:ext>
          </a:extLst>
        </p:cNvPr>
        <p:cNvGrpSpPr/>
        <p:nvPr/>
      </p:nvGrpSpPr>
      <p:grpSpPr>
        <a:xfrm>
          <a:off x="0" y="0"/>
          <a:ext cx="0" cy="0"/>
          <a:chOff x="0" y="0"/>
          <a:chExt cx="0" cy="0"/>
        </a:xfrm>
      </p:grpSpPr>
      <p:pic>
        <p:nvPicPr>
          <p:cNvPr id="3" name="Image 6" descr="Une image contenant texte, Police, logo, Graphique&#10;&#10;Description générée automatiquement">
            <a:extLst>
              <a:ext uri="{FF2B5EF4-FFF2-40B4-BE49-F238E27FC236}">
                <a16:creationId xmlns:a16="http://schemas.microsoft.com/office/drawing/2014/main" id="{2340A18E-7983-1B5D-358F-B82ED5A463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35F3323E-D65B-2AA2-91D7-23450A6DB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1C8AF721-DAC0-0AA2-DDB3-CF08DA679C63}"/>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A764CC47-7B63-94A2-11DC-ABA84BB2CA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7E111D32-6AF2-8C07-A110-FD9573D6D6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12" name="Retângulo 6">
            <a:extLst>
              <a:ext uri="{FF2B5EF4-FFF2-40B4-BE49-F238E27FC236}">
                <a16:creationId xmlns:a16="http://schemas.microsoft.com/office/drawing/2014/main" id="{4B4C9961-57D8-F96A-936E-6AA40AB59566}"/>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3" name="TextBox 12">
            <a:extLst>
              <a:ext uri="{FF2B5EF4-FFF2-40B4-BE49-F238E27FC236}">
                <a16:creationId xmlns:a16="http://schemas.microsoft.com/office/drawing/2014/main" id="{15715259-F65B-2326-1C69-D3AFFFBDB9AD}"/>
              </a:ext>
            </a:extLst>
          </p:cNvPr>
          <p:cNvSpPr txBox="1"/>
          <p:nvPr/>
        </p:nvSpPr>
        <p:spPr>
          <a:xfrm>
            <a:off x="576649" y="553778"/>
            <a:ext cx="120409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actions are organized according to project phases</a:t>
            </a:r>
          </a:p>
        </p:txBody>
      </p:sp>
      <p:sp>
        <p:nvSpPr>
          <p:cNvPr id="14" name="Retângulo 13">
            <a:extLst>
              <a:ext uri="{FF2B5EF4-FFF2-40B4-BE49-F238E27FC236}">
                <a16:creationId xmlns:a16="http://schemas.microsoft.com/office/drawing/2014/main" id="{9FA4A463-3247-FE91-6CAF-F96EB9CAE42D}"/>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9" name="TextBox 8">
            <a:extLst>
              <a:ext uri="{FF2B5EF4-FFF2-40B4-BE49-F238E27FC236}">
                <a16:creationId xmlns:a16="http://schemas.microsoft.com/office/drawing/2014/main" id="{5FF181A1-5C82-1519-19AA-B7B3D4FACA88}"/>
              </a:ext>
            </a:extLst>
          </p:cNvPr>
          <p:cNvSpPr txBox="1"/>
          <p:nvPr/>
        </p:nvSpPr>
        <p:spPr>
          <a:xfrm>
            <a:off x="3172691" y="3244334"/>
            <a:ext cx="63453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a:ea typeface="Roboto"/>
              <a:cs typeface="Roboto"/>
            </a:endParaRPr>
          </a:p>
        </p:txBody>
      </p:sp>
      <p:pic>
        <p:nvPicPr>
          <p:cNvPr id="15" name="Picture 14">
            <a:extLst>
              <a:ext uri="{FF2B5EF4-FFF2-40B4-BE49-F238E27FC236}">
                <a16:creationId xmlns:a16="http://schemas.microsoft.com/office/drawing/2014/main" id="{AC7475F5-1C28-37C7-ED60-BA53108D0755}"/>
              </a:ext>
            </a:extLst>
          </p:cNvPr>
          <p:cNvPicPr>
            <a:picLocks noChangeAspect="1"/>
          </p:cNvPicPr>
          <p:nvPr/>
        </p:nvPicPr>
        <p:blipFill>
          <a:blip r:embed="rId7"/>
          <a:stretch>
            <a:fillRect/>
          </a:stretch>
        </p:blipFill>
        <p:spPr>
          <a:xfrm>
            <a:off x="1951108" y="1147775"/>
            <a:ext cx="8456266" cy="4688068"/>
          </a:xfrm>
          <a:prstGeom prst="rect">
            <a:avLst/>
          </a:prstGeom>
        </p:spPr>
      </p:pic>
    </p:spTree>
    <p:extLst>
      <p:ext uri="{BB962C8B-B14F-4D97-AF65-F5344CB8AC3E}">
        <p14:creationId xmlns:p14="http://schemas.microsoft.com/office/powerpoint/2010/main" val="11831833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4108-549E-ADE9-8E09-78A0C477A785}"/>
            </a:ext>
          </a:extLst>
        </p:cNvPr>
        <p:cNvGrpSpPr/>
        <p:nvPr/>
      </p:nvGrpSpPr>
      <p:grpSpPr>
        <a:xfrm>
          <a:off x="0" y="0"/>
          <a:ext cx="0" cy="0"/>
          <a:chOff x="0" y="0"/>
          <a:chExt cx="0" cy="0"/>
        </a:xfrm>
      </p:grpSpPr>
      <p:pic>
        <p:nvPicPr>
          <p:cNvPr id="3" name="Image 6" descr="Une image contenant texte, Police, logo, Graphique&#10;&#10;Description générée automatiquement">
            <a:extLst>
              <a:ext uri="{FF2B5EF4-FFF2-40B4-BE49-F238E27FC236}">
                <a16:creationId xmlns:a16="http://schemas.microsoft.com/office/drawing/2014/main" id="{A9D507D4-D062-2CE6-976B-A3D8C863C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32EE1BC1-49A2-1CB2-490D-03E5317D68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6D03B6C4-B215-5152-F537-5AFBE19BFB3A}"/>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24D6A375-5F14-2674-E9C7-02448E90E4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9BEC232C-DD3C-E297-3412-8A042C4141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12" name="Retângulo 6">
            <a:extLst>
              <a:ext uri="{FF2B5EF4-FFF2-40B4-BE49-F238E27FC236}">
                <a16:creationId xmlns:a16="http://schemas.microsoft.com/office/drawing/2014/main" id="{12EDF63E-5BB2-B1DC-3EF4-17BD451B52E1}"/>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3" name="TextBox 12">
            <a:extLst>
              <a:ext uri="{FF2B5EF4-FFF2-40B4-BE49-F238E27FC236}">
                <a16:creationId xmlns:a16="http://schemas.microsoft.com/office/drawing/2014/main" id="{67CFC5B8-D1C7-1024-5F11-9E7800554B90}"/>
              </a:ext>
            </a:extLst>
          </p:cNvPr>
          <p:cNvSpPr txBox="1"/>
          <p:nvPr/>
        </p:nvSpPr>
        <p:spPr>
          <a:xfrm>
            <a:off x="628198" y="553082"/>
            <a:ext cx="120409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who are the priority implementers?</a:t>
            </a:r>
          </a:p>
        </p:txBody>
      </p:sp>
      <p:sp>
        <p:nvSpPr>
          <p:cNvPr id="14" name="Retângulo 13">
            <a:extLst>
              <a:ext uri="{FF2B5EF4-FFF2-40B4-BE49-F238E27FC236}">
                <a16:creationId xmlns:a16="http://schemas.microsoft.com/office/drawing/2014/main" id="{E8A6B3B8-DD9C-2A41-0284-DBC6503A7508}"/>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graphicFrame>
        <p:nvGraphicFramePr>
          <p:cNvPr id="4" name="Table 3">
            <a:extLst>
              <a:ext uri="{FF2B5EF4-FFF2-40B4-BE49-F238E27FC236}">
                <a16:creationId xmlns:a16="http://schemas.microsoft.com/office/drawing/2014/main" id="{781EF2D9-60A6-679A-3692-2A245EA31953}"/>
              </a:ext>
            </a:extLst>
          </p:cNvPr>
          <p:cNvGraphicFramePr>
            <a:graphicFrameLocks noGrp="1"/>
          </p:cNvGraphicFramePr>
          <p:nvPr>
            <p:extLst>
              <p:ext uri="{D42A27DB-BD31-4B8C-83A1-F6EECF244321}">
                <p14:modId xmlns:p14="http://schemas.microsoft.com/office/powerpoint/2010/main" val="657391033"/>
              </p:ext>
            </p:extLst>
          </p:nvPr>
        </p:nvGraphicFramePr>
        <p:xfrm>
          <a:off x="1136923" y="1273413"/>
          <a:ext cx="9918153" cy="4318657"/>
        </p:xfrm>
        <a:graphic>
          <a:graphicData uri="http://schemas.openxmlformats.org/drawingml/2006/table">
            <a:tbl>
              <a:tblPr firstRow="1" bandRow="1">
                <a:tableStyleId>{5C22544A-7EE6-4342-B048-85BDC9FD1C3A}</a:tableStyleId>
              </a:tblPr>
              <a:tblGrid>
                <a:gridCol w="4556883">
                  <a:extLst>
                    <a:ext uri="{9D8B030D-6E8A-4147-A177-3AD203B41FA5}">
                      <a16:colId xmlns:a16="http://schemas.microsoft.com/office/drawing/2014/main" val="844384270"/>
                    </a:ext>
                  </a:extLst>
                </a:gridCol>
                <a:gridCol w="1072254">
                  <a:extLst>
                    <a:ext uri="{9D8B030D-6E8A-4147-A177-3AD203B41FA5}">
                      <a16:colId xmlns:a16="http://schemas.microsoft.com/office/drawing/2014/main" val="3313956366"/>
                    </a:ext>
                  </a:extLst>
                </a:gridCol>
                <a:gridCol w="1072254">
                  <a:extLst>
                    <a:ext uri="{9D8B030D-6E8A-4147-A177-3AD203B41FA5}">
                      <a16:colId xmlns:a16="http://schemas.microsoft.com/office/drawing/2014/main" val="639931036"/>
                    </a:ext>
                  </a:extLst>
                </a:gridCol>
                <a:gridCol w="1072254">
                  <a:extLst>
                    <a:ext uri="{9D8B030D-6E8A-4147-A177-3AD203B41FA5}">
                      <a16:colId xmlns:a16="http://schemas.microsoft.com/office/drawing/2014/main" val="4214654028"/>
                    </a:ext>
                  </a:extLst>
                </a:gridCol>
                <a:gridCol w="1072254">
                  <a:extLst>
                    <a:ext uri="{9D8B030D-6E8A-4147-A177-3AD203B41FA5}">
                      <a16:colId xmlns:a16="http://schemas.microsoft.com/office/drawing/2014/main" val="211345885"/>
                    </a:ext>
                  </a:extLst>
                </a:gridCol>
                <a:gridCol w="1072254">
                  <a:extLst>
                    <a:ext uri="{9D8B030D-6E8A-4147-A177-3AD203B41FA5}">
                      <a16:colId xmlns:a16="http://schemas.microsoft.com/office/drawing/2014/main" val="365784283"/>
                    </a:ext>
                  </a:extLst>
                </a:gridCol>
              </a:tblGrid>
              <a:tr h="1143657">
                <a:tc>
                  <a:txBody>
                    <a:bodyPr/>
                    <a:lstStyle/>
                    <a:p>
                      <a:pPr algn="l"/>
                      <a:r>
                        <a:rPr lang="en-US" sz="1600" dirty="0">
                          <a:latin typeface="Roboto" panose="02000000000000000000" pitchFamily="2" charset="0"/>
                          <a:ea typeface="Roboto" panose="02000000000000000000" pitchFamily="2" charset="0"/>
                          <a:cs typeface="Roboto" panose="02000000000000000000" pitchFamily="2" charset="0"/>
                        </a:rPr>
                        <a:t>Implementers</a:t>
                      </a:r>
                      <a:endParaRPr lang="en-GB" sz="1600" dirty="0">
                        <a:latin typeface="Roboto" panose="02000000000000000000" pitchFamily="2" charset="0"/>
                        <a:ea typeface="Roboto" panose="02000000000000000000" pitchFamily="2" charset="0"/>
                        <a:cs typeface="Roboto" panose="02000000000000000000" pitchFamily="2" charset="0"/>
                      </a:endParaRPr>
                    </a:p>
                  </a:txBody>
                  <a:tcPr anchor="b"/>
                </a:tc>
                <a:tc>
                  <a:txBody>
                    <a:bodyPr/>
                    <a:lstStyle/>
                    <a:p>
                      <a:pPr algn="l"/>
                      <a:r>
                        <a:rPr lang="en-US" sz="1200" dirty="0">
                          <a:latin typeface="Roboto" panose="02000000000000000000" pitchFamily="2" charset="0"/>
                          <a:ea typeface="Roboto" panose="02000000000000000000" pitchFamily="2" charset="0"/>
                          <a:cs typeface="Roboto" panose="02000000000000000000" pitchFamily="2" charset="0"/>
                        </a:rPr>
                        <a:t>Planning</a:t>
                      </a:r>
                      <a:endParaRPr lang="en-GB" sz="1200" dirty="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93C47D"/>
                    </a:solidFill>
                  </a:tcPr>
                </a:tc>
                <a:tc>
                  <a:txBody>
                    <a:bodyPr/>
                    <a:lstStyle/>
                    <a:p>
                      <a:pPr algn="l"/>
                      <a:r>
                        <a:rPr lang="en-US" sz="1200" dirty="0">
                          <a:latin typeface="Roboto" panose="02000000000000000000" pitchFamily="2" charset="0"/>
                          <a:ea typeface="Roboto" panose="02000000000000000000" pitchFamily="2" charset="0"/>
                          <a:cs typeface="Roboto" panose="02000000000000000000" pitchFamily="2" charset="0"/>
                        </a:rPr>
                        <a:t>Data collection, observations, analysis</a:t>
                      </a:r>
                      <a:endParaRPr lang="en-GB" sz="1200" dirty="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4A86E8"/>
                    </a:solidFill>
                  </a:tcPr>
                </a:tc>
                <a:tc>
                  <a:txBody>
                    <a:bodyPr/>
                    <a:lstStyle/>
                    <a:p>
                      <a:pPr algn="l"/>
                      <a:r>
                        <a:rPr lang="en-US" sz="1200" dirty="0">
                          <a:latin typeface="Roboto" panose="02000000000000000000" pitchFamily="2" charset="0"/>
                          <a:ea typeface="Roboto" panose="02000000000000000000" pitchFamily="2" charset="0"/>
                          <a:cs typeface="Roboto" panose="02000000000000000000" pitchFamily="2" charset="0"/>
                        </a:rPr>
                        <a:t>Data Sharing</a:t>
                      </a:r>
                      <a:endParaRPr lang="en-GB" sz="1200" dirty="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FF9900"/>
                    </a:solidFill>
                  </a:tcPr>
                </a:tc>
                <a:tc>
                  <a:txBody>
                    <a:bodyPr/>
                    <a:lstStyle/>
                    <a:p>
                      <a:pPr algn="l"/>
                      <a:r>
                        <a:rPr lang="en-US" sz="1200" dirty="0">
                          <a:latin typeface="Roboto" panose="02000000000000000000" pitchFamily="2" charset="0"/>
                          <a:ea typeface="Roboto" panose="02000000000000000000" pitchFamily="2" charset="0"/>
                          <a:cs typeface="Roboto" panose="02000000000000000000" pitchFamily="2" charset="0"/>
                        </a:rPr>
                        <a:t>Storage &amp; Archiving</a:t>
                      </a:r>
                      <a:endParaRPr lang="en-GB" sz="1200" dirty="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EA9999"/>
                    </a:solidFill>
                  </a:tcPr>
                </a:tc>
                <a:tc>
                  <a:txBody>
                    <a:bodyPr/>
                    <a:lstStyle/>
                    <a:p>
                      <a:pPr algn="l"/>
                      <a:r>
                        <a:rPr lang="en-US" sz="1200" dirty="0">
                          <a:latin typeface="Roboto" panose="02000000000000000000" pitchFamily="2" charset="0"/>
                          <a:ea typeface="Roboto" panose="02000000000000000000" pitchFamily="2" charset="0"/>
                          <a:cs typeface="Roboto" panose="02000000000000000000" pitchFamily="2" charset="0"/>
                        </a:rPr>
                        <a:t>Grow digital literacy, capacity, expertise</a:t>
                      </a:r>
                      <a:endParaRPr lang="en-GB" sz="1200" dirty="0">
                        <a:latin typeface="Roboto" panose="02000000000000000000" pitchFamily="2" charset="0"/>
                        <a:ea typeface="Roboto" panose="02000000000000000000" pitchFamily="2" charset="0"/>
                        <a:cs typeface="Roboto" panose="02000000000000000000" pitchFamily="2" charset="0"/>
                      </a:endParaRPr>
                    </a:p>
                  </a:txBody>
                  <a:tcPr vert="vert270" anchor="ctr">
                    <a:solidFill>
                      <a:srgbClr val="38761D"/>
                    </a:solidFill>
                  </a:tcPr>
                </a:tc>
                <a:extLst>
                  <a:ext uri="{0D108BD9-81ED-4DB2-BD59-A6C34878D82A}">
                    <a16:rowId xmlns:a16="http://schemas.microsoft.com/office/drawing/2014/main" val="2011335493"/>
                  </a:ext>
                </a:extLst>
              </a:tr>
              <a:tr h="37084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b="0" i="0" u="none" strike="noStrike" cap="none" spc="0" baseline="0" noProof="0" dirty="0">
                          <a:ln>
                            <a:noFill/>
                          </a:ln>
                          <a:solidFill>
                            <a:schemeClr val="dk1"/>
                          </a:solidFill>
                          <a:uFillTx/>
                          <a:latin typeface="Roboto" panose="02000000000000000000" pitchFamily="2" charset="0"/>
                          <a:ea typeface="Roboto" panose="02000000000000000000" pitchFamily="2" charset="0"/>
                          <a:cs typeface="Roboto" panose="02000000000000000000" pitchFamily="2" charset="0"/>
                          <a:sym typeface="Roboto"/>
                        </a:rPr>
                        <a:t>Decade-endorsed programme/project leads</a:t>
                      </a:r>
                    </a:p>
                  </a:txBody>
                  <a:tcPr/>
                </a:tc>
                <a:tc>
                  <a:txBody>
                    <a:bodyPr/>
                    <a:lstStyle/>
                    <a:p>
                      <a:pPr marL="0" indent="0" algn="ctr">
                        <a:buFont typeface="Arial" panose="020B0604020202020204" pitchFamily="34" charset="0"/>
                        <a:buNone/>
                      </a:pPr>
                      <a:r>
                        <a:rPr lang="en-GB" sz="1600" dirty="0">
                          <a:latin typeface="Roboto" panose="02000000000000000000" pitchFamily="2" charset="0"/>
                          <a:ea typeface="Roboto" panose="02000000000000000000" pitchFamily="2" charset="0"/>
                          <a:cs typeface="Roboto" panose="02000000000000000000" pitchFamily="2" charset="0"/>
                        </a:rPr>
                        <a:t>●</a:t>
                      </a: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tc>
                  <a:txBody>
                    <a:bodyPr/>
                    <a:lstStyle/>
                    <a:p>
                      <a:pPr marL="0" indent="0">
                        <a:buFont typeface="Arial" panose="020B0604020202020204" pitchFamily="34" charset="0"/>
                        <a:buNone/>
                      </a:pPr>
                      <a:endParaRPr lang="en-GB" sz="16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092519835"/>
                  </a:ext>
                </a:extLst>
              </a:tr>
              <a:tr h="370840">
                <a:tc>
                  <a:txBody>
                    <a:bodyPr/>
                    <a:lstStyle/>
                    <a:p>
                      <a:pPr algn="l"/>
                      <a:r>
                        <a:rPr lang="en-US" sz="1600" dirty="0">
                          <a:latin typeface="Roboto" panose="02000000000000000000" pitchFamily="2" charset="0"/>
                          <a:ea typeface="Roboto" panose="02000000000000000000" pitchFamily="2" charset="0"/>
                          <a:cs typeface="Roboto" panose="02000000000000000000" pitchFamily="2" charset="0"/>
                        </a:rPr>
                        <a:t>Data originators/providers</a:t>
                      </a:r>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tc>
                  <a:txBody>
                    <a:bodyPr/>
                    <a:lstStyle/>
                    <a:p>
                      <a:endParaRPr lang="en-GB" sz="16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879926102"/>
                  </a:ext>
                </a:extLst>
              </a:tr>
              <a:tr h="370840">
                <a:tc>
                  <a:txBody>
                    <a:bodyPr/>
                    <a:lstStyle/>
                    <a:p>
                      <a:pPr algn="l"/>
                      <a:r>
                        <a:rPr lang="en-US" sz="1600" dirty="0">
                          <a:latin typeface="Roboto" panose="02000000000000000000" pitchFamily="2" charset="0"/>
                          <a:ea typeface="Roboto" panose="02000000000000000000" pitchFamily="2" charset="0"/>
                          <a:cs typeface="Roboto" panose="02000000000000000000" pitchFamily="2" charset="0"/>
                        </a:rPr>
                        <a:t>IDOE National Oceanographic Data </a:t>
                      </a:r>
                      <a:r>
                        <a:rPr lang="en-US" sz="1600" dirty="0" err="1">
                          <a:latin typeface="Roboto" panose="02000000000000000000" pitchFamily="2" charset="0"/>
                          <a:ea typeface="Roboto" panose="02000000000000000000" pitchFamily="2" charset="0"/>
                          <a:cs typeface="Roboto" panose="02000000000000000000" pitchFamily="2" charset="0"/>
                        </a:rPr>
                        <a:t>Centres</a:t>
                      </a:r>
                      <a:r>
                        <a:rPr lang="en-US" sz="1600" dirty="0">
                          <a:latin typeface="Roboto" panose="02000000000000000000" pitchFamily="2" charset="0"/>
                          <a:ea typeface="Roboto" panose="02000000000000000000" pitchFamily="2" charset="0"/>
                          <a:cs typeface="Roboto" panose="02000000000000000000" pitchFamily="2" charset="0"/>
                        </a:rPr>
                        <a:t> (NODC) and Associate Data Units (ADU)</a:t>
                      </a:r>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extLst>
                  <a:ext uri="{0D108BD9-81ED-4DB2-BD59-A6C34878D82A}">
                    <a16:rowId xmlns:a16="http://schemas.microsoft.com/office/drawing/2014/main" val="210494992"/>
                  </a:ext>
                </a:extLst>
              </a:tr>
              <a:tr h="370840">
                <a:tc>
                  <a:txBody>
                    <a:bodyPr/>
                    <a:lstStyle/>
                    <a:p>
                      <a:pPr algn="l"/>
                      <a:r>
                        <a:rPr lang="pt-BR" sz="1600" dirty="0">
                          <a:latin typeface="Roboto" panose="02000000000000000000" pitchFamily="2" charset="0"/>
                          <a:ea typeface="Roboto" panose="02000000000000000000" pitchFamily="2" charset="0"/>
                          <a:cs typeface="Roboto" panose="02000000000000000000" pitchFamily="2" charset="0"/>
                        </a:rPr>
                        <a:t>Global Data Assembly Centres (GDACs)</a:t>
                      </a:r>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endPar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extLst>
                  <a:ext uri="{0D108BD9-81ED-4DB2-BD59-A6C34878D82A}">
                    <a16:rowId xmlns:a16="http://schemas.microsoft.com/office/drawing/2014/main" val="2777584736"/>
                  </a:ext>
                </a:extLst>
              </a:tr>
              <a:tr h="370840">
                <a:tc>
                  <a:txBody>
                    <a:bodyPr/>
                    <a:lstStyle/>
                    <a:p>
                      <a:pPr algn="l"/>
                      <a:r>
                        <a:rPr lang="en-GB" sz="1600" dirty="0">
                          <a:latin typeface="Roboto" panose="02000000000000000000" pitchFamily="2" charset="0"/>
                          <a:ea typeface="Roboto" panose="02000000000000000000" pitchFamily="2" charset="0"/>
                          <a:cs typeface="Roboto" panose="02000000000000000000" pitchFamily="2" charset="0"/>
                        </a:rPr>
                        <a:t>Ocean data centres / repositories </a:t>
                      </a:r>
                    </a:p>
                  </a:txBody>
                  <a:tcPr/>
                </a:tc>
                <a:tc>
                  <a:txBody>
                    <a:bodyPr/>
                    <a:lstStyle/>
                    <a:p>
                      <a:endParaRPr lang="en-GB" sz="16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GB" sz="1600" dirty="0">
                          <a:latin typeface="Roboto" panose="02000000000000000000" pitchFamily="2" charset="0"/>
                          <a:ea typeface="Roboto" panose="02000000000000000000" pitchFamily="2" charset="0"/>
                          <a:cs typeface="Roboto" panose="02000000000000000000" pitchFamily="2" charset="0"/>
                        </a:rPr>
                        <a:t>●</a:t>
                      </a:r>
                    </a:p>
                  </a:txBody>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tc>
                  <a:txBody>
                    <a:bodyPr/>
                    <a:lstStyle/>
                    <a:p>
                      <a:endParaRPr lang="en-GB" sz="16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181000182"/>
                  </a:ext>
                </a:extLst>
              </a:tr>
              <a:tr h="37084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600" dirty="0">
                          <a:latin typeface="Roboto" panose="02000000000000000000" pitchFamily="2" charset="0"/>
                          <a:ea typeface="Roboto" panose="02000000000000000000" pitchFamily="2" charset="0"/>
                          <a:cs typeface="Roboto" panose="02000000000000000000" pitchFamily="2" charset="0"/>
                        </a:rPr>
                        <a:t>Data publishers</a:t>
                      </a:r>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extLst>
                  <a:ext uri="{0D108BD9-81ED-4DB2-BD59-A6C34878D82A}">
                    <a16:rowId xmlns:a16="http://schemas.microsoft.com/office/drawing/2014/main" val="1411610360"/>
                  </a:ext>
                </a:extLst>
              </a:tr>
              <a:tr h="370840">
                <a:tc>
                  <a:txBody>
                    <a:bodyPr/>
                    <a:lstStyle/>
                    <a:p>
                      <a:pPr algn="l"/>
                      <a:r>
                        <a:rPr lang="en-US" sz="1600" dirty="0">
                          <a:latin typeface="Roboto" panose="02000000000000000000" pitchFamily="2" charset="0"/>
                          <a:ea typeface="Roboto" panose="02000000000000000000" pitchFamily="2" charset="0"/>
                          <a:cs typeface="Roboto" panose="02000000000000000000" pitchFamily="2" charset="0"/>
                        </a:rPr>
                        <a:t>Data users</a:t>
                      </a:r>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a:t>
                      </a: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Roboto"/>
                        </a:rPr>
                        <a:t>●</a:t>
                      </a:r>
                    </a:p>
                  </a:txBody>
                  <a:tcPr/>
                </a:tc>
                <a:extLst>
                  <a:ext uri="{0D108BD9-81ED-4DB2-BD59-A6C34878D82A}">
                    <a16:rowId xmlns:a16="http://schemas.microsoft.com/office/drawing/2014/main" val="1391907483"/>
                  </a:ext>
                </a:extLst>
              </a:tr>
              <a:tr h="370840">
                <a:tc>
                  <a:txBody>
                    <a:bodyPr/>
                    <a:lstStyle/>
                    <a:p>
                      <a:pPr algn="l"/>
                      <a:r>
                        <a:rPr lang="en-US" sz="1600" dirty="0">
                          <a:latin typeface="Roboto" panose="02000000000000000000" pitchFamily="2" charset="0"/>
                          <a:ea typeface="Roboto" panose="02000000000000000000" pitchFamily="2" charset="0"/>
                          <a:cs typeface="Roboto" panose="02000000000000000000" pitchFamily="2" charset="0"/>
                        </a:rPr>
                        <a:t>…</a:t>
                      </a:r>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endParaRPr lang="en-GB" sz="16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434365839"/>
                  </a:ext>
                </a:extLst>
              </a:tr>
            </a:tbl>
          </a:graphicData>
        </a:graphic>
      </p:graphicFrame>
    </p:spTree>
    <p:extLst>
      <p:ext uri="{BB962C8B-B14F-4D97-AF65-F5344CB8AC3E}">
        <p14:creationId xmlns:p14="http://schemas.microsoft.com/office/powerpoint/2010/main" val="26216069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FB2BB-AC8A-9559-92BB-DD147147267D}"/>
            </a:ext>
          </a:extLst>
        </p:cNvPr>
        <p:cNvGrpSpPr/>
        <p:nvPr/>
      </p:nvGrpSpPr>
      <p:grpSpPr>
        <a:xfrm>
          <a:off x="0" y="0"/>
          <a:ext cx="0" cy="0"/>
          <a:chOff x="0" y="0"/>
          <a:chExt cx="0" cy="0"/>
        </a:xfrm>
      </p:grpSpPr>
      <p:sp>
        <p:nvSpPr>
          <p:cNvPr id="12" name="Retângulo 6">
            <a:extLst>
              <a:ext uri="{FF2B5EF4-FFF2-40B4-BE49-F238E27FC236}">
                <a16:creationId xmlns:a16="http://schemas.microsoft.com/office/drawing/2014/main" id="{2D699417-7C5D-0801-1009-60151052B209}"/>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3" name="TextBox 12">
            <a:extLst>
              <a:ext uri="{FF2B5EF4-FFF2-40B4-BE49-F238E27FC236}">
                <a16:creationId xmlns:a16="http://schemas.microsoft.com/office/drawing/2014/main" id="{04F6B37C-5B2C-9614-290F-0C2992FCA512}"/>
              </a:ext>
            </a:extLst>
          </p:cNvPr>
          <p:cNvSpPr txBox="1"/>
          <p:nvPr/>
        </p:nvSpPr>
        <p:spPr>
          <a:xfrm>
            <a:off x="659948" y="573565"/>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Required Actions per project phase</a:t>
            </a:r>
          </a:p>
        </p:txBody>
      </p:sp>
      <p:sp>
        <p:nvSpPr>
          <p:cNvPr id="14" name="Retângulo 13">
            <a:extLst>
              <a:ext uri="{FF2B5EF4-FFF2-40B4-BE49-F238E27FC236}">
                <a16:creationId xmlns:a16="http://schemas.microsoft.com/office/drawing/2014/main" id="{E833486A-E0E7-88AF-8E9E-0837C0CE8E33}"/>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36" name="Retângulo 6">
            <a:extLst>
              <a:ext uri="{FF2B5EF4-FFF2-40B4-BE49-F238E27FC236}">
                <a16:creationId xmlns:a16="http://schemas.microsoft.com/office/drawing/2014/main" id="{5474048B-61BC-838D-8A32-114343155B6C}"/>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37" name="Image 6" descr="Une image contenant texte, Police, logo, Graphique&#10;&#10;Description générée automatiquement">
            <a:extLst>
              <a:ext uri="{FF2B5EF4-FFF2-40B4-BE49-F238E27FC236}">
                <a16:creationId xmlns:a16="http://schemas.microsoft.com/office/drawing/2014/main" id="{8FD6C5F4-4124-ED0D-DA14-CE3FA57A2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38" name="Image 8" descr="Une image contenant texte, Police, logo, cercle&#10;&#10;Description générée automatiquement">
            <a:extLst>
              <a:ext uri="{FF2B5EF4-FFF2-40B4-BE49-F238E27FC236}">
                <a16:creationId xmlns:a16="http://schemas.microsoft.com/office/drawing/2014/main" id="{13EB0461-8366-509C-A8A5-A4EF88DE9B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2" name="Arrow: Chevron 1">
            <a:extLst>
              <a:ext uri="{FF2B5EF4-FFF2-40B4-BE49-F238E27FC236}">
                <a16:creationId xmlns:a16="http://schemas.microsoft.com/office/drawing/2014/main" id="{903EB4A6-1A40-9F09-76FC-71060CC51511}"/>
              </a:ext>
            </a:extLst>
          </p:cNvPr>
          <p:cNvSpPr/>
          <p:nvPr/>
        </p:nvSpPr>
        <p:spPr>
          <a:xfrm>
            <a:off x="755724" y="2336203"/>
            <a:ext cx="3117976" cy="1745545"/>
          </a:xfrm>
          <a:prstGeom prst="chevron">
            <a:avLst>
              <a:gd name="adj" fmla="val 50000"/>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Project planning</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endParaRPr>
          </a:p>
        </p:txBody>
      </p:sp>
      <p:pic>
        <p:nvPicPr>
          <p:cNvPr id="7" name="Picture 6">
            <a:extLst>
              <a:ext uri="{FF2B5EF4-FFF2-40B4-BE49-F238E27FC236}">
                <a16:creationId xmlns:a16="http://schemas.microsoft.com/office/drawing/2014/main" id="{046B32D0-D7F0-539B-47BE-24F6E38C3126}"/>
              </a:ext>
            </a:extLst>
          </p:cNvPr>
          <p:cNvPicPr>
            <a:picLocks noChangeAspect="1"/>
          </p:cNvPicPr>
          <p:nvPr/>
        </p:nvPicPr>
        <p:blipFill>
          <a:blip r:embed="rId5"/>
          <a:stretch>
            <a:fillRect/>
          </a:stretch>
        </p:blipFill>
        <p:spPr>
          <a:xfrm>
            <a:off x="4144405" y="1590668"/>
            <a:ext cx="7353327" cy="3676664"/>
          </a:xfrm>
          <a:prstGeom prst="rect">
            <a:avLst/>
          </a:prstGeom>
          <a:ln w="57150">
            <a:solidFill>
              <a:srgbClr val="93C47D"/>
            </a:solidFill>
          </a:ln>
        </p:spPr>
      </p:pic>
      <p:sp>
        <p:nvSpPr>
          <p:cNvPr id="3" name="TextBox 2">
            <a:extLst>
              <a:ext uri="{FF2B5EF4-FFF2-40B4-BE49-F238E27FC236}">
                <a16:creationId xmlns:a16="http://schemas.microsoft.com/office/drawing/2014/main" id="{4B8FC68F-ABCD-23E3-28A7-2EF049D9AE44}"/>
              </a:ext>
            </a:extLst>
          </p:cNvPr>
          <p:cNvSpPr txBox="1"/>
          <p:nvPr/>
        </p:nvSpPr>
        <p:spPr>
          <a:xfrm>
            <a:off x="6898625" y="1608796"/>
            <a:ext cx="1844889"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Roboto"/>
              </a:rPr>
              <a:t>Draft</a:t>
            </a:r>
            <a:endParaRPr kumimoji="0" lang="en-GB" sz="2000" b="0" i="0" u="none" strike="noStrike" cap="none" spc="0" normalizeH="0" baseline="0" dirty="0">
              <a:ln>
                <a:noFill/>
              </a:ln>
              <a:solidFill>
                <a:srgbClr val="FF0000"/>
              </a:solidFill>
              <a:effectLst/>
              <a:uFillTx/>
              <a:latin typeface="+mn-lt"/>
              <a:ea typeface="+mn-ea"/>
              <a:cs typeface="+mn-cs"/>
              <a:sym typeface="Roboto"/>
            </a:endParaRPr>
          </a:p>
        </p:txBody>
      </p:sp>
    </p:spTree>
    <p:extLst>
      <p:ext uri="{BB962C8B-B14F-4D97-AF65-F5344CB8AC3E}">
        <p14:creationId xmlns:p14="http://schemas.microsoft.com/office/powerpoint/2010/main" val="15132947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0D65-7936-E6D1-FBCB-C1B4EE0CAB69}"/>
            </a:ext>
          </a:extLst>
        </p:cNvPr>
        <p:cNvGrpSpPr/>
        <p:nvPr/>
      </p:nvGrpSpPr>
      <p:grpSpPr>
        <a:xfrm>
          <a:off x="0" y="0"/>
          <a:ext cx="0" cy="0"/>
          <a:chOff x="0" y="0"/>
          <a:chExt cx="0" cy="0"/>
        </a:xfrm>
      </p:grpSpPr>
      <p:sp>
        <p:nvSpPr>
          <p:cNvPr id="12" name="Retângulo 6">
            <a:extLst>
              <a:ext uri="{FF2B5EF4-FFF2-40B4-BE49-F238E27FC236}">
                <a16:creationId xmlns:a16="http://schemas.microsoft.com/office/drawing/2014/main" id="{707BF659-9EE4-F782-551E-84EC769447B9}"/>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4" name="Retângulo 13">
            <a:extLst>
              <a:ext uri="{FF2B5EF4-FFF2-40B4-BE49-F238E27FC236}">
                <a16:creationId xmlns:a16="http://schemas.microsoft.com/office/drawing/2014/main" id="{A6FBEAB4-340C-261B-86EE-D902AFE992C5}"/>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17" name="Retângulo 6">
            <a:extLst>
              <a:ext uri="{FF2B5EF4-FFF2-40B4-BE49-F238E27FC236}">
                <a16:creationId xmlns:a16="http://schemas.microsoft.com/office/drawing/2014/main" id="{C05A4AD9-9534-409F-7587-B39489B4B861}"/>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21" name="Image 6" descr="Une image contenant texte, Police, logo, Graphique&#10;&#10;Description générée automatiquement">
            <a:extLst>
              <a:ext uri="{FF2B5EF4-FFF2-40B4-BE49-F238E27FC236}">
                <a16:creationId xmlns:a16="http://schemas.microsoft.com/office/drawing/2014/main" id="{5F9DDC1E-1FCD-B785-5D2B-A3C8755A62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23" name="Image 8" descr="Une image contenant texte, Police, logo, cercle&#10;&#10;Description générée automatiquement">
            <a:extLst>
              <a:ext uri="{FF2B5EF4-FFF2-40B4-BE49-F238E27FC236}">
                <a16:creationId xmlns:a16="http://schemas.microsoft.com/office/drawing/2014/main" id="{C81C4D3F-8E44-3279-8B8A-3C10573B67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pic>
        <p:nvPicPr>
          <p:cNvPr id="25" name="Picture 24">
            <a:extLst>
              <a:ext uri="{FF2B5EF4-FFF2-40B4-BE49-F238E27FC236}">
                <a16:creationId xmlns:a16="http://schemas.microsoft.com/office/drawing/2014/main" id="{4E9B09B4-93AC-8DAE-4113-D3C1E7568B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0921" y="2561099"/>
            <a:ext cx="5892019" cy="1746646"/>
          </a:xfrm>
          <a:prstGeom prst="rect">
            <a:avLst/>
          </a:prstGeom>
          <a:ln w="57150">
            <a:solidFill>
              <a:srgbClr val="4A86E8"/>
            </a:solidFill>
          </a:ln>
        </p:spPr>
      </p:pic>
      <p:sp>
        <p:nvSpPr>
          <p:cNvPr id="2" name="Arrow: Chevron 1">
            <a:extLst>
              <a:ext uri="{FF2B5EF4-FFF2-40B4-BE49-F238E27FC236}">
                <a16:creationId xmlns:a16="http://schemas.microsoft.com/office/drawing/2014/main" id="{B5261C18-903C-9AA0-658A-C60193BB5D3C}"/>
              </a:ext>
            </a:extLst>
          </p:cNvPr>
          <p:cNvSpPr/>
          <p:nvPr/>
        </p:nvSpPr>
        <p:spPr>
          <a:xfrm>
            <a:off x="1083225" y="2529278"/>
            <a:ext cx="3668883" cy="1827979"/>
          </a:xfrm>
          <a:prstGeom prst="chevron">
            <a:avLst>
              <a:gd name="adj" fmla="val 50000"/>
            </a:avLst>
          </a:prstGeom>
          <a:solidFill>
            <a:srgbClr val="FFFFFF"/>
          </a:solidFill>
          <a:ln w="762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Observation, data collection,</a:t>
            </a:r>
            <a:b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b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&amp;</a:t>
            </a:r>
            <a:b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b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data analysis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endParaRPr>
          </a:p>
        </p:txBody>
      </p:sp>
      <p:sp>
        <p:nvSpPr>
          <p:cNvPr id="3" name="TextBox 2">
            <a:extLst>
              <a:ext uri="{FF2B5EF4-FFF2-40B4-BE49-F238E27FC236}">
                <a16:creationId xmlns:a16="http://schemas.microsoft.com/office/drawing/2014/main" id="{08AFB4F9-D6E7-04E1-0AEA-DDA364F8B992}"/>
              </a:ext>
            </a:extLst>
          </p:cNvPr>
          <p:cNvSpPr txBox="1"/>
          <p:nvPr/>
        </p:nvSpPr>
        <p:spPr>
          <a:xfrm>
            <a:off x="659948" y="573565"/>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Required Actions per project phase</a:t>
            </a:r>
          </a:p>
        </p:txBody>
      </p:sp>
      <p:sp>
        <p:nvSpPr>
          <p:cNvPr id="4" name="TextBox 3">
            <a:extLst>
              <a:ext uri="{FF2B5EF4-FFF2-40B4-BE49-F238E27FC236}">
                <a16:creationId xmlns:a16="http://schemas.microsoft.com/office/drawing/2014/main" id="{BB69559B-5F27-99F2-B98B-0008AAA6AB6B}"/>
              </a:ext>
            </a:extLst>
          </p:cNvPr>
          <p:cNvSpPr txBox="1"/>
          <p:nvPr/>
        </p:nvSpPr>
        <p:spPr>
          <a:xfrm>
            <a:off x="8835602" y="2535735"/>
            <a:ext cx="1844889"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Roboto"/>
              </a:rPr>
              <a:t>Draft</a:t>
            </a:r>
            <a:endParaRPr kumimoji="0" lang="en-GB" sz="2000" b="0" i="0" u="none" strike="noStrike" cap="none" spc="0" normalizeH="0" baseline="0" dirty="0">
              <a:ln>
                <a:noFill/>
              </a:ln>
              <a:solidFill>
                <a:srgbClr val="FF0000"/>
              </a:solidFill>
              <a:effectLst/>
              <a:uFillTx/>
              <a:latin typeface="+mn-lt"/>
              <a:ea typeface="+mn-ea"/>
              <a:cs typeface="+mn-cs"/>
              <a:sym typeface="Roboto"/>
            </a:endParaRPr>
          </a:p>
        </p:txBody>
      </p:sp>
    </p:spTree>
    <p:extLst>
      <p:ext uri="{BB962C8B-B14F-4D97-AF65-F5344CB8AC3E}">
        <p14:creationId xmlns:p14="http://schemas.microsoft.com/office/powerpoint/2010/main" val="2797040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5AA13-5A27-0080-99B3-28124A6C402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564102-D471-1192-62E9-F1822E1FB5CB}"/>
              </a:ext>
            </a:extLst>
          </p:cNvPr>
          <p:cNvPicPr>
            <a:picLocks noChangeAspect="1"/>
          </p:cNvPicPr>
          <p:nvPr/>
        </p:nvPicPr>
        <p:blipFill>
          <a:blip r:embed="rId3"/>
          <a:stretch>
            <a:fillRect/>
          </a:stretch>
        </p:blipFill>
        <p:spPr>
          <a:xfrm>
            <a:off x="4868130" y="1508900"/>
            <a:ext cx="6947695" cy="4031288"/>
          </a:xfrm>
          <a:prstGeom prst="rect">
            <a:avLst/>
          </a:prstGeom>
          <a:ln w="57150">
            <a:solidFill>
              <a:srgbClr val="FF9900"/>
            </a:solidFill>
          </a:ln>
        </p:spPr>
      </p:pic>
      <p:sp>
        <p:nvSpPr>
          <p:cNvPr id="12" name="Retângulo 6">
            <a:extLst>
              <a:ext uri="{FF2B5EF4-FFF2-40B4-BE49-F238E27FC236}">
                <a16:creationId xmlns:a16="http://schemas.microsoft.com/office/drawing/2014/main" id="{C1E290CF-7715-6554-C3B8-74FE36BD68A1}"/>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4" name="Retângulo 13">
            <a:extLst>
              <a:ext uri="{FF2B5EF4-FFF2-40B4-BE49-F238E27FC236}">
                <a16:creationId xmlns:a16="http://schemas.microsoft.com/office/drawing/2014/main" id="{34469279-05C5-4160-2F1F-96CF34D38791}"/>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23" name="Retângulo 6">
            <a:extLst>
              <a:ext uri="{FF2B5EF4-FFF2-40B4-BE49-F238E27FC236}">
                <a16:creationId xmlns:a16="http://schemas.microsoft.com/office/drawing/2014/main" id="{29BC70FC-8C33-F74C-406A-846BCD315424}"/>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25" name="Image 6" descr="Une image contenant texte, Police, logo, Graphique&#10;&#10;Description générée automatiquement">
            <a:extLst>
              <a:ext uri="{FF2B5EF4-FFF2-40B4-BE49-F238E27FC236}">
                <a16:creationId xmlns:a16="http://schemas.microsoft.com/office/drawing/2014/main" id="{3054FEE5-CE2A-6C34-0C58-C2D196337B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26" name="Image 8" descr="Une image contenant texte, Police, logo, cercle&#10;&#10;Description générée automatiquement">
            <a:extLst>
              <a:ext uri="{FF2B5EF4-FFF2-40B4-BE49-F238E27FC236}">
                <a16:creationId xmlns:a16="http://schemas.microsoft.com/office/drawing/2014/main" id="{1BEC3FB9-09B7-BC6B-E46B-836874948D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2" name="Arrow: Chevron 1">
            <a:extLst>
              <a:ext uri="{FF2B5EF4-FFF2-40B4-BE49-F238E27FC236}">
                <a16:creationId xmlns:a16="http://schemas.microsoft.com/office/drawing/2014/main" id="{06C4DE28-4A70-17C8-D505-775BC2C22977}"/>
              </a:ext>
            </a:extLst>
          </p:cNvPr>
          <p:cNvSpPr/>
          <p:nvPr/>
        </p:nvSpPr>
        <p:spPr>
          <a:xfrm>
            <a:off x="494509" y="1988341"/>
            <a:ext cx="2423670" cy="2772321"/>
          </a:xfrm>
          <a:prstGeom prst="chevron">
            <a:avLst>
              <a:gd name="adj" fmla="val 50000"/>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endParaRPr>
          </a:p>
        </p:txBody>
      </p:sp>
      <p:sp>
        <p:nvSpPr>
          <p:cNvPr id="3" name="Arrow: Chevron 2">
            <a:extLst>
              <a:ext uri="{FF2B5EF4-FFF2-40B4-BE49-F238E27FC236}">
                <a16:creationId xmlns:a16="http://schemas.microsoft.com/office/drawing/2014/main" id="{6437B521-5768-89BD-48C7-AF511A9BBB8C}"/>
              </a:ext>
            </a:extLst>
          </p:cNvPr>
          <p:cNvSpPr/>
          <p:nvPr/>
        </p:nvSpPr>
        <p:spPr>
          <a:xfrm>
            <a:off x="1985450" y="1994436"/>
            <a:ext cx="2423670" cy="2772321"/>
          </a:xfrm>
          <a:prstGeom prst="chevron">
            <a:avLst>
              <a:gd name="adj" fmla="val 50000"/>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969963"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rPr>
              <a:t>Sharing</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Roboto"/>
            </a:endParaRPr>
          </a:p>
        </p:txBody>
      </p:sp>
      <p:sp>
        <p:nvSpPr>
          <p:cNvPr id="6" name="TextBox 5">
            <a:extLst>
              <a:ext uri="{FF2B5EF4-FFF2-40B4-BE49-F238E27FC236}">
                <a16:creationId xmlns:a16="http://schemas.microsoft.com/office/drawing/2014/main" id="{F7FFEA21-02AB-FBC2-FC9C-A4E9C00A662D}"/>
              </a:ext>
            </a:extLst>
          </p:cNvPr>
          <p:cNvSpPr txBox="1"/>
          <p:nvPr/>
        </p:nvSpPr>
        <p:spPr>
          <a:xfrm>
            <a:off x="659948" y="573565"/>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Required Actions per project phase</a:t>
            </a:r>
          </a:p>
        </p:txBody>
      </p:sp>
      <p:sp>
        <p:nvSpPr>
          <p:cNvPr id="4" name="TextBox 3">
            <a:extLst>
              <a:ext uri="{FF2B5EF4-FFF2-40B4-BE49-F238E27FC236}">
                <a16:creationId xmlns:a16="http://schemas.microsoft.com/office/drawing/2014/main" id="{F9D1EE67-7494-73B4-0274-02841C9D1732}"/>
              </a:ext>
            </a:extLst>
          </p:cNvPr>
          <p:cNvSpPr txBox="1"/>
          <p:nvPr/>
        </p:nvSpPr>
        <p:spPr>
          <a:xfrm>
            <a:off x="7696350" y="1508900"/>
            <a:ext cx="1844889"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Roboto"/>
              </a:rPr>
              <a:t>Draft</a:t>
            </a:r>
            <a:endParaRPr kumimoji="0" lang="en-GB" sz="2000" b="0" i="0" u="none" strike="noStrike" cap="none" spc="0" normalizeH="0" baseline="0" dirty="0">
              <a:ln>
                <a:noFill/>
              </a:ln>
              <a:solidFill>
                <a:srgbClr val="FF0000"/>
              </a:solidFill>
              <a:effectLst/>
              <a:uFillTx/>
              <a:latin typeface="+mn-lt"/>
              <a:ea typeface="+mn-ea"/>
              <a:cs typeface="+mn-cs"/>
              <a:sym typeface="Roboto"/>
            </a:endParaRPr>
          </a:p>
        </p:txBody>
      </p:sp>
    </p:spTree>
    <p:extLst>
      <p:ext uri="{BB962C8B-B14F-4D97-AF65-F5344CB8AC3E}">
        <p14:creationId xmlns:p14="http://schemas.microsoft.com/office/powerpoint/2010/main" val="28320888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72E9-2132-ED43-B589-056C93087279}"/>
            </a:ext>
          </a:extLst>
        </p:cNvPr>
        <p:cNvGrpSpPr/>
        <p:nvPr/>
      </p:nvGrpSpPr>
      <p:grpSpPr>
        <a:xfrm>
          <a:off x="0" y="0"/>
          <a:ext cx="0" cy="0"/>
          <a:chOff x="0" y="0"/>
          <a:chExt cx="0" cy="0"/>
        </a:xfrm>
      </p:grpSpPr>
      <p:pic>
        <p:nvPicPr>
          <p:cNvPr id="3" name="Image 6" descr="Une image contenant texte, Police, logo, Graphique&#10;&#10;Description générée automatiquement">
            <a:extLst>
              <a:ext uri="{FF2B5EF4-FFF2-40B4-BE49-F238E27FC236}">
                <a16:creationId xmlns:a16="http://schemas.microsoft.com/office/drawing/2014/main" id="{58E5F81C-8266-764D-F4DA-608B3133F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3A7BC653-C011-3F29-EC22-40629CFA6A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8C9364B0-43C7-873E-29AB-6A1C0D5987CD}"/>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60BBEF58-017F-52B7-44BB-65F6513BA4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94AD0B0F-8E07-7B56-1496-6905D2818F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9" name="Retângulo 6">
            <a:extLst>
              <a:ext uri="{FF2B5EF4-FFF2-40B4-BE49-F238E27FC236}">
                <a16:creationId xmlns:a16="http://schemas.microsoft.com/office/drawing/2014/main" id="{EFDED15B-A676-9CF3-98A4-15D244197303}"/>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0" name="TextBox 9">
            <a:extLst>
              <a:ext uri="{FF2B5EF4-FFF2-40B4-BE49-F238E27FC236}">
                <a16:creationId xmlns:a16="http://schemas.microsoft.com/office/drawing/2014/main" id="{C4F43D85-1AA3-66F5-CF65-5F7FBD877494}"/>
              </a:ext>
            </a:extLst>
          </p:cNvPr>
          <p:cNvSpPr txBox="1"/>
          <p:nvPr/>
        </p:nvSpPr>
        <p:spPr>
          <a:xfrm>
            <a:off x="659948" y="573565"/>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Timeline</a:t>
            </a:r>
          </a:p>
        </p:txBody>
      </p:sp>
      <p:sp>
        <p:nvSpPr>
          <p:cNvPr id="11" name="Retângulo 13">
            <a:extLst>
              <a:ext uri="{FF2B5EF4-FFF2-40B4-BE49-F238E27FC236}">
                <a16:creationId xmlns:a16="http://schemas.microsoft.com/office/drawing/2014/main" id="{DB46160E-B7F5-9D0A-A7B4-E832F836D4B7}"/>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12" name="CaixaDeTexto 15">
            <a:extLst>
              <a:ext uri="{FF2B5EF4-FFF2-40B4-BE49-F238E27FC236}">
                <a16:creationId xmlns:a16="http://schemas.microsoft.com/office/drawing/2014/main" id="{CF3D6231-EB5B-7B35-9086-61D59AC800D1}"/>
              </a:ext>
            </a:extLst>
          </p:cNvPr>
          <p:cNvSpPr txBox="1"/>
          <p:nvPr/>
        </p:nvSpPr>
        <p:spPr>
          <a:xfrm>
            <a:off x="171718" y="328323"/>
            <a:ext cx="4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DIN Pro Regular" panose="020B0504020101020102" pitchFamily="34" charset="0"/>
                <a:ea typeface="Roboto"/>
                <a:cs typeface="Roboto"/>
              </a:rPr>
              <a:t>17</a:t>
            </a:r>
          </a:p>
        </p:txBody>
      </p:sp>
      <p:grpSp>
        <p:nvGrpSpPr>
          <p:cNvPr id="2" name="Group 1">
            <a:extLst>
              <a:ext uri="{FF2B5EF4-FFF2-40B4-BE49-F238E27FC236}">
                <a16:creationId xmlns:a16="http://schemas.microsoft.com/office/drawing/2014/main" id="{9C2C5D53-5D0C-1A29-4596-2F2DAAF85288}"/>
              </a:ext>
            </a:extLst>
          </p:cNvPr>
          <p:cNvGrpSpPr/>
          <p:nvPr/>
        </p:nvGrpSpPr>
        <p:grpSpPr>
          <a:xfrm>
            <a:off x="402772" y="1195969"/>
            <a:ext cx="11493306" cy="4782401"/>
            <a:chOff x="402772" y="1286023"/>
            <a:chExt cx="11493306" cy="4782401"/>
          </a:xfrm>
        </p:grpSpPr>
        <p:grpSp>
          <p:nvGrpSpPr>
            <p:cNvPr id="4" name="Google Shape;282;p14">
              <a:extLst>
                <a:ext uri="{FF2B5EF4-FFF2-40B4-BE49-F238E27FC236}">
                  <a16:creationId xmlns:a16="http://schemas.microsoft.com/office/drawing/2014/main" id="{57A14759-43EE-ADD0-A0E8-18E312601A8D}"/>
                </a:ext>
              </a:extLst>
            </p:cNvPr>
            <p:cNvGrpSpPr/>
            <p:nvPr/>
          </p:nvGrpSpPr>
          <p:grpSpPr>
            <a:xfrm>
              <a:off x="402772" y="1286023"/>
              <a:ext cx="11493306" cy="4782401"/>
              <a:chOff x="0" y="-36750"/>
              <a:chExt cx="11493306" cy="4782401"/>
            </a:xfrm>
          </p:grpSpPr>
          <p:sp>
            <p:nvSpPr>
              <p:cNvPr id="13" name="Google Shape;283;p14">
                <a:extLst>
                  <a:ext uri="{FF2B5EF4-FFF2-40B4-BE49-F238E27FC236}">
                    <a16:creationId xmlns:a16="http://schemas.microsoft.com/office/drawing/2014/main" id="{BFB7A1FB-2433-6948-038B-A5F2207725E3}"/>
                  </a:ext>
                </a:extLst>
              </p:cNvPr>
              <p:cNvSpPr/>
              <p:nvPr/>
            </p:nvSpPr>
            <p:spPr>
              <a:xfrm>
                <a:off x="0" y="1535837"/>
                <a:ext cx="11493306" cy="1660122"/>
              </a:xfrm>
              <a:prstGeom prst="notchedRightArrow">
                <a:avLst>
                  <a:gd name="adj1" fmla="val 50000"/>
                  <a:gd name="adj2" fmla="val 50000"/>
                </a:avLst>
              </a:prstGeom>
              <a:solidFill>
                <a:srgbClr val="CFE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14" name="Google Shape;284;p14">
                <a:extLst>
                  <a:ext uri="{FF2B5EF4-FFF2-40B4-BE49-F238E27FC236}">
                    <a16:creationId xmlns:a16="http://schemas.microsoft.com/office/drawing/2014/main" id="{1C860699-C5AD-040D-7992-23AECADB6EAB}"/>
                  </a:ext>
                </a:extLst>
              </p:cNvPr>
              <p:cNvSpPr/>
              <p:nvPr/>
            </p:nvSpPr>
            <p:spPr>
              <a:xfrm>
                <a:off x="4545" y="0"/>
                <a:ext cx="1987477" cy="1892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15" name="Google Shape;285;p14">
                <a:extLst>
                  <a:ext uri="{FF2B5EF4-FFF2-40B4-BE49-F238E27FC236}">
                    <a16:creationId xmlns:a16="http://schemas.microsoft.com/office/drawing/2014/main" id="{1D9F0FDB-1B8D-A527-78B3-64A712E9915A}"/>
                  </a:ext>
                </a:extLst>
              </p:cNvPr>
              <p:cNvSpPr txBox="1"/>
              <p:nvPr/>
            </p:nvSpPr>
            <p:spPr>
              <a:xfrm>
                <a:off x="116402" y="-36750"/>
                <a:ext cx="2429399" cy="1660200"/>
              </a:xfrm>
              <a:prstGeom prst="rect">
                <a:avLst/>
              </a:prstGeom>
              <a:noFill/>
              <a:ln>
                <a:noFill/>
              </a:ln>
            </p:spPr>
            <p:txBody>
              <a:bodyPr spcFirstLastPara="1" wrap="square" lIns="99550" tIns="99550" rIns="99550" bIns="99550" anchor="b" anchorCtr="1">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1200" cap="none" spc="0" normalizeH="0" baseline="0" noProof="0" dirty="0">
                    <a:ln>
                      <a:noFill/>
                    </a:ln>
                    <a:solidFill>
                      <a:srgbClr val="238ACB"/>
                    </a:solidFill>
                    <a:effectLst/>
                    <a:uLnTx/>
                    <a:uFillTx/>
                    <a:latin typeface="Arial"/>
                    <a:ea typeface="Arial"/>
                    <a:cs typeface="Arial"/>
                    <a:sym typeface="Arial"/>
                  </a:rPr>
                  <a:t>April</a:t>
                </a:r>
                <a:endParaRPr kumimoji="0" sz="1400" b="1" i="0" u="none" strike="noStrike" kern="1200" cap="none" spc="0" normalizeH="0" baseline="0" noProof="0" dirty="0">
                  <a:ln>
                    <a:noFill/>
                  </a:ln>
                  <a:solidFill>
                    <a:srgbClr val="238ACB"/>
                  </a:solidFill>
                  <a:effectLst/>
                  <a:uLnTx/>
                  <a:uFillTx/>
                  <a:latin typeface="Arial"/>
                  <a:ea typeface="Arial"/>
                  <a:cs typeface="Arial"/>
                  <a:sym typeface="Arial"/>
                </a:endParaRP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Present Strategy Implementation Plan at Ocean Decade 2024 Conference</a:t>
                </a: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Publish actions on GitHub as they are finalized</a:t>
                </a: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6" name="Google Shape;286;p14">
                <a:extLst>
                  <a:ext uri="{FF2B5EF4-FFF2-40B4-BE49-F238E27FC236}">
                    <a16:creationId xmlns:a16="http://schemas.microsoft.com/office/drawing/2014/main" id="{77D978D0-018E-48F1-0775-A95B3771F478}"/>
                  </a:ext>
                </a:extLst>
              </p:cNvPr>
              <p:cNvSpPr/>
              <p:nvPr/>
            </p:nvSpPr>
            <p:spPr>
              <a:xfrm>
                <a:off x="761694" y="2129309"/>
                <a:ext cx="473179" cy="473179"/>
              </a:xfrm>
              <a:prstGeom prst="ellipse">
                <a:avLst/>
              </a:prstGeom>
              <a:solidFill>
                <a:srgbClr val="55B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17" name="Google Shape;287;p14">
                <a:extLst>
                  <a:ext uri="{FF2B5EF4-FFF2-40B4-BE49-F238E27FC236}">
                    <a16:creationId xmlns:a16="http://schemas.microsoft.com/office/drawing/2014/main" id="{16872A7F-35E3-5F7E-8959-8ED97DFC44AB}"/>
                  </a:ext>
                </a:extLst>
              </p:cNvPr>
              <p:cNvSpPr/>
              <p:nvPr/>
            </p:nvSpPr>
            <p:spPr>
              <a:xfrm>
                <a:off x="2091397" y="2839078"/>
                <a:ext cx="1987477" cy="1892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18" name="Google Shape;288;p14">
                <a:extLst>
                  <a:ext uri="{FF2B5EF4-FFF2-40B4-BE49-F238E27FC236}">
                    <a16:creationId xmlns:a16="http://schemas.microsoft.com/office/drawing/2014/main" id="{F921CAD1-137B-8EFB-3E7F-0463454C4800}"/>
                  </a:ext>
                </a:extLst>
              </p:cNvPr>
              <p:cNvSpPr txBox="1"/>
              <p:nvPr/>
            </p:nvSpPr>
            <p:spPr>
              <a:xfrm>
                <a:off x="2730453" y="3122677"/>
                <a:ext cx="2872720" cy="1456800"/>
              </a:xfrm>
              <a:prstGeom prst="rect">
                <a:avLst/>
              </a:prstGeom>
              <a:noFill/>
              <a:ln>
                <a:noFill/>
              </a:ln>
            </p:spPr>
            <p:txBody>
              <a:bodyPr spcFirstLastPara="1" wrap="square" lIns="99550" tIns="99550" rIns="99550" bIns="99550" anchor="t" anchorCtr="1">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1200" cap="none" spc="0" normalizeH="0" baseline="0" noProof="0" dirty="0">
                    <a:ln>
                      <a:noFill/>
                    </a:ln>
                    <a:solidFill>
                      <a:srgbClr val="238ACB"/>
                    </a:solidFill>
                    <a:effectLst/>
                    <a:uLnTx/>
                    <a:uFillTx/>
                    <a:latin typeface="Arial"/>
                    <a:ea typeface="Arial"/>
                    <a:cs typeface="Arial"/>
                    <a:sym typeface="Arial"/>
                  </a:rPr>
                  <a:t>May-July</a:t>
                </a:r>
                <a:endParaRPr kumimoji="0" sz="1400" b="1" i="0" u="none" strike="noStrike" kern="1200" cap="none" spc="0" normalizeH="0" baseline="0" noProof="0" dirty="0">
                  <a:ln>
                    <a:noFill/>
                  </a:ln>
                  <a:solidFill>
                    <a:srgbClr val="238ACB"/>
                  </a:solidFill>
                  <a:effectLst/>
                  <a:uLnTx/>
                  <a:uFillTx/>
                  <a:latin typeface="Arial"/>
                  <a:ea typeface="Arial"/>
                  <a:cs typeface="Arial"/>
                  <a:sym typeface="Arial"/>
                </a:endParaRP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Gather feedback from Ocean Decade participants</a:t>
                </a: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Roboto"/>
                    <a:cs typeface="Arial"/>
                    <a:sym typeface="Arial"/>
                  </a:rPr>
                  <a:t>Invite review of actions on GitHub from broader community</a:t>
                </a:r>
                <a:endParaRPr kumimoji="0" sz="1200" b="0" i="0" u="none" strike="noStrike" kern="1200" cap="none" spc="0" normalizeH="0" baseline="0" noProof="0" dirty="0">
                  <a:ln>
                    <a:noFill/>
                  </a:ln>
                  <a:solidFill>
                    <a:srgbClr val="000000"/>
                  </a:solidFill>
                  <a:effectLst/>
                  <a:uLnTx/>
                  <a:uFillTx/>
                  <a:latin typeface="Roboto"/>
                  <a:ea typeface="Roboto"/>
                  <a:cs typeface="Roboto"/>
                </a:endParaRPr>
              </a:p>
            </p:txBody>
          </p:sp>
          <p:sp>
            <p:nvSpPr>
              <p:cNvPr id="19" name="Google Shape;289;p14">
                <a:extLst>
                  <a:ext uri="{FF2B5EF4-FFF2-40B4-BE49-F238E27FC236}">
                    <a16:creationId xmlns:a16="http://schemas.microsoft.com/office/drawing/2014/main" id="{C0E33CE9-2B98-33C2-CBFF-51FAC3655AE0}"/>
                  </a:ext>
                </a:extLst>
              </p:cNvPr>
              <p:cNvSpPr/>
              <p:nvPr/>
            </p:nvSpPr>
            <p:spPr>
              <a:xfrm>
                <a:off x="2848546" y="2129309"/>
                <a:ext cx="473179" cy="473179"/>
              </a:xfrm>
              <a:prstGeom prst="ellipse">
                <a:avLst/>
              </a:prstGeom>
              <a:solidFill>
                <a:srgbClr val="55B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20" name="Google Shape;290;p14">
                <a:extLst>
                  <a:ext uri="{FF2B5EF4-FFF2-40B4-BE49-F238E27FC236}">
                    <a16:creationId xmlns:a16="http://schemas.microsoft.com/office/drawing/2014/main" id="{B18829FA-2F6D-9AE7-B3B8-3A9F4E486AC2}"/>
                  </a:ext>
                </a:extLst>
              </p:cNvPr>
              <p:cNvSpPr/>
              <p:nvPr/>
            </p:nvSpPr>
            <p:spPr>
              <a:xfrm>
                <a:off x="4178248" y="0"/>
                <a:ext cx="1987477" cy="1892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21" name="Google Shape;291;p14">
                <a:extLst>
                  <a:ext uri="{FF2B5EF4-FFF2-40B4-BE49-F238E27FC236}">
                    <a16:creationId xmlns:a16="http://schemas.microsoft.com/office/drawing/2014/main" id="{DA00AE73-9849-B0BA-D8B1-AD23449B1ECA}"/>
                  </a:ext>
                </a:extLst>
              </p:cNvPr>
              <p:cNvSpPr txBox="1"/>
              <p:nvPr/>
            </p:nvSpPr>
            <p:spPr>
              <a:xfrm>
                <a:off x="4592853" y="2"/>
                <a:ext cx="2429400" cy="1586700"/>
              </a:xfrm>
              <a:prstGeom prst="rect">
                <a:avLst/>
              </a:prstGeom>
              <a:noFill/>
              <a:ln>
                <a:noFill/>
              </a:ln>
            </p:spPr>
            <p:txBody>
              <a:bodyPr spcFirstLastPara="1" wrap="square" lIns="99550" tIns="99550" rIns="99550" bIns="99550" anchor="b" anchorCtr="1">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1200" cap="none" spc="0" normalizeH="0" baseline="0" noProof="0" dirty="0">
                    <a:ln>
                      <a:noFill/>
                    </a:ln>
                    <a:solidFill>
                      <a:srgbClr val="238ACB"/>
                    </a:solidFill>
                    <a:effectLst/>
                    <a:uLnTx/>
                    <a:uFillTx/>
                    <a:latin typeface="Arial"/>
                    <a:ea typeface="Arial"/>
                    <a:cs typeface="Arial"/>
                    <a:sym typeface="Arial"/>
                  </a:rPr>
                  <a:t>August-September</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Roboto"/>
                    <a:ea typeface="Roboto"/>
                    <a:cs typeface="Roboto"/>
                  </a:rPr>
                  <a:t>Finalize draft data strategy implementation plan for review</a:t>
                </a: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Launch review and consultation process</a:t>
                </a:r>
                <a:endParaRPr kumimoji="0" sz="12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2" name="Google Shape;292;p14">
                <a:extLst>
                  <a:ext uri="{FF2B5EF4-FFF2-40B4-BE49-F238E27FC236}">
                    <a16:creationId xmlns:a16="http://schemas.microsoft.com/office/drawing/2014/main" id="{18523216-1C40-14AF-A7C4-3159D663DE91}"/>
                  </a:ext>
                </a:extLst>
              </p:cNvPr>
              <p:cNvSpPr/>
              <p:nvPr/>
            </p:nvSpPr>
            <p:spPr>
              <a:xfrm>
                <a:off x="4935397" y="2129309"/>
                <a:ext cx="473179" cy="473179"/>
              </a:xfrm>
              <a:prstGeom prst="ellipse">
                <a:avLst/>
              </a:prstGeom>
              <a:solidFill>
                <a:srgbClr val="55B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23" name="Google Shape;293;p14">
                <a:extLst>
                  <a:ext uri="{FF2B5EF4-FFF2-40B4-BE49-F238E27FC236}">
                    <a16:creationId xmlns:a16="http://schemas.microsoft.com/office/drawing/2014/main" id="{E6517910-1204-C76D-4D83-2C950470EFBA}"/>
                  </a:ext>
                </a:extLst>
              </p:cNvPr>
              <p:cNvSpPr/>
              <p:nvPr/>
            </p:nvSpPr>
            <p:spPr>
              <a:xfrm>
                <a:off x="6265100" y="2852932"/>
                <a:ext cx="1987477" cy="1892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24" name="Google Shape;294;p14">
                <a:extLst>
                  <a:ext uri="{FF2B5EF4-FFF2-40B4-BE49-F238E27FC236}">
                    <a16:creationId xmlns:a16="http://schemas.microsoft.com/office/drawing/2014/main" id="{8E6413EB-E077-6FC6-F454-7A6E967F7855}"/>
                  </a:ext>
                </a:extLst>
              </p:cNvPr>
              <p:cNvSpPr txBox="1"/>
              <p:nvPr/>
            </p:nvSpPr>
            <p:spPr>
              <a:xfrm>
                <a:off x="7022253" y="3122677"/>
                <a:ext cx="1987500" cy="1413300"/>
              </a:xfrm>
              <a:prstGeom prst="rect">
                <a:avLst/>
              </a:prstGeom>
              <a:noFill/>
              <a:ln>
                <a:noFill/>
              </a:ln>
            </p:spPr>
            <p:txBody>
              <a:bodyPr spcFirstLastPara="1" wrap="square" lIns="99550" tIns="99550" rIns="99550" bIns="99550" anchor="t" anchorCtr="1">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1200" cap="none" spc="0" normalizeH="0" baseline="0" noProof="0" dirty="0">
                    <a:ln>
                      <a:noFill/>
                    </a:ln>
                    <a:solidFill>
                      <a:srgbClr val="238ACB"/>
                    </a:solidFill>
                    <a:effectLst/>
                    <a:uLnTx/>
                    <a:uFillTx/>
                    <a:latin typeface="Arial"/>
                    <a:ea typeface="Arial"/>
                    <a:cs typeface="Arial"/>
                    <a:sym typeface="Arial"/>
                  </a:rPr>
                  <a:t>October</a:t>
                </a:r>
                <a:endParaRPr kumimoji="0" sz="1400" b="1" i="0" u="none" strike="noStrike" kern="1200" cap="none" spc="0" normalizeH="0" baseline="0" noProof="0" dirty="0">
                  <a:ln>
                    <a:noFill/>
                  </a:ln>
                  <a:solidFill>
                    <a:srgbClr val="238ACB"/>
                  </a:solidFill>
                  <a:effectLst/>
                  <a:uLnTx/>
                  <a:uFillTx/>
                  <a:latin typeface="Arial"/>
                  <a:ea typeface="Arial"/>
                  <a:cs typeface="Arial"/>
                  <a:sym typeface="Arial"/>
                </a:endParaRP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Consultation </a:t>
                </a:r>
                <a:r>
                  <a:rPr kumimoji="0" lang="en-US" sz="1200" b="0" i="0" u="none" strike="noStrike" kern="1200" cap="none" spc="0" normalizeH="0" baseline="0" noProof="0" dirty="0">
                    <a:ln>
                      <a:noFill/>
                    </a:ln>
                    <a:solidFill>
                      <a:srgbClr val="000000"/>
                    </a:solidFill>
                    <a:effectLst/>
                    <a:uLnTx/>
                    <a:uFillTx/>
                    <a:latin typeface="Roboto"/>
                    <a:ea typeface="Roboto"/>
                    <a:cs typeface="Roboto"/>
                  </a:rPr>
                  <a:t>and</a:t>
                </a: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 review period</a:t>
                </a:r>
              </a:p>
            </p:txBody>
          </p:sp>
          <p:sp>
            <p:nvSpPr>
              <p:cNvPr id="25" name="Google Shape;295;p14">
                <a:extLst>
                  <a:ext uri="{FF2B5EF4-FFF2-40B4-BE49-F238E27FC236}">
                    <a16:creationId xmlns:a16="http://schemas.microsoft.com/office/drawing/2014/main" id="{32DBE2C2-D57C-ADC0-436E-B8BD346324C2}"/>
                  </a:ext>
                </a:extLst>
              </p:cNvPr>
              <p:cNvSpPr/>
              <p:nvPr/>
            </p:nvSpPr>
            <p:spPr>
              <a:xfrm>
                <a:off x="7022249" y="2129309"/>
                <a:ext cx="473179" cy="473179"/>
              </a:xfrm>
              <a:prstGeom prst="ellipse">
                <a:avLst/>
              </a:prstGeom>
              <a:solidFill>
                <a:srgbClr val="55B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26" name="Google Shape;296;p14">
                <a:extLst>
                  <a:ext uri="{FF2B5EF4-FFF2-40B4-BE49-F238E27FC236}">
                    <a16:creationId xmlns:a16="http://schemas.microsoft.com/office/drawing/2014/main" id="{7BE33674-5984-623C-297E-E1EC3C15CCEA}"/>
                  </a:ext>
                </a:extLst>
              </p:cNvPr>
              <p:cNvSpPr/>
              <p:nvPr/>
            </p:nvSpPr>
            <p:spPr>
              <a:xfrm>
                <a:off x="8351952" y="0"/>
                <a:ext cx="1987477" cy="1892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sp>
            <p:nvSpPr>
              <p:cNvPr id="27" name="Google Shape;297;p14">
                <a:extLst>
                  <a:ext uri="{FF2B5EF4-FFF2-40B4-BE49-F238E27FC236}">
                    <a16:creationId xmlns:a16="http://schemas.microsoft.com/office/drawing/2014/main" id="{AB9BF0DD-D8C3-0E5B-4397-2F2383A0E004}"/>
                  </a:ext>
                </a:extLst>
              </p:cNvPr>
              <p:cNvSpPr txBox="1"/>
              <p:nvPr/>
            </p:nvSpPr>
            <p:spPr>
              <a:xfrm>
                <a:off x="8351953" y="2"/>
                <a:ext cx="2799066" cy="1456800"/>
              </a:xfrm>
              <a:prstGeom prst="rect">
                <a:avLst/>
              </a:prstGeom>
              <a:noFill/>
              <a:ln>
                <a:noFill/>
              </a:ln>
            </p:spPr>
            <p:txBody>
              <a:bodyPr spcFirstLastPara="1" wrap="square" lIns="99550" tIns="99550" rIns="99550" bIns="99550" anchor="b" anchorCtr="1">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1200" cap="none" spc="0" normalizeH="0" baseline="0" noProof="0" dirty="0">
                    <a:ln>
                      <a:noFill/>
                    </a:ln>
                    <a:solidFill>
                      <a:srgbClr val="238ACB"/>
                    </a:solidFill>
                    <a:effectLst/>
                    <a:uLnTx/>
                    <a:uFillTx/>
                    <a:latin typeface="Arial"/>
                    <a:ea typeface="Arial"/>
                    <a:cs typeface="Arial"/>
                    <a:sym typeface="Arial"/>
                  </a:rPr>
                  <a:t>November</a:t>
                </a:r>
                <a:endParaRPr kumimoji="0" sz="1400" b="1" i="0" u="none" strike="noStrike" kern="1200" cap="none" spc="0" normalizeH="0" baseline="0" noProof="0" dirty="0">
                  <a:ln>
                    <a:noFill/>
                  </a:ln>
                  <a:solidFill>
                    <a:srgbClr val="238ACB"/>
                  </a:solidFill>
                  <a:effectLst/>
                  <a:uLnTx/>
                  <a:uFillTx/>
                  <a:latin typeface="Arial"/>
                  <a:ea typeface="Arial"/>
                  <a:cs typeface="Arial"/>
                  <a:sym typeface="Arial"/>
                </a:endParaRP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Gather all reviews and comments, including GitHub feedback</a:t>
                </a:r>
              </a:p>
              <a:p>
                <a:pPr marL="114300" marR="0" lvl="1" indent="-114300" algn="l" defTabSz="914400" rtl="0" eaLnBrk="1" fontAlgn="auto" latinLnBrk="0" hangingPunct="1">
                  <a:lnSpc>
                    <a:spcPct val="90000"/>
                  </a:lnSpc>
                  <a:spcBef>
                    <a:spcPts val="490"/>
                  </a:spcBef>
                  <a:spcAft>
                    <a:spcPts val="0"/>
                  </a:spcAft>
                  <a:buClr>
                    <a:srgbClr val="000000"/>
                  </a:buClr>
                  <a:buSzPts val="1200"/>
                  <a:buFont typeface="Arial"/>
                  <a:buChar char="•"/>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Pr>
                  <a:t>Compile and publish final version</a:t>
                </a:r>
              </a:p>
            </p:txBody>
          </p:sp>
          <p:sp>
            <p:nvSpPr>
              <p:cNvPr id="28" name="Google Shape;298;p14">
                <a:extLst>
                  <a:ext uri="{FF2B5EF4-FFF2-40B4-BE49-F238E27FC236}">
                    <a16:creationId xmlns:a16="http://schemas.microsoft.com/office/drawing/2014/main" id="{EDDBCD4C-A08E-BF42-CDE2-8F66E517FA0D}"/>
                  </a:ext>
                </a:extLst>
              </p:cNvPr>
              <p:cNvSpPr/>
              <p:nvPr/>
            </p:nvSpPr>
            <p:spPr>
              <a:xfrm>
                <a:off x="9109100" y="2129309"/>
                <a:ext cx="473179" cy="473179"/>
              </a:xfrm>
              <a:prstGeom prst="ellipse">
                <a:avLst/>
              </a:prstGeom>
              <a:solidFill>
                <a:srgbClr val="55B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a:ea typeface="Roboto"/>
                  <a:cs typeface="Roboto"/>
                </a:endParaRPr>
              </a:p>
            </p:txBody>
          </p:sp>
        </p:grpSp>
        <p:sp>
          <p:nvSpPr>
            <p:cNvPr id="29" name="Google Shape;299;p14">
              <a:extLst>
                <a:ext uri="{FF2B5EF4-FFF2-40B4-BE49-F238E27FC236}">
                  <a16:creationId xmlns:a16="http://schemas.microsoft.com/office/drawing/2014/main" id="{90371930-67A3-3CCC-E6C4-52A89464AF56}"/>
                </a:ext>
              </a:extLst>
            </p:cNvPr>
            <p:cNvSpPr txBox="1"/>
            <p:nvPr/>
          </p:nvSpPr>
          <p:spPr>
            <a:xfrm>
              <a:off x="3234083" y="3519395"/>
              <a:ext cx="712226"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1200" cap="none" spc="0" normalizeH="0" baseline="0" noProof="0" dirty="0">
                  <a:ln>
                    <a:noFill/>
                  </a:ln>
                  <a:solidFill>
                    <a:srgbClr val="FFFFFF"/>
                  </a:solidFill>
                  <a:effectLst/>
                  <a:uLnTx/>
                  <a:uFillTx/>
                  <a:latin typeface="Arial"/>
                  <a:ea typeface="Arial"/>
                  <a:cs typeface="Arial"/>
                  <a:sym typeface="Arial"/>
                </a:rPr>
                <a:t>5-7</a:t>
              </a:r>
              <a:endParaRPr kumimoji="0" sz="1600" b="1"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30" name="Google Shape;300;p14">
              <a:extLst>
                <a:ext uri="{FF2B5EF4-FFF2-40B4-BE49-F238E27FC236}">
                  <a16:creationId xmlns:a16="http://schemas.microsoft.com/office/drawing/2014/main" id="{D7FF2CFB-A373-0762-5B6A-93D6FBE811C3}"/>
                </a:ext>
              </a:extLst>
            </p:cNvPr>
            <p:cNvSpPr txBox="1"/>
            <p:nvPr/>
          </p:nvSpPr>
          <p:spPr>
            <a:xfrm>
              <a:off x="9539259" y="3519395"/>
              <a:ext cx="6243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1200" cap="none" spc="0" normalizeH="0" baseline="0" noProof="0" dirty="0">
                  <a:ln>
                    <a:noFill/>
                  </a:ln>
                  <a:solidFill>
                    <a:srgbClr val="FFFFFF"/>
                  </a:solidFill>
                  <a:effectLst/>
                  <a:uLnTx/>
                  <a:uFillTx/>
                  <a:latin typeface="Arial"/>
                  <a:ea typeface="Arial"/>
                  <a:cs typeface="Arial"/>
                  <a:sym typeface="Arial"/>
                </a:rPr>
                <a:t>11</a:t>
              </a:r>
              <a:endParaRPr kumimoji="0" sz="1600" b="1"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31" name="Google Shape;301;p14">
              <a:extLst>
                <a:ext uri="{FF2B5EF4-FFF2-40B4-BE49-F238E27FC236}">
                  <a16:creationId xmlns:a16="http://schemas.microsoft.com/office/drawing/2014/main" id="{D4EB1A01-0C1C-7CF5-BC5D-601B4E236AE1}"/>
                </a:ext>
              </a:extLst>
            </p:cNvPr>
            <p:cNvSpPr txBox="1"/>
            <p:nvPr/>
          </p:nvSpPr>
          <p:spPr>
            <a:xfrm>
              <a:off x="7432276" y="3519395"/>
              <a:ext cx="480948"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1200" cap="none" spc="0" normalizeH="0" baseline="0" noProof="0" dirty="0">
                  <a:ln>
                    <a:noFill/>
                  </a:ln>
                  <a:solidFill>
                    <a:srgbClr val="FFFFFF"/>
                  </a:solidFill>
                  <a:effectLst/>
                  <a:uLnTx/>
                  <a:uFillTx/>
                  <a:latin typeface="Arial"/>
                  <a:ea typeface="Arial"/>
                  <a:cs typeface="Arial"/>
                  <a:sym typeface="Arial"/>
                </a:rPr>
                <a:t>10</a:t>
              </a:r>
              <a:endParaRPr kumimoji="0" sz="1600" b="1" i="0" u="none" strike="noStrike" kern="1200" cap="none" spc="0" normalizeH="0" baseline="0" noProof="0" dirty="0">
                <a:ln>
                  <a:noFill/>
                </a:ln>
                <a:solidFill>
                  <a:srgbClr val="FFFFFF"/>
                </a:solidFill>
                <a:effectLst/>
                <a:uLnTx/>
                <a:uFillTx/>
                <a:latin typeface="Arial"/>
                <a:ea typeface="Arial"/>
                <a:cs typeface="Arial"/>
                <a:sym typeface="Arial"/>
              </a:endParaRPr>
            </a:p>
          </p:txBody>
        </p:sp>
        <p:cxnSp>
          <p:nvCxnSpPr>
            <p:cNvPr id="32" name="Google Shape;302;p14">
              <a:extLst>
                <a:ext uri="{FF2B5EF4-FFF2-40B4-BE49-F238E27FC236}">
                  <a16:creationId xmlns:a16="http://schemas.microsoft.com/office/drawing/2014/main" id="{39EED773-8F98-C1CB-C635-E77E24D87839}"/>
                </a:ext>
              </a:extLst>
            </p:cNvPr>
            <p:cNvCxnSpPr/>
            <p:nvPr/>
          </p:nvCxnSpPr>
          <p:spPr>
            <a:xfrm flipH="1">
              <a:off x="3481306" y="3939882"/>
              <a:ext cx="900" cy="578100"/>
            </a:xfrm>
            <a:prstGeom prst="straightConnector1">
              <a:avLst/>
            </a:prstGeom>
            <a:noFill/>
            <a:ln w="9525" cap="flat" cmpd="sng">
              <a:solidFill>
                <a:srgbClr val="0069B4"/>
              </a:solidFill>
              <a:prstDash val="solid"/>
              <a:round/>
              <a:headEnd type="none" w="med" len="med"/>
              <a:tailEnd type="none" w="med" len="med"/>
            </a:ln>
          </p:spPr>
        </p:cxnSp>
        <p:sp>
          <p:nvSpPr>
            <p:cNvPr id="33" name="Google Shape;303;p14">
              <a:extLst>
                <a:ext uri="{FF2B5EF4-FFF2-40B4-BE49-F238E27FC236}">
                  <a16:creationId xmlns:a16="http://schemas.microsoft.com/office/drawing/2014/main" id="{845FFF47-DB24-1280-C413-F8FD2BAE6AD6}"/>
                </a:ext>
              </a:extLst>
            </p:cNvPr>
            <p:cNvSpPr txBox="1"/>
            <p:nvPr/>
          </p:nvSpPr>
          <p:spPr>
            <a:xfrm>
              <a:off x="5318258" y="3519395"/>
              <a:ext cx="710424"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1200" cap="none" spc="0" normalizeH="0" baseline="0" noProof="0" dirty="0">
                  <a:ln>
                    <a:noFill/>
                  </a:ln>
                  <a:solidFill>
                    <a:srgbClr val="FFFFFF"/>
                  </a:solidFill>
                  <a:effectLst/>
                  <a:uLnTx/>
                  <a:uFillTx/>
                  <a:latin typeface="Arial"/>
                  <a:ea typeface="Arial"/>
                  <a:cs typeface="Arial"/>
                  <a:sym typeface="Arial"/>
                </a:rPr>
                <a:t>8-9</a:t>
              </a:r>
              <a:endParaRPr kumimoji="0" sz="1600" b="1"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34" name="Google Shape;304;p14">
              <a:extLst>
                <a:ext uri="{FF2B5EF4-FFF2-40B4-BE49-F238E27FC236}">
                  <a16:creationId xmlns:a16="http://schemas.microsoft.com/office/drawing/2014/main" id="{50ECE235-1375-6C70-0A69-C7CF85DBD11A}"/>
                </a:ext>
              </a:extLst>
            </p:cNvPr>
            <p:cNvSpPr txBox="1"/>
            <p:nvPr/>
          </p:nvSpPr>
          <p:spPr>
            <a:xfrm>
              <a:off x="1261125" y="3519395"/>
              <a:ext cx="273538"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1200" cap="none" spc="0" normalizeH="0" baseline="0" noProof="0" dirty="0">
                  <a:ln>
                    <a:noFill/>
                  </a:ln>
                  <a:solidFill>
                    <a:srgbClr val="FFFFFF"/>
                  </a:solidFill>
                  <a:effectLst/>
                  <a:uLnTx/>
                  <a:uFillTx/>
                  <a:latin typeface="Arial"/>
                  <a:ea typeface="Arial"/>
                  <a:cs typeface="Arial"/>
                  <a:sym typeface="Arial"/>
                </a:rPr>
                <a:t>4</a:t>
              </a:r>
              <a:endParaRPr kumimoji="0" sz="1600" b="1" i="0" u="none" strike="noStrike" kern="1200" cap="none" spc="0" normalizeH="0" baseline="0" noProof="0" dirty="0">
                <a:ln>
                  <a:noFill/>
                </a:ln>
                <a:solidFill>
                  <a:srgbClr val="FFFFFF"/>
                </a:solidFill>
                <a:effectLst/>
                <a:uLnTx/>
                <a:uFillTx/>
                <a:latin typeface="Arial"/>
                <a:ea typeface="Arial"/>
                <a:cs typeface="Arial"/>
                <a:sym typeface="Arial"/>
              </a:endParaRPr>
            </a:p>
          </p:txBody>
        </p:sp>
        <p:cxnSp>
          <p:nvCxnSpPr>
            <p:cNvPr id="35" name="Google Shape;305;p14">
              <a:extLst>
                <a:ext uri="{FF2B5EF4-FFF2-40B4-BE49-F238E27FC236}">
                  <a16:creationId xmlns:a16="http://schemas.microsoft.com/office/drawing/2014/main" id="{D53580C4-F5F6-40B8-57F2-F703F13C7235}"/>
                </a:ext>
              </a:extLst>
            </p:cNvPr>
            <p:cNvCxnSpPr/>
            <p:nvPr/>
          </p:nvCxnSpPr>
          <p:spPr>
            <a:xfrm flipH="1">
              <a:off x="1401056" y="2858282"/>
              <a:ext cx="900" cy="578100"/>
            </a:xfrm>
            <a:prstGeom prst="straightConnector1">
              <a:avLst/>
            </a:prstGeom>
            <a:noFill/>
            <a:ln w="9525" cap="flat" cmpd="sng">
              <a:solidFill>
                <a:srgbClr val="0069B4"/>
              </a:solidFill>
              <a:prstDash val="solid"/>
              <a:round/>
              <a:headEnd type="none" w="med" len="med"/>
              <a:tailEnd type="none" w="med" len="med"/>
            </a:ln>
          </p:spPr>
        </p:cxnSp>
        <p:cxnSp>
          <p:nvCxnSpPr>
            <p:cNvPr id="36" name="Google Shape;306;p14">
              <a:extLst>
                <a:ext uri="{FF2B5EF4-FFF2-40B4-BE49-F238E27FC236}">
                  <a16:creationId xmlns:a16="http://schemas.microsoft.com/office/drawing/2014/main" id="{B5338553-87A7-3A6C-E155-DF252EB5AA54}"/>
                </a:ext>
              </a:extLst>
            </p:cNvPr>
            <p:cNvCxnSpPr/>
            <p:nvPr/>
          </p:nvCxnSpPr>
          <p:spPr>
            <a:xfrm flipH="1">
              <a:off x="5570506" y="2858282"/>
              <a:ext cx="900" cy="578100"/>
            </a:xfrm>
            <a:prstGeom prst="straightConnector1">
              <a:avLst/>
            </a:prstGeom>
            <a:noFill/>
            <a:ln w="9525" cap="flat" cmpd="sng">
              <a:solidFill>
                <a:srgbClr val="0069B4"/>
              </a:solidFill>
              <a:prstDash val="solid"/>
              <a:round/>
              <a:headEnd type="none" w="med" len="med"/>
              <a:tailEnd type="none" w="med" len="med"/>
            </a:ln>
          </p:spPr>
        </p:cxnSp>
        <p:cxnSp>
          <p:nvCxnSpPr>
            <p:cNvPr id="37" name="Google Shape;307;p14">
              <a:extLst>
                <a:ext uri="{FF2B5EF4-FFF2-40B4-BE49-F238E27FC236}">
                  <a16:creationId xmlns:a16="http://schemas.microsoft.com/office/drawing/2014/main" id="{043A59B8-4076-D2CE-29AC-04242D34745E}"/>
                </a:ext>
              </a:extLst>
            </p:cNvPr>
            <p:cNvCxnSpPr/>
            <p:nvPr/>
          </p:nvCxnSpPr>
          <p:spPr>
            <a:xfrm flipH="1">
              <a:off x="7651156" y="3939882"/>
              <a:ext cx="900" cy="578100"/>
            </a:xfrm>
            <a:prstGeom prst="straightConnector1">
              <a:avLst/>
            </a:prstGeom>
            <a:noFill/>
            <a:ln w="9525" cap="flat" cmpd="sng">
              <a:solidFill>
                <a:srgbClr val="0069B4"/>
              </a:solidFill>
              <a:prstDash val="solid"/>
              <a:round/>
              <a:headEnd type="none" w="med" len="med"/>
              <a:tailEnd type="none" w="med" len="med"/>
            </a:ln>
          </p:spPr>
        </p:cxnSp>
        <p:cxnSp>
          <p:nvCxnSpPr>
            <p:cNvPr id="38" name="Google Shape;308;p14">
              <a:extLst>
                <a:ext uri="{FF2B5EF4-FFF2-40B4-BE49-F238E27FC236}">
                  <a16:creationId xmlns:a16="http://schemas.microsoft.com/office/drawing/2014/main" id="{D8C15495-CD4F-1601-758A-CF38C3F112B7}"/>
                </a:ext>
              </a:extLst>
            </p:cNvPr>
            <p:cNvCxnSpPr/>
            <p:nvPr/>
          </p:nvCxnSpPr>
          <p:spPr>
            <a:xfrm flipH="1">
              <a:off x="9739981" y="2858282"/>
              <a:ext cx="900" cy="578100"/>
            </a:xfrm>
            <a:prstGeom prst="straightConnector1">
              <a:avLst/>
            </a:prstGeom>
            <a:noFill/>
            <a:ln w="9525" cap="flat" cmpd="sng">
              <a:solidFill>
                <a:srgbClr val="0069B4"/>
              </a:solidFill>
              <a:prstDash val="solid"/>
              <a:round/>
              <a:headEnd type="none" w="med" len="med"/>
              <a:tailEnd type="none" w="med" len="med"/>
            </a:ln>
          </p:spPr>
        </p:cxnSp>
      </p:grpSp>
      <p:grpSp>
        <p:nvGrpSpPr>
          <p:cNvPr id="45" name="Group 44">
            <a:extLst>
              <a:ext uri="{FF2B5EF4-FFF2-40B4-BE49-F238E27FC236}">
                <a16:creationId xmlns:a16="http://schemas.microsoft.com/office/drawing/2014/main" id="{D0F59DA2-2CD1-3423-3B18-F14778DE9F63}"/>
              </a:ext>
            </a:extLst>
          </p:cNvPr>
          <p:cNvGrpSpPr/>
          <p:nvPr/>
        </p:nvGrpSpPr>
        <p:grpSpPr>
          <a:xfrm>
            <a:off x="3763608" y="1406444"/>
            <a:ext cx="4522696" cy="4138642"/>
            <a:chOff x="7787073" y="1732421"/>
            <a:chExt cx="4175674" cy="3821089"/>
          </a:xfrm>
        </p:grpSpPr>
        <p:sp>
          <p:nvSpPr>
            <p:cNvPr id="39" name="TextBox 38">
              <a:extLst>
                <a:ext uri="{FF2B5EF4-FFF2-40B4-BE49-F238E27FC236}">
                  <a16:creationId xmlns:a16="http://schemas.microsoft.com/office/drawing/2014/main" id="{99114D7D-F33A-08CF-95AD-21B16C415BE9}"/>
                </a:ext>
              </a:extLst>
            </p:cNvPr>
            <p:cNvSpPr txBox="1"/>
            <p:nvPr/>
          </p:nvSpPr>
          <p:spPr>
            <a:xfrm>
              <a:off x="7787073" y="1732421"/>
              <a:ext cx="4175674" cy="3821089"/>
            </a:xfrm>
            <a:prstGeom prst="roundRect">
              <a:avLst>
                <a:gd name="adj" fmla="val 8736"/>
              </a:avLst>
            </a:prstGeom>
            <a:solidFill>
              <a:srgbClr val="005C6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Roboto"/>
                  <a:ea typeface="Roboto"/>
                  <a:cs typeface="Roboto"/>
                  <a:sym typeface="Roboto"/>
                </a:rPr>
                <a:t>Sign up here to participate in the review and consultation process:</a:t>
              </a: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a:ea typeface="Roboto"/>
                  <a:cs typeface="Roboto"/>
                  <a:sym typeface="Roboto"/>
                </a:rPr>
                <a:t>https://www.surveymonkey.com/r/PMF3Q7Z</a:t>
              </a:r>
            </a:p>
          </p:txBody>
        </p:sp>
        <p:pic>
          <p:nvPicPr>
            <p:cNvPr id="44" name="Picture 43">
              <a:extLst>
                <a:ext uri="{FF2B5EF4-FFF2-40B4-BE49-F238E27FC236}">
                  <a16:creationId xmlns:a16="http://schemas.microsoft.com/office/drawing/2014/main" id="{C3706481-5B8C-BCB5-EB9A-94AE9CE95D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2135" y="2584208"/>
              <a:ext cx="2232081" cy="2236851"/>
            </a:xfrm>
            <a:prstGeom prst="rect">
              <a:avLst/>
            </a:prstGeom>
          </p:spPr>
        </p:pic>
      </p:grpSp>
    </p:spTree>
    <p:extLst>
      <p:ext uri="{BB962C8B-B14F-4D97-AF65-F5344CB8AC3E}">
        <p14:creationId xmlns:p14="http://schemas.microsoft.com/office/powerpoint/2010/main" val="3220548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irds on a beach&#10;&#10;Description automatically generated">
            <a:extLst>
              <a:ext uri="{FF2B5EF4-FFF2-40B4-BE49-F238E27FC236}">
                <a16:creationId xmlns:a16="http://schemas.microsoft.com/office/drawing/2014/main" id="{D78DACF3-3DAE-EFCB-D3D5-CDD3A8C753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360182">
            <a:off x="5726772" y="954294"/>
            <a:ext cx="6899050" cy="5422037"/>
          </a:xfrm>
          <a:prstGeom prst="rect">
            <a:avLst/>
          </a:prstGeom>
        </p:spPr>
      </p:pic>
      <p:sp>
        <p:nvSpPr>
          <p:cNvPr id="48" name="Retângulo 47">
            <a:extLst>
              <a:ext uri="{FF2B5EF4-FFF2-40B4-BE49-F238E27FC236}">
                <a16:creationId xmlns:a16="http://schemas.microsoft.com/office/drawing/2014/main" id="{1A5B55E9-8ACA-E6E6-BCA7-ED9F4B1DE3D1}"/>
              </a:ext>
            </a:extLst>
          </p:cNvPr>
          <p:cNvSpPr/>
          <p:nvPr/>
        </p:nvSpPr>
        <p:spPr>
          <a:xfrm>
            <a:off x="6515" y="1226252"/>
            <a:ext cx="5899074" cy="4658733"/>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22" name="Oval 21">
            <a:extLst>
              <a:ext uri="{FF2B5EF4-FFF2-40B4-BE49-F238E27FC236}">
                <a16:creationId xmlns:a16="http://schemas.microsoft.com/office/drawing/2014/main" id="{55B2798B-F05A-9334-F463-0CE4601BC94F}"/>
              </a:ext>
            </a:extLst>
          </p:cNvPr>
          <p:cNvSpPr/>
          <p:nvPr/>
        </p:nvSpPr>
        <p:spPr>
          <a:xfrm>
            <a:off x="2770711" y="2269582"/>
            <a:ext cx="1210377" cy="1210377"/>
          </a:xfrm>
          <a:prstGeom prst="ellipse">
            <a:avLst/>
          </a:prstGeom>
          <a:noFill/>
          <a:ln w="854075">
            <a:solidFill>
              <a:srgbClr val="1B3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10" name="Retângulo 9">
            <a:extLst>
              <a:ext uri="{FF2B5EF4-FFF2-40B4-BE49-F238E27FC236}">
                <a16:creationId xmlns:a16="http://schemas.microsoft.com/office/drawing/2014/main" id="{F249165F-8172-5224-B708-BA9B3D7AC24F}"/>
              </a:ext>
            </a:extLst>
          </p:cNvPr>
          <p:cNvSpPr/>
          <p:nvPr/>
        </p:nvSpPr>
        <p:spPr>
          <a:xfrm>
            <a:off x="1781928" y="6211242"/>
            <a:ext cx="1020279" cy="3480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34" name="Retângulo 33">
            <a:extLst>
              <a:ext uri="{FF2B5EF4-FFF2-40B4-BE49-F238E27FC236}">
                <a16:creationId xmlns:a16="http://schemas.microsoft.com/office/drawing/2014/main" id="{E42F3AFC-1766-09BB-41B0-811AC6EAA2AE}"/>
              </a:ext>
            </a:extLst>
          </p:cNvPr>
          <p:cNvSpPr/>
          <p:nvPr/>
        </p:nvSpPr>
        <p:spPr>
          <a:xfrm rot="5400000">
            <a:off x="-221045" y="136950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44" name="Retângulo 43">
            <a:extLst>
              <a:ext uri="{FF2B5EF4-FFF2-40B4-BE49-F238E27FC236}">
                <a16:creationId xmlns:a16="http://schemas.microsoft.com/office/drawing/2014/main" id="{DF2F25D1-56F1-8E6E-9D26-7C32D56FAD48}"/>
              </a:ext>
            </a:extLst>
          </p:cNvPr>
          <p:cNvSpPr/>
          <p:nvPr/>
        </p:nvSpPr>
        <p:spPr>
          <a:xfrm>
            <a:off x="-2381" y="-12724"/>
            <a:ext cx="12200895"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35" name="Retângulo 34">
            <a:extLst>
              <a:ext uri="{FF2B5EF4-FFF2-40B4-BE49-F238E27FC236}">
                <a16:creationId xmlns:a16="http://schemas.microsoft.com/office/drawing/2014/main" id="{CE138A28-E64F-AD58-3048-CD5C55220883}"/>
              </a:ext>
            </a:extLst>
          </p:cNvPr>
          <p:cNvSpPr/>
          <p:nvPr/>
        </p:nvSpPr>
        <p:spPr>
          <a:xfrm>
            <a:off x="681136" y="1872826"/>
            <a:ext cx="4030824" cy="3342807"/>
          </a:xfrm>
          <a:prstGeom prst="rect">
            <a:avLst/>
          </a:prstGeom>
          <a:solidFill>
            <a:srgbClr val="005C6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36" name="CaixaDeTexto 35">
            <a:extLst>
              <a:ext uri="{FF2B5EF4-FFF2-40B4-BE49-F238E27FC236}">
                <a16:creationId xmlns:a16="http://schemas.microsoft.com/office/drawing/2014/main" id="{C31F8E02-C94C-6525-BF08-FF597FE66691}"/>
              </a:ext>
            </a:extLst>
          </p:cNvPr>
          <p:cNvSpPr txBox="1">
            <a:spLocks noChangeAspect="1"/>
          </p:cNvSpPr>
          <p:nvPr/>
        </p:nvSpPr>
        <p:spPr>
          <a:xfrm>
            <a:off x="867747" y="2572484"/>
            <a:ext cx="3590174"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Thank you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Contact : Louis Demargne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l.demargne@unesco.org </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000" b="0" i="0" u="none" strike="noStrike" kern="1200" cap="none" spc="0" normalizeH="0" baseline="0" noProof="0" dirty="0">
              <a:ln>
                <a:noFill/>
              </a:ln>
              <a:solidFill>
                <a:prstClr val="white"/>
              </a:solidFill>
              <a:effectLst/>
              <a:uLnTx/>
              <a:uFillTx/>
              <a:latin typeface="DIN Pro Regular" panose="020B0504020101020102" pitchFamily="34" charset="0"/>
              <a:ea typeface="+mn-ea"/>
              <a:cs typeface="DIN Pro Regular" panose="020B0504020101020102" pitchFamily="34" charset="0"/>
              <a:sym typeface="Arial"/>
            </a:endParaRPr>
          </a:p>
        </p:txBody>
      </p:sp>
      <p:pic>
        <p:nvPicPr>
          <p:cNvPr id="7" name="Image 6" descr="Une image contenant texte, Police, logo, Graphique&#10;&#10;Description générée automatiquement">
            <a:extLst>
              <a:ext uri="{FF2B5EF4-FFF2-40B4-BE49-F238E27FC236}">
                <a16:creationId xmlns:a16="http://schemas.microsoft.com/office/drawing/2014/main" id="{427F90BE-5ACD-CE9B-ACEC-B8D616FCF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959" y="6072979"/>
            <a:ext cx="715024" cy="687062"/>
          </a:xfrm>
          <a:prstGeom prst="rect">
            <a:avLst/>
          </a:prstGeom>
        </p:spPr>
      </p:pic>
      <p:pic>
        <p:nvPicPr>
          <p:cNvPr id="9" name="Image 8" descr="Une image contenant texte, Police, logo, cercle&#10;&#10;Description générée automatiquement">
            <a:extLst>
              <a:ext uri="{FF2B5EF4-FFF2-40B4-BE49-F238E27FC236}">
                <a16:creationId xmlns:a16="http://schemas.microsoft.com/office/drawing/2014/main" id="{C70933E8-056A-2808-E09D-9EF3D2BD99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6990" y="5962132"/>
            <a:ext cx="1515627" cy="865196"/>
          </a:xfrm>
          <a:prstGeom prst="rect">
            <a:avLst/>
          </a:prstGeom>
        </p:spPr>
      </p:pic>
      <p:sp>
        <p:nvSpPr>
          <p:cNvPr id="2" name="TextBox 1">
            <a:extLst>
              <a:ext uri="{FF2B5EF4-FFF2-40B4-BE49-F238E27FC236}">
                <a16:creationId xmlns:a16="http://schemas.microsoft.com/office/drawing/2014/main" id="{57CAA3C5-F5CD-BD10-A33D-2F943F8B0C58}"/>
              </a:ext>
            </a:extLst>
          </p:cNvPr>
          <p:cNvSpPr txBox="1"/>
          <p:nvPr/>
        </p:nvSpPr>
        <p:spPr>
          <a:xfrm>
            <a:off x="8185696" y="5970674"/>
            <a:ext cx="4006303"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Ocean Image Bank / </a:t>
            </a:r>
            <a:r>
              <a:rPr kumimoji="0" lang="en-GB" sz="1000" b="0" i="0" u="none" strike="noStrike" kern="1200" cap="none" spc="0" normalizeH="0" baseline="0" noProof="0" dirty="0" err="1">
                <a:ln>
                  <a:noFill/>
                </a:ln>
                <a:solidFill>
                  <a:prstClr val="white"/>
                </a:solidFill>
                <a:effectLst/>
                <a:uLnTx/>
                <a:uFillTx/>
                <a:latin typeface="Calibri" panose="020F0502020204030204"/>
                <a:ea typeface="+mn-ea"/>
                <a:cs typeface="Arial"/>
                <a:sym typeface="Arial"/>
              </a:rPr>
              <a:t>Kaveesha</a:t>
            </a: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 </a:t>
            </a:r>
            <a:r>
              <a:rPr kumimoji="0" lang="en-GB" sz="1000" b="0" i="0" u="none" strike="noStrike" kern="1200" cap="none" spc="0" normalizeH="0" baseline="0" noProof="0" dirty="0" err="1">
                <a:ln>
                  <a:noFill/>
                </a:ln>
                <a:solidFill>
                  <a:prstClr val="white"/>
                </a:solidFill>
                <a:effectLst/>
                <a:uLnTx/>
                <a:uFillTx/>
                <a:latin typeface="Calibri" panose="020F0502020204030204"/>
                <a:ea typeface="+mn-ea"/>
                <a:cs typeface="Arial"/>
                <a:sym typeface="Arial"/>
              </a:rPr>
              <a:t>Madhubhashana</a:t>
            </a: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7405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stingrays swimming in the ocean&#10;&#10;Description automatically generated">
            <a:extLst>
              <a:ext uri="{FF2B5EF4-FFF2-40B4-BE49-F238E27FC236}">
                <a16:creationId xmlns:a16="http://schemas.microsoft.com/office/drawing/2014/main" id="{B94B490D-EBBC-B797-4E6E-30D2ECF977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5"/>
          <a:stretch/>
        </p:blipFill>
        <p:spPr>
          <a:xfrm>
            <a:off x="-82615" y="2670629"/>
            <a:ext cx="12319181" cy="3340603"/>
          </a:xfrm>
          <a:prstGeom prst="rect">
            <a:avLst/>
          </a:prstGeom>
        </p:spPr>
      </p:pic>
      <p:sp>
        <p:nvSpPr>
          <p:cNvPr id="9" name="Retângulo 8">
            <a:extLst>
              <a:ext uri="{FF2B5EF4-FFF2-40B4-BE49-F238E27FC236}">
                <a16:creationId xmlns:a16="http://schemas.microsoft.com/office/drawing/2014/main" id="{FB465187-DAA1-54C5-4362-E5F0B112CCEE}"/>
              </a:ext>
            </a:extLst>
          </p:cNvPr>
          <p:cNvSpPr/>
          <p:nvPr/>
        </p:nvSpPr>
        <p:spPr>
          <a:xfrm>
            <a:off x="0" y="0"/>
            <a:ext cx="12192000" cy="2973859"/>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4" name="Retângulo 3">
            <a:extLst>
              <a:ext uri="{FF2B5EF4-FFF2-40B4-BE49-F238E27FC236}">
                <a16:creationId xmlns:a16="http://schemas.microsoft.com/office/drawing/2014/main" id="{021700AD-25D1-21C3-6D1B-6F568A345A1C}"/>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pic>
        <p:nvPicPr>
          <p:cNvPr id="12" name="Imagem 11">
            <a:extLst>
              <a:ext uri="{FF2B5EF4-FFF2-40B4-BE49-F238E27FC236}">
                <a16:creationId xmlns:a16="http://schemas.microsoft.com/office/drawing/2014/main" id="{5A125E27-C03B-B327-8478-4976E4488187}"/>
              </a:ext>
            </a:extLst>
          </p:cNvPr>
          <p:cNvPicPr>
            <a:picLocks noChangeAspect="1"/>
          </p:cNvPicPr>
          <p:nvPr/>
        </p:nvPicPr>
        <p:blipFill>
          <a:blip r:embed="rId4"/>
          <a:stretch>
            <a:fillRect/>
          </a:stretch>
        </p:blipFill>
        <p:spPr>
          <a:xfrm>
            <a:off x="0" y="2965850"/>
            <a:ext cx="12192000" cy="109837"/>
          </a:xfrm>
          <a:prstGeom prst="rect">
            <a:avLst/>
          </a:prstGeom>
        </p:spPr>
      </p:pic>
      <p:sp>
        <p:nvSpPr>
          <p:cNvPr id="18" name="Retângulo 17">
            <a:extLst>
              <a:ext uri="{FF2B5EF4-FFF2-40B4-BE49-F238E27FC236}">
                <a16:creationId xmlns:a16="http://schemas.microsoft.com/office/drawing/2014/main" id="{49A6DF41-1FF6-B0F9-9F89-1CD280DB55A6}"/>
              </a:ext>
            </a:extLst>
          </p:cNvPr>
          <p:cNvSpPr/>
          <p:nvPr/>
        </p:nvSpPr>
        <p:spPr>
          <a:xfrm>
            <a:off x="-2380" y="3079093"/>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3" name="Oval 12">
            <a:extLst>
              <a:ext uri="{FF2B5EF4-FFF2-40B4-BE49-F238E27FC236}">
                <a16:creationId xmlns:a16="http://schemas.microsoft.com/office/drawing/2014/main" id="{235FC5C2-E298-AA2D-2C43-E59BAA096F34}"/>
              </a:ext>
            </a:extLst>
          </p:cNvPr>
          <p:cNvSpPr/>
          <p:nvPr/>
        </p:nvSpPr>
        <p:spPr>
          <a:xfrm>
            <a:off x="5115697" y="2059459"/>
            <a:ext cx="2067698" cy="2067698"/>
          </a:xfrm>
          <a:prstGeom prst="ellipse">
            <a:avLst/>
          </a:prstGeom>
          <a:solidFill>
            <a:srgbClr val="005C6D"/>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5" name="CaixaDeTexto 14">
            <a:extLst>
              <a:ext uri="{FF2B5EF4-FFF2-40B4-BE49-F238E27FC236}">
                <a16:creationId xmlns:a16="http://schemas.microsoft.com/office/drawing/2014/main" id="{85719BA9-C047-B7DA-7B01-95707BB53699}"/>
              </a:ext>
            </a:extLst>
          </p:cNvPr>
          <p:cNvSpPr txBox="1"/>
          <p:nvPr/>
        </p:nvSpPr>
        <p:spPr>
          <a:xfrm>
            <a:off x="5605923" y="2059459"/>
            <a:ext cx="11038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0" b="1" i="0" u="none" strike="noStrike" kern="1200" cap="none" spc="0" normalizeH="0" baseline="0" noProof="0" dirty="0">
                <a:ln>
                  <a:noFill/>
                </a:ln>
                <a:solidFill>
                  <a:prstClr val="white"/>
                </a:solidFill>
                <a:effectLst/>
                <a:uLnTx/>
                <a:uFillTx/>
                <a:latin typeface="DIN Pro Bold" panose="020B0504020101020102" pitchFamily="34" charset="0"/>
                <a:ea typeface="+mn-ea"/>
                <a:cs typeface="DIN Pro Bold" panose="020B0504020101020102" pitchFamily="34" charset="0"/>
                <a:sym typeface="Arial"/>
              </a:rPr>
              <a:t>1</a:t>
            </a:r>
          </a:p>
        </p:txBody>
      </p:sp>
      <p:sp>
        <p:nvSpPr>
          <p:cNvPr id="19" name="Retângulo 18">
            <a:extLst>
              <a:ext uri="{FF2B5EF4-FFF2-40B4-BE49-F238E27FC236}">
                <a16:creationId xmlns:a16="http://schemas.microsoft.com/office/drawing/2014/main" id="{126F7791-7EA5-64C8-50A7-5ACE8EEB996C}"/>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4" name="Retângulo 13">
            <a:extLst>
              <a:ext uri="{FF2B5EF4-FFF2-40B4-BE49-F238E27FC236}">
                <a16:creationId xmlns:a16="http://schemas.microsoft.com/office/drawing/2014/main" id="{3BC98E82-3348-D449-F099-CCEAD4CB8E9D}"/>
              </a:ext>
            </a:extLst>
          </p:cNvPr>
          <p:cNvSpPr/>
          <p:nvPr/>
        </p:nvSpPr>
        <p:spPr>
          <a:xfrm>
            <a:off x="247135" y="337751"/>
            <a:ext cx="329514" cy="2808618"/>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23" name="CaixaDeTexto 22">
            <a:extLst>
              <a:ext uri="{FF2B5EF4-FFF2-40B4-BE49-F238E27FC236}">
                <a16:creationId xmlns:a16="http://schemas.microsoft.com/office/drawing/2014/main" id="{7BB8E94F-D70C-C525-4806-8ADA87445EFB}"/>
              </a:ext>
            </a:extLst>
          </p:cNvPr>
          <p:cNvSpPr txBox="1"/>
          <p:nvPr/>
        </p:nvSpPr>
        <p:spPr>
          <a:xfrm>
            <a:off x="703615" y="257191"/>
            <a:ext cx="1106293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DIN Pro Bold" panose="020B0504020101020102" pitchFamily="34" charset="0"/>
                <a:ea typeface="+mn-ea"/>
                <a:cs typeface="DIN Pro Bold" panose="020B0504020101020102" pitchFamily="34" charset="0"/>
                <a:sym typeface="Arial"/>
              </a:rPr>
              <a:t>The Ocean Decade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DIN Pro Bold" panose="020B0504020101020102" pitchFamily="34" charset="0"/>
                <a:ea typeface="+mn-ea"/>
                <a:cs typeface="DIN Pro Bold" panose="020B0504020101020102" pitchFamily="34" charset="0"/>
                <a:sym typeface="Arial"/>
              </a:rPr>
              <a:t>Data &amp; Information Strategy</a:t>
            </a:r>
            <a:endParaRPr kumimoji="0" lang="pt-PT" sz="3600" b="0" i="0" u="none" strike="noStrike" kern="1200" cap="none" spc="0" normalizeH="0" baseline="0" noProof="0" dirty="0">
              <a:ln>
                <a:noFill/>
              </a:ln>
              <a:solidFill>
                <a:prstClr val="white"/>
              </a:solidFill>
              <a:effectLst/>
              <a:uLnTx/>
              <a:uFillTx/>
              <a:latin typeface="DIN Pro Regular" panose="020B0504020101020102" pitchFamily="34" charset="0"/>
              <a:ea typeface="+mn-ea"/>
              <a:cs typeface="Arial"/>
              <a:sym typeface="Arial"/>
            </a:endParaRPr>
          </a:p>
        </p:txBody>
      </p:sp>
      <p:pic>
        <p:nvPicPr>
          <p:cNvPr id="11" name="Image 6" descr="Une image contenant texte, Police, logo, Graphique&#10;&#10;Description générée automatiquement">
            <a:extLst>
              <a:ext uri="{FF2B5EF4-FFF2-40B4-BE49-F238E27FC236}">
                <a16:creationId xmlns:a16="http://schemas.microsoft.com/office/drawing/2014/main" id="{8894A35A-32C8-48F2-CCF2-1A5DF3B9BE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6739"/>
            <a:ext cx="653455" cy="627901"/>
          </a:xfrm>
          <a:prstGeom prst="rect">
            <a:avLst/>
          </a:prstGeom>
        </p:spPr>
      </p:pic>
      <p:pic>
        <p:nvPicPr>
          <p:cNvPr id="16" name="Image 8" descr="Une image contenant texte, Police, logo, cercle&#10;&#10;Description générée automatiquement">
            <a:extLst>
              <a:ext uri="{FF2B5EF4-FFF2-40B4-BE49-F238E27FC236}">
                <a16:creationId xmlns:a16="http://schemas.microsoft.com/office/drawing/2014/main" id="{4CBE3CAB-B19D-9C42-B172-1716C35DB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11232"/>
            <a:ext cx="1385120" cy="790696"/>
          </a:xfrm>
          <a:prstGeom prst="rect">
            <a:avLst/>
          </a:prstGeom>
        </p:spPr>
      </p:pic>
      <p:sp>
        <p:nvSpPr>
          <p:cNvPr id="3" name="TextBox 2">
            <a:extLst>
              <a:ext uri="{FF2B5EF4-FFF2-40B4-BE49-F238E27FC236}">
                <a16:creationId xmlns:a16="http://schemas.microsoft.com/office/drawing/2014/main" id="{B8D5A4FB-8F0E-64A5-AA23-83C9D48D83E6}"/>
              </a:ext>
            </a:extLst>
          </p:cNvPr>
          <p:cNvSpPr txBox="1"/>
          <p:nvPr/>
        </p:nvSpPr>
        <p:spPr>
          <a:xfrm>
            <a:off x="8185696" y="5970674"/>
            <a:ext cx="4006303"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Ocean Image Bank / Amanda Cotton</a:t>
            </a:r>
          </a:p>
        </p:txBody>
      </p:sp>
    </p:spTree>
    <p:extLst>
      <p:ext uri="{BB962C8B-B14F-4D97-AF65-F5344CB8AC3E}">
        <p14:creationId xmlns:p14="http://schemas.microsoft.com/office/powerpoint/2010/main" val="299100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ângulo 47">
            <a:extLst>
              <a:ext uri="{FF2B5EF4-FFF2-40B4-BE49-F238E27FC236}">
                <a16:creationId xmlns:a16="http://schemas.microsoft.com/office/drawing/2014/main" id="{1A5B55E9-8ACA-E6E6-BCA7-ED9F4B1DE3D1}"/>
              </a:ext>
            </a:extLst>
          </p:cNvPr>
          <p:cNvSpPr/>
          <p:nvPr/>
        </p:nvSpPr>
        <p:spPr>
          <a:xfrm>
            <a:off x="6514" y="1226252"/>
            <a:ext cx="12191999" cy="4658733"/>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08797"/>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CaixaDeTexto 14">
            <a:extLst>
              <a:ext uri="{FF2B5EF4-FFF2-40B4-BE49-F238E27FC236}">
                <a16:creationId xmlns:a16="http://schemas.microsoft.com/office/drawing/2014/main" id="{C83B57C3-E7E3-37F0-E38E-19246D8195FA}"/>
              </a:ext>
            </a:extLst>
          </p:cNvPr>
          <p:cNvSpPr txBox="1"/>
          <p:nvPr/>
        </p:nvSpPr>
        <p:spPr>
          <a:xfrm>
            <a:off x="548368" y="514956"/>
            <a:ext cx="10590687"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700" b="0" i="0" u="none" strike="noStrike" kern="1200" cap="none" spc="0" normalizeH="0" baseline="0" noProof="0" dirty="0">
                <a:ln>
                  <a:noFill/>
                </a:ln>
                <a:solidFill>
                  <a:prstClr val="white"/>
                </a:solidFill>
                <a:effectLst/>
                <a:uLnTx/>
                <a:uFillTx/>
                <a:latin typeface="DIN Pro Bold" panose="020B0804020101020102" pitchFamily="34" charset="0"/>
                <a:ea typeface="+mn-ea"/>
                <a:cs typeface="DIN Pro Bold" panose="020B0804020101020102" pitchFamily="34" charset="0"/>
              </a:rPr>
              <a:t>Data and Information are cornerstones of the Decade’s success</a:t>
            </a: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 name="Image 6" descr="Une image contenant texte, Police, logo, Graphique&#10;&#10;Description générée automatiquement">
            <a:extLst>
              <a:ext uri="{FF2B5EF4-FFF2-40B4-BE49-F238E27FC236}">
                <a16:creationId xmlns:a16="http://schemas.microsoft.com/office/drawing/2014/main" id="{EF769F3C-4A29-ED3F-869B-FBC7E573C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106739"/>
            <a:ext cx="653455" cy="627901"/>
          </a:xfrm>
          <a:prstGeom prst="rect">
            <a:avLst/>
          </a:prstGeom>
        </p:spPr>
      </p:pic>
      <p:pic>
        <p:nvPicPr>
          <p:cNvPr id="4" name="Image 8" descr="Une image contenant texte, Police, logo, cercle&#10;&#10;Description générée automatiquement">
            <a:extLst>
              <a:ext uri="{FF2B5EF4-FFF2-40B4-BE49-F238E27FC236}">
                <a16:creationId xmlns:a16="http://schemas.microsoft.com/office/drawing/2014/main" id="{35E7FA93-4ACF-E213-183D-99A564A092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269" y="6011232"/>
            <a:ext cx="1385120" cy="790696"/>
          </a:xfrm>
          <a:prstGeom prst="rect">
            <a:avLst/>
          </a:prstGeom>
        </p:spPr>
      </p:pic>
      <p:pic>
        <p:nvPicPr>
          <p:cNvPr id="16" name="Picture 15">
            <a:extLst>
              <a:ext uri="{FF2B5EF4-FFF2-40B4-BE49-F238E27FC236}">
                <a16:creationId xmlns:a16="http://schemas.microsoft.com/office/drawing/2014/main" id="{7A1D7C55-2B2A-2C0B-E94C-10EBF13C5D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4905" y="1219433"/>
            <a:ext cx="8798218" cy="4629919"/>
          </a:xfrm>
          <a:prstGeom prst="rect">
            <a:avLst/>
          </a:prstGeom>
        </p:spPr>
      </p:pic>
      <p:sp>
        <p:nvSpPr>
          <p:cNvPr id="17" name="Rectangle 16">
            <a:extLst>
              <a:ext uri="{FF2B5EF4-FFF2-40B4-BE49-F238E27FC236}">
                <a16:creationId xmlns:a16="http://schemas.microsoft.com/office/drawing/2014/main" id="{29D38589-C1AC-7969-B794-E94ECEFD23FC}"/>
              </a:ext>
            </a:extLst>
          </p:cNvPr>
          <p:cNvSpPr/>
          <p:nvPr/>
        </p:nvSpPr>
        <p:spPr>
          <a:xfrm>
            <a:off x="3634548" y="3588444"/>
            <a:ext cx="3496235" cy="2259700"/>
          </a:xfrm>
          <a:prstGeom prst="rect">
            <a:avLst/>
          </a:prstGeom>
          <a:noFill/>
          <a:ln w="57150">
            <a:solidFill>
              <a:srgbClr val="1E3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9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74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ângulo 47">
            <a:extLst>
              <a:ext uri="{FF2B5EF4-FFF2-40B4-BE49-F238E27FC236}">
                <a16:creationId xmlns:a16="http://schemas.microsoft.com/office/drawing/2014/main" id="{1A5B55E9-8ACA-E6E6-BCA7-ED9F4B1DE3D1}"/>
              </a:ext>
            </a:extLst>
          </p:cNvPr>
          <p:cNvSpPr/>
          <p:nvPr/>
        </p:nvSpPr>
        <p:spPr>
          <a:xfrm>
            <a:off x="-4763" y="1239746"/>
            <a:ext cx="12191999" cy="4658733"/>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08797"/>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CaixaDeTexto 14">
            <a:extLst>
              <a:ext uri="{FF2B5EF4-FFF2-40B4-BE49-F238E27FC236}">
                <a16:creationId xmlns:a16="http://schemas.microsoft.com/office/drawing/2014/main" id="{C83B57C3-E7E3-37F0-E38E-19246D8195FA}"/>
              </a:ext>
            </a:extLst>
          </p:cNvPr>
          <p:cNvSpPr txBox="1"/>
          <p:nvPr/>
        </p:nvSpPr>
        <p:spPr>
          <a:xfrm>
            <a:off x="628198" y="514956"/>
            <a:ext cx="1119301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700" b="0" i="0" u="none" strike="noStrike" kern="1200" cap="none" spc="0" normalizeH="0" baseline="0" noProof="0" dirty="0">
                <a:ln>
                  <a:noFill/>
                </a:ln>
                <a:solidFill>
                  <a:prstClr val="white"/>
                </a:solidFill>
                <a:effectLst/>
                <a:uLnTx/>
                <a:uFillTx/>
                <a:latin typeface="DIN Pro Bold" panose="020B0804020101020102" pitchFamily="34" charset="0"/>
                <a:ea typeface="+mn-ea"/>
                <a:cs typeface="DIN Pro Bold" panose="020B0804020101020102" pitchFamily="34" charset="0"/>
              </a:rPr>
              <a:t>Ocean Decade Working Groups – Strategy and Priorities</a:t>
            </a: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912371"/>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 name="Image 6" descr="Une image contenant texte, Police, logo, Graphique&#10;&#10;Description générée automatiquement">
            <a:extLst>
              <a:ext uri="{FF2B5EF4-FFF2-40B4-BE49-F238E27FC236}">
                <a16:creationId xmlns:a16="http://schemas.microsoft.com/office/drawing/2014/main" id="{EF769F3C-4A29-ED3F-869B-FBC7E573C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106739"/>
            <a:ext cx="653455" cy="627901"/>
          </a:xfrm>
          <a:prstGeom prst="rect">
            <a:avLst/>
          </a:prstGeom>
        </p:spPr>
      </p:pic>
      <p:pic>
        <p:nvPicPr>
          <p:cNvPr id="4" name="Image 8" descr="Une image contenant texte, Police, logo, cercle&#10;&#10;Description générée automatiquement">
            <a:extLst>
              <a:ext uri="{FF2B5EF4-FFF2-40B4-BE49-F238E27FC236}">
                <a16:creationId xmlns:a16="http://schemas.microsoft.com/office/drawing/2014/main" id="{35E7FA93-4ACF-E213-183D-99A564A092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269" y="6011232"/>
            <a:ext cx="1385120" cy="790696"/>
          </a:xfrm>
          <a:prstGeom prst="rect">
            <a:avLst/>
          </a:prstGeom>
        </p:spPr>
      </p:pic>
      <p:sp>
        <p:nvSpPr>
          <p:cNvPr id="7" name="CaixaDeTexto 15">
            <a:extLst>
              <a:ext uri="{FF2B5EF4-FFF2-40B4-BE49-F238E27FC236}">
                <a16:creationId xmlns:a16="http://schemas.microsoft.com/office/drawing/2014/main" id="{74A84D4F-FFBF-3CAF-B7CE-C0F90F6C5579}"/>
              </a:ext>
            </a:extLst>
          </p:cNvPr>
          <p:cNvSpPr txBox="1"/>
          <p:nvPr/>
        </p:nvSpPr>
        <p:spPr>
          <a:xfrm>
            <a:off x="171718" y="328323"/>
            <a:ext cx="4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DIN Pro Regular" panose="020B0504020101020102" pitchFamily="34" charset="0"/>
                <a:ea typeface="+mn-ea"/>
                <a:cs typeface="+mn-cs"/>
              </a:rPr>
              <a:t>03</a:t>
            </a:r>
          </a:p>
        </p:txBody>
      </p:sp>
      <p:sp>
        <p:nvSpPr>
          <p:cNvPr id="3" name="TextBox 2">
            <a:extLst>
              <a:ext uri="{FF2B5EF4-FFF2-40B4-BE49-F238E27FC236}">
                <a16:creationId xmlns:a16="http://schemas.microsoft.com/office/drawing/2014/main" id="{D003AA29-FCCA-6977-18F7-41A6C8A13D13}"/>
              </a:ext>
            </a:extLst>
          </p:cNvPr>
          <p:cNvSpPr txBox="1"/>
          <p:nvPr/>
        </p:nvSpPr>
        <p:spPr>
          <a:xfrm>
            <a:off x="6881626" y="1914286"/>
            <a:ext cx="4804229" cy="821531"/>
          </a:xfrm>
          <a:prstGeom prst="roundRect">
            <a:avLst>
              <a:gd name="adj" fmla="val 12112"/>
            </a:avLst>
          </a:prstGeom>
          <a:solidFill>
            <a:srgbClr val="06265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Segoe UI"/>
                <a:ea typeface="+mn-ea"/>
                <a:cs typeface="Arial"/>
                <a:sym typeface="Arial"/>
              </a:rPr>
              <a:t>Corporate Data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Segoe UI"/>
                <a:ea typeface="+mn-ea"/>
                <a:cs typeface="Arial"/>
                <a:sym typeface="Arial"/>
              </a:rPr>
              <a:t>Unlock privately held data</a:t>
            </a:r>
          </a:p>
        </p:txBody>
      </p:sp>
      <p:sp>
        <p:nvSpPr>
          <p:cNvPr id="5" name="TextBox 4">
            <a:extLst>
              <a:ext uri="{FF2B5EF4-FFF2-40B4-BE49-F238E27FC236}">
                <a16:creationId xmlns:a16="http://schemas.microsoft.com/office/drawing/2014/main" id="{97D5C014-B61A-BB8A-58F6-6598172839C4}"/>
              </a:ext>
            </a:extLst>
          </p:cNvPr>
          <p:cNvSpPr txBox="1"/>
          <p:nvPr/>
        </p:nvSpPr>
        <p:spPr>
          <a:xfrm>
            <a:off x="872592" y="1897857"/>
            <a:ext cx="4804229" cy="821531"/>
          </a:xfrm>
          <a:prstGeom prst="roundRect">
            <a:avLst>
              <a:gd name="adj" fmla="val 12112"/>
            </a:avLst>
          </a:prstGeom>
          <a:solidFill>
            <a:schemeClr val="tx1">
              <a:lumMod val="65000"/>
              <a:lumOff val="3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a:ea typeface="+mn-ea"/>
                <a:cs typeface="Arial"/>
                <a:sym typeface="Arial"/>
              </a:rPr>
              <a:t>Data Coordination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Segoe UI"/>
                <a:ea typeface="+mn-ea"/>
                <a:cs typeface="Arial"/>
                <a:sym typeface="Arial"/>
              </a:rPr>
              <a:t>Develop a data &amp; information </a:t>
            </a:r>
            <a:r>
              <a:rPr kumimoji="0" lang="en-US" sz="2000" b="0" i="1" u="none" strike="noStrike" kern="0" cap="none" spc="0" normalizeH="0" baseline="0" noProof="0" dirty="0">
                <a:ln>
                  <a:noFill/>
                </a:ln>
                <a:solidFill>
                  <a:prstClr val="white"/>
                </a:solidFill>
                <a:effectLst/>
                <a:uLnTx/>
                <a:uFillTx/>
                <a:latin typeface="Segoe UI"/>
                <a:ea typeface="+mn-ea"/>
                <a:cs typeface="Arial"/>
                <a:sym typeface="Arial"/>
              </a:rPr>
              <a:t>s</a:t>
            </a:r>
            <a:r>
              <a:rPr kumimoji="0" lang="en-US" sz="2000" b="0" i="1" u="none" strike="noStrike" kern="1200" cap="none" spc="0" normalizeH="0" baseline="0" noProof="0" dirty="0">
                <a:ln>
                  <a:noFill/>
                </a:ln>
                <a:solidFill>
                  <a:prstClr val="white"/>
                </a:solidFill>
                <a:effectLst/>
                <a:uLnTx/>
                <a:uFillTx/>
                <a:latin typeface="Segoe UI"/>
                <a:ea typeface="+mn-ea"/>
                <a:cs typeface="Arial"/>
                <a:sym typeface="Arial"/>
              </a:rPr>
              <a:t>trategy</a:t>
            </a:r>
          </a:p>
        </p:txBody>
      </p:sp>
      <p:sp>
        <p:nvSpPr>
          <p:cNvPr id="8" name="Arrow: Left-Right 7">
            <a:extLst>
              <a:ext uri="{FF2B5EF4-FFF2-40B4-BE49-F238E27FC236}">
                <a16:creationId xmlns:a16="http://schemas.microsoft.com/office/drawing/2014/main" id="{FB0F0183-6A4C-FD85-1EE3-832C30688F60}"/>
              </a:ext>
            </a:extLst>
          </p:cNvPr>
          <p:cNvSpPr/>
          <p:nvPr/>
        </p:nvSpPr>
        <p:spPr>
          <a:xfrm>
            <a:off x="5757402" y="2234129"/>
            <a:ext cx="1027164" cy="228600"/>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9" name="Group 8">
            <a:extLst>
              <a:ext uri="{FF2B5EF4-FFF2-40B4-BE49-F238E27FC236}">
                <a16:creationId xmlns:a16="http://schemas.microsoft.com/office/drawing/2014/main" id="{4629678D-36A6-E225-FAF8-71B9436DC581}"/>
              </a:ext>
            </a:extLst>
          </p:cNvPr>
          <p:cNvGrpSpPr/>
          <p:nvPr/>
        </p:nvGrpSpPr>
        <p:grpSpPr>
          <a:xfrm>
            <a:off x="6876006" y="2735817"/>
            <a:ext cx="4804230" cy="1740547"/>
            <a:chOff x="6769596" y="4918240"/>
            <a:chExt cx="4804230" cy="1740547"/>
          </a:xfrm>
        </p:grpSpPr>
        <p:sp>
          <p:nvSpPr>
            <p:cNvPr id="10" name="TextBox 9">
              <a:extLst>
                <a:ext uri="{FF2B5EF4-FFF2-40B4-BE49-F238E27FC236}">
                  <a16:creationId xmlns:a16="http://schemas.microsoft.com/office/drawing/2014/main" id="{D16B7C76-98C7-9E3E-4B68-423128865312}"/>
                </a:ext>
              </a:extLst>
            </p:cNvPr>
            <p:cNvSpPr txBox="1"/>
            <p:nvPr/>
          </p:nvSpPr>
          <p:spPr>
            <a:xfrm>
              <a:off x="6769596" y="5442921"/>
              <a:ext cx="4804230" cy="1215866"/>
            </a:xfrm>
            <a:prstGeom prst="roundRect">
              <a:avLst>
                <a:gd name="adj" fmla="val 11073"/>
              </a:avLst>
            </a:prstGeom>
            <a:solidFill>
              <a:schemeClr val="bg2">
                <a:lumMod val="40000"/>
                <a:lumOff val="60000"/>
              </a:schemeClr>
            </a:solidFill>
          </p:spPr>
          <p:txBody>
            <a:bodyPr wrap="square">
              <a:spAutoFit/>
            </a:bodyPr>
            <a:lstStyle/>
            <a:p>
              <a:pPr marL="0" marR="0" lvl="0" indent="0" algn="ctr" defTabSz="1300480" rtl="0" eaLnBrk="1" fontAlgn="auto" latinLnBrk="0" hangingPunct="0">
                <a:lnSpc>
                  <a:spcPct val="100000"/>
                </a:lnSpc>
                <a:spcBef>
                  <a:spcPts val="600"/>
                </a:spcBef>
                <a:spcAft>
                  <a:spcPts val="600"/>
                </a:spcAft>
                <a:buClrTx/>
                <a:buSzTx/>
                <a:buFont typeface="Arial"/>
                <a:buNone/>
                <a:tabLst/>
                <a:defRPr/>
              </a:pPr>
              <a:r>
                <a:rPr kumimoji="0" lang="en-US" sz="1600" b="1" i="0" u="none" strike="noStrike" kern="1200" cap="none" spc="0" normalizeH="0" baseline="0" noProof="0" dirty="0">
                  <a:ln>
                    <a:noFill/>
                  </a:ln>
                  <a:solidFill>
                    <a:srgbClr val="002060"/>
                  </a:solidFill>
                  <a:effectLst/>
                  <a:uLnTx/>
                  <a:uFillTx/>
                  <a:latin typeface="Segoe UI" panose="020B0502040204020203" pitchFamily="34" charset="0"/>
                  <a:ea typeface="Roboto"/>
                  <a:cs typeface="Segoe UI" panose="020B0502040204020203" pitchFamily="34" charset="0"/>
                  <a:sym typeface="Roboto"/>
                </a:rPr>
                <a:t>Frameworks, Strategies, Recommendations</a:t>
              </a:r>
            </a:p>
            <a:p>
              <a:pPr marL="0" marR="0" lvl="0" indent="0" algn="ctr" defTabSz="1300480" rtl="0" eaLnBrk="1" fontAlgn="auto" latinLnBrk="0" hangingPunct="0">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002060"/>
                  </a:solidFill>
                  <a:effectLst/>
                  <a:uLnTx/>
                  <a:uFillTx/>
                  <a:latin typeface="Segoe UI" panose="020B0502040204020203" pitchFamily="34" charset="0"/>
                  <a:ea typeface="Roboto"/>
                  <a:cs typeface="Segoe UI" panose="020B0502040204020203" pitchFamily="34" charset="0"/>
                  <a:sym typeface="Roboto"/>
                </a:rPr>
                <a:t>To enable private companies to share their privately held ocean data for the benefit of ocean science</a:t>
              </a:r>
            </a:p>
            <a:p>
              <a:pPr marL="0" marR="0" lvl="0" indent="0" algn="ctr" defTabSz="1300480" rtl="0" eaLnBrk="1" fontAlgn="auto" latinLnBrk="0" hangingPunct="0">
                <a:lnSpc>
                  <a:spcPct val="100000"/>
                </a:lnSpc>
                <a:spcBef>
                  <a:spcPts val="600"/>
                </a:spcBef>
                <a:spcAft>
                  <a:spcPts val="600"/>
                </a:spcAft>
                <a:buClrTx/>
                <a:buSzTx/>
                <a:buFont typeface="Arial"/>
                <a:buNone/>
                <a:tabLst/>
                <a:defRPr/>
              </a:pPr>
              <a:endParaRPr kumimoji="0" lang="en-US" sz="1400" b="0" i="0" u="none" strike="noStrike" kern="1200" cap="none" spc="0" normalizeH="0" baseline="0" noProof="0" dirty="0">
                <a:ln>
                  <a:noFill/>
                </a:ln>
                <a:solidFill>
                  <a:srgbClr val="002060"/>
                </a:solidFill>
                <a:effectLst/>
                <a:uLnTx/>
                <a:uFillTx/>
                <a:latin typeface="Segoe UI" panose="020B0502040204020203" pitchFamily="34" charset="0"/>
                <a:ea typeface="Roboto"/>
                <a:cs typeface="Segoe UI" panose="020B0502040204020203" pitchFamily="34" charset="0"/>
                <a:sym typeface="Roboto"/>
              </a:endParaRPr>
            </a:p>
          </p:txBody>
        </p:sp>
        <p:cxnSp>
          <p:nvCxnSpPr>
            <p:cNvPr id="18" name="Straight Arrow Connector 17">
              <a:extLst>
                <a:ext uri="{FF2B5EF4-FFF2-40B4-BE49-F238E27FC236}">
                  <a16:creationId xmlns:a16="http://schemas.microsoft.com/office/drawing/2014/main" id="{65C1B061-DA5E-EBAF-DCF4-DAB440864AEC}"/>
                </a:ext>
              </a:extLst>
            </p:cNvPr>
            <p:cNvCxnSpPr/>
            <p:nvPr/>
          </p:nvCxnSpPr>
          <p:spPr>
            <a:xfrm>
              <a:off x="9204960" y="4918240"/>
              <a:ext cx="0" cy="52468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2EBC989-BE76-31D8-0714-E5C690CD5170}"/>
              </a:ext>
            </a:extLst>
          </p:cNvPr>
          <p:cNvGrpSpPr/>
          <p:nvPr/>
        </p:nvGrpSpPr>
        <p:grpSpPr>
          <a:xfrm>
            <a:off x="828123" y="2735817"/>
            <a:ext cx="4929279" cy="1602047"/>
            <a:chOff x="703656" y="4918240"/>
            <a:chExt cx="4929279" cy="1602047"/>
          </a:xfrm>
        </p:grpSpPr>
        <p:sp>
          <p:nvSpPr>
            <p:cNvPr id="20" name="Slide Number Placeholder 1">
              <a:extLst>
                <a:ext uri="{FF2B5EF4-FFF2-40B4-BE49-F238E27FC236}">
                  <a16:creationId xmlns:a16="http://schemas.microsoft.com/office/drawing/2014/main" id="{F9AADA23-01C8-B75C-0EA3-E883413AB9B0}"/>
                </a:ext>
              </a:extLst>
            </p:cNvPr>
            <p:cNvSpPr txBox="1">
              <a:spLocks/>
            </p:cNvSpPr>
            <p:nvPr/>
          </p:nvSpPr>
          <p:spPr>
            <a:xfrm>
              <a:off x="839233" y="6310522"/>
              <a:ext cx="247984" cy="184666"/>
            </a:xfrm>
            <a:prstGeom prst="rect">
              <a:avLst/>
            </a:prstGeom>
          </p:spPr>
          <p:txBody>
            <a:bodyPr wrap="square" anchor="ct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EBE266AF-210D-4B9E-92F6-EF999B290F31}" type="slidenum">
                <a:rPr kumimoji="0" lang="en-AU" sz="900" b="0" i="0" u="none" strike="noStrike" kern="1200" cap="none" spc="0" normalizeH="0" baseline="0" noProof="0" smtClean="0">
                  <a:ln>
                    <a:noFill/>
                  </a:ln>
                  <a:solidFill>
                    <a:srgbClr val="292929"/>
                  </a:solidFill>
                  <a:effectLst/>
                  <a:uLnTx/>
                  <a:uFillTx/>
                  <a:latin typeface="Segoe UI Semibold"/>
                  <a:ea typeface="+mn-ea"/>
                  <a:cs typeface="Segoe UI Semilight" panose="020B0402040204020203" pitchFamily="34" charset="0"/>
                  <a:sym typeface="Calibri"/>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en-AU" sz="900" b="0" i="0" u="none" strike="noStrike" kern="1200" cap="none" spc="0" normalizeH="0" baseline="0" noProof="0">
                <a:ln>
                  <a:noFill/>
                </a:ln>
                <a:solidFill>
                  <a:srgbClr val="292929"/>
                </a:solidFill>
                <a:effectLst/>
                <a:uLnTx/>
                <a:uFillTx/>
                <a:latin typeface="Segoe UI Semibold"/>
                <a:ea typeface="+mn-ea"/>
                <a:cs typeface="Segoe UI Semilight" panose="020B0402040204020203" pitchFamily="34" charset="0"/>
                <a:sym typeface="Calibri"/>
              </a:endParaRPr>
            </a:p>
          </p:txBody>
        </p:sp>
        <p:grpSp>
          <p:nvGrpSpPr>
            <p:cNvPr id="21" name="Group 20">
              <a:extLst>
                <a:ext uri="{FF2B5EF4-FFF2-40B4-BE49-F238E27FC236}">
                  <a16:creationId xmlns:a16="http://schemas.microsoft.com/office/drawing/2014/main" id="{EED5B8ED-4307-178D-C333-77B0672BDB35}"/>
                </a:ext>
              </a:extLst>
            </p:cNvPr>
            <p:cNvGrpSpPr/>
            <p:nvPr/>
          </p:nvGrpSpPr>
          <p:grpSpPr>
            <a:xfrm>
              <a:off x="703656" y="4918240"/>
              <a:ext cx="4929279" cy="1576241"/>
              <a:chOff x="703656" y="4918240"/>
              <a:chExt cx="4929279" cy="1576241"/>
            </a:xfrm>
          </p:grpSpPr>
          <p:sp>
            <p:nvSpPr>
              <p:cNvPr id="23" name="TextBox 22">
                <a:extLst>
                  <a:ext uri="{FF2B5EF4-FFF2-40B4-BE49-F238E27FC236}">
                    <a16:creationId xmlns:a16="http://schemas.microsoft.com/office/drawing/2014/main" id="{192C7A87-CC86-D15A-287D-C6BD2739EB14}"/>
                  </a:ext>
                </a:extLst>
              </p:cNvPr>
              <p:cNvSpPr txBox="1"/>
              <p:nvPr/>
            </p:nvSpPr>
            <p:spPr>
              <a:xfrm>
                <a:off x="703656" y="5442921"/>
                <a:ext cx="4929279" cy="1051560"/>
              </a:xfrm>
              <a:prstGeom prst="roundRect">
                <a:avLst>
                  <a:gd name="adj" fmla="val 11073"/>
                </a:avLst>
              </a:prstGeom>
              <a:solidFill>
                <a:schemeClr val="bg2">
                  <a:lumMod val="40000"/>
                  <a:lumOff val="60000"/>
                </a:schemeClr>
              </a:solidFill>
            </p:spPr>
            <p:txBody>
              <a:bodyPr wrap="square">
                <a:spAutoFit/>
              </a:bodyPr>
              <a:lstStyle/>
              <a:p>
                <a:pPr marL="0" marR="0" lvl="0" indent="0" algn="ctr" defTabSz="1300480" rtl="0" eaLnBrk="1" fontAlgn="auto" latinLnBrk="0" hangingPunct="0">
                  <a:lnSpc>
                    <a:spcPct val="100000"/>
                  </a:lnSpc>
                  <a:spcAft>
                    <a:spcPts val="1200"/>
                  </a:spcAft>
                  <a:buClrTx/>
                  <a:buSzTx/>
                  <a:buFont typeface="Arial"/>
                  <a:buNone/>
                  <a:tabLst/>
                  <a:defRPr/>
                </a:pPr>
                <a:r>
                  <a:rPr kumimoji="0" lang="en-US" sz="1600" b="1" i="0" u="none" strike="noStrike" kern="1200" cap="none" spc="0" normalizeH="0" baseline="0" noProof="0" dirty="0">
                    <a:ln>
                      <a:noFill/>
                    </a:ln>
                    <a:solidFill>
                      <a:srgbClr val="002060"/>
                    </a:solidFill>
                    <a:effectLst/>
                    <a:uLnTx/>
                    <a:uFillTx/>
                    <a:latin typeface="Segoe UI" panose="020B0502040204020203" pitchFamily="34" charset="0"/>
                    <a:ea typeface="Roboto"/>
                    <a:cs typeface="Segoe UI" panose="020B0502040204020203" pitchFamily="34" charset="0"/>
                    <a:sym typeface="Roboto"/>
                  </a:rPr>
                  <a:t>Strategic Vision &amp; Objectives</a:t>
                </a:r>
              </a:p>
              <a:p>
                <a:pPr marL="0" marR="0" lvl="0" indent="0" algn="ctr" defTabSz="1300480" rtl="0" eaLnBrk="1" fontAlgn="auto" latinLnBrk="0" hangingPunct="0">
                  <a:lnSpc>
                    <a:spcPct val="100000"/>
                  </a:lnSpc>
                  <a:buClrTx/>
                  <a:buSzTx/>
                  <a:buFontTx/>
                  <a:buNone/>
                  <a:tabLst/>
                  <a:defRPr/>
                </a:pPr>
                <a:r>
                  <a:rPr kumimoji="0" lang="en-US" sz="16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Roboto"/>
                  </a:rPr>
                  <a:t>Data Strategy Implementation Group</a:t>
                </a:r>
              </a:p>
              <a:p>
                <a:pPr marL="0" marR="0" lvl="0" indent="0" algn="ctr" defTabSz="1300480" rtl="0" eaLnBrk="1" fontAlgn="auto" latinLnBrk="0" hangingPunct="0">
                  <a:lnSpc>
                    <a:spcPct val="100000"/>
                  </a:lnSpc>
                  <a:buClrTx/>
                  <a:buSzTx/>
                  <a:buFontTx/>
                  <a:buNone/>
                  <a:tabLst/>
                  <a:defRPr/>
                </a:pPr>
                <a:r>
                  <a:rPr kumimoji="0" lang="en-US" sz="16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Roboto"/>
                  </a:rPr>
                  <a:t>Implementation </a:t>
                </a:r>
                <a:r>
                  <a:rPr kumimoji="0" lang="en-US" sz="1600" i="0" u="none" strike="noStrike" kern="1200" cap="none" spc="0" normalizeH="0" baseline="0" noProof="0" dirty="0">
                    <a:ln>
                      <a:noFill/>
                    </a:ln>
                    <a:solidFill>
                      <a:srgbClr val="002060"/>
                    </a:solidFill>
                    <a:effectLst/>
                    <a:uLnTx/>
                    <a:uFillTx/>
                    <a:latin typeface="Segoe UI" panose="020B0502040204020203" pitchFamily="34" charset="0"/>
                    <a:ea typeface="Roboto"/>
                    <a:cs typeface="Segoe UI" panose="020B0502040204020203" pitchFamily="34" charset="0"/>
                    <a:sym typeface="Roboto"/>
                  </a:rPr>
                  <a:t>Plan</a:t>
                </a:r>
              </a:p>
            </p:txBody>
          </p:sp>
          <p:cxnSp>
            <p:nvCxnSpPr>
              <p:cNvPr id="24" name="Straight Arrow Connector 23">
                <a:extLst>
                  <a:ext uri="{FF2B5EF4-FFF2-40B4-BE49-F238E27FC236}">
                    <a16:creationId xmlns:a16="http://schemas.microsoft.com/office/drawing/2014/main" id="{9A95F83C-745F-8709-93FF-3629DBC27BF3}"/>
                  </a:ext>
                </a:extLst>
              </p:cNvPr>
              <p:cNvCxnSpPr/>
              <p:nvPr/>
            </p:nvCxnSpPr>
            <p:spPr>
              <a:xfrm>
                <a:off x="3118104" y="4918240"/>
                <a:ext cx="0" cy="524681"/>
              </a:xfrm>
              <a:prstGeom prst="straightConnector1">
                <a:avLst/>
              </a:prstGeom>
              <a:ln w="57150">
                <a:solidFill>
                  <a:srgbClr val="595959"/>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Rounded Corners 21">
              <a:extLst>
                <a:ext uri="{FF2B5EF4-FFF2-40B4-BE49-F238E27FC236}">
                  <a16:creationId xmlns:a16="http://schemas.microsoft.com/office/drawing/2014/main" id="{CBDFFA67-7471-7FA7-FE57-89AC464D9F76}"/>
                </a:ext>
              </a:extLst>
            </p:cNvPr>
            <p:cNvSpPr/>
            <p:nvPr/>
          </p:nvSpPr>
          <p:spPr>
            <a:xfrm>
              <a:off x="1222794" y="5838864"/>
              <a:ext cx="4106864" cy="681423"/>
            </a:xfrm>
            <a:prstGeom prst="roundRect">
              <a:avLst/>
            </a:prstGeom>
            <a:noFill/>
            <a:ln w="28575" cap="flat">
              <a:solidFill>
                <a:srgbClr val="00206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a:ea typeface="+mn-ea"/>
                <a:cs typeface="+mn-cs"/>
                <a:sym typeface="Roboto"/>
              </a:endParaRPr>
            </a:p>
          </p:txBody>
        </p:sp>
      </p:grpSp>
      <p:grpSp>
        <p:nvGrpSpPr>
          <p:cNvPr id="26" name="Group 25">
            <a:extLst>
              <a:ext uri="{FF2B5EF4-FFF2-40B4-BE49-F238E27FC236}">
                <a16:creationId xmlns:a16="http://schemas.microsoft.com/office/drawing/2014/main" id="{39F7D2FF-AAFE-2A35-30EB-53CC19491C76}"/>
              </a:ext>
            </a:extLst>
          </p:cNvPr>
          <p:cNvGrpSpPr/>
          <p:nvPr/>
        </p:nvGrpSpPr>
        <p:grpSpPr>
          <a:xfrm>
            <a:off x="3684228" y="2707135"/>
            <a:ext cx="5200180" cy="2850770"/>
            <a:chOff x="3670749" y="2675288"/>
            <a:chExt cx="5200180" cy="2850770"/>
          </a:xfrm>
        </p:grpSpPr>
        <p:sp>
          <p:nvSpPr>
            <p:cNvPr id="16" name="TextBox 15">
              <a:extLst>
                <a:ext uri="{FF2B5EF4-FFF2-40B4-BE49-F238E27FC236}">
                  <a16:creationId xmlns:a16="http://schemas.microsoft.com/office/drawing/2014/main" id="{38415660-EF2D-461C-DA0C-FDA673231C37}"/>
                </a:ext>
              </a:extLst>
            </p:cNvPr>
            <p:cNvSpPr txBox="1"/>
            <p:nvPr/>
          </p:nvSpPr>
          <p:spPr>
            <a:xfrm>
              <a:off x="3670749" y="4704527"/>
              <a:ext cx="5200180" cy="821531"/>
            </a:xfrm>
            <a:prstGeom prst="roundRect">
              <a:avLst>
                <a:gd name="adj" fmla="val 12112"/>
              </a:avLst>
            </a:prstGeom>
            <a:solidFill>
              <a:srgbClr val="FFC0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E3766"/>
                  </a:solidFill>
                  <a:effectLst/>
                  <a:uLnTx/>
                  <a:uFillTx/>
                  <a:latin typeface="Segoe UI"/>
                  <a:ea typeface="+mn-ea"/>
                  <a:cs typeface="Arial"/>
                  <a:sym typeface="Arial"/>
                </a:rPr>
                <a:t>Vision 2030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E3766"/>
                  </a:solidFill>
                  <a:effectLst/>
                  <a:uLnTx/>
                  <a:uFillTx/>
                  <a:latin typeface="Segoe UI"/>
                  <a:ea typeface="+mn-ea"/>
                  <a:cs typeface="Arial"/>
                  <a:sym typeface="Arial"/>
                </a:rPr>
                <a:t>White papers setting ambitions &amp; outcomes</a:t>
              </a:r>
            </a:p>
          </p:txBody>
        </p:sp>
        <p:sp>
          <p:nvSpPr>
            <p:cNvPr id="17" name="Arrow: Left-Right 16">
              <a:extLst>
                <a:ext uri="{FF2B5EF4-FFF2-40B4-BE49-F238E27FC236}">
                  <a16:creationId xmlns:a16="http://schemas.microsoft.com/office/drawing/2014/main" id="{EE5DABC5-3D64-B0A8-45D9-C7530143F8DA}"/>
                </a:ext>
              </a:extLst>
            </p:cNvPr>
            <p:cNvSpPr/>
            <p:nvPr/>
          </p:nvSpPr>
          <p:spPr>
            <a:xfrm rot="16200000">
              <a:off x="5315588" y="3522377"/>
              <a:ext cx="1898128" cy="203949"/>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35102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5E93CB1-800A-6AD6-4C2C-EF83FB27883A}"/>
              </a:ext>
            </a:extLst>
          </p:cNvPr>
          <p:cNvGrpSpPr/>
          <p:nvPr/>
        </p:nvGrpSpPr>
        <p:grpSpPr>
          <a:xfrm>
            <a:off x="301429" y="2145546"/>
            <a:ext cx="11679373" cy="3120829"/>
            <a:chOff x="323572" y="2699868"/>
            <a:chExt cx="11679373" cy="3120829"/>
          </a:xfrm>
        </p:grpSpPr>
        <p:pic>
          <p:nvPicPr>
            <p:cNvPr id="6" name="Picture 5" descr="A qr code with blue squares&#10;&#10;Description automatically generated with low confidence">
              <a:extLst>
                <a:ext uri="{FF2B5EF4-FFF2-40B4-BE49-F238E27FC236}">
                  <a16:creationId xmlns:a16="http://schemas.microsoft.com/office/drawing/2014/main" id="{4586DE8C-F916-2546-88F1-3FEC56FED2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19107" y="3235621"/>
              <a:ext cx="2049321" cy="2049321"/>
            </a:xfrm>
            <a:prstGeom prst="rect">
              <a:avLst/>
            </a:prstGeom>
          </p:spPr>
        </p:pic>
        <p:pic>
          <p:nvPicPr>
            <p:cNvPr id="8" name="Picture 7">
              <a:extLst>
                <a:ext uri="{FF2B5EF4-FFF2-40B4-BE49-F238E27FC236}">
                  <a16:creationId xmlns:a16="http://schemas.microsoft.com/office/drawing/2014/main" id="{A9CF9F1E-7A60-ED8E-F6C0-51B6D0B4A5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72" y="2699868"/>
              <a:ext cx="2203318" cy="3120829"/>
            </a:xfrm>
            <a:prstGeom prst="rect">
              <a:avLst/>
            </a:prstGeom>
            <a:ln w="3175">
              <a:solidFill>
                <a:schemeClr val="tx1"/>
              </a:solidFill>
            </a:ln>
          </p:spPr>
        </p:pic>
        <p:sp>
          <p:nvSpPr>
            <p:cNvPr id="11" name="TextBox 10">
              <a:extLst>
                <a:ext uri="{FF2B5EF4-FFF2-40B4-BE49-F238E27FC236}">
                  <a16:creationId xmlns:a16="http://schemas.microsoft.com/office/drawing/2014/main" id="{308A4FC3-30C8-8FA2-E224-8480B12C961D}"/>
                </a:ext>
              </a:extLst>
            </p:cNvPr>
            <p:cNvSpPr txBox="1"/>
            <p:nvPr/>
          </p:nvSpPr>
          <p:spPr>
            <a:xfrm>
              <a:off x="9702725" y="2734966"/>
              <a:ext cx="2300220"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oboto"/>
                  <a:ea typeface="Roboto"/>
                  <a:cs typeface="Roboto"/>
                  <a:sym typeface="Roboto"/>
                </a:rPr>
                <a:t>Download here:</a:t>
              </a:r>
              <a:endParaRPr kumimoji="0" lang="en-GB" sz="20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grpSp>
      <p:pic>
        <p:nvPicPr>
          <p:cNvPr id="2" name="Image 6" descr="Une image contenant texte, Police, logo, Graphique&#10;&#10;Description générée automatiquement">
            <a:extLst>
              <a:ext uri="{FF2B5EF4-FFF2-40B4-BE49-F238E27FC236}">
                <a16:creationId xmlns:a16="http://schemas.microsoft.com/office/drawing/2014/main" id="{CB22AB8D-C2E5-6DD4-32C7-D2844AE8D6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7" name="Image 8" descr="Une image contenant texte, Police, logo, cercle&#10;&#10;Description générée automatiquement">
            <a:extLst>
              <a:ext uri="{FF2B5EF4-FFF2-40B4-BE49-F238E27FC236}">
                <a16:creationId xmlns:a16="http://schemas.microsoft.com/office/drawing/2014/main" id="{BC9323A2-3341-F90B-4053-ECE0E07643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13" name="Retângulo 6">
            <a:extLst>
              <a:ext uri="{FF2B5EF4-FFF2-40B4-BE49-F238E27FC236}">
                <a16:creationId xmlns:a16="http://schemas.microsoft.com/office/drawing/2014/main" id="{D69A8FDF-805E-C4E2-8437-76924037B11F}"/>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14" name="Image 6" descr="Une image contenant texte, Police, logo, Graphique&#10;&#10;Description générée automatiquement">
            <a:extLst>
              <a:ext uri="{FF2B5EF4-FFF2-40B4-BE49-F238E27FC236}">
                <a16:creationId xmlns:a16="http://schemas.microsoft.com/office/drawing/2014/main" id="{7B72DA36-76F0-F6C4-CB88-80F89DEF46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15" name="Image 8" descr="Une image contenant texte, Police, logo, cercle&#10;&#10;Description générée automatiquement">
            <a:extLst>
              <a:ext uri="{FF2B5EF4-FFF2-40B4-BE49-F238E27FC236}">
                <a16:creationId xmlns:a16="http://schemas.microsoft.com/office/drawing/2014/main" id="{08244361-BADC-4A3D-24E2-77E009C8D7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pic>
        <p:nvPicPr>
          <p:cNvPr id="4" name="Picture 3">
            <a:extLst>
              <a:ext uri="{FF2B5EF4-FFF2-40B4-BE49-F238E27FC236}">
                <a16:creationId xmlns:a16="http://schemas.microsoft.com/office/drawing/2014/main" id="{C8BE422D-ABDB-B8D8-5DE7-F2F8D0BF72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6422" y="1216004"/>
            <a:ext cx="6813152" cy="4619839"/>
          </a:xfrm>
          <a:prstGeom prst="rect">
            <a:avLst/>
          </a:prstGeom>
          <a:ln>
            <a:solidFill>
              <a:srgbClr val="0C54A3"/>
            </a:solidFill>
          </a:ln>
        </p:spPr>
      </p:pic>
      <p:sp>
        <p:nvSpPr>
          <p:cNvPr id="17" name="Retângulo 6">
            <a:extLst>
              <a:ext uri="{FF2B5EF4-FFF2-40B4-BE49-F238E27FC236}">
                <a16:creationId xmlns:a16="http://schemas.microsoft.com/office/drawing/2014/main" id="{0ACC7DE0-C6BF-9002-EE39-0C236B255B39}"/>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8" name="Retângulo 13">
            <a:extLst>
              <a:ext uri="{FF2B5EF4-FFF2-40B4-BE49-F238E27FC236}">
                <a16:creationId xmlns:a16="http://schemas.microsoft.com/office/drawing/2014/main" id="{3691DC82-68DF-DB3C-D096-F633B211E8A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20" name="TextBox 19">
            <a:extLst>
              <a:ext uri="{FF2B5EF4-FFF2-40B4-BE49-F238E27FC236}">
                <a16:creationId xmlns:a16="http://schemas.microsoft.com/office/drawing/2014/main" id="{CFBC0579-368F-3A0E-A291-21796609C4BC}"/>
              </a:ext>
            </a:extLst>
          </p:cNvPr>
          <p:cNvSpPr txBox="1"/>
          <p:nvPr/>
        </p:nvSpPr>
        <p:spPr>
          <a:xfrm>
            <a:off x="628198" y="311998"/>
            <a:ext cx="110258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Roboto"/>
                <a:ea typeface="Roboto"/>
                <a:cs typeface="Arial"/>
                <a:sym typeface="Arial"/>
              </a:rPr>
              <a:t>A globally distributed, trusted, inclusive, and interconnected ocean data and information ecosystem</a:t>
            </a:r>
            <a:endParaRPr kumimoji="0" lang="en-US" sz="2400" b="1" i="0" u="none" strike="noStrike" kern="1200" cap="none" spc="0" normalizeH="0" baseline="0" noProof="0" dirty="0">
              <a:ln>
                <a:noFill/>
              </a:ln>
              <a:solidFill>
                <a:prstClr val="white"/>
              </a:solidFill>
              <a:effectLst/>
              <a:uLnTx/>
              <a:uFillTx/>
              <a:latin typeface="Roboto"/>
              <a:ea typeface="Roboto"/>
              <a:cs typeface="Arial"/>
              <a:sym typeface="Arial"/>
            </a:endParaRPr>
          </a:p>
        </p:txBody>
      </p:sp>
    </p:spTree>
    <p:extLst>
      <p:ext uri="{BB962C8B-B14F-4D97-AF65-F5344CB8AC3E}">
        <p14:creationId xmlns:p14="http://schemas.microsoft.com/office/powerpoint/2010/main" val="267578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2B0E6D-B085-A7C0-53BF-7AF1613F9EF4}"/>
              </a:ext>
            </a:extLst>
          </p:cNvPr>
          <p:cNvSpPr txBox="1"/>
          <p:nvPr/>
        </p:nvSpPr>
        <p:spPr>
          <a:xfrm>
            <a:off x="480303" y="1430294"/>
            <a:ext cx="10998200" cy="4072910"/>
          </a:xfrm>
          <a:prstGeom prst="rect">
            <a:avLst/>
          </a:prstGeom>
          <a:noFill/>
        </p:spPr>
        <p:txBody>
          <a:bodyPr wrap="square">
            <a:spAutoFit/>
          </a:bodyPr>
          <a:lstStyle/>
          <a:p>
            <a:pPr marL="457189" marR="0" lvl="0" indent="-457189" algn="l" defTabSz="914400" rtl="0" eaLnBrk="1" fontAlgn="auto" latinLnBrk="0" hangingPunct="1">
              <a:lnSpc>
                <a:spcPct val="100000"/>
              </a:lnSpc>
              <a:spcBef>
                <a:spcPts val="1200"/>
              </a:spcBef>
              <a:spcAft>
                <a:spcPts val="800"/>
              </a:spcAft>
              <a:buClrTx/>
              <a:buSzTx/>
              <a:buFont typeface="+mj-lt"/>
              <a:buAutoNum type="arabicPeriod"/>
              <a:tabLst/>
              <a:defRPr/>
            </a:pPr>
            <a:r>
              <a:rPr kumimoji="0" lang="en-US" sz="2400" b="0" i="0" u="none" strike="noStrike" kern="1200" cap="none" spc="0" normalizeH="0" baseline="0" noProof="0" dirty="0">
                <a:ln>
                  <a:noFill/>
                </a:ln>
                <a:solidFill>
                  <a:srgbClr val="44546A"/>
                </a:solidFill>
                <a:effectLst/>
                <a:uLnTx/>
                <a:uFillTx/>
                <a:latin typeface="Proxima Nova" panose="02000506030000020004" pitchFamily="2" charset="0"/>
                <a:ea typeface="Roboto"/>
                <a:cs typeface="Roboto"/>
              </a:rPr>
              <a:t>Establish a globally distributed ocean digital ecosystem allowing sharing and equitable access of multidisciplinary data, information and knowledge by all</a:t>
            </a:r>
          </a:p>
          <a:p>
            <a:pPr marL="457189" marR="0" lvl="0" indent="-457189" algn="l" defTabSz="914400" rtl="0" eaLnBrk="1" fontAlgn="auto" latinLnBrk="0" hangingPunct="1">
              <a:lnSpc>
                <a:spcPct val="100000"/>
              </a:lnSpc>
              <a:spcBef>
                <a:spcPts val="1200"/>
              </a:spcBef>
              <a:spcAft>
                <a:spcPts val="800"/>
              </a:spcAft>
              <a:buClrTx/>
              <a:buSzTx/>
              <a:buFont typeface="+mj-lt"/>
              <a:buAutoNum type="arabicPeriod"/>
              <a:tabLst/>
              <a:defRPr/>
            </a:pPr>
            <a:r>
              <a:rPr kumimoji="0" lang="en-US" sz="2400" b="0" i="0" u="none" strike="noStrike" kern="1200" cap="none" spc="0" normalizeH="0" baseline="0" noProof="0" dirty="0">
                <a:ln>
                  <a:noFill/>
                </a:ln>
                <a:solidFill>
                  <a:srgbClr val="44546A"/>
                </a:solidFill>
                <a:effectLst/>
                <a:uLnTx/>
                <a:uFillTx/>
                <a:latin typeface="Proxima Nova" panose="02000506030000020004" pitchFamily="2" charset="0"/>
                <a:ea typeface="Roboto"/>
                <a:cs typeface="Roboto"/>
              </a:rPr>
              <a:t>Improve data and information discovery and usability</a:t>
            </a:r>
          </a:p>
          <a:p>
            <a:pPr marL="457189" marR="0" lvl="0" indent="-457189" algn="l" defTabSz="914400" rtl="0" eaLnBrk="1" fontAlgn="auto" latinLnBrk="0" hangingPunct="1">
              <a:lnSpc>
                <a:spcPct val="100000"/>
              </a:lnSpc>
              <a:spcBef>
                <a:spcPts val="1200"/>
              </a:spcBef>
              <a:spcAft>
                <a:spcPts val="800"/>
              </a:spcAft>
              <a:buClrTx/>
              <a:buSzTx/>
              <a:buFont typeface="+mj-lt"/>
              <a:buAutoNum type="arabicPeriod"/>
              <a:tabLst/>
              <a:defRPr/>
            </a:pPr>
            <a:r>
              <a:rPr kumimoji="0" lang="en-US" sz="2400" b="0" i="0" u="none" strike="noStrike" kern="1200" cap="none" spc="0" normalizeH="0" baseline="0" noProof="0" dirty="0">
                <a:ln>
                  <a:noFill/>
                </a:ln>
                <a:solidFill>
                  <a:srgbClr val="44546A"/>
                </a:solidFill>
                <a:effectLst/>
                <a:uLnTx/>
                <a:uFillTx/>
                <a:latin typeface="Proxima Nova" panose="02000506030000020004" pitchFamily="2" charset="0"/>
                <a:ea typeface="Roboto"/>
                <a:cs typeface="Roboto"/>
              </a:rPr>
              <a:t>Build trust in data and information shared across the digital ecosystem</a:t>
            </a:r>
          </a:p>
          <a:p>
            <a:pPr marL="457189" marR="0" lvl="0" indent="-457189" algn="l" defTabSz="914400" rtl="0" eaLnBrk="1" fontAlgn="auto" latinLnBrk="0" hangingPunct="1">
              <a:lnSpc>
                <a:spcPct val="100000"/>
              </a:lnSpc>
              <a:spcBef>
                <a:spcPts val="1200"/>
              </a:spcBef>
              <a:spcAft>
                <a:spcPts val="800"/>
              </a:spcAft>
              <a:buClrTx/>
              <a:buSzTx/>
              <a:buFont typeface="+mj-lt"/>
              <a:buAutoNum type="arabicPeriod"/>
              <a:tabLst/>
              <a:defRPr/>
            </a:pPr>
            <a:r>
              <a:rPr kumimoji="0" lang="en-US" sz="2400" b="0" i="0" u="none" strike="noStrike" kern="1200" cap="none" spc="0" normalizeH="0" baseline="0" noProof="0" dirty="0">
                <a:ln>
                  <a:noFill/>
                </a:ln>
                <a:solidFill>
                  <a:srgbClr val="44546A"/>
                </a:solidFill>
                <a:effectLst/>
                <a:uLnTx/>
                <a:uFillTx/>
                <a:latin typeface="Proxima Nova" panose="02000506030000020004" pitchFamily="2" charset="0"/>
                <a:ea typeface="Roboto"/>
                <a:cs typeface="Roboto"/>
              </a:rPr>
              <a:t>Prioritize digital solutions that support decisions for sustainable ocean management </a:t>
            </a:r>
          </a:p>
          <a:p>
            <a:pPr marL="457189" marR="0" lvl="0" indent="-457189" algn="l" defTabSz="914400" rtl="0" eaLnBrk="1" fontAlgn="auto" latinLnBrk="0" hangingPunct="1">
              <a:lnSpc>
                <a:spcPct val="100000"/>
              </a:lnSpc>
              <a:spcBef>
                <a:spcPts val="1200"/>
              </a:spcBef>
              <a:spcAft>
                <a:spcPts val="800"/>
              </a:spcAft>
              <a:buClrTx/>
              <a:buSzTx/>
              <a:buFont typeface="+mj-lt"/>
              <a:buAutoNum type="arabicPeriod"/>
              <a:tabLst/>
              <a:defRPr/>
            </a:pPr>
            <a:r>
              <a:rPr kumimoji="0" lang="en-US" sz="2400" b="0" i="0" u="none" strike="noStrike" kern="1200" cap="none" spc="0" normalizeH="0" baseline="0" noProof="0" dirty="0">
                <a:ln>
                  <a:noFill/>
                </a:ln>
                <a:solidFill>
                  <a:srgbClr val="44546A"/>
                </a:solidFill>
                <a:effectLst/>
                <a:uLnTx/>
                <a:uFillTx/>
                <a:latin typeface="Proxima Nova" panose="02000506030000020004" pitchFamily="2" charset="0"/>
                <a:ea typeface="Roboto"/>
                <a:cs typeface="Roboto"/>
              </a:rPr>
              <a:t>Expand, empower, and mobilize global communities to advance and maintain the ocean digital ecosystem </a:t>
            </a:r>
          </a:p>
        </p:txBody>
      </p:sp>
      <p:pic>
        <p:nvPicPr>
          <p:cNvPr id="3" name="Image 6" descr="Une image contenant texte, Police, logo, Graphique&#10;&#10;Description générée automatiquement">
            <a:extLst>
              <a:ext uri="{FF2B5EF4-FFF2-40B4-BE49-F238E27FC236}">
                <a16:creationId xmlns:a16="http://schemas.microsoft.com/office/drawing/2014/main" id="{4E056EC9-FC72-FB8F-77D7-BF05EE48B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50A9E5DF-9AE3-FA71-8A48-391001D758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82B825BC-53F7-35F8-9E6A-6C7D3A3AC1C2}"/>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3778DECB-7755-5411-6985-28AAAA721B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1CAEF549-3E8F-A920-9830-7055F4028C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9" name="Retângulo 6">
            <a:extLst>
              <a:ext uri="{FF2B5EF4-FFF2-40B4-BE49-F238E27FC236}">
                <a16:creationId xmlns:a16="http://schemas.microsoft.com/office/drawing/2014/main" id="{90571129-22BD-6019-0CCB-61B25645EBBC}"/>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0" name="TextBox 9">
            <a:extLst>
              <a:ext uri="{FF2B5EF4-FFF2-40B4-BE49-F238E27FC236}">
                <a16:creationId xmlns:a16="http://schemas.microsoft.com/office/drawing/2014/main" id="{2C857D1B-6ECF-A518-A00F-59EC972F01A7}"/>
              </a:ext>
            </a:extLst>
          </p:cNvPr>
          <p:cNvSpPr txBox="1"/>
          <p:nvPr/>
        </p:nvSpPr>
        <p:spPr>
          <a:xfrm>
            <a:off x="659948" y="573565"/>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Five Strategic objectives</a:t>
            </a:r>
          </a:p>
        </p:txBody>
      </p:sp>
      <p:sp>
        <p:nvSpPr>
          <p:cNvPr id="11" name="Retângulo 13">
            <a:extLst>
              <a:ext uri="{FF2B5EF4-FFF2-40B4-BE49-F238E27FC236}">
                <a16:creationId xmlns:a16="http://schemas.microsoft.com/office/drawing/2014/main" id="{5CAC9223-92FA-EB30-693D-D02018DE24A9}"/>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Tree>
    <p:extLst>
      <p:ext uri="{BB962C8B-B14F-4D97-AF65-F5344CB8AC3E}">
        <p14:creationId xmlns:p14="http://schemas.microsoft.com/office/powerpoint/2010/main" val="25638085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3750"/>
                            </p:stCondLst>
                            <p:childTnLst>
                              <p:par>
                                <p:cTn id="17" presetID="42" presetClass="entr" presetSubtype="0" fill="hold" nodeType="afterEffect">
                                  <p:stCondLst>
                                    <p:cond delay="75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CBCA-B116-64C6-BA8A-9D640E376C3A}"/>
            </a:ext>
          </a:extLst>
        </p:cNvPr>
        <p:cNvGrpSpPr/>
        <p:nvPr/>
      </p:nvGrpSpPr>
      <p:grpSpPr>
        <a:xfrm>
          <a:off x="0" y="0"/>
          <a:ext cx="0" cy="0"/>
          <a:chOff x="0" y="0"/>
          <a:chExt cx="0" cy="0"/>
        </a:xfrm>
      </p:grpSpPr>
      <p:pic>
        <p:nvPicPr>
          <p:cNvPr id="3" name="Image 6" descr="Une image contenant texte, Police, logo, Graphique&#10;&#10;Description générée automatiquement">
            <a:extLst>
              <a:ext uri="{FF2B5EF4-FFF2-40B4-BE49-F238E27FC236}">
                <a16:creationId xmlns:a16="http://schemas.microsoft.com/office/drawing/2014/main" id="{EB3388E1-DEC3-5FCF-059C-4A2F4F5C2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A1A56289-314C-CA63-E032-9394E73CCA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1E0DCD36-563D-9EA5-003C-7D342F5027FA}"/>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F98C46D8-9BB2-6E53-35AC-3FC390DA4A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3757BF92-7FB0-FD02-A4C8-F853A762F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12" name="Retângulo 6">
            <a:extLst>
              <a:ext uri="{FF2B5EF4-FFF2-40B4-BE49-F238E27FC236}">
                <a16:creationId xmlns:a16="http://schemas.microsoft.com/office/drawing/2014/main" id="{5DAF91A7-4764-3616-99C7-7FDF99418324}"/>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3" name="TextBox 12">
            <a:extLst>
              <a:ext uri="{FF2B5EF4-FFF2-40B4-BE49-F238E27FC236}">
                <a16:creationId xmlns:a16="http://schemas.microsoft.com/office/drawing/2014/main" id="{5278AD5B-519A-0C2D-C730-E42DF1C84BB8}"/>
              </a:ext>
            </a:extLst>
          </p:cNvPr>
          <p:cNvSpPr txBox="1"/>
          <p:nvPr/>
        </p:nvSpPr>
        <p:spPr>
          <a:xfrm>
            <a:off x="799916" y="193576"/>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Why it matters to you</a:t>
            </a:r>
          </a:p>
        </p:txBody>
      </p:sp>
      <p:sp>
        <p:nvSpPr>
          <p:cNvPr id="14" name="Retângulo 13">
            <a:extLst>
              <a:ext uri="{FF2B5EF4-FFF2-40B4-BE49-F238E27FC236}">
                <a16:creationId xmlns:a16="http://schemas.microsoft.com/office/drawing/2014/main" id="{4162955D-F313-4F66-7A73-13E82C3AB3F2}"/>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15" name="CaixaDeTexto 15">
            <a:extLst>
              <a:ext uri="{FF2B5EF4-FFF2-40B4-BE49-F238E27FC236}">
                <a16:creationId xmlns:a16="http://schemas.microsoft.com/office/drawing/2014/main" id="{9945B02D-B74D-1AEF-14C0-B252D68D7E90}"/>
              </a:ext>
            </a:extLst>
          </p:cNvPr>
          <p:cNvSpPr txBox="1"/>
          <p:nvPr/>
        </p:nvSpPr>
        <p:spPr>
          <a:xfrm>
            <a:off x="171718" y="328323"/>
            <a:ext cx="4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DIN Pro Regular" panose="020B0504020101020102" pitchFamily="34" charset="0"/>
                <a:ea typeface="Roboto"/>
                <a:cs typeface="Roboto"/>
              </a:rPr>
              <a:t>07</a:t>
            </a:r>
          </a:p>
        </p:txBody>
      </p:sp>
      <p:pic>
        <p:nvPicPr>
          <p:cNvPr id="22" name="Picture 2" descr="UN Ocean Decade – ECOP Programme">
            <a:extLst>
              <a:ext uri="{FF2B5EF4-FFF2-40B4-BE49-F238E27FC236}">
                <a16:creationId xmlns:a16="http://schemas.microsoft.com/office/drawing/2014/main" id="{7A25DD64-DE85-C437-6B95-C6058532FAD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6649" y="1480292"/>
            <a:ext cx="2845275" cy="40616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A9CF9F1E-7A60-ED8E-F6C0-51B6D0B4A5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71732" y="1493896"/>
            <a:ext cx="2867528" cy="40616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CaixaDeTexto 34">
            <a:extLst>
              <a:ext uri="{FF2B5EF4-FFF2-40B4-BE49-F238E27FC236}">
                <a16:creationId xmlns:a16="http://schemas.microsoft.com/office/drawing/2014/main" id="{6D1E62EE-310F-E838-FB02-83AC6665440C}"/>
              </a:ext>
            </a:extLst>
          </p:cNvPr>
          <p:cNvSpPr txBox="1"/>
          <p:nvPr/>
        </p:nvSpPr>
        <p:spPr>
          <a:xfrm>
            <a:off x="7189068" y="1196483"/>
            <a:ext cx="4644776" cy="46474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C6D"/>
                </a:solidFill>
                <a:effectLst/>
                <a:uLnTx/>
                <a:uFillTx/>
                <a:latin typeface="DIN Pro Bold" panose="020B0504020101020102" pitchFamily="34" charset="0"/>
                <a:ea typeface="Roboto"/>
                <a:cs typeface="DIN Pro Bold" panose="020B0504020101020102" pitchFamily="34" charset="0"/>
              </a:rPr>
              <a:t>Aligning to a multilateral mission</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The implementation plan will guide you and your data teams to </a:t>
            </a:r>
            <a:r>
              <a:rPr kumimoji="0" lang="en-GB" sz="1800" b="1"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concretely and meaningfully</a:t>
            </a:r>
            <a:r>
              <a:rPr kumimoji="0" lang="en-GB"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 align your system to others contributing to the Ocean Decade</a:t>
            </a:r>
            <a:endParaRPr kumimoji="0" lang="en-US"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C6D"/>
                </a:solidFill>
                <a:effectLst/>
                <a:uLnTx/>
                <a:uFillTx/>
                <a:latin typeface="DIN Pro Bold" panose="020B0504020101020102" pitchFamily="34" charset="0"/>
                <a:ea typeface="Roboto"/>
                <a:cs typeface="DIN Pro Bold" panose="020B0504020101020102" pitchFamily="34" charset="0"/>
              </a:rPr>
              <a:t>We’re better together</a:t>
            </a:r>
            <a:endParaRPr kumimoji="0" lang="en-US" sz="2400" b="1" i="0" u="none" strike="noStrike" kern="1200" cap="none" spc="0" normalizeH="0" baseline="0" noProof="0" dirty="0">
              <a:ln>
                <a:noFill/>
              </a:ln>
              <a:solidFill>
                <a:srgbClr val="005C6D"/>
              </a:solidFill>
              <a:effectLst/>
              <a:uLnTx/>
              <a:uFillTx/>
              <a:latin typeface="DIN Pro Bold" panose="020B0504020101020102" pitchFamily="34" charset="0"/>
              <a:ea typeface="Roboto"/>
              <a:cs typeface="DIN Pro Bold" panose="020B0504020101020102" pitchFamily="34" charset="0"/>
            </a:endParaRP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If our digital capacities are implemented using similar norms, they can </a:t>
            </a:r>
            <a:r>
              <a:rPr kumimoji="0" lang="en-US" sz="1800" b="1"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robustly and sustainably </a:t>
            </a:r>
            <a:r>
              <a:rPr kumimoji="0" lang="en-US" sz="18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work together – this will help the Ocean Decade’s partnership thrive well past 2030</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p:txBody>
      </p:sp>
    </p:spTree>
    <p:extLst>
      <p:ext uri="{BB962C8B-B14F-4D97-AF65-F5344CB8AC3E}">
        <p14:creationId xmlns:p14="http://schemas.microsoft.com/office/powerpoint/2010/main" val="12033061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CBCA-B116-64C6-BA8A-9D640E376C3A}"/>
            </a:ext>
          </a:extLst>
        </p:cNvPr>
        <p:cNvGrpSpPr/>
        <p:nvPr/>
      </p:nvGrpSpPr>
      <p:grpSpPr>
        <a:xfrm>
          <a:off x="0" y="0"/>
          <a:ext cx="0" cy="0"/>
          <a:chOff x="0" y="0"/>
          <a:chExt cx="0" cy="0"/>
        </a:xfrm>
      </p:grpSpPr>
      <p:pic>
        <p:nvPicPr>
          <p:cNvPr id="3" name="Image 6" descr="Une image contenant texte, Police, logo, Graphique&#10;&#10;Description générée automatiquement">
            <a:extLst>
              <a:ext uri="{FF2B5EF4-FFF2-40B4-BE49-F238E27FC236}">
                <a16:creationId xmlns:a16="http://schemas.microsoft.com/office/drawing/2014/main" id="{EB3388E1-DEC3-5FCF-059C-4A2F4F5C2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37" y="6270835"/>
            <a:ext cx="522333" cy="501906"/>
          </a:xfrm>
          <a:prstGeom prst="rect">
            <a:avLst/>
          </a:prstGeom>
        </p:spPr>
      </p:pic>
      <p:pic>
        <p:nvPicPr>
          <p:cNvPr id="5" name="Image 8" descr="Une image contenant texte, Police, logo, cercle&#10;&#10;Description générée automatiquement">
            <a:extLst>
              <a:ext uri="{FF2B5EF4-FFF2-40B4-BE49-F238E27FC236}">
                <a16:creationId xmlns:a16="http://schemas.microsoft.com/office/drawing/2014/main" id="{A1A56289-314C-CA63-E032-9394E73CCA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119" y="6207992"/>
            <a:ext cx="1107182" cy="632035"/>
          </a:xfrm>
          <a:prstGeom prst="rect">
            <a:avLst/>
          </a:prstGeom>
        </p:spPr>
      </p:pic>
      <p:sp>
        <p:nvSpPr>
          <p:cNvPr id="6" name="Retângulo 6">
            <a:extLst>
              <a:ext uri="{FF2B5EF4-FFF2-40B4-BE49-F238E27FC236}">
                <a16:creationId xmlns:a16="http://schemas.microsoft.com/office/drawing/2014/main" id="{1E0DCD36-563D-9EA5-003C-7D342F5027FA}"/>
              </a:ext>
            </a:extLst>
          </p:cNvPr>
          <p:cNvSpPr/>
          <p:nvPr/>
        </p:nvSpPr>
        <p:spPr>
          <a:xfrm>
            <a:off x="0" y="5960067"/>
            <a:ext cx="12192000" cy="897934"/>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pic>
        <p:nvPicPr>
          <p:cNvPr id="7" name="Image 6" descr="Une image contenant texte, Police, logo, Graphique&#10;&#10;Description générée automatiquement">
            <a:extLst>
              <a:ext uri="{FF2B5EF4-FFF2-40B4-BE49-F238E27FC236}">
                <a16:creationId xmlns:a16="http://schemas.microsoft.com/office/drawing/2014/main" id="{F98C46D8-9BB2-6E53-35AC-3FC390DA4A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137" y="6100389"/>
            <a:ext cx="653455" cy="627901"/>
          </a:xfrm>
          <a:prstGeom prst="rect">
            <a:avLst/>
          </a:prstGeom>
        </p:spPr>
      </p:pic>
      <p:pic>
        <p:nvPicPr>
          <p:cNvPr id="8" name="Image 8" descr="Une image contenant texte, Police, logo, cercle&#10;&#10;Description générée automatiquement">
            <a:extLst>
              <a:ext uri="{FF2B5EF4-FFF2-40B4-BE49-F238E27FC236}">
                <a16:creationId xmlns:a16="http://schemas.microsoft.com/office/drawing/2014/main" id="{3757BF92-7FB0-FD02-A4C8-F853A762F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69" y="6004882"/>
            <a:ext cx="1385120" cy="790696"/>
          </a:xfrm>
          <a:prstGeom prst="rect">
            <a:avLst/>
          </a:prstGeom>
        </p:spPr>
      </p:pic>
      <p:sp>
        <p:nvSpPr>
          <p:cNvPr id="12" name="Retângulo 6">
            <a:extLst>
              <a:ext uri="{FF2B5EF4-FFF2-40B4-BE49-F238E27FC236}">
                <a16:creationId xmlns:a16="http://schemas.microsoft.com/office/drawing/2014/main" id="{5DAF91A7-4764-3616-99C7-7FDF99418324}"/>
              </a:ext>
            </a:extLst>
          </p:cNvPr>
          <p:cNvSpPr/>
          <p:nvPr/>
        </p:nvSpPr>
        <p:spPr>
          <a:xfrm>
            <a:off x="0" y="-1"/>
            <a:ext cx="12192000" cy="1102961"/>
          </a:xfrm>
          <a:prstGeom prst="rect">
            <a:avLst/>
          </a:prstGeom>
          <a:solidFill>
            <a:srgbClr val="00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Roboto"/>
              <a:cs typeface="Roboto"/>
            </a:endParaRPr>
          </a:p>
        </p:txBody>
      </p:sp>
      <p:sp>
        <p:nvSpPr>
          <p:cNvPr id="13" name="TextBox 12">
            <a:extLst>
              <a:ext uri="{FF2B5EF4-FFF2-40B4-BE49-F238E27FC236}">
                <a16:creationId xmlns:a16="http://schemas.microsoft.com/office/drawing/2014/main" id="{5278AD5B-519A-0C2D-C730-E42DF1C84BB8}"/>
              </a:ext>
            </a:extLst>
          </p:cNvPr>
          <p:cNvSpPr txBox="1"/>
          <p:nvPr/>
        </p:nvSpPr>
        <p:spPr>
          <a:xfrm>
            <a:off x="799916" y="193576"/>
            <a:ext cx="11025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a:ea typeface="Roboto"/>
                <a:cs typeface="Roboto"/>
              </a:rPr>
              <a:t>Strategy implementation plan –  Why it matters to you</a:t>
            </a:r>
          </a:p>
        </p:txBody>
      </p:sp>
      <p:sp>
        <p:nvSpPr>
          <p:cNvPr id="14" name="Retângulo 13">
            <a:extLst>
              <a:ext uri="{FF2B5EF4-FFF2-40B4-BE49-F238E27FC236}">
                <a16:creationId xmlns:a16="http://schemas.microsoft.com/office/drawing/2014/main" id="{4162955D-F313-4F66-7A73-13E82C3AB3F2}"/>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Arial" panose="020B0604020202020204" pitchFamily="34" charset="0"/>
              <a:ea typeface="Roboto"/>
              <a:cs typeface="Roboto"/>
            </a:endParaRPr>
          </a:p>
        </p:txBody>
      </p:sp>
      <p:sp>
        <p:nvSpPr>
          <p:cNvPr id="15" name="CaixaDeTexto 15">
            <a:extLst>
              <a:ext uri="{FF2B5EF4-FFF2-40B4-BE49-F238E27FC236}">
                <a16:creationId xmlns:a16="http://schemas.microsoft.com/office/drawing/2014/main" id="{9945B02D-B74D-1AEF-14C0-B252D68D7E90}"/>
              </a:ext>
            </a:extLst>
          </p:cNvPr>
          <p:cNvSpPr txBox="1"/>
          <p:nvPr/>
        </p:nvSpPr>
        <p:spPr>
          <a:xfrm>
            <a:off x="171718" y="328323"/>
            <a:ext cx="4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white"/>
                </a:solidFill>
                <a:effectLst/>
                <a:uLnTx/>
                <a:uFillTx/>
                <a:latin typeface="DIN Pro Regular" panose="020B0504020101020102" pitchFamily="34" charset="0"/>
                <a:ea typeface="Roboto"/>
                <a:cs typeface="Roboto"/>
              </a:rPr>
              <a:t>07</a:t>
            </a:r>
          </a:p>
        </p:txBody>
      </p:sp>
      <p:sp>
        <p:nvSpPr>
          <p:cNvPr id="18" name="Rectangle 17"/>
          <p:cNvSpPr/>
          <p:nvPr/>
        </p:nvSpPr>
        <p:spPr>
          <a:xfrm>
            <a:off x="411892" y="1682916"/>
            <a:ext cx="7313329"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lumMod val="50000"/>
                    <a:lumOff val="50000"/>
                  </a:srgbClr>
                </a:solidFill>
                <a:effectLst/>
                <a:uLnTx/>
                <a:uFillTx/>
                <a:latin typeface="Proxima Nova" panose="02000506030000020004"/>
                <a:ea typeface="Roboto"/>
                <a:cs typeface="Roboto"/>
              </a:rPr>
              <a:t>“Sparkly fountains need robust plumbing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50000"/>
                    <a:lumOff val="50000"/>
                  </a:srgbClr>
                </a:solidFill>
                <a:effectLst/>
                <a:uLnTx/>
                <a:uFillTx/>
                <a:latin typeface="Proxima Nova" panose="02000506030000020004"/>
                <a:ea typeface="Roboto"/>
                <a:cs typeface="Roboto"/>
              </a:rPr>
              <a:t> 	 – Terry McConnell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lumMod val="50000"/>
                    <a:lumOff val="50000"/>
                  </a:srgbClr>
                </a:solidFill>
                <a:effectLst/>
                <a:uLnTx/>
                <a:uFillTx/>
                <a:latin typeface="Proxima Nova" panose="02000506030000020004"/>
                <a:ea typeface="Roboto"/>
                <a:cs typeface="Roboto"/>
              </a:rPr>
              <a:t>	G7 International Digital Twins of the Ocean Summit </a:t>
            </a:r>
            <a:endParaRPr kumimoji="0" lang="en-US" sz="1600" b="0" i="0" u="none" strike="noStrike" kern="1200" cap="none" spc="0" normalizeH="0" baseline="0" noProof="0" dirty="0">
              <a:ln>
                <a:noFill/>
              </a:ln>
              <a:solidFill>
                <a:srgbClr val="000000">
                  <a:lumMod val="50000"/>
                  <a:lumOff val="50000"/>
                </a:srgbClr>
              </a:solidFill>
              <a:effectLst/>
              <a:uLnTx/>
              <a:uFillTx/>
              <a:latin typeface="Proxima Nova" panose="02000506030000020004"/>
              <a:ea typeface="Roboto"/>
              <a:cs typeface="Roboto"/>
            </a:endParaRPr>
          </a:p>
        </p:txBody>
      </p:sp>
      <p:pic>
        <p:nvPicPr>
          <p:cNvPr id="19" name="Picture 18"/>
          <p:cNvPicPr>
            <a:picLocks noChangeAspect="1"/>
          </p:cNvPicPr>
          <p:nvPr/>
        </p:nvPicPr>
        <p:blipFill>
          <a:blip r:embed="rId7"/>
          <a:stretch>
            <a:fillRect/>
          </a:stretch>
        </p:blipFill>
        <p:spPr>
          <a:xfrm>
            <a:off x="7366247" y="1469917"/>
            <a:ext cx="4737662" cy="3776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37" name="Group 36"/>
          <p:cNvGrpSpPr/>
          <p:nvPr/>
        </p:nvGrpSpPr>
        <p:grpSpPr>
          <a:xfrm>
            <a:off x="118338" y="3347403"/>
            <a:ext cx="11401997" cy="1904982"/>
            <a:chOff x="118338" y="3347403"/>
            <a:chExt cx="11401997" cy="1904982"/>
          </a:xfrm>
        </p:grpSpPr>
        <p:sp>
          <p:nvSpPr>
            <p:cNvPr id="10" name="TextBox 9"/>
            <p:cNvSpPr txBox="1"/>
            <p:nvPr/>
          </p:nvSpPr>
          <p:spPr>
            <a:xfrm>
              <a:off x="118338" y="4376055"/>
              <a:ext cx="7506084" cy="869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Segoe Script" panose="030B0504020000000003" pitchFamily="66" charset="0"/>
                  <a:ea typeface="Roboto"/>
                  <a:cs typeface="Roboto"/>
                  <a:sym typeface="Roboto"/>
                </a:rPr>
                <a:t>The Implementation Plan talks about this bit, where the </a:t>
              </a:r>
              <a:r>
                <a:rPr kumimoji="0" lang="en-GB" sz="2400" b="1" i="1" u="none" strike="noStrike" kern="1200" cap="none" spc="0" normalizeH="0" baseline="0" noProof="0" dirty="0">
                  <a:ln>
                    <a:noFill/>
                  </a:ln>
                  <a:solidFill>
                    <a:srgbClr val="FF0000"/>
                  </a:solidFill>
                  <a:effectLst/>
                  <a:uLnTx/>
                  <a:uFillTx/>
                  <a:latin typeface="Segoe Script" panose="030B0504020000000003" pitchFamily="66" charset="0"/>
                  <a:ea typeface="Roboto"/>
                  <a:cs typeface="Roboto"/>
                  <a:sym typeface="Roboto"/>
                </a:rPr>
                <a:t>real</a:t>
              </a:r>
              <a:r>
                <a:rPr kumimoji="0" lang="en-GB" sz="2400" b="0" i="0" u="none" strike="noStrike" kern="1200" cap="none" spc="0" normalizeH="0" baseline="0" noProof="0" dirty="0">
                  <a:ln>
                    <a:noFill/>
                  </a:ln>
                  <a:solidFill>
                    <a:srgbClr val="FF0000"/>
                  </a:solidFill>
                  <a:effectLst/>
                  <a:uLnTx/>
                  <a:uFillTx/>
                  <a:latin typeface="Segoe Script" panose="030B0504020000000003" pitchFamily="66" charset="0"/>
                  <a:ea typeface="Roboto"/>
                  <a:cs typeface="Roboto"/>
                  <a:sym typeface="Roboto"/>
                </a:rPr>
                <a:t> magic happens</a:t>
              </a:r>
              <a:endParaRPr kumimoji="0" lang="en-US" sz="2400" b="0" i="0" u="none" strike="noStrike" kern="1200" cap="none" spc="0" normalizeH="0" baseline="0" noProof="0" dirty="0">
                <a:ln>
                  <a:noFill/>
                </a:ln>
                <a:solidFill>
                  <a:srgbClr val="FF0000"/>
                </a:solidFill>
                <a:effectLst/>
                <a:uLnTx/>
                <a:uFillTx/>
                <a:latin typeface="Segoe Script" panose="030B0504020000000003" pitchFamily="66" charset="0"/>
                <a:ea typeface="Roboto"/>
                <a:cs typeface="Roboto"/>
                <a:sym typeface="Roboto"/>
              </a:endParaRPr>
            </a:p>
          </p:txBody>
        </p:sp>
        <p:sp>
          <p:nvSpPr>
            <p:cNvPr id="11" name="Rounded Rectangle 10"/>
            <p:cNvSpPr/>
            <p:nvPr/>
          </p:nvSpPr>
          <p:spPr>
            <a:xfrm>
              <a:off x="7949821" y="3347403"/>
              <a:ext cx="3570514" cy="1898632"/>
            </a:xfrm>
            <a:prstGeom prst="roundRect">
              <a:avLst/>
            </a:prstGeom>
            <a:noFill/>
            <a:ln w="762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Roboto"/>
                <a:ea typeface="Roboto"/>
                <a:cs typeface="Roboto"/>
                <a:sym typeface="Roboto"/>
              </a:endParaRPr>
            </a:p>
          </p:txBody>
        </p:sp>
        <p:cxnSp>
          <p:nvCxnSpPr>
            <p:cNvPr id="22" name="Curved Connector 21"/>
            <p:cNvCxnSpPr>
              <a:cxnSpLocks/>
              <a:stCxn id="10" idx="2"/>
              <a:endCxn id="11" idx="2"/>
            </p:cNvCxnSpPr>
            <p:nvPr/>
          </p:nvCxnSpPr>
          <p:spPr>
            <a:xfrm rot="16200000" flipH="1">
              <a:off x="6803229" y="2314186"/>
              <a:ext cx="12700" cy="5863698"/>
            </a:xfrm>
            <a:prstGeom prst="curvedConnector3">
              <a:avLst>
                <a:gd name="adj1" fmla="val 1800000"/>
              </a:avLst>
            </a:prstGeom>
            <a:noFill/>
            <a:ln w="762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38" name="TextBox 37"/>
          <p:cNvSpPr txBox="1"/>
          <p:nvPr/>
        </p:nvSpPr>
        <p:spPr>
          <a:xfrm rot="20807217">
            <a:off x="3346833" y="2796907"/>
            <a:ext cx="3744958" cy="869980"/>
          </a:xfrm>
          <a:prstGeom prst="rect">
            <a:avLst/>
          </a:prstGeom>
          <a:solidFill>
            <a:schemeClr val="bg1"/>
          </a:solid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Segoe Script" panose="030B0504020000000003" pitchFamily="66" charset="0"/>
                <a:ea typeface="Roboto"/>
                <a:cs typeface="Roboto"/>
                <a:sym typeface="Roboto"/>
              </a:rPr>
              <a:t>Especially if you want to connect them</a:t>
            </a:r>
            <a:endParaRPr kumimoji="0" lang="en-US" sz="2400" b="0" i="0" u="none" strike="noStrike" kern="1200" cap="none" spc="0" normalizeH="0" baseline="0" noProof="0" dirty="0">
              <a:ln>
                <a:noFill/>
              </a:ln>
              <a:solidFill>
                <a:srgbClr val="FF0000"/>
              </a:solidFill>
              <a:effectLst/>
              <a:uLnTx/>
              <a:uFillTx/>
              <a:latin typeface="Segoe Script" panose="030B0504020000000003" pitchFamily="66" charset="0"/>
              <a:ea typeface="Roboto"/>
              <a:cs typeface="Roboto"/>
              <a:sym typeface="Roboto"/>
            </a:endParaRPr>
          </a:p>
        </p:txBody>
      </p:sp>
    </p:spTree>
    <p:extLst>
      <p:ext uri="{BB962C8B-B14F-4D97-AF65-F5344CB8AC3E}">
        <p14:creationId xmlns:p14="http://schemas.microsoft.com/office/powerpoint/2010/main" val="16957715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435822" y="153061"/>
            <a:ext cx="4756178" cy="5624884"/>
            <a:chOff x="7435822" y="153061"/>
            <a:chExt cx="4756178" cy="5624884"/>
          </a:xfrm>
        </p:grpSpPr>
        <p:pic>
          <p:nvPicPr>
            <p:cNvPr id="2" name="Picture 1"/>
            <p:cNvPicPr>
              <a:picLocks noChangeAspect="1"/>
            </p:cNvPicPr>
            <p:nvPr/>
          </p:nvPicPr>
          <p:blipFill>
            <a:blip r:embed="rId3"/>
            <a:stretch>
              <a:fillRect/>
            </a:stretch>
          </p:blipFill>
          <p:spPr>
            <a:xfrm>
              <a:off x="7525726" y="153061"/>
              <a:ext cx="4576370" cy="1234993"/>
            </a:xfrm>
            <a:prstGeom prst="rect">
              <a:avLst/>
            </a:prstGeom>
          </p:spPr>
        </p:pic>
        <p:pic>
          <p:nvPicPr>
            <p:cNvPr id="3" name="Picture 2"/>
            <p:cNvPicPr>
              <a:picLocks noChangeAspect="1"/>
            </p:cNvPicPr>
            <p:nvPr/>
          </p:nvPicPr>
          <p:blipFill>
            <a:blip r:embed="rId4"/>
            <a:stretch>
              <a:fillRect/>
            </a:stretch>
          </p:blipFill>
          <p:spPr>
            <a:xfrm>
              <a:off x="7435822" y="1388054"/>
              <a:ext cx="4756178" cy="4389891"/>
            </a:xfrm>
            <a:prstGeom prst="rect">
              <a:avLst/>
            </a:prstGeom>
          </p:spPr>
        </p:pic>
      </p:grpSp>
      <p:sp>
        <p:nvSpPr>
          <p:cNvPr id="5" name="CaixaDeTexto 34">
            <a:extLst>
              <a:ext uri="{FF2B5EF4-FFF2-40B4-BE49-F238E27FC236}">
                <a16:creationId xmlns:a16="http://schemas.microsoft.com/office/drawing/2014/main" id="{6D1E62EE-310F-E838-FB02-83AC6665440C}"/>
              </a:ext>
            </a:extLst>
          </p:cNvPr>
          <p:cNvSpPr txBox="1"/>
          <p:nvPr/>
        </p:nvSpPr>
        <p:spPr>
          <a:xfrm>
            <a:off x="323260" y="227156"/>
            <a:ext cx="6395039" cy="64940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C6D"/>
                </a:solidFill>
                <a:effectLst/>
                <a:uLnTx/>
                <a:uFillTx/>
                <a:latin typeface="DIN Pro Bold" panose="020B0504020101020102" pitchFamily="34" charset="0"/>
                <a:ea typeface="Roboto"/>
                <a:cs typeface="DIN Pro Bold" panose="020B0504020101020102" pitchFamily="34" charset="0"/>
              </a:rPr>
              <a:t>The world is watching</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Claims</a:t>
            </a:r>
            <a:r>
              <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 that data, software, or other digital assets are </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FAIR or CARE compliant</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Useful to societal stakeholders and rights holders</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Supporting SDG information flows</a:t>
            </a:r>
          </a:p>
          <a:p>
            <a:pPr marL="6286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a:t>
            </a: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are testable </a:t>
            </a:r>
            <a:r>
              <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 and more and more systems will continuously test them (and not in glossy reports), and we all should want this</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28575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C6D"/>
                </a:solidFill>
                <a:effectLst/>
                <a:uLnTx/>
                <a:uFillTx/>
                <a:latin typeface="DIN Pro Bold" panose="020B0504020101020102" pitchFamily="34" charset="0"/>
                <a:ea typeface="Roboto"/>
                <a:cs typeface="DIN Pro Bold" panose="020B0504020101020102" pitchFamily="34" charset="0"/>
              </a:rPr>
              <a:t>We’re here pre-align implementation </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rPr>
              <a:t>The implementation plan is there to help systems save massive resources by aligning as early and as profoundly as possible, before expensive (and often infeasible) post-hoc alignment becomes a necessity </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5C6D"/>
              </a:solidFill>
              <a:effectLst/>
              <a:uLnTx/>
              <a:uFillTx/>
              <a:latin typeface="DIN Pro Regular" panose="020B0504020101020102" pitchFamily="34" charset="0"/>
              <a:ea typeface="Roboto"/>
              <a:cs typeface="Roboto"/>
            </a:endParaRPr>
          </a:p>
        </p:txBody>
      </p:sp>
      <p:pic>
        <p:nvPicPr>
          <p:cNvPr id="4" name="Picture 3"/>
          <p:cNvPicPr>
            <a:picLocks noChangeAspect="1"/>
          </p:cNvPicPr>
          <p:nvPr/>
        </p:nvPicPr>
        <p:blipFill>
          <a:blip r:embed="rId5"/>
          <a:stretch>
            <a:fillRect/>
          </a:stretch>
        </p:blipFill>
        <p:spPr>
          <a:xfrm>
            <a:off x="323260" y="845097"/>
            <a:ext cx="9788436" cy="52582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9564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fade">
                                      <p:cBhvr>
                                        <p:cTn id="7" dur="500"/>
                                        <p:tgtEl>
                                          <p:spTgt spid="5">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1" end="11"/>
                                            </p:txEl>
                                          </p:spTgt>
                                        </p:tgtEl>
                                        <p:attrNameLst>
                                          <p:attrName>style.visibility</p:attrName>
                                        </p:attrNameLst>
                                      </p:cBhvr>
                                      <p:to>
                                        <p:strVal val="visible"/>
                                      </p:to>
                                    </p:set>
                                    <p:animEffect transition="in" filter="fade">
                                      <p:cBhvr>
                                        <p:cTn id="10" dur="500"/>
                                        <p:tgtEl>
                                          <p:spTgt spid="5">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650</TotalTime>
  <Words>2581</Words>
  <Application>Microsoft Office PowerPoint</Application>
  <PresentationFormat>Widescreen</PresentationFormat>
  <Paragraphs>256</Paragraphs>
  <Slides>19</Slides>
  <Notes>18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Arial</vt:lpstr>
      <vt:lpstr>Calibri</vt:lpstr>
      <vt:lpstr>Calibri Light</vt:lpstr>
      <vt:lpstr>D-DIN-PRO</vt:lpstr>
      <vt:lpstr>DIN Pro Bold</vt:lpstr>
      <vt:lpstr>DIN Pro Regular</vt:lpstr>
      <vt:lpstr>Open Sans</vt:lpstr>
      <vt:lpstr>Proxima Nova</vt:lpstr>
      <vt:lpstr>Quattrocento Sans</vt:lpstr>
      <vt:lpstr>Roboto</vt:lpstr>
      <vt:lpstr>Segoe Script</vt:lpstr>
      <vt:lpstr>Segoe UI</vt:lpstr>
      <vt:lpstr>Segoe UI Semibold</vt:lpstr>
      <vt:lpstr>1_Tema do Office</vt:lpstr>
      <vt:lpstr>Tema do Office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Demargne, Louis</dc:creator>
  <cp:lastModifiedBy>Demargne, Louis</cp:lastModifiedBy>
  <cp:revision>6</cp:revision>
  <dcterms:created xsi:type="dcterms:W3CDTF">2024-04-18T16:31:09Z</dcterms:created>
  <dcterms:modified xsi:type="dcterms:W3CDTF">2024-09-23T08:19:36Z</dcterms:modified>
</cp:coreProperties>
</file>