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embeddedFontLst>
    <p:embeddedFont>
      <p:font typeface="Libre Franklin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Barlow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hWrUuxnHNDf6+FRuaffR75s27q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-regular.fntdata"/><Relationship Id="rId22" Type="http://schemas.openxmlformats.org/officeDocument/2006/relationships/font" Target="fonts/LibreFranklin-italic.fntdata"/><Relationship Id="rId21" Type="http://schemas.openxmlformats.org/officeDocument/2006/relationships/font" Target="fonts/LibreFranklin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LibreFranklin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Barlow-regular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arlow-boldItalic.fntdata"/><Relationship Id="rId30" Type="http://schemas.openxmlformats.org/officeDocument/2006/relationships/font" Target="fonts/Barlow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0722b04104_2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0722b04104_2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30722b04104_2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043706d47b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g3043706d47b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Green is data; orange is metadata</a:t>
            </a:r>
            <a:endParaRPr/>
          </a:p>
        </p:txBody>
      </p:sp>
      <p:sp>
        <p:nvSpPr>
          <p:cNvPr id="241" name="Google Shape;241;g3043706d47b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d35b37170d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2d35b37170d_0_3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d35b37170d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g2d35b37170d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2d35b37170d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043706d47b_0_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g3043706d47b_0_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3043706d47b_0_8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2a8e58f6c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302a8e58f6c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g302a8e58f6c_0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043706d47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3043706d47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g3043706d47b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06b9045284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306b9045284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g306b9045284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d35b37170d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2d35b3717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d35b37170d_0_1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g2d35b37170d_0_1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043706d47b_0_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g3043706d47b_0_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Green is data; orange is metadata</a:t>
            </a:r>
            <a:endParaRPr/>
          </a:p>
        </p:txBody>
      </p:sp>
      <p:sp>
        <p:nvSpPr>
          <p:cNvPr id="209" name="Google Shape;209;g3043706d47b_0_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d35b37170d_0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2d35b37170d_0_447:notes"/>
          <p:cNvSpPr/>
          <p:nvPr>
            <p:ph idx="2" type="sldImg"/>
          </p:nvPr>
        </p:nvSpPr>
        <p:spPr>
          <a:xfrm>
            <a:off x="-47625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043706d47b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00B050"/>
                </a:solidFill>
                <a:latin typeface="Barlow"/>
                <a:ea typeface="Barlow"/>
                <a:cs typeface="Barlow"/>
                <a:sym typeface="Barlow"/>
              </a:rPr>
              <a:t>GO2DAT digital workflows is an overarching term for all work that GO2DAT is supposed to do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3043706d47b_0_224:notes"/>
          <p:cNvSpPr/>
          <p:nvPr>
            <p:ph idx="2" type="sldImg"/>
          </p:nvPr>
        </p:nvSpPr>
        <p:spPr>
          <a:xfrm>
            <a:off x="-47625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2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/>
          <p:nvPr/>
        </p:nvSpPr>
        <p:spPr>
          <a:xfrm>
            <a:off x="0" y="1857600"/>
            <a:ext cx="12192000" cy="50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7"/>
          <p:cNvSpPr txBox="1"/>
          <p:nvPr>
            <p:ph type="ctrTitle"/>
          </p:nvPr>
        </p:nvSpPr>
        <p:spPr>
          <a:xfrm>
            <a:off x="1367999" y="2790000"/>
            <a:ext cx="6877011" cy="14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" type="subTitle"/>
          </p:nvPr>
        </p:nvSpPr>
        <p:spPr>
          <a:xfrm>
            <a:off x="1367999" y="4597200"/>
            <a:ext cx="6877012" cy="9282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Logo&#10;&#10;Description automatically generated" id="21" name="Google Shape;2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68000" y="576000"/>
            <a:ext cx="2970000" cy="8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bg>
      <p:bgPr>
        <a:solidFill>
          <a:schemeClr val="accen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720725" y="1296988"/>
            <a:ext cx="6155488" cy="3853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Arial"/>
              <a:buNone/>
              <a:defRPr sz="4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90" name="Google Shape;90;p20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Quote Slide">
    <p:bg>
      <p:bgPr>
        <a:solidFill>
          <a:schemeClr val="accen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>
            <p:ph type="title"/>
          </p:nvPr>
        </p:nvSpPr>
        <p:spPr>
          <a:xfrm>
            <a:off x="720725" y="1882800"/>
            <a:ext cx="7740000" cy="28272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6" name="Google Shape;96;p21"/>
          <p:cNvSpPr txBox="1"/>
          <p:nvPr>
            <p:ph idx="1" type="body"/>
          </p:nvPr>
        </p:nvSpPr>
        <p:spPr>
          <a:xfrm>
            <a:off x="720725" y="5065200"/>
            <a:ext cx="7740000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97" name="Google Shape;97;p21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Image 1">
  <p:cSld name="1_Content and Image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17123db2da_0_153"/>
          <p:cNvSpPr txBox="1"/>
          <p:nvPr>
            <p:ph idx="10" type="dt"/>
          </p:nvPr>
        </p:nvSpPr>
        <p:spPr>
          <a:xfrm>
            <a:off x="8081963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9pPr>
          </a:lstStyle>
          <a:p/>
        </p:txBody>
      </p:sp>
      <p:sp>
        <p:nvSpPr>
          <p:cNvPr id="100" name="Google Shape;100;g217123db2da_0_153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9pPr>
          </a:lstStyle>
          <a:p/>
        </p:txBody>
      </p:sp>
      <p:sp>
        <p:nvSpPr>
          <p:cNvPr id="101" name="Google Shape;101;g217123db2da_0_153"/>
          <p:cNvSpPr txBox="1"/>
          <p:nvPr>
            <p:ph idx="12" type="sldNum"/>
          </p:nvPr>
        </p:nvSpPr>
        <p:spPr>
          <a:xfrm>
            <a:off x="11250151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2" name="Google Shape;102;g217123db2da_0_153"/>
          <p:cNvSpPr txBox="1"/>
          <p:nvPr>
            <p:ph idx="1" type="body"/>
          </p:nvPr>
        </p:nvSpPr>
        <p:spPr>
          <a:xfrm>
            <a:off x="720727" y="1296988"/>
            <a:ext cx="55188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accent3"/>
              </a:buClr>
              <a:buSzPts val="19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/>
            </a:lvl3pPr>
            <a:lvl4pPr indent="-349250" lvl="3" marL="182880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3" name="Google Shape;103;g217123db2da_0_153"/>
          <p:cNvSpPr txBox="1"/>
          <p:nvPr>
            <p:ph type="title"/>
          </p:nvPr>
        </p:nvSpPr>
        <p:spPr>
          <a:xfrm>
            <a:off x="720727" y="722313"/>
            <a:ext cx="55188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4" name="Google Shape;104;g217123db2da_0_153"/>
          <p:cNvSpPr/>
          <p:nvPr>
            <p:ph idx="2" type="pic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2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720725" y="1296988"/>
            <a:ext cx="6681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4"/>
          <p:cNvSpPr txBox="1"/>
          <p:nvPr>
            <p:ph idx="1" type="body"/>
          </p:nvPr>
        </p:nvSpPr>
        <p:spPr>
          <a:xfrm>
            <a:off x="720723" y="1296988"/>
            <a:ext cx="4729162" cy="4616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2" type="body"/>
          </p:nvPr>
        </p:nvSpPr>
        <p:spPr>
          <a:xfrm>
            <a:off x="6096000" y="1296988"/>
            <a:ext cx="4729162" cy="4616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4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4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4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"/>
          <p:cNvSpPr txBox="1"/>
          <p:nvPr>
            <p:ph idx="1" type="body"/>
          </p:nvPr>
        </p:nvSpPr>
        <p:spPr>
          <a:xfrm>
            <a:off x="720726" y="1296988"/>
            <a:ext cx="8118000" cy="4616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8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8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8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3" name="Google Shape;123;p8"/>
          <p:cNvSpPr txBox="1"/>
          <p:nvPr>
            <p:ph type="title"/>
          </p:nvPr>
        </p:nvSpPr>
        <p:spPr>
          <a:xfrm>
            <a:off x="720726" y="722313"/>
            <a:ext cx="81180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Image" showMasterSp="0">
  <p:cSld name="Title Slide Imag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"/>
          <p:cNvSpPr txBox="1"/>
          <p:nvPr>
            <p:ph type="ctrTitle"/>
          </p:nvPr>
        </p:nvSpPr>
        <p:spPr>
          <a:xfrm>
            <a:off x="1368000" y="2988000"/>
            <a:ext cx="3726761" cy="17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2"/>
          <p:cNvSpPr txBox="1"/>
          <p:nvPr>
            <p:ph idx="1" type="subTitle"/>
          </p:nvPr>
        </p:nvSpPr>
        <p:spPr>
          <a:xfrm>
            <a:off x="1368000" y="4982400"/>
            <a:ext cx="3726761" cy="7576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Logo&#10;&#10;Description automatically generated" id="127" name="Google Shape;12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68000" y="1202400"/>
            <a:ext cx="2970000" cy="8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2"/>
          <p:cNvSpPr/>
          <p:nvPr>
            <p:ph idx="2" type="pic"/>
          </p:nvPr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Image Left" showMasterSp="0">
  <p:cSld name="Title Slide Image Lef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3"/>
          <p:cNvSpPr/>
          <p:nvPr>
            <p:ph idx="2" type="pic"/>
          </p:nvPr>
        </p:nvSpPr>
        <p:spPr>
          <a:xfrm>
            <a:off x="0" y="0"/>
            <a:ext cx="691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31" name="Google Shape;131;p13"/>
          <p:cNvSpPr txBox="1"/>
          <p:nvPr>
            <p:ph type="ctrTitle"/>
          </p:nvPr>
        </p:nvSpPr>
        <p:spPr>
          <a:xfrm>
            <a:off x="7560000" y="3160800"/>
            <a:ext cx="3944613" cy="1866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3"/>
          <p:cNvSpPr txBox="1"/>
          <p:nvPr>
            <p:ph idx="1" type="subTitle"/>
          </p:nvPr>
        </p:nvSpPr>
        <p:spPr>
          <a:xfrm>
            <a:off x="7560000" y="5162400"/>
            <a:ext cx="3944613" cy="7576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Logo&#10;&#10;Description automatically generated" id="133" name="Google Shape;13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60000" y="720000"/>
            <a:ext cx="2970000" cy="8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1_Title Slide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d35b37170d_0_120"/>
          <p:cNvSpPr txBox="1"/>
          <p:nvPr>
            <p:ph idx="1" type="subTitle"/>
          </p:nvPr>
        </p:nvSpPr>
        <p:spPr>
          <a:xfrm>
            <a:off x="9459687" y="1156155"/>
            <a:ext cx="26355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lnSpc>
                <a:spcPct val="70000"/>
              </a:lnSpc>
              <a:spcBef>
                <a:spcPts val="1067"/>
              </a:spcBef>
              <a:spcAft>
                <a:spcPts val="0"/>
              </a:spcAft>
              <a:buClr>
                <a:srgbClr val="74AFDB"/>
              </a:buClr>
              <a:buSzPts val="1400"/>
              <a:buNone/>
              <a:defRPr sz="1867">
                <a:solidFill>
                  <a:srgbClr val="74AFD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153A"/>
              </a:buClr>
              <a:buSzPts val="1100"/>
              <a:buNone/>
              <a:defRPr sz="1467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153A"/>
              </a:buClr>
              <a:buSzPts val="1000"/>
              <a:buNone/>
              <a:defRPr sz="1333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153A"/>
              </a:buClr>
              <a:buSzPts val="9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153A"/>
              </a:buClr>
              <a:buSzPts val="9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/>
        </p:txBody>
      </p:sp>
      <p:sp>
        <p:nvSpPr>
          <p:cNvPr id="140" name="Google Shape;140;g2d35b37170d_0_120"/>
          <p:cNvSpPr txBox="1"/>
          <p:nvPr>
            <p:ph idx="2" type="body"/>
          </p:nvPr>
        </p:nvSpPr>
        <p:spPr>
          <a:xfrm>
            <a:off x="8733453" y="2662420"/>
            <a:ext cx="33612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1F3864"/>
              </a:buClr>
              <a:buSzPts val="1100"/>
              <a:buNone/>
              <a:defRPr i="0" sz="1467">
                <a:solidFill>
                  <a:srgbClr val="1F38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17500" lvl="1" marL="914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g2d35b37170d_0_120"/>
          <p:cNvSpPr txBox="1"/>
          <p:nvPr>
            <p:ph idx="10" type="dt"/>
          </p:nvPr>
        </p:nvSpPr>
        <p:spPr>
          <a:xfrm>
            <a:off x="9448800" y="646568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Montserrat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9pPr>
          </a:lstStyle>
          <a:p/>
        </p:txBody>
      </p:sp>
      <p:sp>
        <p:nvSpPr>
          <p:cNvPr id="142" name="Google Shape;142;g2d35b37170d_0_120"/>
          <p:cNvSpPr txBox="1"/>
          <p:nvPr>
            <p:ph idx="11" type="ftr"/>
          </p:nvPr>
        </p:nvSpPr>
        <p:spPr>
          <a:xfrm>
            <a:off x="0" y="6472993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Montserrat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9pPr>
          </a:lstStyle>
          <a:p/>
        </p:txBody>
      </p:sp>
      <p:pic>
        <p:nvPicPr>
          <p:cNvPr descr="A picture containing food, device&#10;&#10;Description automatically generated" id="143" name="Google Shape;143;g2d35b37170d_0_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24525" y="211075"/>
            <a:ext cx="1270755" cy="77097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2d35b37170d_0_120"/>
          <p:cNvSpPr txBox="1"/>
          <p:nvPr>
            <p:ph type="ctrTitle"/>
          </p:nvPr>
        </p:nvSpPr>
        <p:spPr>
          <a:xfrm>
            <a:off x="96004" y="1156155"/>
            <a:ext cx="93636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000"/>
              <a:buFont typeface="Libre Franklin"/>
              <a:buNone/>
              <a:defRPr sz="4000" u="none" cap="small">
                <a:solidFill>
                  <a:srgbClr val="00153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Wide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3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93"/>
          <p:cNvSpPr txBox="1"/>
          <p:nvPr>
            <p:ph idx="1" type="body"/>
          </p:nvPr>
        </p:nvSpPr>
        <p:spPr>
          <a:xfrm>
            <a:off x="720725" y="1296988"/>
            <a:ext cx="10750549" cy="4616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93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3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3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Image">
  <p:cSld name="Content and Imag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" name="Google Shape;32;p9"/>
          <p:cNvSpPr txBox="1"/>
          <p:nvPr>
            <p:ph idx="1" type="body"/>
          </p:nvPr>
        </p:nvSpPr>
        <p:spPr>
          <a:xfrm>
            <a:off x="720726" y="1296988"/>
            <a:ext cx="5518800" cy="4616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type="title"/>
          </p:nvPr>
        </p:nvSpPr>
        <p:spPr>
          <a:xfrm>
            <a:off x="720726" y="722313"/>
            <a:ext cx="55188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/>
          <p:nvPr>
            <p:ph idx="2" type="pic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with Images">
  <p:cSld name="Three Columns with Image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c08e436147_0_319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g2c08e436147_0_319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g2c08e436147_0_319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g2c08e436147_0_319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g2c08e436147_0_319"/>
          <p:cNvSpPr/>
          <p:nvPr>
            <p:ph idx="2" type="pic"/>
          </p:nvPr>
        </p:nvSpPr>
        <p:spPr>
          <a:xfrm>
            <a:off x="72072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1" name="Google Shape;41;g2c08e436147_0_319"/>
          <p:cNvSpPr txBox="1"/>
          <p:nvPr>
            <p:ph idx="1" type="body"/>
          </p:nvPr>
        </p:nvSpPr>
        <p:spPr>
          <a:xfrm>
            <a:off x="720725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g2c08e436147_0_319"/>
          <p:cNvSpPr/>
          <p:nvPr>
            <p:ph idx="3" type="pic"/>
          </p:nvPr>
        </p:nvSpPr>
        <p:spPr>
          <a:xfrm>
            <a:off x="4364400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3" name="Google Shape;43;g2c08e436147_0_319"/>
          <p:cNvSpPr txBox="1"/>
          <p:nvPr>
            <p:ph idx="4" type="body"/>
          </p:nvPr>
        </p:nvSpPr>
        <p:spPr>
          <a:xfrm>
            <a:off x="4364400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g2c08e436147_0_319"/>
          <p:cNvSpPr/>
          <p:nvPr>
            <p:ph idx="5" type="pic"/>
          </p:nvPr>
        </p:nvSpPr>
        <p:spPr>
          <a:xfrm>
            <a:off x="800807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5" name="Google Shape;45;g2c08e436147_0_319"/>
          <p:cNvSpPr txBox="1"/>
          <p:nvPr>
            <p:ph idx="6" type="body"/>
          </p:nvPr>
        </p:nvSpPr>
        <p:spPr>
          <a:xfrm>
            <a:off x="8008075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Large Image">
  <p:cSld name="Content and Large Imag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5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0" name="Google Shape;50;p15"/>
          <p:cNvSpPr txBox="1"/>
          <p:nvPr>
            <p:ph idx="1" type="body"/>
          </p:nvPr>
        </p:nvSpPr>
        <p:spPr>
          <a:xfrm>
            <a:off x="720726" y="1296988"/>
            <a:ext cx="3913200" cy="4616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type="title"/>
          </p:nvPr>
        </p:nvSpPr>
        <p:spPr>
          <a:xfrm>
            <a:off x="720726" y="722313"/>
            <a:ext cx="39132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/>
          <p:nvPr>
            <p:ph idx="2" type="pic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Image" showMasterSp="0">
  <p:cSld name="Closing Slide Imag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type="ctrTitle"/>
          </p:nvPr>
        </p:nvSpPr>
        <p:spPr>
          <a:xfrm>
            <a:off x="720725" y="2854801"/>
            <a:ext cx="4073912" cy="1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" type="subTitle"/>
          </p:nvPr>
        </p:nvSpPr>
        <p:spPr>
          <a:xfrm>
            <a:off x="720725" y="3873600"/>
            <a:ext cx="4073912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1" sz="24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6" name="Google Shape;56;p11"/>
          <p:cNvSpPr/>
          <p:nvPr>
            <p:ph idx="2" type="pic"/>
          </p:nvPr>
        </p:nvSpPr>
        <p:spPr>
          <a:xfrm>
            <a:off x="52872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descr="Logo&#10;&#10;Description automatically generated" id="57" name="Google Shape;5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0725" y="860400"/>
            <a:ext cx="2970000" cy="838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11"/>
          <p:cNvGrpSpPr/>
          <p:nvPr/>
        </p:nvGrpSpPr>
        <p:grpSpPr>
          <a:xfrm>
            <a:off x="720725" y="5472000"/>
            <a:ext cx="4009268" cy="694945"/>
            <a:chOff x="720725" y="5218493"/>
            <a:chExt cx="4009268" cy="694945"/>
          </a:xfrm>
        </p:grpSpPr>
        <p:pic>
          <p:nvPicPr>
            <p:cNvPr id="59" name="Google Shape;59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32000" y="5325173"/>
              <a:ext cx="697993" cy="588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67282" y="5309933"/>
              <a:ext cx="826010" cy="603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20725" y="5279453"/>
              <a:ext cx="594361" cy="633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53795" y="5218493"/>
              <a:ext cx="874778" cy="6949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with Images">
  <p:cSld name="Two Columns with Image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16bb1a2444_4_146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g216bb1a2444_4_146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g216bb1a2444_4_146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g216bb1a2444_4_146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" name="Google Shape;68;g216bb1a2444_4_146"/>
          <p:cNvSpPr/>
          <p:nvPr>
            <p:ph idx="2" type="pic"/>
          </p:nvPr>
        </p:nvSpPr>
        <p:spPr>
          <a:xfrm>
            <a:off x="720725" y="1857600"/>
            <a:ext cx="5302800" cy="201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9" name="Google Shape;69;g216bb1a2444_4_146"/>
          <p:cNvSpPr txBox="1"/>
          <p:nvPr>
            <p:ph idx="1" type="body"/>
          </p:nvPr>
        </p:nvSpPr>
        <p:spPr>
          <a:xfrm>
            <a:off x="720725" y="3872238"/>
            <a:ext cx="5302800" cy="20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g216bb1a2444_4_146"/>
          <p:cNvSpPr/>
          <p:nvPr>
            <p:ph idx="3" type="pic"/>
          </p:nvPr>
        </p:nvSpPr>
        <p:spPr>
          <a:xfrm>
            <a:off x="6166888" y="1857600"/>
            <a:ext cx="5302800" cy="201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1" name="Google Shape;71;g216bb1a2444_4_146"/>
          <p:cNvSpPr txBox="1"/>
          <p:nvPr>
            <p:ph idx="4" type="body"/>
          </p:nvPr>
        </p:nvSpPr>
        <p:spPr>
          <a:xfrm>
            <a:off x="6166888" y="3872238"/>
            <a:ext cx="5302800" cy="20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">
  <p:cSld name="Three Column">
    <p:bg>
      <p:bgPr>
        <a:solidFill>
          <a:schemeClr val="accen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/>
          <p:nvPr/>
        </p:nvSpPr>
        <p:spPr>
          <a:xfrm>
            <a:off x="0" y="0"/>
            <a:ext cx="12192000" cy="23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7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720725" y="1296988"/>
            <a:ext cx="6681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2" type="body"/>
          </p:nvPr>
        </p:nvSpPr>
        <p:spPr>
          <a:xfrm>
            <a:off x="720724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3" type="body"/>
          </p:nvPr>
        </p:nvSpPr>
        <p:spPr>
          <a:xfrm>
            <a:off x="4363199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4" type="body"/>
          </p:nvPr>
        </p:nvSpPr>
        <p:spPr>
          <a:xfrm>
            <a:off x="8005674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82" name="Google Shape;82;p17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Image">
  <p:cSld name="Section Header Image"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9"/>
          <p:cNvSpPr/>
          <p:nvPr>
            <p:ph idx="2" type="pic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6" name="Google Shape;86;p19"/>
          <p:cNvSpPr txBox="1"/>
          <p:nvPr>
            <p:ph type="title"/>
          </p:nvPr>
        </p:nvSpPr>
        <p:spPr>
          <a:xfrm>
            <a:off x="720725" y="1296988"/>
            <a:ext cx="4169327" cy="3853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Arial"/>
              <a:buNone/>
              <a:defRPr sz="49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6"/>
          <p:cNvSpPr txBox="1"/>
          <p:nvPr>
            <p:ph idx="1" type="body"/>
          </p:nvPr>
        </p:nvSpPr>
        <p:spPr>
          <a:xfrm>
            <a:off x="720725" y="1296988"/>
            <a:ext cx="10750549" cy="4616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5" name="Google Shape;15;p6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" name="Google Shape;16;p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20725" y="6195599"/>
            <a:ext cx="899162" cy="33223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54">
          <p15:clr>
            <a:srgbClr val="F26B43"/>
          </p15:clr>
        </p15:guide>
        <p15:guide id="4" pos="6819">
          <p15:clr>
            <a:srgbClr val="F26B43"/>
          </p15:clr>
        </p15:guide>
        <p15:guide id="5" orient="horz" pos="455">
          <p15:clr>
            <a:srgbClr val="F26B43"/>
          </p15:clr>
        </p15:guide>
        <p15:guide id="6" orient="horz" pos="3725">
          <p15:clr>
            <a:srgbClr val="F26B43"/>
          </p15:clr>
        </p15:guide>
        <p15:guide id="7" orient="horz" pos="817">
          <p15:clr>
            <a:srgbClr val="F26B43"/>
          </p15:clr>
        </p15:guide>
        <p15:guide id="8" orient="horz" pos="1293">
          <p15:clr>
            <a:srgbClr val="F26B43"/>
          </p15:clr>
        </p15:guide>
        <p15:guide id="9" pos="72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hyperlink" Target="https://learn.microsoft.com/en-us/azure/cloud-adoption-framework/scenarios/cloud-scale-analytics/images/data-mesh-plane.pn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22.png"/><Relationship Id="rId5" Type="http://schemas.openxmlformats.org/officeDocument/2006/relationships/image" Target="../media/image16.png"/><Relationship Id="rId6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hyperlink" Target="https://book.odis.org/thematics/variables/index.html" TargetMode="External"/><Relationship Id="rId5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18.png"/><Relationship Id="rId5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"/>
          <p:cNvSpPr txBox="1"/>
          <p:nvPr>
            <p:ph type="ctrTitle"/>
          </p:nvPr>
        </p:nvSpPr>
        <p:spPr>
          <a:xfrm>
            <a:off x="1368000" y="2790000"/>
            <a:ext cx="10460700" cy="14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GB" sz="4600"/>
              <a:t>Draft structure</a:t>
            </a:r>
            <a:endParaRPr sz="4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b="0" lang="en-GB" sz="4200">
                <a:solidFill>
                  <a:schemeClr val="lt1"/>
                </a:solidFill>
              </a:rPr>
              <a:t>Sessio</a:t>
            </a:r>
            <a:r>
              <a:rPr b="0" lang="en-GB" sz="4200"/>
              <a:t>n 7: Technical integration </a:t>
            </a:r>
            <a:endParaRPr b="0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"/>
          <p:cNvSpPr txBox="1"/>
          <p:nvPr>
            <p:ph idx="1" type="subTitle"/>
          </p:nvPr>
        </p:nvSpPr>
        <p:spPr>
          <a:xfrm>
            <a:off x="1368000" y="4597200"/>
            <a:ext cx="8612100" cy="14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Kevin O’Brien, Ward </a:t>
            </a:r>
            <a:r>
              <a:rPr lang="en-GB"/>
              <a:t>Appeltans</a:t>
            </a:r>
            <a:r>
              <a:rPr lang="en-GB"/>
              <a:t>, Pier Luigi Buttigieg, Emma Heslop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IOC IODE/GOOS Data Workshop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30 September - 02 October 2024, IODE Project Office, Ostende, Belgium</a:t>
            </a:r>
            <a:endParaRPr b="0" sz="1600"/>
          </a:p>
        </p:txBody>
      </p:sp>
      <p:pic>
        <p:nvPicPr>
          <p:cNvPr id="151" name="Google Shape;15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226275"/>
            <a:ext cx="5839476" cy="14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6575" y="570025"/>
            <a:ext cx="1666650" cy="5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0722b04104_2_3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6" name="Google Shape;236;g30722b04104_2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1700" y="94025"/>
            <a:ext cx="12792726" cy="614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30722b04104_2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4021"/>
            <a:ext cx="12192002" cy="6287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043706d47b_0_14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4" name="Google Shape;244;g3043706d47b_0_14"/>
          <p:cNvSpPr/>
          <p:nvPr/>
        </p:nvSpPr>
        <p:spPr>
          <a:xfrm>
            <a:off x="303700" y="662600"/>
            <a:ext cx="11650800" cy="82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products/services</a:t>
            </a:r>
            <a:endParaRPr b="1"/>
          </a:p>
        </p:txBody>
      </p:sp>
      <p:sp>
        <p:nvSpPr>
          <p:cNvPr id="245" name="Google Shape;245;g3043706d47b_0_14"/>
          <p:cNvSpPr/>
          <p:nvPr/>
        </p:nvSpPr>
        <p:spPr>
          <a:xfrm>
            <a:off x="2464350" y="862850"/>
            <a:ext cx="1836000" cy="427800"/>
          </a:xfrm>
          <a:prstGeom prst="rect">
            <a:avLst/>
          </a:prstGeom>
          <a:solidFill>
            <a:srgbClr val="31538F"/>
          </a:solidFill>
          <a:ln cap="flat" cmpd="sng" w="9525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Annual Reports / tracking services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46" name="Google Shape;246;g3043706d47b_0_14"/>
          <p:cNvSpPr/>
          <p:nvPr/>
        </p:nvSpPr>
        <p:spPr>
          <a:xfrm>
            <a:off x="4625000" y="862850"/>
            <a:ext cx="1836000" cy="427800"/>
          </a:xfrm>
          <a:prstGeom prst="rect">
            <a:avLst/>
          </a:prstGeom>
          <a:solidFill>
            <a:srgbClr val="31538F"/>
          </a:solidFill>
          <a:ln cap="flat" cmpd="sng" w="9525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EOV products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47" name="Google Shape;247;g3043706d47b_0_14"/>
          <p:cNvSpPr/>
          <p:nvPr/>
        </p:nvSpPr>
        <p:spPr>
          <a:xfrm>
            <a:off x="303700" y="1729400"/>
            <a:ext cx="11650800" cy="82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2"/>
                </a:solidFill>
              </a:rPr>
              <a:t>Metadata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248" name="Google Shape;248;g3043706d47b_0_14"/>
          <p:cNvSpPr/>
          <p:nvPr/>
        </p:nvSpPr>
        <p:spPr>
          <a:xfrm>
            <a:off x="2464350" y="1929650"/>
            <a:ext cx="1836000" cy="427800"/>
          </a:xfrm>
          <a:prstGeom prst="rect">
            <a:avLst/>
          </a:prstGeom>
          <a:solidFill>
            <a:srgbClr val="31538F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OceanOPS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49" name="Google Shape;249;g3043706d47b_0_14"/>
          <p:cNvSpPr/>
          <p:nvPr/>
        </p:nvSpPr>
        <p:spPr>
          <a:xfrm>
            <a:off x="4625000" y="1929650"/>
            <a:ext cx="1836000" cy="427800"/>
          </a:xfrm>
          <a:prstGeom prst="rect">
            <a:avLst/>
          </a:prstGeom>
          <a:solidFill>
            <a:srgbClr val="31538F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BioEco Portal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50" name="Google Shape;250;g3043706d47b_0_14"/>
          <p:cNvSpPr/>
          <p:nvPr/>
        </p:nvSpPr>
        <p:spPr>
          <a:xfrm>
            <a:off x="303700" y="3634400"/>
            <a:ext cx="11650800" cy="82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B050"/>
                </a:solidFill>
              </a:rPr>
              <a:t>Data access</a:t>
            </a:r>
            <a:endParaRPr b="1">
              <a:solidFill>
                <a:srgbClr val="00B050"/>
              </a:solidFill>
            </a:endParaRPr>
          </a:p>
        </p:txBody>
      </p:sp>
      <p:sp>
        <p:nvSpPr>
          <p:cNvPr id="251" name="Google Shape;251;g3043706d47b_0_14"/>
          <p:cNvSpPr/>
          <p:nvPr/>
        </p:nvSpPr>
        <p:spPr>
          <a:xfrm>
            <a:off x="2464350" y="3834650"/>
            <a:ext cx="1836000" cy="427800"/>
          </a:xfrm>
          <a:prstGeom prst="rect">
            <a:avLst/>
          </a:prstGeom>
          <a:solidFill>
            <a:srgbClr val="31538F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ERDDAP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52" name="Google Shape;252;g3043706d47b_0_14"/>
          <p:cNvSpPr/>
          <p:nvPr/>
        </p:nvSpPr>
        <p:spPr>
          <a:xfrm>
            <a:off x="5234600" y="3834650"/>
            <a:ext cx="1836000" cy="427800"/>
          </a:xfrm>
          <a:prstGeom prst="rect">
            <a:avLst/>
          </a:prstGeom>
          <a:solidFill>
            <a:srgbClr val="31538F"/>
          </a:solidFill>
          <a:ln cap="flat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OBIS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53" name="Google Shape;253;g3043706d47b_0_14"/>
          <p:cNvSpPr/>
          <p:nvPr/>
        </p:nvSpPr>
        <p:spPr>
          <a:xfrm>
            <a:off x="7471450" y="3834650"/>
            <a:ext cx="1501800" cy="427800"/>
          </a:xfrm>
          <a:prstGeom prst="rect">
            <a:avLst/>
          </a:prstGeom>
          <a:solidFill>
            <a:srgbClr val="31538F"/>
          </a:solidFill>
          <a:ln cap="flat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WOD, others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54" name="Google Shape;254;g3043706d47b_0_14"/>
          <p:cNvSpPr/>
          <p:nvPr/>
        </p:nvSpPr>
        <p:spPr>
          <a:xfrm>
            <a:off x="9140675" y="3839400"/>
            <a:ext cx="1129800" cy="427800"/>
          </a:xfrm>
          <a:prstGeom prst="rect">
            <a:avLst/>
          </a:prstGeom>
          <a:solidFill>
            <a:srgbClr val="31538F"/>
          </a:solidFill>
          <a:ln cap="flat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GRAs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55" name="Google Shape;255;g3043706d47b_0_14"/>
          <p:cNvSpPr/>
          <p:nvPr/>
        </p:nvSpPr>
        <p:spPr>
          <a:xfrm>
            <a:off x="3966250" y="2920250"/>
            <a:ext cx="1836000" cy="427800"/>
          </a:xfrm>
          <a:prstGeom prst="rect">
            <a:avLst/>
          </a:prstGeom>
          <a:solidFill>
            <a:srgbClr val="31538F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ODIS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56" name="Google Shape;256;g3043706d47b_0_14"/>
          <p:cNvSpPr/>
          <p:nvPr/>
        </p:nvSpPr>
        <p:spPr>
          <a:xfrm>
            <a:off x="283275" y="4749050"/>
            <a:ext cx="11650800" cy="82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Observations</a:t>
            </a:r>
            <a:endParaRPr b="1"/>
          </a:p>
        </p:txBody>
      </p:sp>
      <p:sp>
        <p:nvSpPr>
          <p:cNvPr id="257" name="Google Shape;257;g3043706d47b_0_14"/>
          <p:cNvSpPr/>
          <p:nvPr/>
        </p:nvSpPr>
        <p:spPr>
          <a:xfrm>
            <a:off x="2443925" y="4949300"/>
            <a:ext cx="1836000" cy="427800"/>
          </a:xfrm>
          <a:prstGeom prst="rect">
            <a:avLst/>
          </a:prstGeom>
          <a:solidFill>
            <a:srgbClr val="31538F"/>
          </a:solidFill>
          <a:ln cap="flat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GOOS OCG networks / GDACs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58" name="Google Shape;258;g3043706d47b_0_14"/>
          <p:cNvSpPr/>
          <p:nvPr/>
        </p:nvSpPr>
        <p:spPr>
          <a:xfrm>
            <a:off x="5061775" y="4949300"/>
            <a:ext cx="1836000" cy="427800"/>
          </a:xfrm>
          <a:prstGeom prst="rect">
            <a:avLst/>
          </a:prstGeom>
          <a:solidFill>
            <a:srgbClr val="31538F"/>
          </a:solidFill>
          <a:ln cap="flat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GOOS BioEco EOV programs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59" name="Google Shape;259;g3043706d47b_0_14"/>
          <p:cNvSpPr txBox="1"/>
          <p:nvPr/>
        </p:nvSpPr>
        <p:spPr>
          <a:xfrm>
            <a:off x="209450" y="2882150"/>
            <a:ext cx="17784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Interoperability and </a:t>
            </a:r>
            <a:r>
              <a:rPr lang="en-GB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discoverability</a:t>
            </a:r>
            <a:r>
              <a:rPr lang="en-GB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layer</a:t>
            </a:r>
            <a:endParaRPr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60" name="Google Shape;260;g3043706d47b_0_14"/>
          <p:cNvCxnSpPr>
            <a:stCxn id="257" idx="1"/>
            <a:endCxn id="251" idx="1"/>
          </p:cNvCxnSpPr>
          <p:nvPr/>
        </p:nvCxnSpPr>
        <p:spPr>
          <a:xfrm flipH="1" rot="10800000">
            <a:off x="2443925" y="4048700"/>
            <a:ext cx="20400" cy="1114500"/>
          </a:xfrm>
          <a:prstGeom prst="bentConnector3">
            <a:avLst>
              <a:gd fmla="val -1167279" name="adj1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61" name="Google Shape;261;g3043706d47b_0_14"/>
          <p:cNvCxnSpPr>
            <a:stCxn id="257" idx="0"/>
            <a:endCxn id="251" idx="2"/>
          </p:cNvCxnSpPr>
          <p:nvPr/>
        </p:nvCxnSpPr>
        <p:spPr>
          <a:xfrm flipH="1" rot="10800000">
            <a:off x="3361925" y="4262600"/>
            <a:ext cx="20400" cy="6867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2" name="Google Shape;262;g3043706d47b_0_14"/>
          <p:cNvCxnSpPr>
            <a:stCxn id="248" idx="0"/>
          </p:cNvCxnSpPr>
          <p:nvPr/>
        </p:nvCxnSpPr>
        <p:spPr>
          <a:xfrm rot="10800000">
            <a:off x="3382350" y="1290650"/>
            <a:ext cx="0" cy="6390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3" name="Google Shape;263;g3043706d47b_0_14"/>
          <p:cNvCxnSpPr>
            <a:stCxn id="249" idx="0"/>
            <a:endCxn id="248" idx="3"/>
          </p:cNvCxnSpPr>
          <p:nvPr/>
        </p:nvCxnSpPr>
        <p:spPr>
          <a:xfrm rot="5400000">
            <a:off x="4814750" y="1415300"/>
            <a:ext cx="213900" cy="1242600"/>
          </a:xfrm>
          <a:prstGeom prst="bentConnector4">
            <a:avLst>
              <a:gd fmla="val -111325" name="adj1"/>
              <a:gd fmla="val 86941" name="adj2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64" name="Google Shape;264;g3043706d47b_0_14"/>
          <p:cNvCxnSpPr/>
          <p:nvPr/>
        </p:nvCxnSpPr>
        <p:spPr>
          <a:xfrm>
            <a:off x="3229950" y="2357450"/>
            <a:ext cx="0" cy="14772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265" name="Google Shape;265;g3043706d47b_0_14"/>
          <p:cNvCxnSpPr>
            <a:stCxn id="251" idx="0"/>
            <a:endCxn id="255" idx="1"/>
          </p:cNvCxnSpPr>
          <p:nvPr/>
        </p:nvCxnSpPr>
        <p:spPr>
          <a:xfrm rot="-5400000">
            <a:off x="3324000" y="3192500"/>
            <a:ext cx="700500" cy="583800"/>
          </a:xfrm>
          <a:prstGeom prst="bentConnector2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66" name="Google Shape;266;g3043706d47b_0_14"/>
          <p:cNvCxnSpPr>
            <a:stCxn id="258" idx="0"/>
            <a:endCxn id="252" idx="1"/>
          </p:cNvCxnSpPr>
          <p:nvPr/>
        </p:nvCxnSpPr>
        <p:spPr>
          <a:xfrm flipH="1" rot="5400000">
            <a:off x="5156875" y="4126400"/>
            <a:ext cx="900600" cy="745200"/>
          </a:xfrm>
          <a:prstGeom prst="bentConnector4">
            <a:avLst>
              <a:gd fmla="val 38133" name="adj1"/>
              <a:gd fmla="val 131951" name="adj2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67" name="Google Shape;267;g3043706d47b_0_14"/>
          <p:cNvCxnSpPr>
            <a:stCxn id="258" idx="1"/>
            <a:endCxn id="255" idx="2"/>
          </p:cNvCxnSpPr>
          <p:nvPr/>
        </p:nvCxnSpPr>
        <p:spPr>
          <a:xfrm rot="10800000">
            <a:off x="4884175" y="3348200"/>
            <a:ext cx="177600" cy="1815000"/>
          </a:xfrm>
          <a:prstGeom prst="bentConnector2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68" name="Google Shape;268;g3043706d47b_0_14"/>
          <p:cNvCxnSpPr>
            <a:stCxn id="253" idx="0"/>
            <a:endCxn id="255" idx="3"/>
          </p:cNvCxnSpPr>
          <p:nvPr/>
        </p:nvCxnSpPr>
        <p:spPr>
          <a:xfrm flipH="1" rot="5400000">
            <a:off x="6662050" y="2274350"/>
            <a:ext cx="700500" cy="2420100"/>
          </a:xfrm>
          <a:prstGeom prst="bentConnector2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69" name="Google Shape;269;g3043706d47b_0_14"/>
          <p:cNvCxnSpPr>
            <a:stCxn id="254" idx="0"/>
            <a:endCxn id="255" idx="3"/>
          </p:cNvCxnSpPr>
          <p:nvPr/>
        </p:nvCxnSpPr>
        <p:spPr>
          <a:xfrm flipH="1" rot="5400000">
            <a:off x="7401275" y="1535100"/>
            <a:ext cx="705300" cy="3903300"/>
          </a:xfrm>
          <a:prstGeom prst="bentConnector2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0" name="Google Shape;270;g3043706d47b_0_14"/>
          <p:cNvCxnSpPr>
            <a:stCxn id="257" idx="1"/>
            <a:endCxn id="248" idx="1"/>
          </p:cNvCxnSpPr>
          <p:nvPr/>
        </p:nvCxnSpPr>
        <p:spPr>
          <a:xfrm flipH="1" rot="10800000">
            <a:off x="2443925" y="2143700"/>
            <a:ext cx="20400" cy="3019500"/>
          </a:xfrm>
          <a:prstGeom prst="bentConnector3">
            <a:avLst>
              <a:gd fmla="val -1167279" name="adj1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71" name="Google Shape;271;g3043706d47b_0_14"/>
          <p:cNvCxnSpPr>
            <a:stCxn id="255" idx="0"/>
            <a:endCxn id="249" idx="2"/>
          </p:cNvCxnSpPr>
          <p:nvPr/>
        </p:nvCxnSpPr>
        <p:spPr>
          <a:xfrm rot="-5400000">
            <a:off x="4932250" y="2309450"/>
            <a:ext cx="562800" cy="6588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72" name="Google Shape;272;g3043706d47b_0_14"/>
          <p:cNvCxnSpPr>
            <a:stCxn id="255" idx="0"/>
            <a:endCxn id="248" idx="2"/>
          </p:cNvCxnSpPr>
          <p:nvPr/>
        </p:nvCxnSpPr>
        <p:spPr>
          <a:xfrm flipH="1" rot="5400000">
            <a:off x="3851950" y="1887950"/>
            <a:ext cx="562800" cy="15018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73" name="Google Shape;273;g3043706d47b_0_14"/>
          <p:cNvSpPr/>
          <p:nvPr/>
        </p:nvSpPr>
        <p:spPr>
          <a:xfrm>
            <a:off x="4884250" y="5863700"/>
            <a:ext cx="1836000" cy="427800"/>
          </a:xfrm>
          <a:prstGeom prst="rect">
            <a:avLst/>
          </a:prstGeom>
          <a:solidFill>
            <a:srgbClr val="31538F"/>
          </a:solidFill>
          <a:ln cap="flat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Data held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74" name="Google Shape;274;g3043706d47b_0_14"/>
          <p:cNvSpPr/>
          <p:nvPr/>
        </p:nvSpPr>
        <p:spPr>
          <a:xfrm>
            <a:off x="6944700" y="5863700"/>
            <a:ext cx="1836000" cy="427800"/>
          </a:xfrm>
          <a:prstGeom prst="rect">
            <a:avLst/>
          </a:prstGeom>
          <a:solidFill>
            <a:srgbClr val="31538F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Metadata held</a:t>
            </a:r>
            <a:endParaRPr b="1">
              <a:solidFill>
                <a:schemeClr val="lt1"/>
              </a:solidFill>
            </a:endParaRPr>
          </a:p>
        </p:txBody>
      </p:sp>
      <p:cxnSp>
        <p:nvCxnSpPr>
          <p:cNvPr id="275" name="Google Shape;275;g3043706d47b_0_14"/>
          <p:cNvCxnSpPr>
            <a:stCxn id="258" idx="3"/>
            <a:endCxn id="252" idx="3"/>
          </p:cNvCxnSpPr>
          <p:nvPr/>
        </p:nvCxnSpPr>
        <p:spPr>
          <a:xfrm flipH="1" rot="10800000">
            <a:off x="6897775" y="4048700"/>
            <a:ext cx="172800" cy="1114500"/>
          </a:xfrm>
          <a:prstGeom prst="bentConnector3">
            <a:avLst>
              <a:gd fmla="val 237818" name="adj1"/>
            </a:avLst>
          </a:prstGeom>
          <a:noFill/>
          <a:ln cap="flat" cmpd="sng" w="19050">
            <a:solidFill>
              <a:srgbClr val="00B05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76" name="Google Shape;276;g3043706d47b_0_14"/>
          <p:cNvCxnSpPr>
            <a:stCxn id="257" idx="2"/>
            <a:endCxn id="252" idx="3"/>
          </p:cNvCxnSpPr>
          <p:nvPr/>
        </p:nvCxnSpPr>
        <p:spPr>
          <a:xfrm rot="-5400000">
            <a:off x="4552025" y="2858600"/>
            <a:ext cx="1328400" cy="3708600"/>
          </a:xfrm>
          <a:prstGeom prst="bentConnector4">
            <a:avLst>
              <a:gd fmla="val -17926" name="adj1"/>
              <a:gd fmla="val 104022" name="adj2"/>
            </a:avLst>
          </a:prstGeom>
          <a:noFill/>
          <a:ln cap="flat" cmpd="sng" w="19050">
            <a:solidFill>
              <a:srgbClr val="00B05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77" name="Google Shape;277;g3043706d47b_0_14"/>
          <p:cNvSpPr/>
          <p:nvPr/>
        </p:nvSpPr>
        <p:spPr>
          <a:xfrm>
            <a:off x="8621675" y="1929650"/>
            <a:ext cx="1836000" cy="427800"/>
          </a:xfrm>
          <a:prstGeom prst="rect">
            <a:avLst/>
          </a:prstGeom>
          <a:solidFill>
            <a:srgbClr val="31538F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WMO OSCAR?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78" name="Google Shape;278;g3043706d47b_0_14"/>
          <p:cNvSpPr/>
          <p:nvPr/>
        </p:nvSpPr>
        <p:spPr>
          <a:xfrm>
            <a:off x="10437900" y="3839400"/>
            <a:ext cx="1378500" cy="427800"/>
          </a:xfrm>
          <a:prstGeom prst="rect">
            <a:avLst/>
          </a:prstGeom>
          <a:solidFill>
            <a:srgbClr val="31538F"/>
          </a:solidFill>
          <a:ln cap="flat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WIS2.0???</a:t>
            </a:r>
            <a:endParaRPr b="1">
              <a:solidFill>
                <a:schemeClr val="lt1"/>
              </a:solidFill>
            </a:endParaRPr>
          </a:p>
        </p:txBody>
      </p:sp>
      <p:cxnSp>
        <p:nvCxnSpPr>
          <p:cNvPr id="279" name="Google Shape;279;g3043706d47b_0_14"/>
          <p:cNvCxnSpPr>
            <a:stCxn id="252" idx="0"/>
            <a:endCxn id="255" idx="2"/>
          </p:cNvCxnSpPr>
          <p:nvPr/>
        </p:nvCxnSpPr>
        <p:spPr>
          <a:xfrm flipH="1" rot="5400000">
            <a:off x="5275100" y="2957150"/>
            <a:ext cx="486600" cy="12684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80" name="Google Shape;280;g3043706d47b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9650" y="6181175"/>
            <a:ext cx="1005275" cy="353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Google Shape;281;g3043706d47b_0_14"/>
          <p:cNvCxnSpPr>
            <a:stCxn id="246" idx="3"/>
          </p:cNvCxnSpPr>
          <p:nvPr/>
        </p:nvCxnSpPr>
        <p:spPr>
          <a:xfrm flipH="1">
            <a:off x="5408300" y="1076750"/>
            <a:ext cx="1052700" cy="1871700"/>
          </a:xfrm>
          <a:prstGeom prst="bentConnector4">
            <a:avLst>
              <a:gd fmla="val -22620" name="adj1"/>
              <a:gd fmla="val 92168" name="adj2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stealth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d35b37170d_0_312"/>
          <p:cNvSpPr txBox="1"/>
          <p:nvPr/>
        </p:nvSpPr>
        <p:spPr>
          <a:xfrm>
            <a:off x="2231526" y="5994080"/>
            <a:ext cx="2164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von Schuckmann et al., 2020</a:t>
            </a:r>
            <a:endParaRPr/>
          </a:p>
        </p:txBody>
      </p:sp>
      <p:sp>
        <p:nvSpPr>
          <p:cNvPr id="287" name="Google Shape;287;g2d35b37170d_0_312"/>
          <p:cNvSpPr txBox="1"/>
          <p:nvPr/>
        </p:nvSpPr>
        <p:spPr>
          <a:xfrm>
            <a:off x="467950" y="306825"/>
            <a:ext cx="7695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Different visualisation</a:t>
            </a:r>
            <a:r>
              <a:rPr b="1" lang="en-GB"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of digital infrastructure across GOOS-IODE (</a:t>
            </a:r>
            <a:r>
              <a:rPr b="1" lang="en-GB"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BioEco - OCG</a:t>
            </a:r>
            <a:r>
              <a:rPr b="1" lang="en-GB"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- BGC)</a:t>
            </a:r>
            <a:endParaRPr b="1" sz="2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8" name="Google Shape;288;g2d35b37170d_0_312"/>
          <p:cNvPicPr preferRelativeResize="0"/>
          <p:nvPr/>
        </p:nvPicPr>
        <p:blipFill rotWithShape="1">
          <a:blip r:embed="rId3">
            <a:alphaModFix/>
          </a:blip>
          <a:srcRect b="14696" l="0" r="3418" t="5558"/>
          <a:stretch/>
        </p:blipFill>
        <p:spPr>
          <a:xfrm>
            <a:off x="1134675" y="1207650"/>
            <a:ext cx="10335025" cy="486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2d35b37170d_0_3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9650" y="6181175"/>
            <a:ext cx="1005275" cy="35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d35b37170d_0_14"/>
          <p:cNvSpPr txBox="1"/>
          <p:nvPr/>
        </p:nvSpPr>
        <p:spPr>
          <a:xfrm>
            <a:off x="467950" y="876400"/>
            <a:ext cx="11224200" cy="53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BioEco: identify GOOS EOV networks (using OBIS and Ocean Expert)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BioEco: </a:t>
            </a: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develop</a:t>
            </a: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BioEco unique </a:t>
            </a: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identifiers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BioEco Portal: track BioEco networks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OBIS/BioEco Panel/BGC: set minimum metadata standards (with the community/OceanOPS/OCG) push standards and track metadata complete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BGC: use OBIS to assemble products across repositories and sources - OCG networks, WOD, etc. - with metadata standards and attributions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OceanOPS: can leverage ODIS to create advanced services, complete EOV views cross GOOS, completeness of metadata, other sources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OceanOPS/OCG ERDAAP/networks: self organised hyper node - vital quality control, unique identifiers and metadata continue and recognised 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GDACS: create certification/standards, expand for BGC and BioEco - role recognised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&gt;&gt; are there other issues not included?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&gt;&gt; pilot functionality with specific data flows - BioEco/BGC/OCG - including OCG networks linking in BioEco data (AniBOS/BioEcoGO-SHIP). </a:t>
            </a: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Oxygen data!</a:t>
            </a: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Test services function across the architecture?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&gt;&gt;what is needed to effectively run this collaborative structure - resource/management?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6" name="Google Shape;296;g2d35b37170d_0_14"/>
          <p:cNvSpPr txBox="1"/>
          <p:nvPr/>
        </p:nvSpPr>
        <p:spPr>
          <a:xfrm>
            <a:off x="467950" y="306825"/>
            <a:ext cx="769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Advantages/issues solved</a:t>
            </a:r>
            <a:endParaRPr b="1" sz="2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7" name="Google Shape;297;g2d35b37170d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9650" y="6181175"/>
            <a:ext cx="1005275" cy="35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043706d47b_0_82"/>
          <p:cNvSpPr txBox="1"/>
          <p:nvPr/>
        </p:nvSpPr>
        <p:spPr>
          <a:xfrm>
            <a:off x="467950" y="876400"/>
            <a:ext cx="11224200" cy="21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ontserrat"/>
              <a:buChar char="●"/>
            </a:pPr>
            <a:r>
              <a:rPr lang="en-GB" sz="1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Serves to connect the GOOS system, with networks (GDACs?), EOVs, metadata standards., and known services, GOOS can efficiently feed into AND run across this virtual architecture…</a:t>
            </a:r>
            <a:endParaRPr sz="18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ontserrat"/>
              <a:buChar char="●"/>
            </a:pPr>
            <a:r>
              <a:rPr lang="en-GB" sz="1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IODE enriches its data landscapes considerably, ODIS Cat has new key data</a:t>
            </a:r>
            <a:endParaRPr sz="18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ontserrat"/>
              <a:buChar char="●"/>
            </a:pPr>
            <a:r>
              <a:rPr lang="en-GB" sz="1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IODE and GOOS/OCG to work together to integrate GRAs and NODCs</a:t>
            </a:r>
            <a:endParaRPr sz="18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4" name="Google Shape;304;g3043706d47b_0_82"/>
          <p:cNvSpPr txBox="1"/>
          <p:nvPr/>
        </p:nvSpPr>
        <p:spPr>
          <a:xfrm>
            <a:off x="467950" y="306825"/>
            <a:ext cx="769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For IODE and GOOS</a:t>
            </a:r>
            <a:endParaRPr b="1" sz="2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5" name="Google Shape;305;g3043706d47b_0_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9650" y="6181175"/>
            <a:ext cx="1005275" cy="35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02a8e58f6c_0_11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Contents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g302a8e58f6c_0_11"/>
          <p:cNvSpPr txBox="1"/>
          <p:nvPr>
            <p:ph idx="1" type="body"/>
          </p:nvPr>
        </p:nvSpPr>
        <p:spPr>
          <a:xfrm>
            <a:off x="720725" y="1296988"/>
            <a:ext cx="107505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ontserrat"/>
              <a:buChar char="●"/>
            </a:pPr>
            <a:r>
              <a:rPr lang="en-GB" sz="1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What is ODIS - important to understand some key points</a:t>
            </a:r>
            <a:endParaRPr sz="18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ontserrat"/>
              <a:buChar char="●"/>
            </a:pPr>
            <a:r>
              <a:rPr lang="en-GB" sz="1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Considerations across the data flows, a look through the known strategies, data flow maps and issues (GOOS SC-13 + discussions)</a:t>
            </a:r>
            <a:endParaRPr sz="18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ontserrat"/>
              <a:buChar char="●"/>
            </a:pPr>
            <a:r>
              <a:rPr lang="en-GB" sz="1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Draft technical sketch - two different ways to show how this adds up</a:t>
            </a:r>
            <a:endParaRPr sz="18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ontserrat"/>
              <a:buChar char="●"/>
            </a:pPr>
            <a:r>
              <a:rPr lang="en-GB" sz="1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Conclusions</a:t>
            </a:r>
            <a:endParaRPr sz="18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g302a8e58f6c_0_11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1" name="Google Shape;161;g302a8e58f6c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9650" y="6181175"/>
            <a:ext cx="1005275" cy="35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043706d47b_0_0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ODIS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g3043706d47b_0_0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9" name="Google Shape;169;g3043706d47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9650" y="6181175"/>
            <a:ext cx="1005275" cy="35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3043706d47b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0325" y="-1"/>
            <a:ext cx="9868424" cy="623175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3043706d47b_0_0"/>
          <p:cNvSpPr/>
          <p:nvPr/>
        </p:nvSpPr>
        <p:spPr>
          <a:xfrm>
            <a:off x="4096600" y="1785604"/>
            <a:ext cx="2557200" cy="2557200"/>
          </a:xfrm>
          <a:prstGeom prst="flowChartConnector">
            <a:avLst/>
          </a:prstGeom>
          <a:noFill/>
          <a:ln cap="flat" cmpd="sng" w="1143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3043706d47b_0_0"/>
          <p:cNvSpPr/>
          <p:nvPr/>
        </p:nvSpPr>
        <p:spPr>
          <a:xfrm>
            <a:off x="4255475" y="5128475"/>
            <a:ext cx="2627100" cy="930000"/>
          </a:xfrm>
          <a:prstGeom prst="roundRect">
            <a:avLst>
              <a:gd fmla="val 16667" name="adj"/>
            </a:avLst>
          </a:prstGeom>
          <a:noFill/>
          <a:ln cap="flat" cmpd="sng" w="1143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g3043706d47b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23450" y="2212450"/>
            <a:ext cx="1703500" cy="170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3043706d47b_0_0"/>
          <p:cNvSpPr txBox="1"/>
          <p:nvPr/>
        </p:nvSpPr>
        <p:spPr>
          <a:xfrm>
            <a:off x="210100" y="5011775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6"/>
              </a:rPr>
              <a:t>https://learn.microsoft.com/en-us/azure/cloud-adoption-framework/scenarios/cloud-scale-analytics/images/data-mesh-plane.png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06b9045284_0_1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ODIS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g306b9045284_0_1"/>
          <p:cNvSpPr txBox="1"/>
          <p:nvPr>
            <p:ph idx="1" type="body"/>
          </p:nvPr>
        </p:nvSpPr>
        <p:spPr>
          <a:xfrm>
            <a:off x="6178175" y="1297000"/>
            <a:ext cx="46470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ontserrat"/>
              <a:buChar char="●"/>
            </a:pPr>
            <a:r>
              <a:rPr lang="en-GB" sz="1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Domain-agnostic</a:t>
            </a:r>
            <a:r>
              <a:rPr lang="en-GB" sz="1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 architecture offering a robust integration point for (meta)data exchange</a:t>
            </a:r>
            <a:endParaRPr sz="18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ontserrat"/>
              <a:buChar char="●"/>
            </a:pPr>
            <a:r>
              <a:rPr lang="en-GB" sz="1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Mission is to ensure a healthy, transparent, exchange of (meta)data</a:t>
            </a:r>
            <a:endParaRPr sz="18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ontserrat"/>
              <a:buChar char="●"/>
            </a:pPr>
            <a:r>
              <a:rPr lang="en-GB" sz="1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Nodes are components of ODIS - nodes are single point sources of data, e.g. a NODC, a regional hub, a </a:t>
            </a:r>
            <a:r>
              <a:rPr lang="en-GB" sz="1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corporate actor.</a:t>
            </a:r>
            <a:endParaRPr sz="18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ontserrat"/>
              <a:buChar char="●"/>
            </a:pPr>
            <a:r>
              <a:rPr b="1" lang="en-GB" sz="1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Matchmake needs / requirements for data ingest with data product development and deployment</a:t>
            </a:r>
            <a:endParaRPr b="1" sz="18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g306b9045284_0_1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3" name="Google Shape;183;g306b9045284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9650" y="6181175"/>
            <a:ext cx="1005275" cy="35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306b9045284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500" y="1618125"/>
            <a:ext cx="4827049" cy="316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306b9045284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500" y="722325"/>
            <a:ext cx="10632749" cy="4372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306b9045284_0_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0335" y="0"/>
            <a:ext cx="711133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d35b37170d_0_0"/>
          <p:cNvSpPr txBox="1"/>
          <p:nvPr/>
        </p:nvSpPr>
        <p:spPr>
          <a:xfrm>
            <a:off x="87325" y="340225"/>
            <a:ext cx="6008700" cy="12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GOOS </a:t>
            </a:r>
            <a:r>
              <a:rPr b="1" i="0" lang="en-GB" sz="28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OCG Cross-Network Data Implementation Strategy</a:t>
            </a:r>
            <a:endParaRPr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g2d35b37170d_0_0"/>
          <p:cNvSpPr txBox="1"/>
          <p:nvPr/>
        </p:nvSpPr>
        <p:spPr>
          <a:xfrm>
            <a:off x="421350" y="1461625"/>
            <a:ext cx="5390400" cy="46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OCG data strategy is 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aligned with the ODIS architecture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OCG ERDDAP node is an ODIS </a:t>
            </a: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Hyper Node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 (a self-organised multiple source node), it is also a potential node to other systems e.g. WIS2.0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OceanOPS placing a subset of  its metadata in ERDDAP makes it available to ODIS and to complete metadata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OceanOPS provision of unique identifiers is </a:t>
            </a:r>
            <a:r>
              <a:rPr lang="en-GB" sz="1800" strike="sngStrike">
                <a:latin typeface="Montserrat"/>
                <a:ea typeface="Montserrat"/>
                <a:cs typeface="Montserrat"/>
                <a:sym typeface="Montserrat"/>
              </a:rPr>
              <a:t>important 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required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OceanOPS/OCG network/GDAC work on data and metadata quality is contributing to overall data quality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GRAs can also be 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ODIS and/or OCG nodes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 - OCG can track additional data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3" name="Google Shape;193;g2d35b37170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7227" y="135738"/>
            <a:ext cx="4701299" cy="658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2d35b37170d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9650" y="6181175"/>
            <a:ext cx="1005275" cy="35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d35b37170d_0_144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0" name="Google Shape;200;g2d35b37170d_0_144"/>
          <p:cNvSpPr txBox="1"/>
          <p:nvPr>
            <p:ph type="title"/>
          </p:nvPr>
        </p:nvSpPr>
        <p:spPr>
          <a:xfrm>
            <a:off x="720751" y="535957"/>
            <a:ext cx="104496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OBIS/BioEco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data flow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1" name="Google Shape;201;g2d35b37170d_0_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4849" y="868227"/>
            <a:ext cx="6734932" cy="5913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2d35b37170d_0_144"/>
          <p:cNvSpPr txBox="1"/>
          <p:nvPr/>
        </p:nvSpPr>
        <p:spPr>
          <a:xfrm>
            <a:off x="1116811" y="4344293"/>
            <a:ext cx="2698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planned</a:t>
            </a: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 BioEco system</a:t>
            </a:r>
            <a:endParaRPr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g2d35b37170d_0_144"/>
          <p:cNvSpPr/>
          <p:nvPr/>
        </p:nvSpPr>
        <p:spPr>
          <a:xfrm>
            <a:off x="3746650" y="1042550"/>
            <a:ext cx="7265400" cy="259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2d35b37170d_0_144"/>
          <p:cNvSpPr txBox="1"/>
          <p:nvPr/>
        </p:nvSpPr>
        <p:spPr>
          <a:xfrm>
            <a:off x="720725" y="963675"/>
            <a:ext cx="111648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●"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BioEco data flow is already connected to ODIS, but need to a) recognise GOOS EOV networks b) consider/issue unique identifiers (like for OCG networks) for sustained obs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●"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An ‘OceanOPS’ for the BioEco data flow? Options discussed: 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a) extend OceanOPS, 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b) create similar capability aligned to OBIS, however a </a:t>
            </a: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solution</a:t>
            </a: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may already exist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c)  using ODIS Cat (</a:t>
            </a: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issue IDs for data sources) and Ocean Expert </a:t>
            </a: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(extended for EOV networks)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Solution c) offers advantages and </a:t>
            </a: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allows</a:t>
            </a: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 BioEco portal to recognise network s etc…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●"/>
            </a:pPr>
            <a:r>
              <a:rPr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There could  also be the need for GDACs (some forming) for QC of EOVs - do we ended to define a more formal recognition for GDACs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5" name="Google Shape;205;g2d35b37170d_0_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9650" y="6181175"/>
            <a:ext cx="1005275" cy="35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043706d47b_0_88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2" name="Google Shape;212;g3043706d47b_0_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350" y="367575"/>
            <a:ext cx="8338574" cy="516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3043706d47b_0_88"/>
          <p:cNvSpPr txBox="1"/>
          <p:nvPr/>
        </p:nvSpPr>
        <p:spPr>
          <a:xfrm>
            <a:off x="8571001" y="1026675"/>
            <a:ext cx="36210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Connection of OBIS to ODIS planned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Currently in discussions of how to deliver information to OceanOPS for reporting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Initiating discussions on data discovery of biological observations from OCG networks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 goal: 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visibility/accessibility 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biological observations across all GOOS components and external programmes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g3043706d47b_0_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9650" y="6181175"/>
            <a:ext cx="1005275" cy="35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d35b37170d_0_447"/>
          <p:cNvSpPr/>
          <p:nvPr/>
        </p:nvSpPr>
        <p:spPr>
          <a:xfrm>
            <a:off x="387600" y="333367"/>
            <a:ext cx="110775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Verdana"/>
              <a:buNone/>
            </a:pPr>
            <a:r>
              <a:rPr b="1" lang="en-GB" sz="2667">
                <a:solidFill>
                  <a:srgbClr val="003399"/>
                </a:solidFill>
                <a:latin typeface="Verdana"/>
                <a:ea typeface="Verdana"/>
                <a:cs typeface="Verdana"/>
                <a:sym typeface="Verdana"/>
              </a:rPr>
              <a:t>BGC Data flow</a:t>
            </a:r>
            <a:endParaRPr b="1" i="0" sz="2667" u="none" cap="none" strike="noStrike">
              <a:solidFill>
                <a:srgbClr val="0033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0" name="Google Shape;220;g2d35b37170d_0_447"/>
          <p:cNvSpPr txBox="1"/>
          <p:nvPr/>
        </p:nvSpPr>
        <p:spPr>
          <a:xfrm>
            <a:off x="387600" y="711275"/>
            <a:ext cx="11636100" cy="51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Issues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AutoNum type="arabicPeriod"/>
            </a:pPr>
            <a:r>
              <a:rPr i="0" lang="en-GB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Data collected by GOOS networks provided by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•"/>
            </a:pPr>
            <a:r>
              <a:rPr i="0" lang="en-GB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National and regional data centers (BSH, BCO-DMO, SeaDataNet)</a:t>
            </a:r>
            <a:endParaRPr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•"/>
            </a:pPr>
            <a:r>
              <a:rPr i="0" lang="en-GB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Specific GDACs (Ifremer, CCHDO)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•"/>
            </a:pPr>
            <a:r>
              <a:rPr i="0" lang="en-GB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Data products (WOD, GLODAP, EMODnet)</a:t>
            </a:r>
            <a:endParaRPr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AutoNum type="arabicPeriod"/>
            </a:pPr>
            <a:r>
              <a:rPr i="0" lang="en-GB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Data collected outside of GOOS networks with limited impact on global products</a:t>
            </a:r>
            <a:endParaRPr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AutoNum type="arabicPeriod"/>
            </a:pPr>
            <a:r>
              <a:rPr i="0" lang="en-GB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Multiple synthesis products developed (terminated; living)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•"/>
            </a:pPr>
            <a:r>
              <a:rPr i="0" lang="en-GB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Cross-platform and/or cross-EOV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i="0" lang="en-GB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Specific scientific rationales in mind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i="0" lang="en-GB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Often underfunded (i.e., based upon substantial ‘volunteer work’)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ODIS solves many issues: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spcBef>
                <a:spcPts val="60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OCG ERDAAP and other data sources (WOD, CCHDO…) connect into ODIS, so all data can be combined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BGC Panel 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can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 define and promote metadata standard/s. O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DIS 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has a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n outline (</a:t>
            </a:r>
            <a:r>
              <a:rPr lang="en-GB" sz="18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here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) and work with OceanOPS/SOCONET will help. A BGC standard can be pushed 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across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 community 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networks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, others. This will 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enable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 data to be 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harvested and 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combined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Value chains (e.g. SOCONET-SOCA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-SOCCOM) can run across the ODIS 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architecture, enabling harvesting of variables and creation of products without a designated single value chain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1" name="Google Shape;221;g2d35b37170d_0_4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49650" y="6181175"/>
            <a:ext cx="1005275" cy="35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043706d47b_0_224"/>
          <p:cNvSpPr/>
          <p:nvPr/>
        </p:nvSpPr>
        <p:spPr>
          <a:xfrm>
            <a:off x="387600" y="333367"/>
            <a:ext cx="110775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Verdana"/>
              <a:buNone/>
            </a:pPr>
            <a:r>
              <a:rPr b="1" i="0" lang="en-GB" sz="2667" u="none" cap="none" strike="noStrike">
                <a:solidFill>
                  <a:srgbClr val="003399"/>
                </a:solidFill>
                <a:latin typeface="Verdana"/>
                <a:ea typeface="Verdana"/>
                <a:cs typeface="Verdana"/>
                <a:sym typeface="Verdana"/>
              </a:rPr>
              <a:t>BGC </a:t>
            </a:r>
            <a:r>
              <a:rPr b="1" lang="en-GB" sz="2667">
                <a:solidFill>
                  <a:srgbClr val="003399"/>
                </a:solidFill>
                <a:latin typeface="Verdana"/>
                <a:ea typeface="Verdana"/>
                <a:cs typeface="Verdana"/>
                <a:sym typeface="Verdana"/>
              </a:rPr>
              <a:t>needs </a:t>
            </a:r>
            <a:endParaRPr/>
          </a:p>
        </p:txBody>
      </p:sp>
      <p:sp>
        <p:nvSpPr>
          <p:cNvPr id="227" name="Google Shape;227;g3043706d47b_0_224"/>
          <p:cNvSpPr txBox="1"/>
          <p:nvPr/>
        </p:nvSpPr>
        <p:spPr>
          <a:xfrm>
            <a:off x="387600" y="1198894"/>
            <a:ext cx="4016700" cy="4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2385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●"/>
            </a:pPr>
            <a:r>
              <a:rPr i="0" lang="en-GB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Builds upon existing structures and common structured metadata 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●"/>
            </a:pPr>
            <a:r>
              <a:rPr i="0" lang="en-GB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Utilizes ODIS-federation for (meta)data harvesting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Establish automated links from NODCs to (partly developed) GDACs 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Improve synergies with existing entities (OceanOPS, ODIS, etc.)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Implement “submit once – use many times”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Embrace FAIR principles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Develop consistent metadata across EOV's (and platforms)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Develop tools utilizing templates to enable more automated data flows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Support creation of multiple value chains for products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●"/>
            </a:pPr>
            <a:r>
              <a:rPr i="0" lang="en-GB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Establishes feedback loops to original data sources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8" name="Google Shape;228;g3043706d47b_0_2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8160" y="1082419"/>
            <a:ext cx="7817090" cy="5558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3043706d47b_0_2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49650" y="6181175"/>
            <a:ext cx="1005275" cy="35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OOS PPT Theme">
  <a:themeElements>
    <a:clrScheme name="GOOS Corporate colour theme">
      <a:dk1>
        <a:srgbClr val="000000"/>
      </a:dk1>
      <a:lt1>
        <a:srgbClr val="FFFFFF"/>
      </a:lt1>
      <a:dk2>
        <a:srgbClr val="333333"/>
      </a:dk2>
      <a:lt2>
        <a:srgbClr val="F0F0F0"/>
      </a:lt2>
      <a:accent1>
        <a:srgbClr val="184596"/>
      </a:accent1>
      <a:accent2>
        <a:srgbClr val="F38417"/>
      </a:accent2>
      <a:accent3>
        <a:srgbClr val="147ED2"/>
      </a:accent3>
      <a:accent4>
        <a:srgbClr val="5C5C5C"/>
      </a:accent4>
      <a:accent5>
        <a:srgbClr val="E1504D"/>
      </a:accent5>
      <a:accent6>
        <a:srgbClr val="2BABE3"/>
      </a:accent6>
      <a:hlink>
        <a:srgbClr val="184596"/>
      </a:hlink>
      <a:folHlink>
        <a:srgbClr val="F384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Collins, Forest</dc:creator>
</cp:coreProperties>
</file>