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Lato" panose="020F0502020204030203" pitchFamily="34" charset="77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i3zFRcJ3tAQPrQw9jkIoUKYeQy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1838E3-B429-43CB-8386-C7172261626C}">
  <a:tblStyle styleId="{D01838E3-B429-43CB-8386-C717226162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/>
    <p:restoredTop sz="94662"/>
  </p:normalViewPr>
  <p:slideViewPr>
    <p:cSldViewPr snapToGrid="0">
      <p:cViewPr varScale="1">
        <p:scale>
          <a:sx n="140" d="100"/>
          <a:sy n="140" d="100"/>
        </p:scale>
        <p:origin x="3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06a2dad2b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06a2dad2b8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306a2dad2b8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06a2dad2b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06a2dad2b8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306a2dad2b8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06a2dad2b8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06a2dad2b8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306a2dad2b8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/>
          <p:nvPr/>
        </p:nvSpPr>
        <p:spPr>
          <a:xfrm>
            <a:off x="0" y="1857600"/>
            <a:ext cx="12192000" cy="50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7"/>
          <p:cNvSpPr txBox="1">
            <a:spLocks noGrp="1"/>
          </p:cNvSpPr>
          <p:nvPr>
            <p:ph type="ctrTitle"/>
          </p:nvPr>
        </p:nvSpPr>
        <p:spPr>
          <a:xfrm>
            <a:off x="1367999" y="2790000"/>
            <a:ext cx="6877011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ubTitle" idx="1"/>
          </p:nvPr>
        </p:nvSpPr>
        <p:spPr>
          <a:xfrm>
            <a:off x="1367999" y="4597200"/>
            <a:ext cx="6877012" cy="9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1" name="Google Shape;21;p7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8000" y="576000"/>
            <a:ext cx="2970000" cy="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accen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title"/>
          </p:nvPr>
        </p:nvSpPr>
        <p:spPr>
          <a:xfrm>
            <a:off x="720725" y="1296988"/>
            <a:ext cx="6155488" cy="385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Arial"/>
              <a:buNone/>
              <a:defRPr sz="4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87" name="Google Shape;87;p20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bg>
      <p:bgPr>
        <a:solidFill>
          <a:schemeClr val="accen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>
            <a:spLocks noGrp="1"/>
          </p:cNvSpPr>
          <p:nvPr>
            <p:ph type="title"/>
          </p:nvPr>
        </p:nvSpPr>
        <p:spPr>
          <a:xfrm>
            <a:off x="720725" y="1882800"/>
            <a:ext cx="7740000" cy="2827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body" idx="1"/>
          </p:nvPr>
        </p:nvSpPr>
        <p:spPr>
          <a:xfrm>
            <a:off x="720725" y="5065200"/>
            <a:ext cx="7740000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4" name="Google Shape;94;p21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1">
  <p:cSld name="1_Content and Imag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17123db2da_0_153"/>
          <p:cNvSpPr txBox="1">
            <a:spLocks noGrp="1"/>
          </p:cNvSpPr>
          <p:nvPr>
            <p:ph type="dt" idx="10"/>
          </p:nvPr>
        </p:nvSpPr>
        <p:spPr>
          <a:xfrm>
            <a:off x="8081963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217123db2da_0_153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217123db2da_0_153"/>
          <p:cNvSpPr txBox="1">
            <a:spLocks noGrp="1"/>
          </p:cNvSpPr>
          <p:nvPr>
            <p:ph type="sldNum" idx="12"/>
          </p:nvPr>
        </p:nvSpPr>
        <p:spPr>
          <a:xfrm>
            <a:off x="11250151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9" name="Google Shape;99;g217123db2da_0_153"/>
          <p:cNvSpPr txBox="1">
            <a:spLocks noGrp="1"/>
          </p:cNvSpPr>
          <p:nvPr>
            <p:ph type="body" idx="1"/>
          </p:nvPr>
        </p:nvSpPr>
        <p:spPr>
          <a:xfrm>
            <a:off x="720727" y="1296988"/>
            <a:ext cx="5518800" cy="46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g217123db2da_0_153"/>
          <p:cNvSpPr txBox="1">
            <a:spLocks noGrp="1"/>
          </p:cNvSpPr>
          <p:nvPr>
            <p:ph type="title"/>
          </p:nvPr>
        </p:nvSpPr>
        <p:spPr>
          <a:xfrm>
            <a:off x="720727" y="722313"/>
            <a:ext cx="55188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217123db2da_0_153"/>
          <p:cNvSpPr>
            <a:spLocks noGrp="1"/>
          </p:cNvSpPr>
          <p:nvPr>
            <p:ph type="pic" idx="2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body" idx="1"/>
          </p:nvPr>
        </p:nvSpPr>
        <p:spPr>
          <a:xfrm>
            <a:off x="720723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body" idx="2"/>
          </p:nvPr>
        </p:nvSpPr>
        <p:spPr>
          <a:xfrm>
            <a:off x="6096000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>
            <a:spLocks noGrp="1"/>
          </p:cNvSpPr>
          <p:nvPr>
            <p:ph type="body" idx="1"/>
          </p:nvPr>
        </p:nvSpPr>
        <p:spPr>
          <a:xfrm>
            <a:off x="720726" y="1296988"/>
            <a:ext cx="8118000" cy="46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8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81180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Image">
  <p:cSld name="Title Slide Imag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 txBox="1">
            <a:spLocks noGrp="1"/>
          </p:cNvSpPr>
          <p:nvPr>
            <p:ph type="ctrTitle"/>
          </p:nvPr>
        </p:nvSpPr>
        <p:spPr>
          <a:xfrm>
            <a:off x="1368000" y="2988000"/>
            <a:ext cx="3726761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ubTitle" idx="1"/>
          </p:nvPr>
        </p:nvSpPr>
        <p:spPr>
          <a:xfrm>
            <a:off x="1368000" y="4982400"/>
            <a:ext cx="3726761" cy="757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24" name="Google Shape;124;p12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8000" y="1202400"/>
            <a:ext cx="2970000" cy="8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2"/>
          <p:cNvSpPr>
            <a:spLocks noGrp="1"/>
          </p:cNvSpPr>
          <p:nvPr>
            <p:ph type="pic" idx="2"/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Image Left">
  <p:cSld name="Title Slide Image Lef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3"/>
          <p:cNvSpPr>
            <a:spLocks noGrp="1"/>
          </p:cNvSpPr>
          <p:nvPr>
            <p:ph type="pic" idx="2"/>
          </p:nvPr>
        </p:nvSpPr>
        <p:spPr>
          <a:xfrm>
            <a:off x="0" y="0"/>
            <a:ext cx="691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7560000" y="3160800"/>
            <a:ext cx="3944613" cy="1866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7560000" y="5162400"/>
            <a:ext cx="3944613" cy="757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30" name="Google Shape;130;p13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60000" y="720000"/>
            <a:ext cx="2970000" cy="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0" descr="A cartoon sea animals and plants&#10;&#10;Description automatically generated with medium confidence"/>
          <p:cNvPicPr preferRelativeResize="0"/>
          <p:nvPr/>
        </p:nvPicPr>
        <p:blipFill rotWithShape="1">
          <a:blip r:embed="rId2">
            <a:alphaModFix amt="8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0" descr="A logo with blue circles and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8674" y="166253"/>
            <a:ext cx="1581267" cy="889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>
  <p:cSld name="Content and Imag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720726" y="1296988"/>
            <a:ext cx="5518800" cy="46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55188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>
            <a:spLocks noGrp="1"/>
          </p:cNvSpPr>
          <p:nvPr>
            <p:ph type="pic" idx="2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with Images">
  <p:cSld name="Three Columns with Image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c08e436147_0_319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g2c08e436147_0_319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g2c08e436147_0_319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g2c08e436147_0_319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" name="Google Shape;37;g2c08e436147_0_319"/>
          <p:cNvSpPr>
            <a:spLocks noGrp="1"/>
          </p:cNvSpPr>
          <p:nvPr>
            <p:ph type="pic" idx="2"/>
          </p:nvPr>
        </p:nvSpPr>
        <p:spPr>
          <a:xfrm>
            <a:off x="72072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8" name="Google Shape;38;g2c08e436147_0_319"/>
          <p:cNvSpPr txBox="1">
            <a:spLocks noGrp="1"/>
          </p:cNvSpPr>
          <p:nvPr>
            <p:ph type="body" idx="1"/>
          </p:nvPr>
        </p:nvSpPr>
        <p:spPr>
          <a:xfrm>
            <a:off x="720725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g2c08e436147_0_319"/>
          <p:cNvSpPr>
            <a:spLocks noGrp="1"/>
          </p:cNvSpPr>
          <p:nvPr>
            <p:ph type="pic" idx="3"/>
          </p:nvPr>
        </p:nvSpPr>
        <p:spPr>
          <a:xfrm>
            <a:off x="4364400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0" name="Google Shape;40;g2c08e436147_0_319"/>
          <p:cNvSpPr txBox="1">
            <a:spLocks noGrp="1"/>
          </p:cNvSpPr>
          <p:nvPr>
            <p:ph type="body" idx="4"/>
          </p:nvPr>
        </p:nvSpPr>
        <p:spPr>
          <a:xfrm>
            <a:off x="4364400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g2c08e436147_0_319"/>
          <p:cNvSpPr>
            <a:spLocks noGrp="1"/>
          </p:cNvSpPr>
          <p:nvPr>
            <p:ph type="pic" idx="5"/>
          </p:nvPr>
        </p:nvSpPr>
        <p:spPr>
          <a:xfrm>
            <a:off x="800807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2" name="Google Shape;42;g2c08e436147_0_319"/>
          <p:cNvSpPr txBox="1">
            <a:spLocks noGrp="1"/>
          </p:cNvSpPr>
          <p:nvPr>
            <p:ph type="body" idx="6"/>
          </p:nvPr>
        </p:nvSpPr>
        <p:spPr>
          <a:xfrm>
            <a:off x="8008075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Large Image">
  <p:cSld name="Content and Large Imag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5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body" idx="1"/>
          </p:nvPr>
        </p:nvSpPr>
        <p:spPr>
          <a:xfrm>
            <a:off x="720726" y="1296988"/>
            <a:ext cx="3913200" cy="46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39132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Image">
  <p:cSld name="Closing Slide Imag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ctrTitle"/>
          </p:nvPr>
        </p:nvSpPr>
        <p:spPr>
          <a:xfrm>
            <a:off x="720725" y="2854801"/>
            <a:ext cx="4073912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ubTitle" idx="1"/>
          </p:nvPr>
        </p:nvSpPr>
        <p:spPr>
          <a:xfrm>
            <a:off x="720725" y="3873600"/>
            <a:ext cx="4073912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" name="Google Shape;53;p11"/>
          <p:cNvSpPr>
            <a:spLocks noGrp="1"/>
          </p:cNvSpPr>
          <p:nvPr>
            <p:ph type="pic" idx="2"/>
          </p:nvPr>
        </p:nvSpPr>
        <p:spPr>
          <a:xfrm>
            <a:off x="52872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54" name="Google Shape;54;p11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0725" y="860400"/>
            <a:ext cx="2970000" cy="83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55;p11"/>
          <p:cNvGrpSpPr/>
          <p:nvPr/>
        </p:nvGrpSpPr>
        <p:grpSpPr>
          <a:xfrm>
            <a:off x="720725" y="5472000"/>
            <a:ext cx="4009268" cy="694945"/>
            <a:chOff x="720725" y="5218493"/>
            <a:chExt cx="4009268" cy="694945"/>
          </a:xfrm>
        </p:grpSpPr>
        <p:pic>
          <p:nvPicPr>
            <p:cNvPr id="56" name="Google Shape;56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with Images">
  <p:cSld name="Two Columns with Image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16bb1a2444_4_146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g216bb1a2444_4_146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216bb1a2444_4_146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216bb1a2444_4_146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" name="Google Shape;65;g216bb1a2444_4_146"/>
          <p:cNvSpPr>
            <a:spLocks noGrp="1"/>
          </p:cNvSpPr>
          <p:nvPr>
            <p:ph type="pic" idx="2"/>
          </p:nvPr>
        </p:nvSpPr>
        <p:spPr>
          <a:xfrm>
            <a:off x="720725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6" name="Google Shape;66;g216bb1a2444_4_146"/>
          <p:cNvSpPr txBox="1">
            <a:spLocks noGrp="1"/>
          </p:cNvSpPr>
          <p:nvPr>
            <p:ph type="body" idx="1"/>
          </p:nvPr>
        </p:nvSpPr>
        <p:spPr>
          <a:xfrm>
            <a:off x="720725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g216bb1a2444_4_146"/>
          <p:cNvSpPr>
            <a:spLocks noGrp="1"/>
          </p:cNvSpPr>
          <p:nvPr>
            <p:ph type="pic" idx="3"/>
          </p:nvPr>
        </p:nvSpPr>
        <p:spPr>
          <a:xfrm>
            <a:off x="6166888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8" name="Google Shape;68;g216bb1a2444_4_146"/>
          <p:cNvSpPr txBox="1">
            <a:spLocks noGrp="1"/>
          </p:cNvSpPr>
          <p:nvPr>
            <p:ph type="body" idx="4"/>
          </p:nvPr>
        </p:nvSpPr>
        <p:spPr>
          <a:xfrm>
            <a:off x="6166888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">
  <p:cSld name="Three Column">
    <p:bg>
      <p:bgPr>
        <a:solidFill>
          <a:schemeClr val="accen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/>
          <p:nvPr/>
        </p:nvSpPr>
        <p:spPr>
          <a:xfrm>
            <a:off x="0" y="0"/>
            <a:ext cx="12192000" cy="231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2"/>
          </p:nvPr>
        </p:nvSpPr>
        <p:spPr>
          <a:xfrm>
            <a:off x="72072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3"/>
          </p:nvPr>
        </p:nvSpPr>
        <p:spPr>
          <a:xfrm>
            <a:off x="4363199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4"/>
          </p:nvPr>
        </p:nvSpPr>
        <p:spPr>
          <a:xfrm>
            <a:off x="800567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9" name="Google Shape;79;p17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Image">
  <p:cSld name="Section Header Image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19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>
            <a:off x="720725" y="1296988"/>
            <a:ext cx="4169327" cy="385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Font typeface="Arial"/>
              <a:buNone/>
              <a:defRPr sz="49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5" name="Google Shape;15;p6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" name="Google Shape;16;p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20725" y="6195599"/>
            <a:ext cx="899162" cy="33223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4">
          <p15:clr>
            <a:srgbClr val="F26B43"/>
          </p15:clr>
        </p15:guide>
        <p15:guide id="4" pos="6819">
          <p15:clr>
            <a:srgbClr val="F26B43"/>
          </p15:clr>
        </p15:guide>
        <p15:guide id="5" orient="horz" pos="455">
          <p15:clr>
            <a:srgbClr val="F26B43"/>
          </p15:clr>
        </p15:guide>
        <p15:guide id="6" orient="horz" pos="3725">
          <p15:clr>
            <a:srgbClr val="F26B43"/>
          </p15:clr>
        </p15:guide>
        <p15:guide id="7" orient="horz" pos="817">
          <p15:clr>
            <a:srgbClr val="F26B43"/>
          </p15:clr>
        </p15:guide>
        <p15:guide id="8" orient="horz" pos="1293">
          <p15:clr>
            <a:srgbClr val="F26B43"/>
          </p15:clr>
        </p15:guide>
        <p15:guide id="9" pos="72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0.jp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ook.oceaninfohub.org/index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infohub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"/>
          <p:cNvSpPr txBox="1">
            <a:spLocks noGrp="1"/>
          </p:cNvSpPr>
          <p:nvPr>
            <p:ph type="ctrTitle"/>
          </p:nvPr>
        </p:nvSpPr>
        <p:spPr>
          <a:xfrm>
            <a:off x="1368000" y="2790000"/>
            <a:ext cx="10460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GB" sz="3600"/>
              <a:t>The Ocean Data and Information system (ODIS)</a:t>
            </a:r>
            <a:endParaRPr sz="36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GB" sz="3200" b="0">
                <a:solidFill>
                  <a:schemeClr val="lt1"/>
                </a:solidFill>
              </a:rPr>
              <a:t>Sessio</a:t>
            </a:r>
            <a:r>
              <a:rPr lang="en-GB" sz="3200" b="0"/>
              <a:t>n 4: Mapping the current situation </a:t>
            </a:r>
            <a:endParaRPr sz="1600" b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"/>
          <p:cNvSpPr txBox="1">
            <a:spLocks noGrp="1"/>
          </p:cNvSpPr>
          <p:nvPr>
            <p:ph type="subTitle" idx="1"/>
          </p:nvPr>
        </p:nvSpPr>
        <p:spPr>
          <a:xfrm>
            <a:off x="1368000" y="3984552"/>
            <a:ext cx="86121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Lucy Scott</a:t>
            </a:r>
            <a:endParaRPr/>
          </a:p>
          <a:p>
            <a:pPr marL="457200" lvl="0" indent="-228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L.Scott@unesco.org</a:t>
            </a:r>
            <a:endParaRPr/>
          </a:p>
          <a:p>
            <a:pPr marL="457200" lvl="0" indent="-228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228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Pier Luigi Buttigieg</a:t>
            </a:r>
            <a:endParaRPr/>
          </a:p>
          <a:p>
            <a:pPr marL="457200" lvl="0" indent="-228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pier.buttigieg@awi.de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IOC IODE/GOOS Data Workshop</a:t>
            </a:r>
            <a:endParaRPr/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30 September - 02 October 2024, VLIZ, Oostende</a:t>
            </a:r>
            <a:endParaRPr sz="1600" b="0"/>
          </a:p>
        </p:txBody>
      </p:sp>
      <p:pic>
        <p:nvPicPr>
          <p:cNvPr id="141" name="Google Shape;14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26275"/>
            <a:ext cx="5839476" cy="14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0226" y="270301"/>
            <a:ext cx="1885774" cy="907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9"/>
          <p:cNvSpPr txBox="1"/>
          <p:nvPr/>
        </p:nvSpPr>
        <p:spPr>
          <a:xfrm>
            <a:off x="200736" y="419002"/>
            <a:ext cx="8589976" cy="506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Linking to ODIS: Getting started</a:t>
            </a:r>
            <a:endParaRPr/>
          </a:p>
        </p:txBody>
      </p:sp>
      <p:sp>
        <p:nvSpPr>
          <p:cNvPr id="247" name="Google Shape;247;p29"/>
          <p:cNvSpPr/>
          <p:nvPr/>
        </p:nvSpPr>
        <p:spPr>
          <a:xfrm>
            <a:off x="6537960" y="487376"/>
            <a:ext cx="3441472" cy="307736"/>
          </a:xfrm>
          <a:prstGeom prst="rect">
            <a:avLst/>
          </a:prstGeom>
          <a:solidFill>
            <a:srgbClr val="F9DAD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GB" sz="14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book.odis.org</a:t>
            </a:r>
            <a:r>
              <a:rPr lang="en-GB" sz="1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GB" sz="14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gettingStarted.html</a:t>
            </a:r>
            <a:endParaRPr sz="14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655" y="1516496"/>
            <a:ext cx="9715500" cy="3492500"/>
          </a:xfrm>
          <a:prstGeom prst="rect">
            <a:avLst/>
          </a:prstGeom>
          <a:noFill/>
          <a:ln w="9525" cap="flat" cmpd="sng">
            <a:solidFill>
              <a:srgbClr val="06355E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4"/>
          <p:cNvSpPr txBox="1"/>
          <p:nvPr/>
        </p:nvSpPr>
        <p:spPr>
          <a:xfrm>
            <a:off x="200736" y="419002"/>
            <a:ext cx="8589976" cy="506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Map of data flow (Simplified)</a:t>
            </a:r>
            <a:endParaRPr/>
          </a:p>
        </p:txBody>
      </p:sp>
      <p:sp>
        <p:nvSpPr>
          <p:cNvPr id="254" name="Google Shape;254;p24"/>
          <p:cNvSpPr txBox="1"/>
          <p:nvPr/>
        </p:nvSpPr>
        <p:spPr>
          <a:xfrm>
            <a:off x="200736" y="867911"/>
            <a:ext cx="9831558" cy="1646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49A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6355E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55" name="Google Shape;255;p24"/>
          <p:cNvGrpSpPr/>
          <p:nvPr/>
        </p:nvGrpSpPr>
        <p:grpSpPr>
          <a:xfrm>
            <a:off x="152295" y="1217233"/>
            <a:ext cx="6037431" cy="4198455"/>
            <a:chOff x="419645" y="925070"/>
            <a:chExt cx="6037431" cy="4198455"/>
          </a:xfrm>
        </p:grpSpPr>
        <p:pic>
          <p:nvPicPr>
            <p:cNvPr id="256" name="Google Shape;256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20735" y="1734475"/>
              <a:ext cx="5736341" cy="338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9645" y="925070"/>
              <a:ext cx="4639850" cy="1101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24"/>
          <p:cNvSpPr/>
          <p:nvPr/>
        </p:nvSpPr>
        <p:spPr>
          <a:xfrm>
            <a:off x="361525" y="4431050"/>
            <a:ext cx="5381700" cy="255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9" name="Google Shape;25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7225" y="1796800"/>
            <a:ext cx="7533134" cy="33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2853" y="0"/>
            <a:ext cx="852914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g306a2dad2b8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2853" y="0"/>
            <a:ext cx="852914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306a2dad2b8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125" y="1704253"/>
            <a:ext cx="8193574" cy="420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306a2dad2b8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8075" y="60700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5" descr="Network Totally Free Stock Photo - Public Domain Pictur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1800" y="3429005"/>
            <a:ext cx="3249000" cy="2166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4" name="Google Shape;274;p25"/>
          <p:cNvSpPr txBox="1"/>
          <p:nvPr/>
        </p:nvSpPr>
        <p:spPr>
          <a:xfrm>
            <a:off x="200736" y="419002"/>
            <a:ext cx="8589976" cy="506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Interconnections - GOOS-IODE</a:t>
            </a:r>
            <a:endParaRPr sz="3200" b="1" i="0" u="none" strike="noStrike" cap="none">
              <a:solidFill>
                <a:srgbClr val="06355E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5" name="Google Shape;275;p25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44653" b="28921"/>
          <a:stretch/>
        </p:blipFill>
        <p:spPr>
          <a:xfrm>
            <a:off x="951200" y="2843775"/>
            <a:ext cx="2380849" cy="86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5" descr="linked data | Elco van Staveren | Flick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8575" y="3949875"/>
            <a:ext cx="1737024" cy="130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5"/>
          <p:cNvPicPr preferRelativeResize="0"/>
          <p:nvPr/>
        </p:nvPicPr>
        <p:blipFill rotWithShape="1">
          <a:blip r:embed="rId6">
            <a:alphaModFix/>
          </a:blip>
          <a:srcRect l="47617" r="22636"/>
          <a:stretch/>
        </p:blipFill>
        <p:spPr>
          <a:xfrm>
            <a:off x="10423425" y="4700200"/>
            <a:ext cx="1737024" cy="14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61892" y="2627539"/>
            <a:ext cx="1429333" cy="6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5"/>
          <p:cNvPicPr preferRelativeResize="0"/>
          <p:nvPr/>
        </p:nvPicPr>
        <p:blipFill rotWithShape="1">
          <a:blip r:embed="rId6">
            <a:alphaModFix/>
          </a:blip>
          <a:srcRect l="25412" r="46719"/>
          <a:stretch/>
        </p:blipFill>
        <p:spPr>
          <a:xfrm>
            <a:off x="10011513" y="1314650"/>
            <a:ext cx="1627326" cy="14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5"/>
          <p:cNvSpPr txBox="1"/>
          <p:nvPr/>
        </p:nvSpPr>
        <p:spPr>
          <a:xfrm>
            <a:off x="8964125" y="1926488"/>
            <a:ext cx="1905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2"/>
                </a:solidFill>
              </a:rPr>
              <a:t>WIMS 2.0</a:t>
            </a:r>
            <a:endParaRPr sz="1800" b="1">
              <a:solidFill>
                <a:schemeClr val="dk2"/>
              </a:solidFill>
            </a:endParaRPr>
          </a:p>
        </p:txBody>
      </p:sp>
      <p:sp>
        <p:nvSpPr>
          <p:cNvPr id="281" name="Google Shape;281;p25"/>
          <p:cNvSpPr txBox="1"/>
          <p:nvPr/>
        </p:nvSpPr>
        <p:spPr>
          <a:xfrm>
            <a:off x="9850925" y="5207338"/>
            <a:ext cx="1905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2"/>
                </a:solidFill>
              </a:rPr>
              <a:t>WESR</a:t>
            </a:r>
            <a:endParaRPr sz="1800" b="1">
              <a:solidFill>
                <a:schemeClr val="dk2"/>
              </a:solidFill>
            </a:endParaRPr>
          </a:p>
        </p:txBody>
      </p:sp>
      <p:sp>
        <p:nvSpPr>
          <p:cNvPr id="282" name="Google Shape;282;p25"/>
          <p:cNvSpPr/>
          <p:nvPr/>
        </p:nvSpPr>
        <p:spPr>
          <a:xfrm>
            <a:off x="3848650" y="4221825"/>
            <a:ext cx="1604700" cy="337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5"/>
          <p:cNvSpPr/>
          <p:nvPr/>
        </p:nvSpPr>
        <p:spPr>
          <a:xfrm rot="-1799841">
            <a:off x="8430155" y="2968592"/>
            <a:ext cx="1604529" cy="33709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5"/>
          <p:cNvSpPr/>
          <p:nvPr/>
        </p:nvSpPr>
        <p:spPr>
          <a:xfrm rot="1189245">
            <a:off x="8815429" y="4875766"/>
            <a:ext cx="1094437" cy="33707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5"/>
          <p:cNvSpPr txBox="1"/>
          <p:nvPr/>
        </p:nvSpPr>
        <p:spPr>
          <a:xfrm>
            <a:off x="1037675" y="3528550"/>
            <a:ext cx="3450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rgbClr val="04B9FF"/>
                </a:solidFill>
              </a:rPr>
              <a:t>hypernode</a:t>
            </a:r>
            <a:endParaRPr sz="2700" b="1">
              <a:solidFill>
                <a:srgbClr val="04B9FF"/>
              </a:solidFill>
            </a:endParaRPr>
          </a:p>
        </p:txBody>
      </p:sp>
      <p:sp>
        <p:nvSpPr>
          <p:cNvPr id="286" name="Google Shape;286;p25"/>
          <p:cNvSpPr txBox="1"/>
          <p:nvPr/>
        </p:nvSpPr>
        <p:spPr>
          <a:xfrm>
            <a:off x="9323375" y="3429000"/>
            <a:ext cx="2760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rgbClr val="04B9FF"/>
                </a:solidFill>
              </a:rPr>
              <a:t>Network switch mode </a:t>
            </a:r>
            <a:endParaRPr sz="2700" b="1">
              <a:solidFill>
                <a:srgbClr val="04B9FF"/>
              </a:solidFill>
            </a:endParaRPr>
          </a:p>
        </p:txBody>
      </p:sp>
      <p:pic>
        <p:nvPicPr>
          <p:cNvPr id="287" name="Google Shape;287;p25"/>
          <p:cNvPicPr preferRelativeResize="0"/>
          <p:nvPr/>
        </p:nvPicPr>
        <p:blipFill rotWithShape="1">
          <a:blip r:embed="rId8">
            <a:alphaModFix/>
          </a:blip>
          <a:srcRect r="57707"/>
          <a:stretch/>
        </p:blipFill>
        <p:spPr>
          <a:xfrm>
            <a:off x="6608005" y="2185300"/>
            <a:ext cx="1439851" cy="50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86400" y="986060"/>
            <a:ext cx="2380850" cy="213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5"/>
          <p:cNvSpPr txBox="1"/>
          <p:nvPr/>
        </p:nvSpPr>
        <p:spPr>
          <a:xfrm>
            <a:off x="3698500" y="3180213"/>
            <a:ext cx="1905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2"/>
                </a:solidFill>
              </a:rPr>
              <a:t>BioEco Portal</a:t>
            </a:r>
            <a:endParaRPr sz="1800" b="1">
              <a:solidFill>
                <a:schemeClr val="dk2"/>
              </a:solidFill>
            </a:endParaRPr>
          </a:p>
        </p:txBody>
      </p:sp>
      <p:sp>
        <p:nvSpPr>
          <p:cNvPr id="290" name="Google Shape;290;p25"/>
          <p:cNvSpPr/>
          <p:nvPr/>
        </p:nvSpPr>
        <p:spPr>
          <a:xfrm rot="2701332">
            <a:off x="5125888" y="3029191"/>
            <a:ext cx="1094601" cy="336866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5"/>
          <p:cNvSpPr/>
          <p:nvPr/>
        </p:nvSpPr>
        <p:spPr>
          <a:xfrm>
            <a:off x="6674525" y="4098150"/>
            <a:ext cx="1627200" cy="863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2" name="Google Shape;292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63465" y="4098111"/>
            <a:ext cx="1538419" cy="86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6"/>
          <p:cNvSpPr txBox="1"/>
          <p:nvPr/>
        </p:nvSpPr>
        <p:spPr>
          <a:xfrm>
            <a:off x="200736" y="419002"/>
            <a:ext cx="8589976" cy="506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GB" sz="32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Who are the key users/how ensure data reaches them</a:t>
            </a:r>
            <a:endParaRPr/>
          </a:p>
        </p:txBody>
      </p:sp>
      <p:sp>
        <p:nvSpPr>
          <p:cNvPr id="298" name="Google Shape;298;p26"/>
          <p:cNvSpPr txBox="1"/>
          <p:nvPr/>
        </p:nvSpPr>
        <p:spPr>
          <a:xfrm>
            <a:off x="200736" y="867911"/>
            <a:ext cx="9831558" cy="1646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49A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6355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9" name="Google Shape;299;p26"/>
          <p:cNvSpPr txBox="1"/>
          <p:nvPr/>
        </p:nvSpPr>
        <p:spPr>
          <a:xfrm>
            <a:off x="1035725" y="1514350"/>
            <a:ext cx="2324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rgbClr val="04B9FF"/>
                </a:solidFill>
              </a:rPr>
              <a:t>Everyone</a:t>
            </a:r>
            <a:endParaRPr sz="2700" b="1">
              <a:solidFill>
                <a:srgbClr val="04B9FF"/>
              </a:solidFill>
            </a:endParaRPr>
          </a:p>
        </p:txBody>
      </p:sp>
      <p:sp>
        <p:nvSpPr>
          <p:cNvPr id="300" name="Google Shape;300;p26"/>
          <p:cNvSpPr txBox="1"/>
          <p:nvPr/>
        </p:nvSpPr>
        <p:spPr>
          <a:xfrm>
            <a:off x="5569000" y="1136988"/>
            <a:ext cx="4230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04B9FF"/>
                </a:solidFill>
              </a:rPr>
              <a:t>Clean up the ocean internet</a:t>
            </a:r>
            <a:endParaRPr sz="3000" b="1">
              <a:solidFill>
                <a:srgbClr val="04B9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7"/>
          <p:cNvSpPr txBox="1"/>
          <p:nvPr/>
        </p:nvSpPr>
        <p:spPr>
          <a:xfrm>
            <a:off x="200736" y="419002"/>
            <a:ext cx="8589976" cy="506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GB" sz="31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What would be your vision for an integrated digital ecosystem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3200" b="1" i="0" u="none" strike="noStrike" cap="none">
              <a:solidFill>
                <a:srgbClr val="06355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6" name="Google Shape;306;p27"/>
          <p:cNvSpPr txBox="1"/>
          <p:nvPr/>
        </p:nvSpPr>
        <p:spPr>
          <a:xfrm>
            <a:off x="200736" y="867911"/>
            <a:ext cx="9831558" cy="1646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49A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6355E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7" name="Google Shape;30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125" y="1123629"/>
            <a:ext cx="6256979" cy="403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0200" y="1990077"/>
            <a:ext cx="6699402" cy="327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6837" y="3687848"/>
            <a:ext cx="6451299" cy="231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163" y="1357138"/>
            <a:ext cx="9210675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88879" y="2138775"/>
            <a:ext cx="3326800" cy="33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90650" y="2466975"/>
            <a:ext cx="10934700" cy="34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3325" y="1027597"/>
            <a:ext cx="12192000" cy="6326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06a2dad2b8_0_40"/>
          <p:cNvSpPr txBox="1"/>
          <p:nvPr/>
        </p:nvSpPr>
        <p:spPr>
          <a:xfrm>
            <a:off x="200736" y="419002"/>
            <a:ext cx="85899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GB" sz="31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What would be your vision for an integrated digital ecosystem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3200" b="1" i="0" u="none" strike="noStrike" cap="none">
              <a:solidFill>
                <a:srgbClr val="06355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0" name="Google Shape;320;g306a2dad2b8_0_40"/>
          <p:cNvSpPr txBox="1"/>
          <p:nvPr/>
        </p:nvSpPr>
        <p:spPr>
          <a:xfrm>
            <a:off x="1035725" y="1514350"/>
            <a:ext cx="97059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solidFill>
                  <a:srgbClr val="04B9FF"/>
                </a:solidFill>
              </a:rPr>
              <a:t>A splinternet with negotiated data spaces</a:t>
            </a:r>
            <a:endParaRPr sz="3500" b="1">
              <a:solidFill>
                <a:srgbClr val="04B9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4B9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solidFill>
                  <a:srgbClr val="04B9FF"/>
                </a:solidFill>
              </a:rPr>
              <a:t>	</a:t>
            </a:r>
            <a:endParaRPr sz="3500" b="1">
              <a:solidFill>
                <a:srgbClr val="04B9FF"/>
              </a:solidFill>
            </a:endParaRPr>
          </a:p>
        </p:txBody>
      </p:sp>
      <p:sp>
        <p:nvSpPr>
          <p:cNvPr id="321" name="Google Shape;321;g306a2dad2b8_0_40"/>
          <p:cNvSpPr txBox="1"/>
          <p:nvPr/>
        </p:nvSpPr>
        <p:spPr>
          <a:xfrm>
            <a:off x="1802825" y="3115175"/>
            <a:ext cx="8743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solidFill>
                  <a:srgbClr val="04B9FF"/>
                </a:solidFill>
              </a:rPr>
              <a:t>An IOC-coordinated linked data mesh for the global ocean data space</a:t>
            </a:r>
            <a:endParaRPr sz="3500" b="1">
              <a:solidFill>
                <a:srgbClr val="04B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8"/>
          <p:cNvSpPr txBox="1"/>
          <p:nvPr/>
        </p:nvSpPr>
        <p:spPr>
          <a:xfrm>
            <a:off x="200736" y="419002"/>
            <a:ext cx="8589976" cy="506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GB" sz="33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What are the opportunities and the issues in creating an integrated digital ecosystem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3200" b="1" i="0" u="none" strike="noStrike" cap="none">
              <a:solidFill>
                <a:srgbClr val="06355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7" name="Google Shape;327;p28"/>
          <p:cNvSpPr txBox="1"/>
          <p:nvPr/>
        </p:nvSpPr>
        <p:spPr>
          <a:xfrm>
            <a:off x="1244900" y="1964425"/>
            <a:ext cx="87435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solidFill>
                  <a:srgbClr val="04B9FF"/>
                </a:solidFill>
              </a:rPr>
              <a:t>Us, in this room, with ODIS v1.0</a:t>
            </a:r>
            <a:endParaRPr sz="3500" b="1">
              <a:solidFill>
                <a:srgbClr val="04B9FF"/>
              </a:solidFill>
            </a:endParaRPr>
          </a:p>
        </p:txBody>
      </p:sp>
      <p:sp>
        <p:nvSpPr>
          <p:cNvPr id="328" name="Google Shape;328;p28"/>
          <p:cNvSpPr txBox="1"/>
          <p:nvPr/>
        </p:nvSpPr>
        <p:spPr>
          <a:xfrm>
            <a:off x="2128300" y="3254650"/>
            <a:ext cx="87435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solidFill>
                  <a:srgbClr val="980000"/>
                </a:solidFill>
              </a:rPr>
              <a:t>IOC’s poor capacity to dance with cyber-Balkanisation - focus mismatched with real needs</a:t>
            </a:r>
            <a:endParaRPr sz="3500" b="1">
              <a:solidFill>
                <a:srgbClr val="9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"/>
          <p:cNvSpPr txBox="1"/>
          <p:nvPr/>
        </p:nvSpPr>
        <p:spPr>
          <a:xfrm>
            <a:off x="522370" y="2356226"/>
            <a:ext cx="6848100" cy="21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49A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Improve access </a:t>
            </a:r>
            <a:r>
              <a:rPr lang="en-GB" sz="1600" b="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to marine and coastal data and information 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A449A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Provide an </a:t>
            </a:r>
            <a:r>
              <a:rPr lang="en-GB" sz="16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openly accessible online platform </a:t>
            </a:r>
            <a:r>
              <a:rPr lang="en-GB" sz="1600" b="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to </a:t>
            </a:r>
            <a:r>
              <a:rPr lang="en-GB" sz="16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network</a:t>
            </a:r>
            <a:r>
              <a:rPr lang="en-GB" sz="1600" b="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 stakeholders and </a:t>
            </a:r>
            <a:r>
              <a:rPr lang="en-GB" sz="16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facilitate the exchange </a:t>
            </a:r>
            <a:r>
              <a:rPr lang="en-GB" sz="1600" b="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of Ocean data and knowledge</a:t>
            </a:r>
            <a:endParaRPr/>
          </a:p>
        </p:txBody>
      </p:sp>
      <p:sp>
        <p:nvSpPr>
          <p:cNvPr id="148" name="Google Shape;148;p2"/>
          <p:cNvSpPr txBox="1"/>
          <p:nvPr/>
        </p:nvSpPr>
        <p:spPr>
          <a:xfrm>
            <a:off x="200736" y="419002"/>
            <a:ext cx="8589976" cy="506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rPr>
              <a:t>The Ocean Data &amp; Information System (ODIS)</a:t>
            </a:r>
            <a:endParaRPr/>
          </a:p>
        </p:txBody>
      </p:sp>
      <p:cxnSp>
        <p:nvCxnSpPr>
          <p:cNvPr id="149" name="Google Shape;149;p2"/>
          <p:cNvCxnSpPr>
            <a:stCxn id="150" idx="2"/>
          </p:cNvCxnSpPr>
          <p:nvPr/>
        </p:nvCxnSpPr>
        <p:spPr>
          <a:xfrm>
            <a:off x="4807993" y="4620470"/>
            <a:ext cx="6522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51" name="Google Shape;151;p2"/>
          <p:cNvSpPr txBox="1"/>
          <p:nvPr/>
        </p:nvSpPr>
        <p:spPr>
          <a:xfrm>
            <a:off x="4358236" y="4746974"/>
            <a:ext cx="102143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67B1"/>
                </a:solidFill>
                <a:latin typeface="Lato"/>
                <a:ea typeface="Lato"/>
                <a:cs typeface="Lato"/>
                <a:sym typeface="Lato"/>
              </a:rPr>
              <a:t>April 2020</a:t>
            </a:r>
            <a:endParaRPr/>
          </a:p>
        </p:txBody>
      </p:sp>
      <p:sp>
        <p:nvSpPr>
          <p:cNvPr id="152" name="Google Shape;152;p2"/>
          <p:cNvSpPr txBox="1"/>
          <p:nvPr/>
        </p:nvSpPr>
        <p:spPr>
          <a:xfrm>
            <a:off x="7865610" y="4746974"/>
            <a:ext cx="86594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67B1"/>
                </a:solidFill>
                <a:latin typeface="Lato"/>
                <a:ea typeface="Lato"/>
                <a:cs typeface="Lato"/>
                <a:sym typeface="Lato"/>
              </a:rPr>
              <a:t>July 2024</a:t>
            </a:r>
            <a:endParaRPr/>
          </a:p>
        </p:txBody>
      </p:sp>
      <p:sp>
        <p:nvSpPr>
          <p:cNvPr id="150" name="Google Shape;150;p2"/>
          <p:cNvSpPr/>
          <p:nvPr/>
        </p:nvSpPr>
        <p:spPr>
          <a:xfrm>
            <a:off x="4807993" y="4563320"/>
            <a:ext cx="121920" cy="114300"/>
          </a:xfrm>
          <a:prstGeom prst="ellipse">
            <a:avLst/>
          </a:prstGeom>
          <a:solidFill>
            <a:srgbClr val="A2579D"/>
          </a:solidFill>
          <a:ln w="25400" cap="flat" cmpd="sng">
            <a:solidFill>
              <a:srgbClr val="A257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5775339" y="4148021"/>
            <a:ext cx="1409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rgbClr val="0067B1"/>
                </a:solidFill>
                <a:latin typeface="Lato"/>
                <a:ea typeface="Lato"/>
                <a:cs typeface="Lato"/>
                <a:sym typeface="Lato"/>
              </a:rPr>
              <a:t>Ocean InfoHub</a:t>
            </a:r>
            <a:endParaRPr/>
          </a:p>
        </p:txBody>
      </p:sp>
      <p:sp>
        <p:nvSpPr>
          <p:cNvPr id="154" name="Google Shape;154;p2"/>
          <p:cNvSpPr txBox="1"/>
          <p:nvPr/>
        </p:nvSpPr>
        <p:spPr>
          <a:xfrm>
            <a:off x="9640851" y="4148021"/>
            <a:ext cx="6158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rgbClr val="0067B1"/>
                </a:solidFill>
                <a:latin typeface="Lato"/>
                <a:ea typeface="Lato"/>
                <a:cs typeface="Lato"/>
                <a:sym typeface="Lato"/>
              </a:rPr>
              <a:t>ODIS</a:t>
            </a:r>
            <a:endParaRPr/>
          </a:p>
        </p:txBody>
      </p:sp>
      <p:sp>
        <p:nvSpPr>
          <p:cNvPr id="155" name="Google Shape;155;p2"/>
          <p:cNvSpPr/>
          <p:nvPr/>
        </p:nvSpPr>
        <p:spPr>
          <a:xfrm>
            <a:off x="8312962" y="4515309"/>
            <a:ext cx="121920" cy="183654"/>
          </a:xfrm>
          <a:prstGeom prst="rect">
            <a:avLst/>
          </a:prstGeom>
          <a:solidFill>
            <a:srgbClr val="A2579D"/>
          </a:solidFill>
          <a:ln w="25400" cap="flat" cmpd="sng">
            <a:solidFill>
              <a:srgbClr val="A257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" name="Google Shape;156;p2"/>
          <p:cNvSpPr txBox="1"/>
          <p:nvPr/>
        </p:nvSpPr>
        <p:spPr>
          <a:xfrm>
            <a:off x="5582563" y="4670029"/>
            <a:ext cx="18812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1" u="none" strike="noStrike" cap="none" dirty="0">
                <a:solidFill>
                  <a:srgbClr val="04B9FF"/>
                </a:solidFill>
                <a:latin typeface="Lato"/>
                <a:ea typeface="Lato"/>
                <a:cs typeface="Lato"/>
                <a:sym typeface="Lato"/>
              </a:rPr>
              <a:t>ODIS architecture applied in 3 pilot regions </a:t>
            </a:r>
            <a:endParaRPr dirty="0"/>
          </a:p>
        </p:txBody>
      </p:sp>
      <p:sp>
        <p:nvSpPr>
          <p:cNvPr id="157" name="Google Shape;157;p2"/>
          <p:cNvSpPr txBox="1"/>
          <p:nvPr/>
        </p:nvSpPr>
        <p:spPr>
          <a:xfrm>
            <a:off x="9284065" y="4677620"/>
            <a:ext cx="14020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1" u="none" strike="noStrike" cap="none">
                <a:solidFill>
                  <a:srgbClr val="04B9FF"/>
                </a:solidFill>
                <a:latin typeface="Lato"/>
                <a:ea typeface="Lato"/>
                <a:cs typeface="Lato"/>
                <a:sym typeface="Lato"/>
              </a:rPr>
              <a:t>ODIS architecture applied globally</a:t>
            </a:r>
            <a:endParaRPr/>
          </a:p>
        </p:txBody>
      </p:sp>
      <p:pic>
        <p:nvPicPr>
          <p:cNvPr id="158" name="Google Shape;15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719" y="3664160"/>
            <a:ext cx="702155" cy="45126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"/>
          <p:cNvSpPr txBox="1"/>
          <p:nvPr/>
        </p:nvSpPr>
        <p:spPr>
          <a:xfrm>
            <a:off x="172409" y="1179293"/>
            <a:ext cx="75480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06355E"/>
                </a:solidFill>
                <a:latin typeface="Arial"/>
                <a:ea typeface="Arial"/>
                <a:cs typeface="Arial"/>
                <a:sym typeface="Arial"/>
              </a:rPr>
              <a:t>ODIS is a federation of independent systems that uses common conventions to share and exchange their (meta)data over the Web.</a:t>
            </a:r>
            <a:r>
              <a:rPr lang="en-GB" sz="16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 b="1" i="0" u="none" strike="noStrike" cap="none">
              <a:solidFill>
                <a:srgbClr val="06355E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6355E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ODIS is a global initiative supported by the IOC/UNESCO to:</a:t>
            </a:r>
            <a:endParaRPr/>
          </a:p>
        </p:txBody>
      </p:sp>
      <p:pic>
        <p:nvPicPr>
          <p:cNvPr id="160" name="Google Shape;160;p2" descr="A logo with blue circles and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8773" y="3585504"/>
            <a:ext cx="1000029" cy="56251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"/>
          <p:cNvSpPr/>
          <p:nvPr/>
        </p:nvSpPr>
        <p:spPr>
          <a:xfrm>
            <a:off x="11208689" y="4563320"/>
            <a:ext cx="121920" cy="114300"/>
          </a:xfrm>
          <a:prstGeom prst="ellipse">
            <a:avLst/>
          </a:prstGeom>
          <a:solidFill>
            <a:srgbClr val="A2579D"/>
          </a:solidFill>
          <a:ln w="25400" cap="flat" cmpd="sng">
            <a:solidFill>
              <a:srgbClr val="A257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2" name="Google Shape;162;p2"/>
          <p:cNvPicPr preferRelativeResize="0"/>
          <p:nvPr/>
        </p:nvPicPr>
        <p:blipFill rotWithShape="1">
          <a:blip r:embed="rId5">
            <a:alphaModFix amt="85000"/>
          </a:blip>
          <a:srcRect/>
          <a:stretch/>
        </p:blipFill>
        <p:spPr>
          <a:xfrm>
            <a:off x="4416907" y="5744866"/>
            <a:ext cx="1674113" cy="483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306a2dad2b8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8450" y="175650"/>
            <a:ext cx="5660626" cy="53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06a2dad2b8_0_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4928" y="1111000"/>
            <a:ext cx="6557922" cy="425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9576" y="1050692"/>
            <a:ext cx="9375648" cy="436790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"/>
          <p:cNvSpPr txBox="1"/>
          <p:nvPr/>
        </p:nvSpPr>
        <p:spPr>
          <a:xfrm>
            <a:off x="365328" y="409858"/>
            <a:ext cx="8589976" cy="506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rPr>
              <a:t>IODE Operational Structure</a:t>
            </a: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946E40-8118-2444-921E-E9861B856E9D}"/>
              </a:ext>
            </a:extLst>
          </p:cNvPr>
          <p:cNvSpPr txBox="1"/>
          <p:nvPr/>
        </p:nvSpPr>
        <p:spPr>
          <a:xfrm>
            <a:off x="1642531" y="3208865"/>
            <a:ext cx="787403" cy="2308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42 Partners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"/>
          <p:cNvSpPr txBox="1"/>
          <p:nvPr/>
        </p:nvSpPr>
        <p:spPr>
          <a:xfrm>
            <a:off x="181125" y="1065250"/>
            <a:ext cx="9723300" cy="30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49A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Harness</a:t>
            </a:r>
            <a:r>
              <a:rPr lang="en-GB" sz="1800" b="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 the proliferation and diversity of </a:t>
            </a:r>
            <a:r>
              <a:rPr lang="en-GB" sz="18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Ocean data, online data systems and other digital resources;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A449A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Connect </a:t>
            </a:r>
            <a:r>
              <a:rPr lang="en-GB" sz="18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global and local digital systems and infrastructures </a:t>
            </a:r>
            <a:r>
              <a:rPr lang="en-GB" sz="180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using </a:t>
            </a:r>
            <a:r>
              <a:rPr lang="en-GB" sz="1800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Web architecture</a:t>
            </a:r>
            <a:r>
              <a:rPr lang="en-GB" sz="18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;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A449A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S</a:t>
            </a:r>
            <a:r>
              <a:rPr lang="en-GB" sz="1800" b="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upport IOC </a:t>
            </a:r>
            <a:r>
              <a:rPr lang="en-GB" sz="18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member states and institutions;</a:t>
            </a:r>
            <a:endParaRPr sz="1800" b="1" i="0" u="none" strike="noStrike" cap="none">
              <a:solidFill>
                <a:srgbClr val="06355E"/>
              </a:solidFill>
              <a:latin typeface="Lato"/>
              <a:ea typeface="Lato"/>
              <a:cs typeface="Lato"/>
              <a:sym typeface="Lato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A449A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Raise awareness of global data and information resources </a:t>
            </a:r>
            <a:r>
              <a:rPr lang="en-GB" sz="1800" b="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among local users;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A449A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Overcome </a:t>
            </a:r>
            <a:r>
              <a:rPr lang="en-GB" sz="18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challenges of trust through </a:t>
            </a:r>
            <a:r>
              <a:rPr lang="en-GB" sz="1800" b="1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socio-technical innovation </a:t>
            </a:r>
            <a:r>
              <a:rPr lang="en-GB" sz="1800" b="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in some regions and communities.</a:t>
            </a:r>
            <a:endParaRPr sz="1800" b="0" i="0" u="none" strike="sngStrike" cap="none">
              <a:solidFill>
                <a:srgbClr val="06355E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1" name="Google Shape;181;p4"/>
          <p:cNvPicPr preferRelativeResize="0"/>
          <p:nvPr/>
        </p:nvPicPr>
        <p:blipFill rotWithShape="1">
          <a:blip r:embed="rId3">
            <a:alphaModFix amt="85000"/>
          </a:blip>
          <a:srcRect/>
          <a:stretch/>
        </p:blipFill>
        <p:spPr>
          <a:xfrm>
            <a:off x="8281426" y="3982075"/>
            <a:ext cx="1674113" cy="1280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4"/>
          <p:cNvPicPr preferRelativeResize="0"/>
          <p:nvPr/>
        </p:nvPicPr>
        <p:blipFill rotWithShape="1">
          <a:blip r:embed="rId4">
            <a:alphaModFix amt="85000"/>
          </a:blip>
          <a:srcRect/>
          <a:stretch/>
        </p:blipFill>
        <p:spPr>
          <a:xfrm>
            <a:off x="4416907" y="5744866"/>
            <a:ext cx="1674113" cy="48363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"/>
          <p:cNvSpPr txBox="1"/>
          <p:nvPr/>
        </p:nvSpPr>
        <p:spPr>
          <a:xfrm>
            <a:off x="200736" y="419002"/>
            <a:ext cx="8589976" cy="506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rPr>
              <a:t>ODIS objectives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"/>
          <p:cNvSpPr txBox="1"/>
          <p:nvPr/>
        </p:nvSpPr>
        <p:spPr>
          <a:xfrm>
            <a:off x="1203407" y="437776"/>
            <a:ext cx="8589976" cy="506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rPr>
              <a:t>Three pilot regions to a global network</a:t>
            </a:r>
            <a:endParaRPr/>
          </a:p>
        </p:txBody>
      </p:sp>
      <p:sp>
        <p:nvSpPr>
          <p:cNvPr id="189" name="Google Shape;189;p5"/>
          <p:cNvSpPr txBox="1"/>
          <p:nvPr/>
        </p:nvSpPr>
        <p:spPr>
          <a:xfrm>
            <a:off x="1049802" y="1143315"/>
            <a:ext cx="800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The Ocean Data &amp; Information System (ODIS</a:t>
            </a:r>
            <a:r>
              <a:rPr lang="en-GB" sz="1400" b="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) is now a global infrastructure that can help any organi</a:t>
            </a:r>
            <a:r>
              <a:rPr lang="en-GB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s</a:t>
            </a:r>
            <a:r>
              <a:rPr lang="en-GB" sz="1400" b="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ation or individual to </a:t>
            </a:r>
            <a:r>
              <a:rPr lang="en-GB" sz="14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share their ocean (meta) data with the </a:t>
            </a:r>
            <a:r>
              <a:rPr lang="en-GB" b="1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Web</a:t>
            </a:r>
            <a:r>
              <a:rPr lang="en-GB" sz="1400" b="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, as well as to access a growing ecosystem of Ocean data. </a:t>
            </a:r>
            <a:endParaRPr sz="1400" b="0" i="0" u="none" strike="noStrike" cap="none">
              <a:solidFill>
                <a:srgbClr val="06355E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90" name="Google Shape;190;p5"/>
          <p:cNvGrpSpPr/>
          <p:nvPr/>
        </p:nvGrpSpPr>
        <p:grpSpPr>
          <a:xfrm>
            <a:off x="2421520" y="2202678"/>
            <a:ext cx="6727168" cy="3225820"/>
            <a:chOff x="2399883" y="2202678"/>
            <a:chExt cx="6727168" cy="3225820"/>
          </a:xfrm>
        </p:grpSpPr>
        <p:grpSp>
          <p:nvGrpSpPr>
            <p:cNvPr id="191" name="Google Shape;191;p5"/>
            <p:cNvGrpSpPr/>
            <p:nvPr/>
          </p:nvGrpSpPr>
          <p:grpSpPr>
            <a:xfrm rot="-5400000">
              <a:off x="4247913" y="3015345"/>
              <a:ext cx="2466109" cy="1540962"/>
              <a:chOff x="2233030" y="2541399"/>
              <a:chExt cx="7176663" cy="1063083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233030" y="2547207"/>
                <a:ext cx="3343275" cy="1057275"/>
              </a:xfrm>
              <a:custGeom>
                <a:avLst/>
                <a:gdLst/>
                <a:ahLst/>
                <a:cxnLst/>
                <a:rect l="l" t="t" r="r" b="b"/>
                <a:pathLst>
                  <a:path w="3343275" h="1057275" extrusionOk="0">
                    <a:moveTo>
                      <a:pt x="0" y="0"/>
                    </a:moveTo>
                    <a:cubicBezTo>
                      <a:pt x="108744" y="141287"/>
                      <a:pt x="217488" y="282575"/>
                      <a:pt x="628650" y="361950"/>
                    </a:cubicBezTo>
                    <a:cubicBezTo>
                      <a:pt x="1039812" y="441325"/>
                      <a:pt x="2014538" y="360363"/>
                      <a:pt x="2466975" y="476250"/>
                    </a:cubicBezTo>
                    <a:cubicBezTo>
                      <a:pt x="2919413" y="592138"/>
                      <a:pt x="3131344" y="824706"/>
                      <a:pt x="3343275" y="1057275"/>
                    </a:cubicBezTo>
                  </a:path>
                </a:pathLst>
              </a:custGeom>
              <a:noFill/>
              <a:ln w="19050" cap="flat" cmpd="sng">
                <a:solidFill>
                  <a:srgbClr val="0067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8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 flipH="1">
                <a:off x="5982823" y="2541399"/>
                <a:ext cx="3426870" cy="1057275"/>
              </a:xfrm>
              <a:custGeom>
                <a:avLst/>
                <a:gdLst/>
                <a:ahLst/>
                <a:cxnLst/>
                <a:rect l="l" t="t" r="r" b="b"/>
                <a:pathLst>
                  <a:path w="3343275" h="1057275" extrusionOk="0">
                    <a:moveTo>
                      <a:pt x="0" y="0"/>
                    </a:moveTo>
                    <a:cubicBezTo>
                      <a:pt x="108744" y="141287"/>
                      <a:pt x="217488" y="282575"/>
                      <a:pt x="628650" y="361950"/>
                    </a:cubicBezTo>
                    <a:cubicBezTo>
                      <a:pt x="1039812" y="441325"/>
                      <a:pt x="2014538" y="360363"/>
                      <a:pt x="2466975" y="476250"/>
                    </a:cubicBezTo>
                    <a:cubicBezTo>
                      <a:pt x="2919413" y="592138"/>
                      <a:pt x="3131344" y="824706"/>
                      <a:pt x="3343275" y="1057275"/>
                    </a:cubicBezTo>
                  </a:path>
                </a:pathLst>
              </a:custGeom>
              <a:noFill/>
              <a:ln w="19050" cap="flat" cmpd="sng">
                <a:solidFill>
                  <a:srgbClr val="0067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8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94" name="Google Shape;194;p5"/>
              <p:cNvCxnSpPr/>
              <p:nvPr/>
            </p:nvCxnSpPr>
            <p:spPr>
              <a:xfrm>
                <a:off x="5792779" y="2541399"/>
                <a:ext cx="0" cy="1057275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67B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</p:grpSp>
        <p:grpSp>
          <p:nvGrpSpPr>
            <p:cNvPr id="195" name="Google Shape;195;p5"/>
            <p:cNvGrpSpPr/>
            <p:nvPr/>
          </p:nvGrpSpPr>
          <p:grpSpPr>
            <a:xfrm>
              <a:off x="2399883" y="2202678"/>
              <a:ext cx="2098747" cy="3225820"/>
              <a:chOff x="-55648" y="1581444"/>
              <a:chExt cx="3156537" cy="4851665"/>
            </a:xfrm>
          </p:grpSpPr>
          <p:pic>
            <p:nvPicPr>
              <p:cNvPr id="196" name="Google Shape;196;p5"/>
              <p:cNvPicPr preferRelativeResize="0"/>
              <p:nvPr/>
            </p:nvPicPr>
            <p:blipFill rotWithShape="1">
              <a:blip r:embed="rId3">
                <a:alphaModFix/>
              </a:blip>
              <a:srcRect r="77247"/>
              <a:stretch/>
            </p:blipFill>
            <p:spPr>
              <a:xfrm>
                <a:off x="1935341" y="1581444"/>
                <a:ext cx="1161614" cy="1143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7" name="Google Shape;197;p5"/>
              <p:cNvSpPr txBox="1"/>
              <p:nvPr/>
            </p:nvSpPr>
            <p:spPr>
              <a:xfrm>
                <a:off x="-55648" y="1863104"/>
                <a:ext cx="1899589" cy="483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449A"/>
                  </a:buClr>
                  <a:buSzPts val="1000"/>
                  <a:buFont typeface="Arial"/>
                  <a:buNone/>
                </a:pPr>
                <a:r>
                  <a:rPr lang="en-GB" sz="1000" b="0" i="0" u="none" strike="noStrike" cap="none">
                    <a:solidFill>
                      <a:srgbClr val="06355E"/>
                    </a:solidFill>
                    <a:latin typeface="Lato"/>
                    <a:ea typeface="Lato"/>
                    <a:cs typeface="Lato"/>
                    <a:sym typeface="Lato"/>
                  </a:rPr>
                  <a:t>Latin America</a:t>
                </a:r>
                <a:br>
                  <a:rPr lang="en-GB" sz="1000" b="0" i="0" u="none" strike="noStrike" cap="none">
                    <a:solidFill>
                      <a:srgbClr val="06355E"/>
                    </a:solidFill>
                    <a:latin typeface="Lato"/>
                    <a:ea typeface="Lato"/>
                    <a:cs typeface="Lato"/>
                    <a:sym typeface="Lato"/>
                  </a:rPr>
                </a:br>
                <a:r>
                  <a:rPr lang="en-GB" sz="1000" b="0" i="0" u="none" strike="noStrike" cap="none">
                    <a:solidFill>
                      <a:srgbClr val="06355E"/>
                    </a:solidFill>
                    <a:latin typeface="Lato"/>
                    <a:ea typeface="Lato"/>
                    <a:cs typeface="Lato"/>
                    <a:sym typeface="Lato"/>
                  </a:rPr>
                  <a:t>and the Caribbean</a:t>
                </a:r>
                <a:endParaRPr sz="1000" b="0" i="0" u="none" strike="noStrike" cap="none">
                  <a:solidFill>
                    <a:srgbClr val="06355E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98" name="Google Shape;198;p5"/>
              <p:cNvSpPr txBox="1"/>
              <p:nvPr/>
            </p:nvSpPr>
            <p:spPr>
              <a:xfrm>
                <a:off x="964784" y="3964943"/>
                <a:ext cx="879157" cy="279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449A"/>
                  </a:buClr>
                  <a:buSzPts val="1000"/>
                  <a:buFont typeface="Arial"/>
                  <a:buNone/>
                </a:pPr>
                <a:r>
                  <a:rPr lang="en-GB" sz="1000" b="0" i="0" u="none" strike="noStrike" cap="none">
                    <a:solidFill>
                      <a:srgbClr val="06355E"/>
                    </a:solidFill>
                    <a:latin typeface="Lato"/>
                    <a:ea typeface="Lato"/>
                    <a:cs typeface="Lato"/>
                    <a:sym typeface="Lato"/>
                  </a:rPr>
                  <a:t>Africa</a:t>
                </a:r>
                <a:endParaRPr sz="1000" b="0" i="0" u="none" strike="noStrike" cap="none">
                  <a:solidFill>
                    <a:srgbClr val="06355E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99" name="Google Shape;199;p5"/>
              <p:cNvSpPr txBox="1"/>
              <p:nvPr/>
            </p:nvSpPr>
            <p:spPr>
              <a:xfrm>
                <a:off x="-55648" y="5619832"/>
                <a:ext cx="1899587" cy="483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449A"/>
                  </a:buClr>
                  <a:buSzPts val="1000"/>
                  <a:buFont typeface="Arial"/>
                  <a:buNone/>
                </a:pPr>
                <a:r>
                  <a:rPr lang="en-GB" sz="1000" b="0" i="0" u="none" strike="noStrike" cap="none">
                    <a:solidFill>
                      <a:srgbClr val="06355E"/>
                    </a:solidFill>
                    <a:latin typeface="Lato"/>
                    <a:ea typeface="Lato"/>
                    <a:cs typeface="Lato"/>
                    <a:sym typeface="Lato"/>
                  </a:rPr>
                  <a:t>Pacific Small Island</a:t>
                </a:r>
                <a:br>
                  <a:rPr lang="en-GB" sz="1000" b="0" i="0" u="none" strike="noStrike" cap="none">
                    <a:solidFill>
                      <a:srgbClr val="06355E"/>
                    </a:solidFill>
                    <a:latin typeface="Lato"/>
                    <a:ea typeface="Lato"/>
                    <a:cs typeface="Lato"/>
                    <a:sym typeface="Lato"/>
                  </a:rPr>
                </a:br>
                <a:r>
                  <a:rPr lang="en-GB" sz="1000" b="0" i="0" u="none" strike="noStrike" cap="none">
                    <a:solidFill>
                      <a:srgbClr val="06355E"/>
                    </a:solidFill>
                    <a:latin typeface="Lato"/>
                    <a:ea typeface="Lato"/>
                    <a:cs typeface="Lato"/>
                    <a:sym typeface="Lato"/>
                  </a:rPr>
                  <a:t>Developing States</a:t>
                </a:r>
                <a:endParaRPr sz="1000" b="0" i="0" u="none" strike="noStrike" cap="none">
                  <a:solidFill>
                    <a:srgbClr val="06355E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pic>
            <p:nvPicPr>
              <p:cNvPr id="200" name="Google Shape;200;p5"/>
              <p:cNvPicPr preferRelativeResize="0"/>
              <p:nvPr/>
            </p:nvPicPr>
            <p:blipFill rotWithShape="1">
              <a:blip r:embed="rId3">
                <a:alphaModFix/>
              </a:blip>
              <a:srcRect l="37588" r="38023"/>
              <a:stretch/>
            </p:blipFill>
            <p:spPr>
              <a:xfrm>
                <a:off x="1855737" y="3547138"/>
                <a:ext cx="1245152" cy="1143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1" name="Google Shape;201;p5"/>
              <p:cNvPicPr preferRelativeResize="0"/>
              <p:nvPr/>
            </p:nvPicPr>
            <p:blipFill rotWithShape="1">
              <a:blip r:embed="rId3">
                <a:alphaModFix/>
              </a:blip>
              <a:srcRect l="76811" t="-1" b="1"/>
              <a:stretch/>
            </p:blipFill>
            <p:spPr>
              <a:xfrm>
                <a:off x="1856508" y="5290109"/>
                <a:ext cx="1183871" cy="1143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2" name="Google Shape;202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0351" y="2419969"/>
              <a:ext cx="2566700" cy="27169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/>
          <p:nvPr/>
        </p:nvSpPr>
        <p:spPr>
          <a:xfrm>
            <a:off x="200736" y="419002"/>
            <a:ext cx="8589976" cy="506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Partner network</a:t>
            </a:r>
            <a:endParaRPr/>
          </a:p>
        </p:txBody>
      </p:sp>
      <p:sp>
        <p:nvSpPr>
          <p:cNvPr id="208" name="Google Shape;208;p10"/>
          <p:cNvSpPr txBox="1"/>
          <p:nvPr/>
        </p:nvSpPr>
        <p:spPr>
          <a:xfrm>
            <a:off x="200736" y="867911"/>
            <a:ext cx="9831558" cy="1646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09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49A"/>
              </a:buClr>
              <a:buSzPct val="100000"/>
              <a:buFont typeface="Arial"/>
              <a:buChar char="•"/>
            </a:pPr>
            <a:r>
              <a:rPr lang="en-GB" sz="1600" b="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Composed of </a:t>
            </a:r>
            <a:r>
              <a:rPr lang="en-GB" sz="1600" b="1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ODIS N</a:t>
            </a:r>
            <a:r>
              <a:rPr lang="en-GB" sz="16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odes</a:t>
            </a:r>
            <a:r>
              <a:rPr lang="en-GB" sz="1600" b="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, through which data providers and partners can communicate, discover and share data, and connect;</a:t>
            </a:r>
            <a:endParaRPr/>
          </a:p>
          <a:p>
            <a:pPr marL="228600" marR="0" lvl="0" indent="-22098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A449A"/>
              </a:buClr>
              <a:buSzPct val="100000"/>
              <a:buFont typeface="Arial"/>
              <a:buChar char="•"/>
            </a:pPr>
            <a:r>
              <a:rPr lang="en-GB" sz="1600" b="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With </a:t>
            </a:r>
            <a:r>
              <a:rPr lang="en-GB" sz="1600" b="1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high scalability</a:t>
            </a:r>
            <a:r>
              <a:rPr lang="en-GB" sz="16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-GB" sz="1600" b="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gains richness and efficiency with growing number of nodes.</a:t>
            </a:r>
            <a:endParaRPr/>
          </a:p>
          <a:p>
            <a:pPr marL="228600" marR="0" lvl="0" indent="-22098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A449A"/>
              </a:buClr>
              <a:buSzPct val="100000"/>
              <a:buFont typeface="Arial"/>
              <a:buChar char="•"/>
            </a:pPr>
            <a:r>
              <a:rPr lang="en-GB" sz="1600" b="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Currently links </a:t>
            </a:r>
            <a:r>
              <a:rPr lang="en-GB" sz="16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50 </a:t>
            </a:r>
            <a:r>
              <a:rPr lang="en-GB" sz="1600" b="1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data sources </a:t>
            </a:r>
            <a:r>
              <a:rPr lang="en-GB" sz="16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from 42 partner organisations</a:t>
            </a:r>
            <a:endParaRPr/>
          </a:p>
          <a:p>
            <a:pPr marL="228600" marR="0" lvl="0" indent="-127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A449A"/>
              </a:buClr>
              <a:buSzPct val="100000"/>
              <a:buFont typeface="Arial"/>
              <a:buNone/>
            </a:pPr>
            <a:endParaRPr sz="1600" b="0" i="0" u="none" strike="noStrike" cap="none">
              <a:solidFill>
                <a:srgbClr val="06355E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9" name="Google Shape;20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901" y="2465669"/>
            <a:ext cx="2738723" cy="99503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0" name="Google Shape;210;p10"/>
          <p:cNvGraphicFramePr/>
          <p:nvPr/>
        </p:nvGraphicFramePr>
        <p:xfrm>
          <a:off x="1579766" y="353335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{D01838E3-B429-43CB-8386-C7172261626C}</a:tableStyleId>
              </a:tblPr>
              <a:tblGrid>
                <a:gridCol w="254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African Coastal and Marine Atlas catalogue (ACMA)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IOC Africa Data Portal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AquaDocs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Argovis ARGO Collection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Better Biomolecular Ocean Practices (BeBOP) as part of Ocean Biomolecular Observing Network (OBON)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Benguela Current Convention (BCC) GeoData Portal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Belgian Marine Data Centre (BMDC)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British Oceanographic Data Centre (BODC)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Caribbean Marine Atlas catalogue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CLIVAR and Carbon Hydrographic Data Office (CCHDO)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Canary Current Large Marine Ecosystem (CCLME)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11" name="Google Shape;211;p10"/>
          <p:cNvGraphicFramePr/>
          <p:nvPr/>
        </p:nvGraphicFramePr>
        <p:xfrm>
          <a:off x="4232059" y="318677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{D01838E3-B429-43CB-8386-C7172261626C}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Canadian Integrated Ocean Observing System (CIOOS)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European Directory of Marine Environmental Research Projects (EDMERP) SeaDataNet</a:t>
                      </a:r>
                      <a:endParaRPr sz="11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European Directory of Marine Organisations (EDMO) SeaDataNet</a:t>
                      </a:r>
                      <a:endParaRPr sz="11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European Marine Observation and Data Network (EMODnet)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EurOcean Organizations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EurOcean Projects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EurOcean Vessels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Global Biodiversity Information Facility (GBIF)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Indian National Centre for Ocean Information Services (INCOIS)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Latin America and the Caribbean Region (LAC) Documents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Latin America and the Caribbean Region (LAC) Experts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12" name="Google Shape;212;p10"/>
          <p:cNvGraphicFramePr/>
          <p:nvPr/>
        </p:nvGraphicFramePr>
        <p:xfrm>
          <a:off x="6687272" y="245710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{D01838E3-B429-43CB-8386-C7172261626C}</a:tableStyleId>
              </a:tblPr>
              <a:tblGrid>
                <a:gridCol w="235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0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Latin America and the Caribbean Region (LAC) Geospatial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Latin America and the Caribbean Region (LAC) Institutions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Latin America and the Caribbean Region (LAC) Training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Latin America and the Caribbean Region (LAC) Vessels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MARine COastal BiOdiversity Long-term Observations (MARCO-BOLO)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Marine Institute Data Catalogue (Ireland)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Marine Training EU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Marine Spatial Atlas for the Western Indian Ocean (MASPAWIO)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Marine Environmental Data and Information Network (MEDIN)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Research Coordination Network for Marine Ecological Time Series (METS-RCN)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Marine Information Management System (MIMS)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NCEI Marine Microplastics Catalogue</a:t>
                      </a:r>
                      <a:endParaRPr/>
                    </a:p>
                  </a:txBody>
                  <a:tcPr marL="47625" marR="47625" marT="9525" marB="95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213" name="Google Shape;213;p10"/>
          <p:cNvGraphicFramePr/>
          <p:nvPr/>
        </p:nvGraphicFramePr>
        <p:xfrm>
          <a:off x="9155835" y="214537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{D01838E3-B429-43CB-8386-C7172261626C}</a:tableStyleId>
              </a:tblPr>
              <a:tblGrid>
                <a:gridCol w="2903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National Marine Data and Information Service (NMDIS)</a:t>
                      </a:r>
                      <a:endParaRPr/>
                    </a:p>
                  </a:txBody>
                  <a:tcPr marL="44150" marR="44150" marT="8825" marB="88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Ocean Biodiversity Information System (OBIS)</a:t>
                      </a:r>
                      <a:endParaRPr/>
                    </a:p>
                  </a:txBody>
                  <a:tcPr marL="44150" marR="44150" marT="8825" marB="88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Ocean Best Practices System (OBPS)</a:t>
                      </a:r>
                      <a:endParaRPr/>
                    </a:p>
                  </a:txBody>
                  <a:tcPr marL="44150" marR="44150" marT="8825" marB="88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OceanExpert UNESCO/IOC Project Office for IODE</a:t>
                      </a:r>
                      <a:endParaRPr/>
                    </a:p>
                  </a:txBody>
                  <a:tcPr marL="44150" marR="44150" marT="8825" marB="88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Oceanscape Project</a:t>
                      </a:r>
                      <a:endParaRPr/>
                    </a:p>
                  </a:txBody>
                  <a:tcPr marL="44150" marR="44150" marT="8825" marB="88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ODIS Catalogue (ODISCat)</a:t>
                      </a:r>
                      <a:endParaRPr/>
                    </a:p>
                  </a:txBody>
                  <a:tcPr marL="44150" marR="44150" marT="8825" marB="88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Aquatic Sciences and Fisheries Abstracts (OpenASFA)</a:t>
                      </a:r>
                      <a:endParaRPr/>
                    </a:p>
                  </a:txBody>
                  <a:tcPr marL="44150" marR="44150" marT="8825" marB="88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Observing System Monitoring Center (OSMC)</a:t>
                      </a:r>
                      <a:endParaRPr/>
                    </a:p>
                  </a:txBody>
                  <a:tcPr marL="44150" marR="44150" marT="8825" marB="88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Pacific Data Hub (PDH)</a:t>
                      </a:r>
                      <a:endParaRPr/>
                    </a:p>
                  </a:txBody>
                  <a:tcPr marL="44150" marR="44150" marT="8825" marB="88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Pacific Environment Data Portal (PEDP)</a:t>
                      </a:r>
                      <a:endParaRPr/>
                    </a:p>
                  </a:txBody>
                  <a:tcPr marL="44150" marR="44150" marT="8825" marB="88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Rolling Deck to Repository (R2R)</a:t>
                      </a:r>
                      <a:endParaRPr/>
                    </a:p>
                  </a:txBody>
                  <a:tcPr marL="44150" marR="44150" marT="8825" marB="88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Research Data Australia (RDA)</a:t>
                      </a:r>
                      <a:endParaRPr/>
                    </a:p>
                  </a:txBody>
                  <a:tcPr marL="44150" marR="44150" marT="8825" marB="88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UNEP Data Catalogue</a:t>
                      </a:r>
                      <a:endParaRPr/>
                    </a:p>
                  </a:txBody>
                  <a:tcPr marL="44150" marR="44150" marT="8825" marB="88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WIO (Western Indian Ocean) Symphony</a:t>
                      </a:r>
                      <a:endParaRPr/>
                    </a:p>
                  </a:txBody>
                  <a:tcPr marL="44150" marR="44150" marT="8825" marB="88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World Ocean Database (WOD)</a:t>
                      </a:r>
                      <a:endParaRPr/>
                    </a:p>
                  </a:txBody>
                  <a:tcPr marL="44150" marR="44150" marT="8825" marB="88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Leibniz Center for Tropical Marine Research (ZMT)</a:t>
                      </a:r>
                      <a:endParaRPr/>
                    </a:p>
                  </a:txBody>
                  <a:tcPr marL="44150" marR="44150" marT="8825" marB="8825">
                    <a:lnL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A9A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16"/>
          <p:cNvGrpSpPr/>
          <p:nvPr/>
        </p:nvGrpSpPr>
        <p:grpSpPr>
          <a:xfrm>
            <a:off x="222004" y="355479"/>
            <a:ext cx="11141787" cy="2274924"/>
            <a:chOff x="687310" y="2544733"/>
            <a:chExt cx="11141787" cy="2274924"/>
          </a:xfrm>
        </p:grpSpPr>
        <p:pic>
          <p:nvPicPr>
            <p:cNvPr id="219" name="Google Shape;219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5141" y="2837121"/>
              <a:ext cx="7172707" cy="15678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0" name="Google Shape;220;p16"/>
            <p:cNvSpPr txBox="1"/>
            <p:nvPr/>
          </p:nvSpPr>
          <p:spPr>
            <a:xfrm>
              <a:off x="687310" y="2659617"/>
              <a:ext cx="1115100" cy="56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GB" sz="1600" b="0" i="0" u="none" strike="noStrike" cap="none">
                  <a:solidFill>
                    <a:srgbClr val="06355E"/>
                  </a:solidFill>
                  <a:latin typeface="Lato"/>
                  <a:ea typeface="Lato"/>
                  <a:cs typeface="Lato"/>
                  <a:sym typeface="Lato"/>
                </a:rPr>
                <a:t>Data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GB" sz="1600" b="0" i="0" u="none" strike="noStrike" cap="none">
                  <a:solidFill>
                    <a:srgbClr val="06355E"/>
                  </a:solidFill>
                  <a:latin typeface="Lato"/>
                  <a:ea typeface="Lato"/>
                  <a:cs typeface="Lato"/>
                  <a:sym typeface="Lato"/>
                </a:rPr>
                <a:t>source</a:t>
              </a:r>
              <a:endParaRPr sz="1600" b="0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221" name="Google Shape;221;p16"/>
            <p:cNvGrpSpPr/>
            <p:nvPr/>
          </p:nvGrpSpPr>
          <p:grpSpPr>
            <a:xfrm>
              <a:off x="8366859" y="2629754"/>
              <a:ext cx="3462238" cy="1982400"/>
              <a:chOff x="7876510" y="2617664"/>
              <a:chExt cx="3462238" cy="1982400"/>
            </a:xfrm>
          </p:grpSpPr>
          <p:sp>
            <p:nvSpPr>
              <p:cNvPr id="222" name="Google Shape;222;p16"/>
              <p:cNvSpPr/>
              <p:nvPr/>
            </p:nvSpPr>
            <p:spPr>
              <a:xfrm>
                <a:off x="7885347" y="3043500"/>
                <a:ext cx="1217496" cy="262575"/>
              </a:xfrm>
              <a:prstGeom prst="roundRect">
                <a:avLst>
                  <a:gd name="adj" fmla="val 50000"/>
                </a:avLst>
              </a:prstGeom>
              <a:solidFill>
                <a:srgbClr val="DBBAD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6355E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23" name="Google Shape;223;p16"/>
              <p:cNvSpPr/>
              <p:nvPr/>
            </p:nvSpPr>
            <p:spPr>
              <a:xfrm>
                <a:off x="7876897" y="2724540"/>
                <a:ext cx="3324503" cy="262575"/>
              </a:xfrm>
              <a:prstGeom prst="roundRect">
                <a:avLst>
                  <a:gd name="adj" fmla="val 50000"/>
                </a:avLst>
              </a:prstGeom>
              <a:solidFill>
                <a:srgbClr val="FCEDB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6355E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24" name="Google Shape;224;p16"/>
              <p:cNvSpPr/>
              <p:nvPr/>
            </p:nvSpPr>
            <p:spPr>
              <a:xfrm>
                <a:off x="7876853" y="3362460"/>
                <a:ext cx="2080963" cy="262575"/>
              </a:xfrm>
              <a:prstGeom prst="roundRect">
                <a:avLst>
                  <a:gd name="adj" fmla="val 50000"/>
                </a:avLst>
              </a:prstGeom>
              <a:solidFill>
                <a:srgbClr val="00BEE7">
                  <a:alpha val="4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6355E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25" name="Google Shape;225;p16"/>
              <p:cNvSpPr/>
              <p:nvPr/>
            </p:nvSpPr>
            <p:spPr>
              <a:xfrm>
                <a:off x="7876511" y="3681420"/>
                <a:ext cx="2081305" cy="262575"/>
              </a:xfrm>
              <a:prstGeom prst="roundRect">
                <a:avLst>
                  <a:gd name="adj" fmla="val 50000"/>
                </a:avLst>
              </a:prstGeom>
              <a:solidFill>
                <a:srgbClr val="F9C3B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6355E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26" name="Google Shape;226;p16"/>
              <p:cNvSpPr/>
              <p:nvPr/>
            </p:nvSpPr>
            <p:spPr>
              <a:xfrm>
                <a:off x="7876510" y="4000380"/>
                <a:ext cx="914861" cy="262575"/>
              </a:xfrm>
              <a:prstGeom prst="roundRect">
                <a:avLst>
                  <a:gd name="adj" fmla="val 50000"/>
                </a:avLst>
              </a:prstGeom>
              <a:solidFill>
                <a:srgbClr val="BCE3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6355E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27" name="Google Shape;227;p16"/>
              <p:cNvSpPr/>
              <p:nvPr/>
            </p:nvSpPr>
            <p:spPr>
              <a:xfrm>
                <a:off x="7876511" y="4319338"/>
                <a:ext cx="1581521" cy="262575"/>
              </a:xfrm>
              <a:prstGeom prst="roundRect">
                <a:avLst>
                  <a:gd name="adj" fmla="val 50000"/>
                </a:avLst>
              </a:prstGeom>
              <a:solidFill>
                <a:srgbClr val="E8E8E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6355E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28" name="Google Shape;228;p16"/>
              <p:cNvSpPr txBox="1"/>
              <p:nvPr/>
            </p:nvSpPr>
            <p:spPr>
              <a:xfrm>
                <a:off x="7932248" y="2617664"/>
                <a:ext cx="3406500" cy="198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449A"/>
                  </a:buClr>
                  <a:buSzPts val="1400"/>
                  <a:buFont typeface="Arial"/>
                  <a:buNone/>
                </a:pPr>
                <a:r>
                  <a:rPr lang="en-GB" sz="1400" b="0" i="0" u="none" strike="noStrike" cap="none">
                    <a:solidFill>
                      <a:srgbClr val="06355E"/>
                    </a:solidFill>
                    <a:latin typeface="Lato"/>
                    <a:ea typeface="Lato"/>
                    <a:cs typeface="Lato"/>
                    <a:sym typeface="Lato"/>
                  </a:rPr>
                  <a:t>Experts and institutions/organizations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449A"/>
                  </a:buClr>
                  <a:buSzPts val="1400"/>
                  <a:buFont typeface="Arial"/>
                  <a:buNone/>
                </a:pPr>
                <a:r>
                  <a:rPr lang="en-GB" sz="1400" b="0" i="0" u="none" strike="noStrike" cap="none">
                    <a:solidFill>
                      <a:srgbClr val="06355E"/>
                    </a:solidFill>
                    <a:latin typeface="Lato"/>
                    <a:ea typeface="Lato"/>
                    <a:cs typeface="Lato"/>
                    <a:sym typeface="Lato"/>
                  </a:rPr>
                  <a:t>Documents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449A"/>
                  </a:buClr>
                  <a:buSzPts val="1400"/>
                  <a:buFont typeface="Arial"/>
                  <a:buNone/>
                </a:pPr>
                <a:r>
                  <a:rPr lang="en-GB" sz="1400" b="0" i="0" u="none" strike="noStrike" cap="none">
                    <a:solidFill>
                      <a:srgbClr val="06355E"/>
                    </a:solidFill>
                    <a:latin typeface="Lato"/>
                    <a:ea typeface="Lato"/>
                    <a:cs typeface="Lato"/>
                    <a:sym typeface="Lato"/>
                  </a:rPr>
                  <a:t>Training opportunities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449A"/>
                  </a:buClr>
                  <a:buSzPts val="1400"/>
                  <a:buFont typeface="Arial"/>
                  <a:buNone/>
                </a:pPr>
                <a:r>
                  <a:rPr lang="en-GB" sz="1400" b="0" i="0" u="none" strike="noStrike" cap="none">
                    <a:solidFill>
                      <a:srgbClr val="06355E"/>
                    </a:solidFill>
                    <a:latin typeface="Lato"/>
                    <a:ea typeface="Lato"/>
                    <a:cs typeface="Lato"/>
                    <a:sym typeface="Lato"/>
                  </a:rPr>
                  <a:t>Spatial data and maps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449A"/>
                  </a:buClr>
                  <a:buSzPts val="1400"/>
                  <a:buFont typeface="Arial"/>
                  <a:buNone/>
                </a:pPr>
                <a:r>
                  <a:rPr lang="en-GB" sz="1400" b="0" i="0" u="none" strike="noStrike" cap="none">
                    <a:solidFill>
                      <a:srgbClr val="06355E"/>
                    </a:solidFill>
                    <a:latin typeface="Lato"/>
                    <a:ea typeface="Lato"/>
                    <a:cs typeface="Lato"/>
                    <a:sym typeface="Lato"/>
                  </a:rPr>
                  <a:t>Projects 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449A"/>
                  </a:buClr>
                  <a:buSzPts val="1400"/>
                  <a:buFont typeface="Arial"/>
                  <a:buNone/>
                </a:pPr>
                <a:r>
                  <a:rPr lang="en-GB" sz="1400" b="0" i="0" u="none" strike="noStrike" cap="none">
                    <a:solidFill>
                      <a:srgbClr val="06355E"/>
                    </a:solidFill>
                    <a:latin typeface="Lato"/>
                    <a:ea typeface="Lato"/>
                    <a:cs typeface="Lato"/>
                    <a:sym typeface="Lato"/>
                  </a:rPr>
                  <a:t>Research vessels</a:t>
                </a:r>
                <a:endParaRPr/>
              </a:p>
            </p:txBody>
          </p:sp>
        </p:grpSp>
        <p:sp>
          <p:nvSpPr>
            <p:cNvPr id="229" name="Google Shape;229;p16"/>
            <p:cNvSpPr txBox="1"/>
            <p:nvPr/>
          </p:nvSpPr>
          <p:spPr>
            <a:xfrm>
              <a:off x="3850015" y="3742439"/>
              <a:ext cx="1581521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0" i="0" u="none" strike="noStrike" cap="none">
                  <a:solidFill>
                    <a:srgbClr val="06355E"/>
                  </a:solidFill>
                  <a:latin typeface="Lato"/>
                  <a:ea typeface="Lato"/>
                  <a:cs typeface="Lato"/>
                  <a:sym typeface="Lato"/>
                </a:rPr>
                <a:t>Indexed through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i="0" u="none" strike="noStrike" cap="none">
                  <a:solidFill>
                    <a:srgbClr val="06355E"/>
                  </a:solidFill>
                  <a:latin typeface="Lato"/>
                  <a:ea typeface="Lato"/>
                  <a:cs typeface="Lato"/>
                  <a:sym typeface="Lato"/>
                </a:rPr>
                <a:t>ODIS-Arch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0" i="0" u="none" strike="noStrike" cap="none">
                  <a:solidFill>
                    <a:srgbClr val="06355E"/>
                  </a:solidFill>
                  <a:latin typeface="Lato"/>
                  <a:ea typeface="Lato"/>
                  <a:cs typeface="Lato"/>
                  <a:sym typeface="Lato"/>
                </a:rPr>
                <a:t>specifications</a:t>
              </a:r>
              <a:endParaRPr/>
            </a:p>
          </p:txBody>
        </p:sp>
        <p:sp>
          <p:nvSpPr>
            <p:cNvPr id="230" name="Google Shape;230;p16"/>
            <p:cNvSpPr txBox="1"/>
            <p:nvPr/>
          </p:nvSpPr>
          <p:spPr>
            <a:xfrm>
              <a:off x="5447682" y="2544733"/>
              <a:ext cx="25479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0" i="0" u="none" strike="noStrike" cap="none">
                  <a:solidFill>
                    <a:srgbClr val="06355E"/>
                  </a:solidFill>
                  <a:latin typeface="Lato"/>
                  <a:ea typeface="Lato"/>
                  <a:cs typeface="Lato"/>
                  <a:sym typeface="Lato"/>
                </a:rPr>
                <a:t>Data labelled according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0" i="0" u="none" strike="noStrike" cap="none">
                  <a:solidFill>
                    <a:srgbClr val="06355E"/>
                  </a:solidFill>
                  <a:latin typeface="Lato"/>
                  <a:ea typeface="Lato"/>
                  <a:cs typeface="Lato"/>
                  <a:sym typeface="Lato"/>
                </a:rPr>
                <a:t>to different </a:t>
              </a:r>
              <a:r>
                <a:rPr lang="en-GB" sz="1600" b="1" i="0" u="none" strike="noStrike" cap="none">
                  <a:solidFill>
                    <a:srgbClr val="06355E"/>
                  </a:solidFill>
                  <a:latin typeface="Lato"/>
                  <a:ea typeface="Lato"/>
                  <a:cs typeface="Lato"/>
                  <a:sym typeface="Lato"/>
                </a:rPr>
                <a:t>patterns</a:t>
              </a:r>
              <a:endParaRPr sz="1600" b="1" i="0" u="none" strike="noStrike" cap="none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6921884" y="3219792"/>
              <a:ext cx="269966" cy="269966"/>
            </a:xfrm>
            <a:prstGeom prst="ellipse">
              <a:avLst/>
            </a:prstGeom>
            <a:solidFill>
              <a:srgbClr val="EB69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7725725" y="3219792"/>
              <a:ext cx="269966" cy="269966"/>
            </a:xfrm>
            <a:prstGeom prst="ellipse">
              <a:avLst/>
            </a:prstGeom>
            <a:solidFill>
              <a:srgbClr val="50BA7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6157169" y="3219792"/>
              <a:ext cx="269966" cy="269966"/>
            </a:xfrm>
            <a:prstGeom prst="ellipse">
              <a:avLst/>
            </a:prstGeom>
            <a:solidFill>
              <a:srgbClr val="A257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" name="Google Shape;234;p16"/>
          <p:cNvSpPr/>
          <p:nvPr/>
        </p:nvSpPr>
        <p:spPr>
          <a:xfrm>
            <a:off x="272550" y="2954425"/>
            <a:ext cx="11646900" cy="25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Partners </a:t>
            </a:r>
            <a:r>
              <a:rPr lang="en-GB" sz="1400" b="1" i="0" u="none" strike="noStrike" cap="none">
                <a:solidFill>
                  <a:srgbClr val="002060"/>
                </a:solidFill>
              </a:rPr>
              <a:t>do not change interna</a:t>
            </a:r>
            <a:r>
              <a:rPr lang="en-GB" b="1">
                <a:solidFill>
                  <a:srgbClr val="002060"/>
                </a:solidFill>
              </a:rPr>
              <a:t>l </a:t>
            </a:r>
            <a:r>
              <a:rPr lang="en-GB" sz="1400" b="1" i="0" u="none" strike="noStrike" cap="none">
                <a:solidFill>
                  <a:srgbClr val="002060"/>
                </a:solidFill>
              </a:rPr>
              <a:t>workflows or existing (meta)data systems</a:t>
            </a:r>
            <a:r>
              <a:rPr lang="en-GB">
                <a:solidFill>
                  <a:srgbClr val="002060"/>
                </a:solidFill>
              </a:rPr>
              <a:t>: A common Web interface through JSON-LD/schema.org and LOD paradigms is the key to common FAIR implementation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Specifications are lightweight, easy to implement, and resilient to gain/loss of parts.</a:t>
            </a:r>
            <a:br>
              <a:rPr lang="en-GB"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GB"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Partners aligned to ODIS are also discoverable by Google Dataset search and others.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Partners </a:t>
            </a:r>
            <a:r>
              <a:rPr lang="en-GB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retain their own data </a:t>
            </a:r>
            <a:r>
              <a:rPr lang="en-GB"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and complete control over what they share through their node or nodes. Essential for CARE </a:t>
            </a:r>
            <a:r>
              <a:rPr lang="en-GB">
                <a:solidFill>
                  <a:srgbClr val="002060"/>
                </a:solidFill>
              </a:rPr>
              <a:t>compliance</a:t>
            </a:r>
            <a:r>
              <a:rPr lang="en-GB"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and interfaces with sensitive data in corporate</a:t>
            </a:r>
            <a:r>
              <a:rPr lang="en-GB">
                <a:solidFill>
                  <a:srgbClr val="002060"/>
                </a:solidFill>
              </a:rPr>
              <a:t> or other realms.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All documentation is online, free and open </a:t>
            </a:r>
            <a:r>
              <a:rPr lang="en-GB" sz="1400" b="0" i="0" u="sng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https://book.oceaninfohub.org/index.html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"/>
          <p:cNvSpPr/>
          <p:nvPr/>
        </p:nvSpPr>
        <p:spPr>
          <a:xfrm>
            <a:off x="613063" y="1010807"/>
            <a:ext cx="10079182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 Global Search portal has been developed as a demonstration of ODIS (</a:t>
            </a:r>
            <a:r>
              <a:rPr lang="en-GB" sz="2000" b="0" i="0" u="sng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https://oceaninfohub.org</a:t>
            </a:r>
            <a:r>
              <a:rPr lang="en-GB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). The portal currently contains over 130,000 content items in seven content categories: (i) Experts (27,000); (ii) Institutions (13,000; (iii) Documents (42,000); (iv) Training (1,500); (v) Vessels (113); (vi) Projects (3,600); and (vii) Datasets (48,000).</a:t>
            </a:r>
            <a:endParaRPr sz="2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14798" y="2645394"/>
            <a:ext cx="6340165" cy="392746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207;p10">
            <a:extLst>
              <a:ext uri="{FF2B5EF4-FFF2-40B4-BE49-F238E27FC236}">
                <a16:creationId xmlns:a16="http://schemas.microsoft.com/office/drawing/2014/main" id="{843EF4D9-7F62-D046-87CA-A7E3B7FD7FFB}"/>
              </a:ext>
            </a:extLst>
          </p:cNvPr>
          <p:cNvSpPr txBox="1"/>
          <p:nvPr/>
        </p:nvSpPr>
        <p:spPr>
          <a:xfrm>
            <a:off x="613063" y="435935"/>
            <a:ext cx="8589976" cy="506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 dirty="0">
                <a:solidFill>
                  <a:srgbClr val="06355E"/>
                </a:solidFill>
                <a:latin typeface="Lato"/>
                <a:ea typeface="Lato"/>
                <a:cs typeface="Lato"/>
                <a:sym typeface="Lato"/>
              </a:rPr>
              <a:t>Global Search Portal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1045</Words>
  <Application>Microsoft Macintosh PowerPoint</Application>
  <PresentationFormat>Widescreen</PresentationFormat>
  <Paragraphs>135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Arial</vt:lpstr>
      <vt:lpstr>Lato</vt:lpstr>
      <vt:lpstr>GOOS PPT Theme</vt:lpstr>
      <vt:lpstr>The Ocean Data and Information system (ODIS) Session 4: Mapping the current situation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Ocean Data and Information system (ODIS) Session 4: Mapping the current situation </dc:title>
  <dc:creator>Collins, Forest</dc:creator>
  <cp:lastModifiedBy>Lucy Scott</cp:lastModifiedBy>
  <cp:revision>1</cp:revision>
  <dcterms:modified xsi:type="dcterms:W3CDTF">2024-09-30T06:56:52Z</dcterms:modified>
</cp:coreProperties>
</file>