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media/image40.jpg" ContentType="image/jpg"/>
  <Override PartName="/ppt/media/image43.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3" r:id="rId3"/>
    <p:sldMasterId id="2147483675" r:id="rId4"/>
    <p:sldMasterId id="2147483683" r:id="rId5"/>
    <p:sldMasterId id="2147483696" r:id="rId6"/>
    <p:sldMasterId id="2147483703" r:id="rId7"/>
    <p:sldMasterId id="2147483709" r:id="rId8"/>
  </p:sldMasterIdLst>
  <p:notesMasterIdLst>
    <p:notesMasterId r:id="rId34"/>
  </p:notesMasterIdLst>
  <p:sldIdLst>
    <p:sldId id="274" r:id="rId9"/>
    <p:sldId id="999" r:id="rId10"/>
    <p:sldId id="485" r:id="rId11"/>
    <p:sldId id="1027" r:id="rId12"/>
    <p:sldId id="1028" r:id="rId13"/>
    <p:sldId id="1029" r:id="rId14"/>
    <p:sldId id="1031" r:id="rId15"/>
    <p:sldId id="1034" r:id="rId16"/>
    <p:sldId id="1062" r:id="rId17"/>
    <p:sldId id="1043" r:id="rId18"/>
    <p:sldId id="1052" r:id="rId19"/>
    <p:sldId id="1054" r:id="rId20"/>
    <p:sldId id="1055" r:id="rId21"/>
    <p:sldId id="1053" r:id="rId22"/>
    <p:sldId id="1063" r:id="rId23"/>
    <p:sldId id="334" r:id="rId24"/>
    <p:sldId id="283" r:id="rId25"/>
    <p:sldId id="323" r:id="rId26"/>
    <p:sldId id="337" r:id="rId27"/>
    <p:sldId id="336" r:id="rId28"/>
    <p:sldId id="342" r:id="rId29"/>
    <p:sldId id="257" r:id="rId30"/>
    <p:sldId id="297" r:id="rId31"/>
    <p:sldId id="265" r:id="rId32"/>
    <p:sldId id="106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4" d="100"/>
          <a:sy n="104" d="100"/>
        </p:scale>
        <p:origin x="117" y="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E6420-37D8-451C-B25A-CEE43C559A54}" type="doc">
      <dgm:prSet loTypeId="urn:microsoft.com/office/officeart/2005/8/layout/radial6" loCatId="relationship" qsTypeId="urn:microsoft.com/office/officeart/2005/8/quickstyle/simple1" qsCatId="simple" csTypeId="urn:microsoft.com/office/officeart/2005/8/colors/accent5_2" csCatId="accent5" phldr="1"/>
      <dgm:spPr/>
    </dgm:pt>
    <dgm:pt modelId="{28DE96B7-F6BE-402A-875A-E85E8A54507F}">
      <dgm:prSet phldrT="[Text]" custT="1"/>
      <dgm:spPr>
        <a:ln w="38100">
          <a:solidFill>
            <a:srgbClr val="FF6600"/>
          </a:solidFill>
        </a:ln>
      </dgm:spPr>
      <dgm:t>
        <a:bodyPr/>
        <a:lstStyle/>
        <a:p>
          <a:r>
            <a:rPr lang="en-US" sz="2400" b="1">
              <a:latin typeface="Arial" panose="020B0604020202020204" pitchFamily="34" charset="0"/>
              <a:cs typeface="Arial" panose="020B0604020202020204" pitchFamily="34" charset="0"/>
            </a:rPr>
            <a:t>SDG 14.3.1 Indicator Methodology</a:t>
          </a:r>
        </a:p>
      </dgm:t>
    </dgm:pt>
    <dgm:pt modelId="{5904379B-4646-4747-BC52-04CEE340B7CB}" type="parTrans" cxnId="{4A807B23-6D5B-4FEA-8687-DFDC15A0BAAA}">
      <dgm:prSet/>
      <dgm:spPr/>
      <dgm:t>
        <a:bodyPr/>
        <a:lstStyle/>
        <a:p>
          <a:endParaRPr lang="en-US" sz="2400">
            <a:latin typeface="Arial" panose="020B0604020202020204" pitchFamily="34" charset="0"/>
            <a:cs typeface="Arial" panose="020B0604020202020204" pitchFamily="34" charset="0"/>
          </a:endParaRPr>
        </a:p>
      </dgm:t>
    </dgm:pt>
    <dgm:pt modelId="{51D32906-6A53-45E2-AE06-D6F07E2ABC1D}" type="sibTrans" cxnId="{4A807B23-6D5B-4FEA-8687-DFDC15A0BAAA}">
      <dgm:prSet/>
      <dgm:spPr/>
      <dgm:t>
        <a:bodyPr/>
        <a:lstStyle/>
        <a:p>
          <a:endParaRPr lang="en-US" sz="2400">
            <a:latin typeface="Arial" panose="020B0604020202020204" pitchFamily="34" charset="0"/>
            <a:cs typeface="Arial" panose="020B0604020202020204" pitchFamily="34" charset="0"/>
          </a:endParaRPr>
        </a:p>
      </dgm:t>
    </dgm:pt>
    <dgm:pt modelId="{B8132528-1E74-4F1B-8954-C7F990746A0B}">
      <dgm:prSet phldrT="[Text]" custT="1"/>
      <dgm:spPr/>
      <dgm:t>
        <a:bodyPr/>
        <a:lstStyle/>
        <a:p>
          <a:endParaRPr lang="en-US">
            <a:latin typeface="Arial" panose="020B0604020202020204" pitchFamily="34" charset="0"/>
            <a:cs typeface="Arial" panose="020B0604020202020204" pitchFamily="34" charset="0"/>
          </a:endParaRPr>
        </a:p>
      </dgm:t>
    </dgm:pt>
    <dgm:pt modelId="{F8526E94-55D7-44FB-8E7A-B6A7DD8C18EF}" type="parTrans" cxnId="{95994AE4-5CF5-47D3-A175-E3B1F521180F}">
      <dgm:prSet/>
      <dgm:spPr/>
      <dgm:t>
        <a:bodyPr/>
        <a:lstStyle/>
        <a:p>
          <a:endParaRPr lang="en-US" sz="2400">
            <a:latin typeface="Arial" panose="020B0604020202020204" pitchFamily="34" charset="0"/>
            <a:cs typeface="Arial" panose="020B0604020202020204" pitchFamily="34" charset="0"/>
          </a:endParaRPr>
        </a:p>
      </dgm:t>
    </dgm:pt>
    <dgm:pt modelId="{3E97C068-E4D2-4AEF-9296-8FDC92BA1AC4}" type="sibTrans" cxnId="{95994AE4-5CF5-47D3-A175-E3B1F521180F}">
      <dgm:prSet/>
      <dgm:spPr/>
      <dgm:t>
        <a:bodyPr/>
        <a:lstStyle/>
        <a:p>
          <a:endParaRPr lang="en-US" sz="2400">
            <a:latin typeface="Arial" panose="020B0604020202020204" pitchFamily="34" charset="0"/>
            <a:cs typeface="Arial" panose="020B0604020202020204" pitchFamily="34" charset="0"/>
          </a:endParaRPr>
        </a:p>
      </dgm:t>
    </dgm:pt>
    <dgm:pt modelId="{DFB664BB-4076-4344-AF7F-531719FA5DA2}">
      <dgm:prSet phldrT="[Text]" custT="1"/>
      <dgm:spPr/>
      <dgm:t>
        <a:bodyPr/>
        <a:lstStyle/>
        <a:p>
          <a:endParaRPr lang="en-US">
            <a:latin typeface="Arial" panose="020B0604020202020204" pitchFamily="34" charset="0"/>
            <a:cs typeface="Arial" panose="020B0604020202020204" pitchFamily="34" charset="0"/>
          </a:endParaRPr>
        </a:p>
      </dgm:t>
    </dgm:pt>
    <dgm:pt modelId="{D06959B7-0C30-489D-93AD-D09EB3509464}" type="parTrans" cxnId="{99E4D8AE-91AC-4BB6-8ECA-ABC168103B65}">
      <dgm:prSet/>
      <dgm:spPr/>
      <dgm:t>
        <a:bodyPr/>
        <a:lstStyle/>
        <a:p>
          <a:endParaRPr lang="en-US" sz="2400">
            <a:latin typeface="Arial" panose="020B0604020202020204" pitchFamily="34" charset="0"/>
            <a:cs typeface="Arial" panose="020B0604020202020204" pitchFamily="34" charset="0"/>
          </a:endParaRPr>
        </a:p>
      </dgm:t>
    </dgm:pt>
    <dgm:pt modelId="{6C714E3E-07D9-4EA7-8AF0-E050CC4A5A39}" type="sibTrans" cxnId="{99E4D8AE-91AC-4BB6-8ECA-ABC168103B65}">
      <dgm:prSet/>
      <dgm:spPr/>
      <dgm:t>
        <a:bodyPr/>
        <a:lstStyle/>
        <a:p>
          <a:endParaRPr lang="en-US" sz="2400">
            <a:latin typeface="Arial" panose="020B0604020202020204" pitchFamily="34" charset="0"/>
            <a:cs typeface="Arial" panose="020B0604020202020204" pitchFamily="34" charset="0"/>
          </a:endParaRPr>
        </a:p>
      </dgm:t>
    </dgm:pt>
    <dgm:pt modelId="{1F1B7BA2-132B-4FB2-92E0-DA9E2520C232}">
      <dgm:prSet custT="1"/>
      <dgm:spPr/>
      <dgm:t>
        <a:bodyPr/>
        <a:lstStyle/>
        <a:p>
          <a:endParaRPr lang="en-US">
            <a:latin typeface="Arial" panose="020B0604020202020204" pitchFamily="34" charset="0"/>
            <a:cs typeface="Arial" panose="020B0604020202020204" pitchFamily="34" charset="0"/>
          </a:endParaRPr>
        </a:p>
      </dgm:t>
    </dgm:pt>
    <dgm:pt modelId="{9409C102-5086-42A4-8795-1E31FE45F30A}" type="parTrans" cxnId="{8A7E9B5D-2510-4183-BBDB-FB27E5B66774}">
      <dgm:prSet/>
      <dgm:spPr/>
      <dgm:t>
        <a:bodyPr/>
        <a:lstStyle/>
        <a:p>
          <a:endParaRPr lang="en-US" sz="2400">
            <a:latin typeface="Arial" panose="020B0604020202020204" pitchFamily="34" charset="0"/>
            <a:cs typeface="Arial" panose="020B0604020202020204" pitchFamily="34" charset="0"/>
          </a:endParaRPr>
        </a:p>
      </dgm:t>
    </dgm:pt>
    <dgm:pt modelId="{868A5679-6929-4341-B4FD-B83DBB87BE7D}" type="sibTrans" cxnId="{8A7E9B5D-2510-4183-BBDB-FB27E5B66774}">
      <dgm:prSet/>
      <dgm:spPr/>
      <dgm:t>
        <a:bodyPr/>
        <a:lstStyle/>
        <a:p>
          <a:endParaRPr lang="en-US" sz="2400">
            <a:latin typeface="Arial" panose="020B0604020202020204" pitchFamily="34" charset="0"/>
            <a:cs typeface="Arial" panose="020B0604020202020204" pitchFamily="34" charset="0"/>
          </a:endParaRPr>
        </a:p>
      </dgm:t>
    </dgm:pt>
    <dgm:pt modelId="{35E41CEE-5442-4DFD-AAA9-5D1B6BFD72D7}">
      <dgm:prSet custT="1"/>
      <dgm:spPr/>
      <dgm:t>
        <a:bodyPr/>
        <a:lstStyle/>
        <a:p>
          <a:endParaRPr lang="en-US">
            <a:latin typeface="Arial" panose="020B0604020202020204" pitchFamily="34" charset="0"/>
            <a:cs typeface="Arial" panose="020B0604020202020204" pitchFamily="34" charset="0"/>
          </a:endParaRPr>
        </a:p>
      </dgm:t>
    </dgm:pt>
    <dgm:pt modelId="{E8DC1ED5-9F61-4D5E-A607-2404EB99E680}" type="parTrans" cxnId="{B7A7DDF8-3206-403E-8FC0-D004D43E8BAA}">
      <dgm:prSet/>
      <dgm:spPr/>
      <dgm:t>
        <a:bodyPr/>
        <a:lstStyle/>
        <a:p>
          <a:endParaRPr lang="en-US" sz="2400">
            <a:latin typeface="Arial" panose="020B0604020202020204" pitchFamily="34" charset="0"/>
            <a:cs typeface="Arial" panose="020B0604020202020204" pitchFamily="34" charset="0"/>
          </a:endParaRPr>
        </a:p>
      </dgm:t>
    </dgm:pt>
    <dgm:pt modelId="{23374E59-E186-494A-8F75-20F5CCA97EDC}" type="sibTrans" cxnId="{B7A7DDF8-3206-403E-8FC0-D004D43E8BAA}">
      <dgm:prSet/>
      <dgm:spPr/>
      <dgm:t>
        <a:bodyPr/>
        <a:lstStyle/>
        <a:p>
          <a:endParaRPr lang="en-US" sz="2400">
            <a:latin typeface="Arial" panose="020B0604020202020204" pitchFamily="34" charset="0"/>
            <a:cs typeface="Arial" panose="020B0604020202020204" pitchFamily="34" charset="0"/>
          </a:endParaRPr>
        </a:p>
      </dgm:t>
    </dgm:pt>
    <dgm:pt modelId="{FE038102-B36B-4EFD-BFE0-594780A1321F}">
      <dgm:prSet custT="1"/>
      <dgm:spPr/>
      <dgm:t>
        <a:bodyPr/>
        <a:lstStyle/>
        <a:p>
          <a:r>
            <a:rPr lang="en-US" sz="1600" b="1">
              <a:latin typeface="Arial" panose="020B0604020202020204" pitchFamily="34" charset="0"/>
              <a:cs typeface="Arial" panose="020B0604020202020204" pitchFamily="34" charset="0"/>
            </a:rPr>
            <a:t>Data template</a:t>
          </a:r>
        </a:p>
      </dgm:t>
    </dgm:pt>
    <dgm:pt modelId="{E8948CC4-89BC-402E-98BF-8219DA96938C}" type="parTrans" cxnId="{E4081599-97CF-4D82-918D-AE715089FBE3}">
      <dgm:prSet/>
      <dgm:spPr/>
      <dgm:t>
        <a:bodyPr/>
        <a:lstStyle/>
        <a:p>
          <a:endParaRPr lang="en-US">
            <a:latin typeface="Arial" panose="020B0604020202020204" pitchFamily="34" charset="0"/>
            <a:cs typeface="Arial" panose="020B0604020202020204" pitchFamily="34" charset="0"/>
          </a:endParaRPr>
        </a:p>
      </dgm:t>
    </dgm:pt>
    <dgm:pt modelId="{BCEB9645-84BC-4A19-9343-A7C31986ADBE}" type="sibTrans" cxnId="{E4081599-97CF-4D82-918D-AE715089FBE3}">
      <dgm:prSet/>
      <dgm:spPr/>
      <dgm:t>
        <a:bodyPr/>
        <a:lstStyle/>
        <a:p>
          <a:endParaRPr lang="en-US">
            <a:latin typeface="Arial" panose="020B0604020202020204" pitchFamily="34" charset="0"/>
            <a:cs typeface="Arial" panose="020B0604020202020204" pitchFamily="34" charset="0"/>
          </a:endParaRPr>
        </a:p>
      </dgm:t>
    </dgm:pt>
    <dgm:pt modelId="{4EC9FB7D-BD7E-4793-9A27-5EE4E6666A66}">
      <dgm:prSet/>
      <dgm:spPr/>
      <dgm:t>
        <a:bodyPr/>
        <a:lstStyle/>
        <a:p>
          <a:endParaRPr lang="en-US">
            <a:latin typeface="Arial" panose="020B0604020202020204" pitchFamily="34" charset="0"/>
            <a:cs typeface="Arial" panose="020B0604020202020204" pitchFamily="34" charset="0"/>
          </a:endParaRPr>
        </a:p>
      </dgm:t>
    </dgm:pt>
    <dgm:pt modelId="{9A31BC85-C9A6-4938-857A-2B09E25BC96A}" type="parTrans" cxnId="{60D4933C-01D3-4949-B0DC-7E829B6088FB}">
      <dgm:prSet/>
      <dgm:spPr/>
      <dgm:t>
        <a:bodyPr/>
        <a:lstStyle/>
        <a:p>
          <a:endParaRPr lang="en-US">
            <a:latin typeface="Arial" panose="020B0604020202020204" pitchFamily="34" charset="0"/>
            <a:cs typeface="Arial" panose="020B0604020202020204" pitchFamily="34" charset="0"/>
          </a:endParaRPr>
        </a:p>
      </dgm:t>
    </dgm:pt>
    <dgm:pt modelId="{F7465B7C-83E6-4E96-8F97-3F44978C76A7}" type="sibTrans" cxnId="{60D4933C-01D3-4949-B0DC-7E829B6088FB}">
      <dgm:prSet/>
      <dgm:spPr/>
      <dgm:t>
        <a:bodyPr/>
        <a:lstStyle/>
        <a:p>
          <a:endParaRPr lang="en-US">
            <a:latin typeface="Arial" panose="020B0604020202020204" pitchFamily="34" charset="0"/>
            <a:cs typeface="Arial" panose="020B0604020202020204" pitchFamily="34" charset="0"/>
          </a:endParaRPr>
        </a:p>
      </dgm:t>
    </dgm:pt>
    <dgm:pt modelId="{DB3AB143-CBAA-40D1-AFD9-35DC59CDC6BE}">
      <dgm:prSet custT="1"/>
      <dgm:spPr/>
      <dgm:t>
        <a:bodyPr/>
        <a:lstStyle/>
        <a:p>
          <a:r>
            <a:rPr lang="en-US" sz="1600" b="1">
              <a:latin typeface="Arial" panose="020B0604020202020204" pitchFamily="34" charset="0"/>
              <a:cs typeface="Arial" panose="020B0604020202020204" pitchFamily="34" charset="0"/>
            </a:rPr>
            <a:t>14.3.1 trainings and workshops</a:t>
          </a:r>
        </a:p>
      </dgm:t>
    </dgm:pt>
    <dgm:pt modelId="{0B4B6351-1ACC-4301-836E-0ACBC53F75CE}" type="parTrans" cxnId="{CDFD1990-AC44-4871-A907-EED397E16474}">
      <dgm:prSet/>
      <dgm:spPr/>
      <dgm:t>
        <a:bodyPr/>
        <a:lstStyle/>
        <a:p>
          <a:endParaRPr lang="en-US">
            <a:latin typeface="Arial" panose="020B0604020202020204" pitchFamily="34" charset="0"/>
            <a:cs typeface="Arial" panose="020B0604020202020204" pitchFamily="34" charset="0"/>
          </a:endParaRPr>
        </a:p>
      </dgm:t>
    </dgm:pt>
    <dgm:pt modelId="{00ED7993-8BC4-4C3F-B055-31DB1C1E12C1}" type="sibTrans" cxnId="{CDFD1990-AC44-4871-A907-EED397E16474}">
      <dgm:prSet/>
      <dgm:spPr/>
      <dgm:t>
        <a:bodyPr/>
        <a:lstStyle/>
        <a:p>
          <a:endParaRPr lang="en-US">
            <a:latin typeface="Arial" panose="020B0604020202020204" pitchFamily="34" charset="0"/>
            <a:cs typeface="Arial" panose="020B0604020202020204" pitchFamily="34" charset="0"/>
          </a:endParaRPr>
        </a:p>
      </dgm:t>
    </dgm:pt>
    <dgm:pt modelId="{0427E50A-3EA4-4880-AE9A-0363DBBD5520}">
      <dgm:prSet custT="1"/>
      <dgm:spPr/>
      <dgm:t>
        <a:bodyPr/>
        <a:lstStyle/>
        <a:p>
          <a:r>
            <a:rPr lang="en-US" sz="1600" b="1">
              <a:latin typeface="Arial" panose="020B0604020202020204" pitchFamily="34" charset="0"/>
              <a:cs typeface="Arial" panose="020B0604020202020204" pitchFamily="34" charset="0"/>
            </a:rPr>
            <a:t>‘Methodology’ explanations and definitions</a:t>
          </a:r>
        </a:p>
      </dgm:t>
    </dgm:pt>
    <dgm:pt modelId="{3BBB5777-9FF2-4D58-A4FD-9F549C339BAD}" type="parTrans" cxnId="{05C61AE6-30A2-4562-A6CF-D41E57603AC1}">
      <dgm:prSet/>
      <dgm:spPr/>
      <dgm:t>
        <a:bodyPr/>
        <a:lstStyle/>
        <a:p>
          <a:endParaRPr lang="en-US">
            <a:latin typeface="Arial" panose="020B0604020202020204" pitchFamily="34" charset="0"/>
            <a:cs typeface="Arial" panose="020B0604020202020204" pitchFamily="34" charset="0"/>
          </a:endParaRPr>
        </a:p>
      </dgm:t>
    </dgm:pt>
    <dgm:pt modelId="{5558C37C-D7CB-4ABF-BC6A-42362BC01F9F}" type="sibTrans" cxnId="{05C61AE6-30A2-4562-A6CF-D41E57603AC1}">
      <dgm:prSet/>
      <dgm:spPr/>
      <dgm:t>
        <a:bodyPr/>
        <a:lstStyle/>
        <a:p>
          <a:endParaRPr lang="en-US">
            <a:latin typeface="Arial" panose="020B0604020202020204" pitchFamily="34" charset="0"/>
            <a:cs typeface="Arial" panose="020B0604020202020204" pitchFamily="34" charset="0"/>
          </a:endParaRPr>
        </a:p>
      </dgm:t>
    </dgm:pt>
    <dgm:pt modelId="{B9661186-3CEF-46D7-91B0-74D1AEBEFC9D}">
      <dgm:prSet custT="1"/>
      <dgm:spPr/>
      <dgm:t>
        <a:bodyPr/>
        <a:lstStyle/>
        <a:p>
          <a:r>
            <a:rPr lang="en-US" sz="1600" b="1">
              <a:latin typeface="Arial" panose="020B0604020202020204" pitchFamily="34" charset="0"/>
              <a:cs typeface="Arial" panose="020B0604020202020204" pitchFamily="34" charset="0"/>
            </a:rPr>
            <a:t>14.3.1 data portal</a:t>
          </a:r>
        </a:p>
      </dgm:t>
    </dgm:pt>
    <dgm:pt modelId="{EE822441-F105-4401-9E24-F7AA4E9BC8E7}" type="parTrans" cxnId="{C9EB7B2C-0BD7-4111-A398-6BB8FC6EC780}">
      <dgm:prSet/>
      <dgm:spPr/>
      <dgm:t>
        <a:bodyPr/>
        <a:lstStyle/>
        <a:p>
          <a:endParaRPr lang="en-US"/>
        </a:p>
      </dgm:t>
    </dgm:pt>
    <dgm:pt modelId="{42EA41DC-D6AD-4DE2-95D2-49ED5E618294}" type="sibTrans" cxnId="{C9EB7B2C-0BD7-4111-A398-6BB8FC6EC780}">
      <dgm:prSet/>
      <dgm:spPr/>
      <dgm:t>
        <a:bodyPr/>
        <a:lstStyle/>
        <a:p>
          <a:endParaRPr lang="en-US"/>
        </a:p>
      </dgm:t>
    </dgm:pt>
    <dgm:pt modelId="{AD5B2C12-0BD6-4A2F-9953-E9718599C25C}">
      <dgm:prSet custT="1"/>
      <dgm:spPr/>
      <dgm:t>
        <a:bodyPr/>
        <a:lstStyle/>
        <a:p>
          <a:r>
            <a:rPr lang="en-US" sz="1600" b="1">
              <a:latin typeface="Arial" panose="020B0604020202020204" pitchFamily="34" charset="0"/>
              <a:cs typeface="Arial" panose="020B0604020202020204" pitchFamily="34" charset="0"/>
            </a:rPr>
            <a:t>Metadata template and instructions</a:t>
          </a:r>
        </a:p>
      </dgm:t>
    </dgm:pt>
    <dgm:pt modelId="{55DF1026-AE57-4BCA-A1B8-62F2C9519A7A}" type="sibTrans" cxnId="{0033B783-DA90-4890-9275-279BA5D4D91D}">
      <dgm:prSet/>
      <dgm:spPr/>
      <dgm:t>
        <a:bodyPr/>
        <a:lstStyle/>
        <a:p>
          <a:endParaRPr lang="en-US"/>
        </a:p>
      </dgm:t>
    </dgm:pt>
    <dgm:pt modelId="{3D6D147E-66FD-4813-BFA9-87D519E1CABC}" type="parTrans" cxnId="{0033B783-DA90-4890-9275-279BA5D4D91D}">
      <dgm:prSet/>
      <dgm:spPr/>
      <dgm:t>
        <a:bodyPr/>
        <a:lstStyle/>
        <a:p>
          <a:endParaRPr lang="en-US"/>
        </a:p>
      </dgm:t>
    </dgm:pt>
    <dgm:pt modelId="{32D463E9-4F70-4DA8-A02B-74DD9D1C4DDF}" type="pres">
      <dgm:prSet presAssocID="{662E6420-37D8-451C-B25A-CEE43C559A54}" presName="Name0" presStyleCnt="0">
        <dgm:presLayoutVars>
          <dgm:chMax val="1"/>
          <dgm:dir/>
          <dgm:animLvl val="ctr"/>
          <dgm:resizeHandles val="exact"/>
        </dgm:presLayoutVars>
      </dgm:prSet>
      <dgm:spPr/>
    </dgm:pt>
    <dgm:pt modelId="{060CC411-AFAE-4C35-A807-7B65AA1F8D50}" type="pres">
      <dgm:prSet presAssocID="{28DE96B7-F6BE-402A-875A-E85E8A54507F}" presName="centerShape" presStyleLbl="node0" presStyleIdx="0" presStyleCnt="1" custScaleX="131345" custScaleY="122287" custLinFactNeighborX="-1824"/>
      <dgm:spPr/>
    </dgm:pt>
    <dgm:pt modelId="{6082AEEA-ACED-4F4B-82D3-AE8E053E9186}" type="pres">
      <dgm:prSet presAssocID="{0427E50A-3EA4-4880-AE9A-0363DBBD5520}" presName="node" presStyleLbl="node1" presStyleIdx="0" presStyleCnt="5" custScaleX="137515" custRadScaleRad="105492" custRadScaleInc="-1705">
        <dgm:presLayoutVars>
          <dgm:bulletEnabled val="1"/>
        </dgm:presLayoutVars>
      </dgm:prSet>
      <dgm:spPr/>
    </dgm:pt>
    <dgm:pt modelId="{169671FC-E788-4B57-9ACE-D1FAEE69C470}" type="pres">
      <dgm:prSet presAssocID="{0427E50A-3EA4-4880-AE9A-0363DBBD5520}" presName="dummy" presStyleCnt="0"/>
      <dgm:spPr/>
    </dgm:pt>
    <dgm:pt modelId="{5D171ED6-6B5D-4242-978F-60809840CE65}" type="pres">
      <dgm:prSet presAssocID="{5558C37C-D7CB-4ABF-BC6A-42362BC01F9F}" presName="sibTrans" presStyleLbl="sibTrans2D1" presStyleIdx="0" presStyleCnt="5" custLinFactNeighborX="3262"/>
      <dgm:spPr/>
    </dgm:pt>
    <dgm:pt modelId="{0C196843-3A45-4D4C-8EBB-6006E7A9FEC0}" type="pres">
      <dgm:prSet presAssocID="{FE038102-B36B-4EFD-BFE0-594780A1321F}" presName="node" presStyleLbl="node1" presStyleIdx="1" presStyleCnt="5" custScaleX="124090" custRadScaleRad="102654" custRadScaleInc="-6136">
        <dgm:presLayoutVars>
          <dgm:bulletEnabled val="1"/>
        </dgm:presLayoutVars>
      </dgm:prSet>
      <dgm:spPr/>
    </dgm:pt>
    <dgm:pt modelId="{188CB049-C571-4DF9-8A33-E6A1D4B9EAA5}" type="pres">
      <dgm:prSet presAssocID="{FE038102-B36B-4EFD-BFE0-594780A1321F}" presName="dummy" presStyleCnt="0"/>
      <dgm:spPr/>
    </dgm:pt>
    <dgm:pt modelId="{52C22ED9-B62D-4551-8FC4-13A7FA097798}" type="pres">
      <dgm:prSet presAssocID="{BCEB9645-84BC-4A19-9343-A7C31986ADBE}" presName="sibTrans" presStyleLbl="sibTrans2D1" presStyleIdx="1" presStyleCnt="5"/>
      <dgm:spPr/>
    </dgm:pt>
    <dgm:pt modelId="{AE987F3E-AFC4-4ED5-B157-B90D91229D5B}" type="pres">
      <dgm:prSet presAssocID="{AD5B2C12-0BD6-4A2F-9953-E9718599C25C}" presName="node" presStyleLbl="node1" presStyleIdx="2" presStyleCnt="5" custScaleX="133695">
        <dgm:presLayoutVars>
          <dgm:bulletEnabled val="1"/>
        </dgm:presLayoutVars>
      </dgm:prSet>
      <dgm:spPr/>
    </dgm:pt>
    <dgm:pt modelId="{9632F7A0-08A7-45D5-8EFF-3B30470B7909}" type="pres">
      <dgm:prSet presAssocID="{AD5B2C12-0BD6-4A2F-9953-E9718599C25C}" presName="dummy" presStyleCnt="0"/>
      <dgm:spPr/>
    </dgm:pt>
    <dgm:pt modelId="{3208929C-DE7C-4900-9396-763F642B1549}" type="pres">
      <dgm:prSet presAssocID="{55DF1026-AE57-4BCA-A1B8-62F2C9519A7A}" presName="sibTrans" presStyleLbl="sibTrans2D1" presStyleIdx="2" presStyleCnt="5"/>
      <dgm:spPr/>
    </dgm:pt>
    <dgm:pt modelId="{84C9F5F8-6E8C-4F44-8131-AEECCF5D273C}" type="pres">
      <dgm:prSet presAssocID="{B9661186-3CEF-46D7-91B0-74D1AEBEFC9D}" presName="node" presStyleLbl="node1" presStyleIdx="3" presStyleCnt="5" custScaleX="127145" custRadScaleRad="110055" custRadScaleInc="43430">
        <dgm:presLayoutVars>
          <dgm:bulletEnabled val="1"/>
        </dgm:presLayoutVars>
      </dgm:prSet>
      <dgm:spPr/>
    </dgm:pt>
    <dgm:pt modelId="{5234D010-4A7D-4045-A582-D3F2B252F0EF}" type="pres">
      <dgm:prSet presAssocID="{B9661186-3CEF-46D7-91B0-74D1AEBEFC9D}" presName="dummy" presStyleCnt="0"/>
      <dgm:spPr/>
    </dgm:pt>
    <dgm:pt modelId="{4427557E-D44E-4CB0-9D19-EBB67D5EF55A}" type="pres">
      <dgm:prSet presAssocID="{42EA41DC-D6AD-4DE2-95D2-49ED5E618294}" presName="sibTrans" presStyleLbl="sibTrans2D1" presStyleIdx="3" presStyleCnt="5"/>
      <dgm:spPr/>
    </dgm:pt>
    <dgm:pt modelId="{1540A8E5-D66F-43AB-9764-0AFFFA456ABE}" type="pres">
      <dgm:prSet presAssocID="{DB3AB143-CBAA-40D1-AFD9-35DC59CDC6BE}" presName="node" presStyleLbl="node1" presStyleIdx="4" presStyleCnt="5" custScaleX="124090" custRadScaleRad="107123" custRadScaleInc="8578">
        <dgm:presLayoutVars>
          <dgm:bulletEnabled val="1"/>
        </dgm:presLayoutVars>
      </dgm:prSet>
      <dgm:spPr/>
    </dgm:pt>
    <dgm:pt modelId="{9ED87F80-FDAE-4523-827E-B92DF38A06C9}" type="pres">
      <dgm:prSet presAssocID="{DB3AB143-CBAA-40D1-AFD9-35DC59CDC6BE}" presName="dummy" presStyleCnt="0"/>
      <dgm:spPr/>
    </dgm:pt>
    <dgm:pt modelId="{07747D9C-BB2E-4045-B707-6075C8A695B9}" type="pres">
      <dgm:prSet presAssocID="{00ED7993-8BC4-4C3F-B055-31DB1C1E12C1}" presName="sibTrans" presStyleLbl="sibTrans2D1" presStyleIdx="4" presStyleCnt="5"/>
      <dgm:spPr/>
    </dgm:pt>
  </dgm:ptLst>
  <dgm:cxnLst>
    <dgm:cxn modelId="{D10B1E07-052E-43F6-A2E7-226562C6F0F1}" type="presOf" srcId="{662E6420-37D8-451C-B25A-CEE43C559A54}" destId="{32D463E9-4F70-4DA8-A02B-74DD9D1C4DDF}" srcOrd="0" destOrd="0" presId="urn:microsoft.com/office/officeart/2005/8/layout/radial6"/>
    <dgm:cxn modelId="{0177741C-D0FD-43E9-81EF-865EAE1800A9}" type="presOf" srcId="{28DE96B7-F6BE-402A-875A-E85E8A54507F}" destId="{060CC411-AFAE-4C35-A807-7B65AA1F8D50}" srcOrd="0" destOrd="0" presId="urn:microsoft.com/office/officeart/2005/8/layout/radial6"/>
    <dgm:cxn modelId="{4A807B23-6D5B-4FEA-8687-DFDC15A0BAAA}" srcId="{662E6420-37D8-451C-B25A-CEE43C559A54}" destId="{28DE96B7-F6BE-402A-875A-E85E8A54507F}" srcOrd="0" destOrd="0" parTransId="{5904379B-4646-4747-BC52-04CEE340B7CB}" sibTransId="{51D32906-6A53-45E2-AE06-D6F07E2ABC1D}"/>
    <dgm:cxn modelId="{8F99E723-B7C7-4297-9504-FE351D85547E}" type="presOf" srcId="{BCEB9645-84BC-4A19-9343-A7C31986ADBE}" destId="{52C22ED9-B62D-4551-8FC4-13A7FA097798}" srcOrd="0" destOrd="0" presId="urn:microsoft.com/office/officeart/2005/8/layout/radial6"/>
    <dgm:cxn modelId="{C9EB7B2C-0BD7-4111-A398-6BB8FC6EC780}" srcId="{28DE96B7-F6BE-402A-875A-E85E8A54507F}" destId="{B9661186-3CEF-46D7-91B0-74D1AEBEFC9D}" srcOrd="3" destOrd="0" parTransId="{EE822441-F105-4401-9E24-F7AA4E9BC8E7}" sibTransId="{42EA41DC-D6AD-4DE2-95D2-49ED5E618294}"/>
    <dgm:cxn modelId="{602F032E-8F53-4059-B7D5-FFADFB1EA397}" type="presOf" srcId="{B9661186-3CEF-46D7-91B0-74D1AEBEFC9D}" destId="{84C9F5F8-6E8C-4F44-8131-AEECCF5D273C}" srcOrd="0" destOrd="0" presId="urn:microsoft.com/office/officeart/2005/8/layout/radial6"/>
    <dgm:cxn modelId="{AF5D1A35-76A4-4F75-AA96-47852E79ADBD}" type="presOf" srcId="{FE038102-B36B-4EFD-BFE0-594780A1321F}" destId="{0C196843-3A45-4D4C-8EBB-6006E7A9FEC0}" srcOrd="0" destOrd="0" presId="urn:microsoft.com/office/officeart/2005/8/layout/radial6"/>
    <dgm:cxn modelId="{60D4933C-01D3-4949-B0DC-7E829B6088FB}" srcId="{662E6420-37D8-451C-B25A-CEE43C559A54}" destId="{4EC9FB7D-BD7E-4793-9A27-5EE4E6666A66}" srcOrd="1" destOrd="0" parTransId="{9A31BC85-C9A6-4938-857A-2B09E25BC96A}" sibTransId="{F7465B7C-83E6-4E96-8F97-3F44978C76A7}"/>
    <dgm:cxn modelId="{8A7E9B5D-2510-4183-BBDB-FB27E5B66774}" srcId="{662E6420-37D8-451C-B25A-CEE43C559A54}" destId="{1F1B7BA2-132B-4FB2-92E0-DA9E2520C232}" srcOrd="3" destOrd="0" parTransId="{9409C102-5086-42A4-8795-1E31FE45F30A}" sibTransId="{868A5679-6929-4341-B4FD-B83DBB87BE7D}"/>
    <dgm:cxn modelId="{D42C4E66-2D98-4D50-A387-ABFFA0FD988B}" type="presOf" srcId="{AD5B2C12-0BD6-4A2F-9953-E9718599C25C}" destId="{AE987F3E-AFC4-4ED5-B157-B90D91229D5B}" srcOrd="0" destOrd="0" presId="urn:microsoft.com/office/officeart/2005/8/layout/radial6"/>
    <dgm:cxn modelId="{62001458-360F-47BC-BD95-9FB50A91EB2B}" type="presOf" srcId="{0427E50A-3EA4-4880-AE9A-0363DBBD5520}" destId="{6082AEEA-ACED-4F4B-82D3-AE8E053E9186}" srcOrd="0" destOrd="0" presId="urn:microsoft.com/office/officeart/2005/8/layout/radial6"/>
    <dgm:cxn modelId="{EF4A3A80-8C60-418B-A1E9-F46A4E50B920}" type="presOf" srcId="{42EA41DC-D6AD-4DE2-95D2-49ED5E618294}" destId="{4427557E-D44E-4CB0-9D19-EBB67D5EF55A}" srcOrd="0" destOrd="0" presId="urn:microsoft.com/office/officeart/2005/8/layout/radial6"/>
    <dgm:cxn modelId="{0033B783-DA90-4890-9275-279BA5D4D91D}" srcId="{28DE96B7-F6BE-402A-875A-E85E8A54507F}" destId="{AD5B2C12-0BD6-4A2F-9953-E9718599C25C}" srcOrd="2" destOrd="0" parTransId="{3D6D147E-66FD-4813-BFA9-87D519E1CABC}" sibTransId="{55DF1026-AE57-4BCA-A1B8-62F2C9519A7A}"/>
    <dgm:cxn modelId="{CDFD1990-AC44-4871-A907-EED397E16474}" srcId="{28DE96B7-F6BE-402A-875A-E85E8A54507F}" destId="{DB3AB143-CBAA-40D1-AFD9-35DC59CDC6BE}" srcOrd="4" destOrd="0" parTransId="{0B4B6351-1ACC-4301-836E-0ACBC53F75CE}" sibTransId="{00ED7993-8BC4-4C3F-B055-31DB1C1E12C1}"/>
    <dgm:cxn modelId="{E4081599-97CF-4D82-918D-AE715089FBE3}" srcId="{28DE96B7-F6BE-402A-875A-E85E8A54507F}" destId="{FE038102-B36B-4EFD-BFE0-594780A1321F}" srcOrd="1" destOrd="0" parTransId="{E8948CC4-89BC-402E-98BF-8219DA96938C}" sibTransId="{BCEB9645-84BC-4A19-9343-A7C31986ADBE}"/>
    <dgm:cxn modelId="{99E4D8AE-91AC-4BB6-8ECA-ABC168103B65}" srcId="{662E6420-37D8-451C-B25A-CEE43C559A54}" destId="{DFB664BB-4076-4344-AF7F-531719FA5DA2}" srcOrd="5" destOrd="0" parTransId="{D06959B7-0C30-489D-93AD-D09EB3509464}" sibTransId="{6C714E3E-07D9-4EA7-8AF0-E050CC4A5A39}"/>
    <dgm:cxn modelId="{BA92A4B6-EB9A-4791-AA33-2A355B2C3409}" type="presOf" srcId="{55DF1026-AE57-4BCA-A1B8-62F2C9519A7A}" destId="{3208929C-DE7C-4900-9396-763F642B1549}" srcOrd="0" destOrd="0" presId="urn:microsoft.com/office/officeart/2005/8/layout/radial6"/>
    <dgm:cxn modelId="{ADEF23B9-3CB5-443C-B462-B5419B094465}" type="presOf" srcId="{5558C37C-D7CB-4ABF-BC6A-42362BC01F9F}" destId="{5D171ED6-6B5D-4242-978F-60809840CE65}" srcOrd="0" destOrd="0" presId="urn:microsoft.com/office/officeart/2005/8/layout/radial6"/>
    <dgm:cxn modelId="{95994AE4-5CF5-47D3-A175-E3B1F521180F}" srcId="{662E6420-37D8-451C-B25A-CEE43C559A54}" destId="{B8132528-1E74-4F1B-8954-C7F990746A0B}" srcOrd="2" destOrd="0" parTransId="{F8526E94-55D7-44FB-8E7A-B6A7DD8C18EF}" sibTransId="{3E97C068-E4D2-4AEF-9296-8FDC92BA1AC4}"/>
    <dgm:cxn modelId="{05C61AE6-30A2-4562-A6CF-D41E57603AC1}" srcId="{28DE96B7-F6BE-402A-875A-E85E8A54507F}" destId="{0427E50A-3EA4-4880-AE9A-0363DBBD5520}" srcOrd="0" destOrd="0" parTransId="{3BBB5777-9FF2-4D58-A4FD-9F549C339BAD}" sibTransId="{5558C37C-D7CB-4ABF-BC6A-42362BC01F9F}"/>
    <dgm:cxn modelId="{A8308FED-59EE-4D95-AA37-D92860CAF6A6}" type="presOf" srcId="{DB3AB143-CBAA-40D1-AFD9-35DC59CDC6BE}" destId="{1540A8E5-D66F-43AB-9764-0AFFFA456ABE}" srcOrd="0" destOrd="0" presId="urn:microsoft.com/office/officeart/2005/8/layout/radial6"/>
    <dgm:cxn modelId="{7AA341F8-194B-4F96-96A7-0805DAD6677D}" type="presOf" srcId="{00ED7993-8BC4-4C3F-B055-31DB1C1E12C1}" destId="{07747D9C-BB2E-4045-B707-6075C8A695B9}" srcOrd="0" destOrd="0" presId="urn:microsoft.com/office/officeart/2005/8/layout/radial6"/>
    <dgm:cxn modelId="{B7A7DDF8-3206-403E-8FC0-D004D43E8BAA}" srcId="{662E6420-37D8-451C-B25A-CEE43C559A54}" destId="{35E41CEE-5442-4DFD-AAA9-5D1B6BFD72D7}" srcOrd="4" destOrd="0" parTransId="{E8DC1ED5-9F61-4D5E-A607-2404EB99E680}" sibTransId="{23374E59-E186-494A-8F75-20F5CCA97EDC}"/>
    <dgm:cxn modelId="{35A59382-79F9-4950-BE6F-8397C1B8AC00}" type="presParOf" srcId="{32D463E9-4F70-4DA8-A02B-74DD9D1C4DDF}" destId="{060CC411-AFAE-4C35-A807-7B65AA1F8D50}" srcOrd="0" destOrd="0" presId="urn:microsoft.com/office/officeart/2005/8/layout/radial6"/>
    <dgm:cxn modelId="{8E031649-F2CF-47E6-9FBE-F535798787FF}" type="presParOf" srcId="{32D463E9-4F70-4DA8-A02B-74DD9D1C4DDF}" destId="{6082AEEA-ACED-4F4B-82D3-AE8E053E9186}" srcOrd="1" destOrd="0" presId="urn:microsoft.com/office/officeart/2005/8/layout/radial6"/>
    <dgm:cxn modelId="{D648C626-657E-4FED-BA92-381EB95EF6B5}" type="presParOf" srcId="{32D463E9-4F70-4DA8-A02B-74DD9D1C4DDF}" destId="{169671FC-E788-4B57-9ACE-D1FAEE69C470}" srcOrd="2" destOrd="0" presId="urn:microsoft.com/office/officeart/2005/8/layout/radial6"/>
    <dgm:cxn modelId="{74D022C5-C37F-4723-8E7C-FAACEA4A852B}" type="presParOf" srcId="{32D463E9-4F70-4DA8-A02B-74DD9D1C4DDF}" destId="{5D171ED6-6B5D-4242-978F-60809840CE65}" srcOrd="3" destOrd="0" presId="urn:microsoft.com/office/officeart/2005/8/layout/radial6"/>
    <dgm:cxn modelId="{C2495E23-75F0-4BC2-8889-D5FCD5AF704B}" type="presParOf" srcId="{32D463E9-4F70-4DA8-A02B-74DD9D1C4DDF}" destId="{0C196843-3A45-4D4C-8EBB-6006E7A9FEC0}" srcOrd="4" destOrd="0" presId="urn:microsoft.com/office/officeart/2005/8/layout/radial6"/>
    <dgm:cxn modelId="{541B2605-81E1-49FB-98FC-5C0F1EB7CA0E}" type="presParOf" srcId="{32D463E9-4F70-4DA8-A02B-74DD9D1C4DDF}" destId="{188CB049-C571-4DF9-8A33-E6A1D4B9EAA5}" srcOrd="5" destOrd="0" presId="urn:microsoft.com/office/officeart/2005/8/layout/radial6"/>
    <dgm:cxn modelId="{DDFD26D4-1179-40FD-904F-46F41B4897FA}" type="presParOf" srcId="{32D463E9-4F70-4DA8-A02B-74DD9D1C4DDF}" destId="{52C22ED9-B62D-4551-8FC4-13A7FA097798}" srcOrd="6" destOrd="0" presId="urn:microsoft.com/office/officeart/2005/8/layout/radial6"/>
    <dgm:cxn modelId="{BCBE3D0F-6EC7-48D6-BB7D-AF28366077DA}" type="presParOf" srcId="{32D463E9-4F70-4DA8-A02B-74DD9D1C4DDF}" destId="{AE987F3E-AFC4-4ED5-B157-B90D91229D5B}" srcOrd="7" destOrd="0" presId="urn:microsoft.com/office/officeart/2005/8/layout/radial6"/>
    <dgm:cxn modelId="{EAFF72D1-0A26-4702-A46D-80319BFA5F23}" type="presParOf" srcId="{32D463E9-4F70-4DA8-A02B-74DD9D1C4DDF}" destId="{9632F7A0-08A7-45D5-8EFF-3B30470B7909}" srcOrd="8" destOrd="0" presId="urn:microsoft.com/office/officeart/2005/8/layout/radial6"/>
    <dgm:cxn modelId="{2375ABB4-CC6A-4A3A-8A5D-2BE4A7143A0B}" type="presParOf" srcId="{32D463E9-4F70-4DA8-A02B-74DD9D1C4DDF}" destId="{3208929C-DE7C-4900-9396-763F642B1549}" srcOrd="9" destOrd="0" presId="urn:microsoft.com/office/officeart/2005/8/layout/radial6"/>
    <dgm:cxn modelId="{0F16B3DD-4EAD-476B-AB04-01B601E8AD9B}" type="presParOf" srcId="{32D463E9-4F70-4DA8-A02B-74DD9D1C4DDF}" destId="{84C9F5F8-6E8C-4F44-8131-AEECCF5D273C}" srcOrd="10" destOrd="0" presId="urn:microsoft.com/office/officeart/2005/8/layout/radial6"/>
    <dgm:cxn modelId="{30A334D1-F716-458E-8467-DBB6CF0D7B24}" type="presParOf" srcId="{32D463E9-4F70-4DA8-A02B-74DD9D1C4DDF}" destId="{5234D010-4A7D-4045-A582-D3F2B252F0EF}" srcOrd="11" destOrd="0" presId="urn:microsoft.com/office/officeart/2005/8/layout/radial6"/>
    <dgm:cxn modelId="{C41DDF84-728F-46F0-8835-96C37E530E3F}" type="presParOf" srcId="{32D463E9-4F70-4DA8-A02B-74DD9D1C4DDF}" destId="{4427557E-D44E-4CB0-9D19-EBB67D5EF55A}" srcOrd="12" destOrd="0" presId="urn:microsoft.com/office/officeart/2005/8/layout/radial6"/>
    <dgm:cxn modelId="{BC941C7D-F32C-45FA-A9E8-3A0785BA62E1}" type="presParOf" srcId="{32D463E9-4F70-4DA8-A02B-74DD9D1C4DDF}" destId="{1540A8E5-D66F-43AB-9764-0AFFFA456ABE}" srcOrd="13" destOrd="0" presId="urn:microsoft.com/office/officeart/2005/8/layout/radial6"/>
    <dgm:cxn modelId="{6598C8A3-A357-4841-8923-713E20316B3E}" type="presParOf" srcId="{32D463E9-4F70-4DA8-A02B-74DD9D1C4DDF}" destId="{9ED87F80-FDAE-4523-827E-B92DF38A06C9}" srcOrd="14" destOrd="0" presId="urn:microsoft.com/office/officeart/2005/8/layout/radial6"/>
    <dgm:cxn modelId="{3799B5E2-0A3A-48DE-80F6-A5912D463C03}" type="presParOf" srcId="{32D463E9-4F70-4DA8-A02B-74DD9D1C4DDF}" destId="{07747D9C-BB2E-4045-B707-6075C8A695B9}"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00731-9004-4FBD-891E-C0D5DE989371}" type="doc">
      <dgm:prSet loTypeId="urn:microsoft.com/office/officeart/2005/8/layout/chevron1" loCatId="process" qsTypeId="urn:microsoft.com/office/officeart/2005/8/quickstyle/simple1" qsCatId="simple" csTypeId="urn:microsoft.com/office/officeart/2005/8/colors/accent1_2" csCatId="accent1" phldr="1"/>
      <dgm:spPr/>
    </dgm:pt>
    <dgm:pt modelId="{AB59B011-9960-4092-BE4B-3BCCB4D951C3}">
      <dgm:prSet phldrT="[Text]"/>
      <dgm:spPr/>
      <dgm:t>
        <a:bodyPr/>
        <a:lstStyle/>
        <a:p>
          <a:r>
            <a:rPr lang="en-US"/>
            <a:t>Data  provider/ Researcher</a:t>
          </a:r>
          <a:endParaRPr lang="fr-FR"/>
        </a:p>
      </dgm:t>
    </dgm:pt>
    <dgm:pt modelId="{4CC7F7F3-5E86-42F3-A02E-33241D6CF424}" type="parTrans" cxnId="{E33900D1-1641-4BD7-9C5D-409D3DD38A56}">
      <dgm:prSet/>
      <dgm:spPr/>
      <dgm:t>
        <a:bodyPr/>
        <a:lstStyle/>
        <a:p>
          <a:endParaRPr lang="fr-FR"/>
        </a:p>
      </dgm:t>
    </dgm:pt>
    <dgm:pt modelId="{9D622F79-0E46-440D-B0D2-8A4B44E65893}" type="sibTrans" cxnId="{E33900D1-1641-4BD7-9C5D-409D3DD38A56}">
      <dgm:prSet/>
      <dgm:spPr/>
      <dgm:t>
        <a:bodyPr/>
        <a:lstStyle/>
        <a:p>
          <a:endParaRPr lang="fr-FR"/>
        </a:p>
      </dgm:t>
    </dgm:pt>
    <dgm:pt modelId="{A36AE511-3567-4033-8341-5678B71D4EF0}">
      <dgm:prSet phldrT="[Text]"/>
      <dgm:spPr/>
      <dgm:t>
        <a:bodyPr/>
        <a:lstStyle/>
        <a:p>
          <a:r>
            <a:rPr lang="en-US"/>
            <a:t>NODC/ADU/ NSO</a:t>
          </a:r>
          <a:endParaRPr lang="fr-FR"/>
        </a:p>
      </dgm:t>
    </dgm:pt>
    <dgm:pt modelId="{373925C3-746C-4CEE-8FD6-701D485FF5C5}" type="parTrans" cxnId="{D10005B7-A4CB-419B-AB89-CD74A69696BA}">
      <dgm:prSet/>
      <dgm:spPr/>
      <dgm:t>
        <a:bodyPr/>
        <a:lstStyle/>
        <a:p>
          <a:endParaRPr lang="fr-FR"/>
        </a:p>
      </dgm:t>
    </dgm:pt>
    <dgm:pt modelId="{930D644F-155E-4C88-9274-BBC4106880D8}" type="sibTrans" cxnId="{D10005B7-A4CB-419B-AB89-CD74A69696BA}">
      <dgm:prSet/>
      <dgm:spPr/>
      <dgm:t>
        <a:bodyPr/>
        <a:lstStyle/>
        <a:p>
          <a:endParaRPr lang="fr-FR"/>
        </a:p>
      </dgm:t>
    </dgm:pt>
    <dgm:pt modelId="{9AB5FCF9-47D6-49C4-BB04-52415177D148}">
      <dgm:prSet phldrT="[Text]"/>
      <dgm:spPr/>
      <dgm:t>
        <a:bodyPr/>
        <a:lstStyle/>
        <a:p>
          <a:r>
            <a:rPr lang="en-US" b="1"/>
            <a:t>IOC</a:t>
          </a:r>
          <a:endParaRPr lang="fr-FR" b="1"/>
        </a:p>
      </dgm:t>
    </dgm:pt>
    <dgm:pt modelId="{1FAF6210-15CA-4624-AAF8-17D622010A2D}" type="parTrans" cxnId="{C580B111-74A8-4613-AB36-B8381EEA8BA8}">
      <dgm:prSet/>
      <dgm:spPr/>
      <dgm:t>
        <a:bodyPr/>
        <a:lstStyle/>
        <a:p>
          <a:endParaRPr lang="fr-FR"/>
        </a:p>
      </dgm:t>
    </dgm:pt>
    <dgm:pt modelId="{62C28F8E-B4B0-48B8-BAD0-FDAD0584A17D}" type="sibTrans" cxnId="{C580B111-74A8-4613-AB36-B8381EEA8BA8}">
      <dgm:prSet/>
      <dgm:spPr/>
      <dgm:t>
        <a:bodyPr/>
        <a:lstStyle/>
        <a:p>
          <a:endParaRPr lang="fr-FR"/>
        </a:p>
      </dgm:t>
    </dgm:pt>
    <dgm:pt modelId="{7B105256-99A7-43FF-AAB0-D039BFBB9275}">
      <dgm:prSet phldrT="[Text]"/>
      <dgm:spPr/>
      <dgm:t>
        <a:bodyPr/>
        <a:lstStyle/>
        <a:p>
          <a:r>
            <a:rPr lang="en-US" b="0"/>
            <a:t>UN SDG Report</a:t>
          </a:r>
          <a:endParaRPr lang="fr-FR" b="0"/>
        </a:p>
      </dgm:t>
    </dgm:pt>
    <dgm:pt modelId="{A318373E-3E57-4F18-96C8-E1435B2ABFE0}" type="parTrans" cxnId="{39804E49-ABA4-4A3A-B1D8-F49533CE4463}">
      <dgm:prSet/>
      <dgm:spPr/>
      <dgm:t>
        <a:bodyPr/>
        <a:lstStyle/>
        <a:p>
          <a:endParaRPr lang="fr-FR"/>
        </a:p>
      </dgm:t>
    </dgm:pt>
    <dgm:pt modelId="{1CBC548B-50C4-4E1A-A623-223218A23736}" type="sibTrans" cxnId="{39804E49-ABA4-4A3A-B1D8-F49533CE4463}">
      <dgm:prSet/>
      <dgm:spPr/>
      <dgm:t>
        <a:bodyPr/>
        <a:lstStyle/>
        <a:p>
          <a:endParaRPr lang="fr-FR"/>
        </a:p>
      </dgm:t>
    </dgm:pt>
    <dgm:pt modelId="{AC2FD98C-3EF7-4E1D-97F0-2D7922F68BE5}" type="pres">
      <dgm:prSet presAssocID="{85C00731-9004-4FBD-891E-C0D5DE989371}" presName="Name0" presStyleCnt="0">
        <dgm:presLayoutVars>
          <dgm:dir/>
          <dgm:animLvl val="lvl"/>
          <dgm:resizeHandles val="exact"/>
        </dgm:presLayoutVars>
      </dgm:prSet>
      <dgm:spPr/>
    </dgm:pt>
    <dgm:pt modelId="{604040DE-AF70-424E-9751-31DB56E80C74}" type="pres">
      <dgm:prSet presAssocID="{AB59B011-9960-4092-BE4B-3BCCB4D951C3}" presName="parTxOnly" presStyleLbl="node1" presStyleIdx="0" presStyleCnt="4">
        <dgm:presLayoutVars>
          <dgm:chMax val="0"/>
          <dgm:chPref val="0"/>
          <dgm:bulletEnabled val="1"/>
        </dgm:presLayoutVars>
      </dgm:prSet>
      <dgm:spPr/>
    </dgm:pt>
    <dgm:pt modelId="{755633B6-EB65-4979-A696-1A083439E4DA}" type="pres">
      <dgm:prSet presAssocID="{9D622F79-0E46-440D-B0D2-8A4B44E65893}" presName="parTxOnlySpace" presStyleCnt="0"/>
      <dgm:spPr/>
    </dgm:pt>
    <dgm:pt modelId="{CFAF8CCA-55EA-4BB8-A50E-9E2F6F18C311}" type="pres">
      <dgm:prSet presAssocID="{A36AE511-3567-4033-8341-5678B71D4EF0}" presName="parTxOnly" presStyleLbl="node1" presStyleIdx="1" presStyleCnt="4">
        <dgm:presLayoutVars>
          <dgm:chMax val="0"/>
          <dgm:chPref val="0"/>
          <dgm:bulletEnabled val="1"/>
        </dgm:presLayoutVars>
      </dgm:prSet>
      <dgm:spPr/>
    </dgm:pt>
    <dgm:pt modelId="{2BF8558A-B861-4F2A-8646-6B87A5DF868D}" type="pres">
      <dgm:prSet presAssocID="{930D644F-155E-4C88-9274-BBC4106880D8}" presName="parTxOnlySpace" presStyleCnt="0"/>
      <dgm:spPr/>
    </dgm:pt>
    <dgm:pt modelId="{27BA30B9-91AE-4990-8A4B-DB3795030684}" type="pres">
      <dgm:prSet presAssocID="{9AB5FCF9-47D6-49C4-BB04-52415177D148}" presName="parTxOnly" presStyleLbl="node1" presStyleIdx="2" presStyleCnt="4" custLinFactNeighborY="-1198">
        <dgm:presLayoutVars>
          <dgm:chMax val="0"/>
          <dgm:chPref val="0"/>
          <dgm:bulletEnabled val="1"/>
        </dgm:presLayoutVars>
      </dgm:prSet>
      <dgm:spPr/>
    </dgm:pt>
    <dgm:pt modelId="{0265FF1B-F20E-4E57-9C50-7E750AC1904B}" type="pres">
      <dgm:prSet presAssocID="{62C28F8E-B4B0-48B8-BAD0-FDAD0584A17D}" presName="parTxOnlySpace" presStyleCnt="0"/>
      <dgm:spPr/>
    </dgm:pt>
    <dgm:pt modelId="{02D4C5BE-3431-4466-8D01-3C4488943F13}" type="pres">
      <dgm:prSet presAssocID="{7B105256-99A7-43FF-AAB0-D039BFBB9275}" presName="parTxOnly" presStyleLbl="node1" presStyleIdx="3" presStyleCnt="4">
        <dgm:presLayoutVars>
          <dgm:chMax val="0"/>
          <dgm:chPref val="0"/>
          <dgm:bulletEnabled val="1"/>
        </dgm:presLayoutVars>
      </dgm:prSet>
      <dgm:spPr/>
    </dgm:pt>
  </dgm:ptLst>
  <dgm:cxnLst>
    <dgm:cxn modelId="{16BB9107-2DC7-4DDD-B347-424A57CBFC27}" type="presOf" srcId="{AB59B011-9960-4092-BE4B-3BCCB4D951C3}" destId="{604040DE-AF70-424E-9751-31DB56E80C74}" srcOrd="0" destOrd="0" presId="urn:microsoft.com/office/officeart/2005/8/layout/chevron1"/>
    <dgm:cxn modelId="{6D93D510-96CF-4DFF-A0BF-3202BBB365CB}" type="presOf" srcId="{A36AE511-3567-4033-8341-5678B71D4EF0}" destId="{CFAF8CCA-55EA-4BB8-A50E-9E2F6F18C311}" srcOrd="0" destOrd="0" presId="urn:microsoft.com/office/officeart/2005/8/layout/chevron1"/>
    <dgm:cxn modelId="{C580B111-74A8-4613-AB36-B8381EEA8BA8}" srcId="{85C00731-9004-4FBD-891E-C0D5DE989371}" destId="{9AB5FCF9-47D6-49C4-BB04-52415177D148}" srcOrd="2" destOrd="0" parTransId="{1FAF6210-15CA-4624-AAF8-17D622010A2D}" sibTransId="{62C28F8E-B4B0-48B8-BAD0-FDAD0584A17D}"/>
    <dgm:cxn modelId="{18271B5B-C10F-4574-A176-2808E0DCB2AB}" type="presOf" srcId="{85C00731-9004-4FBD-891E-C0D5DE989371}" destId="{AC2FD98C-3EF7-4E1D-97F0-2D7922F68BE5}" srcOrd="0" destOrd="0" presId="urn:microsoft.com/office/officeart/2005/8/layout/chevron1"/>
    <dgm:cxn modelId="{39804E49-ABA4-4A3A-B1D8-F49533CE4463}" srcId="{85C00731-9004-4FBD-891E-C0D5DE989371}" destId="{7B105256-99A7-43FF-AAB0-D039BFBB9275}" srcOrd="3" destOrd="0" parTransId="{A318373E-3E57-4F18-96C8-E1435B2ABFE0}" sibTransId="{1CBC548B-50C4-4E1A-A623-223218A23736}"/>
    <dgm:cxn modelId="{D10005B7-A4CB-419B-AB89-CD74A69696BA}" srcId="{85C00731-9004-4FBD-891E-C0D5DE989371}" destId="{A36AE511-3567-4033-8341-5678B71D4EF0}" srcOrd="1" destOrd="0" parTransId="{373925C3-746C-4CEE-8FD6-701D485FF5C5}" sibTransId="{930D644F-155E-4C88-9274-BBC4106880D8}"/>
    <dgm:cxn modelId="{E33900D1-1641-4BD7-9C5D-409D3DD38A56}" srcId="{85C00731-9004-4FBD-891E-C0D5DE989371}" destId="{AB59B011-9960-4092-BE4B-3BCCB4D951C3}" srcOrd="0" destOrd="0" parTransId="{4CC7F7F3-5E86-42F3-A02E-33241D6CF424}" sibTransId="{9D622F79-0E46-440D-B0D2-8A4B44E65893}"/>
    <dgm:cxn modelId="{D050D0E0-46F2-4EE0-96CC-E4F1D7D638C9}" type="presOf" srcId="{9AB5FCF9-47D6-49C4-BB04-52415177D148}" destId="{27BA30B9-91AE-4990-8A4B-DB3795030684}" srcOrd="0" destOrd="0" presId="urn:microsoft.com/office/officeart/2005/8/layout/chevron1"/>
    <dgm:cxn modelId="{6BBDB3F5-5121-4512-A17E-59EE59B55701}" type="presOf" srcId="{7B105256-99A7-43FF-AAB0-D039BFBB9275}" destId="{02D4C5BE-3431-4466-8D01-3C4488943F13}" srcOrd="0" destOrd="0" presId="urn:microsoft.com/office/officeart/2005/8/layout/chevron1"/>
    <dgm:cxn modelId="{9F918014-62DD-4B20-BBEB-537549A893F2}" type="presParOf" srcId="{AC2FD98C-3EF7-4E1D-97F0-2D7922F68BE5}" destId="{604040DE-AF70-424E-9751-31DB56E80C74}" srcOrd="0" destOrd="0" presId="urn:microsoft.com/office/officeart/2005/8/layout/chevron1"/>
    <dgm:cxn modelId="{7BD00E84-DB90-4DC2-AEE7-8C2114CC291B}" type="presParOf" srcId="{AC2FD98C-3EF7-4E1D-97F0-2D7922F68BE5}" destId="{755633B6-EB65-4979-A696-1A083439E4DA}" srcOrd="1" destOrd="0" presId="urn:microsoft.com/office/officeart/2005/8/layout/chevron1"/>
    <dgm:cxn modelId="{A54C77A5-0F43-48FF-9BAE-8FAFA04889F9}" type="presParOf" srcId="{AC2FD98C-3EF7-4E1D-97F0-2D7922F68BE5}" destId="{CFAF8CCA-55EA-4BB8-A50E-9E2F6F18C311}" srcOrd="2" destOrd="0" presId="urn:microsoft.com/office/officeart/2005/8/layout/chevron1"/>
    <dgm:cxn modelId="{CA4C0597-9E38-4FB8-A8C2-D9AC8BFB54CE}" type="presParOf" srcId="{AC2FD98C-3EF7-4E1D-97F0-2D7922F68BE5}" destId="{2BF8558A-B861-4F2A-8646-6B87A5DF868D}" srcOrd="3" destOrd="0" presId="urn:microsoft.com/office/officeart/2005/8/layout/chevron1"/>
    <dgm:cxn modelId="{C11FADF2-4ED4-4C99-B58F-6AD532387840}" type="presParOf" srcId="{AC2FD98C-3EF7-4E1D-97F0-2D7922F68BE5}" destId="{27BA30B9-91AE-4990-8A4B-DB3795030684}" srcOrd="4" destOrd="0" presId="urn:microsoft.com/office/officeart/2005/8/layout/chevron1"/>
    <dgm:cxn modelId="{79883FC0-43C1-450B-B6AE-85153094D3C9}" type="presParOf" srcId="{AC2FD98C-3EF7-4E1D-97F0-2D7922F68BE5}" destId="{0265FF1B-F20E-4E57-9C50-7E750AC1904B}" srcOrd="5" destOrd="0" presId="urn:microsoft.com/office/officeart/2005/8/layout/chevron1"/>
    <dgm:cxn modelId="{C803FD1B-CB7D-491F-BD4E-E2BE05DCD563}" type="presParOf" srcId="{AC2FD98C-3EF7-4E1D-97F0-2D7922F68BE5}" destId="{02D4C5BE-3431-4466-8D01-3C4488943F13}"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47D9C-BB2E-4045-B707-6075C8A695B9}">
      <dsp:nvSpPr>
        <dsp:cNvPr id="0" name=""/>
        <dsp:cNvSpPr/>
      </dsp:nvSpPr>
      <dsp:spPr>
        <a:xfrm>
          <a:off x="2387844" y="732818"/>
          <a:ext cx="4938536" cy="4938536"/>
        </a:xfrm>
        <a:prstGeom prst="blockArc">
          <a:avLst>
            <a:gd name="adj1" fmla="val 12084188"/>
            <a:gd name="adj2" fmla="val 16432848"/>
            <a:gd name="adj3" fmla="val 464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27557E-D44E-4CB0-9D19-EBB67D5EF55A}">
      <dsp:nvSpPr>
        <dsp:cNvPr id="0" name=""/>
        <dsp:cNvSpPr/>
      </dsp:nvSpPr>
      <dsp:spPr>
        <a:xfrm>
          <a:off x="2338376" y="849856"/>
          <a:ext cx="4938536" cy="4938536"/>
        </a:xfrm>
        <a:prstGeom prst="blockArc">
          <a:avLst>
            <a:gd name="adj1" fmla="val 8073186"/>
            <a:gd name="adj2" fmla="val 12265309"/>
            <a:gd name="adj3" fmla="val 464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08929C-DE7C-4900-9396-763F642B1549}">
      <dsp:nvSpPr>
        <dsp:cNvPr id="0" name=""/>
        <dsp:cNvSpPr/>
      </dsp:nvSpPr>
      <dsp:spPr>
        <a:xfrm>
          <a:off x="2379802" y="891648"/>
          <a:ext cx="4938536" cy="4938536"/>
        </a:xfrm>
        <a:prstGeom prst="blockArc">
          <a:avLst>
            <a:gd name="adj1" fmla="val 2892911"/>
            <a:gd name="adj2" fmla="val 8157058"/>
            <a:gd name="adj3" fmla="val 464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C22ED9-B62D-4551-8FC4-13A7FA097798}">
      <dsp:nvSpPr>
        <dsp:cNvPr id="0" name=""/>
        <dsp:cNvSpPr/>
      </dsp:nvSpPr>
      <dsp:spPr>
        <a:xfrm>
          <a:off x="2623659" y="700428"/>
          <a:ext cx="4938536" cy="4938536"/>
        </a:xfrm>
        <a:prstGeom prst="blockArc">
          <a:avLst>
            <a:gd name="adj1" fmla="val 20457378"/>
            <a:gd name="adj2" fmla="val 3334894"/>
            <a:gd name="adj3" fmla="val 464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171ED6-6B5D-4242-978F-60809840CE65}">
      <dsp:nvSpPr>
        <dsp:cNvPr id="0" name=""/>
        <dsp:cNvSpPr/>
      </dsp:nvSpPr>
      <dsp:spPr>
        <a:xfrm>
          <a:off x="2797648" y="736834"/>
          <a:ext cx="4938536" cy="4938536"/>
        </a:xfrm>
        <a:prstGeom prst="blockArc">
          <a:avLst>
            <a:gd name="adj1" fmla="val 16078166"/>
            <a:gd name="adj2" fmla="val 20402330"/>
            <a:gd name="adj3" fmla="val 464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0CC411-AFAE-4C35-A807-7B65AA1F8D50}">
      <dsp:nvSpPr>
        <dsp:cNvPr id="0" name=""/>
        <dsp:cNvSpPr/>
      </dsp:nvSpPr>
      <dsp:spPr>
        <a:xfrm>
          <a:off x="3457645" y="1818142"/>
          <a:ext cx="2985791" cy="2779880"/>
        </a:xfrm>
        <a:prstGeom prst="ellipse">
          <a:avLst/>
        </a:prstGeom>
        <a:solidFill>
          <a:schemeClr val="accent5">
            <a:hueOff val="0"/>
            <a:satOff val="0"/>
            <a:lumOff val="0"/>
            <a:alphaOff val="0"/>
          </a:schemeClr>
        </a:solidFill>
        <a:ln w="381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SDG 14.3.1 Indicator Methodology</a:t>
          </a:r>
        </a:p>
      </dsp:txBody>
      <dsp:txXfrm>
        <a:off x="3894904" y="2225246"/>
        <a:ext cx="2111273" cy="1965672"/>
      </dsp:txXfrm>
    </dsp:sp>
    <dsp:sp modelId="{6082AEEA-ACED-4F4B-82D3-AE8E053E9186}">
      <dsp:nvSpPr>
        <dsp:cNvPr id="0" name=""/>
        <dsp:cNvSpPr/>
      </dsp:nvSpPr>
      <dsp:spPr>
        <a:xfrm>
          <a:off x="3926240" y="0"/>
          <a:ext cx="2188235" cy="159127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‘Methodology’ explanations and definitions</a:t>
          </a:r>
        </a:p>
      </dsp:txBody>
      <dsp:txXfrm>
        <a:off x="4246700" y="233036"/>
        <a:ext cx="1547315" cy="1125198"/>
      </dsp:txXfrm>
    </dsp:sp>
    <dsp:sp modelId="{0C196843-3A45-4D4C-8EBB-6006E7A9FEC0}">
      <dsp:nvSpPr>
        <dsp:cNvPr id="0" name=""/>
        <dsp:cNvSpPr/>
      </dsp:nvSpPr>
      <dsp:spPr>
        <a:xfrm>
          <a:off x="6385598" y="1587057"/>
          <a:ext cx="1974607" cy="159127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Data template</a:t>
          </a:r>
        </a:p>
      </dsp:txBody>
      <dsp:txXfrm>
        <a:off x="6674773" y="1820093"/>
        <a:ext cx="1396257" cy="1125198"/>
      </dsp:txXfrm>
    </dsp:sp>
    <dsp:sp modelId="{AE987F3E-AFC4-4ED5-B157-B90D91229D5B}">
      <dsp:nvSpPr>
        <dsp:cNvPr id="0" name=""/>
        <dsp:cNvSpPr/>
      </dsp:nvSpPr>
      <dsp:spPr>
        <a:xfrm>
          <a:off x="5392533" y="4363782"/>
          <a:ext cx="2127448" cy="159127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Metadata template and instructions</a:t>
          </a:r>
        </a:p>
      </dsp:txBody>
      <dsp:txXfrm>
        <a:off x="5704091" y="4596818"/>
        <a:ext cx="1504332" cy="1125198"/>
      </dsp:txXfrm>
    </dsp:sp>
    <dsp:sp modelId="{84C9F5F8-6E8C-4F44-8131-AEECCF5D273C}">
      <dsp:nvSpPr>
        <dsp:cNvPr id="0" name=""/>
        <dsp:cNvSpPr/>
      </dsp:nvSpPr>
      <dsp:spPr>
        <a:xfrm>
          <a:off x="2103859" y="4242269"/>
          <a:ext cx="2023220" cy="159127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14.3.1 data portal</a:t>
          </a:r>
        </a:p>
      </dsp:txBody>
      <dsp:txXfrm>
        <a:off x="2400153" y="4475305"/>
        <a:ext cx="1430632" cy="1125198"/>
      </dsp:txXfrm>
    </dsp:sp>
    <dsp:sp modelId="{1540A8E5-D66F-43AB-9764-0AFFFA456ABE}">
      <dsp:nvSpPr>
        <dsp:cNvPr id="0" name=""/>
        <dsp:cNvSpPr/>
      </dsp:nvSpPr>
      <dsp:spPr>
        <a:xfrm>
          <a:off x="1624167" y="1526252"/>
          <a:ext cx="1974607" cy="159127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14.3.1 trainings and workshops</a:t>
          </a:r>
        </a:p>
      </dsp:txBody>
      <dsp:txXfrm>
        <a:off x="1913342" y="1759288"/>
        <a:ext cx="1396257" cy="11251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040DE-AF70-424E-9751-31DB56E80C74}">
      <dsp:nvSpPr>
        <dsp:cNvPr id="0" name=""/>
        <dsp:cNvSpPr/>
      </dsp:nvSpPr>
      <dsp:spPr>
        <a:xfrm>
          <a:off x="4683" y="2452616"/>
          <a:ext cx="2726545" cy="109061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Data  provider/ Researcher</a:t>
          </a:r>
          <a:endParaRPr lang="fr-FR" sz="2100" kern="1200"/>
        </a:p>
      </dsp:txBody>
      <dsp:txXfrm>
        <a:off x="549992" y="2452616"/>
        <a:ext cx="1635927" cy="1090618"/>
      </dsp:txXfrm>
    </dsp:sp>
    <dsp:sp modelId="{CFAF8CCA-55EA-4BB8-A50E-9E2F6F18C311}">
      <dsp:nvSpPr>
        <dsp:cNvPr id="0" name=""/>
        <dsp:cNvSpPr/>
      </dsp:nvSpPr>
      <dsp:spPr>
        <a:xfrm>
          <a:off x="2458575" y="2452616"/>
          <a:ext cx="2726545" cy="109061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NODC/ADU/ NSO</a:t>
          </a:r>
          <a:endParaRPr lang="fr-FR" sz="2100" kern="1200"/>
        </a:p>
      </dsp:txBody>
      <dsp:txXfrm>
        <a:off x="3003884" y="2452616"/>
        <a:ext cx="1635927" cy="1090618"/>
      </dsp:txXfrm>
    </dsp:sp>
    <dsp:sp modelId="{27BA30B9-91AE-4990-8A4B-DB3795030684}">
      <dsp:nvSpPr>
        <dsp:cNvPr id="0" name=""/>
        <dsp:cNvSpPr/>
      </dsp:nvSpPr>
      <dsp:spPr>
        <a:xfrm>
          <a:off x="4912466" y="2439551"/>
          <a:ext cx="2726545" cy="109061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a:t>IOC</a:t>
          </a:r>
          <a:endParaRPr lang="fr-FR" sz="2100" b="1" kern="1200"/>
        </a:p>
      </dsp:txBody>
      <dsp:txXfrm>
        <a:off x="5457775" y="2439551"/>
        <a:ext cx="1635927" cy="1090618"/>
      </dsp:txXfrm>
    </dsp:sp>
    <dsp:sp modelId="{02D4C5BE-3431-4466-8D01-3C4488943F13}">
      <dsp:nvSpPr>
        <dsp:cNvPr id="0" name=""/>
        <dsp:cNvSpPr/>
      </dsp:nvSpPr>
      <dsp:spPr>
        <a:xfrm>
          <a:off x="7366358" y="2452616"/>
          <a:ext cx="2726545" cy="109061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0" kern="1200"/>
            <a:t>UN SDG Report</a:t>
          </a:r>
          <a:endParaRPr lang="fr-FR" sz="2100" b="0" kern="1200"/>
        </a:p>
      </dsp:txBody>
      <dsp:txXfrm>
        <a:off x="7911667" y="2452616"/>
        <a:ext cx="1635927" cy="109061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3F318-E3B9-4470-9F9D-96ABDC4B572D}" type="datetimeFigureOut">
              <a:rPr lang="en-GB" smtClean="0"/>
              <a:t>27/09/2024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80FDF-1BA5-474D-B0D9-B0E59B9C275E}" type="slidenum">
              <a:rPr lang="en-GB" smtClean="0"/>
              <a:t>‹#›</a:t>
            </a:fld>
            <a:endParaRPr lang="en-GB"/>
          </a:p>
        </p:txBody>
      </p:sp>
    </p:spTree>
    <p:extLst>
      <p:ext uri="{BB962C8B-B14F-4D97-AF65-F5344CB8AC3E}">
        <p14:creationId xmlns:p14="http://schemas.microsoft.com/office/powerpoint/2010/main" val="304122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7A49B-D542-44ED-A0E3-922640AE30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572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7626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7A49B-D542-44ED-A0E3-922640AE30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878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7A49B-D542-44ED-A0E3-922640AE30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467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7A49B-D542-44ED-A0E3-922640AE30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340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7A49B-D542-44ED-A0E3-922640AE30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data submissions should ideally follow this pattern:</a:t>
            </a:r>
          </a:p>
          <a:p>
            <a:pPr marL="171450" indent="-171450">
              <a:buFont typeface="Arial" panose="020B0604020202020204" pitchFamily="34" charset="0"/>
              <a:buChar char="•"/>
            </a:pPr>
            <a:r>
              <a:rPr lang="en-US"/>
              <a:t>The data providers or researcher submits the data to the relevant National Agency</a:t>
            </a:r>
          </a:p>
          <a:p>
            <a:pPr marL="171450" indent="-171450">
              <a:buFont typeface="Arial" panose="020B0604020202020204" pitchFamily="34" charset="0"/>
              <a:buChar char="•"/>
            </a:pPr>
            <a:r>
              <a:rPr lang="en-US"/>
              <a:t>This Agency, the National Oceanographic Data Center, the Associate Data Unit or the National statistical Office will submit the data to the IOC</a:t>
            </a:r>
          </a:p>
          <a:p>
            <a:pPr marL="171450" indent="-171450">
              <a:buFont typeface="Arial" panose="020B0604020202020204" pitchFamily="34" charset="0"/>
              <a:buChar char="•"/>
            </a:pPr>
            <a:r>
              <a:rPr lang="en-US"/>
              <a:t>The IOC reports to the United Nations for the SDG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7A49B-D542-44ED-A0E3-922640AE30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51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improve the data flow, not just for SDG 14.3.1 Indicator, but for a truly global ocean acidification data collection, the next steps are: Develop a federated data system that will connect existing data bases and allow the exchange of the relevant ocean acidification and ocean carbon data between the platforms. This way, data will only need to be submitted once, to one database, and will then automatically be available to other users. </a:t>
            </a:r>
          </a:p>
          <a:p>
            <a:r>
              <a:rPr lang="en-US" dirty="0"/>
              <a:t>In order to do this, there needs to be cooperation between the databases, and an alignment of the data and metadata requirements as well as the vocabularies. We are currently working on this, together with partners at national and international databases as well as some National Oceanographic Data Centres, NODCs. </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7A49B-D542-44ED-A0E3-922640AE30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918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100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49636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412796"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102254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2A26B4-A66D-9847-D368-423395806A83}"/>
              </a:ext>
            </a:extLst>
          </p:cNvPr>
          <p:cNvSpPr>
            <a:spLocks noGrp="1"/>
          </p:cNvSpPr>
          <p:nvPr>
            <p:ph type="dt" sz="half" idx="10"/>
          </p:nvPr>
        </p:nvSpPr>
        <p:spPr/>
        <p:txBody>
          <a:bodyPr/>
          <a:lstStyle/>
          <a:p>
            <a:fld id="{3CA96EFE-3008-42B8-8E80-2EE36F66921B}" type="datetimeFigureOut">
              <a:rPr lang="fr-FR" smtClean="0"/>
              <a:t>27/09/2024</a:t>
            </a:fld>
            <a:endParaRPr lang="fr-FR"/>
          </a:p>
        </p:txBody>
      </p:sp>
      <p:sp>
        <p:nvSpPr>
          <p:cNvPr id="3" name="Footer Placeholder 2">
            <a:extLst>
              <a:ext uri="{FF2B5EF4-FFF2-40B4-BE49-F238E27FC236}">
                <a16:creationId xmlns:a16="http://schemas.microsoft.com/office/drawing/2014/main" id="{3752ADD3-E0BD-75F7-2AF3-A67CF93527B8}"/>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0B1279CA-11DF-46BA-47E8-1C087FC81158}"/>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2694985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091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5286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Tree>
    <p:extLst>
      <p:ext uri="{BB962C8B-B14F-4D97-AF65-F5344CB8AC3E}">
        <p14:creationId xmlns:p14="http://schemas.microsoft.com/office/powerpoint/2010/main" val="408568703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Tree>
    <p:extLst>
      <p:ext uri="{BB962C8B-B14F-4D97-AF65-F5344CB8AC3E}">
        <p14:creationId xmlns:p14="http://schemas.microsoft.com/office/powerpoint/2010/main" val="163919999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Tree>
    <p:extLst>
      <p:ext uri="{BB962C8B-B14F-4D97-AF65-F5344CB8AC3E}">
        <p14:creationId xmlns:p14="http://schemas.microsoft.com/office/powerpoint/2010/main" val="288615025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244429396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943" r="-1"/>
          <a:stretch/>
        </p:blipFill>
        <p:spPr>
          <a:xfrm>
            <a:off x="7338429" y="1779105"/>
            <a:ext cx="3970734" cy="3977470"/>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370741515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B62953-2D41-44F9-9CED-B75BA6DB8E08}"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DDA7CC-69BD-4D0C-BFE5-BFB6A4FE15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265443"/>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Tree>
    <p:extLst>
      <p:ext uri="{BB962C8B-B14F-4D97-AF65-F5344CB8AC3E}">
        <p14:creationId xmlns:p14="http://schemas.microsoft.com/office/powerpoint/2010/main" val="3388486834"/>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35BC2-6C02-BC1D-10BE-3589C14CDE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9996963C-34F6-3AFC-E12C-D302EA9F56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4C11B020-36CA-3A18-1B90-0C9182269630}"/>
              </a:ext>
            </a:extLst>
          </p:cNvPr>
          <p:cNvSpPr>
            <a:spLocks noGrp="1"/>
          </p:cNvSpPr>
          <p:nvPr>
            <p:ph type="dt" sz="half" idx="10"/>
          </p:nvPr>
        </p:nvSpPr>
        <p:spPr/>
        <p:txBody>
          <a:bodyPr/>
          <a:lstStyle/>
          <a:p>
            <a:fld id="{3CA96EFE-3008-42B8-8E80-2EE36F66921B}" type="datetimeFigureOut">
              <a:rPr lang="fr-FR" smtClean="0"/>
              <a:t>24/09/2024</a:t>
            </a:fld>
            <a:endParaRPr lang="fr-FR"/>
          </a:p>
        </p:txBody>
      </p:sp>
      <p:sp>
        <p:nvSpPr>
          <p:cNvPr id="5" name="Footer Placeholder 4">
            <a:extLst>
              <a:ext uri="{FF2B5EF4-FFF2-40B4-BE49-F238E27FC236}">
                <a16:creationId xmlns:a16="http://schemas.microsoft.com/office/drawing/2014/main" id="{93D7F320-68C4-E30E-464E-2C1FB74AB4A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0FA3E2C-4974-5689-C7B1-551949EC1F19}"/>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2159538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B318-55D2-4C5E-DF6F-D9CA55705CC1}"/>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0181D66C-B1EE-4F4C-5F2D-478DE8FFBF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830CD36E-1797-BB71-8C24-03987FE32288}"/>
              </a:ext>
            </a:extLst>
          </p:cNvPr>
          <p:cNvSpPr>
            <a:spLocks noGrp="1"/>
          </p:cNvSpPr>
          <p:nvPr>
            <p:ph type="dt" sz="half" idx="10"/>
          </p:nvPr>
        </p:nvSpPr>
        <p:spPr/>
        <p:txBody>
          <a:bodyPr/>
          <a:lstStyle/>
          <a:p>
            <a:fld id="{3CA96EFE-3008-42B8-8E80-2EE36F66921B}" type="datetimeFigureOut">
              <a:rPr lang="fr-FR" smtClean="0"/>
              <a:t>24/09/2024</a:t>
            </a:fld>
            <a:endParaRPr lang="fr-FR"/>
          </a:p>
        </p:txBody>
      </p:sp>
      <p:sp>
        <p:nvSpPr>
          <p:cNvPr id="5" name="Footer Placeholder 4">
            <a:extLst>
              <a:ext uri="{FF2B5EF4-FFF2-40B4-BE49-F238E27FC236}">
                <a16:creationId xmlns:a16="http://schemas.microsoft.com/office/drawing/2014/main" id="{5F215A75-D0CD-E045-6177-1E661900281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94953EEF-F500-7BED-3E61-EE948C4A7F5F}"/>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168813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DABA-6E64-E5DD-E2F0-C42E30E3E3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5BD4F820-419A-082B-80B8-3C0A6E7282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9F768E-7BE2-1FD7-26F1-BFDCF3D13B9A}"/>
              </a:ext>
            </a:extLst>
          </p:cNvPr>
          <p:cNvSpPr>
            <a:spLocks noGrp="1"/>
          </p:cNvSpPr>
          <p:nvPr>
            <p:ph type="dt" sz="half" idx="10"/>
          </p:nvPr>
        </p:nvSpPr>
        <p:spPr/>
        <p:txBody>
          <a:bodyPr/>
          <a:lstStyle/>
          <a:p>
            <a:fld id="{3CA96EFE-3008-42B8-8E80-2EE36F66921B}" type="datetimeFigureOut">
              <a:rPr lang="fr-FR" smtClean="0"/>
              <a:t>24/09/2024</a:t>
            </a:fld>
            <a:endParaRPr lang="fr-FR"/>
          </a:p>
        </p:txBody>
      </p:sp>
      <p:sp>
        <p:nvSpPr>
          <p:cNvPr id="5" name="Footer Placeholder 4">
            <a:extLst>
              <a:ext uri="{FF2B5EF4-FFF2-40B4-BE49-F238E27FC236}">
                <a16:creationId xmlns:a16="http://schemas.microsoft.com/office/drawing/2014/main" id="{8D3A02FB-4DCF-599B-E33A-234494F620F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8BDE570-B5BE-0294-43F2-A23A834F4AE1}"/>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60526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E235-3954-4FA2-750B-BAEFB690FF0E}"/>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A49ED979-68DC-5F3F-A954-B41451AE58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4615F9DC-0096-CD05-6FE0-3265EDF295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E4A84D1F-7224-F6C2-1885-D13D5B3574A7}"/>
              </a:ext>
            </a:extLst>
          </p:cNvPr>
          <p:cNvSpPr>
            <a:spLocks noGrp="1"/>
          </p:cNvSpPr>
          <p:nvPr>
            <p:ph type="dt" sz="half" idx="10"/>
          </p:nvPr>
        </p:nvSpPr>
        <p:spPr/>
        <p:txBody>
          <a:bodyPr/>
          <a:lstStyle/>
          <a:p>
            <a:fld id="{3CA96EFE-3008-42B8-8E80-2EE36F66921B}" type="datetimeFigureOut">
              <a:rPr lang="fr-FR" smtClean="0"/>
              <a:t>24/09/2024</a:t>
            </a:fld>
            <a:endParaRPr lang="fr-FR"/>
          </a:p>
        </p:txBody>
      </p:sp>
      <p:sp>
        <p:nvSpPr>
          <p:cNvPr id="6" name="Footer Placeholder 5">
            <a:extLst>
              <a:ext uri="{FF2B5EF4-FFF2-40B4-BE49-F238E27FC236}">
                <a16:creationId xmlns:a16="http://schemas.microsoft.com/office/drawing/2014/main" id="{D8CD2A92-83BE-C9AE-CD1B-379FF3DF6B85}"/>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0D2B40B-0421-A15D-567D-560F23A2B98B}"/>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458065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180D-4EEE-74FD-F696-6D66DA5C93D8}"/>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4892B3D3-457D-D16E-FB7E-BDEE4B69AB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B291F-E622-FF18-8D91-E15A1C1490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45216480-7150-F422-4BD6-B6FA927749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35D23F-2297-0CAA-360D-CDFEED940A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9DEA9B12-205A-B556-20A6-AFDA6397B4B4}"/>
              </a:ext>
            </a:extLst>
          </p:cNvPr>
          <p:cNvSpPr>
            <a:spLocks noGrp="1"/>
          </p:cNvSpPr>
          <p:nvPr>
            <p:ph type="dt" sz="half" idx="10"/>
          </p:nvPr>
        </p:nvSpPr>
        <p:spPr/>
        <p:txBody>
          <a:bodyPr/>
          <a:lstStyle/>
          <a:p>
            <a:fld id="{3CA96EFE-3008-42B8-8E80-2EE36F66921B}" type="datetimeFigureOut">
              <a:rPr lang="fr-FR" smtClean="0"/>
              <a:t>24/09/2024</a:t>
            </a:fld>
            <a:endParaRPr lang="fr-FR"/>
          </a:p>
        </p:txBody>
      </p:sp>
      <p:sp>
        <p:nvSpPr>
          <p:cNvPr id="8" name="Footer Placeholder 7">
            <a:extLst>
              <a:ext uri="{FF2B5EF4-FFF2-40B4-BE49-F238E27FC236}">
                <a16:creationId xmlns:a16="http://schemas.microsoft.com/office/drawing/2014/main" id="{DD0439E0-4368-97CD-757B-742E3DDD322F}"/>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89D8F4CD-D300-E2C7-F18C-5B9A29BC3A28}"/>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1827183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C1DFD-DBDE-55A1-7CCA-3E7F115F7E76}"/>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6186CE02-57A1-C95F-ECF7-594E85B572B2}"/>
              </a:ext>
            </a:extLst>
          </p:cNvPr>
          <p:cNvSpPr>
            <a:spLocks noGrp="1"/>
          </p:cNvSpPr>
          <p:nvPr>
            <p:ph type="dt" sz="half" idx="10"/>
          </p:nvPr>
        </p:nvSpPr>
        <p:spPr/>
        <p:txBody>
          <a:bodyPr/>
          <a:lstStyle/>
          <a:p>
            <a:fld id="{3CA96EFE-3008-42B8-8E80-2EE36F66921B}" type="datetimeFigureOut">
              <a:rPr lang="fr-FR" smtClean="0"/>
              <a:t>24/09/2024</a:t>
            </a:fld>
            <a:endParaRPr lang="fr-FR"/>
          </a:p>
        </p:txBody>
      </p:sp>
      <p:sp>
        <p:nvSpPr>
          <p:cNvPr id="4" name="Footer Placeholder 3">
            <a:extLst>
              <a:ext uri="{FF2B5EF4-FFF2-40B4-BE49-F238E27FC236}">
                <a16:creationId xmlns:a16="http://schemas.microsoft.com/office/drawing/2014/main" id="{AA78E617-D781-2E90-89F6-77651F4EAADA}"/>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53359D0C-F46E-68A8-4679-1E76611D0F8C}"/>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4110614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2A26B4-A66D-9847-D368-423395806A83}"/>
              </a:ext>
            </a:extLst>
          </p:cNvPr>
          <p:cNvSpPr>
            <a:spLocks noGrp="1"/>
          </p:cNvSpPr>
          <p:nvPr>
            <p:ph type="dt" sz="half" idx="10"/>
          </p:nvPr>
        </p:nvSpPr>
        <p:spPr/>
        <p:txBody>
          <a:bodyPr/>
          <a:lstStyle/>
          <a:p>
            <a:fld id="{3CA96EFE-3008-42B8-8E80-2EE36F66921B}" type="datetimeFigureOut">
              <a:rPr lang="fr-FR" smtClean="0"/>
              <a:t>24/09/2024</a:t>
            </a:fld>
            <a:endParaRPr lang="fr-FR"/>
          </a:p>
        </p:txBody>
      </p:sp>
      <p:sp>
        <p:nvSpPr>
          <p:cNvPr id="3" name="Footer Placeholder 2">
            <a:extLst>
              <a:ext uri="{FF2B5EF4-FFF2-40B4-BE49-F238E27FC236}">
                <a16:creationId xmlns:a16="http://schemas.microsoft.com/office/drawing/2014/main" id="{3752ADD3-E0BD-75F7-2AF3-A67CF93527B8}"/>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0B1279CA-11DF-46BA-47E8-1C087FC81158}"/>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169052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92B8-B33E-806D-C312-64EC540F6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EEAA5A7B-1692-3E80-B55C-20A6A89357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A6777F63-6930-CE06-5E76-810C5C0EB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E97F76-D609-437A-1CC3-FB931023804D}"/>
              </a:ext>
            </a:extLst>
          </p:cNvPr>
          <p:cNvSpPr>
            <a:spLocks noGrp="1"/>
          </p:cNvSpPr>
          <p:nvPr>
            <p:ph type="dt" sz="half" idx="10"/>
          </p:nvPr>
        </p:nvSpPr>
        <p:spPr/>
        <p:txBody>
          <a:bodyPr/>
          <a:lstStyle/>
          <a:p>
            <a:fld id="{3CA96EFE-3008-42B8-8E80-2EE36F66921B}" type="datetimeFigureOut">
              <a:rPr lang="fr-FR" smtClean="0"/>
              <a:t>24/09/2024</a:t>
            </a:fld>
            <a:endParaRPr lang="fr-FR"/>
          </a:p>
        </p:txBody>
      </p:sp>
      <p:sp>
        <p:nvSpPr>
          <p:cNvPr id="6" name="Footer Placeholder 5">
            <a:extLst>
              <a:ext uri="{FF2B5EF4-FFF2-40B4-BE49-F238E27FC236}">
                <a16:creationId xmlns:a16="http://schemas.microsoft.com/office/drawing/2014/main" id="{1348DC54-9746-063E-D670-463D74B412A4}"/>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11827941-343E-0146-070E-CA7AA8BE0CF0}"/>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2523269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C695-C888-909C-0E10-B17EE1D9E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F0459698-FA5D-076F-7231-0ED5B2598E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CA8B43DB-F2A4-D000-705B-E39FAAC83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1A4147-DA3F-1B99-9689-ED9C26742B31}"/>
              </a:ext>
            </a:extLst>
          </p:cNvPr>
          <p:cNvSpPr>
            <a:spLocks noGrp="1"/>
          </p:cNvSpPr>
          <p:nvPr>
            <p:ph type="dt" sz="half" idx="10"/>
          </p:nvPr>
        </p:nvSpPr>
        <p:spPr/>
        <p:txBody>
          <a:bodyPr/>
          <a:lstStyle/>
          <a:p>
            <a:fld id="{3CA96EFE-3008-42B8-8E80-2EE36F66921B}" type="datetimeFigureOut">
              <a:rPr lang="fr-FR" smtClean="0"/>
              <a:t>24/09/2024</a:t>
            </a:fld>
            <a:endParaRPr lang="fr-FR"/>
          </a:p>
        </p:txBody>
      </p:sp>
      <p:sp>
        <p:nvSpPr>
          <p:cNvPr id="6" name="Footer Placeholder 5">
            <a:extLst>
              <a:ext uri="{FF2B5EF4-FFF2-40B4-BE49-F238E27FC236}">
                <a16:creationId xmlns:a16="http://schemas.microsoft.com/office/drawing/2014/main" id="{A2CFEA47-B875-D7C2-E918-F4F31B06D09A}"/>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747E06C-2C76-9414-16CB-3122BA5B07ED}"/>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3657473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B08D-465B-8076-8B50-1CA0FFC63EE8}"/>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3066D664-9184-2BE7-F872-EAF9590AE7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F9805ACA-2ACA-B0D0-B3CE-F721EEA6E159}"/>
              </a:ext>
            </a:extLst>
          </p:cNvPr>
          <p:cNvSpPr>
            <a:spLocks noGrp="1"/>
          </p:cNvSpPr>
          <p:nvPr>
            <p:ph type="dt" sz="half" idx="10"/>
          </p:nvPr>
        </p:nvSpPr>
        <p:spPr/>
        <p:txBody>
          <a:bodyPr/>
          <a:lstStyle/>
          <a:p>
            <a:fld id="{3CA96EFE-3008-42B8-8E80-2EE36F66921B}" type="datetimeFigureOut">
              <a:rPr lang="fr-FR" smtClean="0"/>
              <a:t>24/09/2024</a:t>
            </a:fld>
            <a:endParaRPr lang="fr-FR"/>
          </a:p>
        </p:txBody>
      </p:sp>
      <p:sp>
        <p:nvSpPr>
          <p:cNvPr id="5" name="Footer Placeholder 4">
            <a:extLst>
              <a:ext uri="{FF2B5EF4-FFF2-40B4-BE49-F238E27FC236}">
                <a16:creationId xmlns:a16="http://schemas.microsoft.com/office/drawing/2014/main" id="{67262BD2-BD42-C48C-7FC9-BBCDB8E23E7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4EA6BD7-0F30-FEE0-EC26-A8ACE7DC6769}"/>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1769502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Tree>
    <p:extLst>
      <p:ext uri="{BB962C8B-B14F-4D97-AF65-F5344CB8AC3E}">
        <p14:creationId xmlns:p14="http://schemas.microsoft.com/office/powerpoint/2010/main" val="195899113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1F1A10-6EFE-4D70-C683-728EEF07A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52596DBF-0091-15D0-9A60-BD78A30609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AE3110CC-784F-D1FD-9143-4151C3CC0788}"/>
              </a:ext>
            </a:extLst>
          </p:cNvPr>
          <p:cNvSpPr>
            <a:spLocks noGrp="1"/>
          </p:cNvSpPr>
          <p:nvPr>
            <p:ph type="dt" sz="half" idx="10"/>
          </p:nvPr>
        </p:nvSpPr>
        <p:spPr/>
        <p:txBody>
          <a:bodyPr/>
          <a:lstStyle/>
          <a:p>
            <a:fld id="{3CA96EFE-3008-42B8-8E80-2EE36F66921B}" type="datetimeFigureOut">
              <a:rPr lang="fr-FR" smtClean="0"/>
              <a:t>24/09/2024</a:t>
            </a:fld>
            <a:endParaRPr lang="fr-FR"/>
          </a:p>
        </p:txBody>
      </p:sp>
      <p:sp>
        <p:nvSpPr>
          <p:cNvPr id="5" name="Footer Placeholder 4">
            <a:extLst>
              <a:ext uri="{FF2B5EF4-FFF2-40B4-BE49-F238E27FC236}">
                <a16:creationId xmlns:a16="http://schemas.microsoft.com/office/drawing/2014/main" id="{345FFA66-5FF1-9064-E893-778FED0D32F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E16D64F-47D4-2FD2-F80F-6280CAEC259D}"/>
              </a:ext>
            </a:extLst>
          </p:cNvPr>
          <p:cNvSpPr>
            <a:spLocks noGrp="1"/>
          </p:cNvSpPr>
          <p:nvPr>
            <p:ph type="sldNum" sz="quarter" idx="12"/>
          </p:nvPr>
        </p:nvSpPr>
        <p:spPr/>
        <p:txBody>
          <a:bodyPr/>
          <a:lstStyle/>
          <a:p>
            <a:fld id="{AA4EC880-C972-405E-A4C7-7794A2915A54}" type="slidenum">
              <a:rPr lang="fr-FR" smtClean="0"/>
              <a:t>‹#›</a:t>
            </a:fld>
            <a:endParaRPr lang="fr-FR"/>
          </a:p>
        </p:txBody>
      </p:sp>
    </p:spTree>
    <p:extLst>
      <p:ext uri="{BB962C8B-B14F-4D97-AF65-F5344CB8AC3E}">
        <p14:creationId xmlns:p14="http://schemas.microsoft.com/office/powerpoint/2010/main" val="3911795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Tree>
    <p:extLst>
      <p:ext uri="{BB962C8B-B14F-4D97-AF65-F5344CB8AC3E}">
        <p14:creationId xmlns:p14="http://schemas.microsoft.com/office/powerpoint/2010/main" val="50056159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age, Blue">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6928425-F295-60FD-A6EE-5FCF8FE937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9296" y="4559618"/>
            <a:ext cx="2432703" cy="2298382"/>
          </a:xfrm>
          <a:prstGeom prst="rect">
            <a:avLst/>
          </a:prstGeom>
        </p:spPr>
      </p:pic>
      <p:pic>
        <p:nvPicPr>
          <p:cNvPr id="8" name="Immagine 7" descr="Immagine che contiene finestra, edificio, cupola, colorato&#10;&#10;Descrizione generata automaticamente">
            <a:extLst>
              <a:ext uri="{FF2B5EF4-FFF2-40B4-BE49-F238E27FC236}">
                <a16:creationId xmlns:a16="http://schemas.microsoft.com/office/drawing/2014/main" id="{40CA284F-2499-58B6-0A4E-41569AC69DA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62925" y="152400"/>
            <a:ext cx="5410133" cy="5478184"/>
          </a:xfrm>
          <a:prstGeom prst="rect">
            <a:avLst/>
          </a:prstGeom>
        </p:spPr>
      </p:pic>
      <p:sp>
        <p:nvSpPr>
          <p:cNvPr id="4" name="Title 3"/>
          <p:cNvSpPr>
            <a:spLocks noGrp="1"/>
          </p:cNvSpPr>
          <p:nvPr>
            <p:ph type="title"/>
          </p:nvPr>
        </p:nvSpPr>
        <p:spPr>
          <a:xfrm>
            <a:off x="844437" y="2188561"/>
            <a:ext cx="4180442" cy="1325563"/>
          </a:xfrm>
          <a:prstGeom prst="rect">
            <a:avLst/>
          </a:prstGeom>
          <a:solidFill>
            <a:schemeClr val="bg1"/>
          </a:solidFill>
        </p:spPr>
        <p:txBody>
          <a:bodyPr/>
          <a:lstStyle>
            <a:lvl1pPr>
              <a:defRPr lang="en-US" sz="4000" b="1" kern="1200" spc="-10" dirty="0">
                <a:solidFill>
                  <a:srgbClr val="00B0F0"/>
                </a:solidFill>
                <a:latin typeface="+mj-lt"/>
                <a:ea typeface="+mn-ea"/>
                <a:cs typeface="Bebas Neue Bold"/>
              </a:defRPr>
            </a:lvl1pPr>
          </a:lstStyle>
          <a:p>
            <a:r>
              <a:rPr lang="en-US" dirty="0"/>
              <a:t>Click to edit Master title style</a:t>
            </a:r>
          </a:p>
        </p:txBody>
      </p:sp>
      <p:sp>
        <p:nvSpPr>
          <p:cNvPr id="10" name="Content Placeholder 4"/>
          <p:cNvSpPr>
            <a:spLocks noGrp="1"/>
          </p:cNvSpPr>
          <p:nvPr>
            <p:ph sz="quarter" idx="11" hasCustomPrompt="1"/>
          </p:nvPr>
        </p:nvSpPr>
        <p:spPr>
          <a:xfrm>
            <a:off x="873265" y="3934238"/>
            <a:ext cx="5553921" cy="585787"/>
          </a:xfrm>
          <a:prstGeom prst="rect">
            <a:avLst/>
          </a:prstGeom>
        </p:spPr>
        <p:txBody>
          <a:bodyPr/>
          <a:lstStyle>
            <a:lvl1pPr marL="0" indent="0">
              <a:buNone/>
              <a:defRPr lang="en-US" sz="1800" kern="1200" dirty="0" smtClean="0">
                <a:solidFill>
                  <a:srgbClr val="58595B"/>
                </a:solidFill>
                <a:latin typeface="Arial" panose="020B0604020202020204" pitchFamily="34" charset="0"/>
                <a:ea typeface="+mn-ea"/>
                <a:cs typeface="Arial" panose="020B0604020202020204" pitchFamily="34" charset="0"/>
              </a:defRPr>
            </a:lvl1pPr>
            <a:lvl2pPr>
              <a:defRPr lang="en-US" sz="1800" kern="1200" dirty="0" smtClean="0">
                <a:solidFill>
                  <a:srgbClr val="58595B"/>
                </a:solidFill>
                <a:latin typeface="Bai Jamjuree" pitchFamily="2" charset="-34"/>
                <a:ea typeface="+mn-ea"/>
                <a:cs typeface="Bai Jamjuree" pitchFamily="2" charset="-34"/>
              </a:defRPr>
            </a:lvl2pPr>
            <a:lvl3pPr>
              <a:defRPr lang="en-US" sz="1800" kern="1200" dirty="0" smtClean="0">
                <a:solidFill>
                  <a:srgbClr val="58595B"/>
                </a:solidFill>
                <a:latin typeface="Bai Jamjuree" pitchFamily="2" charset="-34"/>
                <a:ea typeface="+mn-ea"/>
                <a:cs typeface="Bai Jamjuree" pitchFamily="2" charset="-34"/>
              </a:defRPr>
            </a:lvl3pPr>
            <a:lvl4pPr>
              <a:defRPr lang="en-US" sz="1800" kern="1200" dirty="0" smtClean="0">
                <a:solidFill>
                  <a:srgbClr val="58595B"/>
                </a:solidFill>
                <a:latin typeface="Bai Jamjuree" pitchFamily="2" charset="-34"/>
                <a:ea typeface="+mn-ea"/>
                <a:cs typeface="Bai Jamjuree" pitchFamily="2" charset="-34"/>
              </a:defRPr>
            </a:lvl4pPr>
            <a:lvl5pPr>
              <a:defRPr lang="en-US" sz="1800" kern="1200" dirty="0">
                <a:solidFill>
                  <a:srgbClr val="58595B"/>
                </a:solidFill>
                <a:latin typeface="Bai Jamjuree" pitchFamily="2" charset="-34"/>
                <a:ea typeface="+mn-ea"/>
                <a:cs typeface="Bai Jamjuree" pitchFamily="2" charset="-34"/>
              </a:defRPr>
            </a:lvl5pPr>
          </a:lstStyle>
          <a:p>
            <a:pPr lvl="0"/>
            <a:r>
              <a:rPr lang="en-GB"/>
              <a:t>Subtitle</a:t>
            </a:r>
            <a:endParaRPr lang="en-US"/>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0089" y="5198743"/>
            <a:ext cx="2883852" cy="1297733"/>
          </a:xfrm>
          <a:prstGeom prst="rect">
            <a:avLst/>
          </a:prstGeom>
        </p:spPr>
      </p:pic>
    </p:spTree>
    <p:extLst>
      <p:ext uri="{BB962C8B-B14F-4D97-AF65-F5344CB8AC3E}">
        <p14:creationId xmlns:p14="http://schemas.microsoft.com/office/powerpoint/2010/main" val="3775983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1, Blue">
    <p:spTree>
      <p:nvGrpSpPr>
        <p:cNvPr id="1" name=""/>
        <p:cNvGrpSpPr/>
        <p:nvPr/>
      </p:nvGrpSpPr>
      <p:grpSpPr>
        <a:xfrm>
          <a:off x="0" y="0"/>
          <a:ext cx="0" cy="0"/>
          <a:chOff x="0" y="0"/>
          <a:chExt cx="0" cy="0"/>
        </a:xfrm>
      </p:grpSpPr>
      <p:sp>
        <p:nvSpPr>
          <p:cNvPr id="4" name="Title 3"/>
          <p:cNvSpPr>
            <a:spLocks noGrp="1"/>
          </p:cNvSpPr>
          <p:nvPr>
            <p:ph type="title"/>
          </p:nvPr>
        </p:nvSpPr>
        <p:spPr>
          <a:xfrm>
            <a:off x="445094" y="544408"/>
            <a:ext cx="10322607" cy="523875"/>
          </a:xfrm>
          <a:prstGeom prst="rect">
            <a:avLst/>
          </a:prstGeom>
          <a:solidFill>
            <a:schemeClr val="bg1"/>
          </a:solidFill>
        </p:spPr>
        <p:txBody>
          <a:bodyPr/>
          <a:lstStyle>
            <a:lvl1pPr>
              <a:defRPr lang="en-US" sz="4000" b="1" kern="1200" spc="-10" smtClean="0">
                <a:solidFill>
                  <a:srgbClr val="00B0F0"/>
                </a:solidFill>
                <a:latin typeface="+mj-lt"/>
                <a:ea typeface="+mn-ea"/>
                <a:cs typeface="Bebas Neue Bold"/>
              </a:defRPr>
            </a:lvl1pPr>
          </a:lstStyle>
          <a:p>
            <a:r>
              <a:rPr lang="en-US" dirty="0"/>
              <a:t>Click to edit Master title style</a:t>
            </a:r>
          </a:p>
        </p:txBody>
      </p:sp>
      <p:sp>
        <p:nvSpPr>
          <p:cNvPr id="5" name="TextBox 4"/>
          <p:cNvSpPr txBox="1"/>
          <p:nvPr userDrawn="1"/>
        </p:nvSpPr>
        <p:spPr>
          <a:xfrm>
            <a:off x="838200" y="2348765"/>
            <a:ext cx="9579382" cy="3614969"/>
          </a:xfrm>
          <a:prstGeom prst="rect">
            <a:avLst/>
          </a:prstGeom>
          <a:noFill/>
        </p:spPr>
        <p:txBody>
          <a:bodyPr wrap="square" rtlCol="0">
            <a:spAutoFit/>
          </a:bodyPr>
          <a:lstStyle/>
          <a:p>
            <a:endParaRPr lang="en-US"/>
          </a:p>
        </p:txBody>
      </p:sp>
      <p:sp>
        <p:nvSpPr>
          <p:cNvPr id="11" name="Text Placeholder 10"/>
          <p:cNvSpPr>
            <a:spLocks noGrp="1"/>
          </p:cNvSpPr>
          <p:nvPr>
            <p:ph type="body" sz="quarter" idx="11"/>
          </p:nvPr>
        </p:nvSpPr>
        <p:spPr>
          <a:xfrm>
            <a:off x="445094" y="1469877"/>
            <a:ext cx="10322607" cy="4493858"/>
          </a:xfrm>
          <a:prstGeom prst="rect">
            <a:avLst/>
          </a:prstGeom>
          <a:solidFill>
            <a:schemeClr val="bg1"/>
          </a:solidFill>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0140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ly Squiggles, Blue">
    <p:spTree>
      <p:nvGrpSpPr>
        <p:cNvPr id="1" name=""/>
        <p:cNvGrpSpPr/>
        <p:nvPr/>
      </p:nvGrpSpPr>
      <p:grpSpPr>
        <a:xfrm>
          <a:off x="0" y="0"/>
          <a:ext cx="0" cy="0"/>
          <a:chOff x="0" y="0"/>
          <a:chExt cx="0" cy="0"/>
        </a:xfrm>
      </p:grpSpPr>
      <p:sp>
        <p:nvSpPr>
          <p:cNvPr id="4" name="Title 3"/>
          <p:cNvSpPr>
            <a:spLocks noGrp="1"/>
          </p:cNvSpPr>
          <p:nvPr>
            <p:ph type="title"/>
          </p:nvPr>
        </p:nvSpPr>
        <p:spPr>
          <a:xfrm>
            <a:off x="445094" y="544408"/>
            <a:ext cx="10322607" cy="523875"/>
          </a:xfrm>
          <a:prstGeom prst="rect">
            <a:avLst/>
          </a:prstGeom>
          <a:solidFill>
            <a:schemeClr val="bg1"/>
          </a:solidFill>
        </p:spPr>
        <p:txBody>
          <a:bodyPr/>
          <a:lstStyle>
            <a:lvl1pPr>
              <a:defRPr lang="en-US" sz="4000" b="1" kern="1200" spc="-10" smtClean="0">
                <a:solidFill>
                  <a:srgbClr val="00B0F0"/>
                </a:solidFill>
                <a:latin typeface="+mj-lt"/>
                <a:ea typeface="+mn-ea"/>
                <a:cs typeface="Bebas Neue Bold"/>
              </a:defRPr>
            </a:lvl1pPr>
          </a:lstStyle>
          <a:p>
            <a:r>
              <a:rPr lang="en-US" dirty="0"/>
              <a:t>Click to edit Master title style</a:t>
            </a:r>
          </a:p>
        </p:txBody>
      </p:sp>
      <p:sp>
        <p:nvSpPr>
          <p:cNvPr id="5" name="TextBox 4"/>
          <p:cNvSpPr txBox="1"/>
          <p:nvPr userDrawn="1"/>
        </p:nvSpPr>
        <p:spPr>
          <a:xfrm>
            <a:off x="838200" y="2348765"/>
            <a:ext cx="9579382" cy="3614969"/>
          </a:xfrm>
          <a:prstGeom prst="rect">
            <a:avLst/>
          </a:prstGeom>
          <a:noFill/>
        </p:spPr>
        <p:txBody>
          <a:bodyPr wrap="square" rtlCol="0">
            <a:spAutoFit/>
          </a:bodyPr>
          <a:lstStyle/>
          <a:p>
            <a:endParaRPr lang="en-US"/>
          </a:p>
        </p:txBody>
      </p:sp>
      <p:sp>
        <p:nvSpPr>
          <p:cNvPr id="11" name="Text Placeholder 10"/>
          <p:cNvSpPr>
            <a:spLocks noGrp="1"/>
          </p:cNvSpPr>
          <p:nvPr>
            <p:ph type="body" sz="quarter" idx="11"/>
          </p:nvPr>
        </p:nvSpPr>
        <p:spPr>
          <a:xfrm>
            <a:off x="445094" y="1495514"/>
            <a:ext cx="10322607" cy="4836919"/>
          </a:xfrm>
          <a:prstGeom prst="rect">
            <a:avLst/>
          </a:prstGeom>
          <a:solidFill>
            <a:schemeClr val="bg1"/>
          </a:solidFill>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5578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ue Reverse">
    <p:spTree>
      <p:nvGrpSpPr>
        <p:cNvPr id="1" name=""/>
        <p:cNvGrpSpPr/>
        <p:nvPr/>
      </p:nvGrpSpPr>
      <p:grpSpPr>
        <a:xfrm>
          <a:off x="0" y="0"/>
          <a:ext cx="0" cy="0"/>
          <a:chOff x="0" y="0"/>
          <a:chExt cx="0" cy="0"/>
        </a:xfrm>
      </p:grpSpPr>
      <p:sp>
        <p:nvSpPr>
          <p:cNvPr id="3" name="Title 3"/>
          <p:cNvSpPr>
            <a:spLocks noGrp="1"/>
          </p:cNvSpPr>
          <p:nvPr>
            <p:ph type="title"/>
          </p:nvPr>
        </p:nvSpPr>
        <p:spPr>
          <a:xfrm>
            <a:off x="786569" y="544408"/>
            <a:ext cx="10322607" cy="523875"/>
          </a:xfrm>
          <a:prstGeom prst="rect">
            <a:avLst/>
          </a:prstGeom>
          <a:solidFill>
            <a:schemeClr val="bg1"/>
          </a:solidFill>
        </p:spPr>
        <p:txBody>
          <a:bodyPr/>
          <a:lstStyle>
            <a:lvl1pPr>
              <a:defRPr lang="en-US" sz="4000" b="1" kern="1200" spc="-10" smtClean="0">
                <a:solidFill>
                  <a:srgbClr val="00B0F0"/>
                </a:solidFill>
                <a:latin typeface="+mj-lt"/>
                <a:ea typeface="+mn-ea"/>
                <a:cs typeface="Bebas Neue Bold"/>
              </a:defRPr>
            </a:lvl1pPr>
          </a:lstStyle>
          <a:p>
            <a:r>
              <a:rPr lang="en-US" dirty="0"/>
              <a:t>Click to edit Master title style</a:t>
            </a:r>
          </a:p>
        </p:txBody>
      </p:sp>
      <p:pic>
        <p:nvPicPr>
          <p:cNvPr id="4" name="Immagine 45">
            <a:extLst>
              <a:ext uri="{FF2B5EF4-FFF2-40B4-BE49-F238E27FC236}">
                <a16:creationId xmlns:a16="http://schemas.microsoft.com/office/drawing/2014/main" id="{88055B75-B34E-9B80-0347-27DBE800FE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7938957" y="-49717"/>
            <a:ext cx="4335048" cy="4144197"/>
          </a:xfrm>
          <a:prstGeom prst="rect">
            <a:avLst/>
          </a:prstGeom>
        </p:spPr>
      </p:pic>
      <p:pic>
        <p:nvPicPr>
          <p:cNvPr id="5" name="Immagine 9">
            <a:extLst>
              <a:ext uri="{FF2B5EF4-FFF2-40B4-BE49-F238E27FC236}">
                <a16:creationId xmlns:a16="http://schemas.microsoft.com/office/drawing/2014/main" id="{062C6584-B12D-05D4-9E78-FA3ADC35E5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0" y="4898723"/>
            <a:ext cx="2073780" cy="1959277"/>
          </a:xfrm>
          <a:prstGeom prst="rect">
            <a:avLst/>
          </a:prstGeom>
        </p:spPr>
      </p:pic>
      <p:sp>
        <p:nvSpPr>
          <p:cNvPr id="6" name="Text Placeholder 10"/>
          <p:cNvSpPr>
            <a:spLocks noGrp="1"/>
          </p:cNvSpPr>
          <p:nvPr>
            <p:ph type="body" sz="quarter" idx="11"/>
          </p:nvPr>
        </p:nvSpPr>
        <p:spPr>
          <a:xfrm>
            <a:off x="786569" y="1344457"/>
            <a:ext cx="9639656" cy="4263121"/>
          </a:xfrm>
          <a:prstGeom prst="rect">
            <a:avLst/>
          </a:prstGeom>
          <a:solidFill>
            <a:schemeClr val="bg1"/>
          </a:solidFill>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8258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Only Squiggles, Blue, Reverse">
    <p:spTree>
      <p:nvGrpSpPr>
        <p:cNvPr id="1" name=""/>
        <p:cNvGrpSpPr/>
        <p:nvPr/>
      </p:nvGrpSpPr>
      <p:grpSpPr>
        <a:xfrm>
          <a:off x="0" y="0"/>
          <a:ext cx="0" cy="0"/>
          <a:chOff x="0" y="0"/>
          <a:chExt cx="0" cy="0"/>
        </a:xfrm>
      </p:grpSpPr>
      <p:sp>
        <p:nvSpPr>
          <p:cNvPr id="3" name="Title 3"/>
          <p:cNvSpPr>
            <a:spLocks noGrp="1"/>
          </p:cNvSpPr>
          <p:nvPr>
            <p:ph type="title"/>
          </p:nvPr>
        </p:nvSpPr>
        <p:spPr>
          <a:xfrm>
            <a:off x="786569" y="544408"/>
            <a:ext cx="10322607" cy="523875"/>
          </a:xfrm>
          <a:prstGeom prst="rect">
            <a:avLst/>
          </a:prstGeom>
          <a:solidFill>
            <a:schemeClr val="bg1"/>
          </a:solidFill>
        </p:spPr>
        <p:txBody>
          <a:bodyPr/>
          <a:lstStyle>
            <a:lvl1pPr>
              <a:defRPr lang="en-US" sz="4000" b="1" kern="1200" spc="-10" smtClean="0">
                <a:solidFill>
                  <a:srgbClr val="00B0F0"/>
                </a:solidFill>
                <a:latin typeface="+mj-lt"/>
                <a:ea typeface="+mn-ea"/>
                <a:cs typeface="Bebas Neue Bold"/>
              </a:defRPr>
            </a:lvl1pPr>
          </a:lstStyle>
          <a:p>
            <a:r>
              <a:rPr lang="en-US" dirty="0"/>
              <a:t>Click to edit Master title style</a:t>
            </a:r>
          </a:p>
        </p:txBody>
      </p:sp>
      <p:pic>
        <p:nvPicPr>
          <p:cNvPr id="4" name="Immagine 45">
            <a:extLst>
              <a:ext uri="{FF2B5EF4-FFF2-40B4-BE49-F238E27FC236}">
                <a16:creationId xmlns:a16="http://schemas.microsoft.com/office/drawing/2014/main" id="{88055B75-B34E-9B80-0347-27DBE800FE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7938957" y="-49717"/>
            <a:ext cx="4335048" cy="4144197"/>
          </a:xfrm>
          <a:prstGeom prst="rect">
            <a:avLst/>
          </a:prstGeom>
        </p:spPr>
      </p:pic>
      <p:sp>
        <p:nvSpPr>
          <p:cNvPr id="6" name="Text Placeholder 10"/>
          <p:cNvSpPr>
            <a:spLocks noGrp="1"/>
          </p:cNvSpPr>
          <p:nvPr>
            <p:ph type="body" sz="quarter" idx="11"/>
          </p:nvPr>
        </p:nvSpPr>
        <p:spPr>
          <a:xfrm>
            <a:off x="786569" y="1344457"/>
            <a:ext cx="9639656" cy="4263121"/>
          </a:xfrm>
          <a:prstGeom prst="rect">
            <a:avLst/>
          </a:prstGeom>
          <a:solidFill>
            <a:schemeClr val="bg1"/>
          </a:solidFill>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64526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Title 3"/>
          <p:cNvSpPr>
            <a:spLocks noGrp="1"/>
          </p:cNvSpPr>
          <p:nvPr>
            <p:ph type="title"/>
          </p:nvPr>
        </p:nvSpPr>
        <p:spPr>
          <a:xfrm>
            <a:off x="445094" y="544408"/>
            <a:ext cx="10322607" cy="523875"/>
          </a:xfrm>
          <a:prstGeom prst="rect">
            <a:avLst/>
          </a:prstGeom>
          <a:solidFill>
            <a:schemeClr val="bg1"/>
          </a:solidFill>
        </p:spPr>
        <p:txBody>
          <a:bodyPr/>
          <a:lstStyle>
            <a:lvl1pPr>
              <a:defRPr lang="en-US" sz="4000" b="1" kern="1200" spc="-10" smtClean="0">
                <a:solidFill>
                  <a:srgbClr val="00B0F0"/>
                </a:solidFill>
                <a:latin typeface="+mj-lt"/>
                <a:ea typeface="+mn-ea"/>
                <a:cs typeface="Bebas Neue Bold"/>
              </a:defRPr>
            </a:lvl1pPr>
          </a:lstStyle>
          <a:p>
            <a:r>
              <a:rPr lang="en-US" dirty="0"/>
              <a:t>Click to edit Master title style</a:t>
            </a:r>
          </a:p>
        </p:txBody>
      </p:sp>
    </p:spTree>
    <p:extLst>
      <p:ext uri="{BB962C8B-B14F-4D97-AF65-F5344CB8AC3E}">
        <p14:creationId xmlns:p14="http://schemas.microsoft.com/office/powerpoint/2010/main" val="2538563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3"/>
        <p:cNvGrpSpPr/>
        <p:nvPr/>
      </p:nvGrpSpPr>
      <p:grpSpPr>
        <a:xfrm>
          <a:off x="0" y="0"/>
          <a:ext cx="0" cy="0"/>
          <a:chOff x="0" y="0"/>
          <a:chExt cx="0" cy="0"/>
        </a:xfrm>
      </p:grpSpPr>
      <p:pic>
        <p:nvPicPr>
          <p:cNvPr id="24" name="Google Shape;24;p37"/>
          <p:cNvPicPr preferRelativeResize="0"/>
          <p:nvPr/>
        </p:nvPicPr>
        <p:blipFill rotWithShape="1">
          <a:blip r:embed="rId2">
            <a:alphaModFix/>
          </a:blip>
          <a:srcRect l="1241" t="77476" r="38086" b="1775"/>
          <a:stretch/>
        </p:blipFill>
        <p:spPr>
          <a:xfrm>
            <a:off x="0" y="6148552"/>
            <a:ext cx="12192000" cy="709447"/>
          </a:xfrm>
          <a:prstGeom prst="rect">
            <a:avLst/>
          </a:prstGeom>
          <a:noFill/>
          <a:ln>
            <a:noFill/>
          </a:ln>
        </p:spPr>
      </p:pic>
    </p:spTree>
    <p:extLst>
      <p:ext uri="{BB962C8B-B14F-4D97-AF65-F5344CB8AC3E}">
        <p14:creationId xmlns:p14="http://schemas.microsoft.com/office/powerpoint/2010/main" val="542650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26"/>
        <p:cNvGrpSpPr/>
        <p:nvPr/>
      </p:nvGrpSpPr>
      <p:grpSpPr>
        <a:xfrm>
          <a:off x="0" y="0"/>
          <a:ext cx="0" cy="0"/>
          <a:chOff x="0" y="0"/>
          <a:chExt cx="0" cy="0"/>
        </a:xfrm>
      </p:grpSpPr>
      <p:pic>
        <p:nvPicPr>
          <p:cNvPr id="27" name="Google Shape;27;p53"/>
          <p:cNvPicPr preferRelativeResize="0"/>
          <p:nvPr/>
        </p:nvPicPr>
        <p:blipFill rotWithShape="1">
          <a:blip r:embed="rId2">
            <a:alphaModFix/>
          </a:blip>
          <a:srcRect l="2893" t="50353" r="5606" b="36489"/>
          <a:stretch/>
        </p:blipFill>
        <p:spPr>
          <a:xfrm>
            <a:off x="-10510" y="6148552"/>
            <a:ext cx="12225126" cy="709448"/>
          </a:xfrm>
          <a:prstGeom prst="rect">
            <a:avLst/>
          </a:prstGeom>
          <a:noFill/>
          <a:ln>
            <a:noFill/>
          </a:ln>
        </p:spPr>
      </p:pic>
    </p:spTree>
    <p:extLst>
      <p:ext uri="{BB962C8B-B14F-4D97-AF65-F5344CB8AC3E}">
        <p14:creationId xmlns:p14="http://schemas.microsoft.com/office/powerpoint/2010/main" val="382243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Tree>
    <p:extLst>
      <p:ext uri="{BB962C8B-B14F-4D97-AF65-F5344CB8AC3E}">
        <p14:creationId xmlns:p14="http://schemas.microsoft.com/office/powerpoint/2010/main" val="186520780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28"/>
        <p:cNvGrpSpPr/>
        <p:nvPr/>
      </p:nvGrpSpPr>
      <p:grpSpPr>
        <a:xfrm>
          <a:off x="0" y="0"/>
          <a:ext cx="0" cy="0"/>
          <a:chOff x="0" y="0"/>
          <a:chExt cx="0" cy="0"/>
        </a:xfrm>
      </p:grpSpPr>
      <p:pic>
        <p:nvPicPr>
          <p:cNvPr id="29" name="Google Shape;29;p54"/>
          <p:cNvPicPr preferRelativeResize="0"/>
          <p:nvPr/>
        </p:nvPicPr>
        <p:blipFill rotWithShape="1">
          <a:blip r:embed="rId2">
            <a:alphaModFix/>
          </a:blip>
          <a:srcRect l="47678" r="47703" b="5212"/>
          <a:stretch/>
        </p:blipFill>
        <p:spPr>
          <a:xfrm rot="-5400000">
            <a:off x="5717631" y="420412"/>
            <a:ext cx="756742" cy="12191999"/>
          </a:xfrm>
          <a:prstGeom prst="rect">
            <a:avLst/>
          </a:prstGeom>
          <a:noFill/>
          <a:ln>
            <a:noFill/>
          </a:ln>
        </p:spPr>
      </p:pic>
    </p:spTree>
    <p:extLst>
      <p:ext uri="{BB962C8B-B14F-4D97-AF65-F5344CB8AC3E}">
        <p14:creationId xmlns:p14="http://schemas.microsoft.com/office/powerpoint/2010/main" val="2232829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30"/>
        <p:cNvGrpSpPr/>
        <p:nvPr/>
      </p:nvGrpSpPr>
      <p:grpSpPr>
        <a:xfrm>
          <a:off x="0" y="0"/>
          <a:ext cx="0" cy="0"/>
          <a:chOff x="0" y="0"/>
          <a:chExt cx="0" cy="0"/>
        </a:xfrm>
      </p:grpSpPr>
      <p:pic>
        <p:nvPicPr>
          <p:cNvPr id="31" name="Google Shape;31;p55"/>
          <p:cNvPicPr preferRelativeResize="0"/>
          <p:nvPr/>
        </p:nvPicPr>
        <p:blipFill rotWithShape="1">
          <a:blip r:embed="rId2">
            <a:alphaModFix/>
          </a:blip>
          <a:srcRect/>
          <a:stretch/>
        </p:blipFill>
        <p:spPr>
          <a:xfrm>
            <a:off x="7661409" y="1881352"/>
            <a:ext cx="3490842" cy="3531476"/>
          </a:xfrm>
          <a:prstGeom prst="rect">
            <a:avLst/>
          </a:prstGeom>
          <a:noFill/>
          <a:ln>
            <a:noFill/>
          </a:ln>
        </p:spPr>
      </p:pic>
    </p:spTree>
    <p:extLst>
      <p:ext uri="{BB962C8B-B14F-4D97-AF65-F5344CB8AC3E}">
        <p14:creationId xmlns:p14="http://schemas.microsoft.com/office/powerpoint/2010/main" val="450293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2"/>
        <p:cNvGrpSpPr/>
        <p:nvPr/>
      </p:nvGrpSpPr>
      <p:grpSpPr>
        <a:xfrm>
          <a:off x="0" y="0"/>
          <a:ext cx="0" cy="0"/>
          <a:chOff x="0" y="0"/>
          <a:chExt cx="0" cy="0"/>
        </a:xfrm>
      </p:grpSpPr>
      <p:pic>
        <p:nvPicPr>
          <p:cNvPr id="33" name="Google Shape;33;p56"/>
          <p:cNvPicPr preferRelativeResize="0"/>
          <p:nvPr/>
        </p:nvPicPr>
        <p:blipFill rotWithShape="1">
          <a:blip r:embed="rId2">
            <a:alphaModFix/>
          </a:blip>
          <a:srcRect l="-9850" t="-943" r="-1"/>
          <a:stretch/>
        </p:blipFill>
        <p:spPr>
          <a:xfrm>
            <a:off x="7338429" y="1779105"/>
            <a:ext cx="3970734" cy="3977470"/>
          </a:xfrm>
          <a:prstGeom prst="rect">
            <a:avLst/>
          </a:prstGeom>
          <a:noFill/>
          <a:ln>
            <a:noFill/>
          </a:ln>
        </p:spPr>
      </p:pic>
      <p:sp>
        <p:nvSpPr>
          <p:cNvPr id="34" name="Google Shape;34;p56"/>
          <p:cNvSpPr txBox="1"/>
          <p:nvPr/>
        </p:nvSpPr>
        <p:spPr>
          <a:xfrm>
            <a:off x="9045603" y="6356345"/>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fr-FR" sz="1200">
                <a:solidFill>
                  <a:srgbClr val="888888"/>
                </a:solidFill>
                <a:latin typeface="Roboto"/>
                <a:ea typeface="Roboto"/>
                <a:cs typeface="Roboto"/>
                <a:sym typeface="Roboto"/>
              </a:rPr>
              <a:t>‹#›</a:t>
            </a:fld>
            <a:endParaRPr sz="1200">
              <a:solidFill>
                <a:srgbClr val="888888"/>
              </a:solidFill>
              <a:latin typeface="Roboto"/>
              <a:ea typeface="Roboto"/>
              <a:cs typeface="Roboto"/>
              <a:sym typeface="Roboto"/>
            </a:endParaRPr>
          </a:p>
        </p:txBody>
      </p:sp>
    </p:spTree>
    <p:extLst>
      <p:ext uri="{BB962C8B-B14F-4D97-AF65-F5344CB8AC3E}">
        <p14:creationId xmlns:p14="http://schemas.microsoft.com/office/powerpoint/2010/main" val="1128768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p7"/>
          <p:cNvSpPr/>
          <p:nvPr/>
        </p:nvSpPr>
        <p:spPr>
          <a:xfrm>
            <a:off x="0" y="1857600"/>
            <a:ext cx="12192000" cy="5000400"/>
          </a:xfrm>
          <a:prstGeom prst="rect">
            <a:avLst/>
          </a:prstGeom>
          <a:solidFill>
            <a:schemeClr val="accen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7"/>
          <p:cNvSpPr txBox="1">
            <a:spLocks noGrp="1"/>
          </p:cNvSpPr>
          <p:nvPr>
            <p:ph type="ctrTitle"/>
          </p:nvPr>
        </p:nvSpPr>
        <p:spPr>
          <a:xfrm>
            <a:off x="1367999" y="2790000"/>
            <a:ext cx="6877011"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subTitle" idx="1"/>
          </p:nvPr>
        </p:nvSpPr>
        <p:spPr>
          <a:xfrm>
            <a:off x="1367999" y="4597200"/>
            <a:ext cx="6877012" cy="928268"/>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800"/>
              <a:buNone/>
              <a:defRPr sz="1800" b="1">
                <a:solidFill>
                  <a:schemeClr val="lt1"/>
                </a:solidFill>
              </a:defRPr>
            </a:lvl1pPr>
            <a:lvl2pPr lvl="1" algn="l">
              <a:lnSpc>
                <a:spcPct val="105000"/>
              </a:lnSpc>
              <a:spcBef>
                <a:spcPts val="0"/>
              </a:spcBef>
              <a:spcAft>
                <a:spcPts val="0"/>
              </a:spcAft>
              <a:buClr>
                <a:schemeClr val="lt1"/>
              </a:buClr>
              <a:buSzPts val="1800"/>
              <a:buNone/>
              <a:defRPr sz="1800" b="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7" descr="Logo&#10;&#10;Description automatically generated"/>
          <p:cNvPicPr preferRelativeResize="0"/>
          <p:nvPr/>
        </p:nvPicPr>
        <p:blipFill rotWithShape="1">
          <a:blip r:embed="rId2">
            <a:alphaModFix/>
          </a:blip>
          <a:srcRect/>
          <a:stretch/>
        </p:blipFill>
        <p:spPr>
          <a:xfrm>
            <a:off x="1368000" y="576000"/>
            <a:ext cx="2970000" cy="838750"/>
          </a:xfrm>
          <a:prstGeom prst="rect">
            <a:avLst/>
          </a:prstGeom>
          <a:noFill/>
          <a:ln>
            <a:noFill/>
          </a:ln>
        </p:spPr>
      </p:pic>
    </p:spTree>
    <p:extLst>
      <p:ext uri="{BB962C8B-B14F-4D97-AF65-F5344CB8AC3E}">
        <p14:creationId xmlns:p14="http://schemas.microsoft.com/office/powerpoint/2010/main" val="139372784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Wide" type="obj">
  <p:cSld name="Title and Content Wide">
    <p:spTree>
      <p:nvGrpSpPr>
        <p:cNvPr id="1" name="Shape 22"/>
        <p:cNvGrpSpPr/>
        <p:nvPr/>
      </p:nvGrpSpPr>
      <p:grpSpPr>
        <a:xfrm>
          <a:off x="0" y="0"/>
          <a:ext cx="0" cy="0"/>
          <a:chOff x="0" y="0"/>
          <a:chExt cx="0" cy="0"/>
        </a:xfrm>
      </p:grpSpPr>
      <p:sp>
        <p:nvSpPr>
          <p:cNvPr id="23" name="Google Shape;23;p93"/>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93"/>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9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32097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8"/>
        <p:cNvGrpSpPr/>
        <p:nvPr/>
      </p:nvGrpSpPr>
      <p:grpSpPr>
        <a:xfrm>
          <a:off x="0" y="0"/>
          <a:ext cx="0" cy="0"/>
          <a:chOff x="0" y="0"/>
          <a:chExt cx="0" cy="0"/>
        </a:xfrm>
      </p:grpSpPr>
      <p:sp>
        <p:nvSpPr>
          <p:cNvPr id="29" name="Google Shape;29;p9"/>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9"/>
          <p:cNvSpPr txBox="1">
            <a:spLocks noGrp="1"/>
          </p:cNvSpPr>
          <p:nvPr>
            <p:ph type="body" idx="1"/>
          </p:nvPr>
        </p:nvSpPr>
        <p:spPr>
          <a:xfrm>
            <a:off x="720726" y="1296988"/>
            <a:ext cx="55188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title"/>
          </p:nvPr>
        </p:nvSpPr>
        <p:spPr>
          <a:xfrm>
            <a:off x="720726" y="722313"/>
            <a:ext cx="55188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a:spLocks noGrp="1"/>
          </p:cNvSpPr>
          <p:nvPr>
            <p:ph type="pic" idx="2"/>
          </p:nvPr>
        </p:nvSpPr>
        <p:spPr>
          <a:xfrm>
            <a:off x="6900000" y="0"/>
            <a:ext cx="5292000" cy="6858000"/>
          </a:xfrm>
          <a:prstGeom prst="rect">
            <a:avLst/>
          </a:prstGeom>
          <a:solidFill>
            <a:srgbClr val="D8D8D8"/>
          </a:solidFill>
          <a:ln>
            <a:noFill/>
          </a:ln>
        </p:spPr>
      </p:sp>
    </p:spTree>
    <p:extLst>
      <p:ext uri="{BB962C8B-B14F-4D97-AF65-F5344CB8AC3E}">
        <p14:creationId xmlns:p14="http://schemas.microsoft.com/office/powerpoint/2010/main" val="290827410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35"/>
        <p:cNvGrpSpPr/>
        <p:nvPr/>
      </p:nvGrpSpPr>
      <p:grpSpPr>
        <a:xfrm>
          <a:off x="0" y="0"/>
          <a:ext cx="0" cy="0"/>
          <a:chOff x="0" y="0"/>
          <a:chExt cx="0" cy="0"/>
        </a:xfrm>
      </p:grpSpPr>
      <p:sp>
        <p:nvSpPr>
          <p:cNvPr id="36" name="Google Shape;36;g2c08e436147_0_319"/>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2c08e436147_0_319"/>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2c08e436147_0_319"/>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2c08e436147_0_319"/>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g2c08e436147_0_319"/>
          <p:cNvSpPr>
            <a:spLocks noGrp="1"/>
          </p:cNvSpPr>
          <p:nvPr>
            <p:ph type="pic" idx="2"/>
          </p:nvPr>
        </p:nvSpPr>
        <p:spPr>
          <a:xfrm>
            <a:off x="720725" y="1857600"/>
            <a:ext cx="3463200" cy="1656000"/>
          </a:xfrm>
          <a:prstGeom prst="rect">
            <a:avLst/>
          </a:prstGeom>
          <a:solidFill>
            <a:srgbClr val="D8D8D8"/>
          </a:solidFill>
          <a:ln>
            <a:noFill/>
          </a:ln>
        </p:spPr>
      </p:sp>
      <p:sp>
        <p:nvSpPr>
          <p:cNvPr id="41" name="Google Shape;41;g2c08e436147_0_319"/>
          <p:cNvSpPr txBox="1">
            <a:spLocks noGrp="1"/>
          </p:cNvSpPr>
          <p:nvPr>
            <p:ph type="body" idx="1"/>
          </p:nvPr>
        </p:nvSpPr>
        <p:spPr>
          <a:xfrm>
            <a:off x="72072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g2c08e436147_0_319"/>
          <p:cNvSpPr>
            <a:spLocks noGrp="1"/>
          </p:cNvSpPr>
          <p:nvPr>
            <p:ph type="pic" idx="3"/>
          </p:nvPr>
        </p:nvSpPr>
        <p:spPr>
          <a:xfrm>
            <a:off x="4364400" y="1857600"/>
            <a:ext cx="3463200" cy="1656000"/>
          </a:xfrm>
          <a:prstGeom prst="rect">
            <a:avLst/>
          </a:prstGeom>
          <a:solidFill>
            <a:srgbClr val="D8D8D8"/>
          </a:solidFill>
          <a:ln>
            <a:noFill/>
          </a:ln>
        </p:spPr>
      </p:sp>
      <p:sp>
        <p:nvSpPr>
          <p:cNvPr id="43" name="Google Shape;43;g2c08e436147_0_319"/>
          <p:cNvSpPr txBox="1">
            <a:spLocks noGrp="1"/>
          </p:cNvSpPr>
          <p:nvPr>
            <p:ph type="body" idx="4"/>
          </p:nvPr>
        </p:nvSpPr>
        <p:spPr>
          <a:xfrm>
            <a:off x="4364400"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g2c08e436147_0_319"/>
          <p:cNvSpPr>
            <a:spLocks noGrp="1"/>
          </p:cNvSpPr>
          <p:nvPr>
            <p:ph type="pic" idx="5"/>
          </p:nvPr>
        </p:nvSpPr>
        <p:spPr>
          <a:xfrm>
            <a:off x="8008075" y="1857600"/>
            <a:ext cx="3463200" cy="1656000"/>
          </a:xfrm>
          <a:prstGeom prst="rect">
            <a:avLst/>
          </a:prstGeom>
          <a:solidFill>
            <a:srgbClr val="D8D8D8"/>
          </a:solidFill>
          <a:ln>
            <a:noFill/>
          </a:ln>
        </p:spPr>
      </p:sp>
      <p:sp>
        <p:nvSpPr>
          <p:cNvPr id="45" name="Google Shape;45;g2c08e436147_0_319"/>
          <p:cNvSpPr txBox="1">
            <a:spLocks noGrp="1"/>
          </p:cNvSpPr>
          <p:nvPr>
            <p:ph type="body" idx="6"/>
          </p:nvPr>
        </p:nvSpPr>
        <p:spPr>
          <a:xfrm>
            <a:off x="800807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3640439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46"/>
        <p:cNvGrpSpPr/>
        <p:nvPr/>
      </p:nvGrpSpPr>
      <p:grpSpPr>
        <a:xfrm>
          <a:off x="0" y="0"/>
          <a:ext cx="0" cy="0"/>
          <a:chOff x="0" y="0"/>
          <a:chExt cx="0" cy="0"/>
        </a:xfrm>
      </p:grpSpPr>
      <p:sp>
        <p:nvSpPr>
          <p:cNvPr id="47" name="Google Shape;47;p15"/>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0" name="Google Shape;50;p15"/>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5"/>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5"/>
          <p:cNvSpPr>
            <a:spLocks noGrp="1"/>
          </p:cNvSpPr>
          <p:nvPr>
            <p:ph type="pic" idx="2"/>
          </p:nvPr>
        </p:nvSpPr>
        <p:spPr>
          <a:xfrm>
            <a:off x="5334000" y="0"/>
            <a:ext cx="6858000" cy="6858000"/>
          </a:xfrm>
          <a:prstGeom prst="rect">
            <a:avLst/>
          </a:prstGeom>
          <a:solidFill>
            <a:srgbClr val="D8D8D8"/>
          </a:solidFill>
          <a:ln>
            <a:noFill/>
          </a:ln>
        </p:spPr>
      </p:sp>
    </p:spTree>
    <p:extLst>
      <p:ext uri="{BB962C8B-B14F-4D97-AF65-F5344CB8AC3E}">
        <p14:creationId xmlns:p14="http://schemas.microsoft.com/office/powerpoint/2010/main" val="80639911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53"/>
        <p:cNvGrpSpPr/>
        <p:nvPr/>
      </p:nvGrpSpPr>
      <p:grpSpPr>
        <a:xfrm>
          <a:off x="0" y="0"/>
          <a:ext cx="0" cy="0"/>
          <a:chOff x="0" y="0"/>
          <a:chExt cx="0" cy="0"/>
        </a:xfrm>
      </p:grpSpPr>
      <p:sp>
        <p:nvSpPr>
          <p:cNvPr id="54" name="Google Shape;54;p11"/>
          <p:cNvSpPr txBox="1">
            <a:spLocks noGrp="1"/>
          </p:cNvSpPr>
          <p:nvPr>
            <p:ph type="ctrTitle"/>
          </p:nvPr>
        </p:nvSpPr>
        <p:spPr>
          <a:xfrm>
            <a:off x="720725" y="2854801"/>
            <a:ext cx="4073912"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1"/>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11"/>
          <p:cNvSpPr>
            <a:spLocks noGrp="1"/>
          </p:cNvSpPr>
          <p:nvPr>
            <p:ph type="pic" idx="2"/>
          </p:nvPr>
        </p:nvSpPr>
        <p:spPr>
          <a:xfrm>
            <a:off x="5287200" y="0"/>
            <a:ext cx="6858000" cy="6858000"/>
          </a:xfrm>
          <a:prstGeom prst="rect">
            <a:avLst/>
          </a:prstGeom>
          <a:solidFill>
            <a:srgbClr val="D8D8D8"/>
          </a:solidFill>
          <a:ln>
            <a:noFill/>
          </a:ln>
        </p:spPr>
      </p:sp>
      <p:pic>
        <p:nvPicPr>
          <p:cNvPr id="57" name="Google Shape;57;p11" descr="Logo&#10;&#10;Description automatically generated"/>
          <p:cNvPicPr preferRelativeResize="0"/>
          <p:nvPr/>
        </p:nvPicPr>
        <p:blipFill rotWithShape="1">
          <a:blip r:embed="rId2">
            <a:alphaModFix/>
          </a:blip>
          <a:srcRect/>
          <a:stretch/>
        </p:blipFill>
        <p:spPr>
          <a:xfrm>
            <a:off x="720725" y="860400"/>
            <a:ext cx="2970000" cy="838750"/>
          </a:xfrm>
          <a:prstGeom prst="rect">
            <a:avLst/>
          </a:prstGeom>
          <a:noFill/>
          <a:ln>
            <a:noFill/>
          </a:ln>
        </p:spPr>
      </p:pic>
      <p:grpSp>
        <p:nvGrpSpPr>
          <p:cNvPr id="58" name="Google Shape;58;p11"/>
          <p:cNvGrpSpPr/>
          <p:nvPr/>
        </p:nvGrpSpPr>
        <p:grpSpPr>
          <a:xfrm>
            <a:off x="720725" y="5472000"/>
            <a:ext cx="4009268" cy="694945"/>
            <a:chOff x="720725" y="5218493"/>
            <a:chExt cx="4009268" cy="694945"/>
          </a:xfrm>
        </p:grpSpPr>
        <p:pic>
          <p:nvPicPr>
            <p:cNvPr id="59" name="Google Shape;59;p11"/>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60" name="Google Shape;60;p11"/>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61" name="Google Shape;61;p11"/>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62" name="Google Shape;62;p11"/>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Tree>
    <p:extLst>
      <p:ext uri="{BB962C8B-B14F-4D97-AF65-F5344CB8AC3E}">
        <p14:creationId xmlns:p14="http://schemas.microsoft.com/office/powerpoint/2010/main" val="238819358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lumns with Images">
  <p:cSld name="Two Columns with Images">
    <p:spTree>
      <p:nvGrpSpPr>
        <p:cNvPr id="1" name="Shape 63"/>
        <p:cNvGrpSpPr/>
        <p:nvPr/>
      </p:nvGrpSpPr>
      <p:grpSpPr>
        <a:xfrm>
          <a:off x="0" y="0"/>
          <a:ext cx="0" cy="0"/>
          <a:chOff x="0" y="0"/>
          <a:chExt cx="0" cy="0"/>
        </a:xfrm>
      </p:grpSpPr>
      <p:sp>
        <p:nvSpPr>
          <p:cNvPr id="64" name="Google Shape;64;g216bb1a2444_4_146"/>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g216bb1a2444_4_146"/>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216bb1a2444_4_146"/>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216bb1a2444_4_14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g216bb1a2444_4_146"/>
          <p:cNvSpPr>
            <a:spLocks noGrp="1"/>
          </p:cNvSpPr>
          <p:nvPr>
            <p:ph type="pic" idx="2"/>
          </p:nvPr>
        </p:nvSpPr>
        <p:spPr>
          <a:xfrm>
            <a:off x="720725" y="1857600"/>
            <a:ext cx="5302800" cy="2016000"/>
          </a:xfrm>
          <a:prstGeom prst="rect">
            <a:avLst/>
          </a:prstGeom>
          <a:solidFill>
            <a:srgbClr val="D8D8D8"/>
          </a:solidFill>
          <a:ln>
            <a:noFill/>
          </a:ln>
        </p:spPr>
      </p:sp>
      <p:sp>
        <p:nvSpPr>
          <p:cNvPr id="69" name="Google Shape;69;g216bb1a2444_4_146"/>
          <p:cNvSpPr txBox="1">
            <a:spLocks noGrp="1"/>
          </p:cNvSpPr>
          <p:nvPr>
            <p:ph type="body" idx="1"/>
          </p:nvPr>
        </p:nvSpPr>
        <p:spPr>
          <a:xfrm>
            <a:off x="720725"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g216bb1a2444_4_146"/>
          <p:cNvSpPr>
            <a:spLocks noGrp="1"/>
          </p:cNvSpPr>
          <p:nvPr>
            <p:ph type="pic" idx="3"/>
          </p:nvPr>
        </p:nvSpPr>
        <p:spPr>
          <a:xfrm>
            <a:off x="6166888" y="1857600"/>
            <a:ext cx="5302800" cy="2016000"/>
          </a:xfrm>
          <a:prstGeom prst="rect">
            <a:avLst/>
          </a:prstGeom>
          <a:solidFill>
            <a:srgbClr val="D8D8D8"/>
          </a:solidFill>
          <a:ln>
            <a:noFill/>
          </a:ln>
        </p:spPr>
      </p:sp>
      <p:sp>
        <p:nvSpPr>
          <p:cNvPr id="71" name="Google Shape;71;g216bb1a2444_4_146"/>
          <p:cNvSpPr txBox="1">
            <a:spLocks noGrp="1"/>
          </p:cNvSpPr>
          <p:nvPr>
            <p:ph type="body" idx="4"/>
          </p:nvPr>
        </p:nvSpPr>
        <p:spPr>
          <a:xfrm>
            <a:off x="6166888"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205757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250640972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ree Column">
  <p:cSld name="Three Column">
    <p:bg>
      <p:bgPr>
        <a:solidFill>
          <a:schemeClr val="accent1"/>
        </a:solidFill>
        <a:effectLst/>
      </p:bgPr>
    </p:bg>
    <p:spTree>
      <p:nvGrpSpPr>
        <p:cNvPr id="1" name="Shape 72"/>
        <p:cNvGrpSpPr/>
        <p:nvPr/>
      </p:nvGrpSpPr>
      <p:grpSpPr>
        <a:xfrm>
          <a:off x="0" y="0"/>
          <a:ext cx="0" cy="0"/>
          <a:chOff x="0" y="0"/>
          <a:chExt cx="0" cy="0"/>
        </a:xfrm>
      </p:grpSpPr>
      <p:sp>
        <p:nvSpPr>
          <p:cNvPr id="73" name="Google Shape;73;p17"/>
          <p:cNvSpPr/>
          <p:nvPr/>
        </p:nvSpPr>
        <p:spPr>
          <a:xfrm>
            <a:off x="0" y="0"/>
            <a:ext cx="12192000" cy="23148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p1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7"/>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8" name="Google Shape;78;p17"/>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7"/>
          <p:cNvSpPr txBox="1">
            <a:spLocks noGrp="1"/>
          </p:cNvSpPr>
          <p:nvPr>
            <p:ph type="body" idx="2"/>
          </p:nvPr>
        </p:nvSpPr>
        <p:spPr>
          <a:xfrm>
            <a:off x="72072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7"/>
          <p:cNvSpPr txBox="1">
            <a:spLocks noGrp="1"/>
          </p:cNvSpPr>
          <p:nvPr>
            <p:ph type="body" idx="3"/>
          </p:nvPr>
        </p:nvSpPr>
        <p:spPr>
          <a:xfrm>
            <a:off x="4363199"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body" idx="4"/>
          </p:nvPr>
        </p:nvSpPr>
        <p:spPr>
          <a:xfrm>
            <a:off x="800567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2" name="Google Shape;82;p17"/>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85161283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Image">
  <p:cSld name="Section Header Image">
    <p:bg>
      <p:bgPr>
        <a:solidFill>
          <a:schemeClr val="lt1"/>
        </a:solidFill>
        <a:effectLst/>
      </p:bgPr>
    </p:bg>
    <p:spTree>
      <p:nvGrpSpPr>
        <p:cNvPr id="1" name="Shape 83"/>
        <p:cNvGrpSpPr/>
        <p:nvPr/>
      </p:nvGrpSpPr>
      <p:grpSpPr>
        <a:xfrm>
          <a:off x="0" y="0"/>
          <a:ext cx="0" cy="0"/>
          <a:chOff x="0" y="0"/>
          <a:chExt cx="0" cy="0"/>
        </a:xfrm>
      </p:grpSpPr>
      <p:sp>
        <p:nvSpPr>
          <p:cNvPr id="84" name="Google Shape;84;p1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5" name="Google Shape;85;p19"/>
          <p:cNvSpPr>
            <a:spLocks noGrp="1"/>
          </p:cNvSpPr>
          <p:nvPr>
            <p:ph type="pic" idx="2"/>
          </p:nvPr>
        </p:nvSpPr>
        <p:spPr>
          <a:xfrm>
            <a:off x="5334000" y="0"/>
            <a:ext cx="6858000" cy="6858000"/>
          </a:xfrm>
          <a:prstGeom prst="rect">
            <a:avLst/>
          </a:prstGeom>
          <a:solidFill>
            <a:srgbClr val="D8D8D8"/>
          </a:solidFill>
          <a:ln>
            <a:noFill/>
          </a:ln>
        </p:spPr>
      </p:sp>
      <p:sp>
        <p:nvSpPr>
          <p:cNvPr id="86" name="Google Shape;86;p19"/>
          <p:cNvSpPr txBox="1">
            <a:spLocks noGrp="1"/>
          </p:cNvSpPr>
          <p:nvPr>
            <p:ph type="title"/>
          </p:nvPr>
        </p:nvSpPr>
        <p:spPr>
          <a:xfrm>
            <a:off x="720725" y="1296988"/>
            <a:ext cx="4169327"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827385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720725" y="1296988"/>
            <a:ext cx="6155488"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90" name="Google Shape;90;p20"/>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6123574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720725" y="1882800"/>
            <a:ext cx="7740000" cy="282728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96" name="Google Shape;96;p21"/>
          <p:cNvSpPr txBox="1">
            <a:spLocks noGrp="1"/>
          </p:cNvSpPr>
          <p:nvPr>
            <p:ph type="body" idx="1"/>
          </p:nvPr>
        </p:nvSpPr>
        <p:spPr>
          <a:xfrm>
            <a:off x="720725" y="5065200"/>
            <a:ext cx="7740000" cy="447675"/>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lt1"/>
              </a:buClr>
              <a:buSzPts val="1800"/>
              <a:buFont typeface="Arial"/>
              <a:buChar char="–"/>
              <a:defRPr sz="1800">
                <a:solidFill>
                  <a:schemeClr val="lt1"/>
                </a:solidFill>
              </a:defRPr>
            </a:lvl1pPr>
            <a:lvl2pPr marL="914400" lvl="1" indent="-228600" algn="l">
              <a:lnSpc>
                <a:spcPct val="90000"/>
              </a:lnSpc>
              <a:spcBef>
                <a:spcPts val="0"/>
              </a:spcBef>
              <a:spcAft>
                <a:spcPts val="0"/>
              </a:spcAft>
              <a:buClr>
                <a:schemeClr val="accent3"/>
              </a:buClr>
              <a:buSzPts val="1800"/>
              <a:buNone/>
              <a:defRPr sz="1800"/>
            </a:lvl2pPr>
            <a:lvl3pPr marL="1371600" lvl="2" indent="-228600" algn="l">
              <a:lnSpc>
                <a:spcPct val="100000"/>
              </a:lnSpc>
              <a:spcBef>
                <a:spcPts val="567"/>
              </a:spcBef>
              <a:spcAft>
                <a:spcPts val="0"/>
              </a:spcAft>
              <a:buSzPts val="1800"/>
              <a:buNone/>
              <a:defRPr sz="1800"/>
            </a:lvl3pPr>
            <a:lvl4pPr marL="1828800" lvl="3" indent="-342900" algn="l">
              <a:lnSpc>
                <a:spcPct val="100000"/>
              </a:lnSpc>
              <a:spcBef>
                <a:spcPts val="2835"/>
              </a:spcBef>
              <a:spcAft>
                <a:spcPts val="0"/>
              </a:spcAft>
              <a:buSzPts val="1800"/>
              <a:buChar char="•"/>
              <a:defRPr sz="1800"/>
            </a:lvl4pPr>
            <a:lvl5pPr marL="2286000" lvl="4" indent="-342900" algn="l">
              <a:lnSpc>
                <a:spcPct val="100000"/>
              </a:lnSpc>
              <a:spcBef>
                <a:spcPts val="850"/>
              </a:spcBef>
              <a:spcAft>
                <a:spcPts val="0"/>
              </a:spcAft>
              <a:buSzPts val="1800"/>
              <a:buChar char="•"/>
              <a:defRPr sz="1800"/>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7" name="Google Shape;97;p21"/>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56437465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and Image 1">
  <p:cSld name="Content and Image 1">
    <p:spTree>
      <p:nvGrpSpPr>
        <p:cNvPr id="1" name="Shape 98"/>
        <p:cNvGrpSpPr/>
        <p:nvPr/>
      </p:nvGrpSpPr>
      <p:grpSpPr>
        <a:xfrm>
          <a:off x="0" y="0"/>
          <a:ext cx="0" cy="0"/>
          <a:chOff x="0" y="0"/>
          <a:chExt cx="0" cy="0"/>
        </a:xfrm>
      </p:grpSpPr>
      <p:sp>
        <p:nvSpPr>
          <p:cNvPr id="99" name="Google Shape;99;g217123db2da_0_153"/>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a:endParaRPr/>
          </a:p>
        </p:txBody>
      </p:sp>
      <p:sp>
        <p:nvSpPr>
          <p:cNvPr id="100" name="Google Shape;100;g217123db2da_0_153"/>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a:endParaRPr/>
          </a:p>
        </p:txBody>
      </p:sp>
      <p:sp>
        <p:nvSpPr>
          <p:cNvPr id="101" name="Google Shape;101;g217123db2da_0_153"/>
          <p:cNvSpPr txBox="1">
            <a:spLocks noGrp="1"/>
          </p:cNvSpPr>
          <p:nvPr>
            <p:ph type="sldNum" idx="12"/>
          </p:nvPr>
        </p:nvSpPr>
        <p:spPr>
          <a:xfrm>
            <a:off x="11250151"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02" name="Google Shape;102;g217123db2da_0_153"/>
          <p:cNvSpPr txBox="1">
            <a:spLocks noGrp="1"/>
          </p:cNvSpPr>
          <p:nvPr>
            <p:ph type="body" idx="1"/>
          </p:nvPr>
        </p:nvSpPr>
        <p:spPr>
          <a:xfrm>
            <a:off x="720727" y="1296988"/>
            <a:ext cx="55188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900"/>
              <a:buNone/>
              <a:defRPr/>
            </a:lvl1pPr>
            <a:lvl2pPr marL="914400" lvl="1" indent="-228600" algn="l">
              <a:lnSpc>
                <a:spcPct val="90000"/>
              </a:lnSpc>
              <a:spcBef>
                <a:spcPts val="1700"/>
              </a:spcBef>
              <a:spcAft>
                <a:spcPts val="0"/>
              </a:spcAft>
              <a:buClr>
                <a:schemeClr val="accent3"/>
              </a:buClr>
              <a:buSzPts val="1900"/>
              <a:buNone/>
              <a:defRPr/>
            </a:lvl2pPr>
            <a:lvl3pPr marL="1371600" lvl="2" indent="-228600" algn="l">
              <a:lnSpc>
                <a:spcPct val="100000"/>
              </a:lnSpc>
              <a:spcBef>
                <a:spcPts val="500"/>
              </a:spcBef>
              <a:spcAft>
                <a:spcPts val="0"/>
              </a:spcAft>
              <a:buSzPts val="1900"/>
              <a:buNone/>
              <a:defRPr/>
            </a:lvl3pPr>
            <a:lvl4pPr marL="1828800" lvl="3" indent="-349250" algn="l">
              <a:lnSpc>
                <a:spcPct val="100000"/>
              </a:lnSpc>
              <a:spcBef>
                <a:spcPts val="2800"/>
              </a:spcBef>
              <a:spcAft>
                <a:spcPts val="0"/>
              </a:spcAft>
              <a:buSzPts val="1900"/>
              <a:buChar char="•"/>
              <a:defRPr/>
            </a:lvl4pPr>
            <a:lvl5pPr marL="2286000" lvl="4" indent="-349250" algn="l">
              <a:lnSpc>
                <a:spcPct val="100000"/>
              </a:lnSpc>
              <a:spcBef>
                <a:spcPts val="800"/>
              </a:spcBef>
              <a:spcAft>
                <a:spcPts val="0"/>
              </a:spcAft>
              <a:buSzPts val="1900"/>
              <a:buChar char="•"/>
              <a:defRPr/>
            </a:lvl5pPr>
            <a:lvl6pPr marL="2743200" lvl="5" indent="-349250" algn="l">
              <a:lnSpc>
                <a:spcPct val="90000"/>
              </a:lnSpc>
              <a:spcBef>
                <a:spcPts val="8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03" name="Google Shape;103;g217123db2da_0_153"/>
          <p:cNvSpPr txBox="1">
            <a:spLocks noGrp="1"/>
          </p:cNvSpPr>
          <p:nvPr>
            <p:ph type="title"/>
          </p:nvPr>
        </p:nvSpPr>
        <p:spPr>
          <a:xfrm>
            <a:off x="720727" y="722313"/>
            <a:ext cx="55188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900"/>
              <a:buFont typeface="Arial"/>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4" name="Google Shape;104;g217123db2da_0_153"/>
          <p:cNvSpPr>
            <a:spLocks noGrp="1"/>
          </p:cNvSpPr>
          <p:nvPr>
            <p:ph type="pic" idx="2"/>
          </p:nvPr>
        </p:nvSpPr>
        <p:spPr>
          <a:xfrm>
            <a:off x="6900000" y="0"/>
            <a:ext cx="5292000" cy="6858000"/>
          </a:xfrm>
          <a:prstGeom prst="rect">
            <a:avLst/>
          </a:prstGeom>
          <a:solidFill>
            <a:srgbClr val="D8D8D8"/>
          </a:solidFill>
          <a:ln>
            <a:noFill/>
          </a:ln>
        </p:spPr>
      </p:sp>
    </p:spTree>
    <p:extLst>
      <p:ext uri="{BB962C8B-B14F-4D97-AF65-F5344CB8AC3E}">
        <p14:creationId xmlns:p14="http://schemas.microsoft.com/office/powerpoint/2010/main" val="1349404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0" name="Google Shape;110;p22"/>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19827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8"/>
        <p:cNvGrpSpPr/>
        <p:nvPr/>
      </p:nvGrpSpPr>
      <p:grpSpPr>
        <a:xfrm>
          <a:off x="0" y="0"/>
          <a:ext cx="0" cy="0"/>
          <a:chOff x="0" y="0"/>
          <a:chExt cx="0" cy="0"/>
        </a:xfrm>
      </p:grpSpPr>
      <p:sp>
        <p:nvSpPr>
          <p:cNvPr id="119" name="Google Shape;119;p8"/>
          <p:cNvSpPr txBox="1">
            <a:spLocks noGrp="1"/>
          </p:cNvSpPr>
          <p:nvPr>
            <p:ph type="body" idx="1"/>
          </p:nvPr>
        </p:nvSpPr>
        <p:spPr>
          <a:xfrm>
            <a:off x="720726" y="1296988"/>
            <a:ext cx="81180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8"/>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8"/>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23" name="Google Shape;123;p8"/>
          <p:cNvSpPr txBox="1">
            <a:spLocks noGrp="1"/>
          </p:cNvSpPr>
          <p:nvPr>
            <p:ph type="title"/>
          </p:nvPr>
        </p:nvSpPr>
        <p:spPr>
          <a:xfrm>
            <a:off x="720726" y="722313"/>
            <a:ext cx="81180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2075389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Slide Image">
  <p:cSld name="Title Slide Image">
    <p:spTree>
      <p:nvGrpSpPr>
        <p:cNvPr id="1" name="Shape 124"/>
        <p:cNvGrpSpPr/>
        <p:nvPr/>
      </p:nvGrpSpPr>
      <p:grpSpPr>
        <a:xfrm>
          <a:off x="0" y="0"/>
          <a:ext cx="0" cy="0"/>
          <a:chOff x="0" y="0"/>
          <a:chExt cx="0" cy="0"/>
        </a:xfrm>
      </p:grpSpPr>
      <p:sp>
        <p:nvSpPr>
          <p:cNvPr id="125" name="Google Shape;125;p12"/>
          <p:cNvSpPr txBox="1">
            <a:spLocks noGrp="1"/>
          </p:cNvSpPr>
          <p:nvPr>
            <p:ph type="ctrTitle"/>
          </p:nvPr>
        </p:nvSpPr>
        <p:spPr>
          <a:xfrm>
            <a:off x="1368000" y="2988000"/>
            <a:ext cx="3726761" cy="1790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2"/>
          <p:cNvSpPr txBox="1">
            <a:spLocks noGrp="1"/>
          </p:cNvSpPr>
          <p:nvPr>
            <p:ph type="subTitle" idx="1"/>
          </p:nvPr>
        </p:nvSpPr>
        <p:spPr>
          <a:xfrm>
            <a:off x="1368000" y="4982400"/>
            <a:ext cx="3726761"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7" name="Google Shape;127;p12" descr="Logo&#10;&#10;Description automatically generated"/>
          <p:cNvPicPr preferRelativeResize="0"/>
          <p:nvPr/>
        </p:nvPicPr>
        <p:blipFill rotWithShape="1">
          <a:blip r:embed="rId2">
            <a:alphaModFix/>
          </a:blip>
          <a:srcRect/>
          <a:stretch/>
        </p:blipFill>
        <p:spPr>
          <a:xfrm>
            <a:off x="1368000" y="1202400"/>
            <a:ext cx="2970000" cy="838750"/>
          </a:xfrm>
          <a:prstGeom prst="rect">
            <a:avLst/>
          </a:prstGeom>
          <a:noFill/>
          <a:ln>
            <a:noFill/>
          </a:ln>
        </p:spPr>
      </p:pic>
      <p:sp>
        <p:nvSpPr>
          <p:cNvPr id="128" name="Google Shape;128;p12"/>
          <p:cNvSpPr>
            <a:spLocks noGrp="1"/>
          </p:cNvSpPr>
          <p:nvPr>
            <p:ph type="pic" idx="2"/>
          </p:nvPr>
        </p:nvSpPr>
        <p:spPr>
          <a:xfrm>
            <a:off x="0" y="-1"/>
            <a:ext cx="12192000" cy="6858000"/>
          </a:xfrm>
          <a:prstGeom prst="rect">
            <a:avLst/>
          </a:prstGeom>
          <a:solidFill>
            <a:srgbClr val="D8D8D8"/>
          </a:solidFill>
          <a:ln>
            <a:noFill/>
          </a:ln>
        </p:spPr>
      </p:sp>
    </p:spTree>
    <p:extLst>
      <p:ext uri="{BB962C8B-B14F-4D97-AF65-F5344CB8AC3E}">
        <p14:creationId xmlns:p14="http://schemas.microsoft.com/office/powerpoint/2010/main" val="425655818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Slide Image Left">
  <p:cSld name="Title Slide Image Left">
    <p:spTree>
      <p:nvGrpSpPr>
        <p:cNvPr id="1" name="Shape 129"/>
        <p:cNvGrpSpPr/>
        <p:nvPr/>
      </p:nvGrpSpPr>
      <p:grpSpPr>
        <a:xfrm>
          <a:off x="0" y="0"/>
          <a:ext cx="0" cy="0"/>
          <a:chOff x="0" y="0"/>
          <a:chExt cx="0" cy="0"/>
        </a:xfrm>
      </p:grpSpPr>
      <p:sp>
        <p:nvSpPr>
          <p:cNvPr id="130" name="Google Shape;130;p13"/>
          <p:cNvSpPr>
            <a:spLocks noGrp="1"/>
          </p:cNvSpPr>
          <p:nvPr>
            <p:ph type="pic" idx="2"/>
          </p:nvPr>
        </p:nvSpPr>
        <p:spPr>
          <a:xfrm>
            <a:off x="0" y="0"/>
            <a:ext cx="6912000" cy="6858000"/>
          </a:xfrm>
          <a:prstGeom prst="rect">
            <a:avLst/>
          </a:prstGeom>
          <a:solidFill>
            <a:srgbClr val="D8D8D8"/>
          </a:solidFill>
          <a:ln>
            <a:noFill/>
          </a:ln>
        </p:spPr>
      </p:sp>
      <p:sp>
        <p:nvSpPr>
          <p:cNvPr id="131" name="Google Shape;131;p13"/>
          <p:cNvSpPr txBox="1">
            <a:spLocks noGrp="1"/>
          </p:cNvSpPr>
          <p:nvPr>
            <p:ph type="ctrTitle"/>
          </p:nvPr>
        </p:nvSpPr>
        <p:spPr>
          <a:xfrm>
            <a:off x="7560000" y="3160800"/>
            <a:ext cx="3944613" cy="186615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3"/>
          <p:cNvSpPr txBox="1">
            <a:spLocks noGrp="1"/>
          </p:cNvSpPr>
          <p:nvPr>
            <p:ph type="subTitle" idx="1"/>
          </p:nvPr>
        </p:nvSpPr>
        <p:spPr>
          <a:xfrm>
            <a:off x="7560000" y="5162400"/>
            <a:ext cx="3944613"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3" name="Google Shape;133;p13" descr="Logo&#10;&#10;Description automatically generated"/>
          <p:cNvPicPr preferRelativeResize="0"/>
          <p:nvPr/>
        </p:nvPicPr>
        <p:blipFill rotWithShape="1">
          <a:blip r:embed="rId2">
            <a:alphaModFix/>
          </a:blip>
          <a:srcRect/>
          <a:stretch/>
        </p:blipFill>
        <p:spPr>
          <a:xfrm>
            <a:off x="7560000" y="720000"/>
            <a:ext cx="2970000" cy="838750"/>
          </a:xfrm>
          <a:prstGeom prst="rect">
            <a:avLst/>
          </a:prstGeom>
          <a:noFill/>
          <a:ln>
            <a:noFill/>
          </a:ln>
        </p:spPr>
      </p:pic>
    </p:spTree>
    <p:extLst>
      <p:ext uri="{BB962C8B-B14F-4D97-AF65-F5344CB8AC3E}">
        <p14:creationId xmlns:p14="http://schemas.microsoft.com/office/powerpoint/2010/main" val="421752501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2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510852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943" r="-1"/>
          <a:stretch/>
        </p:blipFill>
        <p:spPr>
          <a:xfrm>
            <a:off x="7338429" y="1779105"/>
            <a:ext cx="3970734" cy="3977470"/>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32900506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201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6151" t="6791" r="23338" b="13839"/>
          <a:stretch/>
        </p:blipFill>
        <p:spPr>
          <a:xfrm>
            <a:off x="6204857" y="0"/>
            <a:ext cx="5987143" cy="6858000"/>
          </a:xfrm>
          <a:prstGeom prst="rect">
            <a:avLst/>
          </a:prstGeom>
        </p:spPr>
      </p:pic>
      <p:pic>
        <p:nvPicPr>
          <p:cNvPr id="5" name="Picture 4">
            <a:extLst>
              <a:ext uri="{FF2B5EF4-FFF2-40B4-BE49-F238E27FC236}">
                <a16:creationId xmlns:a16="http://schemas.microsoft.com/office/drawing/2014/main" id="{E8FB8DA0-25B2-48F6-8868-B213CEA011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22621" y="5349548"/>
            <a:ext cx="1495758" cy="1437388"/>
          </a:xfrm>
          <a:prstGeom prst="rect">
            <a:avLst/>
          </a:prstGeom>
        </p:spPr>
      </p:pic>
      <p:sp>
        <p:nvSpPr>
          <p:cNvPr id="6" name="Rectangle">
            <a:extLst>
              <a:ext uri="{FF2B5EF4-FFF2-40B4-BE49-F238E27FC236}">
                <a16:creationId xmlns:a16="http://schemas.microsoft.com/office/drawing/2014/main" id="{6339B7C9-369B-4FBD-93AB-42CB9FBB9CB7}"/>
              </a:ext>
            </a:extLst>
          </p:cNvPr>
          <p:cNvSpPr/>
          <p:nvPr userDrawn="1"/>
        </p:nvSpPr>
        <p:spPr>
          <a:xfrm rot="10800000">
            <a:off x="1790483" y="1302602"/>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214797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a:extLst>
              <a:ext uri="{FF2B5EF4-FFF2-40B4-BE49-F238E27FC236}">
                <a16:creationId xmlns:a16="http://schemas.microsoft.com/office/drawing/2014/main" id="{694F4ECB-61D4-4894-A69C-2CEC9B9D8136}"/>
              </a:ext>
            </a:extLst>
          </p:cNvPr>
          <p:cNvSpPr/>
          <p:nvPr userDrawn="1"/>
        </p:nvSpPr>
        <p:spPr>
          <a:xfrm rot="5400000">
            <a:off x="1412796"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2326180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4.xml"/><Relationship Id="rId7"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7.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8.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15.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10E1C6E-56AE-4A56-82D7-922AEEE28BA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6" name="Picture 5">
            <a:extLst>
              <a:ext uri="{FF2B5EF4-FFF2-40B4-BE49-F238E27FC236}">
                <a16:creationId xmlns:a16="http://schemas.microsoft.com/office/drawing/2014/main" id="{434AB9F8-DCDF-4F56-BFC8-6D6873D2C011}"/>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206307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0"/>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0575486" y="136525"/>
            <a:ext cx="1495758" cy="1437388"/>
          </a:xfrm>
          <a:prstGeom prst="rect">
            <a:avLst/>
          </a:prstGeom>
        </p:spPr>
      </p:pic>
    </p:spTree>
    <p:extLst>
      <p:ext uri="{BB962C8B-B14F-4D97-AF65-F5344CB8AC3E}">
        <p14:creationId xmlns:p14="http://schemas.microsoft.com/office/powerpoint/2010/main" val="229533800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Oval 8"/>
          <p:cNvSpPr/>
          <p:nvPr userDrawn="1"/>
        </p:nvSpPr>
        <p:spPr>
          <a:xfrm>
            <a:off x="4585098" y="2105715"/>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2" name="Oval 8"/>
          <p:cNvSpPr/>
          <p:nvPr userDrawn="1"/>
        </p:nvSpPr>
        <p:spPr>
          <a:xfrm>
            <a:off x="701293" y="2204006"/>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4" name="TextBox 27"/>
          <p:cNvSpPr txBox="1"/>
          <p:nvPr userDrawn="1"/>
        </p:nvSpPr>
        <p:spPr>
          <a:xfrm>
            <a:off x="1697784" y="3511090"/>
            <a:ext cx="131381" cy="469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a:p>
        </p:txBody>
      </p:sp>
      <p:sp>
        <p:nvSpPr>
          <p:cNvPr id="15" name="TextBox 27"/>
          <p:cNvSpPr txBox="1"/>
          <p:nvPr userDrawn="1"/>
        </p:nvSpPr>
        <p:spPr>
          <a:xfrm>
            <a:off x="5592372" y="3291783"/>
            <a:ext cx="131381" cy="469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lang="en-US"/>
          </a:p>
        </p:txBody>
      </p:sp>
      <p:sp>
        <p:nvSpPr>
          <p:cNvPr id="16" name="Oval 8"/>
          <p:cNvSpPr/>
          <p:nvPr userDrawn="1"/>
        </p:nvSpPr>
        <p:spPr>
          <a:xfrm>
            <a:off x="8491953" y="2236268"/>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7" name="Oval 8"/>
          <p:cNvSpPr/>
          <p:nvPr userDrawn="1"/>
        </p:nvSpPr>
        <p:spPr>
          <a:xfrm>
            <a:off x="10561169" y="1924232"/>
            <a:ext cx="1025586" cy="1024496"/>
          </a:xfrm>
          <a:prstGeom prst="ellipse">
            <a:avLst/>
          </a:prstGeom>
          <a:solidFill>
            <a:srgbClr val="183254"/>
          </a:solidFill>
          <a:ln w="12700">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8" name="TextBox 27"/>
          <p:cNvSpPr txBox="1"/>
          <p:nvPr userDrawn="1"/>
        </p:nvSpPr>
        <p:spPr>
          <a:xfrm>
            <a:off x="9529307" y="3526718"/>
            <a:ext cx="131381" cy="469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a:p>
        </p:txBody>
      </p:sp>
      <p:sp>
        <p:nvSpPr>
          <p:cNvPr id="19" name="Oval 8"/>
          <p:cNvSpPr/>
          <p:nvPr userDrawn="1"/>
        </p:nvSpPr>
        <p:spPr>
          <a:xfrm>
            <a:off x="4731524" y="4539439"/>
            <a:ext cx="1025586" cy="1024496"/>
          </a:xfrm>
          <a:prstGeom prst="ellipse">
            <a:avLst/>
          </a:prstGeom>
          <a:solidFill>
            <a:srgbClr val="67BB89"/>
          </a:solidFill>
          <a:ln w="12700">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20" name="Oval 8"/>
          <p:cNvSpPr/>
          <p:nvPr userDrawn="1"/>
        </p:nvSpPr>
        <p:spPr>
          <a:xfrm>
            <a:off x="582903" y="1846397"/>
            <a:ext cx="1025586" cy="1024496"/>
          </a:xfrm>
          <a:prstGeom prst="ellipse">
            <a:avLst/>
          </a:prstGeom>
          <a:solidFill>
            <a:srgbClr val="FCC002"/>
          </a:solidFill>
          <a:ln w="12700">
            <a:miter lim="400000"/>
          </a:ln>
        </p:spPr>
        <p:txBody>
          <a:bodyPr lIns="65023" tIns="65023" rIns="65023" bIns="65023" anchor="ctr"/>
          <a:lstStyle/>
          <a:p>
            <a:pPr algn="ctr">
              <a:defRPr sz="1800">
                <a:solidFill>
                  <a:srgbClr val="FFFFFF"/>
                </a:solidFill>
              </a:defRPr>
            </a:pPr>
            <a:endParaRPr>
              <a:solidFill>
                <a:srgbClr val="41B7C8"/>
              </a:solidFill>
            </a:endParaRPr>
          </a:p>
        </p:txBody>
      </p:sp>
      <p:pic>
        <p:nvPicPr>
          <p:cNvPr id="21" name="Picture 20">
            <a:extLst>
              <a:ext uri="{FF2B5EF4-FFF2-40B4-BE49-F238E27FC236}">
                <a16:creationId xmlns:a16="http://schemas.microsoft.com/office/drawing/2014/main" id="{6D4347AA-9E03-4E79-83A3-F0BEFFA791B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22" name="Rectangle">
            <a:extLst>
              <a:ext uri="{FF2B5EF4-FFF2-40B4-BE49-F238E27FC236}">
                <a16:creationId xmlns:a16="http://schemas.microsoft.com/office/drawing/2014/main" id="{139CCA59-4736-4A16-BAF9-7008590D0EB3}"/>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
        <p:nvSpPr>
          <p:cNvPr id="24" name="Rectangle 23">
            <a:extLst>
              <a:ext uri="{FF2B5EF4-FFF2-40B4-BE49-F238E27FC236}">
                <a16:creationId xmlns:a16="http://schemas.microsoft.com/office/drawing/2014/main" id="{A4F40950-1C56-4BF3-A2DD-AF830DAE5D27}"/>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451986424"/>
      </p:ext>
    </p:extLst>
  </p:cSld>
  <p:clrMap bg1="lt1" tx1="dk1" bg2="lt2" tx2="dk2" accent1="accent1" accent2="accent2" accent3="accent3" accent4="accent4" accent5="accent5" accent6="accent6" hlink="hlink" folHlink="folHlink"/>
  <p:sldLayoutIdLst>
    <p:sldLayoutId id="214748367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10E1C6E-56AE-4A56-82D7-922AEEE28BA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6" name="Picture 5">
            <a:extLst>
              <a:ext uri="{FF2B5EF4-FFF2-40B4-BE49-F238E27FC236}">
                <a16:creationId xmlns:a16="http://schemas.microsoft.com/office/drawing/2014/main" id="{434AB9F8-DCDF-4F56-BFC8-6D6873D2C011}"/>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40117754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C3E546-E683-522F-B1B1-871E62A565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25B320FE-5A74-9D8D-2A50-A83796D361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3984443-1866-CD3F-E78B-6D4419EC75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96EFE-3008-42B8-8E80-2EE36F66921B}" type="datetimeFigureOut">
              <a:rPr lang="fr-FR" smtClean="0"/>
              <a:t>24/09/2024</a:t>
            </a:fld>
            <a:endParaRPr lang="fr-FR"/>
          </a:p>
        </p:txBody>
      </p:sp>
      <p:sp>
        <p:nvSpPr>
          <p:cNvPr id="5" name="Footer Placeholder 4">
            <a:extLst>
              <a:ext uri="{FF2B5EF4-FFF2-40B4-BE49-F238E27FC236}">
                <a16:creationId xmlns:a16="http://schemas.microsoft.com/office/drawing/2014/main" id="{7CBDB27F-BB0B-1174-499C-C861DEC7CD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B743D3C4-D2FC-E6A7-CFFF-91B7E14D8B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EC880-C972-405E-A4C7-7794A2915A54}" type="slidenum">
              <a:rPr lang="fr-FR" smtClean="0"/>
              <a:t>‹#›</a:t>
            </a:fld>
            <a:endParaRPr lang="fr-FR"/>
          </a:p>
        </p:txBody>
      </p:sp>
    </p:spTree>
    <p:extLst>
      <p:ext uri="{BB962C8B-B14F-4D97-AF65-F5344CB8AC3E}">
        <p14:creationId xmlns:p14="http://schemas.microsoft.com/office/powerpoint/2010/main" val="44685688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6" name="Immagine 45">
            <a:extLst>
              <a:ext uri="{FF2B5EF4-FFF2-40B4-BE49-F238E27FC236}">
                <a16:creationId xmlns:a16="http://schemas.microsoft.com/office/drawing/2014/main" id="{88055B75-B34E-9B80-0347-27DBE800FE4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9907" y="-49717"/>
            <a:ext cx="3797595" cy="3630405"/>
          </a:xfrm>
          <a:prstGeom prst="rect">
            <a:avLst/>
          </a:prstGeom>
        </p:spPr>
      </p:pic>
    </p:spTree>
    <p:extLst>
      <p:ext uri="{BB962C8B-B14F-4D97-AF65-F5344CB8AC3E}">
        <p14:creationId xmlns:p14="http://schemas.microsoft.com/office/powerpoint/2010/main" val="26322161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
        <p:cNvGrpSpPr/>
        <p:nvPr/>
      </p:nvGrpSpPr>
      <p:grpSpPr>
        <a:xfrm>
          <a:off x="0" y="0"/>
          <a:ext cx="0" cy="0"/>
          <a:chOff x="0" y="0"/>
          <a:chExt cx="0" cy="0"/>
        </a:xfrm>
      </p:grpSpPr>
      <p:sp>
        <p:nvSpPr>
          <p:cNvPr id="20" name="Google Shape;20;p36"/>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pic>
        <p:nvPicPr>
          <p:cNvPr id="21" name="Google Shape;21;p36"/>
          <p:cNvPicPr preferRelativeResize="0"/>
          <p:nvPr/>
        </p:nvPicPr>
        <p:blipFill rotWithShape="1">
          <a:blip r:embed="rId7">
            <a:alphaModFix/>
          </a:blip>
          <a:srcRect/>
          <a:stretch/>
        </p:blipFill>
        <p:spPr>
          <a:xfrm>
            <a:off x="10575486" y="152363"/>
            <a:ext cx="1495758" cy="1405711"/>
          </a:xfrm>
          <a:prstGeom prst="rect">
            <a:avLst/>
          </a:prstGeom>
          <a:noFill/>
          <a:ln>
            <a:noFill/>
          </a:ln>
        </p:spPr>
      </p:pic>
      <p:sp>
        <p:nvSpPr>
          <p:cNvPr id="22" name="Google Shape;22;p36"/>
          <p:cNvSpPr/>
          <p:nvPr/>
        </p:nvSpPr>
        <p:spPr>
          <a:xfrm>
            <a:off x="0" y="6148552"/>
            <a:ext cx="12192000" cy="709448"/>
          </a:xfrm>
          <a:prstGeom prst="rect">
            <a:avLst/>
          </a:prstGeom>
          <a:solidFill>
            <a:srgbClr val="0069B4"/>
          </a:solidFill>
          <a:ln>
            <a:noFill/>
          </a:ln>
        </p:spPr>
        <p:txBody>
          <a:bodyPr spcFirstLastPara="1" wrap="square" lIns="65000" tIns="65000" rIns="65000" bIns="65000" anchor="ctr" anchorCtr="0">
            <a:spAutoFit/>
          </a:bodyPr>
          <a:lstStyle/>
          <a:p>
            <a:pPr marL="0" marR="0" lvl="0" indent="0" algn="l" rtl="0">
              <a:lnSpc>
                <a:spcPct val="100000"/>
              </a:lnSpc>
              <a:spcBef>
                <a:spcPts val="0"/>
              </a:spcBef>
              <a:spcAft>
                <a:spcPts val="0"/>
              </a:spcAft>
              <a:buClr>
                <a:schemeClr val="dk1"/>
              </a:buClr>
              <a:buSzPts val="2400"/>
              <a:buFont typeface="Roboto"/>
              <a:buNone/>
            </a:pPr>
            <a:endParaRPr sz="2400" b="0" i="0" u="none" strike="noStrike" cap="none">
              <a:solidFill>
                <a:srgbClr val="000000"/>
              </a:solidFill>
              <a:latin typeface="Roboto"/>
              <a:ea typeface="Roboto"/>
              <a:cs typeface="Roboto"/>
              <a:sym typeface="Roboto"/>
            </a:endParaRPr>
          </a:p>
        </p:txBody>
      </p:sp>
    </p:spTree>
    <p:extLst>
      <p:ext uri="{BB962C8B-B14F-4D97-AF65-F5344CB8AC3E}">
        <p14:creationId xmlns:p14="http://schemas.microsoft.com/office/powerpoint/2010/main" val="274621759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20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l" rtl="0">
              <a:lnSpc>
                <a:spcPct val="100000"/>
              </a:lnSpc>
              <a:spcBef>
                <a:spcPts val="2835"/>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85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5" name="Google Shape;15;p6"/>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6" name="Google Shape;16;p6"/>
          <p:cNvPicPr preferRelativeResize="0"/>
          <p:nvPr/>
        </p:nvPicPr>
        <p:blipFill rotWithShape="1">
          <a:blip r:embed="rId19">
            <a:alphaModFix/>
          </a:blip>
          <a:srcRect/>
          <a:stretch/>
        </p:blipFill>
        <p:spPr>
          <a:xfrm>
            <a:off x="720725" y="6195599"/>
            <a:ext cx="899162" cy="332233"/>
          </a:xfrm>
          <a:prstGeom prst="rect">
            <a:avLst/>
          </a:prstGeom>
          <a:noFill/>
          <a:ln>
            <a:noFill/>
          </a:ln>
        </p:spPr>
      </p:pic>
    </p:spTree>
    <p:extLst>
      <p:ext uri="{BB962C8B-B14F-4D97-AF65-F5344CB8AC3E}">
        <p14:creationId xmlns:p14="http://schemas.microsoft.com/office/powerpoint/2010/main" val="1362796595"/>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0.png"/><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497E8-3D5C-394F-A830-B33340FF0B02}"/>
              </a:ext>
            </a:extLst>
          </p:cNvPr>
          <p:cNvSpPr/>
          <p:nvPr/>
        </p:nvSpPr>
        <p:spPr>
          <a:xfrm>
            <a:off x="817423" y="2965836"/>
            <a:ext cx="2753707" cy="17235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Goal 14.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Conserve and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sustainably</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use the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oceans</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seas</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marine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resources</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sustainable</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development</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A199A013-59BC-184B-A60C-A2F96B962223}"/>
              </a:ext>
            </a:extLst>
          </p:cNvPr>
          <p:cNvSpPr/>
          <p:nvPr/>
        </p:nvSpPr>
        <p:spPr>
          <a:xfrm>
            <a:off x="4807527" y="2799588"/>
            <a:ext cx="2632362"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Target 14.3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Minimize</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address</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impacts of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ocean</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acidification, incl.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through</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enhanced</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scientific</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cooperation</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all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levels</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4" name="Picture 7" descr="https://opendevelopmentcambodia.net/wp-content/uploads/sites/2/2018/05/GOAL_14_TARGET_14.3-206x300.png">
            <a:extLst>
              <a:ext uri="{FF2B5EF4-FFF2-40B4-BE49-F238E27FC236}">
                <a16:creationId xmlns:a16="http://schemas.microsoft.com/office/drawing/2014/main" id="{E6CD75CE-D734-8D40-AB1E-CAB7731B6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8398" y="4127708"/>
            <a:ext cx="1300497" cy="17881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AEF35B-381D-1F40-8105-3EA6D98F3BEF}"/>
              </a:ext>
            </a:extLst>
          </p:cNvPr>
          <p:cNvPicPr>
            <a:picLocks noChangeAspect="1"/>
          </p:cNvPicPr>
          <p:nvPr/>
        </p:nvPicPr>
        <p:blipFill>
          <a:blip r:embed="rId3"/>
          <a:stretch>
            <a:fillRect/>
          </a:stretch>
        </p:blipFill>
        <p:spPr>
          <a:xfrm>
            <a:off x="698145" y="4714389"/>
            <a:ext cx="1144510" cy="1139424"/>
          </a:xfrm>
          <a:prstGeom prst="rect">
            <a:avLst/>
          </a:prstGeom>
        </p:spPr>
      </p:pic>
      <p:sp>
        <p:nvSpPr>
          <p:cNvPr id="6" name="Rectangle 5">
            <a:extLst>
              <a:ext uri="{FF2B5EF4-FFF2-40B4-BE49-F238E27FC236}">
                <a16:creationId xmlns:a16="http://schemas.microsoft.com/office/drawing/2014/main" id="{923E4798-FB4A-5942-AE70-B15FF24E7A15}"/>
              </a:ext>
            </a:extLst>
          </p:cNvPr>
          <p:cNvSpPr/>
          <p:nvPr/>
        </p:nvSpPr>
        <p:spPr>
          <a:xfrm>
            <a:off x="8742215" y="2965836"/>
            <a:ext cx="2632362"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69B4"/>
                </a:solidFill>
                <a:effectLst/>
                <a:uLnTx/>
                <a:uFillTx/>
                <a:latin typeface="Arial" panose="020B0604020202020204" pitchFamily="34" charset="0"/>
                <a:ea typeface="+mn-ea"/>
                <a:cs typeface="Arial" panose="020B0604020202020204" pitchFamily="34" charset="0"/>
              </a:rPr>
              <a:t>Indicator</a:t>
            </a:r>
            <a:r>
              <a:rPr kumimoji="0" lang="fr-FR" sz="16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 14.3.1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Average</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marine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acidity</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measured</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agreed</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suite of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representative</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sampling</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stations.</a:t>
            </a:r>
          </a:p>
        </p:txBody>
      </p:sp>
      <p:pic>
        <p:nvPicPr>
          <p:cNvPr id="7" name="Picture 6">
            <a:extLst>
              <a:ext uri="{FF2B5EF4-FFF2-40B4-BE49-F238E27FC236}">
                <a16:creationId xmlns:a16="http://schemas.microsoft.com/office/drawing/2014/main" id="{8A1E849C-A17B-354C-85EC-2BA5B02F1302}"/>
              </a:ext>
            </a:extLst>
          </p:cNvPr>
          <p:cNvPicPr>
            <a:picLocks noChangeAspect="1"/>
          </p:cNvPicPr>
          <p:nvPr/>
        </p:nvPicPr>
        <p:blipFill rotWithShape="1">
          <a:blip r:embed="rId4"/>
          <a:srcRect l="48882" t="11115"/>
          <a:stretch/>
        </p:blipFill>
        <p:spPr>
          <a:xfrm>
            <a:off x="9658620" y="4500127"/>
            <a:ext cx="2172945" cy="1653469"/>
          </a:xfrm>
          <a:prstGeom prst="rect">
            <a:avLst/>
          </a:prstGeom>
        </p:spPr>
      </p:pic>
      <p:sp>
        <p:nvSpPr>
          <p:cNvPr id="9" name="TextBox 8">
            <a:extLst>
              <a:ext uri="{FF2B5EF4-FFF2-40B4-BE49-F238E27FC236}">
                <a16:creationId xmlns:a16="http://schemas.microsoft.com/office/drawing/2014/main" id="{ABB0273D-4B25-B24A-9982-1E164433F850}"/>
              </a:ext>
            </a:extLst>
          </p:cNvPr>
          <p:cNvSpPr txBox="1"/>
          <p:nvPr/>
        </p:nvSpPr>
        <p:spPr>
          <a:xfrm>
            <a:off x="387033" y="277490"/>
            <a:ext cx="7458643"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sym typeface="Roboto"/>
              </a:rPr>
              <a:t>The global call to collect ocean acidification data</a:t>
            </a:r>
            <a:endParaRPr kumimoji="0" lang="fr-FR" sz="24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sym typeface="Roboto"/>
            </a:endParaRPr>
          </a:p>
        </p:txBody>
      </p:sp>
    </p:spTree>
    <p:extLst>
      <p:ext uri="{BB962C8B-B14F-4D97-AF65-F5344CB8AC3E}">
        <p14:creationId xmlns:p14="http://schemas.microsoft.com/office/powerpoint/2010/main" val="1440472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CEFD9D27-9C26-4458-9302-C525AEB710F8}"/>
              </a:ext>
            </a:extLst>
          </p:cNvPr>
          <p:cNvSpPr/>
          <p:nvPr/>
        </p:nvSpPr>
        <p:spPr>
          <a:xfrm>
            <a:off x="379163" y="255068"/>
            <a:ext cx="5782557" cy="519114"/>
          </a:xfrm>
          <a:prstGeom prst="rect">
            <a:avLst/>
          </a:prstGeom>
          <a:solidFill>
            <a:sysClr val="window" lastClr="FFFFFF"/>
          </a:solidFill>
          <a:ln w="12700" cap="flat">
            <a:noFill/>
            <a:miter lim="400000"/>
          </a:ln>
          <a:effectLst/>
          <a:sp3d/>
          <a:extLst>
            <a:ext uri="{91240B29-F687-4F45-9708-019B960494DF}">
              <a14:hiddenLine xmlns:a14="http://schemas.microsoft.com/office/drawing/2010/main" w="9525">
                <a:solidFill>
                  <a:srgbClr val="000000"/>
                </a:solidFill>
                <a:miter lim="800000"/>
                <a:headEnd/>
                <a:tailEnd/>
              </a14:hiddenLine>
            </a:ext>
          </a:extLst>
        </p:spPr>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Next steps</a:t>
            </a:r>
          </a:p>
        </p:txBody>
      </p:sp>
      <p:sp>
        <p:nvSpPr>
          <p:cNvPr id="31" name="Rectangle 30">
            <a:extLst>
              <a:ext uri="{FF2B5EF4-FFF2-40B4-BE49-F238E27FC236}">
                <a16:creationId xmlns:a16="http://schemas.microsoft.com/office/drawing/2014/main" id="{EE64CC39-5248-4D8E-9626-1A5AEDB7967A}"/>
              </a:ext>
            </a:extLst>
          </p:cNvPr>
          <p:cNvSpPr/>
          <p:nvPr/>
        </p:nvSpPr>
        <p:spPr>
          <a:xfrm>
            <a:off x="1869103" y="860349"/>
            <a:ext cx="1925844" cy="50064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22" name="Rectangle 21">
            <a:extLst>
              <a:ext uri="{FF2B5EF4-FFF2-40B4-BE49-F238E27FC236}">
                <a16:creationId xmlns:a16="http://schemas.microsoft.com/office/drawing/2014/main" id="{D85F43F6-8875-82D9-E65F-B71295CCFE1D}"/>
              </a:ext>
            </a:extLst>
          </p:cNvPr>
          <p:cNvSpPr/>
          <p:nvPr/>
        </p:nvSpPr>
        <p:spPr>
          <a:xfrm>
            <a:off x="-165100" y="5908250"/>
            <a:ext cx="12446000" cy="1130027"/>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21" name="Rectangle 20">
            <a:extLst>
              <a:ext uri="{FF2B5EF4-FFF2-40B4-BE49-F238E27FC236}">
                <a16:creationId xmlns:a16="http://schemas.microsoft.com/office/drawing/2014/main" id="{C93B4159-D0BD-D015-1F93-D0005EE5F28B}"/>
              </a:ext>
            </a:extLst>
          </p:cNvPr>
          <p:cNvSpPr/>
          <p:nvPr/>
        </p:nvSpPr>
        <p:spPr>
          <a:xfrm>
            <a:off x="241300" y="860349"/>
            <a:ext cx="1790700" cy="34615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27" name="TextBox 26">
            <a:extLst>
              <a:ext uri="{FF2B5EF4-FFF2-40B4-BE49-F238E27FC236}">
                <a16:creationId xmlns:a16="http://schemas.microsoft.com/office/drawing/2014/main" id="{5E717248-1F7A-AE4C-DDCE-0CC1AA0CACCC}"/>
              </a:ext>
            </a:extLst>
          </p:cNvPr>
          <p:cNvSpPr txBox="1"/>
          <p:nvPr/>
        </p:nvSpPr>
        <p:spPr>
          <a:xfrm>
            <a:off x="8524161" y="2322511"/>
            <a:ext cx="3568262" cy="3639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To </a:t>
            </a:r>
            <a:r>
              <a:rPr kumimoji="0" lang="fr-FR" sz="2000" b="1" i="0" u="none" strike="noStrike" kern="120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avoid</a:t>
            </a:r>
            <a:r>
              <a:rPr kumimoji="0" lang="fr-FR" sz="2000" b="1"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duplication </a:t>
            </a: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of efforts the </a:t>
            </a:r>
            <a:r>
              <a:rPr kumimoji="0" lang="fr-FR" sz="2000" b="0" i="0" u="none" strike="noStrike" kern="120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aim</a:t>
            </a: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a:t>
            </a:r>
            <a:r>
              <a:rPr kumimoji="0" lang="fr-FR" sz="2000" b="0" i="0" u="none" strike="noStrike" kern="120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is</a:t>
            </a: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to </a:t>
            </a:r>
            <a:r>
              <a:rPr kumimoji="0" lang="fr-FR" sz="2000" b="0" i="0" u="none" strike="noStrike" kern="120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develop</a:t>
            </a: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a </a:t>
            </a:r>
            <a:r>
              <a:rPr kumimoji="0" lang="fr-FR" sz="2000" b="1" i="0" u="none" strike="noStrike" kern="120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federated</a:t>
            </a:r>
            <a:r>
              <a:rPr kumimoji="0" lang="fr-FR" sz="2000" b="1"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data system </a:t>
            </a: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to </a:t>
            </a:r>
            <a:r>
              <a:rPr kumimoji="0" lang="fr-FR" sz="2000" b="1" i="0" u="none" strike="noStrike" kern="120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automatically</a:t>
            </a:r>
            <a:r>
              <a:rPr kumimoji="0" lang="fr-FR" sz="2000" b="1"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exchange data</a:t>
            </a: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a:t>
            </a:r>
            <a:r>
              <a:rPr kumimoji="0" lang="fr-FR" sz="2000" b="0" i="0" u="none" strike="noStrike" kern="120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with</a:t>
            </a: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a:t>
            </a:r>
            <a:r>
              <a:rPr kumimoji="0" lang="fr-FR" sz="2000" b="0" i="0" u="none" strike="noStrike" kern="120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other</a:t>
            </a: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relevant </a:t>
            </a:r>
            <a:r>
              <a:rPr kumimoji="0" lang="fr-FR" sz="2000" b="0" i="0" u="none" strike="noStrike" kern="120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databases</a:t>
            </a: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on a </a:t>
            </a:r>
            <a:r>
              <a:rPr kumimoji="0" lang="fr-FR" sz="2000" b="0" i="0" u="none" strike="noStrike" kern="120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regular</a:t>
            </a: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basis </a:t>
            </a: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using ERDDAP services</a:t>
            </a:r>
            <a:r>
              <a:rPr kumimoji="0" lang="fr-FR" sz="20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a:t>
            </a: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grpSp>
        <p:nvGrpSpPr>
          <p:cNvPr id="19" name="Group 18">
            <a:extLst>
              <a:ext uri="{FF2B5EF4-FFF2-40B4-BE49-F238E27FC236}">
                <a16:creationId xmlns:a16="http://schemas.microsoft.com/office/drawing/2014/main" id="{C146449E-4A1A-95AC-C755-14117D9301FD}"/>
              </a:ext>
            </a:extLst>
          </p:cNvPr>
          <p:cNvGrpSpPr/>
          <p:nvPr/>
        </p:nvGrpSpPr>
        <p:grpSpPr>
          <a:xfrm>
            <a:off x="334849" y="737546"/>
            <a:ext cx="7804723" cy="5987642"/>
            <a:chOff x="363794" y="960606"/>
            <a:chExt cx="7661941" cy="5794155"/>
          </a:xfrm>
        </p:grpSpPr>
        <p:pic>
          <p:nvPicPr>
            <p:cNvPr id="3" name="Picture 2" descr="OCADS - GLODAPv2.2020">
              <a:extLst>
                <a:ext uri="{FF2B5EF4-FFF2-40B4-BE49-F238E27FC236}">
                  <a16:creationId xmlns:a16="http://schemas.microsoft.com/office/drawing/2014/main" id="{4BC8759D-685E-429E-B6E0-E47397C5F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667" y="960606"/>
              <a:ext cx="1801831" cy="6542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84B8C99-040B-46EA-A694-ED49DA385C04}"/>
                </a:ext>
              </a:extLst>
            </p:cNvPr>
            <p:cNvSpPr txBox="1"/>
            <p:nvPr/>
          </p:nvSpPr>
          <p:spPr>
            <a:xfrm>
              <a:off x="4443909" y="987541"/>
              <a:ext cx="1608274" cy="5092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587A"/>
                  </a:solidFill>
                  <a:effectLst/>
                  <a:uLnTx/>
                  <a:uFillTx/>
                  <a:latin typeface="Roboto"/>
                  <a:ea typeface="Roboto"/>
                  <a:cs typeface="Roboto"/>
                  <a:sym typeface="Roboto"/>
                </a:rPr>
                <a:t>NODCs</a:t>
              </a:r>
              <a:endParaRPr kumimoji="0" lang="fr-FR" sz="2400" b="0" i="0" u="none" strike="noStrike" kern="1200" cap="none" spc="0" normalizeH="0" baseline="0" noProof="0" dirty="0">
                <a:ln>
                  <a:noFill/>
                </a:ln>
                <a:solidFill>
                  <a:srgbClr val="0D587A"/>
                </a:solidFill>
                <a:effectLst/>
                <a:uLnTx/>
                <a:uFillTx/>
                <a:latin typeface="Roboto"/>
                <a:ea typeface="Roboto"/>
                <a:cs typeface="Roboto"/>
                <a:sym typeface="Roboto"/>
              </a:endParaRPr>
            </a:p>
          </p:txBody>
        </p:sp>
        <p:grpSp>
          <p:nvGrpSpPr>
            <p:cNvPr id="18" name="Group 17">
              <a:extLst>
                <a:ext uri="{FF2B5EF4-FFF2-40B4-BE49-F238E27FC236}">
                  <a16:creationId xmlns:a16="http://schemas.microsoft.com/office/drawing/2014/main" id="{1D67B33D-06D6-C138-5603-BDB214161B28}"/>
                </a:ext>
              </a:extLst>
            </p:cNvPr>
            <p:cNvGrpSpPr/>
            <p:nvPr/>
          </p:nvGrpSpPr>
          <p:grpSpPr>
            <a:xfrm>
              <a:off x="363794" y="1497796"/>
              <a:ext cx="7661941" cy="5256965"/>
              <a:chOff x="363794" y="1497796"/>
              <a:chExt cx="7661941" cy="5256965"/>
            </a:xfrm>
          </p:grpSpPr>
          <p:pic>
            <p:nvPicPr>
              <p:cNvPr id="2" name="Picture 2" descr="Image result for socat ocean">
                <a:extLst>
                  <a:ext uri="{FF2B5EF4-FFF2-40B4-BE49-F238E27FC236}">
                    <a16:creationId xmlns:a16="http://schemas.microsoft.com/office/drawing/2014/main" id="{0ED439DA-5D4A-4FB2-AF3E-D752BDBAC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94" y="1614835"/>
                <a:ext cx="1608274" cy="76665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096BAA4-AC10-4E31-8240-76092735F8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41" y="3252217"/>
                <a:ext cx="874391" cy="6445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eaDataCloud logos - SeaDataNet">
                <a:extLst>
                  <a:ext uri="{FF2B5EF4-FFF2-40B4-BE49-F238E27FC236}">
                    <a16:creationId xmlns:a16="http://schemas.microsoft.com/office/drawing/2014/main" id="{0AD35E31-3197-476C-984E-CCFC3A326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154" y="4796902"/>
                <a:ext cx="1327493" cy="5107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ogo and templates | ICOS">
                <a:extLst>
                  <a:ext uri="{FF2B5EF4-FFF2-40B4-BE49-F238E27FC236}">
                    <a16:creationId xmlns:a16="http://schemas.microsoft.com/office/drawing/2014/main" id="{821704A4-D2F8-41D6-BD8A-02282AC007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9759" y="4938190"/>
                <a:ext cx="1402751" cy="3750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Dashboard - CMEMS In Situ TAC">
                <a:extLst>
                  <a:ext uri="{FF2B5EF4-FFF2-40B4-BE49-F238E27FC236}">
                    <a16:creationId xmlns:a16="http://schemas.microsoft.com/office/drawing/2014/main" id="{50C00753-5473-4211-A8FA-416D255035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9054" y="3252217"/>
                <a:ext cx="952284" cy="8428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Weather You Like It or Not, Climate's the Focus of NCBiotech Ag Summer  Social | North Carolina Biotechnology Center">
                <a:extLst>
                  <a:ext uri="{FF2B5EF4-FFF2-40B4-BE49-F238E27FC236}">
                    <a16:creationId xmlns:a16="http://schemas.microsoft.com/office/drawing/2014/main" id="{BF6FF993-158B-48D7-9949-191065178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4795" y="1745702"/>
                <a:ext cx="2000940" cy="5441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F90B6BC-E539-4DE8-833B-912A2E3E723D}"/>
                  </a:ext>
                </a:extLst>
              </p:cNvPr>
              <p:cNvSpPr txBox="1"/>
              <p:nvPr/>
            </p:nvSpPr>
            <p:spPr>
              <a:xfrm>
                <a:off x="6646660" y="2213616"/>
                <a:ext cx="1048744" cy="31308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O" sz="1400" b="0" i="0" u="none" strike="noStrike" kern="1200" cap="none" spc="0" normalizeH="0" baseline="0" noProof="0" dirty="0">
                    <a:ln>
                      <a:noFill/>
                    </a:ln>
                    <a:solidFill>
                      <a:srgbClr val="1A6798"/>
                    </a:solidFill>
                    <a:effectLst/>
                    <a:uLnTx/>
                    <a:uFillTx/>
                    <a:latin typeface="Arial" charset="0"/>
                    <a:ea typeface="ＭＳ Ｐゴシック" charset="0"/>
                    <a:cs typeface="Roboto"/>
                  </a:rPr>
                  <a:t>OCADS</a:t>
                </a:r>
              </a:p>
            </p:txBody>
          </p:sp>
          <p:pic>
            <p:nvPicPr>
              <p:cNvPr id="10" name="Picture 7" descr="https://opendevelopmentcambodia.net/wp-content/uploads/sites/2/2018/05/GOAL_14_TARGET_14.3-206x300.png">
                <a:extLst>
                  <a:ext uri="{FF2B5EF4-FFF2-40B4-BE49-F238E27FC236}">
                    <a16:creationId xmlns:a16="http://schemas.microsoft.com/office/drawing/2014/main" id="{EB43F650-C67D-472F-8F01-62894D5CB2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3765" y="5214739"/>
                <a:ext cx="1265464" cy="154002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8E9672C-BA7F-47D2-90EC-0D3FFFD42204}"/>
                  </a:ext>
                </a:extLst>
              </p:cNvPr>
              <p:cNvGrpSpPr/>
              <p:nvPr/>
            </p:nvGrpSpPr>
            <p:grpSpPr>
              <a:xfrm>
                <a:off x="2246559" y="2721909"/>
                <a:ext cx="3395768" cy="1292836"/>
                <a:chOff x="3238040" y="2741339"/>
                <a:chExt cx="2248026" cy="625094"/>
              </a:xfrm>
            </p:grpSpPr>
            <p:sp>
              <p:nvSpPr>
                <p:cNvPr id="12" name="Oval 11">
                  <a:extLst>
                    <a:ext uri="{FF2B5EF4-FFF2-40B4-BE49-F238E27FC236}">
                      <a16:creationId xmlns:a16="http://schemas.microsoft.com/office/drawing/2014/main" id="{AF96E849-139B-4189-B684-F61A7CF1AB82}"/>
                    </a:ext>
                  </a:extLst>
                </p:cNvPr>
                <p:cNvSpPr/>
                <p:nvPr/>
              </p:nvSpPr>
              <p:spPr>
                <a:xfrm>
                  <a:off x="3414452" y="2741339"/>
                  <a:ext cx="1968957" cy="603759"/>
                </a:xfrm>
                <a:prstGeom prst="ellipse">
                  <a:avLst/>
                </a:prstGeom>
                <a:solidFill>
                  <a:srgbClr val="FFFFFF"/>
                </a:solidFill>
                <a:ln w="28575"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13" name="TextBox 12">
                  <a:extLst>
                    <a:ext uri="{FF2B5EF4-FFF2-40B4-BE49-F238E27FC236}">
                      <a16:creationId xmlns:a16="http://schemas.microsoft.com/office/drawing/2014/main" id="{E6044F70-A783-4897-A4C7-1FFFEE71B096}"/>
                    </a:ext>
                  </a:extLst>
                </p:cNvPr>
                <p:cNvSpPr txBox="1"/>
                <p:nvPr/>
              </p:nvSpPr>
              <p:spPr>
                <a:xfrm>
                  <a:off x="3238040" y="2786581"/>
                  <a:ext cx="2248026" cy="5798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ctr" defTabSz="130048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587A"/>
                      </a:solidFill>
                      <a:effectLst/>
                      <a:uLnTx/>
                      <a:uFillTx/>
                      <a:latin typeface="Roboto"/>
                      <a:ea typeface="Roboto"/>
                      <a:cs typeface="Roboto"/>
                      <a:sym typeface="Roboto"/>
                    </a:rPr>
                    <a:t>Federated </a:t>
                  </a:r>
                </a:p>
                <a:p>
                  <a:pPr marL="0" marR="0" lvl="0" indent="0" algn="ctr" defTabSz="130048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587A"/>
                      </a:solidFill>
                      <a:effectLst/>
                      <a:uLnTx/>
                      <a:uFillTx/>
                      <a:latin typeface="Roboto"/>
                      <a:ea typeface="Roboto"/>
                      <a:cs typeface="Roboto"/>
                      <a:sym typeface="Roboto"/>
                    </a:rPr>
                    <a:t>Data </a:t>
                  </a:r>
                </a:p>
                <a:p>
                  <a:pPr marL="0" marR="0" lvl="0" indent="0" algn="ctr" defTabSz="130048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587A"/>
                      </a:solidFill>
                      <a:effectLst/>
                      <a:uLnTx/>
                      <a:uFillTx/>
                      <a:latin typeface="Roboto"/>
                      <a:ea typeface="Roboto"/>
                      <a:cs typeface="Roboto"/>
                      <a:sym typeface="Roboto"/>
                    </a:rPr>
                    <a:t>System</a:t>
                  </a:r>
                  <a:endParaRPr kumimoji="0" lang="fr-FR" sz="2400" b="0" i="0" u="none" strike="noStrike" kern="1200" cap="none" spc="0" normalizeH="0" baseline="0" noProof="0" dirty="0">
                    <a:ln>
                      <a:noFill/>
                    </a:ln>
                    <a:solidFill>
                      <a:srgbClr val="0D587A"/>
                    </a:solidFill>
                    <a:effectLst/>
                    <a:uLnTx/>
                    <a:uFillTx/>
                    <a:latin typeface="Roboto"/>
                    <a:ea typeface="Roboto"/>
                    <a:cs typeface="Roboto"/>
                    <a:sym typeface="Roboto"/>
                  </a:endParaRPr>
                </a:p>
              </p:txBody>
            </p:sp>
          </p:grpSp>
          <p:cxnSp>
            <p:nvCxnSpPr>
              <p:cNvPr id="16" name="Straight Arrow Connector 15">
                <a:extLst>
                  <a:ext uri="{FF2B5EF4-FFF2-40B4-BE49-F238E27FC236}">
                    <a16:creationId xmlns:a16="http://schemas.microsoft.com/office/drawing/2014/main" id="{8BBE6322-7D1E-47B3-A5DE-3C641262C597}"/>
                  </a:ext>
                </a:extLst>
              </p:cNvPr>
              <p:cNvCxnSpPr>
                <a:cxnSpLocks/>
              </p:cNvCxnSpPr>
              <p:nvPr/>
            </p:nvCxnSpPr>
            <p:spPr>
              <a:xfrm>
                <a:off x="3357659" y="1558217"/>
                <a:ext cx="223766" cy="655399"/>
              </a:xfrm>
              <a:prstGeom prst="straightConnector1">
                <a:avLst/>
              </a:prstGeom>
              <a:noFill/>
              <a:ln w="381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94E33454-51C1-41F4-A6F1-B0536C8E900D}"/>
                  </a:ext>
                </a:extLst>
              </p:cNvPr>
              <p:cNvCxnSpPr>
                <a:cxnSpLocks/>
              </p:cNvCxnSpPr>
              <p:nvPr/>
            </p:nvCxnSpPr>
            <p:spPr>
              <a:xfrm flipH="1">
                <a:off x="4663962" y="1497796"/>
                <a:ext cx="278295" cy="770148"/>
              </a:xfrm>
              <a:prstGeom prst="straightConnector1">
                <a:avLst/>
              </a:prstGeom>
              <a:noFill/>
              <a:ln w="381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094DB6F5-5277-4206-8B41-608CEB063179}"/>
                  </a:ext>
                </a:extLst>
              </p:cNvPr>
              <p:cNvCxnSpPr>
                <a:cxnSpLocks/>
              </p:cNvCxnSpPr>
              <p:nvPr/>
            </p:nvCxnSpPr>
            <p:spPr>
              <a:xfrm flipH="1">
                <a:off x="5348063" y="2288856"/>
                <a:ext cx="658443" cy="387519"/>
              </a:xfrm>
              <a:prstGeom prst="straightConnector1">
                <a:avLst/>
              </a:prstGeom>
              <a:noFill/>
              <a:ln w="381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2D33F5A4-856E-43FA-826A-ADED931BC76C}"/>
                  </a:ext>
                </a:extLst>
              </p:cNvPr>
              <p:cNvCxnSpPr>
                <a:cxnSpLocks/>
              </p:cNvCxnSpPr>
              <p:nvPr/>
            </p:nvCxnSpPr>
            <p:spPr>
              <a:xfrm flipH="1" flipV="1">
                <a:off x="1839466" y="2267983"/>
                <a:ext cx="814187" cy="321928"/>
              </a:xfrm>
              <a:prstGeom prst="straightConnector1">
                <a:avLst/>
              </a:prstGeom>
              <a:noFill/>
              <a:ln w="381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1D382002-DBAC-4D73-BD6E-DCFD5DCB523F}"/>
                  </a:ext>
                </a:extLst>
              </p:cNvPr>
              <p:cNvCxnSpPr>
                <a:cxnSpLocks/>
              </p:cNvCxnSpPr>
              <p:nvPr/>
            </p:nvCxnSpPr>
            <p:spPr>
              <a:xfrm flipH="1">
                <a:off x="2285338" y="4372344"/>
                <a:ext cx="736630" cy="387519"/>
              </a:xfrm>
              <a:prstGeom prst="straightConnector1">
                <a:avLst/>
              </a:prstGeom>
              <a:noFill/>
              <a:ln w="381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25" name="Straight Arrow Connector 24">
                <a:extLst>
                  <a:ext uri="{FF2B5EF4-FFF2-40B4-BE49-F238E27FC236}">
                    <a16:creationId xmlns:a16="http://schemas.microsoft.com/office/drawing/2014/main" id="{DE660D48-9A97-4911-A15D-70A0AB4C9583}"/>
                  </a:ext>
                </a:extLst>
              </p:cNvPr>
              <p:cNvCxnSpPr>
                <a:cxnSpLocks/>
              </p:cNvCxnSpPr>
              <p:nvPr/>
            </p:nvCxnSpPr>
            <p:spPr>
              <a:xfrm flipH="1">
                <a:off x="1668931" y="3669500"/>
                <a:ext cx="745955" cy="11187"/>
              </a:xfrm>
              <a:prstGeom prst="straightConnector1">
                <a:avLst/>
              </a:prstGeom>
              <a:noFill/>
              <a:ln w="381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26" name="Straight Arrow Connector 25">
                <a:extLst>
                  <a:ext uri="{FF2B5EF4-FFF2-40B4-BE49-F238E27FC236}">
                    <a16:creationId xmlns:a16="http://schemas.microsoft.com/office/drawing/2014/main" id="{C0DE8B88-3CC4-4D1E-A1B9-B69ACF029548}"/>
                  </a:ext>
                </a:extLst>
              </p:cNvPr>
              <p:cNvCxnSpPr>
                <a:cxnSpLocks/>
              </p:cNvCxnSpPr>
              <p:nvPr/>
            </p:nvCxnSpPr>
            <p:spPr>
              <a:xfrm flipH="1" flipV="1">
                <a:off x="5650583" y="3647504"/>
                <a:ext cx="859444" cy="56246"/>
              </a:xfrm>
              <a:prstGeom prst="straightConnector1">
                <a:avLst/>
              </a:prstGeom>
              <a:noFill/>
              <a:ln w="381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30" name="Straight Arrow Connector 29">
                <a:extLst>
                  <a:ext uri="{FF2B5EF4-FFF2-40B4-BE49-F238E27FC236}">
                    <a16:creationId xmlns:a16="http://schemas.microsoft.com/office/drawing/2014/main" id="{136C4428-9F53-439D-8FF3-CF8947B7CFF0}"/>
                  </a:ext>
                </a:extLst>
              </p:cNvPr>
              <p:cNvCxnSpPr>
                <a:cxnSpLocks/>
              </p:cNvCxnSpPr>
              <p:nvPr/>
            </p:nvCxnSpPr>
            <p:spPr>
              <a:xfrm flipH="1">
                <a:off x="3995779" y="4320208"/>
                <a:ext cx="10719" cy="827517"/>
              </a:xfrm>
              <a:prstGeom prst="straightConnector1">
                <a:avLst/>
              </a:prstGeom>
              <a:noFill/>
              <a:ln w="381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a16="http://schemas.microsoft.com/office/drawing/2014/main" id="{D0449400-B8BD-43B6-A4EE-F7677FB77951}"/>
                  </a:ext>
                </a:extLst>
              </p:cNvPr>
              <p:cNvCxnSpPr>
                <a:cxnSpLocks/>
              </p:cNvCxnSpPr>
              <p:nvPr/>
            </p:nvCxnSpPr>
            <p:spPr>
              <a:xfrm flipH="1" flipV="1">
                <a:off x="5207047" y="4255527"/>
                <a:ext cx="731146" cy="445776"/>
              </a:xfrm>
              <a:prstGeom prst="straightConnector1">
                <a:avLst/>
              </a:prstGeom>
              <a:noFill/>
              <a:ln w="38100" cap="flat">
                <a:solidFill>
                  <a:schemeClr val="accent1"/>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grpSp>
      </p:grpSp>
    </p:spTree>
    <p:extLst>
      <p:ext uri="{BB962C8B-B14F-4D97-AF65-F5344CB8AC3E}">
        <p14:creationId xmlns:p14="http://schemas.microsoft.com/office/powerpoint/2010/main" val="150807735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1E833-E06C-F120-71CF-4B356F46806F}"/>
              </a:ext>
            </a:extLst>
          </p:cNvPr>
          <p:cNvSpPr/>
          <p:nvPr/>
        </p:nvSpPr>
        <p:spPr>
          <a:xfrm>
            <a:off x="261585" y="515460"/>
            <a:ext cx="1949482" cy="4637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a:cs typeface="Arial" panose="020B0604020202020204" pitchFamily="34" charset="0"/>
              </a:rPr>
              <a:t>Next steps</a:t>
            </a:r>
          </a:p>
        </p:txBody>
      </p:sp>
      <p:sp>
        <p:nvSpPr>
          <p:cNvPr id="3" name="TextBox 2">
            <a:extLst>
              <a:ext uri="{FF2B5EF4-FFF2-40B4-BE49-F238E27FC236}">
                <a16:creationId xmlns:a16="http://schemas.microsoft.com/office/drawing/2014/main" id="{88AF0815-F391-B24F-765F-5875F0130921}"/>
              </a:ext>
            </a:extLst>
          </p:cNvPr>
          <p:cNvSpPr txBox="1"/>
          <p:nvPr/>
        </p:nvSpPr>
        <p:spPr>
          <a:xfrm>
            <a:off x="2730500" y="1589108"/>
            <a:ext cx="9461500" cy="5847755"/>
          </a:xfrm>
          <a:prstGeom prst="rect">
            <a:avLst/>
          </a:prstGeom>
          <a:noFill/>
          <a:ln w="12700" cap="flat">
            <a:noFill/>
            <a:miter lim="400000"/>
          </a:ln>
          <a:effectLst/>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Machine-to-machine</a:t>
            </a:r>
            <a:r>
              <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metadata exchange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Mapping and </a:t>
            </a:r>
            <a:r>
              <a:rPr kumimoji="0" lang="en-GB" sz="2200" b="0" i="0" u="none" strike="noStrike" kern="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im</a:t>
            </a:r>
            <a:r>
              <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plementation of </a:t>
            </a:r>
            <a:r>
              <a:rPr kumimoji="0" lang="en-NO" sz="2200" b="1"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standardised vocab</a:t>
            </a:r>
            <a:r>
              <a:rPr kumimoji="0" lang="en-US" sz="2200" b="1" i="0" u="none" strike="noStrike" kern="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ularies</a:t>
            </a:r>
            <a:endParaRPr kumimoji="0" lang="en-US" sz="2200" b="1"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Integration of </a:t>
            </a:r>
            <a:r>
              <a:rPr kumimoji="0" lang="en-NO" sz="2200" b="1"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missing standardised vocab</a:t>
            </a:r>
            <a:r>
              <a:rPr kumimoji="0" lang="en-US" sz="2200" b="1" i="0" u="none" strike="noStrike" kern="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ularies</a:t>
            </a:r>
            <a:r>
              <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in the field of enriched metadata according to the </a:t>
            </a:r>
            <a:r>
              <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SDG 14.3.1 M</a:t>
            </a:r>
            <a:r>
              <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ethodology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Controlling and </a:t>
            </a:r>
            <a:r>
              <a:rPr kumimoji="0" lang="en-GB" sz="2200" b="1"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aligning the metadata requirements </a:t>
            </a:r>
            <a:r>
              <a:rPr kumimoji="0" lang="en-GB"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in agreement with </a:t>
            </a:r>
            <a:r>
              <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data generators</a:t>
            </a:r>
            <a:r>
              <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and the scientific community</a:t>
            </a:r>
            <a:r>
              <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to provide needed enriched metadata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Data exchange: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D</a:t>
            </a:r>
            <a:r>
              <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ata availability in a standardised form using standardised vocab</a:t>
            </a:r>
            <a:r>
              <a:rPr kumimoji="0" lang="en-US" sz="2200" b="0" i="0" u="none" strike="noStrike" kern="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ularies</a:t>
            </a:r>
            <a:r>
              <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With the development of the federated system the 14.3.1 portal would become one of the platforms to be harvested on a regular basis and could act as a mirror to support visualization/exchange and ensure long term availability of the data.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p:txBody>
      </p:sp>
      <p:sp>
        <p:nvSpPr>
          <p:cNvPr id="4" name="TextBox 3">
            <a:extLst>
              <a:ext uri="{FF2B5EF4-FFF2-40B4-BE49-F238E27FC236}">
                <a16:creationId xmlns:a16="http://schemas.microsoft.com/office/drawing/2014/main" id="{B8AFEE2D-E65E-DC07-B0B1-B69D2D01541B}"/>
              </a:ext>
            </a:extLst>
          </p:cNvPr>
          <p:cNvSpPr txBox="1"/>
          <p:nvPr/>
        </p:nvSpPr>
        <p:spPr>
          <a:xfrm>
            <a:off x="2579576" y="193319"/>
            <a:ext cx="7747000" cy="1107996"/>
          </a:xfrm>
          <a:prstGeom prst="rect">
            <a:avLst/>
          </a:prstGeom>
          <a:noFill/>
          <a:ln w="12700" cap="flat">
            <a:noFill/>
            <a:miter lim="400000"/>
          </a:ln>
          <a:effectLst/>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Integrate data and metadata by enhancing the interoperability and establishing a federated data integration/ingestion system using ERDDAP services</a:t>
            </a:r>
            <a:endPar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603414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1E833-E06C-F120-71CF-4B356F46806F}"/>
              </a:ext>
            </a:extLst>
          </p:cNvPr>
          <p:cNvSpPr/>
          <p:nvPr/>
        </p:nvSpPr>
        <p:spPr>
          <a:xfrm>
            <a:off x="261585" y="515460"/>
            <a:ext cx="1949482" cy="4637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a:cs typeface="Arial" panose="020B0604020202020204" pitchFamily="34" charset="0"/>
              </a:rPr>
              <a:t>Metadata</a:t>
            </a:r>
          </a:p>
        </p:txBody>
      </p:sp>
      <p:sp>
        <p:nvSpPr>
          <p:cNvPr id="3" name="TextBox 2">
            <a:extLst>
              <a:ext uri="{FF2B5EF4-FFF2-40B4-BE49-F238E27FC236}">
                <a16:creationId xmlns:a16="http://schemas.microsoft.com/office/drawing/2014/main" id="{88AF0815-F391-B24F-765F-5875F0130921}"/>
              </a:ext>
            </a:extLst>
          </p:cNvPr>
          <p:cNvSpPr txBox="1"/>
          <p:nvPr/>
        </p:nvSpPr>
        <p:spPr>
          <a:xfrm>
            <a:off x="2642950" y="898445"/>
            <a:ext cx="8534130" cy="4154984"/>
          </a:xfrm>
          <a:prstGeom prst="rect">
            <a:avLst/>
          </a:prstGeom>
          <a:noFill/>
          <a:ln w="12700" cap="flat">
            <a:noFill/>
            <a:miter lim="400000"/>
          </a:ln>
          <a:effectLst/>
          <a:sp3d/>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Agreement on data and metadata requirements, and adoption of the metadata template by all data centres	</a:t>
            </a: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a:t>
            </a:r>
            <a:endParaRPr lang="en-US" sz="2000" kern="0" dirty="0">
              <a:solidFill>
                <a:srgbClr val="002060"/>
              </a:solidFill>
              <a:latin typeface="Arial" panose="020B0604020202020204" pitchFamily="34" charset="0"/>
              <a:ea typeface="Roboto"/>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Possible adaptations to facilitate the process: </a:t>
            </a:r>
          </a:p>
          <a:p>
            <a:pPr marL="742950" lvl="1" indent="-285750">
              <a:buFont typeface="Arial" panose="020B0604020202020204" pitchFamily="34" charset="0"/>
              <a:buChar char="•"/>
            </a:pPr>
            <a:r>
              <a:rPr lang="en-GB" b="0" i="0" u="none" strike="noStrike" baseline="0" dirty="0">
                <a:solidFill>
                  <a:srgbClr val="002060"/>
                </a:solidFill>
                <a:latin typeface="Arial" panose="020B0604020202020204" pitchFamily="34" charset="0"/>
                <a:cs typeface="Arial" panose="020B0604020202020204" pitchFamily="34" charset="0"/>
              </a:rPr>
              <a:t>create data type specific metadata templates, allowing </a:t>
            </a:r>
            <a:r>
              <a:rPr lang="en-US" sz="1800" b="0" i="0" u="none" strike="noStrike" baseline="0" dirty="0">
                <a:solidFill>
                  <a:srgbClr val="002060"/>
                </a:solidFill>
                <a:latin typeface="Arial" panose="020B0604020202020204" pitchFamily="34" charset="0"/>
                <a:cs typeface="Arial" panose="020B0604020202020204" pitchFamily="34" charset="0"/>
              </a:rPr>
              <a:t>users to only enter metadata elements related to the specific type of data (e.g., mooring, underway); </a:t>
            </a:r>
          </a:p>
          <a:p>
            <a:pPr marL="742950" lvl="1" indent="-285750">
              <a:buFont typeface="Arial" panose="020B0604020202020204" pitchFamily="34" charset="0"/>
              <a:buChar char="•"/>
            </a:pPr>
            <a:r>
              <a:rPr lang="en-US" b="0" i="0" u="none" strike="noStrike" baseline="0" dirty="0">
                <a:solidFill>
                  <a:srgbClr val="002060"/>
                </a:solidFill>
                <a:latin typeface="Arial" panose="020B0604020202020204" pitchFamily="34" charset="0"/>
                <a:cs typeface="Arial" panose="020B0604020202020204" pitchFamily="34" charset="0"/>
              </a:rPr>
              <a:t>enable users to prepopulate all metadata elements based on previously published datasets of similar type, and </a:t>
            </a:r>
            <a:r>
              <a:rPr lang="en-US" sz="1800" b="0" i="0" u="none" strike="noStrike" baseline="0" dirty="0">
                <a:solidFill>
                  <a:srgbClr val="002060"/>
                </a:solidFill>
                <a:latin typeface="Arial" panose="020B0604020202020204" pitchFamily="34" charset="0"/>
                <a:cs typeface="Arial" panose="020B0604020202020204" pitchFamily="34" charset="0"/>
              </a:rPr>
              <a:t>modify them from there instead of starting from scratch; </a:t>
            </a:r>
          </a:p>
          <a:p>
            <a:pPr marL="742950" lvl="1" indent="-285750">
              <a:buFont typeface="Arial" panose="020B0604020202020204" pitchFamily="34" charset="0"/>
              <a:buChar char="•"/>
            </a:pPr>
            <a:r>
              <a:rPr lang="en-US" sz="1800" b="0" i="0" u="none" strike="noStrike" baseline="0" dirty="0">
                <a:solidFill>
                  <a:srgbClr val="002060"/>
                </a:solidFill>
                <a:latin typeface="Arial" panose="020B0604020202020204" pitchFamily="34" charset="0"/>
                <a:cs typeface="Arial" panose="020B0604020202020204" pitchFamily="34" charset="0"/>
              </a:rPr>
              <a:t>automatically generate some metadata elements, such as the bounding box longitude and latitude, start date, end date, and minimum and maximum sampling depths.</a:t>
            </a:r>
            <a:endPar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723377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6E3B26-2B25-69CC-91F3-B2C82708E186}"/>
              </a:ext>
            </a:extLst>
          </p:cNvPr>
          <p:cNvSpPr txBox="1"/>
          <p:nvPr/>
        </p:nvSpPr>
        <p:spPr>
          <a:xfrm>
            <a:off x="2937753" y="836578"/>
            <a:ext cx="7451387" cy="4247317"/>
          </a:xfrm>
          <a:prstGeom prst="rect">
            <a:avLst/>
          </a:prstGeom>
          <a:noFill/>
        </p:spPr>
        <p:txBody>
          <a:bodyPr wrap="square">
            <a:spAutoFit/>
          </a:bodyPr>
          <a:lstStyle/>
          <a:p>
            <a:pPr algn="l"/>
            <a:r>
              <a:rPr lang="en-GB" dirty="0">
                <a:solidFill>
                  <a:srgbClr val="002060"/>
                </a:solidFill>
                <a:latin typeface="Arial" panose="020B0604020202020204" pitchFamily="34" charset="0"/>
                <a:cs typeface="Arial" panose="020B0604020202020204" pitchFamily="34" charset="0"/>
              </a:rPr>
              <a:t>K</a:t>
            </a:r>
            <a:r>
              <a:rPr lang="en-GB" b="0" i="0" u="none" strike="noStrike" baseline="0" dirty="0">
                <a:solidFill>
                  <a:srgbClr val="002060"/>
                </a:solidFill>
                <a:latin typeface="Arial" panose="020B0604020202020204" pitchFamily="34" charset="0"/>
                <a:cs typeface="Arial" panose="020B0604020202020204" pitchFamily="34" charset="0"/>
              </a:rPr>
              <a:t>ey requirements </a:t>
            </a:r>
          </a:p>
          <a:p>
            <a:pPr algn="l"/>
            <a:endParaRPr lang="en-GB" b="0" i="0" u="none" strike="noStrike" baseline="0" dirty="0">
              <a:solidFill>
                <a:srgbClr val="002060"/>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0" i="0" u="none" strike="noStrike" baseline="0" dirty="0">
                <a:solidFill>
                  <a:srgbClr val="002060"/>
                </a:solidFill>
                <a:latin typeface="Arial" panose="020B0604020202020204" pitchFamily="34" charset="0"/>
                <a:cs typeface="Arial" panose="020B0604020202020204" pitchFamily="34" charset="0"/>
              </a:rPr>
              <a:t>The vocabulary(</a:t>
            </a:r>
            <a:r>
              <a:rPr lang="en-US" b="0" i="0" u="none" strike="noStrike" baseline="0" dirty="0" err="1">
                <a:solidFill>
                  <a:srgbClr val="002060"/>
                </a:solidFill>
                <a:latin typeface="Arial" panose="020B0604020202020204" pitchFamily="34" charset="0"/>
                <a:cs typeface="Arial" panose="020B0604020202020204" pitchFamily="34" charset="0"/>
              </a:rPr>
              <a:t>ies</a:t>
            </a:r>
            <a:r>
              <a:rPr lang="en-US" b="0" i="0" u="none" strike="noStrike" baseline="0" dirty="0">
                <a:solidFill>
                  <a:srgbClr val="002060"/>
                </a:solidFill>
                <a:latin typeface="Arial" panose="020B0604020202020204" pitchFamily="34" charset="0"/>
                <a:cs typeface="Arial" panose="020B0604020202020204" pitchFamily="34" charset="0"/>
              </a:rPr>
              <a:t>) adopted need to comply with the FAIR data principles and in </a:t>
            </a:r>
            <a:r>
              <a:rPr lang="en-GB" b="0" i="0" u="none" strike="noStrike" baseline="0" dirty="0">
                <a:solidFill>
                  <a:srgbClr val="002060"/>
                </a:solidFill>
                <a:latin typeface="Arial" panose="020B0604020202020204" pitchFamily="34" charset="0"/>
                <a:cs typeface="Arial" panose="020B0604020202020204" pitchFamily="34" charset="0"/>
              </a:rPr>
              <a:t>particular enable cross-domain interoperability;</a:t>
            </a:r>
          </a:p>
          <a:p>
            <a:pPr marL="285750" indent="-285750" algn="l">
              <a:buFont typeface="Arial" panose="020B0604020202020204" pitchFamily="34" charset="0"/>
              <a:buChar char="•"/>
            </a:pPr>
            <a:r>
              <a:rPr lang="en-US" b="0" i="0" u="none" strike="noStrike" baseline="0" dirty="0">
                <a:solidFill>
                  <a:srgbClr val="002060"/>
                </a:solidFill>
                <a:latin typeface="Arial" panose="020B0604020202020204" pitchFamily="34" charset="0"/>
                <a:cs typeface="Arial" panose="020B0604020202020204" pitchFamily="34" charset="0"/>
              </a:rPr>
              <a:t>It needs to enable machine-access (i.e. compliant with web standards) as well as </a:t>
            </a:r>
            <a:r>
              <a:rPr lang="en-GB" b="0" i="0" u="none" strike="noStrike" baseline="0" dirty="0">
                <a:solidFill>
                  <a:srgbClr val="002060"/>
                </a:solidFill>
                <a:latin typeface="Arial" panose="020B0604020202020204" pitchFamily="34" charset="0"/>
                <a:cs typeface="Arial" panose="020B0604020202020204" pitchFamily="34" charset="0"/>
              </a:rPr>
              <a:t>human readability;</a:t>
            </a:r>
          </a:p>
          <a:p>
            <a:pPr marL="285750" indent="-285750" algn="l">
              <a:buFont typeface="Arial" panose="020B0604020202020204" pitchFamily="34" charset="0"/>
              <a:buChar char="•"/>
            </a:pPr>
            <a:r>
              <a:rPr lang="en-US" b="0" i="0" u="none" strike="noStrike" baseline="0" dirty="0">
                <a:solidFill>
                  <a:srgbClr val="002060"/>
                </a:solidFill>
                <a:latin typeface="Arial" panose="020B0604020202020204" pitchFamily="34" charset="0"/>
                <a:cs typeface="Arial" panose="020B0604020202020204" pitchFamily="34" charset="0"/>
              </a:rPr>
              <a:t>If more than one vocabulary is used for the same concept then they will need to be mapped, and the mapping will need to be maintained;</a:t>
            </a:r>
          </a:p>
          <a:p>
            <a:pPr marL="285750" indent="-285750" algn="l">
              <a:buFont typeface="Arial" panose="020B0604020202020204" pitchFamily="34" charset="0"/>
              <a:buChar char="•"/>
            </a:pPr>
            <a:r>
              <a:rPr lang="en-US" b="0" i="0" u="none" strike="noStrike" baseline="0" dirty="0">
                <a:solidFill>
                  <a:srgbClr val="002060"/>
                </a:solidFill>
                <a:latin typeface="Arial" panose="020B0604020202020204" pitchFamily="34" charset="0"/>
                <a:cs typeface="Arial" panose="020B0604020202020204" pitchFamily="34" charset="0"/>
              </a:rPr>
              <a:t>Many variable-naming vocabularies exist, and we need to avoid creating new ones unless necessary;</a:t>
            </a:r>
          </a:p>
          <a:p>
            <a:pPr marL="285750" indent="-285750" algn="l">
              <a:buFont typeface="Arial" panose="020B0604020202020204" pitchFamily="34" charset="0"/>
              <a:buChar char="•"/>
            </a:pPr>
            <a:r>
              <a:rPr lang="en-US" b="0" i="0" u="none" strike="noStrike" baseline="0" dirty="0">
                <a:solidFill>
                  <a:srgbClr val="002060"/>
                </a:solidFill>
                <a:latin typeface="Arial" panose="020B0604020202020204" pitchFamily="34" charset="0"/>
                <a:cs typeface="Arial" panose="020B0604020202020204" pitchFamily="34" charset="0"/>
              </a:rPr>
              <a:t>Most variables needed by the OCA community, including e.g. Temperature of pH measurement, already have a vocabulary code in either the CF Standard Names or </a:t>
            </a:r>
            <a:r>
              <a:rPr lang="en-GB" b="0" i="0" u="none" strike="noStrike" baseline="0" dirty="0">
                <a:solidFill>
                  <a:srgbClr val="002060"/>
                </a:solidFill>
                <a:latin typeface="Arial" panose="020B0604020202020204" pitchFamily="34" charset="0"/>
                <a:cs typeface="Arial" panose="020B0604020202020204" pitchFamily="34" charset="0"/>
              </a:rPr>
              <a:t>the BODC PUV;</a:t>
            </a:r>
          </a:p>
          <a:p>
            <a:pPr marL="285750" indent="-285750" algn="l">
              <a:buFont typeface="Arial" panose="020B0604020202020204" pitchFamily="34" charset="0"/>
              <a:buChar char="•"/>
            </a:pPr>
            <a:r>
              <a:rPr lang="en-US" b="0" i="0" u="none" strike="noStrike" baseline="0" dirty="0">
                <a:solidFill>
                  <a:srgbClr val="002060"/>
                </a:solidFill>
                <a:latin typeface="Arial" panose="020B0604020202020204" pitchFamily="34" charset="0"/>
                <a:cs typeface="Arial" panose="020B0604020202020204" pitchFamily="34" charset="0"/>
              </a:rPr>
              <a:t>Existing vocabularies should be reviewed by experts to ensure they are correct, and superfluous or ambiguous ones can be deprecated;</a:t>
            </a:r>
          </a:p>
        </p:txBody>
      </p:sp>
      <p:sp>
        <p:nvSpPr>
          <p:cNvPr id="4" name="Rectangle 3">
            <a:extLst>
              <a:ext uri="{FF2B5EF4-FFF2-40B4-BE49-F238E27FC236}">
                <a16:creationId xmlns:a16="http://schemas.microsoft.com/office/drawing/2014/main" id="{BD01F4BD-0613-EA61-1924-EA5722F6866A}"/>
              </a:ext>
            </a:extLst>
          </p:cNvPr>
          <p:cNvSpPr/>
          <p:nvPr/>
        </p:nvSpPr>
        <p:spPr>
          <a:xfrm>
            <a:off x="261585" y="515460"/>
            <a:ext cx="2063326" cy="4637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a:cs typeface="Arial" panose="020B0604020202020204" pitchFamily="34" charset="0"/>
              </a:rPr>
              <a:t>Vocabularies</a:t>
            </a:r>
          </a:p>
        </p:txBody>
      </p:sp>
    </p:spTree>
    <p:extLst>
      <p:ext uri="{BB962C8B-B14F-4D97-AF65-F5344CB8AC3E}">
        <p14:creationId xmlns:p14="http://schemas.microsoft.com/office/powerpoint/2010/main" val="1354527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D22686-E183-5403-DBFA-A6BED48A74C5}"/>
              </a:ext>
            </a:extLst>
          </p:cNvPr>
          <p:cNvSpPr txBox="1"/>
          <p:nvPr/>
        </p:nvSpPr>
        <p:spPr>
          <a:xfrm>
            <a:off x="2730500" y="600486"/>
            <a:ext cx="9461500" cy="6309420"/>
          </a:xfrm>
          <a:prstGeom prst="rect">
            <a:avLst/>
          </a:prstGeom>
          <a:noFill/>
          <a:ln w="12700" cap="flat">
            <a:noFill/>
            <a:miter lim="400000"/>
          </a:ln>
          <a:effectLst/>
          <a:sp3d/>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ODIS support </a:t>
            </a:r>
          </a:p>
          <a:p>
            <a:pPr marL="800100" lvl="1" indent="-342900">
              <a:buFont typeface="Arial" panose="020B0604020202020204" pitchFamily="34" charset="0"/>
              <a:buChar char="•"/>
              <a:defRPr/>
            </a:pPr>
            <a:r>
              <a:rPr kumimoji="0" lang="en-US" sz="20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Inclusion of SDG 14.3.1 in ODIS</a:t>
            </a:r>
          </a:p>
          <a:p>
            <a:pPr marL="800100" lvl="1" indent="-342900">
              <a:buFont typeface="Arial" panose="020B0604020202020204" pitchFamily="34" charset="0"/>
              <a:buChar char="•"/>
              <a:defRPr/>
            </a:pPr>
            <a:endParaRPr lang="en-US" sz="2200" kern="0" dirty="0">
              <a:solidFill>
                <a:srgbClr val="002060"/>
              </a:solidFill>
              <a:latin typeface="Arial" panose="020B0604020202020204" pitchFamily="34" charset="0"/>
              <a:ea typeface="Roboto"/>
              <a:cs typeface="Arial" panose="020B0604020202020204" pitchFamily="34" charset="0"/>
            </a:endParaRPr>
          </a:p>
          <a:p>
            <a:pPr marL="342900" indent="-342900">
              <a:buFont typeface="Arial" panose="020B0604020202020204" pitchFamily="34" charset="0"/>
              <a:buChar char="•"/>
              <a:defRPr/>
            </a:pPr>
            <a:r>
              <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Technical support for maintenance and upgrades of the SDG 14.3.1 Data Portal  </a:t>
            </a:r>
          </a:p>
          <a:p>
            <a:pPr marL="800100" lvl="1" indent="-342900">
              <a:buFont typeface="Arial" panose="020B0604020202020204" pitchFamily="34" charset="0"/>
              <a:buChar char="•"/>
              <a:defRPr/>
            </a:pPr>
            <a:r>
              <a:rPr kumimoji="0" lang="en-US" sz="20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Improved search and download functions</a:t>
            </a:r>
          </a:p>
          <a:p>
            <a:pPr marL="800100" lvl="1" indent="-342900">
              <a:buFont typeface="Arial" panose="020B0604020202020204" pitchFamily="34" charset="0"/>
              <a:buChar char="•"/>
              <a:defRPr/>
            </a:pPr>
            <a:r>
              <a:rPr kumimoji="0" lang="en-US" sz="2000" b="0" i="0" u="none" strike="noStrike" kern="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Integrati</a:t>
            </a:r>
            <a:r>
              <a:rPr lang="en-US" sz="2000" kern="0" dirty="0">
                <a:solidFill>
                  <a:srgbClr val="002060"/>
                </a:solidFill>
                <a:latin typeface="Arial" panose="020B0604020202020204" pitchFamily="34" charset="0"/>
                <a:ea typeface="Roboto"/>
                <a:cs typeface="Arial" panose="020B0604020202020204" pitchFamily="34" charset="0"/>
              </a:rPr>
              <a:t>on into federated data system</a:t>
            </a:r>
          </a:p>
          <a:p>
            <a:pPr marL="800100" lvl="1" indent="-342900">
              <a:buFont typeface="Arial" panose="020B0604020202020204" pitchFamily="34" charset="0"/>
              <a:buChar char="•"/>
              <a:defRPr/>
            </a:pPr>
            <a:r>
              <a:rPr kumimoji="0" lang="en-US" sz="20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Visualization tools embedded in the federated system, according to the SDG 14.3.1 methodology, to include maps showing the origin of the datasets received, </a:t>
            </a:r>
            <a:r>
              <a:rPr kumimoji="0" lang="en-US" sz="2000" b="0" i="0" u="none" strike="noStrike" kern="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organised</a:t>
            </a:r>
            <a:r>
              <a:rPr kumimoji="0" lang="en-US" sz="20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by data quality; maps depicting trends for long-term datasets (&gt;5 years). </a:t>
            </a:r>
          </a:p>
          <a:p>
            <a:pPr marL="800100" lvl="1" indent="-342900">
              <a:buFont typeface="Arial" panose="020B0604020202020204" pitchFamily="34" charset="0"/>
              <a:buChar char="•"/>
              <a:defRPr/>
            </a:pPr>
            <a:endParaRPr lang="en-US" sz="2200" kern="0" dirty="0">
              <a:solidFill>
                <a:srgbClr val="002060"/>
              </a:solidFill>
              <a:latin typeface="Arial" panose="020B0604020202020204" pitchFamily="34" charset="0"/>
              <a:ea typeface="Roboto"/>
              <a:cs typeface="Arial" panose="020B0604020202020204" pitchFamily="34" charset="0"/>
            </a:endParaRPr>
          </a:p>
          <a:p>
            <a:pPr marL="342900" indent="-342900">
              <a:buFont typeface="Arial" panose="020B0604020202020204" pitchFamily="34" charset="0"/>
              <a:buChar char="•"/>
              <a:defRPr/>
            </a:pPr>
            <a:r>
              <a:rPr lang="en-US" sz="2200" kern="0" dirty="0">
                <a:solidFill>
                  <a:srgbClr val="002060"/>
                </a:solidFill>
                <a:latin typeface="Arial" panose="020B0604020202020204" pitchFamily="34" charset="0"/>
                <a:ea typeface="Roboto"/>
                <a:cs typeface="Arial" panose="020B0604020202020204" pitchFamily="34" charset="0"/>
              </a:rPr>
              <a:t>Support with the c</a:t>
            </a:r>
            <a:r>
              <a:rPr kumimoji="0" lang="en-US" sz="2200" b="0" i="0" u="none" strike="noStrike" kern="0" cap="none" spc="0" normalizeH="0" baseline="0" noProof="0" dirty="0" err="1">
                <a:ln>
                  <a:noFill/>
                </a:ln>
                <a:solidFill>
                  <a:srgbClr val="002060"/>
                </a:solidFill>
                <a:effectLst/>
                <a:uLnTx/>
                <a:uFillTx/>
                <a:latin typeface="Arial" panose="020B0604020202020204" pitchFamily="34" charset="0"/>
                <a:ea typeface="Roboto"/>
                <a:cs typeface="Arial" panose="020B0604020202020204" pitchFamily="34" charset="0"/>
              </a:rPr>
              <a:t>ommunication</a:t>
            </a:r>
            <a:r>
              <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of SDG 14.3.1 Indicator data requirements to NODCs, ADUs and other relevant national agencies to improve data flow </a:t>
            </a:r>
          </a:p>
          <a:p>
            <a:pPr marL="342900" indent="-342900">
              <a:buFont typeface="Arial" panose="020B0604020202020204" pitchFamily="34" charset="0"/>
              <a:buChar char="•"/>
              <a:defRPr/>
            </a:pPr>
            <a:endPar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a:p>
            <a:pPr marL="342900" indent="-342900">
              <a:buFont typeface="Arial" panose="020B0604020202020204" pitchFamily="34" charset="0"/>
              <a:buChar char="•"/>
              <a:defRPr/>
            </a:pPr>
            <a:endParaRPr lang="en-US" sz="2200" kern="0" dirty="0">
              <a:solidFill>
                <a:srgbClr val="002060"/>
              </a:solidFill>
              <a:latin typeface="Arial" panose="020B0604020202020204" pitchFamily="34" charset="0"/>
              <a:ea typeface="Roboto"/>
              <a:cs typeface="Arial" panose="020B0604020202020204" pitchFamily="34" charset="0"/>
            </a:endParaRPr>
          </a:p>
          <a:p>
            <a:pPr marL="342900" indent="-342900">
              <a:buFont typeface="Arial" panose="020B0604020202020204" pitchFamily="34" charset="0"/>
              <a:buChar char="•"/>
              <a:defRPr/>
            </a:pPr>
            <a:endParaRPr kumimoji="0" lang="en-US"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O" sz="2200" b="0"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p:txBody>
      </p:sp>
      <p:sp>
        <p:nvSpPr>
          <p:cNvPr id="3" name="Rectangle 2">
            <a:extLst>
              <a:ext uri="{FF2B5EF4-FFF2-40B4-BE49-F238E27FC236}">
                <a16:creationId xmlns:a16="http://schemas.microsoft.com/office/drawing/2014/main" id="{AB8DA4D1-1C4B-3FE1-9783-E6BAB7B489C0}"/>
              </a:ext>
            </a:extLst>
          </p:cNvPr>
          <p:cNvSpPr/>
          <p:nvPr/>
        </p:nvSpPr>
        <p:spPr>
          <a:xfrm>
            <a:off x="261585" y="515460"/>
            <a:ext cx="1949482" cy="11285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a:cs typeface="Arial" panose="020B0604020202020204" pitchFamily="34" charset="0"/>
              </a:rPr>
              <a:t>IODE support to </a:t>
            </a:r>
          </a:p>
          <a:p>
            <a:pPr marL="0" marR="0" lvl="0" indent="0" algn="l" defTabSz="1300480" rtl="0" eaLnBrk="1" fontAlgn="auto" latinLnBrk="0" hangingPunct="0">
              <a:lnSpc>
                <a:spcPct val="90000"/>
              </a:lnSpc>
              <a:spcBef>
                <a:spcPct val="0"/>
              </a:spcBef>
              <a:spcAft>
                <a:spcPts val="0"/>
              </a:spcAft>
              <a:buClrTx/>
              <a:buSzTx/>
              <a:buFontTx/>
              <a:buNone/>
              <a:tabLst/>
              <a:defRPr/>
            </a:pPr>
            <a:r>
              <a:rPr lang="en-US" sz="2400" b="1" dirty="0">
                <a:solidFill>
                  <a:prstClr val="white"/>
                </a:solidFill>
                <a:latin typeface="Arial" panose="020B0604020202020204" pitchFamily="34" charset="0"/>
                <a:ea typeface="Roboto"/>
                <a:cs typeface="Arial" panose="020B0604020202020204" pitchFamily="34" charset="0"/>
              </a:rPr>
              <a:t>IOC </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984223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81991D-211A-9219-9CC4-D5ABFF4BC397}"/>
              </a:ext>
            </a:extLst>
          </p:cNvPr>
          <p:cNvSpPr/>
          <p:nvPr/>
        </p:nvSpPr>
        <p:spPr>
          <a:xfrm>
            <a:off x="470656" y="346126"/>
            <a:ext cx="6056645" cy="461665"/>
          </a:xfrm>
          <a:prstGeom prst="rect">
            <a:avLst/>
          </a:prstGeom>
          <a:solidFill>
            <a:schemeClr val="bg1"/>
          </a:solidFill>
          <a:ln w="12700" cap="flat">
            <a:noFill/>
            <a:miter lim="400000"/>
          </a:ln>
          <a:effectLst/>
          <a:sp3d/>
          <a:extLs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IODE 27 and Management Team</a:t>
            </a:r>
          </a:p>
        </p:txBody>
      </p:sp>
      <p:sp>
        <p:nvSpPr>
          <p:cNvPr id="4" name="TextBox 3">
            <a:extLst>
              <a:ext uri="{FF2B5EF4-FFF2-40B4-BE49-F238E27FC236}">
                <a16:creationId xmlns:a16="http://schemas.microsoft.com/office/drawing/2014/main" id="{CE79F2DB-6BF5-DEB0-2245-7923AAB45680}"/>
              </a:ext>
            </a:extLst>
          </p:cNvPr>
          <p:cNvSpPr txBox="1"/>
          <p:nvPr/>
        </p:nvSpPr>
        <p:spPr>
          <a:xfrm>
            <a:off x="436901" y="1409209"/>
            <a:ext cx="10715008" cy="5078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u="sng" dirty="0"/>
              <a:t>IODE-27:</a:t>
            </a:r>
          </a:p>
          <a:p>
            <a:r>
              <a:rPr lang="en-US" dirty="0"/>
              <a:t>“The Committee welcomed the latest developments related to the SDG 14.3.1 data portal presented.</a:t>
            </a:r>
          </a:p>
          <a:p>
            <a:r>
              <a:rPr lang="en-US" dirty="0"/>
              <a:t>The Committee invited NODCs and ADUs, as well as relevant existing regional networks, to participate in the upcoming data collection calls.</a:t>
            </a:r>
          </a:p>
          <a:p>
            <a:r>
              <a:rPr lang="en-US" dirty="0"/>
              <a:t>The Committee expressed its support for the continued involvement of the IODE Secretariat in the further development of the SDG 14.3.1 data portal, which will be a crucial contribution to ODIS.”</a:t>
            </a:r>
          </a:p>
          <a:p>
            <a:endParaRPr lang="en-US" dirty="0"/>
          </a:p>
          <a:p>
            <a:r>
              <a:rPr lang="en-US" b="1" u="sng" dirty="0"/>
              <a:t>Management Team meeting:</a:t>
            </a:r>
          </a:p>
          <a:p>
            <a:r>
              <a:rPr lang="en-US" dirty="0"/>
              <a:t>The Management Group instructed the OIH team to develop the specifications for exchanging SDG relevant metadata across the ODIS Federation and offer technical support to integrate SDG data streams into ODIS.</a:t>
            </a:r>
          </a:p>
          <a:p>
            <a:r>
              <a:rPr lang="en-US" dirty="0"/>
              <a:t>The Management Group instructed the Secretariat to continue supporting the communications with the NODCs and ADUs for the annual calls for data collection towards the SDG 14.3.1 Indicator.</a:t>
            </a:r>
          </a:p>
          <a:p>
            <a:r>
              <a:rPr lang="en-US" dirty="0"/>
              <a:t>Regarding the “integration of the SDG 14.3.1 Data Portal with other relevant ocean carbon databases through a federated system” the Management Group invited the SDG 14.3.1 team to discuss the requirements in more detail with OIH/ODIS.</a:t>
            </a:r>
          </a:p>
          <a:p>
            <a:endParaRPr lang="en-US" dirty="0"/>
          </a:p>
          <a:p>
            <a:endParaRPr lang="en-US" dirty="0"/>
          </a:p>
        </p:txBody>
      </p:sp>
    </p:spTree>
    <p:extLst>
      <p:ext uri="{BB962C8B-B14F-4D97-AF65-F5344CB8AC3E}">
        <p14:creationId xmlns:p14="http://schemas.microsoft.com/office/powerpoint/2010/main" val="230773198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1365" y="895401"/>
            <a:ext cx="5795347" cy="2810413"/>
          </a:xfrm>
        </p:spPr>
        <p:txBody>
          <a:bodyPr/>
          <a:lstStyle/>
          <a:p>
            <a:r>
              <a:rPr lang="en-US" dirty="0"/>
              <a:t>The Clean and Healthy Ocean Integrated Program (CHO-IP)</a:t>
            </a:r>
            <a:br>
              <a:rPr lang="en-US" dirty="0"/>
            </a:br>
            <a:br>
              <a:rPr lang="en-US" sz="2000" dirty="0"/>
            </a:br>
            <a:r>
              <a:rPr lang="en-US" sz="2000" dirty="0"/>
              <a:t>Introduction to the Integrated Programme.</a:t>
            </a:r>
          </a:p>
        </p:txBody>
      </p:sp>
      <p:sp>
        <p:nvSpPr>
          <p:cNvPr id="5" name="Content Placeholder 1">
            <a:extLst>
              <a:ext uri="{FF2B5EF4-FFF2-40B4-BE49-F238E27FC236}">
                <a16:creationId xmlns:a16="http://schemas.microsoft.com/office/drawing/2014/main" id="{4C9672E6-8F4E-5110-48D6-9436E32A24B3}"/>
              </a:ext>
            </a:extLst>
          </p:cNvPr>
          <p:cNvSpPr txBox="1">
            <a:spLocks/>
          </p:cNvSpPr>
          <p:nvPr/>
        </p:nvSpPr>
        <p:spPr>
          <a:xfrm>
            <a:off x="421365" y="3519837"/>
            <a:ext cx="5553921" cy="149386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1800" kern="1200" dirty="0" smtClean="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58595B"/>
                </a:solidFill>
                <a:latin typeface="Bai Jamjuree" pitchFamily="2" charset="-34"/>
                <a:ea typeface="+mn-ea"/>
                <a:cs typeface="Bai Jamjuree"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58595B"/>
                </a:solidFill>
                <a:latin typeface="Bai Jamjuree" pitchFamily="2" charset="-34"/>
                <a:ea typeface="+mn-ea"/>
                <a:cs typeface="Bai Jamjuree"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58595B"/>
                </a:solidFill>
                <a:latin typeface="Bai Jamjuree" pitchFamily="2" charset="-34"/>
                <a:ea typeface="+mn-ea"/>
                <a:cs typeface="Bai Jamjuree"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58595B"/>
                </a:solidFill>
                <a:latin typeface="Bai Jamjuree" pitchFamily="2" charset="-34"/>
                <a:ea typeface="+mn-ea"/>
                <a:cs typeface="Bai Jamjuree"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798026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6">
            <a:extLst>
              <a:ext uri="{FF2B5EF4-FFF2-40B4-BE49-F238E27FC236}">
                <a16:creationId xmlns:a16="http://schemas.microsoft.com/office/drawing/2014/main" id="{A6928425-F295-60FD-A6EE-5FCF8FE937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9296" y="4559618"/>
            <a:ext cx="2432703" cy="2298382"/>
          </a:xfrm>
          <a:prstGeom prst="rect">
            <a:avLst/>
          </a:prstGeom>
        </p:spPr>
      </p:pic>
      <p:sp>
        <p:nvSpPr>
          <p:cNvPr id="4" name="object 2"/>
          <p:cNvSpPr/>
          <p:nvPr/>
        </p:nvSpPr>
        <p:spPr>
          <a:xfrm>
            <a:off x="1" y="10856"/>
            <a:ext cx="3979816" cy="676836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a:ea typeface="+mn-ea"/>
              <a:cs typeface="Arial"/>
              <a:sym typeface="Arial"/>
            </a:endParaRPr>
          </a:p>
        </p:txBody>
      </p:sp>
      <p:sp>
        <p:nvSpPr>
          <p:cNvPr id="5" name="object 3"/>
          <p:cNvSpPr txBox="1"/>
          <p:nvPr/>
        </p:nvSpPr>
        <p:spPr>
          <a:xfrm>
            <a:off x="5052250" y="1123556"/>
            <a:ext cx="2830830" cy="222881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Pollution of the coastal zone</a:t>
            </a:r>
            <a:r>
              <a:rPr kumimoji="0" lang="en-US" sz="2400" b="0"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 is one of the most serious threats to the coastal ecosystems of the world.</a:t>
            </a:r>
            <a:endParaRPr kumimoji="0" sz="2400" b="0" i="0" u="none" strike="noStrike" kern="1200" cap="none" spc="0" normalizeH="0" baseline="0" noProof="0" dirty="0">
              <a:ln>
                <a:noFill/>
              </a:ln>
              <a:solidFill>
                <a:srgbClr val="002060"/>
              </a:solidFill>
              <a:effectLst/>
              <a:uLnTx/>
              <a:uFillTx/>
              <a:latin typeface="Arial" panose="020B0604020202020204"/>
              <a:ea typeface="+mn-ea"/>
              <a:cs typeface="Trebuchet MS"/>
              <a:sym typeface="Arial"/>
            </a:endParaRPr>
          </a:p>
        </p:txBody>
      </p:sp>
      <p:sp>
        <p:nvSpPr>
          <p:cNvPr id="6" name="object 4"/>
          <p:cNvSpPr txBox="1"/>
          <p:nvPr/>
        </p:nvSpPr>
        <p:spPr>
          <a:xfrm>
            <a:off x="5083351" y="3625579"/>
            <a:ext cx="2825115" cy="222881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150" normalizeH="0" baseline="0" noProof="0" dirty="0">
                <a:ln>
                  <a:noFill/>
                </a:ln>
                <a:solidFill>
                  <a:srgbClr val="002060"/>
                </a:solidFill>
                <a:effectLst/>
                <a:uLnTx/>
                <a:uFillTx/>
                <a:latin typeface="Arial" panose="020B0604020202020204"/>
                <a:ea typeface="+mn-ea"/>
                <a:cs typeface="Arial"/>
                <a:sym typeface="Arial"/>
              </a:rPr>
              <a:t>Increasing levels of nutrients</a:t>
            </a:r>
            <a:r>
              <a:rPr kumimoji="0" lang="en-US" sz="2400" b="0" i="0" u="none" strike="noStrike" kern="1200" cap="none" spc="-150" normalizeH="0" baseline="0" noProof="0" dirty="0">
                <a:ln>
                  <a:noFill/>
                </a:ln>
                <a:solidFill>
                  <a:srgbClr val="002060"/>
                </a:solidFill>
                <a:effectLst/>
                <a:uLnTx/>
                <a:uFillTx/>
                <a:latin typeface="Arial" panose="020B0604020202020204"/>
                <a:ea typeface="+mn-ea"/>
                <a:cs typeface="Arial"/>
                <a:sym typeface="Arial"/>
              </a:rPr>
              <a:t> entering the oceans from urban and agricultural activities are a </a:t>
            </a:r>
            <a:r>
              <a:rPr kumimoji="0" lang="en-US" sz="2400" b="1" i="0" u="none" strike="noStrike" kern="1200" cap="none" spc="-150" normalizeH="0" baseline="0" noProof="0" dirty="0">
                <a:ln>
                  <a:noFill/>
                </a:ln>
                <a:solidFill>
                  <a:srgbClr val="002060"/>
                </a:solidFill>
                <a:effectLst/>
                <a:uLnTx/>
                <a:uFillTx/>
                <a:latin typeface="Arial" panose="020B0604020202020204"/>
                <a:ea typeface="+mn-ea"/>
                <a:cs typeface="Arial"/>
                <a:sym typeface="Arial"/>
              </a:rPr>
              <a:t>major threat to coastal waters.</a:t>
            </a:r>
            <a:endParaRPr kumimoji="0" sz="2400" b="1" i="0" u="none" strike="noStrike" kern="1200" cap="none" spc="0" normalizeH="0" baseline="0" noProof="0" dirty="0">
              <a:ln>
                <a:noFill/>
              </a:ln>
              <a:solidFill>
                <a:srgbClr val="002060"/>
              </a:solidFill>
              <a:effectLst/>
              <a:uLnTx/>
              <a:uFillTx/>
              <a:latin typeface="Arial" panose="020B0604020202020204"/>
              <a:ea typeface="+mn-ea"/>
              <a:cs typeface="Trebuchet MS"/>
              <a:sym typeface="Arial"/>
            </a:endParaRPr>
          </a:p>
        </p:txBody>
      </p:sp>
      <p:sp>
        <p:nvSpPr>
          <p:cNvPr id="7" name="object 5"/>
          <p:cNvSpPr txBox="1"/>
          <p:nvPr/>
        </p:nvSpPr>
        <p:spPr>
          <a:xfrm>
            <a:off x="8544953" y="1158912"/>
            <a:ext cx="2700655" cy="1721625"/>
          </a:xfrm>
          <a:prstGeom prst="rect">
            <a:avLst/>
          </a:prstGeom>
        </p:spPr>
        <p:txBody>
          <a:bodyPr vert="horz" wrap="square" lIns="0" tIns="53975" rIns="0" bIns="0" rtlCol="0">
            <a:spAutoFit/>
          </a:bodyPr>
          <a:lstStyle/>
          <a:p>
            <a:pPr marL="12700" marR="5080" lvl="0" indent="0" algn="l" defTabSz="914400" rtl="0" eaLnBrk="1" fontAlgn="auto" latinLnBrk="0" hangingPunct="1">
              <a:lnSpc>
                <a:spcPts val="2590"/>
              </a:lnSpc>
              <a:spcBef>
                <a:spcPts val="425"/>
              </a:spcBef>
              <a:spcAft>
                <a:spcPts val="0"/>
              </a:spcAft>
              <a:buClrTx/>
              <a:buSzTx/>
              <a:buFontTx/>
              <a:buNone/>
              <a:tabLst/>
              <a:defRPr/>
            </a:pPr>
            <a:r>
              <a:rPr kumimoji="0" sz="2400" b="0" i="0" u="none" strike="noStrike" kern="1200" cap="none" spc="-35" normalizeH="0" baseline="0" noProof="0" dirty="0">
                <a:ln>
                  <a:noFill/>
                </a:ln>
                <a:solidFill>
                  <a:srgbClr val="002060"/>
                </a:solidFill>
                <a:effectLst/>
                <a:uLnTx/>
                <a:uFillTx/>
                <a:latin typeface="Arial" panose="020B0604020202020204"/>
                <a:ea typeface="+mn-ea"/>
                <a:cs typeface="Arial"/>
                <a:sym typeface="Arial"/>
              </a:rPr>
              <a:t>70-80% </a:t>
            </a:r>
            <a:r>
              <a:rPr kumimoji="0" sz="2400" b="0" i="0" u="none" strike="noStrike" kern="1200" cap="none" spc="-5" normalizeH="0" baseline="0" noProof="0" dirty="0">
                <a:ln>
                  <a:noFill/>
                </a:ln>
                <a:solidFill>
                  <a:srgbClr val="002060"/>
                </a:solidFill>
                <a:effectLst/>
                <a:uLnTx/>
                <a:uFillTx/>
                <a:latin typeface="Arial" panose="020B0604020202020204"/>
                <a:ea typeface="+mn-ea"/>
                <a:cs typeface="Arial"/>
                <a:sym typeface="Arial"/>
              </a:rPr>
              <a:t>of </a:t>
            </a:r>
            <a:r>
              <a:rPr kumimoji="0" sz="2400" b="0" i="0" u="none" strike="noStrike" kern="1200" cap="none" spc="-35" normalizeH="0" baseline="0" noProof="0" dirty="0">
                <a:ln>
                  <a:noFill/>
                </a:ln>
                <a:solidFill>
                  <a:srgbClr val="002060"/>
                </a:solidFill>
                <a:effectLst/>
                <a:uLnTx/>
                <a:uFillTx/>
                <a:latin typeface="Arial" panose="020B0604020202020204"/>
                <a:ea typeface="+mn-ea"/>
                <a:cs typeface="Arial"/>
                <a:sym typeface="Arial"/>
              </a:rPr>
              <a:t>global  </a:t>
            </a:r>
            <a:r>
              <a:rPr kumimoji="0" sz="2400" b="0"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wastewater </a:t>
            </a:r>
            <a:r>
              <a:rPr kumimoji="0" sz="2400" b="0" i="0" u="none" strike="noStrike" kern="1200" cap="none" spc="-204" normalizeH="0" baseline="0" noProof="0" dirty="0">
                <a:ln>
                  <a:noFill/>
                </a:ln>
                <a:solidFill>
                  <a:srgbClr val="002060"/>
                </a:solidFill>
                <a:effectLst/>
                <a:uLnTx/>
                <a:uFillTx/>
                <a:latin typeface="Arial" panose="020B0604020202020204"/>
                <a:ea typeface="+mn-ea"/>
                <a:cs typeface="Arial"/>
                <a:sym typeface="Arial"/>
              </a:rPr>
              <a:t>is  </a:t>
            </a:r>
            <a:r>
              <a:rPr kumimoji="0" sz="2400" b="1" i="0" u="none" strike="noStrike" kern="1200" cap="none" spc="-120" normalizeH="0" baseline="0" noProof="0" dirty="0">
                <a:ln>
                  <a:noFill/>
                </a:ln>
                <a:solidFill>
                  <a:srgbClr val="002060"/>
                </a:solidFill>
                <a:effectLst/>
                <a:uLnTx/>
                <a:uFillTx/>
                <a:latin typeface="Arial" panose="020B0604020202020204"/>
                <a:ea typeface="+mn-ea"/>
                <a:cs typeface="Trebuchet MS"/>
                <a:sym typeface="Arial"/>
              </a:rPr>
              <a:t>discharged </a:t>
            </a:r>
            <a:r>
              <a:rPr kumimoji="0" sz="2400" b="1" i="0" u="none" strike="noStrike" kern="1200" cap="none" spc="-195" normalizeH="0" baseline="0" noProof="0" dirty="0">
                <a:ln>
                  <a:noFill/>
                </a:ln>
                <a:solidFill>
                  <a:srgbClr val="002060"/>
                </a:solidFill>
                <a:effectLst/>
                <a:uLnTx/>
                <a:uFillTx/>
                <a:latin typeface="Arial" panose="020B0604020202020204"/>
                <a:ea typeface="+mn-ea"/>
                <a:cs typeface="Trebuchet MS"/>
                <a:sym typeface="Arial"/>
              </a:rPr>
              <a:t>untreated  </a:t>
            </a:r>
            <a:r>
              <a:rPr kumimoji="0" sz="2400" b="1" i="0" u="none" strike="noStrike" kern="1200" cap="none" spc="-165" normalizeH="0" baseline="0" noProof="0" dirty="0">
                <a:ln>
                  <a:noFill/>
                </a:ln>
                <a:solidFill>
                  <a:srgbClr val="002060"/>
                </a:solidFill>
                <a:effectLst/>
                <a:uLnTx/>
                <a:uFillTx/>
                <a:latin typeface="Arial" panose="020B0604020202020204"/>
                <a:ea typeface="+mn-ea"/>
                <a:cs typeface="Trebuchet MS"/>
                <a:sym typeface="Arial"/>
              </a:rPr>
              <a:t>into </a:t>
            </a:r>
            <a:r>
              <a:rPr kumimoji="0" sz="2400" b="1" i="0" u="none" strike="noStrike" kern="1200" cap="none" spc="-240" normalizeH="0" baseline="0" noProof="0" dirty="0">
                <a:ln>
                  <a:noFill/>
                </a:ln>
                <a:solidFill>
                  <a:srgbClr val="002060"/>
                </a:solidFill>
                <a:effectLst/>
                <a:uLnTx/>
                <a:uFillTx/>
                <a:latin typeface="Arial" panose="020B0604020202020204"/>
                <a:ea typeface="+mn-ea"/>
                <a:cs typeface="Trebuchet MS"/>
                <a:sym typeface="Arial"/>
              </a:rPr>
              <a:t>the</a:t>
            </a:r>
            <a:r>
              <a:rPr kumimoji="0" sz="2400" b="1" i="0" u="none" strike="noStrike" kern="1200" cap="none" spc="-10" normalizeH="0" baseline="0" noProof="0" dirty="0">
                <a:ln>
                  <a:noFill/>
                </a:ln>
                <a:solidFill>
                  <a:srgbClr val="002060"/>
                </a:solidFill>
                <a:effectLst/>
                <a:uLnTx/>
                <a:uFillTx/>
                <a:latin typeface="Arial" panose="020B0604020202020204"/>
                <a:ea typeface="+mn-ea"/>
                <a:cs typeface="Trebuchet MS"/>
                <a:sym typeface="Arial"/>
              </a:rPr>
              <a:t> </a:t>
            </a:r>
            <a:r>
              <a:rPr kumimoji="0" sz="2400" b="1" i="0" u="none" strike="noStrike" kern="1200" cap="none" spc="-150" normalizeH="0" baseline="0" noProof="0" dirty="0">
                <a:ln>
                  <a:noFill/>
                </a:ln>
                <a:solidFill>
                  <a:srgbClr val="002060"/>
                </a:solidFill>
                <a:effectLst/>
                <a:uLnTx/>
                <a:uFillTx/>
                <a:latin typeface="Arial" panose="020B0604020202020204"/>
                <a:ea typeface="+mn-ea"/>
                <a:cs typeface="Trebuchet MS"/>
                <a:sym typeface="Arial"/>
              </a:rPr>
              <a:t>ocean</a:t>
            </a:r>
            <a:endParaRPr kumimoji="0" sz="2400" b="0" i="0" u="none" strike="noStrike" kern="1200" cap="none" spc="0" normalizeH="0" baseline="0" noProof="0" dirty="0">
              <a:ln>
                <a:noFill/>
              </a:ln>
              <a:solidFill>
                <a:srgbClr val="002060"/>
              </a:solidFill>
              <a:effectLst/>
              <a:uLnTx/>
              <a:uFillTx/>
              <a:latin typeface="Arial" panose="020B0604020202020204"/>
              <a:ea typeface="+mn-ea"/>
              <a:cs typeface="Trebuchet MS"/>
              <a:sym typeface="Arial"/>
            </a:endParaRPr>
          </a:p>
        </p:txBody>
      </p:sp>
      <p:grpSp>
        <p:nvGrpSpPr>
          <p:cNvPr id="12" name="object 13"/>
          <p:cNvGrpSpPr/>
          <p:nvPr/>
        </p:nvGrpSpPr>
        <p:grpSpPr>
          <a:xfrm>
            <a:off x="4684776" y="1171955"/>
            <a:ext cx="6839584" cy="5153025"/>
            <a:chOff x="4684776" y="1171955"/>
            <a:chExt cx="6839584" cy="5153025"/>
          </a:xfrm>
        </p:grpSpPr>
        <p:sp>
          <p:nvSpPr>
            <p:cNvPr id="13" name="object 14"/>
            <p:cNvSpPr/>
            <p:nvPr/>
          </p:nvSpPr>
          <p:spPr>
            <a:xfrm>
              <a:off x="8026908" y="1171955"/>
              <a:ext cx="0" cy="5153025"/>
            </a:xfrm>
            <a:custGeom>
              <a:avLst/>
              <a:gdLst/>
              <a:ahLst/>
              <a:cxnLst/>
              <a:rect l="l" t="t" r="r" b="b"/>
              <a:pathLst>
                <a:path h="5153025">
                  <a:moveTo>
                    <a:pt x="0" y="0"/>
                  </a:moveTo>
                  <a:lnTo>
                    <a:pt x="0" y="5152567"/>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a:ea typeface="+mn-ea"/>
                <a:cs typeface="Arial"/>
                <a:sym typeface="Arial"/>
              </a:endParaRPr>
            </a:p>
          </p:txBody>
        </p:sp>
        <p:sp>
          <p:nvSpPr>
            <p:cNvPr id="14" name="object 15"/>
            <p:cNvSpPr/>
            <p:nvPr/>
          </p:nvSpPr>
          <p:spPr>
            <a:xfrm>
              <a:off x="4684776" y="3429000"/>
              <a:ext cx="6839584" cy="0"/>
            </a:xfrm>
            <a:custGeom>
              <a:avLst/>
              <a:gdLst/>
              <a:ahLst/>
              <a:cxnLst/>
              <a:rect l="l" t="t" r="r" b="b"/>
              <a:pathLst>
                <a:path w="6839584">
                  <a:moveTo>
                    <a:pt x="0" y="0"/>
                  </a:moveTo>
                  <a:lnTo>
                    <a:pt x="6839407"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a:ea typeface="+mn-ea"/>
                <a:cs typeface="Arial"/>
                <a:sym typeface="Arial"/>
              </a:endParaRPr>
            </a:p>
          </p:txBody>
        </p:sp>
      </p:grpSp>
      <p:sp>
        <p:nvSpPr>
          <p:cNvPr id="15" name="object 6"/>
          <p:cNvSpPr txBox="1"/>
          <p:nvPr/>
        </p:nvSpPr>
        <p:spPr>
          <a:xfrm>
            <a:off x="8477642" y="3653759"/>
            <a:ext cx="2835275" cy="2055050"/>
          </a:xfrm>
          <a:prstGeom prst="rect">
            <a:avLst/>
          </a:prstGeom>
        </p:spPr>
        <p:txBody>
          <a:bodyPr vert="horz" wrap="square" lIns="0" tIns="53975" rIns="0" bIns="0" rtlCol="0">
            <a:spAutoFit/>
          </a:bodyPr>
          <a:lstStyle/>
          <a:p>
            <a:pPr marL="12700" marR="5080" lvl="0" indent="0" algn="l" defTabSz="914400" rtl="0" eaLnBrk="1" fontAlgn="auto" latinLnBrk="0" hangingPunct="1">
              <a:lnSpc>
                <a:spcPts val="2590"/>
              </a:lnSpc>
              <a:spcBef>
                <a:spcPts val="425"/>
              </a:spcBef>
              <a:spcAft>
                <a:spcPts val="0"/>
              </a:spcAft>
              <a:buClrTx/>
              <a:buSzTx/>
              <a:buFontTx/>
              <a:buNone/>
              <a:tabLst/>
              <a:defRPr/>
            </a:pPr>
            <a:r>
              <a:rPr kumimoji="0" lang="en-US" sz="2400" b="0" i="0" u="none" strike="noStrike" kern="1200" cap="none" spc="-30" normalizeH="0" baseline="0" noProof="0" dirty="0">
                <a:ln>
                  <a:noFill/>
                </a:ln>
                <a:solidFill>
                  <a:srgbClr val="002060"/>
                </a:solidFill>
                <a:effectLst/>
                <a:uLnTx/>
                <a:uFillTx/>
                <a:latin typeface="Arial" panose="020B0604020202020204"/>
                <a:ea typeface="+mn-ea"/>
                <a:cs typeface="Arial"/>
                <a:sym typeface="Arial"/>
              </a:rPr>
              <a:t>More than </a:t>
            </a:r>
            <a:r>
              <a:rPr kumimoji="0" lang="en-US" sz="2400" b="1" i="0" u="none" strike="noStrike" kern="1200" cap="none" spc="-30" normalizeH="0" baseline="0" noProof="0" dirty="0">
                <a:ln>
                  <a:noFill/>
                </a:ln>
                <a:solidFill>
                  <a:srgbClr val="002060"/>
                </a:solidFill>
                <a:effectLst/>
                <a:uLnTx/>
                <a:uFillTx/>
                <a:latin typeface="Arial" panose="020B0604020202020204"/>
                <a:ea typeface="+mn-ea"/>
                <a:cs typeface="Arial"/>
                <a:sym typeface="Arial"/>
              </a:rPr>
              <a:t>500 dead zones</a:t>
            </a:r>
            <a:r>
              <a:rPr kumimoji="0" lang="en-US" sz="2400" b="0" i="0" u="none" strike="noStrike" kern="1200" cap="none" spc="-30" normalizeH="0" baseline="0" noProof="0" dirty="0">
                <a:ln>
                  <a:noFill/>
                </a:ln>
                <a:solidFill>
                  <a:srgbClr val="002060"/>
                </a:solidFill>
                <a:effectLst/>
                <a:uLnTx/>
                <a:uFillTx/>
                <a:latin typeface="Arial" panose="020B0604020202020204"/>
                <a:ea typeface="+mn-ea"/>
                <a:cs typeface="Arial"/>
                <a:sym typeface="Arial"/>
              </a:rPr>
              <a:t> have been identified worldwide. They cover an area roughly </a:t>
            </a:r>
            <a:r>
              <a:rPr kumimoji="0" lang="en-US" sz="2400" b="1" i="0" u="none" strike="noStrike" kern="1200" cap="none" spc="-30" normalizeH="0" baseline="0" noProof="0" dirty="0">
                <a:ln>
                  <a:noFill/>
                </a:ln>
                <a:solidFill>
                  <a:srgbClr val="002060"/>
                </a:solidFill>
                <a:effectLst/>
                <a:uLnTx/>
                <a:uFillTx/>
                <a:latin typeface="Arial" panose="020B0604020202020204"/>
                <a:ea typeface="+mn-ea"/>
                <a:cs typeface="Arial"/>
                <a:sym typeface="Arial"/>
              </a:rPr>
              <a:t>the size of the EU</a:t>
            </a:r>
            <a:r>
              <a:rPr kumimoji="0" lang="en-US" sz="2400" b="0" i="0" u="none" strike="noStrike" kern="1200" cap="none" spc="-30" normalizeH="0" baseline="0" noProof="0" dirty="0">
                <a:ln>
                  <a:noFill/>
                </a:ln>
                <a:solidFill>
                  <a:srgbClr val="002060"/>
                </a:solidFill>
                <a:effectLst/>
                <a:uLnTx/>
                <a:uFillTx/>
                <a:latin typeface="Arial" panose="020B0604020202020204"/>
                <a:ea typeface="+mn-ea"/>
                <a:cs typeface="Arial"/>
                <a:sym typeface="Arial"/>
              </a:rPr>
              <a:t>.</a:t>
            </a:r>
            <a:endParaRPr kumimoji="0" sz="2400" b="0" i="0" u="none" strike="noStrike" kern="1200" cap="none" spc="0" normalizeH="0" baseline="0" noProof="0" dirty="0">
              <a:ln>
                <a:noFill/>
              </a:ln>
              <a:solidFill>
                <a:srgbClr val="002060"/>
              </a:solidFill>
              <a:effectLst/>
              <a:uLnTx/>
              <a:uFillTx/>
              <a:latin typeface="Arial" panose="020B0604020202020204"/>
              <a:ea typeface="+mn-ea"/>
              <a:cs typeface="Arial"/>
              <a:sym typeface="Arial"/>
            </a:endParaRPr>
          </a:p>
        </p:txBody>
      </p:sp>
      <p:sp>
        <p:nvSpPr>
          <p:cNvPr id="16" name="object 7"/>
          <p:cNvSpPr txBox="1"/>
          <p:nvPr/>
        </p:nvSpPr>
        <p:spPr>
          <a:xfrm>
            <a:off x="367410" y="1643980"/>
            <a:ext cx="3422650" cy="75148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4800" b="1" i="0" u="none" strike="noStrike" kern="1200" cap="none" spc="-160" normalizeH="0" baseline="0" noProof="0" dirty="0">
                <a:ln>
                  <a:noFill/>
                </a:ln>
                <a:solidFill>
                  <a:srgbClr val="002060"/>
                </a:solidFill>
                <a:effectLst/>
                <a:uLnTx/>
                <a:uFillTx/>
                <a:latin typeface="Arial" panose="020B0604020202020204"/>
                <a:ea typeface="+mn-ea"/>
                <a:cs typeface="Trebuchet MS"/>
                <a:sym typeface="Arial"/>
              </a:rPr>
              <a:t>RATIONALE</a:t>
            </a:r>
            <a:endParaRPr kumimoji="0" sz="4800" b="0" i="0" u="none" strike="noStrike" kern="1200" cap="none" spc="0" normalizeH="0" baseline="0" noProof="0" dirty="0">
              <a:ln>
                <a:noFill/>
              </a:ln>
              <a:solidFill>
                <a:srgbClr val="002060"/>
              </a:solidFill>
              <a:effectLst/>
              <a:uLnTx/>
              <a:uFillTx/>
              <a:latin typeface="Arial" panose="020B0604020202020204"/>
              <a:ea typeface="+mn-ea"/>
              <a:cs typeface="Trebuchet MS"/>
              <a:sym typeface="Arial"/>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13" y="3748467"/>
            <a:ext cx="3822192" cy="2866644"/>
          </a:xfrm>
          <a:prstGeom prst="rect">
            <a:avLst/>
          </a:prstGeom>
        </p:spPr>
      </p:pic>
    </p:spTree>
    <p:extLst>
      <p:ext uri="{BB962C8B-B14F-4D97-AF65-F5344CB8AC3E}">
        <p14:creationId xmlns:p14="http://schemas.microsoft.com/office/powerpoint/2010/main" val="3281204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7"/>
          <p:cNvSpPr txBox="1"/>
          <p:nvPr/>
        </p:nvSpPr>
        <p:spPr>
          <a:xfrm>
            <a:off x="306638" y="650312"/>
            <a:ext cx="3422650" cy="751488"/>
          </a:xfrm>
          <a:prstGeom prst="rect">
            <a:avLst/>
          </a:prstGeom>
          <a:solidFill>
            <a:srgbClr val="002060"/>
          </a:solidFill>
          <a:ln>
            <a:solidFill>
              <a:srgbClr val="7030A0"/>
            </a:solidFill>
          </a:ln>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GB" sz="4800" b="1" i="0" u="none" strike="noStrike" kern="1200" cap="none" spc="-160" normalizeH="0" baseline="0" noProof="0" dirty="0">
                <a:ln>
                  <a:noFill/>
                </a:ln>
                <a:solidFill>
                  <a:prstClr val="white">
                    <a:lumMod val="95000"/>
                  </a:prstClr>
                </a:solidFill>
                <a:effectLst/>
                <a:uLnTx/>
                <a:uFillTx/>
                <a:latin typeface="Arial" panose="020B0604020202020204"/>
                <a:ea typeface="+mn-ea"/>
                <a:cs typeface="Trebuchet MS"/>
                <a:sym typeface="Arial"/>
              </a:rPr>
              <a:t>BARRIERS</a:t>
            </a:r>
            <a:endParaRPr kumimoji="0" sz="4800" b="0" i="0" u="none" strike="noStrike" kern="1200" cap="none" spc="0" normalizeH="0" baseline="0" noProof="0" dirty="0">
              <a:ln>
                <a:noFill/>
              </a:ln>
              <a:solidFill>
                <a:prstClr val="white">
                  <a:lumMod val="95000"/>
                </a:prstClr>
              </a:solidFill>
              <a:effectLst/>
              <a:uLnTx/>
              <a:uFillTx/>
              <a:latin typeface="Arial" panose="020B0604020202020204"/>
              <a:ea typeface="+mn-ea"/>
              <a:cs typeface="Trebuchet MS"/>
              <a:sym typeface="Arial"/>
            </a:endParaRPr>
          </a:p>
        </p:txBody>
      </p:sp>
      <p:pic>
        <p:nvPicPr>
          <p:cNvPr id="3" name="Picture 2"/>
          <p:cNvPicPr>
            <a:picLocks noChangeAspect="1"/>
          </p:cNvPicPr>
          <p:nvPr/>
        </p:nvPicPr>
        <p:blipFill>
          <a:blip r:embed="rId2"/>
          <a:stretch>
            <a:fillRect/>
          </a:stretch>
        </p:blipFill>
        <p:spPr>
          <a:xfrm>
            <a:off x="0" y="1663073"/>
            <a:ext cx="4035927" cy="3896269"/>
          </a:xfrm>
          <a:prstGeom prst="rect">
            <a:avLst/>
          </a:prstGeom>
        </p:spPr>
      </p:pic>
      <p:sp>
        <p:nvSpPr>
          <p:cNvPr id="23" name="object 3"/>
          <p:cNvSpPr txBox="1"/>
          <p:nvPr/>
        </p:nvSpPr>
        <p:spPr>
          <a:xfrm>
            <a:off x="3942961" y="189829"/>
            <a:ext cx="8115012" cy="1028487"/>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2200" b="1" i="0" u="none" strike="noStrike" kern="1200" cap="small" spc="-13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a:ea typeface="+mn-ea"/>
                <a:cs typeface="Arial"/>
                <a:sym typeface="Arial"/>
              </a:rPr>
              <a:t>Global, regional and national awareness and knowledge of hypoxia causes, effects and solutions are insufficient to motivate action. </a:t>
            </a:r>
            <a:endParaRPr kumimoji="0" sz="2200" b="1" i="0" u="none" strike="noStrike" kern="1200" cap="small"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a:ea typeface="+mn-ea"/>
              <a:cs typeface="Trebuchet MS"/>
              <a:sym typeface="Arial"/>
            </a:endParaRPr>
          </a:p>
        </p:txBody>
      </p:sp>
      <p:sp>
        <p:nvSpPr>
          <p:cNvPr id="24" name="object 3"/>
          <p:cNvSpPr txBox="1"/>
          <p:nvPr/>
        </p:nvSpPr>
        <p:spPr>
          <a:xfrm>
            <a:off x="4255206" y="1598721"/>
            <a:ext cx="7630156" cy="689932"/>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lang="en-US" sz="2200" b="0"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Science-based strategic and adaptive management </a:t>
            </a:r>
            <a:r>
              <a:rPr kumimoji="0" lang="en-US" sz="2200" b="1"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critical to inform efficient and effective hypoxia solution packages</a:t>
            </a:r>
            <a:r>
              <a:rPr kumimoji="0" lang="en-US" sz="2200" b="0"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 </a:t>
            </a:r>
            <a:endParaRPr kumimoji="0" sz="2200" b="0" i="0" u="none" strike="noStrike" kern="1200" cap="none" spc="0" normalizeH="0" baseline="0" noProof="0" dirty="0">
              <a:ln>
                <a:noFill/>
              </a:ln>
              <a:solidFill>
                <a:srgbClr val="002060"/>
              </a:solidFill>
              <a:effectLst/>
              <a:uLnTx/>
              <a:uFillTx/>
              <a:latin typeface="Arial" panose="020B0604020202020204"/>
              <a:ea typeface="+mn-ea"/>
              <a:cs typeface="Trebuchet MS"/>
              <a:sym typeface="Arial"/>
            </a:endParaRPr>
          </a:p>
        </p:txBody>
      </p:sp>
      <p:sp>
        <p:nvSpPr>
          <p:cNvPr id="25" name="object 3"/>
          <p:cNvSpPr txBox="1"/>
          <p:nvPr/>
        </p:nvSpPr>
        <p:spPr>
          <a:xfrm>
            <a:off x="4255205" y="2593204"/>
            <a:ext cx="7630155" cy="1367041"/>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lang="en-US" sz="2200" b="1"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Policies, regulations, strategic planning and investments </a:t>
            </a:r>
            <a:r>
              <a:rPr kumimoji="0" lang="en-US" sz="2200" b="0"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to internalize the challenges and solutions of nutrient pollution and to provide incentives for the</a:t>
            </a:r>
            <a:r>
              <a:rPr kumimoji="0" lang="en-US" sz="2200" b="1"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 adoption of improved management practices.</a:t>
            </a:r>
            <a:endParaRPr kumimoji="0" sz="2200" b="0" i="0" u="none" strike="noStrike" kern="1200" cap="none" spc="0" normalizeH="0" baseline="0" noProof="0" dirty="0">
              <a:ln>
                <a:noFill/>
              </a:ln>
              <a:solidFill>
                <a:srgbClr val="002060"/>
              </a:solidFill>
              <a:effectLst/>
              <a:uLnTx/>
              <a:uFillTx/>
              <a:latin typeface="Arial" panose="020B0604020202020204"/>
              <a:ea typeface="+mn-ea"/>
              <a:cs typeface="Trebuchet MS"/>
              <a:sym typeface="Arial"/>
            </a:endParaRPr>
          </a:p>
        </p:txBody>
      </p:sp>
      <p:sp>
        <p:nvSpPr>
          <p:cNvPr id="26" name="object 3"/>
          <p:cNvSpPr txBox="1"/>
          <p:nvPr/>
        </p:nvSpPr>
        <p:spPr>
          <a:xfrm>
            <a:off x="4255204" y="5259279"/>
            <a:ext cx="7630155" cy="102848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2200" b="1"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Investment and innovative financing approaches required </a:t>
            </a:r>
            <a:r>
              <a:rPr kumimoji="0" lang="en-US" sz="2200" b="0"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to stimulate, maintain and accelerate effective land-based pollution mitigation and coastal conservation measures</a:t>
            </a:r>
            <a:endParaRPr kumimoji="0" sz="2200" b="0" i="0" u="none" strike="noStrike" kern="1200" cap="none" spc="0" normalizeH="0" baseline="0" noProof="0" dirty="0">
              <a:ln>
                <a:noFill/>
              </a:ln>
              <a:solidFill>
                <a:srgbClr val="002060"/>
              </a:solidFill>
              <a:effectLst/>
              <a:uLnTx/>
              <a:uFillTx/>
              <a:latin typeface="Arial" panose="020B0604020202020204"/>
              <a:ea typeface="+mn-ea"/>
              <a:cs typeface="Trebuchet MS"/>
              <a:sym typeface="Arial"/>
            </a:endParaRPr>
          </a:p>
        </p:txBody>
      </p:sp>
      <p:sp>
        <p:nvSpPr>
          <p:cNvPr id="27" name="object 3"/>
          <p:cNvSpPr txBox="1"/>
          <p:nvPr/>
        </p:nvSpPr>
        <p:spPr>
          <a:xfrm>
            <a:off x="4255205" y="4264796"/>
            <a:ext cx="7630155" cy="689932"/>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lang="en-US" sz="2200" b="0"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Innovation and uptake of </a:t>
            </a:r>
            <a:r>
              <a:rPr kumimoji="0" lang="en-US" sz="2200" b="1"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cost-effective nature-based and regenerative approaches</a:t>
            </a:r>
            <a:r>
              <a:rPr kumimoji="0" lang="en-US" sz="2200" b="0" i="0" u="none" strike="noStrike" kern="1200" cap="none" spc="-130" normalizeH="0" baseline="0" noProof="0" dirty="0">
                <a:ln>
                  <a:noFill/>
                </a:ln>
                <a:solidFill>
                  <a:srgbClr val="002060"/>
                </a:solidFill>
                <a:effectLst/>
                <a:uLnTx/>
                <a:uFillTx/>
                <a:latin typeface="Arial" panose="020B0604020202020204"/>
                <a:ea typeface="+mn-ea"/>
                <a:cs typeface="Arial"/>
                <a:sym typeface="Arial"/>
              </a:rPr>
              <a:t>. </a:t>
            </a:r>
            <a:endParaRPr kumimoji="0" sz="2200" b="0" i="0" u="none" strike="noStrike" kern="1200" cap="none" spc="0" normalizeH="0" baseline="0" noProof="0" dirty="0">
              <a:ln>
                <a:noFill/>
              </a:ln>
              <a:solidFill>
                <a:srgbClr val="002060"/>
              </a:solidFill>
              <a:effectLst/>
              <a:uLnTx/>
              <a:uFillTx/>
              <a:latin typeface="Arial" panose="020B0604020202020204"/>
              <a:ea typeface="+mn-ea"/>
              <a:cs typeface="Trebuchet MS"/>
              <a:sym typeface="Arial"/>
            </a:endParaRPr>
          </a:p>
        </p:txBody>
      </p:sp>
    </p:spTree>
    <p:extLst>
      <p:ext uri="{BB962C8B-B14F-4D97-AF65-F5344CB8AC3E}">
        <p14:creationId xmlns:p14="http://schemas.microsoft.com/office/powerpoint/2010/main" val="8544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4"/>
          <p:cNvSpPr/>
          <p:nvPr/>
        </p:nvSpPr>
        <p:spPr>
          <a:xfrm>
            <a:off x="13716" y="2194561"/>
            <a:ext cx="4168670" cy="372916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Arial"/>
              <a:sym typeface="Arial"/>
            </a:endParaRPr>
          </a:p>
        </p:txBody>
      </p:sp>
      <p:sp>
        <p:nvSpPr>
          <p:cNvPr id="21" name="object 5"/>
          <p:cNvSpPr txBox="1"/>
          <p:nvPr/>
        </p:nvSpPr>
        <p:spPr>
          <a:xfrm>
            <a:off x="4349363" y="3107663"/>
            <a:ext cx="7154798" cy="1902956"/>
          </a:xfrm>
          <a:prstGeom prst="rect">
            <a:avLst/>
          </a:prstGeom>
        </p:spPr>
        <p:txBody>
          <a:bodyPr vert="horz" wrap="square" lIns="0" tIns="113664" rIns="0" bIns="0" rtlCol="0">
            <a:spAutoFit/>
          </a:bodyPr>
          <a:lstStyle/>
          <a:p>
            <a:pPr marL="0" marR="5080" lvl="0" indent="0" algn="just" defTabSz="914400" rtl="0" eaLnBrk="1" fontAlgn="auto" latinLnBrk="0" hangingPunct="1">
              <a:lnSpc>
                <a:spcPct val="83300"/>
              </a:lnSpc>
              <a:spcBef>
                <a:spcPts val="894"/>
              </a:spcBef>
              <a:spcAft>
                <a:spcPts val="0"/>
              </a:spcAft>
              <a:buClrTx/>
              <a:buSzTx/>
              <a:buFontTx/>
              <a:buNone/>
              <a:tabLst/>
              <a:defRPr/>
            </a:pPr>
            <a:r>
              <a:rPr kumimoji="0" lang="en-US" sz="3500" b="0" i="0" u="none" strike="noStrike" kern="1200" cap="none" spc="0" normalizeH="0" baseline="0" noProof="0" dirty="0">
                <a:ln>
                  <a:noFill/>
                </a:ln>
                <a:solidFill>
                  <a:srgbClr val="002060"/>
                </a:solidFill>
                <a:effectLst/>
                <a:uLnTx/>
                <a:uFillTx/>
                <a:latin typeface="Arial" panose="020B0604020202020204"/>
                <a:ea typeface="+mn-ea"/>
                <a:cs typeface="Arial"/>
                <a:sym typeface="Arial"/>
              </a:rPr>
              <a:t>To address marine hypoxic zones by curbing coastal pollution from agriculture, industrial and municipal sources</a:t>
            </a:r>
            <a:endParaRPr kumimoji="0" sz="3500" b="0" i="0" u="none" strike="noStrike" kern="1200" cap="none" spc="0" normalizeH="0" baseline="0" noProof="0" dirty="0">
              <a:ln>
                <a:noFill/>
              </a:ln>
              <a:solidFill>
                <a:srgbClr val="002060"/>
              </a:solidFill>
              <a:effectLst/>
              <a:uLnTx/>
              <a:uFillTx/>
              <a:latin typeface="Arial" panose="020B0604020202020204"/>
              <a:ea typeface="+mn-ea"/>
              <a:cs typeface="Arial"/>
              <a:sym typeface="Arial"/>
            </a:endParaRPr>
          </a:p>
        </p:txBody>
      </p:sp>
      <p:sp>
        <p:nvSpPr>
          <p:cNvPr id="25" name="object 9"/>
          <p:cNvSpPr txBox="1"/>
          <p:nvPr/>
        </p:nvSpPr>
        <p:spPr>
          <a:xfrm>
            <a:off x="448421" y="3683397"/>
            <a:ext cx="3299259" cy="75148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4800" b="1" i="0" u="none" strike="noStrike" kern="1200" cap="none" spc="-280" normalizeH="0" baseline="0" noProof="0" dirty="0">
                <a:ln>
                  <a:noFill/>
                </a:ln>
                <a:solidFill>
                  <a:srgbClr val="FFFFFF"/>
                </a:solidFill>
                <a:effectLst/>
                <a:uLnTx/>
                <a:uFillTx/>
                <a:latin typeface="Arial" panose="020B0604020202020204"/>
                <a:ea typeface="+mn-ea"/>
                <a:cs typeface="Trebuchet MS"/>
                <a:sym typeface="Arial"/>
              </a:rPr>
              <a:t>OBJ</a:t>
            </a:r>
            <a:r>
              <a:rPr kumimoji="0" sz="4800" b="1" i="0" u="none" strike="noStrike" kern="1200" cap="none" spc="-254" normalizeH="0" baseline="0" noProof="0" dirty="0">
                <a:ln>
                  <a:noFill/>
                </a:ln>
                <a:solidFill>
                  <a:srgbClr val="FFFFFF"/>
                </a:solidFill>
                <a:effectLst/>
                <a:uLnTx/>
                <a:uFillTx/>
                <a:latin typeface="Arial" panose="020B0604020202020204"/>
                <a:ea typeface="+mn-ea"/>
                <a:cs typeface="Trebuchet MS"/>
                <a:sym typeface="Arial"/>
              </a:rPr>
              <a:t>E</a:t>
            </a:r>
            <a:r>
              <a:rPr kumimoji="0" sz="4800" b="1" i="0" u="none" strike="noStrike" kern="1200" cap="none" spc="-145" normalizeH="0" baseline="0" noProof="0" dirty="0">
                <a:ln>
                  <a:noFill/>
                </a:ln>
                <a:solidFill>
                  <a:srgbClr val="FFFFFF"/>
                </a:solidFill>
                <a:effectLst/>
                <a:uLnTx/>
                <a:uFillTx/>
                <a:latin typeface="Arial" panose="020B0604020202020204"/>
                <a:ea typeface="+mn-ea"/>
                <a:cs typeface="Trebuchet MS"/>
                <a:sym typeface="Arial"/>
              </a:rPr>
              <a:t>C</a:t>
            </a:r>
            <a:r>
              <a:rPr kumimoji="0" sz="4800" b="1" i="0" u="none" strike="noStrike" kern="1200" cap="none" spc="-640" normalizeH="0" baseline="0" noProof="0" dirty="0">
                <a:ln>
                  <a:noFill/>
                </a:ln>
                <a:solidFill>
                  <a:srgbClr val="FFFFFF"/>
                </a:solidFill>
                <a:effectLst/>
                <a:uLnTx/>
                <a:uFillTx/>
                <a:latin typeface="Arial" panose="020B0604020202020204"/>
                <a:ea typeface="+mn-ea"/>
                <a:cs typeface="Trebuchet MS"/>
                <a:sym typeface="Arial"/>
              </a:rPr>
              <a:t>T</a:t>
            </a:r>
            <a:r>
              <a:rPr kumimoji="0" lang="en-GB" sz="4800" b="1" i="0" u="none" strike="noStrike" kern="1200" cap="none" spc="-640" normalizeH="0" baseline="0" noProof="0" dirty="0">
                <a:ln>
                  <a:noFill/>
                </a:ln>
                <a:solidFill>
                  <a:srgbClr val="FFFFFF"/>
                </a:solidFill>
                <a:effectLst/>
                <a:uLnTx/>
                <a:uFillTx/>
                <a:latin typeface="Arial" panose="020B0604020202020204"/>
                <a:ea typeface="+mn-ea"/>
                <a:cs typeface="Trebuchet MS"/>
                <a:sym typeface="Arial"/>
              </a:rPr>
              <a:t> </a:t>
            </a:r>
            <a:r>
              <a:rPr kumimoji="0" sz="4800" b="1" i="0" u="none" strike="noStrike" kern="1200" cap="none" spc="-155" normalizeH="0" baseline="0" noProof="0" dirty="0">
                <a:ln>
                  <a:noFill/>
                </a:ln>
                <a:solidFill>
                  <a:srgbClr val="FFFFFF"/>
                </a:solidFill>
                <a:effectLst/>
                <a:uLnTx/>
                <a:uFillTx/>
                <a:latin typeface="Arial" panose="020B0604020202020204"/>
                <a:ea typeface="+mn-ea"/>
                <a:cs typeface="Trebuchet MS"/>
                <a:sym typeface="Arial"/>
              </a:rPr>
              <a:t>IVE</a:t>
            </a:r>
            <a:endParaRPr kumimoji="0" sz="4800" b="0" i="0" u="none" strike="noStrike" kern="1200" cap="none" spc="0" normalizeH="0" baseline="0" noProof="0" dirty="0">
              <a:ln>
                <a:noFill/>
              </a:ln>
              <a:solidFill>
                <a:prstClr val="black"/>
              </a:solidFill>
              <a:effectLst/>
              <a:uLnTx/>
              <a:uFillTx/>
              <a:latin typeface="Arial" panose="020B0604020202020204"/>
              <a:ea typeface="+mn-ea"/>
              <a:cs typeface="Trebuchet MS"/>
              <a:sym typeface="Arial"/>
            </a:endParaRPr>
          </a:p>
        </p:txBody>
      </p:sp>
      <p:pic>
        <p:nvPicPr>
          <p:cNvPr id="6" name="Picture 5">
            <a:extLst>
              <a:ext uri="{FF2B5EF4-FFF2-40B4-BE49-F238E27FC236}">
                <a16:creationId xmlns:a16="http://schemas.microsoft.com/office/drawing/2014/main" id="{D3ECB528-00C0-E672-CBDE-F854EB4991B6}"/>
              </a:ext>
            </a:extLst>
          </p:cNvPr>
          <p:cNvPicPr>
            <a:picLocks noChangeAspect="1"/>
          </p:cNvPicPr>
          <p:nvPr/>
        </p:nvPicPr>
        <p:blipFill>
          <a:blip r:embed="rId3"/>
          <a:stretch>
            <a:fillRect/>
          </a:stretch>
        </p:blipFill>
        <p:spPr>
          <a:xfrm>
            <a:off x="2170460" y="219632"/>
            <a:ext cx="8093298" cy="1812898"/>
          </a:xfrm>
          <a:prstGeom prst="rect">
            <a:avLst/>
          </a:prstGeom>
        </p:spPr>
      </p:pic>
    </p:spTree>
    <p:extLst>
      <p:ext uri="{BB962C8B-B14F-4D97-AF65-F5344CB8AC3E}">
        <p14:creationId xmlns:p14="http://schemas.microsoft.com/office/powerpoint/2010/main" val="311357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0902089" y="2379857"/>
            <a:ext cx="898085" cy="886164"/>
          </a:xfrm>
          <a:prstGeom prst="rect">
            <a:avLst/>
          </a:prstGeom>
        </p:spPr>
      </p:pic>
      <p:pic>
        <p:nvPicPr>
          <p:cNvPr id="27" name="Picture 26"/>
          <p:cNvPicPr>
            <a:picLocks noChangeAspect="1"/>
          </p:cNvPicPr>
          <p:nvPr/>
        </p:nvPicPr>
        <p:blipFill>
          <a:blip r:embed="rId4"/>
          <a:stretch>
            <a:fillRect/>
          </a:stretch>
        </p:blipFill>
        <p:spPr>
          <a:xfrm>
            <a:off x="10987774" y="3766008"/>
            <a:ext cx="812400" cy="808790"/>
          </a:xfrm>
          <a:prstGeom prst="rect">
            <a:avLst/>
          </a:prstGeom>
        </p:spPr>
      </p:pic>
      <p:sp>
        <p:nvSpPr>
          <p:cNvPr id="11" name="Rectangle 10">
            <a:extLst>
              <a:ext uri="{FF2B5EF4-FFF2-40B4-BE49-F238E27FC236}">
                <a16:creationId xmlns:a16="http://schemas.microsoft.com/office/drawing/2014/main" id="{45697830-AE5E-42DD-8B83-4967CFE9B30C}"/>
              </a:ext>
            </a:extLst>
          </p:cNvPr>
          <p:cNvSpPr/>
          <p:nvPr/>
        </p:nvSpPr>
        <p:spPr>
          <a:xfrm>
            <a:off x="152793" y="271310"/>
            <a:ext cx="3008671" cy="112449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grpSp>
        <p:nvGrpSpPr>
          <p:cNvPr id="5" name="Group 4">
            <a:extLst>
              <a:ext uri="{FF2B5EF4-FFF2-40B4-BE49-F238E27FC236}">
                <a16:creationId xmlns:a16="http://schemas.microsoft.com/office/drawing/2014/main" id="{95B17183-B06B-4821-BED7-6CF9676ACA7C}"/>
              </a:ext>
            </a:extLst>
          </p:cNvPr>
          <p:cNvGrpSpPr/>
          <p:nvPr/>
        </p:nvGrpSpPr>
        <p:grpSpPr>
          <a:xfrm>
            <a:off x="1918515" y="681717"/>
            <a:ext cx="6777429" cy="4868691"/>
            <a:chOff x="991178" y="892029"/>
            <a:chExt cx="7112023" cy="5028649"/>
          </a:xfrm>
        </p:grpSpPr>
        <p:grpSp>
          <p:nvGrpSpPr>
            <p:cNvPr id="4" name="Group 3">
              <a:extLst>
                <a:ext uri="{FF2B5EF4-FFF2-40B4-BE49-F238E27FC236}">
                  <a16:creationId xmlns:a16="http://schemas.microsoft.com/office/drawing/2014/main" id="{FF0915B1-74B4-4733-BCBE-3D3B68465139}"/>
                </a:ext>
              </a:extLst>
            </p:cNvPr>
            <p:cNvGrpSpPr/>
            <p:nvPr/>
          </p:nvGrpSpPr>
          <p:grpSpPr>
            <a:xfrm>
              <a:off x="991178" y="892029"/>
              <a:ext cx="7112023" cy="5028649"/>
              <a:chOff x="-974663" y="-394102"/>
              <a:chExt cx="7112023" cy="5028649"/>
            </a:xfrm>
          </p:grpSpPr>
          <p:pic>
            <p:nvPicPr>
              <p:cNvPr id="2" name="Picture 1"/>
              <p:cNvPicPr>
                <a:picLocks noChangeAspect="1"/>
              </p:cNvPicPr>
              <p:nvPr/>
            </p:nvPicPr>
            <p:blipFill>
              <a:blip r:embed="rId5"/>
              <a:stretch>
                <a:fillRect/>
              </a:stretch>
            </p:blipFill>
            <p:spPr>
              <a:xfrm>
                <a:off x="-974663" y="-394102"/>
                <a:ext cx="7112023" cy="5028649"/>
              </a:xfrm>
              <a:prstGeom prst="rect">
                <a:avLst/>
              </a:prstGeom>
            </p:spPr>
          </p:pic>
          <p:sp>
            <p:nvSpPr>
              <p:cNvPr id="3" name="Rectangle 2">
                <a:extLst>
                  <a:ext uri="{FF2B5EF4-FFF2-40B4-BE49-F238E27FC236}">
                    <a16:creationId xmlns:a16="http://schemas.microsoft.com/office/drawing/2014/main" id="{22DBEBB1-2398-F34C-B264-B2F4152ABD1C}"/>
                  </a:ext>
                </a:extLst>
              </p:cNvPr>
              <p:cNvSpPr/>
              <p:nvPr/>
            </p:nvSpPr>
            <p:spPr>
              <a:xfrm>
                <a:off x="621441" y="471291"/>
                <a:ext cx="3667479" cy="257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oboto"/>
                  <a:ea typeface="Roboto"/>
                  <a:cs typeface="Roboto"/>
                </a:endParaRPr>
              </a:p>
            </p:txBody>
          </p:sp>
        </p:grpSp>
        <p:pic>
          <p:nvPicPr>
            <p:cNvPr id="10" name="Picture 7" descr="https://opendevelopmentcambodia.net/wp-content/uploads/sites/2/2018/05/GOAL_14_TARGET_14.3-206x300.png">
              <a:extLst>
                <a:ext uri="{FF2B5EF4-FFF2-40B4-BE49-F238E27FC236}">
                  <a16:creationId xmlns:a16="http://schemas.microsoft.com/office/drawing/2014/main" id="{3122D830-4C5F-AD4F-9E8D-5CC8CD1F6FD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4520" y="1979890"/>
              <a:ext cx="1645338" cy="25722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0693915"/>
      </p:ext>
    </p:extLst>
  </p:cSld>
  <p:clrMapOvr>
    <a:masterClrMapping/>
  </p:clrMapOvr>
  <mc:AlternateContent xmlns:mc="http://schemas.openxmlformats.org/markup-compatibility/2006" xmlns:p14="http://schemas.microsoft.com/office/powerpoint/2010/main">
    <mc:Choice Requires="p14">
      <p:transition p14:dur="0" advClick="0" advTm="160736"/>
    </mc:Choice>
    <mc:Fallback xmlns="">
      <p:transition advClick="0" advTm="16073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8C6DDB-BFF3-0444-850E-AF9326A5F076}"/>
              </a:ext>
            </a:extLst>
          </p:cNvPr>
          <p:cNvPicPr>
            <a:picLocks noChangeAspect="1"/>
          </p:cNvPicPr>
          <p:nvPr/>
        </p:nvPicPr>
        <p:blipFill>
          <a:blip r:embed="rId2"/>
          <a:stretch>
            <a:fillRect/>
          </a:stretch>
        </p:blipFill>
        <p:spPr>
          <a:xfrm>
            <a:off x="77226" y="3331145"/>
            <a:ext cx="4296128" cy="3454087"/>
          </a:xfrm>
          <a:prstGeom prst="rect">
            <a:avLst/>
          </a:prstGeom>
        </p:spPr>
      </p:pic>
      <p:pic>
        <p:nvPicPr>
          <p:cNvPr id="6" name="Picture 5">
            <a:extLst>
              <a:ext uri="{FF2B5EF4-FFF2-40B4-BE49-F238E27FC236}">
                <a16:creationId xmlns:a16="http://schemas.microsoft.com/office/drawing/2014/main" id="{BE30CE84-C360-6274-6AA2-61519CBE1F8D}"/>
              </a:ext>
            </a:extLst>
          </p:cNvPr>
          <p:cNvPicPr>
            <a:picLocks noChangeAspect="1"/>
          </p:cNvPicPr>
          <p:nvPr/>
        </p:nvPicPr>
        <p:blipFill>
          <a:blip r:embed="rId3"/>
          <a:stretch>
            <a:fillRect/>
          </a:stretch>
        </p:blipFill>
        <p:spPr>
          <a:xfrm>
            <a:off x="77226" y="72768"/>
            <a:ext cx="4296128" cy="3231397"/>
          </a:xfrm>
          <a:prstGeom prst="rect">
            <a:avLst/>
          </a:prstGeom>
        </p:spPr>
      </p:pic>
      <p:sp>
        <p:nvSpPr>
          <p:cNvPr id="25" name="object 9"/>
          <p:cNvSpPr txBox="1"/>
          <p:nvPr/>
        </p:nvSpPr>
        <p:spPr>
          <a:xfrm>
            <a:off x="1442840" y="1239952"/>
            <a:ext cx="1564901" cy="75148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4800" b="1" i="0" u="none" strike="noStrike" kern="1200" cap="none" spc="-280" normalizeH="0" baseline="0" noProof="0" dirty="0">
                <a:ln>
                  <a:noFill/>
                </a:ln>
                <a:solidFill>
                  <a:srgbClr val="FFFFFF"/>
                </a:solidFill>
                <a:effectLst/>
                <a:uLnTx/>
                <a:uFillTx/>
                <a:latin typeface="Arial" panose="020B0604020202020204"/>
                <a:ea typeface="+mn-ea"/>
                <a:cs typeface="Trebuchet MS"/>
                <a:sym typeface="Arial"/>
              </a:rPr>
              <a:t>HOW</a:t>
            </a:r>
            <a:endParaRPr kumimoji="0" sz="4800" b="0" i="0" u="none" strike="noStrike" kern="1200" cap="none" spc="0" normalizeH="0" baseline="0" noProof="0" dirty="0">
              <a:ln>
                <a:noFill/>
              </a:ln>
              <a:solidFill>
                <a:prstClr val="black"/>
              </a:solidFill>
              <a:effectLst/>
              <a:uLnTx/>
              <a:uFillTx/>
              <a:latin typeface="Arial" panose="020B0604020202020204"/>
              <a:ea typeface="+mn-ea"/>
              <a:cs typeface="Trebuchet MS"/>
              <a:sym typeface="Arial"/>
            </a:endParaRPr>
          </a:p>
        </p:txBody>
      </p:sp>
      <p:sp>
        <p:nvSpPr>
          <p:cNvPr id="2" name="object 5">
            <a:extLst>
              <a:ext uri="{FF2B5EF4-FFF2-40B4-BE49-F238E27FC236}">
                <a16:creationId xmlns:a16="http://schemas.microsoft.com/office/drawing/2014/main" id="{031FB813-CAFB-7ED5-D6AA-CCBFA2924AE8}"/>
              </a:ext>
            </a:extLst>
          </p:cNvPr>
          <p:cNvSpPr txBox="1"/>
          <p:nvPr/>
        </p:nvSpPr>
        <p:spPr>
          <a:xfrm>
            <a:off x="4500438" y="587530"/>
            <a:ext cx="7474225" cy="1902956"/>
          </a:xfrm>
          <a:prstGeom prst="rect">
            <a:avLst/>
          </a:prstGeom>
        </p:spPr>
        <p:txBody>
          <a:bodyPr vert="horz" wrap="square" lIns="0" tIns="113664" rIns="0" bIns="0" rtlCol="0">
            <a:spAutoFit/>
          </a:bodyPr>
          <a:lstStyle/>
          <a:p>
            <a:pPr marL="0" marR="5080" lvl="0" indent="0" algn="just" defTabSz="914400" rtl="0" eaLnBrk="1" fontAlgn="auto" latinLnBrk="0" hangingPunct="1">
              <a:lnSpc>
                <a:spcPct val="83300"/>
              </a:lnSpc>
              <a:spcBef>
                <a:spcPts val="894"/>
              </a:spcBef>
              <a:spcAft>
                <a:spcPts val="0"/>
              </a:spcAft>
              <a:buClrTx/>
              <a:buSzTx/>
              <a:buFontTx/>
              <a:buNone/>
              <a:tabLst/>
              <a:defRPr/>
            </a:pPr>
            <a:r>
              <a:rPr kumimoji="0" lang="en-US" sz="3500" b="0" i="0" u="none" strike="noStrike" kern="1200" cap="none" spc="0" normalizeH="0" baseline="0" noProof="0" dirty="0">
                <a:ln>
                  <a:noFill/>
                </a:ln>
                <a:solidFill>
                  <a:srgbClr val="002060"/>
                </a:solidFill>
                <a:effectLst/>
                <a:uLnTx/>
                <a:uFillTx/>
                <a:latin typeface="Arial" panose="020B0604020202020204"/>
                <a:ea typeface="+mn-ea"/>
                <a:cs typeface="Arial"/>
                <a:sym typeface="Arial"/>
              </a:rPr>
              <a:t>Through policy and regulatory measures and infrastructure investments combined with nature-based solutions. </a:t>
            </a:r>
            <a:endParaRPr kumimoji="0" sz="3500" b="0" i="0" u="none" strike="noStrike" kern="1200" cap="none" spc="0" normalizeH="0" baseline="0" noProof="0" dirty="0">
              <a:ln>
                <a:noFill/>
              </a:ln>
              <a:solidFill>
                <a:srgbClr val="002060"/>
              </a:solidFill>
              <a:effectLst/>
              <a:uLnTx/>
              <a:uFillTx/>
              <a:latin typeface="Arial" panose="020B0604020202020204"/>
              <a:ea typeface="+mn-ea"/>
              <a:cs typeface="Arial"/>
              <a:sym typeface="Arial"/>
            </a:endParaRPr>
          </a:p>
        </p:txBody>
      </p:sp>
      <p:sp>
        <p:nvSpPr>
          <p:cNvPr id="3" name="object 5">
            <a:extLst>
              <a:ext uri="{FF2B5EF4-FFF2-40B4-BE49-F238E27FC236}">
                <a16:creationId xmlns:a16="http://schemas.microsoft.com/office/drawing/2014/main" id="{296E8BAF-90C4-EA84-6D74-F098D9ECC359}"/>
              </a:ext>
            </a:extLst>
          </p:cNvPr>
          <p:cNvSpPr txBox="1"/>
          <p:nvPr/>
        </p:nvSpPr>
        <p:spPr>
          <a:xfrm>
            <a:off x="4500439" y="3831419"/>
            <a:ext cx="7474224" cy="1455910"/>
          </a:xfrm>
          <a:prstGeom prst="rect">
            <a:avLst/>
          </a:prstGeom>
        </p:spPr>
        <p:txBody>
          <a:bodyPr vert="horz" wrap="square" lIns="0" tIns="113664" rIns="0" bIns="0" rtlCol="0">
            <a:spAutoFit/>
          </a:bodyPr>
          <a:lstStyle/>
          <a:p>
            <a:pPr marL="0" marR="5080" lvl="0" indent="0" algn="just" defTabSz="914400" rtl="0" eaLnBrk="1" fontAlgn="auto" latinLnBrk="0" hangingPunct="1">
              <a:lnSpc>
                <a:spcPct val="83300"/>
              </a:lnSpc>
              <a:spcBef>
                <a:spcPts val="894"/>
              </a:spcBef>
              <a:spcAft>
                <a:spcPts val="0"/>
              </a:spcAft>
              <a:buClrTx/>
              <a:buSzTx/>
              <a:buFontTx/>
              <a:buNone/>
              <a:tabLst/>
              <a:defRPr/>
            </a:pPr>
            <a:r>
              <a:rPr kumimoji="0" lang="en-US" sz="3500" b="0" i="0" u="none" strike="noStrike" kern="1200" cap="none" spc="0" normalizeH="0" baseline="0" noProof="0" dirty="0">
                <a:ln>
                  <a:noFill/>
                </a:ln>
                <a:solidFill>
                  <a:srgbClr val="002060"/>
                </a:solidFill>
                <a:effectLst/>
                <a:uLnTx/>
                <a:uFillTx/>
                <a:latin typeface="Arial" panose="020B0604020202020204"/>
                <a:ea typeface="+mn-ea"/>
                <a:cs typeface="Arial"/>
                <a:sym typeface="Arial"/>
              </a:rPr>
              <a:t>foster the enabling environment to advance countries’ efforts toward sustainable blue economy goals. </a:t>
            </a:r>
            <a:endParaRPr kumimoji="0" sz="3500" b="0" i="0" u="none" strike="noStrike" kern="1200" cap="none" spc="0" normalizeH="0" baseline="0" noProof="0" dirty="0">
              <a:ln>
                <a:noFill/>
              </a:ln>
              <a:solidFill>
                <a:srgbClr val="002060"/>
              </a:solidFill>
              <a:effectLst/>
              <a:uLnTx/>
              <a:uFillTx/>
              <a:latin typeface="Arial" panose="020B0604020202020204"/>
              <a:ea typeface="+mn-ea"/>
              <a:cs typeface="Arial"/>
              <a:sym typeface="Arial"/>
            </a:endParaRPr>
          </a:p>
        </p:txBody>
      </p:sp>
      <p:sp>
        <p:nvSpPr>
          <p:cNvPr id="4" name="object 9">
            <a:extLst>
              <a:ext uri="{FF2B5EF4-FFF2-40B4-BE49-F238E27FC236}">
                <a16:creationId xmlns:a16="http://schemas.microsoft.com/office/drawing/2014/main" id="{D5E3BF9A-A1D1-1186-E590-1E64FCA546BF}"/>
              </a:ext>
            </a:extLst>
          </p:cNvPr>
          <p:cNvSpPr txBox="1"/>
          <p:nvPr/>
        </p:nvSpPr>
        <p:spPr>
          <a:xfrm>
            <a:off x="491827" y="4682444"/>
            <a:ext cx="3466926" cy="75148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4800" b="1" i="0" u="none" strike="noStrike" kern="1200" cap="none" spc="-280" normalizeH="0" baseline="0" noProof="0" dirty="0">
                <a:ln>
                  <a:noFill/>
                </a:ln>
                <a:solidFill>
                  <a:srgbClr val="FFFFFF"/>
                </a:solidFill>
                <a:effectLst/>
                <a:uLnTx/>
                <a:uFillTx/>
                <a:latin typeface="Arial" panose="020B0604020202020204"/>
                <a:ea typeface="+mn-ea"/>
                <a:cs typeface="Trebuchet MS"/>
                <a:sym typeface="Arial"/>
              </a:rPr>
              <a:t>LONG TERM</a:t>
            </a:r>
            <a:endParaRPr kumimoji="0" sz="4800" b="0" i="0" u="none" strike="noStrike" kern="1200" cap="none" spc="0" normalizeH="0" baseline="0" noProof="0" dirty="0">
              <a:ln>
                <a:noFill/>
              </a:ln>
              <a:solidFill>
                <a:prstClr val="black"/>
              </a:solidFill>
              <a:effectLst/>
              <a:uLnTx/>
              <a:uFillTx/>
              <a:latin typeface="Arial" panose="020B0604020202020204"/>
              <a:ea typeface="+mn-ea"/>
              <a:cs typeface="Trebuchet MS"/>
              <a:sym typeface="Arial"/>
            </a:endParaRPr>
          </a:p>
        </p:txBody>
      </p:sp>
    </p:spTree>
    <p:extLst>
      <p:ext uri="{BB962C8B-B14F-4D97-AF65-F5344CB8AC3E}">
        <p14:creationId xmlns:p14="http://schemas.microsoft.com/office/powerpoint/2010/main" val="319129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11EB7CE7-3E21-CB4E-AE52-94D66B271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3" y="320511"/>
            <a:ext cx="8858965" cy="6023814"/>
          </a:xfrm>
          <a:prstGeom prst="rect">
            <a:avLst/>
          </a:prstGeom>
        </p:spPr>
      </p:pic>
      <p:sp>
        <p:nvSpPr>
          <p:cNvPr id="6" name="Rectangle 5">
            <a:extLst>
              <a:ext uri="{FF2B5EF4-FFF2-40B4-BE49-F238E27FC236}">
                <a16:creationId xmlns:a16="http://schemas.microsoft.com/office/drawing/2014/main" id="{B3316A9A-BFE2-AE35-2B8D-E16BDC17D3F9}"/>
              </a:ext>
            </a:extLst>
          </p:cNvPr>
          <p:cNvSpPr/>
          <p:nvPr/>
        </p:nvSpPr>
        <p:spPr>
          <a:xfrm>
            <a:off x="4985468" y="389614"/>
            <a:ext cx="4023360" cy="10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a:ea typeface="+mn-ea"/>
              <a:cs typeface="+mn-cs"/>
              <a:sym typeface="Arial"/>
            </a:endParaRPr>
          </a:p>
        </p:txBody>
      </p:sp>
      <p:pic>
        <p:nvPicPr>
          <p:cNvPr id="8" name="Picture 7">
            <a:extLst>
              <a:ext uri="{FF2B5EF4-FFF2-40B4-BE49-F238E27FC236}">
                <a16:creationId xmlns:a16="http://schemas.microsoft.com/office/drawing/2014/main" id="{6C1F3F21-375E-67D4-513F-EF67BEA57A06}"/>
              </a:ext>
            </a:extLst>
          </p:cNvPr>
          <p:cNvPicPr>
            <a:picLocks noChangeAspect="1"/>
          </p:cNvPicPr>
          <p:nvPr/>
        </p:nvPicPr>
        <p:blipFill>
          <a:blip r:embed="rId3"/>
          <a:stretch>
            <a:fillRect/>
          </a:stretch>
        </p:blipFill>
        <p:spPr>
          <a:xfrm>
            <a:off x="9008828" y="1410496"/>
            <a:ext cx="3183172" cy="4933829"/>
          </a:xfrm>
          <a:prstGeom prst="rect">
            <a:avLst/>
          </a:prstGeom>
        </p:spPr>
      </p:pic>
      <p:sp>
        <p:nvSpPr>
          <p:cNvPr id="9" name="object 16">
            <a:extLst>
              <a:ext uri="{FF2B5EF4-FFF2-40B4-BE49-F238E27FC236}">
                <a16:creationId xmlns:a16="http://schemas.microsoft.com/office/drawing/2014/main" id="{69CF2170-B23C-50AB-B9C2-D2D738543CAE}"/>
              </a:ext>
            </a:extLst>
          </p:cNvPr>
          <p:cNvSpPr txBox="1"/>
          <p:nvPr/>
        </p:nvSpPr>
        <p:spPr>
          <a:xfrm>
            <a:off x="9091113" y="2088427"/>
            <a:ext cx="3018602" cy="3431067"/>
          </a:xfrm>
          <a:prstGeom prst="rect">
            <a:avLst/>
          </a:prstGeom>
        </p:spPr>
        <p:txBody>
          <a:bodyPr vert="horz" wrap="square" lIns="0" tIns="95885" rIns="0" bIns="0" rtlCol="0">
            <a:spAutoFit/>
          </a:bodyPr>
          <a:lstStyle/>
          <a:p>
            <a:pPr marL="12065" marR="5080" lvl="0" indent="-1270" algn="ctr" defTabSz="914400" rtl="0" eaLnBrk="1" fontAlgn="auto" latinLnBrk="0" hangingPunct="1">
              <a:lnSpc>
                <a:spcPts val="5180"/>
              </a:lnSpc>
              <a:spcBef>
                <a:spcPts val="755"/>
              </a:spcBef>
              <a:spcAft>
                <a:spcPts val="0"/>
              </a:spcAft>
              <a:buClr>
                <a:srgbClr val="000000"/>
              </a:buClr>
              <a:buSzTx/>
              <a:buFont typeface="Arial"/>
              <a:buNone/>
              <a:tabLst/>
              <a:defRPr/>
            </a:pPr>
            <a:r>
              <a:rPr kumimoji="0" lang="en-US" sz="4800" b="1" i="0" u="none" strike="noStrike" kern="0" cap="none" spc="-330" normalizeH="0" baseline="0" noProof="0" dirty="0">
                <a:ln>
                  <a:noFill/>
                </a:ln>
                <a:solidFill>
                  <a:srgbClr val="FFFFFF"/>
                </a:solidFill>
                <a:effectLst/>
                <a:uLnTx/>
                <a:uFillTx/>
                <a:latin typeface="Trebuchet MS"/>
                <a:cs typeface="Trebuchet MS"/>
                <a:sym typeface="Arial"/>
              </a:rPr>
              <a:t>Fourteen (14) National Child Projects</a:t>
            </a:r>
            <a:endParaRPr kumimoji="0" sz="4800" b="0" i="0" u="none" strike="noStrike" kern="0" cap="none" spc="0" normalizeH="0" baseline="0" noProof="0" dirty="0">
              <a:ln>
                <a:noFill/>
              </a:ln>
              <a:solidFill>
                <a:srgbClr val="000000"/>
              </a:solidFill>
              <a:effectLst/>
              <a:uLnTx/>
              <a:uFillTx/>
              <a:latin typeface="Trebuchet MS"/>
              <a:cs typeface="Trebuchet MS"/>
              <a:sym typeface="Arial"/>
            </a:endParaRPr>
          </a:p>
        </p:txBody>
      </p:sp>
    </p:spTree>
    <p:extLst>
      <p:ext uri="{BB962C8B-B14F-4D97-AF65-F5344CB8AC3E}">
        <p14:creationId xmlns:p14="http://schemas.microsoft.com/office/powerpoint/2010/main" val="3444292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
          <p:cNvSpPr txBox="1"/>
          <p:nvPr/>
        </p:nvSpPr>
        <p:spPr>
          <a:xfrm>
            <a:off x="473539" y="473666"/>
            <a:ext cx="3071095" cy="500648"/>
          </a:xfrm>
          <a:prstGeom prst="rect">
            <a:avLst/>
          </a:prstGeom>
          <a:noFill/>
          <a:ln>
            <a:noFill/>
          </a:ln>
        </p:spPr>
        <p:txBody>
          <a:bodyPr spcFirstLastPara="1" wrap="square" lIns="65000" tIns="65000" rIns="65000" bIns="650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alibri"/>
              <a:buNone/>
              <a:tabLst/>
              <a:defRPr/>
            </a:pPr>
            <a:r>
              <a:rPr kumimoji="0" lang="fr-FR" sz="2400" b="1" i="0" u="none" strike="noStrike" kern="0" cap="none" spc="0" normalizeH="0" baseline="0" noProof="0">
                <a:ln>
                  <a:noFill/>
                </a:ln>
                <a:solidFill>
                  <a:srgbClr val="002060"/>
                </a:solidFill>
                <a:effectLst/>
                <a:uLnTx/>
                <a:uFillTx/>
                <a:latin typeface="Calibri"/>
                <a:ea typeface="Calibri"/>
                <a:cs typeface="Calibri"/>
                <a:sym typeface="Calibri"/>
              </a:rPr>
              <a:t>GO</a:t>
            </a:r>
            <a:r>
              <a:rPr kumimoji="0" lang="fr-FR" sz="2400" b="1" i="0" u="none" strike="noStrike" kern="0" cap="none" spc="0" normalizeH="0" baseline="-25000" noProof="0">
                <a:ln>
                  <a:noFill/>
                </a:ln>
                <a:solidFill>
                  <a:srgbClr val="002060"/>
                </a:solidFill>
                <a:effectLst/>
                <a:uLnTx/>
                <a:uFillTx/>
                <a:latin typeface="Calibri"/>
                <a:ea typeface="Calibri"/>
                <a:cs typeface="Calibri"/>
                <a:sym typeface="Calibri"/>
              </a:rPr>
              <a:t>2</a:t>
            </a:r>
            <a:r>
              <a:rPr kumimoji="0" lang="fr-FR" sz="2400" b="1" i="0" u="none" strike="noStrike" kern="0" cap="none" spc="0" normalizeH="0" baseline="0" noProof="0">
                <a:ln>
                  <a:noFill/>
                </a:ln>
                <a:solidFill>
                  <a:srgbClr val="002060"/>
                </a:solidFill>
                <a:effectLst/>
                <a:uLnTx/>
                <a:uFillTx/>
                <a:latin typeface="Calibri"/>
                <a:ea typeface="Calibri"/>
                <a:cs typeface="Calibri"/>
                <a:sym typeface="Calibri"/>
              </a:rPr>
              <a:t>NE and GOOD</a:t>
            </a:r>
            <a:endParaRPr kumimoji="0" sz="2400" b="1" i="0" u="none" strike="noStrike" kern="0" cap="none" spc="0" normalizeH="0" baseline="0" noProof="0">
              <a:ln>
                <a:noFill/>
              </a:ln>
              <a:solidFill>
                <a:srgbClr val="41B7C8"/>
              </a:solidFill>
              <a:effectLst/>
              <a:uLnTx/>
              <a:uFillTx/>
              <a:latin typeface="Calibri"/>
              <a:ea typeface="Calibri"/>
              <a:cs typeface="Calibri"/>
              <a:sym typeface="Calibri"/>
            </a:endParaRPr>
          </a:p>
        </p:txBody>
      </p:sp>
      <p:sp>
        <p:nvSpPr>
          <p:cNvPr id="149" name="Google Shape;149;p2"/>
          <p:cNvSpPr txBox="1"/>
          <p:nvPr/>
        </p:nvSpPr>
        <p:spPr>
          <a:xfrm>
            <a:off x="3011611" y="1285821"/>
            <a:ext cx="8106156" cy="1618856"/>
          </a:xfrm>
          <a:prstGeom prst="rect">
            <a:avLst/>
          </a:prstGeom>
          <a:noFill/>
          <a:ln>
            <a:noFill/>
          </a:ln>
        </p:spPr>
        <p:txBody>
          <a:bodyPr spcFirstLastPara="1" wrap="square" lIns="65000" tIns="65000" rIns="65000" bIns="65000" anchor="t" anchorCtr="0">
            <a:spAutoFit/>
          </a:bodyPr>
          <a:lstStyle/>
          <a:p>
            <a:pPr marL="648970" marR="0" lvl="0" indent="-342900" algn="l" defTabSz="447675" rtl="0" eaLnBrk="1" fontAlgn="auto" latinLnBrk="0" hangingPunct="1">
              <a:lnSpc>
                <a:spcPct val="100000"/>
              </a:lnSpc>
              <a:spcBef>
                <a:spcPts val="400"/>
              </a:spcBef>
              <a:spcAft>
                <a:spcPts val="0"/>
              </a:spcAft>
              <a:buClr>
                <a:srgbClr val="000000"/>
              </a:buClr>
              <a:buSzPts val="2400"/>
              <a:buFont typeface="Arial" panose="020B0604020202020204" pitchFamily="34" charset="0"/>
              <a:buChar char="•"/>
              <a:tabLst>
                <a:tab pos="536575" algn="l"/>
              </a:tabLst>
              <a:defRPr/>
            </a:pPr>
            <a:r>
              <a:rPr kumimoji="0" lang="en-IE" sz="1800" b="0" i="0" u="none" strike="noStrike" kern="0" cap="none" spc="0" normalizeH="0" baseline="0" noProof="0">
                <a:ln>
                  <a:noFill/>
                </a:ln>
                <a:solidFill>
                  <a:srgbClr val="000000"/>
                </a:solidFill>
                <a:effectLst/>
                <a:uLnTx/>
                <a:uFillTx/>
                <a:latin typeface="Roboto"/>
                <a:ea typeface="Roboto"/>
                <a:cs typeface="Roboto"/>
                <a:sym typeface="Roboto"/>
              </a:rPr>
              <a:t>IOC working group - Led by a group of ocean oxygen scientists and researchers working from the coasts to the deep ocean</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648970" marR="0" lvl="0" indent="-342900" algn="l" defTabSz="447675" rtl="0" eaLnBrk="1" fontAlgn="auto" latinLnBrk="0" hangingPunct="1">
              <a:lnSpc>
                <a:spcPct val="100000"/>
              </a:lnSpc>
              <a:spcBef>
                <a:spcPts val="400"/>
              </a:spcBef>
              <a:spcAft>
                <a:spcPts val="0"/>
              </a:spcAft>
              <a:buClr>
                <a:srgbClr val="000000"/>
              </a:buClr>
              <a:buSzPts val="2400"/>
              <a:buFont typeface="Arial" panose="020B0604020202020204" pitchFamily="34" charset="0"/>
              <a:buChar char="•"/>
              <a:tabLst>
                <a:tab pos="536575" algn="l"/>
              </a:tabLst>
              <a:defRPr/>
            </a:pPr>
            <a:r>
              <a:rPr kumimoji="0" lang="en-IE" sz="1800" b="0" i="0" u="none" strike="noStrike" kern="0" cap="none" spc="0" normalizeH="0" baseline="0" noProof="0">
                <a:ln>
                  <a:noFill/>
                </a:ln>
                <a:solidFill>
                  <a:srgbClr val="000000"/>
                </a:solidFill>
                <a:effectLst/>
                <a:uLnTx/>
                <a:uFillTx/>
                <a:latin typeface="Roboto"/>
                <a:ea typeface="Roboto"/>
                <a:cs typeface="Roboto"/>
                <a:sym typeface="Roboto"/>
              </a:rPr>
              <a:t>Collaborations on scientific papers, workshops, capacity development activities, conferences, policy documents and briefs, and public awareness initiatives</a:t>
            </a:r>
            <a:endParaRPr kumimoji="0" lang="en-IE" sz="1800" b="0" i="0" u="none" strike="noStrike" kern="0" cap="none" spc="0" normalizeH="0" baseline="0" noProof="0">
              <a:ln>
                <a:noFill/>
              </a:ln>
              <a:solidFill>
                <a:srgbClr val="000000"/>
              </a:solidFill>
              <a:effectLst/>
              <a:uLnTx/>
              <a:uFillTx/>
              <a:latin typeface="Roboto"/>
              <a:ea typeface="Roboto"/>
              <a:cs typeface="Roboto"/>
              <a:sym typeface="Arial"/>
            </a:endParaRPr>
          </a:p>
        </p:txBody>
      </p:sp>
      <p:sp>
        <p:nvSpPr>
          <p:cNvPr id="2" name="Google Shape;149;p2">
            <a:extLst>
              <a:ext uri="{FF2B5EF4-FFF2-40B4-BE49-F238E27FC236}">
                <a16:creationId xmlns:a16="http://schemas.microsoft.com/office/drawing/2014/main" id="{B7A4AF66-43DB-80A7-15B6-0223C2C491B9}"/>
              </a:ext>
            </a:extLst>
          </p:cNvPr>
          <p:cNvSpPr txBox="1"/>
          <p:nvPr/>
        </p:nvSpPr>
        <p:spPr>
          <a:xfrm>
            <a:off x="3011610" y="2880573"/>
            <a:ext cx="8106155" cy="1341857"/>
          </a:xfrm>
          <a:prstGeom prst="rect">
            <a:avLst/>
          </a:prstGeom>
          <a:noFill/>
          <a:ln>
            <a:noFill/>
          </a:ln>
        </p:spPr>
        <p:txBody>
          <a:bodyPr spcFirstLastPara="1" wrap="square" lIns="65000" tIns="65000" rIns="65000" bIns="65000" anchor="t" anchorCtr="0">
            <a:spAutoFit/>
          </a:bodyPr>
          <a:lstStyle/>
          <a:p>
            <a:pPr marL="648970" marR="0" lvl="0" indent="-342900" algn="l" defTabSz="447675" rtl="0" eaLnBrk="1" fontAlgn="auto" latinLnBrk="0" hangingPunct="1">
              <a:lnSpc>
                <a:spcPct val="100000"/>
              </a:lnSpc>
              <a:spcBef>
                <a:spcPts val="400"/>
              </a:spcBef>
              <a:spcAft>
                <a:spcPts val="0"/>
              </a:spcAft>
              <a:buClr>
                <a:srgbClr val="000000"/>
              </a:buClr>
              <a:buSzPts val="2400"/>
              <a:buFont typeface="Arial" panose="020B0604020202020204" pitchFamily="34" charset="0"/>
              <a:buChar char="•"/>
              <a:tabLst>
                <a:tab pos="536575" algn="l"/>
              </a:tabLst>
              <a:defRPr/>
            </a:pPr>
            <a:r>
              <a:rPr kumimoji="0" lang="en-IE" sz="1800" b="0" i="0" u="none" strike="noStrike" kern="0" cap="none" spc="0" normalizeH="0" baseline="0" noProof="0">
                <a:ln>
                  <a:noFill/>
                </a:ln>
                <a:solidFill>
                  <a:srgbClr val="000000"/>
                </a:solidFill>
                <a:effectLst/>
                <a:uLnTx/>
                <a:uFillTx/>
                <a:latin typeface="Roboto"/>
                <a:ea typeface="Roboto"/>
                <a:cs typeface="Roboto"/>
                <a:sym typeface="Roboto"/>
              </a:rPr>
              <a:t>A programme under the UN Ocean Decade, led by the GEOMAR on behalf of the GO</a:t>
            </a:r>
            <a:r>
              <a:rPr kumimoji="0" lang="en-IE" sz="1800" b="0" i="0" u="none" strike="noStrike" kern="0" cap="none" spc="0" normalizeH="0" baseline="-25000" noProof="0">
                <a:ln>
                  <a:noFill/>
                </a:ln>
                <a:solidFill>
                  <a:srgbClr val="000000"/>
                </a:solidFill>
                <a:effectLst/>
                <a:uLnTx/>
                <a:uFillTx/>
                <a:latin typeface="Roboto"/>
                <a:ea typeface="Roboto"/>
                <a:cs typeface="Roboto"/>
                <a:sym typeface="Roboto"/>
              </a:rPr>
              <a:t>2</a:t>
            </a:r>
            <a:r>
              <a:rPr kumimoji="0" lang="en-IE" sz="1800" b="0" i="0" u="none" strike="noStrike" kern="0" cap="none" spc="0" normalizeH="0" baseline="0" noProof="0">
                <a:ln>
                  <a:noFill/>
                </a:ln>
                <a:solidFill>
                  <a:srgbClr val="000000"/>
                </a:solidFill>
                <a:effectLst/>
                <a:uLnTx/>
                <a:uFillTx/>
                <a:latin typeface="Roboto"/>
                <a:ea typeface="Roboto"/>
                <a:cs typeface="Roboto"/>
                <a:sym typeface="Roboto"/>
              </a:rPr>
              <a:t>NE expert group</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648970" marR="0" lvl="0" indent="-342900" algn="l" defTabSz="447675" rtl="0" eaLnBrk="1" fontAlgn="auto" latinLnBrk="0" hangingPunct="1">
              <a:lnSpc>
                <a:spcPct val="100000"/>
              </a:lnSpc>
              <a:spcBef>
                <a:spcPts val="400"/>
              </a:spcBef>
              <a:spcAft>
                <a:spcPts val="0"/>
              </a:spcAft>
              <a:buClr>
                <a:srgbClr val="000000"/>
              </a:buClr>
              <a:buSzPts val="2400"/>
              <a:buFont typeface="Arial" panose="020B0604020202020204" pitchFamily="34" charset="0"/>
              <a:buChar char="•"/>
              <a:tabLst>
                <a:tab pos="536575" algn="l"/>
              </a:tabLst>
              <a:defRPr/>
            </a:pPr>
            <a:r>
              <a:rPr kumimoji="0" lang="en-IE" sz="1800" b="0" i="0" u="none" strike="noStrike" kern="0" cap="none" spc="0" normalizeH="0" baseline="0" noProof="0">
                <a:ln>
                  <a:noFill/>
                </a:ln>
                <a:solidFill>
                  <a:srgbClr val="000000"/>
                </a:solidFill>
                <a:effectLst/>
                <a:uLnTx/>
                <a:uFillTx/>
                <a:latin typeface="Roboto"/>
                <a:ea typeface="Roboto"/>
                <a:cs typeface="Roboto"/>
                <a:sym typeface="Roboto"/>
              </a:rPr>
              <a:t>Provides an umbrella for other Ocean Decade Actions, focusing on different aspects of decreasing oxygen in the ocean</a:t>
            </a:r>
            <a:endParaRPr kumimoji="0" lang="en-IE" sz="1800" b="0" i="0" u="none" strike="noStrike" kern="0" cap="none" spc="0" normalizeH="0" baseline="0" noProof="0">
              <a:ln>
                <a:noFill/>
              </a:ln>
              <a:solidFill>
                <a:srgbClr val="000000"/>
              </a:solidFill>
              <a:effectLst/>
              <a:uLnTx/>
              <a:uFillTx/>
              <a:latin typeface="Roboto"/>
              <a:ea typeface="Roboto"/>
              <a:cs typeface="Roboto"/>
              <a:sym typeface="Arial"/>
            </a:endParaRPr>
          </a:p>
        </p:txBody>
      </p:sp>
      <p:pic>
        <p:nvPicPr>
          <p:cNvPr id="4" name="Picture 3" descr="A blue and white logo&#10;&#10;Description automatically generated">
            <a:extLst>
              <a:ext uri="{FF2B5EF4-FFF2-40B4-BE49-F238E27FC236}">
                <a16:creationId xmlns:a16="http://schemas.microsoft.com/office/drawing/2014/main" id="{742F3371-1F2E-4344-344E-E9889CC735E3}"/>
              </a:ext>
            </a:extLst>
          </p:cNvPr>
          <p:cNvPicPr>
            <a:picLocks noChangeAspect="1"/>
          </p:cNvPicPr>
          <p:nvPr/>
        </p:nvPicPr>
        <p:blipFill rotWithShape="1">
          <a:blip r:embed="rId3"/>
          <a:srcRect l="18806" t="25116" r="26718" b="41395"/>
          <a:stretch/>
        </p:blipFill>
        <p:spPr>
          <a:xfrm>
            <a:off x="611462" y="2742477"/>
            <a:ext cx="2400148" cy="1283247"/>
          </a:xfrm>
          <a:prstGeom prst="rect">
            <a:avLst/>
          </a:prstGeom>
        </p:spPr>
      </p:pic>
      <p:pic>
        <p:nvPicPr>
          <p:cNvPr id="6" name="Picture 5" descr="A blue text on a white background&#10;&#10;Description automatically generated">
            <a:extLst>
              <a:ext uri="{FF2B5EF4-FFF2-40B4-BE49-F238E27FC236}">
                <a16:creationId xmlns:a16="http://schemas.microsoft.com/office/drawing/2014/main" id="{3B73417D-CA8F-C2D2-EE2D-79A33D853DD2}"/>
              </a:ext>
            </a:extLst>
          </p:cNvPr>
          <p:cNvPicPr>
            <a:picLocks noChangeAspect="1"/>
          </p:cNvPicPr>
          <p:nvPr/>
        </p:nvPicPr>
        <p:blipFill rotWithShape="1">
          <a:blip r:embed="rId4"/>
          <a:srcRect l="30703" t="37211" r="29790" b="36743"/>
          <a:stretch/>
        </p:blipFill>
        <p:spPr>
          <a:xfrm>
            <a:off x="647593" y="1421207"/>
            <a:ext cx="2400148" cy="1116967"/>
          </a:xfrm>
          <a:prstGeom prst="rect">
            <a:avLst/>
          </a:prstGeom>
        </p:spPr>
      </p:pic>
      <p:sp>
        <p:nvSpPr>
          <p:cNvPr id="7" name="Google Shape;149;p2">
            <a:extLst>
              <a:ext uri="{FF2B5EF4-FFF2-40B4-BE49-F238E27FC236}">
                <a16:creationId xmlns:a16="http://schemas.microsoft.com/office/drawing/2014/main" id="{7224478E-379C-5E1C-DEF1-47BD4911E170}"/>
              </a:ext>
            </a:extLst>
          </p:cNvPr>
          <p:cNvSpPr txBox="1"/>
          <p:nvPr/>
        </p:nvSpPr>
        <p:spPr>
          <a:xfrm>
            <a:off x="253541" y="4337229"/>
            <a:ext cx="11276820" cy="1618856"/>
          </a:xfrm>
          <a:prstGeom prst="rect">
            <a:avLst/>
          </a:prstGeom>
          <a:noFill/>
          <a:ln>
            <a:noFill/>
          </a:ln>
        </p:spPr>
        <p:txBody>
          <a:bodyPr spcFirstLastPara="1" wrap="square" lIns="65000" tIns="65000" rIns="65000" bIns="65000" anchor="t" anchorCtr="0">
            <a:spAutoFit/>
          </a:bodyPr>
          <a:lstStyle/>
          <a:p>
            <a:pPr marL="648970" marR="0" lvl="0" indent="-342900" algn="l" defTabSz="447675" rtl="0" eaLnBrk="1" fontAlgn="auto" latinLnBrk="0" hangingPunct="1">
              <a:lnSpc>
                <a:spcPct val="100000"/>
              </a:lnSpc>
              <a:spcBef>
                <a:spcPts val="400"/>
              </a:spcBef>
              <a:spcAft>
                <a:spcPts val="0"/>
              </a:spcAft>
              <a:buClr>
                <a:srgbClr val="000000"/>
              </a:buClr>
              <a:buSzPts val="2400"/>
              <a:buFont typeface="Arial" panose="020B0604020202020204" pitchFamily="34" charset="0"/>
              <a:buChar char="•"/>
              <a:tabLst>
                <a:tab pos="536575" algn="l"/>
              </a:tabLst>
              <a:defRPr/>
            </a:pPr>
            <a:r>
              <a:rPr kumimoji="0" lang="en-IE" sz="1800" b="0" i="0" u="none" strike="noStrike" kern="0" cap="none" spc="0" normalizeH="0" baseline="0" noProof="0">
                <a:ln>
                  <a:noFill/>
                </a:ln>
                <a:solidFill>
                  <a:srgbClr val="000000"/>
                </a:solidFill>
                <a:effectLst/>
                <a:uLnTx/>
                <a:uFillTx/>
                <a:latin typeface="Roboto"/>
                <a:ea typeface="Roboto"/>
                <a:cs typeface="Roboto"/>
                <a:sym typeface="Roboto"/>
              </a:rPr>
              <a:t>Both feature regular capacity building activities (webinars, workshops and summer schools); collaborations on best practice papers for ocean oxygen measurement, data analysis and data management; and knowledge sharing opportunities.</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648970" marR="0" lvl="0" indent="-342900" algn="l" defTabSz="447675" rtl="0" eaLnBrk="1" fontAlgn="auto" latinLnBrk="0" hangingPunct="1">
              <a:lnSpc>
                <a:spcPct val="100000"/>
              </a:lnSpc>
              <a:spcBef>
                <a:spcPts val="400"/>
              </a:spcBef>
              <a:spcAft>
                <a:spcPts val="0"/>
              </a:spcAft>
              <a:buClr>
                <a:srgbClr val="000000"/>
              </a:buClr>
              <a:buSzPts val="2400"/>
              <a:buFont typeface="Arial" panose="020B0604020202020204" pitchFamily="34" charset="0"/>
              <a:buChar char="•"/>
              <a:tabLst>
                <a:tab pos="536575" algn="l"/>
              </a:tabLst>
              <a:defRPr/>
            </a:pPr>
            <a:r>
              <a:rPr kumimoji="0" lang="en-IE" sz="1800" b="0" i="0" u="none" strike="noStrike" kern="0" cap="none" spc="0" normalizeH="0" baseline="0" noProof="0">
                <a:ln>
                  <a:noFill/>
                </a:ln>
                <a:solidFill>
                  <a:srgbClr val="000000"/>
                </a:solidFill>
                <a:effectLst/>
                <a:uLnTx/>
                <a:uFillTx/>
                <a:latin typeface="Roboto"/>
                <a:ea typeface="Roboto"/>
                <a:cs typeface="Roboto"/>
                <a:sym typeface="Roboto"/>
              </a:rPr>
              <a:t>The expert working group, their colleagues and international connections, and members of the expanded GO</a:t>
            </a:r>
            <a:r>
              <a:rPr kumimoji="0" lang="en-IE" sz="1800" b="0" i="0" u="none" strike="noStrike" kern="0" cap="none" spc="0" normalizeH="0" baseline="-25000" noProof="0">
                <a:ln>
                  <a:noFill/>
                </a:ln>
                <a:solidFill>
                  <a:srgbClr val="000000"/>
                </a:solidFill>
                <a:effectLst/>
                <a:uLnTx/>
                <a:uFillTx/>
                <a:latin typeface="Roboto"/>
                <a:ea typeface="Roboto"/>
                <a:cs typeface="Roboto"/>
                <a:sym typeface="Roboto"/>
              </a:rPr>
              <a:t>2</a:t>
            </a:r>
            <a:r>
              <a:rPr kumimoji="0" lang="en-IE" sz="1800" b="0" i="0" u="none" strike="noStrike" kern="0" cap="none" spc="0" normalizeH="0" baseline="0" noProof="0">
                <a:ln>
                  <a:noFill/>
                </a:ln>
                <a:solidFill>
                  <a:srgbClr val="000000"/>
                </a:solidFill>
                <a:effectLst/>
                <a:uLnTx/>
                <a:uFillTx/>
                <a:latin typeface="Roboto"/>
                <a:ea typeface="Roboto"/>
                <a:cs typeface="Roboto"/>
                <a:sym typeface="Roboto"/>
              </a:rPr>
              <a:t>NE will be key to IOC-UNESCO’s support to the GCP and the Country Projects.</a:t>
            </a:r>
            <a:endParaRPr kumimoji="0" lang="en-IE" sz="1800" b="0" i="0" u="none" strike="noStrike" kern="0" cap="none" spc="0" normalizeH="0" baseline="0" noProof="0">
              <a:ln>
                <a:noFill/>
              </a:ln>
              <a:solidFill>
                <a:srgbClr val="000000"/>
              </a:solidFill>
              <a:effectLst/>
              <a:uLnTx/>
              <a:uFillTx/>
              <a:latin typeface="Roboto"/>
              <a:ea typeface="Roboto"/>
              <a:cs typeface="Roboto"/>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
          <p:cNvSpPr txBox="1"/>
          <p:nvPr/>
        </p:nvSpPr>
        <p:spPr>
          <a:xfrm>
            <a:off x="426647" y="493291"/>
            <a:ext cx="5036010" cy="500601"/>
          </a:xfrm>
          <a:prstGeom prst="rect">
            <a:avLst/>
          </a:prstGeom>
          <a:noFill/>
          <a:ln>
            <a:noFill/>
          </a:ln>
        </p:spPr>
        <p:txBody>
          <a:bodyPr spcFirstLastPara="1" wrap="square" lIns="65000" tIns="65000" rIns="65000" bIns="650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fr-FR" sz="2400" b="1" i="0" u="none" strike="noStrike" kern="0" cap="none" spc="0" normalizeH="0" baseline="0" noProof="0" dirty="0">
                <a:ln>
                  <a:noFill/>
                </a:ln>
                <a:solidFill>
                  <a:srgbClr val="002060"/>
                </a:solidFill>
                <a:effectLst/>
                <a:uLnTx/>
                <a:uFillTx/>
                <a:latin typeface="Calibri"/>
                <a:ea typeface="Calibri"/>
                <a:cs typeface="Calibri"/>
                <a:sym typeface="Calibri"/>
              </a:rPr>
              <a:t>IOC-UNESCO </a:t>
            </a:r>
            <a:r>
              <a:rPr kumimoji="0" lang="fr-FR" sz="2400" b="1" i="0" u="none" strike="noStrike" kern="0" cap="none" spc="0" normalizeH="0" baseline="0" noProof="0" dirty="0" err="1">
                <a:ln>
                  <a:noFill/>
                </a:ln>
                <a:solidFill>
                  <a:srgbClr val="002060"/>
                </a:solidFill>
                <a:effectLst/>
                <a:uLnTx/>
                <a:uFillTx/>
                <a:latin typeface="Calibri"/>
                <a:ea typeface="Calibri"/>
                <a:cs typeface="Calibri"/>
                <a:sym typeface="Calibri"/>
              </a:rPr>
              <a:t>led</a:t>
            </a:r>
            <a:r>
              <a:rPr kumimoji="0" lang="fr-FR" sz="2400" b="1" i="0" u="none" strike="noStrike" kern="0" cap="none" spc="0" normalizeH="0" baseline="0" noProof="0" dirty="0">
                <a:ln>
                  <a:noFill/>
                </a:ln>
                <a:solidFill>
                  <a:srgbClr val="002060"/>
                </a:solidFill>
                <a:effectLst/>
                <a:uLnTx/>
                <a:uFillTx/>
                <a:latin typeface="Calibri"/>
                <a:ea typeface="Calibri"/>
                <a:cs typeface="Calibri"/>
                <a:sym typeface="Calibri"/>
              </a:rPr>
              <a:t> GCP </a:t>
            </a:r>
            <a:r>
              <a:rPr kumimoji="0" lang="fr-FR" sz="2400" b="1" i="0" u="none" strike="noStrike" kern="0" cap="none" spc="0" normalizeH="0" baseline="0" noProof="0" dirty="0" err="1">
                <a:ln>
                  <a:noFill/>
                </a:ln>
                <a:solidFill>
                  <a:srgbClr val="002060"/>
                </a:solidFill>
                <a:effectLst/>
                <a:uLnTx/>
                <a:uFillTx/>
                <a:latin typeface="Calibri"/>
                <a:ea typeface="Calibri"/>
                <a:cs typeface="Calibri"/>
                <a:sym typeface="Calibri"/>
              </a:rPr>
              <a:t>Activities</a:t>
            </a:r>
            <a:r>
              <a:rPr kumimoji="0" lang="fr-FR" sz="2400" b="1" i="0" u="none" strike="noStrike" kern="0" cap="none" spc="0" normalizeH="0" baseline="0" noProof="0" dirty="0">
                <a:ln>
                  <a:noFill/>
                </a:ln>
                <a:solidFill>
                  <a:srgbClr val="002060"/>
                </a:solidFill>
                <a:effectLst/>
                <a:uLnTx/>
                <a:uFillTx/>
                <a:latin typeface="Calibri"/>
                <a:ea typeface="Calibri"/>
                <a:cs typeface="Calibri"/>
                <a:sym typeface="Calibri"/>
              </a:rPr>
              <a:t> </a:t>
            </a:r>
            <a:endParaRPr kumimoji="0" sz="2400" b="1" i="0" u="none" strike="noStrike" kern="0" cap="none" spc="0" normalizeH="0" baseline="0" noProof="0" dirty="0">
              <a:ln>
                <a:noFill/>
              </a:ln>
              <a:solidFill>
                <a:srgbClr val="41B7C8"/>
              </a:solidFill>
              <a:effectLst/>
              <a:uLnTx/>
              <a:uFillTx/>
              <a:latin typeface="Calibri"/>
              <a:ea typeface="Calibri"/>
              <a:cs typeface="Calibri"/>
              <a:sym typeface="Calibri"/>
            </a:endParaRPr>
          </a:p>
        </p:txBody>
      </p:sp>
      <p:sp>
        <p:nvSpPr>
          <p:cNvPr id="149" name="Google Shape;149;p2"/>
          <p:cNvSpPr txBox="1"/>
          <p:nvPr/>
        </p:nvSpPr>
        <p:spPr>
          <a:xfrm>
            <a:off x="156313" y="1199648"/>
            <a:ext cx="7747659" cy="4909501"/>
          </a:xfrm>
          <a:prstGeom prst="rect">
            <a:avLst/>
          </a:prstGeom>
          <a:noFill/>
          <a:ln>
            <a:noFill/>
          </a:ln>
        </p:spPr>
        <p:txBody>
          <a:bodyPr spcFirstLastPara="1" wrap="square" lIns="65000" tIns="65000" rIns="65000" bIns="65000" anchor="t" anchorCtr="0">
            <a:spAutoFit/>
          </a:bodyPr>
          <a:lstStyle/>
          <a:p>
            <a:pPr marL="358775" marR="0" lvl="0" indent="-52070" algn="l" defTabSz="447675" rtl="0" eaLnBrk="1" fontAlgn="auto" latinLnBrk="0" hangingPunct="1">
              <a:lnSpc>
                <a:spcPct val="115000"/>
              </a:lnSpc>
              <a:spcBef>
                <a:spcPts val="0"/>
              </a:spcBef>
              <a:spcAft>
                <a:spcPts val="0"/>
              </a:spcAft>
              <a:buClr>
                <a:srgbClr val="000000"/>
              </a:buClr>
              <a:buSzTx/>
              <a:buFont typeface="Arial"/>
              <a:buNone/>
              <a:tabLst>
                <a:tab pos="536575" algn="l"/>
              </a:tabLst>
              <a:defRPr/>
            </a:pPr>
            <a:r>
              <a:rPr kumimoji="0" lang="en-IE" sz="1800" b="0" i="0" u="none" strike="noStrike" kern="0" cap="none" spc="0" normalizeH="0" baseline="0" noProof="0" dirty="0">
                <a:ln>
                  <a:noFill/>
                </a:ln>
                <a:solidFill>
                  <a:srgbClr val="000000"/>
                </a:solidFill>
                <a:effectLst/>
                <a:uLnTx/>
                <a:uFillTx/>
                <a:latin typeface="Calibri"/>
                <a:ea typeface="Calibri"/>
                <a:cs typeface="Calibri"/>
                <a:sym typeface="Calibri"/>
              </a:rPr>
              <a:t>Activities that welcome engagement, but are resourced almost entirely by the GCP and actioned by IOC-UNESCO and its network</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591820" marR="0" lvl="0" indent="-285750" algn="l" defTabSz="447675" rtl="0" eaLnBrk="1" fontAlgn="auto" latinLnBrk="0" hangingPunct="1">
              <a:lnSpc>
                <a:spcPct val="115000"/>
              </a:lnSpc>
              <a:spcBef>
                <a:spcPts val="0"/>
              </a:spcBef>
              <a:spcAft>
                <a:spcPts val="0"/>
              </a:spcAft>
              <a:buClr>
                <a:srgbClr val="000000"/>
              </a:buClr>
              <a:buSzTx/>
              <a:buFont typeface="Arial" panose="020B0604020202020204" pitchFamily="34" charset="0"/>
              <a:buChar char="•"/>
              <a:tabLst>
                <a:tab pos="536575" algn="l"/>
              </a:tabLst>
              <a:defRPr/>
            </a:pPr>
            <a:r>
              <a:rPr kumimoji="0" lang="en-IE" sz="1800" b="0" i="0" u="none" strike="noStrike" kern="0" cap="none" spc="0" normalizeH="0" baseline="0" noProof="0" dirty="0">
                <a:ln>
                  <a:noFill/>
                </a:ln>
                <a:solidFill>
                  <a:srgbClr val="C00000"/>
                </a:solidFill>
                <a:effectLst/>
                <a:uLnTx/>
                <a:uFillTx/>
                <a:latin typeface="Calibri"/>
                <a:ea typeface="Calibri"/>
                <a:cs typeface="Calibri"/>
                <a:sym typeface="Calibri"/>
              </a:rPr>
              <a:t>Development of a </a:t>
            </a:r>
            <a:r>
              <a:rPr kumimoji="0" lang="en-IE" sz="1800" b="1" i="0" u="none" strike="noStrike" kern="0" cap="none" spc="0" normalizeH="0" baseline="0" noProof="0" dirty="0">
                <a:ln>
                  <a:noFill/>
                </a:ln>
                <a:solidFill>
                  <a:srgbClr val="C00000"/>
                </a:solidFill>
                <a:effectLst/>
                <a:uLnTx/>
                <a:uFillTx/>
                <a:latin typeface="Calibri"/>
                <a:ea typeface="Calibri"/>
                <a:cs typeface="Calibri"/>
                <a:sym typeface="Calibri"/>
              </a:rPr>
              <a:t>free, open-access,</a:t>
            </a:r>
            <a:r>
              <a:rPr kumimoji="0" lang="en-IE" sz="1800" b="0" i="0" u="none" strike="noStrike" kern="0" cap="none" spc="0" normalizeH="0" baseline="0" noProof="0" dirty="0">
                <a:ln>
                  <a:noFill/>
                </a:ln>
                <a:solidFill>
                  <a:srgbClr val="C00000"/>
                </a:solidFill>
                <a:effectLst/>
                <a:uLnTx/>
                <a:uFillTx/>
                <a:latin typeface="Calibri"/>
                <a:ea typeface="Calibri"/>
                <a:cs typeface="Calibri"/>
                <a:sym typeface="Calibri"/>
              </a:rPr>
              <a:t> ocean oxygen data portal and map tool – the </a:t>
            </a:r>
            <a:r>
              <a:rPr kumimoji="0" lang="en-IE" sz="1800" b="1" i="0" u="none" strike="noStrike" kern="0" cap="none" spc="0" normalizeH="0" baseline="0" noProof="0" dirty="0">
                <a:ln>
                  <a:noFill/>
                </a:ln>
                <a:solidFill>
                  <a:srgbClr val="C00000"/>
                </a:solidFill>
                <a:effectLst/>
                <a:uLnTx/>
                <a:uFillTx/>
                <a:latin typeface="Calibri"/>
                <a:ea typeface="Calibri"/>
                <a:cs typeface="Calibri"/>
                <a:sym typeface="Calibri"/>
              </a:rPr>
              <a:t>Global Ocean Oxygen Database and Atlas (GO</a:t>
            </a:r>
            <a:r>
              <a:rPr kumimoji="0" lang="en-IE" sz="1800" b="1" i="0" u="none" strike="noStrike" kern="0" cap="none" spc="0" normalizeH="0" baseline="-25000" noProof="0" dirty="0">
                <a:ln>
                  <a:noFill/>
                </a:ln>
                <a:solidFill>
                  <a:srgbClr val="C00000"/>
                </a:solidFill>
                <a:effectLst/>
                <a:uLnTx/>
                <a:uFillTx/>
                <a:latin typeface="Calibri"/>
                <a:ea typeface="Calibri"/>
                <a:cs typeface="Calibri"/>
                <a:sym typeface="Calibri"/>
              </a:rPr>
              <a:t>2</a:t>
            </a:r>
            <a:r>
              <a:rPr kumimoji="0" lang="en-IE" sz="1800" b="1" i="0" u="none" strike="noStrike" kern="0" cap="none" spc="0" normalizeH="0" baseline="0" noProof="0" dirty="0">
                <a:ln>
                  <a:noFill/>
                </a:ln>
                <a:solidFill>
                  <a:srgbClr val="C00000"/>
                </a:solidFill>
                <a:effectLst/>
                <a:uLnTx/>
                <a:uFillTx/>
                <a:latin typeface="Calibri"/>
                <a:ea typeface="Calibri"/>
                <a:cs typeface="Calibri"/>
                <a:sym typeface="Calibri"/>
              </a:rPr>
              <a:t>DAT)</a:t>
            </a:r>
            <a:r>
              <a:rPr kumimoji="0" lang="en-IE" sz="1800" b="0" i="0" u="none" strike="noStrike" kern="0" cap="none" spc="0" normalizeH="0" baseline="0" noProof="0" dirty="0">
                <a:ln>
                  <a:noFill/>
                </a:ln>
                <a:solidFill>
                  <a:srgbClr val="C00000"/>
                </a:solidFill>
                <a:effectLst/>
                <a:uLnTx/>
                <a:uFillTx/>
                <a:latin typeface="Calibri"/>
                <a:ea typeface="Calibri"/>
                <a:cs typeface="Calibri"/>
                <a:sym typeface="Calibri"/>
              </a:rPr>
              <a:t>, that will draw data from existing databases</a:t>
            </a:r>
            <a:endParaRPr kumimoji="0" lang="en-IE" sz="1800" b="0" i="0" u="none" strike="noStrike" kern="0" cap="none" spc="0" normalizeH="0" baseline="0" noProof="0" dirty="0">
              <a:ln>
                <a:noFill/>
              </a:ln>
              <a:solidFill>
                <a:srgbClr val="C00000"/>
              </a:solidFill>
              <a:effectLst/>
              <a:uLnTx/>
              <a:uFillTx/>
              <a:latin typeface="Calibri"/>
              <a:ea typeface="Calibri"/>
              <a:cs typeface="Calibri"/>
              <a:sym typeface="Arial"/>
            </a:endParaRPr>
          </a:p>
          <a:p>
            <a:pPr marL="591820" marR="0" lvl="0" indent="-285750" algn="l" defTabSz="447675" rtl="0" eaLnBrk="1" fontAlgn="auto" latinLnBrk="0" hangingPunct="1">
              <a:lnSpc>
                <a:spcPct val="115000"/>
              </a:lnSpc>
              <a:spcBef>
                <a:spcPts val="0"/>
              </a:spcBef>
              <a:spcAft>
                <a:spcPts val="0"/>
              </a:spcAft>
              <a:buClr>
                <a:srgbClr val="000000"/>
              </a:buClr>
              <a:buSzTx/>
              <a:buFont typeface="Arial" panose="020B0604020202020204" pitchFamily="34" charset="0"/>
              <a:buChar char="•"/>
              <a:tabLst>
                <a:tab pos="536575" algn="l"/>
              </a:tabLst>
              <a:defRPr/>
            </a:pPr>
            <a:r>
              <a:rPr kumimoji="0" lang="en-IE" sz="1800" b="0" i="0" u="none" strike="noStrike" kern="0" cap="none" spc="0" normalizeH="0" baseline="0" noProof="0" dirty="0">
                <a:ln>
                  <a:noFill/>
                </a:ln>
                <a:solidFill>
                  <a:srgbClr val="C00000"/>
                </a:solidFill>
                <a:effectLst/>
                <a:uLnTx/>
                <a:uFillTx/>
                <a:latin typeface="Calibri"/>
                <a:ea typeface="Calibri"/>
                <a:cs typeface="Calibri"/>
                <a:sym typeface="Calibri"/>
              </a:rPr>
              <a:t>Collecting, sharing, and advising on </a:t>
            </a:r>
            <a:r>
              <a:rPr kumimoji="0" lang="en-IE" sz="1800" b="1" i="0" u="none" strike="noStrike" kern="0" cap="none" spc="0" normalizeH="0" baseline="0" noProof="0" dirty="0">
                <a:ln>
                  <a:noFill/>
                </a:ln>
                <a:solidFill>
                  <a:srgbClr val="C00000"/>
                </a:solidFill>
                <a:effectLst/>
                <a:uLnTx/>
                <a:uFillTx/>
                <a:latin typeface="Calibri"/>
                <a:ea typeface="Calibri"/>
                <a:cs typeface="Calibri"/>
                <a:sym typeface="Calibri"/>
              </a:rPr>
              <a:t>best practices for ocean oxygen measurement </a:t>
            </a:r>
            <a:r>
              <a:rPr kumimoji="0" lang="en-IE" sz="1800" b="0" i="0" u="none" strike="noStrike" kern="0" cap="none" spc="0" normalizeH="0" baseline="0" noProof="0" dirty="0">
                <a:ln>
                  <a:noFill/>
                </a:ln>
                <a:solidFill>
                  <a:srgbClr val="C00000"/>
                </a:solidFill>
                <a:effectLst/>
                <a:uLnTx/>
                <a:uFillTx/>
                <a:latin typeface="Calibri"/>
                <a:ea typeface="Calibri"/>
                <a:cs typeface="Calibri"/>
                <a:sym typeface="Calibri"/>
              </a:rPr>
              <a:t>and long-term, sustainable, data management</a:t>
            </a:r>
            <a:endParaRPr kumimoji="0" lang="en-IE" sz="1800" b="0" i="0" u="none" strike="noStrike" kern="0" cap="none" spc="0" normalizeH="0" baseline="0" noProof="0" dirty="0">
              <a:ln>
                <a:noFill/>
              </a:ln>
              <a:solidFill>
                <a:srgbClr val="C00000"/>
              </a:solidFill>
              <a:effectLst/>
              <a:uLnTx/>
              <a:uFillTx/>
              <a:latin typeface="Calibri"/>
              <a:ea typeface="Calibri"/>
              <a:cs typeface="Calibri"/>
              <a:sym typeface="Arial"/>
            </a:endParaRPr>
          </a:p>
          <a:p>
            <a:pPr marL="591820" marR="0" lvl="0" indent="-285750" algn="l" defTabSz="447675" rtl="0" eaLnBrk="1" fontAlgn="auto" latinLnBrk="0" hangingPunct="1">
              <a:lnSpc>
                <a:spcPct val="115000"/>
              </a:lnSpc>
              <a:spcBef>
                <a:spcPts val="0"/>
              </a:spcBef>
              <a:spcAft>
                <a:spcPts val="0"/>
              </a:spcAft>
              <a:buClr>
                <a:srgbClr val="000000"/>
              </a:buClr>
              <a:buSzTx/>
              <a:buFont typeface="Arial" panose="020B0604020202020204" pitchFamily="34" charset="0"/>
              <a:buChar char="•"/>
              <a:tabLst>
                <a:tab pos="536575" algn="l"/>
              </a:tabLst>
              <a:defRPr/>
            </a:pPr>
            <a:r>
              <a:rPr kumimoji="0" lang="en-IE" sz="1800" b="1" i="0" u="none" strike="noStrike" kern="0" cap="none" spc="0" normalizeH="0" baseline="0" noProof="0" dirty="0">
                <a:ln>
                  <a:noFill/>
                </a:ln>
                <a:solidFill>
                  <a:srgbClr val="000000"/>
                </a:solidFill>
                <a:effectLst/>
                <a:uLnTx/>
                <a:uFillTx/>
                <a:latin typeface="Calibri"/>
                <a:ea typeface="Calibri"/>
                <a:cs typeface="Calibri"/>
                <a:sym typeface="Calibri"/>
              </a:rPr>
              <a:t>Assessments of relevant (regional) Nature-based Solutions </a:t>
            </a:r>
            <a:r>
              <a:rPr kumimoji="0" lang="en-IE" sz="1800" b="0" i="0" u="none" strike="noStrike" kern="0" cap="none" spc="0" normalizeH="0" baseline="0" noProof="0" dirty="0">
                <a:ln>
                  <a:noFill/>
                </a:ln>
                <a:solidFill>
                  <a:srgbClr val="000000"/>
                </a:solidFill>
                <a:effectLst/>
                <a:uLnTx/>
                <a:uFillTx/>
                <a:latin typeface="Calibri"/>
                <a:ea typeface="Calibri"/>
                <a:cs typeface="Calibri"/>
                <a:sym typeface="Calibri"/>
              </a:rPr>
              <a:t>to mitigate and adapt to marine hypoxia and eutrophication</a:t>
            </a:r>
            <a:endParaRPr kumimoji="0" lang="en-IE" sz="1800" b="0" i="0" u="none" strike="noStrike" kern="0" cap="none" spc="0" normalizeH="0" baseline="0" noProof="0" dirty="0">
              <a:ln>
                <a:noFill/>
              </a:ln>
              <a:solidFill>
                <a:srgbClr val="000000"/>
              </a:solidFill>
              <a:effectLst/>
              <a:uLnTx/>
              <a:uFillTx/>
              <a:latin typeface="Calibri"/>
              <a:ea typeface="Calibri"/>
              <a:cs typeface="Calibri"/>
              <a:sym typeface="Arial"/>
            </a:endParaRPr>
          </a:p>
          <a:p>
            <a:pPr marL="591820" marR="0" lvl="0" indent="-285750" algn="l" defTabSz="447675" rtl="0" eaLnBrk="1" fontAlgn="auto" latinLnBrk="0" hangingPunct="1">
              <a:lnSpc>
                <a:spcPct val="115000"/>
              </a:lnSpc>
              <a:spcBef>
                <a:spcPts val="0"/>
              </a:spcBef>
              <a:spcAft>
                <a:spcPts val="0"/>
              </a:spcAft>
              <a:buClr>
                <a:srgbClr val="000000"/>
              </a:buClr>
              <a:buSzTx/>
              <a:buFont typeface="Arial" panose="020B0604020202020204" pitchFamily="34" charset="0"/>
              <a:buChar char="•"/>
              <a:tabLst>
                <a:tab pos="536575" algn="l"/>
              </a:tabLst>
              <a:defRPr/>
            </a:pPr>
            <a:r>
              <a:rPr kumimoji="0" lang="en-IE" sz="1800" b="1" i="0" u="none" strike="noStrike" kern="0" cap="none" spc="0" normalizeH="0" baseline="0" noProof="0" dirty="0">
                <a:ln>
                  <a:noFill/>
                </a:ln>
                <a:solidFill>
                  <a:srgbClr val="000000"/>
                </a:solidFill>
                <a:effectLst/>
                <a:uLnTx/>
                <a:uFillTx/>
                <a:latin typeface="Calibri"/>
                <a:ea typeface="Calibri"/>
                <a:cs typeface="Calibri"/>
                <a:sym typeface="Calibri"/>
              </a:rPr>
              <a:t>International capacity building initiatives, </a:t>
            </a:r>
            <a:r>
              <a:rPr kumimoji="0" lang="en-IE" sz="1800" b="0" i="0" u="none" strike="noStrike" kern="0" cap="none" spc="0" normalizeH="0" baseline="0" noProof="0" dirty="0">
                <a:ln>
                  <a:noFill/>
                </a:ln>
                <a:solidFill>
                  <a:srgbClr val="000000"/>
                </a:solidFill>
                <a:effectLst/>
                <a:uLnTx/>
                <a:uFillTx/>
                <a:latin typeface="Calibri"/>
                <a:ea typeface="Calibri"/>
                <a:cs typeface="Calibri"/>
                <a:sym typeface="Calibri"/>
              </a:rPr>
              <a:t>including the development of related </a:t>
            </a:r>
            <a:r>
              <a:rPr kumimoji="0" lang="en-IE" sz="1800" b="1" i="0" u="none" strike="noStrike" kern="0" cap="none" spc="0" normalizeH="0" baseline="0" noProof="0" dirty="0">
                <a:ln>
                  <a:noFill/>
                </a:ln>
                <a:solidFill>
                  <a:srgbClr val="000000"/>
                </a:solidFill>
                <a:effectLst/>
                <a:uLnTx/>
                <a:uFillTx/>
                <a:latin typeface="Calibri"/>
                <a:ea typeface="Calibri"/>
                <a:cs typeface="Calibri"/>
                <a:sym typeface="Calibri"/>
              </a:rPr>
              <a:t>training </a:t>
            </a:r>
            <a:r>
              <a:rPr kumimoji="0" lang="en-IE" sz="1800" b="0" i="0" u="none" strike="noStrike" kern="0" cap="none" spc="0" normalizeH="0" baseline="0" noProof="0" dirty="0">
                <a:ln>
                  <a:noFill/>
                </a:ln>
                <a:solidFill>
                  <a:srgbClr val="000000"/>
                </a:solidFill>
                <a:effectLst/>
                <a:uLnTx/>
                <a:uFillTx/>
                <a:latin typeface="Calibri"/>
                <a:ea typeface="Calibri"/>
                <a:cs typeface="Calibri"/>
                <a:sym typeface="Calibri"/>
              </a:rPr>
              <a:t>material and the organisation of </a:t>
            </a:r>
            <a:r>
              <a:rPr kumimoji="0" lang="en-IE" sz="1800" b="1" i="0" u="none" strike="noStrike" kern="0" cap="none" spc="0" normalizeH="0" baseline="0" noProof="0" dirty="0">
                <a:ln>
                  <a:noFill/>
                </a:ln>
                <a:solidFill>
                  <a:srgbClr val="000000"/>
                </a:solidFill>
                <a:effectLst/>
                <a:uLnTx/>
                <a:uFillTx/>
                <a:latin typeface="Calibri"/>
                <a:ea typeface="Calibri"/>
                <a:cs typeface="Calibri"/>
                <a:sym typeface="Calibri"/>
              </a:rPr>
              <a:t>international summer schools for Early Career Scientists </a:t>
            </a:r>
            <a:r>
              <a:rPr kumimoji="0" lang="en-IE" sz="1800" b="0" i="0" u="none" strike="noStrike" kern="0" cap="none" spc="0" normalizeH="0" baseline="0" noProof="0" dirty="0">
                <a:ln>
                  <a:noFill/>
                </a:ln>
                <a:solidFill>
                  <a:srgbClr val="000000"/>
                </a:solidFill>
                <a:effectLst/>
                <a:uLnTx/>
                <a:uFillTx/>
                <a:latin typeface="Calibri"/>
                <a:ea typeface="Calibri"/>
                <a:cs typeface="Calibri"/>
                <a:sym typeface="Calibri"/>
              </a:rPr>
              <a:t>on ocean deoxygenation and acidification</a:t>
            </a:r>
            <a:endParaRPr kumimoji="0" lang="en-IE" sz="1800" b="0" i="0" u="none" strike="noStrike" kern="0" cap="none" spc="0" normalizeH="0" baseline="0" noProof="0" dirty="0">
              <a:ln>
                <a:noFill/>
              </a:ln>
              <a:solidFill>
                <a:srgbClr val="000000"/>
              </a:solidFill>
              <a:effectLst/>
              <a:uLnTx/>
              <a:uFillTx/>
              <a:latin typeface="Calibri"/>
              <a:ea typeface="Calibri"/>
              <a:cs typeface="Calibri"/>
              <a:sym typeface="Arial"/>
            </a:endParaRPr>
          </a:p>
          <a:p>
            <a:pPr marL="591820" marR="0" lvl="0" indent="-285750" algn="l" defTabSz="447675" rtl="0" eaLnBrk="1" fontAlgn="auto" latinLnBrk="0" hangingPunct="1">
              <a:lnSpc>
                <a:spcPct val="115000"/>
              </a:lnSpc>
              <a:spcBef>
                <a:spcPts val="0"/>
              </a:spcBef>
              <a:spcAft>
                <a:spcPts val="0"/>
              </a:spcAft>
              <a:buClr>
                <a:srgbClr val="000000"/>
              </a:buClr>
              <a:buSzTx/>
              <a:buFont typeface="Arial" panose="020B0604020202020204" pitchFamily="34" charset="0"/>
              <a:buChar char="•"/>
              <a:tabLst>
                <a:tab pos="536575" algn="l"/>
              </a:tabLst>
              <a:defRPr/>
            </a:pPr>
            <a:r>
              <a:rPr kumimoji="0" lang="en-IE" sz="1800" b="1" i="0" u="none" strike="noStrike" kern="0" cap="none" spc="0" normalizeH="0" baseline="0" noProof="0" dirty="0">
                <a:ln>
                  <a:noFill/>
                </a:ln>
                <a:solidFill>
                  <a:srgbClr val="000000"/>
                </a:solidFill>
                <a:effectLst/>
                <a:uLnTx/>
                <a:uFillTx/>
                <a:latin typeface="Calibri"/>
                <a:ea typeface="Calibri"/>
                <a:cs typeface="Calibri"/>
                <a:sym typeface="Calibri"/>
              </a:rPr>
              <a:t>Scientific messaging and communications </a:t>
            </a:r>
            <a:r>
              <a:rPr kumimoji="0" lang="en-IE" sz="1800" b="0" i="0" u="none" strike="noStrike" kern="0" cap="none" spc="0" normalizeH="0" baseline="0" noProof="0" dirty="0">
                <a:ln>
                  <a:noFill/>
                </a:ln>
                <a:solidFill>
                  <a:srgbClr val="000000"/>
                </a:solidFill>
                <a:effectLst/>
                <a:uLnTx/>
                <a:uFillTx/>
                <a:latin typeface="Calibri"/>
                <a:ea typeface="Calibri"/>
                <a:cs typeface="Calibri"/>
                <a:sym typeface="Calibri"/>
              </a:rPr>
              <a:t>campaign in coordination with GCP partners</a:t>
            </a:r>
            <a:endParaRPr kumimoji="0" lang="en-IE" sz="1800" b="0" i="0" u="none" strike="noStrike" kern="0" cap="none" spc="0" normalizeH="0" baseline="0" noProof="0" dirty="0">
              <a:ln>
                <a:noFill/>
              </a:ln>
              <a:solidFill>
                <a:srgbClr val="000000"/>
              </a:solidFill>
              <a:effectLst/>
              <a:uLnTx/>
              <a:uFillTx/>
              <a:latin typeface="Calibri"/>
              <a:ea typeface="Calibri"/>
              <a:cs typeface="Calibri"/>
              <a:sym typeface="Arial"/>
            </a:endParaRPr>
          </a:p>
        </p:txBody>
      </p:sp>
      <p:pic>
        <p:nvPicPr>
          <p:cNvPr id="2" name="Picture 1">
            <a:extLst>
              <a:ext uri="{FF2B5EF4-FFF2-40B4-BE49-F238E27FC236}">
                <a16:creationId xmlns:a16="http://schemas.microsoft.com/office/drawing/2014/main" id="{BF795114-4837-EC7C-6C80-10DA243E88D1}"/>
              </a:ext>
            </a:extLst>
          </p:cNvPr>
          <p:cNvPicPr>
            <a:picLocks noChangeAspect="1"/>
          </p:cNvPicPr>
          <p:nvPr/>
        </p:nvPicPr>
        <p:blipFill>
          <a:blip r:embed="rId3"/>
          <a:srcRect l="3773" r="8356" b="-439"/>
          <a:stretch/>
        </p:blipFill>
        <p:spPr>
          <a:xfrm>
            <a:off x="8057210" y="2343217"/>
            <a:ext cx="4041642" cy="2804793"/>
          </a:xfrm>
          <a:prstGeom prst="rect">
            <a:avLst/>
          </a:prstGeom>
        </p:spPr>
      </p:pic>
    </p:spTree>
    <p:extLst>
      <p:ext uri="{BB962C8B-B14F-4D97-AF65-F5344CB8AC3E}">
        <p14:creationId xmlns:p14="http://schemas.microsoft.com/office/powerpoint/2010/main" val="2107516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4B7A455-FFBD-E43A-B29E-4C515F145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509" y="857646"/>
            <a:ext cx="7236015" cy="51481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9E0968F-05D3-F7BD-DD8D-7611561D8F7E}"/>
              </a:ext>
            </a:extLst>
          </p:cNvPr>
          <p:cNvSpPr>
            <a:spLocks noGrp="1"/>
          </p:cNvSpPr>
          <p:nvPr>
            <p:ph type="sldNum" idx="12"/>
          </p:nvPr>
        </p:nvSpPr>
        <p:spPr/>
        <p:txBody>
          <a:bodyPr/>
          <a:lstStyle/>
          <a:p>
            <a:pPr marL="0" marR="0" lvl="0" indent="0" algn="r" defTabSz="914400" rtl="0" eaLnBrk="1" fontAlgn="auto" latinLnBrk="0" hangingPunct="1">
              <a:lnSpc>
                <a:spcPct val="90000"/>
              </a:lnSpc>
              <a:spcBef>
                <a:spcPts val="0"/>
              </a:spcBef>
              <a:spcAft>
                <a:spcPts val="0"/>
              </a:spcAft>
              <a:buClr>
                <a:srgbClr val="000000"/>
              </a:buClr>
              <a:buSzPts val="1000"/>
              <a:buFont typeface="Arial"/>
              <a:buNone/>
              <a:tabLst/>
              <a:defRPr/>
            </a:pPr>
            <a:fld id="{00000000-1234-1234-1234-123412341234}" type="slidenum">
              <a:rPr kumimoji="0" lang="en-GB" sz="1000" b="0" i="0" u="none" strike="noStrike" kern="0" cap="none" spc="0" normalizeH="0" baseline="0" noProof="0" smtClean="0">
                <a:ln>
                  <a:noFill/>
                </a:ln>
                <a:solidFill>
                  <a:srgbClr val="184596"/>
                </a:solidFill>
                <a:effectLst/>
                <a:uLnTx/>
                <a:uFillTx/>
                <a:latin typeface="Arial"/>
                <a:cs typeface="Arial"/>
                <a:sym typeface="Arial"/>
              </a:rPr>
              <a:pPr marL="0" marR="0" lvl="0" indent="0" algn="r" defTabSz="914400" rtl="0" eaLnBrk="1" fontAlgn="auto" latinLnBrk="0" hangingPunct="1">
                <a:lnSpc>
                  <a:spcPct val="90000"/>
                </a:lnSpc>
                <a:spcBef>
                  <a:spcPts val="0"/>
                </a:spcBef>
                <a:spcAft>
                  <a:spcPts val="0"/>
                </a:spcAft>
                <a:buClr>
                  <a:srgbClr val="000000"/>
                </a:buClr>
                <a:buSzPts val="1000"/>
                <a:buFont typeface="Arial"/>
                <a:buNone/>
                <a:tabLst/>
                <a:defRPr/>
              </a:pPr>
              <a:t>24</a:t>
            </a:fld>
            <a:endParaRPr kumimoji="0" lang="en-GB" sz="1000" b="0" i="0" u="none" strike="noStrike" kern="0" cap="none" spc="0" normalizeH="0" baseline="0" noProof="0">
              <a:ln>
                <a:noFill/>
              </a:ln>
              <a:solidFill>
                <a:srgbClr val="184596"/>
              </a:solidFill>
              <a:effectLst/>
              <a:uLnTx/>
              <a:uFillTx/>
              <a:latin typeface="Arial"/>
              <a:cs typeface="Arial"/>
              <a:sym typeface="Arial"/>
            </a:endParaRPr>
          </a:p>
        </p:txBody>
      </p:sp>
      <p:sp>
        <p:nvSpPr>
          <p:cNvPr id="6" name="TextBox 5">
            <a:extLst>
              <a:ext uri="{FF2B5EF4-FFF2-40B4-BE49-F238E27FC236}">
                <a16:creationId xmlns:a16="http://schemas.microsoft.com/office/drawing/2014/main" id="{6DACDCB5-5FCF-CEA0-8D3C-3D9F90BADA93}"/>
              </a:ext>
            </a:extLst>
          </p:cNvPr>
          <p:cNvSpPr txBox="1"/>
          <p:nvPr/>
        </p:nvSpPr>
        <p:spPr>
          <a:xfrm>
            <a:off x="341607" y="1036037"/>
            <a:ext cx="5273749" cy="4785926"/>
          </a:xfrm>
          <a:prstGeom prst="rect">
            <a:avLst/>
          </a:prstGeom>
          <a:noFill/>
        </p:spPr>
        <p:txBody>
          <a:bodyPr wrap="square">
            <a:spAutoFit/>
          </a:bodyPr>
          <a:lstStyle/>
          <a:p>
            <a:pPr marL="361950" marR="0" lvl="0" indent="-285750" algn="l" defTabSz="914400" rtl="0" eaLnBrk="1" fontAlgn="base"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O</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2 </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highest ranked EOV in feasibility and impact</a:t>
            </a:r>
          </a:p>
          <a:p>
            <a:pPr marL="361950" marR="0" lvl="0" indent="-285750" algn="l" defTabSz="914400" rtl="0" eaLnBrk="1" fontAlgn="base"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Builds upon existing structures and common structured metadata </a:t>
            </a:r>
          </a:p>
          <a:p>
            <a:pPr marL="361950" marR="0" lvl="0" indent="-285750" algn="l" defTabSz="914400" rtl="0" eaLnBrk="1" fontAlgn="base"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Utilizes ODIS-federation for (meta)data harvesting</a:t>
            </a:r>
          </a:p>
          <a:p>
            <a:pPr marL="361950" marR="0" lvl="0" indent="-285750" algn="l" defTabSz="914400" rtl="0" eaLnBrk="1" fontAlgn="base"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Automates data ETL</a:t>
            </a:r>
          </a:p>
          <a:p>
            <a:pPr marL="361950" marR="0" lvl="0" indent="-285750" algn="l" defTabSz="914400" rtl="0" eaLnBrk="1" fontAlgn="base"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Utilizes ERDDAP as a service for flexible data extraction</a:t>
            </a:r>
          </a:p>
          <a:p>
            <a:pPr marL="361950" marR="0" lvl="0" indent="-285750" algn="l" defTabSz="914400" rtl="0" eaLnBrk="1" fontAlgn="base"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Provides single access point for O</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2</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data</a:t>
            </a:r>
          </a:p>
          <a:p>
            <a:pPr marL="361950" marR="0" lvl="0" indent="-285750" algn="l" defTabSz="914400" rtl="0" eaLnBrk="1" fontAlgn="base"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Establishes feedback loops to original data sources</a:t>
            </a:r>
          </a:p>
          <a:p>
            <a:pPr marL="361950" marR="0" lvl="0" indent="-285750" algn="l" defTabSz="914400" rtl="0" eaLnBrk="1" fontAlgn="base"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Roadmap: Grégoire et al., 2021 to be updated within GOOS digital ecosystem infrastructure framework</a:t>
            </a:r>
          </a:p>
        </p:txBody>
      </p:sp>
      <p:sp>
        <p:nvSpPr>
          <p:cNvPr id="7" name="Google Shape;178;g302a8e58f6c_0_32">
            <a:extLst>
              <a:ext uri="{FF2B5EF4-FFF2-40B4-BE49-F238E27FC236}">
                <a16:creationId xmlns:a16="http://schemas.microsoft.com/office/drawing/2014/main" id="{B4BE191D-3B4C-6DCA-5443-519B7DAFCD3E}"/>
              </a:ext>
            </a:extLst>
          </p:cNvPr>
          <p:cNvSpPr txBox="1">
            <a:spLocks/>
          </p:cNvSpPr>
          <p:nvPr/>
        </p:nvSpPr>
        <p:spPr>
          <a:xfrm>
            <a:off x="499650" y="277401"/>
            <a:ext cx="10750500" cy="574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chemeClr val="accent1"/>
              </a:buClr>
              <a:buSzPts val="18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85000"/>
              </a:lnSpc>
              <a:spcBef>
                <a:spcPts val="0"/>
              </a:spcBef>
              <a:spcAft>
                <a:spcPts val="0"/>
              </a:spcAft>
              <a:buClr>
                <a:srgbClr val="184596"/>
              </a:buClr>
              <a:buSzPts val="1800"/>
              <a:buFont typeface="Arial"/>
              <a:buNone/>
              <a:tabLst/>
              <a:defRPr/>
            </a:pPr>
            <a:r>
              <a:rPr kumimoji="0" lang="nb-NO" sz="3600" b="1" i="0" u="none" strike="noStrike" kern="0" cap="none" spc="0" normalizeH="0" baseline="0" noProof="0" dirty="0">
                <a:ln>
                  <a:noFill/>
                </a:ln>
                <a:solidFill>
                  <a:srgbClr val="184596"/>
                </a:solidFill>
                <a:effectLst/>
                <a:uLnTx/>
                <a:uFillTx/>
                <a:latin typeface="Arial"/>
                <a:cs typeface="Arial"/>
                <a:sym typeface="Arial"/>
              </a:rPr>
              <a:t>GO</a:t>
            </a:r>
            <a:r>
              <a:rPr kumimoji="0" lang="nb-NO" sz="3600" b="1" i="0" u="none" strike="noStrike" kern="0" cap="none" spc="0" normalizeH="0" baseline="-25000" noProof="0" dirty="0">
                <a:ln>
                  <a:noFill/>
                </a:ln>
                <a:solidFill>
                  <a:srgbClr val="184596"/>
                </a:solidFill>
                <a:effectLst/>
                <a:uLnTx/>
                <a:uFillTx/>
                <a:latin typeface="Arial"/>
                <a:cs typeface="Arial"/>
                <a:sym typeface="Arial"/>
              </a:rPr>
              <a:t>2</a:t>
            </a:r>
            <a:r>
              <a:rPr kumimoji="0" lang="nb-NO" sz="3600" b="1" i="0" u="none" strike="noStrike" kern="0" cap="none" spc="0" normalizeH="0" baseline="0" noProof="0" dirty="0">
                <a:ln>
                  <a:noFill/>
                </a:ln>
                <a:solidFill>
                  <a:srgbClr val="184596"/>
                </a:solidFill>
                <a:effectLst/>
                <a:uLnTx/>
                <a:uFillTx/>
                <a:latin typeface="Arial"/>
                <a:cs typeface="Arial"/>
                <a:sym typeface="Arial"/>
              </a:rPr>
              <a:t>DAT Prototype</a:t>
            </a:r>
          </a:p>
        </p:txBody>
      </p:sp>
    </p:spTree>
    <p:extLst>
      <p:ext uri="{BB962C8B-B14F-4D97-AF65-F5344CB8AC3E}">
        <p14:creationId xmlns:p14="http://schemas.microsoft.com/office/powerpoint/2010/main" val="384241776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81991D-211A-9219-9CC4-D5ABFF4BC397}"/>
              </a:ext>
            </a:extLst>
          </p:cNvPr>
          <p:cNvSpPr/>
          <p:nvPr/>
        </p:nvSpPr>
        <p:spPr>
          <a:xfrm>
            <a:off x="470656" y="346126"/>
            <a:ext cx="6056645" cy="461665"/>
          </a:xfrm>
          <a:prstGeom prst="rect">
            <a:avLst/>
          </a:prstGeom>
          <a:solidFill>
            <a:schemeClr val="bg1"/>
          </a:solidFill>
          <a:ln w="12700" cap="flat">
            <a:noFill/>
            <a:miter lim="400000"/>
          </a:ln>
          <a:effectLst/>
          <a:sp3d/>
          <a:extLs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IODE 27 and Management Team</a:t>
            </a:r>
          </a:p>
        </p:txBody>
      </p:sp>
      <p:sp>
        <p:nvSpPr>
          <p:cNvPr id="4" name="TextBox 3">
            <a:extLst>
              <a:ext uri="{FF2B5EF4-FFF2-40B4-BE49-F238E27FC236}">
                <a16:creationId xmlns:a16="http://schemas.microsoft.com/office/drawing/2014/main" id="{CE79F2DB-6BF5-DEB0-2245-7923AAB45680}"/>
              </a:ext>
            </a:extLst>
          </p:cNvPr>
          <p:cNvSpPr txBox="1"/>
          <p:nvPr/>
        </p:nvSpPr>
        <p:spPr>
          <a:xfrm>
            <a:off x="436901" y="1409209"/>
            <a:ext cx="10715008"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u="sng" dirty="0"/>
              <a:t>IODE-27:</a:t>
            </a:r>
          </a:p>
          <a:p>
            <a:r>
              <a:rPr lang="en-US" dirty="0"/>
              <a:t>“The Committee welcomed the development of GO2DAT, the cooperation with the IOC WG GO2NE and GO2DAT Steering Committee.</a:t>
            </a:r>
          </a:p>
          <a:p>
            <a:r>
              <a:rPr lang="en-US" dirty="0"/>
              <a:t>The Committee encouraged Member States, NODCs and ADUs to support the development of GO2DAT financially and in-kind.”</a:t>
            </a:r>
          </a:p>
          <a:p>
            <a:endParaRPr lang="en-US" dirty="0"/>
          </a:p>
          <a:p>
            <a:r>
              <a:rPr lang="en-US" b="1" u="sng" dirty="0"/>
              <a:t>Management Team meeting:</a:t>
            </a:r>
          </a:p>
          <a:p>
            <a:r>
              <a:rPr lang="en-US" dirty="0"/>
              <a:t>The Management Group instructed the OIH technical team, before the end of the OIH project, to assist with the addition of the GO2DAT system in the ODIS Federation with the objective of increasing interoperability, detecting and remedying duplication, and harmonization with other IODE assets, in particular the World Ocean Database.</a:t>
            </a:r>
          </a:p>
          <a:p>
            <a:endParaRPr lang="en-US" dirty="0"/>
          </a:p>
        </p:txBody>
      </p:sp>
    </p:spTree>
    <p:extLst>
      <p:ext uri="{BB962C8B-B14F-4D97-AF65-F5344CB8AC3E}">
        <p14:creationId xmlns:p14="http://schemas.microsoft.com/office/powerpoint/2010/main" val="30974019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FD27AE-455B-4393-B8C0-7D9ED0082A18}"/>
              </a:ext>
            </a:extLst>
          </p:cNvPr>
          <p:cNvSpPr/>
          <p:nvPr/>
        </p:nvSpPr>
        <p:spPr>
          <a:xfrm>
            <a:off x="260005" y="305252"/>
            <a:ext cx="6056645" cy="461665"/>
          </a:xfrm>
          <a:prstGeom prst="rect">
            <a:avLst/>
          </a:prstGeom>
          <a:solidFill>
            <a:schemeClr val="bg1"/>
          </a:solidFill>
          <a:ln w="12700" cap="flat">
            <a:noFill/>
            <a:miter lim="400000"/>
          </a:ln>
          <a:effectLst/>
          <a:sp3d/>
          <a:extLs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Roboto"/>
                <a:cs typeface="Arial" panose="020B0604020202020204" pitchFamily="34" charset="0"/>
              </a:rPr>
              <a:t>14.3.1 not just a piece of paper</a:t>
            </a:r>
          </a:p>
        </p:txBody>
      </p:sp>
      <p:graphicFrame>
        <p:nvGraphicFramePr>
          <p:cNvPr id="11" name="Diagram 10">
            <a:extLst>
              <a:ext uri="{FF2B5EF4-FFF2-40B4-BE49-F238E27FC236}">
                <a16:creationId xmlns:a16="http://schemas.microsoft.com/office/drawing/2014/main" id="{919EA936-F1F9-4F2A-ADA2-A6952256CAA3}"/>
              </a:ext>
            </a:extLst>
          </p:cNvPr>
          <p:cNvGraphicFramePr/>
          <p:nvPr/>
        </p:nvGraphicFramePr>
        <p:xfrm>
          <a:off x="2114939" y="136954"/>
          <a:ext cx="10077061" cy="599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66491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193552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Roboto"/>
                <a:cs typeface="Arial" panose="020B0604020202020204" pitchFamily="34" charset="0"/>
                <a:sym typeface="Roboto"/>
              </a:rPr>
              <a:t>Title</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2400" b="1" i="0" u="none" strike="noStrike" kern="1200" cap="none" spc="0" normalizeH="0" baseline="0" noProof="0">
                <a:ln>
                  <a:noFill/>
                </a:ln>
                <a:solidFill>
                  <a:srgbClr val="41B7C8"/>
                </a:solidFill>
                <a:effectLst/>
                <a:uLnTx/>
                <a:uFillTx/>
                <a:latin typeface="Arial" panose="020B0604020202020204" pitchFamily="34" charset="0"/>
                <a:ea typeface="Roboto"/>
                <a:cs typeface="Arial" panose="020B0604020202020204" pitchFamily="34" charset="0"/>
                <a:sym typeface="Roboto"/>
              </a:rPr>
              <a:t>subtitle</a:t>
            </a:r>
            <a:endParaRPr kumimoji="0" lang="fr-FR" sz="2400" b="1" i="0" u="none" strike="noStrike" kern="1200" cap="none" spc="0" normalizeH="0" baseline="0" noProof="0">
              <a:ln>
                <a:noFill/>
              </a:ln>
              <a:solidFill>
                <a:srgbClr val="41B7C8"/>
              </a:solidFill>
              <a:effectLst/>
              <a:uLnTx/>
              <a:uFillTx/>
              <a:latin typeface="Arial" panose="020B0604020202020204" pitchFamily="34" charset="0"/>
              <a:ea typeface="Roboto"/>
              <a:cs typeface="Arial" panose="020B0604020202020204" pitchFamily="34" charset="0"/>
              <a:sym typeface="Roboto"/>
            </a:endParaRPr>
          </a:p>
        </p:txBody>
      </p:sp>
      <p:sp>
        <p:nvSpPr>
          <p:cNvPr id="20" name="Rectangle 19">
            <a:extLst>
              <a:ext uri="{FF2B5EF4-FFF2-40B4-BE49-F238E27FC236}">
                <a16:creationId xmlns:a16="http://schemas.microsoft.com/office/drawing/2014/main" id="{0D44B942-844A-410A-98F6-ED4BEC70EE26}"/>
              </a:ext>
            </a:extLst>
          </p:cNvPr>
          <p:cNvSpPr/>
          <p:nvPr/>
        </p:nvSpPr>
        <p:spPr>
          <a:xfrm>
            <a:off x="152793" y="271310"/>
            <a:ext cx="3008671" cy="112449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21" name="Rectangle 20">
            <a:extLst>
              <a:ext uri="{FF2B5EF4-FFF2-40B4-BE49-F238E27FC236}">
                <a16:creationId xmlns:a16="http://schemas.microsoft.com/office/drawing/2014/main" id="{AA794551-E142-4E0D-86F9-649A3505B8C1}"/>
              </a:ext>
            </a:extLst>
          </p:cNvPr>
          <p:cNvSpPr/>
          <p:nvPr/>
        </p:nvSpPr>
        <p:spPr>
          <a:xfrm>
            <a:off x="216132" y="157590"/>
            <a:ext cx="6056645" cy="461665"/>
          </a:xfrm>
          <a:prstGeom prst="rect">
            <a:avLst/>
          </a:prstGeom>
          <a:solidFill>
            <a:schemeClr val="bg1"/>
          </a:solidFill>
          <a:ln w="12700" cap="flat">
            <a:noFill/>
            <a:miter lim="400000"/>
          </a:ln>
          <a:effectLst/>
          <a:sp3d/>
          <a:extLs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Roboto"/>
                <a:cs typeface="Arial" panose="020B0604020202020204" pitchFamily="34" charset="0"/>
              </a:rPr>
              <a:t>14.3.1 Data Portal </a:t>
            </a:r>
          </a:p>
        </p:txBody>
      </p:sp>
      <p:sp>
        <p:nvSpPr>
          <p:cNvPr id="4" name="TextBox 3">
            <a:extLst>
              <a:ext uri="{FF2B5EF4-FFF2-40B4-BE49-F238E27FC236}">
                <a16:creationId xmlns:a16="http://schemas.microsoft.com/office/drawing/2014/main" id="{84188583-BE25-45DC-9FE6-8A9A7E35B66C}"/>
              </a:ext>
            </a:extLst>
          </p:cNvPr>
          <p:cNvSpPr txBox="1"/>
          <p:nvPr/>
        </p:nvSpPr>
        <p:spPr>
          <a:xfrm>
            <a:off x="2930013" y="5564926"/>
            <a:ext cx="5997677" cy="562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ctr" defTabSz="1300480" rtl="0" eaLnBrk="1"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Roboto"/>
                <a:ea typeface="Roboto"/>
                <a:cs typeface="Roboto"/>
                <a:sym typeface="Roboto"/>
              </a:rPr>
              <a:t>https://oa.iode.org/</a:t>
            </a:r>
            <a:endParaRPr kumimoji="0" lang="fr-FR" sz="2800" b="0" i="0" u="none" strike="noStrike" kern="1200" cap="none" spc="0" normalizeH="0" baseline="0" noProof="0">
              <a:ln>
                <a:noFill/>
              </a:ln>
              <a:solidFill>
                <a:srgbClr val="002060"/>
              </a:solidFill>
              <a:effectLst/>
              <a:uLnTx/>
              <a:uFillTx/>
              <a:latin typeface="Roboto"/>
              <a:ea typeface="Roboto"/>
              <a:cs typeface="Roboto"/>
              <a:sym typeface="Roboto"/>
            </a:endParaRPr>
          </a:p>
        </p:txBody>
      </p:sp>
      <p:grpSp>
        <p:nvGrpSpPr>
          <p:cNvPr id="17" name="Group 16">
            <a:extLst>
              <a:ext uri="{FF2B5EF4-FFF2-40B4-BE49-F238E27FC236}">
                <a16:creationId xmlns:a16="http://schemas.microsoft.com/office/drawing/2014/main" id="{BE660539-0F63-486B-8970-20D4AFA9FABC}"/>
              </a:ext>
            </a:extLst>
          </p:cNvPr>
          <p:cNvGrpSpPr/>
          <p:nvPr/>
        </p:nvGrpSpPr>
        <p:grpSpPr>
          <a:xfrm>
            <a:off x="2101265" y="771958"/>
            <a:ext cx="7989469" cy="4731369"/>
            <a:chOff x="579862" y="1584621"/>
            <a:chExt cx="6831404" cy="4291649"/>
          </a:xfrm>
        </p:grpSpPr>
        <p:pic>
          <p:nvPicPr>
            <p:cNvPr id="22" name="Picture 21">
              <a:extLst>
                <a:ext uri="{FF2B5EF4-FFF2-40B4-BE49-F238E27FC236}">
                  <a16:creationId xmlns:a16="http://schemas.microsoft.com/office/drawing/2014/main" id="{926DE159-26DF-40F4-BC86-DD58348BA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62" y="1584621"/>
              <a:ext cx="6831404" cy="4291649"/>
            </a:xfrm>
            <a:prstGeom prst="rect">
              <a:avLst/>
            </a:prstGeom>
          </p:spPr>
        </p:pic>
        <p:pic>
          <p:nvPicPr>
            <p:cNvPr id="24" name="Picture 23">
              <a:extLst>
                <a:ext uri="{FF2B5EF4-FFF2-40B4-BE49-F238E27FC236}">
                  <a16:creationId xmlns:a16="http://schemas.microsoft.com/office/drawing/2014/main" id="{CC905E69-BC57-4988-A1A3-AA0A2533B120}"/>
                </a:ext>
              </a:extLst>
            </p:cNvPr>
            <p:cNvPicPr>
              <a:picLocks noChangeAspect="1"/>
            </p:cNvPicPr>
            <p:nvPr/>
          </p:nvPicPr>
          <p:blipFill>
            <a:blip r:embed="rId4"/>
            <a:stretch>
              <a:fillRect/>
            </a:stretch>
          </p:blipFill>
          <p:spPr>
            <a:xfrm>
              <a:off x="6513590" y="1584621"/>
              <a:ext cx="897676" cy="225259"/>
            </a:xfrm>
            <a:prstGeom prst="rect">
              <a:avLst/>
            </a:prstGeom>
          </p:spPr>
        </p:pic>
      </p:grpSp>
    </p:spTree>
    <p:extLst>
      <p:ext uri="{BB962C8B-B14F-4D97-AF65-F5344CB8AC3E}">
        <p14:creationId xmlns:p14="http://schemas.microsoft.com/office/powerpoint/2010/main" val="33017268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193552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Roboto"/>
                <a:cs typeface="Arial" panose="020B0604020202020204" pitchFamily="34" charset="0"/>
                <a:sym typeface="Roboto"/>
              </a:rPr>
              <a:t>Title</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2400" b="1" i="0" u="none" strike="noStrike" kern="1200" cap="none" spc="0" normalizeH="0" baseline="0" noProof="0">
                <a:ln>
                  <a:noFill/>
                </a:ln>
                <a:solidFill>
                  <a:srgbClr val="41B7C8"/>
                </a:solidFill>
                <a:effectLst/>
                <a:uLnTx/>
                <a:uFillTx/>
                <a:latin typeface="Arial" panose="020B0604020202020204" pitchFamily="34" charset="0"/>
                <a:ea typeface="Roboto"/>
                <a:cs typeface="Arial" panose="020B0604020202020204" pitchFamily="34" charset="0"/>
                <a:sym typeface="Roboto"/>
              </a:rPr>
              <a:t>subtitle</a:t>
            </a:r>
            <a:endParaRPr kumimoji="0" lang="fr-FR" sz="2400" b="1" i="0" u="none" strike="noStrike" kern="1200" cap="none" spc="0" normalizeH="0" baseline="0" noProof="0">
              <a:ln>
                <a:noFill/>
              </a:ln>
              <a:solidFill>
                <a:srgbClr val="41B7C8"/>
              </a:solidFill>
              <a:effectLst/>
              <a:uLnTx/>
              <a:uFillTx/>
              <a:latin typeface="Arial" panose="020B0604020202020204" pitchFamily="34" charset="0"/>
              <a:ea typeface="Roboto"/>
              <a:cs typeface="Arial" panose="020B0604020202020204" pitchFamily="34" charset="0"/>
              <a:sym typeface="Roboto"/>
            </a:endParaRPr>
          </a:p>
        </p:txBody>
      </p:sp>
      <p:sp>
        <p:nvSpPr>
          <p:cNvPr id="20" name="Rectangle 19">
            <a:extLst>
              <a:ext uri="{FF2B5EF4-FFF2-40B4-BE49-F238E27FC236}">
                <a16:creationId xmlns:a16="http://schemas.microsoft.com/office/drawing/2014/main" id="{0D44B942-844A-410A-98F6-ED4BEC70EE26}"/>
              </a:ext>
            </a:extLst>
          </p:cNvPr>
          <p:cNvSpPr/>
          <p:nvPr/>
        </p:nvSpPr>
        <p:spPr>
          <a:xfrm>
            <a:off x="152793" y="271310"/>
            <a:ext cx="3008671" cy="112449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21" name="Rectangle 20">
            <a:extLst>
              <a:ext uri="{FF2B5EF4-FFF2-40B4-BE49-F238E27FC236}">
                <a16:creationId xmlns:a16="http://schemas.microsoft.com/office/drawing/2014/main" id="{AA794551-E142-4E0D-86F9-649A3505B8C1}"/>
              </a:ext>
            </a:extLst>
          </p:cNvPr>
          <p:cNvSpPr/>
          <p:nvPr/>
        </p:nvSpPr>
        <p:spPr>
          <a:xfrm>
            <a:off x="216132" y="157590"/>
            <a:ext cx="6056645" cy="461665"/>
          </a:xfrm>
          <a:prstGeom prst="rect">
            <a:avLst/>
          </a:prstGeom>
          <a:solidFill>
            <a:schemeClr val="bg1"/>
          </a:solidFill>
          <a:ln w="12700" cap="flat">
            <a:noFill/>
            <a:miter lim="400000"/>
          </a:ln>
          <a:effectLst/>
          <a:sp3d/>
          <a:extLs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Roboto"/>
                <a:cs typeface="Arial" panose="020B0604020202020204" pitchFamily="34" charset="0"/>
              </a:rPr>
              <a:t>14.3.1 Data Portal </a:t>
            </a:r>
          </a:p>
        </p:txBody>
      </p:sp>
      <p:sp>
        <p:nvSpPr>
          <p:cNvPr id="4" name="TextBox 3">
            <a:extLst>
              <a:ext uri="{FF2B5EF4-FFF2-40B4-BE49-F238E27FC236}">
                <a16:creationId xmlns:a16="http://schemas.microsoft.com/office/drawing/2014/main" id="{84188583-BE25-45DC-9FE6-8A9A7E35B66C}"/>
              </a:ext>
            </a:extLst>
          </p:cNvPr>
          <p:cNvSpPr txBox="1"/>
          <p:nvPr/>
        </p:nvSpPr>
        <p:spPr>
          <a:xfrm>
            <a:off x="2930013" y="5564926"/>
            <a:ext cx="5997677" cy="562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ctr" defTabSz="1300480" rtl="0" eaLnBrk="1"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Roboto"/>
                <a:ea typeface="Roboto"/>
                <a:cs typeface="Roboto"/>
                <a:sym typeface="Roboto"/>
              </a:rPr>
              <a:t>https://oa.iode.org/</a:t>
            </a:r>
            <a:endParaRPr kumimoji="0" lang="fr-FR" sz="2800" b="0" i="0" u="none" strike="noStrike" kern="1200" cap="none" spc="0" normalizeH="0" baseline="0" noProof="0">
              <a:ln>
                <a:noFill/>
              </a:ln>
              <a:solidFill>
                <a:srgbClr val="002060"/>
              </a:solidFill>
              <a:effectLst/>
              <a:uLnTx/>
              <a:uFillTx/>
              <a:latin typeface="Roboto"/>
              <a:ea typeface="Roboto"/>
              <a:cs typeface="Roboto"/>
              <a:sym typeface="Roboto"/>
            </a:endParaRPr>
          </a:p>
        </p:txBody>
      </p:sp>
      <p:pic>
        <p:nvPicPr>
          <p:cNvPr id="5" name="Picture 4">
            <a:extLst>
              <a:ext uri="{FF2B5EF4-FFF2-40B4-BE49-F238E27FC236}">
                <a16:creationId xmlns:a16="http://schemas.microsoft.com/office/drawing/2014/main" id="{D9E1238E-E5B8-4382-8DFB-23F6FB2765C1}"/>
              </a:ext>
            </a:extLst>
          </p:cNvPr>
          <p:cNvPicPr>
            <a:picLocks noChangeAspect="1"/>
          </p:cNvPicPr>
          <p:nvPr/>
        </p:nvPicPr>
        <p:blipFill>
          <a:blip r:embed="rId3"/>
          <a:stretch>
            <a:fillRect/>
          </a:stretch>
        </p:blipFill>
        <p:spPr>
          <a:xfrm>
            <a:off x="686890" y="876847"/>
            <a:ext cx="9163677" cy="4430487"/>
          </a:xfrm>
          <a:prstGeom prst="rect">
            <a:avLst/>
          </a:prstGeom>
        </p:spPr>
      </p:pic>
      <p:sp>
        <p:nvSpPr>
          <p:cNvPr id="8" name="Oval 7">
            <a:extLst>
              <a:ext uri="{FF2B5EF4-FFF2-40B4-BE49-F238E27FC236}">
                <a16:creationId xmlns:a16="http://schemas.microsoft.com/office/drawing/2014/main" id="{F2E34C68-6485-473B-8B0A-56BED79948E1}"/>
              </a:ext>
            </a:extLst>
          </p:cNvPr>
          <p:cNvSpPr/>
          <p:nvPr/>
        </p:nvSpPr>
        <p:spPr>
          <a:xfrm>
            <a:off x="548286" y="3382584"/>
            <a:ext cx="2404153" cy="1369031"/>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spTree>
    <p:extLst>
      <p:ext uri="{BB962C8B-B14F-4D97-AF65-F5344CB8AC3E}">
        <p14:creationId xmlns:p14="http://schemas.microsoft.com/office/powerpoint/2010/main" val="175853301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193552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Roboto"/>
                <a:cs typeface="Arial" panose="020B0604020202020204" pitchFamily="34" charset="0"/>
                <a:sym typeface="Roboto"/>
              </a:rPr>
              <a:t>Title</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2400" b="1" i="0" u="none" strike="noStrike" kern="1200" cap="none" spc="0" normalizeH="0" baseline="0" noProof="0">
                <a:ln>
                  <a:noFill/>
                </a:ln>
                <a:solidFill>
                  <a:srgbClr val="41B7C8"/>
                </a:solidFill>
                <a:effectLst/>
                <a:uLnTx/>
                <a:uFillTx/>
                <a:latin typeface="Arial" panose="020B0604020202020204" pitchFamily="34" charset="0"/>
                <a:ea typeface="Roboto"/>
                <a:cs typeface="Arial" panose="020B0604020202020204" pitchFamily="34" charset="0"/>
                <a:sym typeface="Roboto"/>
              </a:rPr>
              <a:t>subtitle</a:t>
            </a:r>
            <a:endParaRPr kumimoji="0" lang="fr-FR" sz="2400" b="1" i="0" u="none" strike="noStrike" kern="1200" cap="none" spc="0" normalizeH="0" baseline="0" noProof="0">
              <a:ln>
                <a:noFill/>
              </a:ln>
              <a:solidFill>
                <a:srgbClr val="41B7C8"/>
              </a:solidFill>
              <a:effectLst/>
              <a:uLnTx/>
              <a:uFillTx/>
              <a:latin typeface="Arial" panose="020B0604020202020204" pitchFamily="34" charset="0"/>
              <a:ea typeface="Roboto"/>
              <a:cs typeface="Arial" panose="020B0604020202020204" pitchFamily="34" charset="0"/>
              <a:sym typeface="Roboto"/>
            </a:endParaRPr>
          </a:p>
        </p:txBody>
      </p:sp>
      <p:sp>
        <p:nvSpPr>
          <p:cNvPr id="20" name="Rectangle 19">
            <a:extLst>
              <a:ext uri="{FF2B5EF4-FFF2-40B4-BE49-F238E27FC236}">
                <a16:creationId xmlns:a16="http://schemas.microsoft.com/office/drawing/2014/main" id="{0D44B942-844A-410A-98F6-ED4BEC70EE26}"/>
              </a:ext>
            </a:extLst>
          </p:cNvPr>
          <p:cNvSpPr/>
          <p:nvPr/>
        </p:nvSpPr>
        <p:spPr>
          <a:xfrm>
            <a:off x="152793" y="271310"/>
            <a:ext cx="3008671" cy="112449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21" name="Rectangle 20">
            <a:extLst>
              <a:ext uri="{FF2B5EF4-FFF2-40B4-BE49-F238E27FC236}">
                <a16:creationId xmlns:a16="http://schemas.microsoft.com/office/drawing/2014/main" id="{AA794551-E142-4E0D-86F9-649A3505B8C1}"/>
              </a:ext>
            </a:extLst>
          </p:cNvPr>
          <p:cNvSpPr/>
          <p:nvPr/>
        </p:nvSpPr>
        <p:spPr>
          <a:xfrm>
            <a:off x="216132" y="157590"/>
            <a:ext cx="6056645" cy="461665"/>
          </a:xfrm>
          <a:prstGeom prst="rect">
            <a:avLst/>
          </a:prstGeom>
          <a:solidFill>
            <a:schemeClr val="bg1"/>
          </a:solidFill>
          <a:ln w="12700" cap="flat">
            <a:noFill/>
            <a:miter lim="400000"/>
          </a:ln>
          <a:effectLst/>
          <a:sp3d/>
          <a:extLs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14.3.1 Data Portal </a:t>
            </a:r>
          </a:p>
        </p:txBody>
      </p:sp>
      <p:sp>
        <p:nvSpPr>
          <p:cNvPr id="4" name="TextBox 3">
            <a:extLst>
              <a:ext uri="{FF2B5EF4-FFF2-40B4-BE49-F238E27FC236}">
                <a16:creationId xmlns:a16="http://schemas.microsoft.com/office/drawing/2014/main" id="{84188583-BE25-45DC-9FE6-8A9A7E35B66C}"/>
              </a:ext>
            </a:extLst>
          </p:cNvPr>
          <p:cNvSpPr txBox="1"/>
          <p:nvPr/>
        </p:nvSpPr>
        <p:spPr>
          <a:xfrm>
            <a:off x="2930013" y="5564926"/>
            <a:ext cx="5997677" cy="562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ctr" defTabSz="1300480" rtl="0" eaLnBrk="1"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Roboto"/>
                <a:ea typeface="Roboto"/>
                <a:cs typeface="Roboto"/>
                <a:sym typeface="Roboto"/>
              </a:rPr>
              <a:t>https://oa.iode.org/</a:t>
            </a:r>
            <a:endParaRPr kumimoji="0" lang="fr-FR" sz="2800" b="0" i="0" u="none" strike="noStrike" kern="1200" cap="none" spc="0" normalizeH="0" baseline="0" noProof="0">
              <a:ln>
                <a:noFill/>
              </a:ln>
              <a:solidFill>
                <a:srgbClr val="002060"/>
              </a:solidFill>
              <a:effectLst/>
              <a:uLnTx/>
              <a:uFillTx/>
              <a:latin typeface="Roboto"/>
              <a:ea typeface="Roboto"/>
              <a:cs typeface="Roboto"/>
              <a:sym typeface="Roboto"/>
            </a:endParaRPr>
          </a:p>
        </p:txBody>
      </p:sp>
      <p:pic>
        <p:nvPicPr>
          <p:cNvPr id="6" name="Picture 5">
            <a:extLst>
              <a:ext uri="{FF2B5EF4-FFF2-40B4-BE49-F238E27FC236}">
                <a16:creationId xmlns:a16="http://schemas.microsoft.com/office/drawing/2014/main" id="{D1B5B31A-A518-4778-AAE0-BB8830576ECF}"/>
              </a:ext>
            </a:extLst>
          </p:cNvPr>
          <p:cNvPicPr>
            <a:picLocks noChangeAspect="1"/>
          </p:cNvPicPr>
          <p:nvPr/>
        </p:nvPicPr>
        <p:blipFill rotWithShape="1">
          <a:blip r:embed="rId3"/>
          <a:srcRect b="6866"/>
          <a:stretch/>
        </p:blipFill>
        <p:spPr>
          <a:xfrm>
            <a:off x="107019" y="838326"/>
            <a:ext cx="5925794" cy="3104408"/>
          </a:xfrm>
          <a:prstGeom prst="rect">
            <a:avLst/>
          </a:prstGeom>
        </p:spPr>
      </p:pic>
      <p:pic>
        <p:nvPicPr>
          <p:cNvPr id="9" name="Picture 8">
            <a:extLst>
              <a:ext uri="{FF2B5EF4-FFF2-40B4-BE49-F238E27FC236}">
                <a16:creationId xmlns:a16="http://schemas.microsoft.com/office/drawing/2014/main" id="{621533A3-260C-4014-A41E-8628FBF8E3DB}"/>
              </a:ext>
            </a:extLst>
          </p:cNvPr>
          <p:cNvPicPr>
            <a:picLocks noChangeAspect="1"/>
          </p:cNvPicPr>
          <p:nvPr/>
        </p:nvPicPr>
        <p:blipFill rotWithShape="1">
          <a:blip r:embed="rId4"/>
          <a:srcRect b="4147"/>
          <a:stretch/>
        </p:blipFill>
        <p:spPr>
          <a:xfrm>
            <a:off x="6149147" y="2460516"/>
            <a:ext cx="5757717" cy="3104409"/>
          </a:xfrm>
          <a:prstGeom prst="rect">
            <a:avLst/>
          </a:prstGeom>
        </p:spPr>
      </p:pic>
    </p:spTree>
    <p:extLst>
      <p:ext uri="{BB962C8B-B14F-4D97-AF65-F5344CB8AC3E}">
        <p14:creationId xmlns:p14="http://schemas.microsoft.com/office/powerpoint/2010/main" val="6115056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E320E27-8D5D-4641-86CC-A1676194ACE8}"/>
              </a:ext>
            </a:extLst>
          </p:cNvPr>
          <p:cNvGraphicFramePr/>
          <p:nvPr/>
        </p:nvGraphicFramePr>
        <p:xfrm>
          <a:off x="1047206" y="431074"/>
          <a:ext cx="10097588" cy="5995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86362488-27E9-4008-8CD8-0328D13BA643}"/>
              </a:ext>
            </a:extLst>
          </p:cNvPr>
          <p:cNvSpPr/>
          <p:nvPr/>
        </p:nvSpPr>
        <p:spPr>
          <a:xfrm>
            <a:off x="496389" y="261257"/>
            <a:ext cx="7277455" cy="519114"/>
          </a:xfrm>
          <a:prstGeom prst="rect">
            <a:avLst/>
          </a:prstGeom>
          <a:solidFill>
            <a:schemeClr val="bg1"/>
          </a:solidFill>
          <a:ln w="12700" cap="flat">
            <a:noFill/>
            <a:miter lim="400000"/>
          </a:ln>
          <a:effectLst/>
          <a:sp3d/>
          <a:extLs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Arial" panose="020B0604020202020204" pitchFamily="34" charset="0"/>
                <a:ea typeface="Roboto"/>
                <a:cs typeface="Arial" panose="020B0604020202020204" pitchFamily="34" charset="0"/>
                <a:sym typeface="Arial"/>
              </a:rPr>
              <a:t>Data submission process</a:t>
            </a:r>
          </a:p>
        </p:txBody>
      </p:sp>
    </p:spTree>
    <p:extLst>
      <p:ext uri="{BB962C8B-B14F-4D97-AF65-F5344CB8AC3E}">
        <p14:creationId xmlns:p14="http://schemas.microsoft.com/office/powerpoint/2010/main" val="404992933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1DCECA-B1CA-4AD0-958F-CBEA96EDA8D9}"/>
              </a:ext>
            </a:extLst>
          </p:cNvPr>
          <p:cNvSpPr/>
          <p:nvPr/>
        </p:nvSpPr>
        <p:spPr>
          <a:xfrm>
            <a:off x="187465" y="258290"/>
            <a:ext cx="6596698" cy="519114"/>
          </a:xfrm>
          <a:prstGeom prst="rect">
            <a:avLst/>
          </a:prstGeom>
          <a:solidFill>
            <a:sysClr val="window" lastClr="FFFFFF"/>
          </a:solidFill>
          <a:ln w="12700" cap="flat">
            <a:noFill/>
            <a:miter lim="400000"/>
          </a:ln>
          <a:effectLst/>
          <a:sp3d/>
          <a:extLst>
            <a:ext uri="{91240B29-F687-4F45-9708-019B960494DF}">
              <a14:hiddenLine xmlns:a14="http://schemas.microsoft.com/office/drawing/2010/main" w="9525">
                <a:solidFill>
                  <a:srgbClr val="000000"/>
                </a:solidFill>
                <a:miter lim="800000"/>
                <a:headEnd/>
                <a:tailEnd/>
              </a14:hiddenLine>
            </a:ext>
          </a:extLst>
        </p:spPr>
        <p:txBody>
          <a:bodyPr rot="0" spcFirstLastPara="1" vertOverflow="overflow" horzOverflow="overflow" vert="horz" wrap="square" lIns="65023" tIns="65023" rIns="65023" bIns="65023" numCol="1" spcCol="38100" rtlCol="0" anchor="t">
            <a:spAutoFit/>
          </a:bodyPr>
          <a:lstStyle/>
          <a:p>
            <a:pPr marL="0" marR="0" lvl="0" indent="0" algn="l" defTabSz="1300480" rtl="0" eaLnBrk="1" fontAlgn="auto" latinLnBrk="0" hangingPunct="0">
              <a:lnSpc>
                <a:spcPct val="90000"/>
              </a:lnSpc>
              <a:spcBef>
                <a:spcPct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SDG 14.3.1 Reporting – progress</a:t>
            </a:r>
          </a:p>
        </p:txBody>
      </p:sp>
      <p:pic>
        <p:nvPicPr>
          <p:cNvPr id="2" name="Picture 1">
            <a:extLst>
              <a:ext uri="{FF2B5EF4-FFF2-40B4-BE49-F238E27FC236}">
                <a16:creationId xmlns:a16="http://schemas.microsoft.com/office/drawing/2014/main" id="{C5027BBC-2072-A48F-A204-4DF9538CA7B4}"/>
              </a:ext>
            </a:extLst>
          </p:cNvPr>
          <p:cNvPicPr>
            <a:picLocks noChangeAspect="1"/>
          </p:cNvPicPr>
          <p:nvPr/>
        </p:nvPicPr>
        <p:blipFill rotWithShape="1">
          <a:blip r:embed="rId2"/>
          <a:srcRect b="9973"/>
          <a:stretch/>
        </p:blipFill>
        <p:spPr>
          <a:xfrm>
            <a:off x="0" y="1085181"/>
            <a:ext cx="8100834" cy="4989892"/>
          </a:xfrm>
          <a:prstGeom prst="rect">
            <a:avLst/>
          </a:prstGeom>
        </p:spPr>
      </p:pic>
      <p:sp>
        <p:nvSpPr>
          <p:cNvPr id="5" name="Text Box 3">
            <a:extLst>
              <a:ext uri="{FF2B5EF4-FFF2-40B4-BE49-F238E27FC236}">
                <a16:creationId xmlns:a16="http://schemas.microsoft.com/office/drawing/2014/main" id="{F73B9E3E-06D4-4CDA-868C-CBD90C184058}"/>
              </a:ext>
            </a:extLst>
          </p:cNvPr>
          <p:cNvSpPr txBox="1">
            <a:spLocks noChangeArrowheads="1"/>
          </p:cNvSpPr>
          <p:nvPr/>
        </p:nvSpPr>
        <p:spPr bwMode="auto">
          <a:xfrm>
            <a:off x="7972553" y="1058315"/>
            <a:ext cx="4219447" cy="501675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70AD47"/>
                </a:solidFill>
                <a:effectLst/>
                <a:uLnTx/>
                <a:uFillTx/>
                <a:latin typeface="Arial" panose="020B0604020202020204" pitchFamily="34" charset="0"/>
                <a:ea typeface="Arial Unicode MS" pitchFamily="34" charset="-128"/>
                <a:cs typeface="Arial" panose="020B0604020202020204" pitchFamily="34" charset="0"/>
              </a:rPr>
              <a:t>2020</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 – </a:t>
            </a: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8</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 countries submitted data and information</a:t>
            </a:r>
          </a:p>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Arial Unicode MS" pitchFamily="34" charset="-128"/>
                <a:cs typeface="Arial" panose="020B0604020202020204" pitchFamily="34" charset="0"/>
              </a:rPr>
              <a:t>2021</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 –</a:t>
            </a: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 28 </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countries submitted data and information</a:t>
            </a:r>
          </a:p>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0B0F0"/>
                </a:solidFill>
                <a:effectLst>
                  <a:innerShdw blurRad="63500" dist="50800" dir="5400000">
                    <a:prstClr val="black">
                      <a:alpha val="50000"/>
                    </a:prstClr>
                  </a:innerShdw>
                </a:effectLst>
                <a:uLnTx/>
                <a:uFillTx/>
                <a:latin typeface="Arial" panose="020B0604020202020204" pitchFamily="34" charset="0"/>
                <a:ea typeface="Arial Unicode MS" pitchFamily="34" charset="-128"/>
                <a:cs typeface="Arial" panose="020B0604020202020204" pitchFamily="34" charset="0"/>
              </a:rPr>
              <a:t>2022</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 – </a:t>
            </a: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37 </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countries submitted data and information</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w="22225">
                  <a:noFill/>
                  <a:prstDash val="solid"/>
                </a:ln>
                <a:solidFill>
                  <a:srgbClr val="43682B"/>
                </a:solidFill>
                <a:effectLst>
                  <a:outerShdw blurRad="38100" dist="38100" dir="2700000" algn="tl">
                    <a:srgbClr val="000000">
                      <a:alpha val="43137"/>
                    </a:srgbClr>
                  </a:outerShdw>
                </a:effectLst>
                <a:uLnTx/>
                <a:uFillTx/>
                <a:latin typeface="Arial" panose="020B0604020202020204" pitchFamily="34" charset="0"/>
                <a:ea typeface="Arial Unicode MS" pitchFamily="34" charset="-128"/>
                <a:cs typeface="Arial" panose="020B0604020202020204" pitchFamily="34" charset="0"/>
              </a:rPr>
              <a:t>2023</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 – </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41</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 countries submitted data and information</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2024 – 42 </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rPr>
              <a:t>countries submitted data and information </a:t>
            </a:r>
          </a:p>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Arial Unicode MS" pitchFamily="34" charset="-128"/>
              <a:cs typeface="Arial" panose="020B0604020202020204" pitchFamily="34" charset="0"/>
            </a:endParaRPr>
          </a:p>
        </p:txBody>
      </p:sp>
    </p:spTree>
    <p:extLst>
      <p:ext uri="{BB962C8B-B14F-4D97-AF65-F5344CB8AC3E}">
        <p14:creationId xmlns:p14="http://schemas.microsoft.com/office/powerpoint/2010/main" val="13979019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A05C39-A2EE-F706-FB0A-D0BE821F375F}"/>
              </a:ext>
            </a:extLst>
          </p:cNvPr>
          <p:cNvSpPr/>
          <p:nvPr/>
        </p:nvSpPr>
        <p:spPr>
          <a:xfrm>
            <a:off x="165370" y="856034"/>
            <a:ext cx="2402732" cy="651753"/>
          </a:xfrm>
          <a:prstGeom prst="rect">
            <a:avLst/>
          </a:prstGeom>
          <a:solidFill>
            <a:srgbClr val="FFFFFF"/>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6" name="Rectangle 5">
            <a:extLst>
              <a:ext uri="{FF2B5EF4-FFF2-40B4-BE49-F238E27FC236}">
                <a16:creationId xmlns:a16="http://schemas.microsoft.com/office/drawing/2014/main" id="{017D9D53-56EF-D93E-9522-2CFE2FFAA650}"/>
              </a:ext>
            </a:extLst>
          </p:cNvPr>
          <p:cNvSpPr/>
          <p:nvPr/>
        </p:nvSpPr>
        <p:spPr>
          <a:xfrm>
            <a:off x="0" y="5583677"/>
            <a:ext cx="12192000" cy="1274323"/>
          </a:xfrm>
          <a:prstGeom prst="rect">
            <a:avLst/>
          </a:prstGeom>
          <a:solidFill>
            <a:srgbClr val="FFFFFF"/>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Roboto"/>
              <a:ea typeface="Roboto"/>
              <a:cs typeface="Roboto"/>
              <a:sym typeface="Roboto"/>
            </a:endParaRPr>
          </a:p>
        </p:txBody>
      </p:sp>
      <p:pic>
        <p:nvPicPr>
          <p:cNvPr id="7" name="Picture 6">
            <a:extLst>
              <a:ext uri="{FF2B5EF4-FFF2-40B4-BE49-F238E27FC236}">
                <a16:creationId xmlns:a16="http://schemas.microsoft.com/office/drawing/2014/main" id="{D045BB08-303C-C9E8-9C69-7D079CF11595}"/>
              </a:ext>
            </a:extLst>
          </p:cNvPr>
          <p:cNvPicPr>
            <a:picLocks noChangeAspect="1"/>
          </p:cNvPicPr>
          <p:nvPr/>
        </p:nvPicPr>
        <p:blipFill>
          <a:blip r:embed="rId2"/>
          <a:stretch>
            <a:fillRect/>
          </a:stretch>
        </p:blipFill>
        <p:spPr>
          <a:xfrm>
            <a:off x="1425936" y="291255"/>
            <a:ext cx="8768651" cy="6566745"/>
          </a:xfrm>
          <a:prstGeom prst="rect">
            <a:avLst/>
          </a:prstGeom>
        </p:spPr>
      </p:pic>
      <p:sp>
        <p:nvSpPr>
          <p:cNvPr id="4" name="TextBox 3">
            <a:extLst>
              <a:ext uri="{FF2B5EF4-FFF2-40B4-BE49-F238E27FC236}">
                <a16:creationId xmlns:a16="http://schemas.microsoft.com/office/drawing/2014/main" id="{0FFF10D6-6D94-6BDD-EF08-8E7E1373EF0B}"/>
              </a:ext>
            </a:extLst>
          </p:cNvPr>
          <p:cNvSpPr txBox="1"/>
          <p:nvPr/>
        </p:nvSpPr>
        <p:spPr>
          <a:xfrm>
            <a:off x="1425936" y="6001966"/>
            <a:ext cx="922648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alibri" panose="020F0502020204030204"/>
                <a:ea typeface="Roboto"/>
                <a:cs typeface="Roboto"/>
              </a:rPr>
              <a:t>638 stations in 42 countries </a:t>
            </a:r>
            <a:r>
              <a:rPr kumimoji="0" lang="en-US" sz="2800" b="0" i="0" u="none" strike="noStrike" kern="1200" cap="none" spc="0" normalizeH="0" baseline="0" noProof="0" dirty="0">
                <a:ln>
                  <a:noFill/>
                </a:ln>
                <a:solidFill>
                  <a:srgbClr val="002060"/>
                </a:solidFill>
                <a:effectLst/>
                <a:uLnTx/>
                <a:uFillTx/>
                <a:latin typeface="Calibri" panose="020F0502020204030204"/>
                <a:ea typeface="Roboto"/>
                <a:cs typeface="Roboto"/>
              </a:rPr>
              <a:t>reported</a:t>
            </a:r>
            <a:r>
              <a:rPr kumimoji="0" lang="fr-FR" sz="2800" b="0" i="0" u="none" strike="noStrike" kern="1200" cap="none" spc="0" normalizeH="0" baseline="0" noProof="0" dirty="0">
                <a:ln>
                  <a:noFill/>
                </a:ln>
                <a:solidFill>
                  <a:srgbClr val="002060"/>
                </a:solidFill>
                <a:effectLst/>
                <a:uLnTx/>
                <a:uFillTx/>
                <a:latin typeface="Calibri" panose="020F0502020204030204"/>
                <a:ea typeface="Roboto"/>
                <a:cs typeface="Roboto"/>
              </a:rPr>
              <a:t> data in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Roboto"/>
                <a:cs typeface="Roboto"/>
              </a:rPr>
              <a:t>(308 stations in 35 countries reported in 2022, 539 stations in 2023)</a:t>
            </a:r>
            <a:endParaRPr kumimoji="0" lang="fr-FR" sz="1400" b="0" i="0" u="none" strike="noStrike" kern="1200" cap="none" spc="0" normalizeH="0" baseline="0" noProof="0" dirty="0">
              <a:ln>
                <a:noFill/>
              </a:ln>
              <a:solidFill>
                <a:srgbClr val="002060"/>
              </a:solidFill>
              <a:effectLst/>
              <a:uLnTx/>
              <a:uFillTx/>
              <a:latin typeface="Calibri" panose="020F0502020204030204"/>
              <a:ea typeface="Roboto"/>
              <a:cs typeface="Roboto"/>
            </a:endParaRPr>
          </a:p>
        </p:txBody>
      </p:sp>
    </p:spTree>
    <p:extLst>
      <p:ext uri="{BB962C8B-B14F-4D97-AF65-F5344CB8AC3E}">
        <p14:creationId xmlns:p14="http://schemas.microsoft.com/office/powerpoint/2010/main" val="3264303749"/>
      </p:ext>
    </p:extLst>
  </p:cSld>
  <p:clrMapOvr>
    <a:masterClrMapping/>
  </p:clrMapOvr>
  <p:transition spd="med"/>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3367</TotalTime>
  <Words>1832</Words>
  <Application>Microsoft Office PowerPoint</Application>
  <PresentationFormat>Widescreen</PresentationFormat>
  <Paragraphs>157</Paragraphs>
  <Slides>25</Slides>
  <Notes>10</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25</vt:i4>
      </vt:variant>
    </vt:vector>
  </HeadingPairs>
  <TitlesOfParts>
    <vt:vector size="41" baseType="lpstr">
      <vt:lpstr>Aptos</vt:lpstr>
      <vt:lpstr>Arial</vt:lpstr>
      <vt:lpstr>Bai Jamjuree</vt:lpstr>
      <vt:lpstr>Calibri</vt:lpstr>
      <vt:lpstr>Calibri Light</vt:lpstr>
      <vt:lpstr>Open Sans</vt:lpstr>
      <vt:lpstr>Roboto</vt:lpstr>
      <vt:lpstr>Trebuchet MS</vt:lpstr>
      <vt:lpstr>1_Office Theme</vt:lpstr>
      <vt:lpstr>Custom Design</vt:lpstr>
      <vt:lpstr>4_Custom Design</vt:lpstr>
      <vt:lpstr>2_Office Theme</vt:lpstr>
      <vt:lpstr>3_Office Theme</vt:lpstr>
      <vt:lpstr>Blue</vt:lpstr>
      <vt:lpstr>4_Office Theme</vt:lpstr>
      <vt:lpstr>GOOS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Clean and Healthy Ocean Integrated Program (CHO-IP)  Introduction to the Integrated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Schoo, Katherina</dc:creator>
  <cp:lastModifiedBy>Isensee, Kirsten</cp:lastModifiedBy>
  <cp:revision>3</cp:revision>
  <dcterms:created xsi:type="dcterms:W3CDTF">2024-09-26T08:16:59Z</dcterms:created>
  <dcterms:modified xsi:type="dcterms:W3CDTF">2024-09-29T16:25:16Z</dcterms:modified>
</cp:coreProperties>
</file>