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2" r:id="rId5"/>
    <p:sldMasterId id="2147483654" r:id="rId6"/>
    <p:sldMasterId id="2147483659" r:id="rId7"/>
    <p:sldMasterId id="214748366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Lst>
  <p:sldSz cy="6858000" cx="12192000"/>
  <p:notesSz cx="6858000" cy="9144000"/>
  <p:embeddedFontLst>
    <p:embeddedFont>
      <p:font typeface="Arial Black"/>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hHVR/aXw0mxkAggHXRGt90Fy1t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0AFE1C-3D8A-49FC-96BE-1668F432D101}">
  <a:tblStyle styleId="{C60AFE1C-3D8A-49FC-96BE-1668F432D10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5FED6D1-C95B-4E04-AC28-FEB4B4F39C54}"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customschemas.google.com/relationships/presentationmetadata" Target="metadata"/><Relationship Id="rId16" Type="http://schemas.openxmlformats.org/officeDocument/2006/relationships/slide" Target="slides/slide7.xml"/><Relationship Id="rId38" Type="http://schemas.openxmlformats.org/officeDocument/2006/relationships/font" Target="fonts/ArialBlack-regular.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OGC-API pub/sub discussion paper is partly rooted in WIS2</a:t>
            </a:r>
            <a:endParaRPr/>
          </a:p>
        </p:txBody>
      </p:sp>
      <p:sp>
        <p:nvSpPr>
          <p:cNvPr id="739" name="Google Shape;7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exchange of weather, hydrological and climate data has continued to this day, now under the WMO, the successor to the IMO within the UN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Formation of world weather watch following start of satellite era and truly global coverage of weather and meteorological conditions.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Development of the WMO Global Telecommunication System in the 1970s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Evolution to the WMO Information System in the 2000s in an attempt to modernize the exchange of data. Due to the success of the GTS this was only partly successful with the GTS remaining as the main method for exchanging operational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the GTS is now struggling under the volume and variety of data to be exchanged.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order to meet the future needs the WMO Information System is now undergoing another evolution, leveraging open standards, developments with cloud computing and cloud based infrastructure, OTS tools and open source software.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part of this development and evolution reference implementations of the different components are being developed alongside the WIS 2.0 specifications.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WMO Strategic Plan (2020-2023): “Technological advances and the increasing demand for more and more diverse services from increasingly sophisticated and capable users changes rapidly the service delivery and business models in many parts of the world.</a:t>
            </a:r>
            <a:r>
              <a:rPr b="0" i="0" lang="en-US" sz="1200" u="none" cap="none" strike="noStrike">
                <a:solidFill>
                  <a:srgbClr val="A5A5A5"/>
                </a:solidFill>
                <a:latin typeface="Arial Black"/>
                <a:ea typeface="Arial Black"/>
                <a:cs typeface="Arial Black"/>
                <a:sym typeface="Arial Black"/>
              </a:rPr>
              <a:t>”</a:t>
            </a:r>
            <a:endParaRPr/>
          </a:p>
          <a:p>
            <a:pPr indent="-171450" lvl="0" marL="171450" marR="0" rtl="0" algn="l">
              <a:lnSpc>
                <a:spcPct val="100000"/>
              </a:lnSpc>
              <a:spcBef>
                <a:spcPts val="0"/>
              </a:spcBef>
              <a:spcAft>
                <a:spcPts val="0"/>
              </a:spcAft>
              <a:buClr>
                <a:srgbClr val="A5A5A5"/>
              </a:buClr>
              <a:buSzPts val="1200"/>
              <a:buFont typeface="Arial"/>
              <a:buChar char="•"/>
            </a:pPr>
            <a:r>
              <a:rPr b="0" i="0" lang="en-US" sz="1200" u="none" cap="none" strike="noStrike">
                <a:solidFill>
                  <a:srgbClr val="A5A5A5"/>
                </a:solidFill>
                <a:latin typeface="Arial Black"/>
                <a:ea typeface="Arial Black"/>
                <a:cs typeface="Arial Black"/>
                <a:sym typeface="Arial Black"/>
              </a:rPr>
              <a:t>Cg-17: “Most Members are ill-prepared for the explosion in data volumes and the growing diversity of new data sources.”</a:t>
            </a:r>
            <a:endParaRPr/>
          </a:p>
          <a:p>
            <a:pPr indent="-171450" lvl="0" marL="171450" marR="0" rtl="0" algn="l">
              <a:lnSpc>
                <a:spcPct val="100000"/>
              </a:lnSpc>
              <a:spcBef>
                <a:spcPts val="0"/>
              </a:spcBef>
              <a:spcAft>
                <a:spcPts val="0"/>
              </a:spcAft>
              <a:buClr>
                <a:srgbClr val="A5A5A5"/>
              </a:buClr>
              <a:buSzPts val="1200"/>
              <a:buFont typeface="Arial"/>
              <a:buChar char="•"/>
            </a:pPr>
            <a:r>
              <a:rPr b="0" i="0" lang="en-US" sz="1200" u="none" cap="none" strike="noStrike">
                <a:solidFill>
                  <a:srgbClr val="A5A5A5"/>
                </a:solidFill>
                <a:latin typeface="Arial Black"/>
                <a:ea typeface="Arial Black"/>
                <a:cs typeface="Arial Black"/>
                <a:sym typeface="Arial Black"/>
              </a:rPr>
              <a:t>CBS led review of emerging data issues: “Cloud computing, Web services, data analytics, machine learning and other technologies present new operating concepts that will improve operational efficiency, information sharing and service delivery, and enable users to more effectively exploit data.”</a:t>
            </a:r>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rgbClr val="A5A5A5"/>
              </a:solidFill>
              <a:latin typeface="Arial Black"/>
              <a:ea typeface="Arial Black"/>
              <a:cs typeface="Arial Black"/>
              <a:sym typeface="Arial Black"/>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4" name="Google Shape;79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a:latin typeface="Arial"/>
              <a:ea typeface="Arial"/>
              <a:cs typeface="Arial"/>
              <a:sym typeface="Arial"/>
            </a:endParaRPr>
          </a:p>
        </p:txBody>
      </p:sp>
      <p:sp>
        <p:nvSpPr>
          <p:cNvPr id="857" name="Google Shape;85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a:latin typeface="Arial"/>
              <a:ea typeface="Arial"/>
              <a:cs typeface="Arial"/>
              <a:sym typeface="Arial"/>
            </a:endParaRPr>
          </a:p>
        </p:txBody>
      </p:sp>
      <p:sp>
        <p:nvSpPr>
          <p:cNvPr id="866" name="Google Shape;86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4" name="Google Shape;87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a:latin typeface="Arial"/>
              <a:ea typeface="Arial"/>
              <a:cs typeface="Arial"/>
              <a:sym typeface="Arial"/>
            </a:endParaRPr>
          </a:p>
        </p:txBody>
      </p:sp>
      <p:sp>
        <p:nvSpPr>
          <p:cNvPr id="875" name="Google Shape;87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a:latin typeface="Arial"/>
              <a:ea typeface="Arial"/>
              <a:cs typeface="Arial"/>
              <a:sym typeface="Arial"/>
            </a:endParaRPr>
          </a:p>
        </p:txBody>
      </p:sp>
      <p:sp>
        <p:nvSpPr>
          <p:cNvPr id="884" name="Google Shape;88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4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34" name="Shape 34"/>
        <p:cNvGrpSpPr/>
        <p:nvPr/>
      </p:nvGrpSpPr>
      <p:grpSpPr>
        <a:xfrm>
          <a:off x="0" y="0"/>
          <a:ext cx="0" cy="0"/>
          <a:chOff x="0" y="0"/>
          <a:chExt cx="0" cy="0"/>
        </a:xfrm>
      </p:grpSpPr>
      <p:sp>
        <p:nvSpPr>
          <p:cNvPr id="35" name="Google Shape;35;p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wmo2016_powerpoint_standard_v2-2.jpg" id="38" name="Google Shape;38;p33"/>
          <p:cNvPicPr preferRelativeResize="0"/>
          <p:nvPr/>
        </p:nvPicPr>
        <p:blipFill rotWithShape="1">
          <a:blip r:embed="rId2">
            <a:alphaModFix/>
          </a:blip>
          <a:srcRect b="0" l="0" r="0" t="0"/>
          <a:stretch/>
        </p:blipFill>
        <p:spPr>
          <a:xfrm>
            <a:off x="0" y="5143500"/>
            <a:ext cx="1988820" cy="1714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 name="Google Shape;47;p3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 name="Google Shape;48;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chemeClr val="dk1"/>
              </a:buClr>
              <a:buSzPts val="2400"/>
              <a:buNone/>
              <a:defRPr sz="24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p:txBody>
      </p:sp>
      <p:sp>
        <p:nvSpPr>
          <p:cNvPr id="56" name="Google Shape;56;p3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3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3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4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slideLayout" Target="../slideLayouts/slideLayout4.xml"/><Relationship Id="rId3"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0.jp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slideLayout" Target="../slideLayouts/slideLayout9.xml"/><Relationship Id="rId3"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3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 name="Google Shape;32;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wmo2016_powerpoint_standard_v2-2.jpg" id="33" name="Google Shape;33;p32"/>
          <p:cNvPicPr preferRelativeResize="0"/>
          <p:nvPr/>
        </p:nvPicPr>
        <p:blipFill rotWithShape="1">
          <a:blip r:embed="rId1">
            <a:alphaModFix/>
          </a:blip>
          <a:srcRect b="0" l="0" r="0" t="0"/>
          <a:stretch/>
        </p:blipFill>
        <p:spPr>
          <a:xfrm>
            <a:off x="0" y="5151694"/>
            <a:ext cx="2651760" cy="1714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sp>
        <p:nvSpPr>
          <p:cNvPr id="40" name="Google Shape;40;p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3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 name="Google Shape;42;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logo&#10;&#10;Description automatically generated" id="43" name="Google Shape;43;p34"/>
          <p:cNvPicPr preferRelativeResize="0"/>
          <p:nvPr/>
        </p:nvPicPr>
        <p:blipFill rotWithShape="1">
          <a:blip r:embed="rId1">
            <a:alphaModFix/>
          </a:blip>
          <a:srcRect b="0" l="0" r="0" t="0"/>
          <a:stretch/>
        </p:blipFill>
        <p:spPr>
          <a:xfrm>
            <a:off x="-52449" y="0"/>
            <a:ext cx="12244449"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wmo2016_powerpoint_standard_v2-2.jpg" id="67" name="Google Shape;67;p37"/>
          <p:cNvPicPr preferRelativeResize="0"/>
          <p:nvPr/>
        </p:nvPicPr>
        <p:blipFill rotWithShape="1">
          <a:blip r:embed="rId1">
            <a:alphaModFix/>
          </a:blip>
          <a:srcRect b="0" l="0" r="0" t="0"/>
          <a:stretch/>
        </p:blipFill>
        <p:spPr>
          <a:xfrm>
            <a:off x="0" y="5151694"/>
            <a:ext cx="1988820" cy="1714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48.png"/><Relationship Id="rId13" Type="http://schemas.openxmlformats.org/officeDocument/2006/relationships/hyperlink" Target="https://wmo-im.github.io/wis2-guide/guide/wis2-guide-DRAFT.html#_why_are_datasets_so_important" TargetMode="External"/><Relationship Id="rId12" Type="http://schemas.openxmlformats.org/officeDocument/2006/relationships/image" Target="../media/image47.png"/><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3.png"/><Relationship Id="rId15" Type="http://schemas.openxmlformats.org/officeDocument/2006/relationships/hyperlink" Target="https://wmo-im.github.io/wis2-guide/guide/wis2-guide-DRAFT.html#_how_to_get_started" TargetMode="External"/><Relationship Id="rId14" Type="http://schemas.openxmlformats.org/officeDocument/2006/relationships/hyperlink" Target="https://wmo-im.github.io/wis2-guide/guide/wis2-guide-DRAFT.html#_why_are_datasets_so_important" TargetMode="External"/><Relationship Id="rId16" Type="http://schemas.openxmlformats.org/officeDocument/2006/relationships/hyperlink" Target="https://wmo-im.github.io/wis2-guide/guide/wis2-guide-DRAFT.html#_how_to_get_started" TargetMode="External"/><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53.png"/><Relationship Id="rId8" Type="http://schemas.openxmlformats.org/officeDocument/2006/relationships/image" Target="../media/image38.jpg"/></Relationships>
</file>

<file path=ppt/slides/_rels/slide11.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47.png"/><Relationship Id="rId13" Type="http://schemas.openxmlformats.org/officeDocument/2006/relationships/hyperlink" Target="https://wmo-im.github.io/wis2-guide/guide/wis2-guide-DRAFT.html#_how_to_provide_discovery_metadata_to_wis2" TargetMode="External"/><Relationship Id="rId12" Type="http://schemas.openxmlformats.org/officeDocument/2006/relationships/hyperlink" Target="https://wmo-im.github.io/wis2-guide/guide/wis2-guide-DRAFT.html#_how_to_provide_discovery_metadata_to_wis2" TargetMode="External"/><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40.png"/><Relationship Id="rId9" Type="http://schemas.openxmlformats.org/officeDocument/2006/relationships/image" Target="../media/image43.png"/><Relationship Id="rId15" Type="http://schemas.openxmlformats.org/officeDocument/2006/relationships/hyperlink" Target="https://wmo-im.github.io/wcmp2/standard/wcmp2-DRAFT.html" TargetMode="External"/><Relationship Id="rId14" Type="http://schemas.openxmlformats.org/officeDocument/2006/relationships/hyperlink" Target="https://wmo-im.github.io/wcmp2/standard/wcmp2-DRAFT.html" TargetMode="External"/><Relationship Id="rId17" Type="http://schemas.openxmlformats.org/officeDocument/2006/relationships/image" Target="../media/image62.png"/><Relationship Id="rId16" Type="http://schemas.openxmlformats.org/officeDocument/2006/relationships/image" Target="../media/image58.png"/><Relationship Id="rId5" Type="http://schemas.openxmlformats.org/officeDocument/2006/relationships/image" Target="../media/image37.png"/><Relationship Id="rId6" Type="http://schemas.openxmlformats.org/officeDocument/2006/relationships/image" Target="../media/image53.png"/><Relationship Id="rId18" Type="http://schemas.openxmlformats.org/officeDocument/2006/relationships/image" Target="../media/image56.png"/><Relationship Id="rId7" Type="http://schemas.openxmlformats.org/officeDocument/2006/relationships/image" Target="../media/image35.png"/><Relationship Id="rId8" Type="http://schemas.openxmlformats.org/officeDocument/2006/relationships/image" Target="../media/image48.png"/></Relationships>
</file>

<file path=ppt/slides/_rels/slide12.xml.rels><?xml version="1.0" encoding="UTF-8" standalone="yes"?><Relationships xmlns="http://schemas.openxmlformats.org/package/2006/relationships"><Relationship Id="rId10" Type="http://schemas.openxmlformats.org/officeDocument/2006/relationships/hyperlink" Target="https://wmo-im.github.io/wcmp2/standard/wcmp2-DRAFT.html"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image" Target="../media/image58.png"/><Relationship Id="rId9" Type="http://schemas.openxmlformats.org/officeDocument/2006/relationships/hyperlink" Target="https://wmo-im.github.io/wcmp2/standard/wcmp2-DRAFT.html" TargetMode="External"/><Relationship Id="rId5" Type="http://schemas.openxmlformats.org/officeDocument/2006/relationships/image" Target="../media/image62.png"/><Relationship Id="rId6" Type="http://schemas.openxmlformats.org/officeDocument/2006/relationships/image" Target="../media/image56.png"/><Relationship Id="rId7" Type="http://schemas.openxmlformats.org/officeDocument/2006/relationships/hyperlink" Target="https://wmo-im.github.io/wis2-guide/guide/wis2-guide-DRAFT.html#_how_to_provide_discovery_metadata_to_wis2" TargetMode="External"/><Relationship Id="rId8" Type="http://schemas.openxmlformats.org/officeDocument/2006/relationships/hyperlink" Target="https://wmo-im.github.io/wis2-guide/guide/wis2-guide-DRAFT.html#_how_to_provide_discovery_metadata_to_wis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87.png"/><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4.png"/><Relationship Id="rId4" Type="http://schemas.openxmlformats.org/officeDocument/2006/relationships/image" Target="../media/image74.png"/><Relationship Id="rId5"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9.jpg"/><Relationship Id="rId4" Type="http://schemas.openxmlformats.org/officeDocument/2006/relationships/image" Target="../media/image25.jpg"/><Relationship Id="rId5" Type="http://schemas.openxmlformats.org/officeDocument/2006/relationships/image" Target="../media/image73.jpg"/><Relationship Id="rId6" Type="http://schemas.openxmlformats.org/officeDocument/2006/relationships/image" Target="../media/image6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geopython.github.io/pygeometa" TargetMode="External"/><Relationship Id="rId4" Type="http://schemas.openxmlformats.org/officeDocument/2006/relationships/hyperlink" Target="https://github.com/wmo-im/pywis-pubsu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12.jpg"/><Relationship Id="rId8"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github.com/ECCC-MSC/msc-wis2node" TargetMode="External"/><Relationship Id="rId4" Type="http://schemas.openxmlformats.org/officeDocument/2006/relationships/hyperlink" Target="https://github.com/wmo-cop/wis2node-metadata-mgm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77.png"/><Relationship Id="rId10" Type="http://schemas.openxmlformats.org/officeDocument/2006/relationships/image" Target="../media/image82.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6.png"/><Relationship Id="rId4" Type="http://schemas.openxmlformats.org/officeDocument/2006/relationships/image" Target="../media/image70.jpg"/><Relationship Id="rId9" Type="http://schemas.openxmlformats.org/officeDocument/2006/relationships/image" Target="../media/image85.png"/><Relationship Id="rId5" Type="http://schemas.openxmlformats.org/officeDocument/2006/relationships/image" Target="../media/image72.png"/><Relationship Id="rId6" Type="http://schemas.openxmlformats.org/officeDocument/2006/relationships/image" Target="../media/image79.png"/><Relationship Id="rId7" Type="http://schemas.openxmlformats.org/officeDocument/2006/relationships/image" Target="../media/image80.jpg"/><Relationship Id="rId8" Type="http://schemas.openxmlformats.org/officeDocument/2006/relationships/image" Target="../media/image8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4.png"/><Relationship Id="rId4" Type="http://schemas.openxmlformats.org/officeDocument/2006/relationships/hyperlink" Target="https://github.com/wmo-im/wis2-gdc" TargetMode="External"/><Relationship Id="rId5" Type="http://schemas.openxmlformats.org/officeDocument/2006/relationships/hyperlink" Target="https://github.com/wmo-im/pywis-pubsub" TargetMode="External"/><Relationship Id="rId6" Type="http://schemas.openxmlformats.org/officeDocument/2006/relationships/hyperlink" Target="https://geopython.github.io/pygeometa" TargetMode="External"/><Relationship Id="rId7" Type="http://schemas.openxmlformats.org/officeDocument/2006/relationships/hyperlink" Target="https://github.com/wmo-im/pywcmp" TargetMode="External"/><Relationship Id="rId8" Type="http://schemas.openxmlformats.org/officeDocument/2006/relationships/hyperlink" Target="https://pygeaoapi.i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github.com/wmo-im/wis2-gc" TargetMode="External"/><Relationship Id="rId4" Type="http://schemas.openxmlformats.org/officeDocument/2006/relationships/hyperlink" Target="https://github.com/wmo-im/pywis-pubsub" TargetMode="External"/><Relationship Id="rId5"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github.com/wmo-im/wis2-grep" TargetMode="External"/><Relationship Id="rId4" Type="http://schemas.openxmlformats.org/officeDocument/2006/relationships/hyperlink" Target="https://github.com/wmo-im/pywis-pubsub" TargetMode="External"/><Relationship Id="rId5" Type="http://schemas.openxmlformats.org/officeDocument/2006/relationships/image" Target="../media/image7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6.png"/><Relationship Id="rId4" Type="http://schemas.openxmlformats.org/officeDocument/2006/relationships/hyperlink" Target="https://github.com/wmo-im/wis2-gb" TargetMode="External"/><Relationship Id="rId5" Type="http://schemas.openxmlformats.org/officeDocument/2006/relationships/hyperlink" Target="https://github.com/wmo-im/pywis-pubsub"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jp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31.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image" Target="../media/image17.png"/><Relationship Id="rId8"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25.jpg"/><Relationship Id="rId6"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7.png"/><Relationship Id="rId4"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27.png"/><Relationship Id="rId7"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hyperlink" Target="https://community.wmo.int/en/wis-manual-volume-ii-wis2" TargetMode="External"/><Relationship Id="rId6"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64114" y="-55050"/>
            <a:ext cx="12304860" cy="6913050"/>
          </a:xfrm>
          <a:prstGeom prst="rect">
            <a:avLst/>
          </a:prstGeom>
          <a:noFill/>
          <a:ln>
            <a:noFill/>
          </a:ln>
        </p:spPr>
      </p:pic>
      <p:sp>
        <p:nvSpPr>
          <p:cNvPr id="89" name="Google Shape;89;p1"/>
          <p:cNvSpPr txBox="1"/>
          <p:nvPr/>
        </p:nvSpPr>
        <p:spPr>
          <a:xfrm>
            <a:off x="1325833" y="0"/>
            <a:ext cx="10256567" cy="3003582"/>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4800"/>
              <a:buFont typeface="Calibri"/>
              <a:buNone/>
            </a:pPr>
            <a:r>
              <a:rPr b="0" i="0" lang="en-US" sz="4800" u="none" cap="none" strike="noStrike">
                <a:solidFill>
                  <a:schemeClr val="lt1"/>
                </a:solidFill>
                <a:latin typeface="Calibri"/>
                <a:ea typeface="Calibri"/>
                <a:cs typeface="Calibri"/>
                <a:sym typeface="Calibri"/>
              </a:rPr>
              <a:t>WMO WIS2</a:t>
            </a:r>
            <a:endParaRPr/>
          </a:p>
        </p:txBody>
      </p:sp>
      <p:sp>
        <p:nvSpPr>
          <p:cNvPr id="90" name="Google Shape;9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1" name="Google Shape;91;p1"/>
          <p:cNvSpPr txBox="1"/>
          <p:nvPr/>
        </p:nvSpPr>
        <p:spPr>
          <a:xfrm>
            <a:off x="4167573" y="2666060"/>
            <a:ext cx="5972366"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lt1"/>
                </a:solidFill>
                <a:latin typeface="Calibri"/>
                <a:ea typeface="Calibri"/>
                <a:cs typeface="Calibri"/>
                <a:sym typeface="Calibri"/>
              </a:rPr>
              <a:t>Tom Kralidis</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Senior Geospatial Architect</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Meteorological Service of Canada</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tom.kralidis@ec.gc.ca</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@tomkralidis</a:t>
            </a:r>
            <a:endParaRPr sz="2400">
              <a:solidFill>
                <a:schemeClr val="lt1"/>
              </a:solidFill>
              <a:latin typeface="Calibri"/>
              <a:ea typeface="Calibri"/>
              <a:cs typeface="Calibri"/>
              <a:sym typeface="Calibri"/>
            </a:endParaRPr>
          </a:p>
        </p:txBody>
      </p:sp>
      <p:sp>
        <p:nvSpPr>
          <p:cNvPr id="92" name="Google Shape;92;p1"/>
          <p:cNvSpPr txBox="1"/>
          <p:nvPr/>
        </p:nvSpPr>
        <p:spPr>
          <a:xfrm>
            <a:off x="7626915" y="5142147"/>
            <a:ext cx="4565085"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Calibri"/>
                <a:ea typeface="Calibri"/>
                <a:cs typeface="Calibri"/>
                <a:sym typeface="Calibri"/>
              </a:rPr>
              <a:t>Chair, WMO Expert Team on Metadata Standards</a:t>
            </a:r>
            <a:endParaRPr/>
          </a:p>
          <a:p>
            <a:pPr indent="0" lvl="0" marL="0" marR="0" rtl="0" algn="l">
              <a:spcBef>
                <a:spcPts val="0"/>
              </a:spcBef>
              <a:spcAft>
                <a:spcPts val="0"/>
              </a:spcAft>
              <a:buNone/>
            </a:pPr>
            <a:r>
              <a:rPr lang="en-US" sz="1600">
                <a:solidFill>
                  <a:schemeClr val="lt1"/>
                </a:solidFill>
                <a:latin typeface="Calibri"/>
                <a:ea typeface="Calibri"/>
                <a:cs typeface="Calibri"/>
                <a:sym typeface="Calibri"/>
              </a:rPr>
              <a:t>Architect, WIS2 Architecture and Implementation</a:t>
            </a:r>
            <a:endParaRPr/>
          </a:p>
          <a:p>
            <a:pPr indent="0" lvl="0" marL="0" marR="0" rtl="0" algn="l">
              <a:spcBef>
                <a:spcPts val="0"/>
              </a:spcBef>
              <a:spcAft>
                <a:spcPts val="0"/>
              </a:spcAft>
              <a:buNone/>
            </a:pPr>
            <a:r>
              <a:rPr lang="en-US" sz="1600">
                <a:solidFill>
                  <a:schemeClr val="lt1"/>
                </a:solidFill>
                <a:latin typeface="Calibri"/>
                <a:ea typeface="Calibri"/>
                <a:cs typeface="Calibri"/>
                <a:sym typeface="Calibri"/>
              </a:rPr>
              <a:t>Technical Lead, WIS2 in a box</a:t>
            </a:r>
            <a:endParaRPr/>
          </a:p>
        </p:txBody>
      </p:sp>
      <p:sp>
        <p:nvSpPr>
          <p:cNvPr id="93" name="Google Shape;93;p1"/>
          <p:cNvSpPr txBox="1"/>
          <p:nvPr/>
        </p:nvSpPr>
        <p:spPr>
          <a:xfrm>
            <a:off x="207258" y="6356350"/>
            <a:ext cx="12618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2024-09-30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grpSp>
        <p:nvGrpSpPr>
          <p:cNvPr id="417" name="Google Shape;417;p10"/>
          <p:cNvGrpSpPr/>
          <p:nvPr/>
        </p:nvGrpSpPr>
        <p:grpSpPr>
          <a:xfrm>
            <a:off x="4849778" y="1329291"/>
            <a:ext cx="2492444" cy="5296352"/>
            <a:chOff x="4953000" y="355975"/>
            <a:chExt cx="2492444" cy="5296352"/>
          </a:xfrm>
        </p:grpSpPr>
        <p:grpSp>
          <p:nvGrpSpPr>
            <p:cNvPr id="418" name="Google Shape;418;p10"/>
            <p:cNvGrpSpPr/>
            <p:nvPr/>
          </p:nvGrpSpPr>
          <p:grpSpPr>
            <a:xfrm>
              <a:off x="4953000" y="355975"/>
              <a:ext cx="2492444" cy="4987063"/>
              <a:chOff x="4953000" y="355975"/>
              <a:chExt cx="2492444" cy="4987063"/>
            </a:xfrm>
          </p:grpSpPr>
          <p:sp>
            <p:nvSpPr>
              <p:cNvPr id="419" name="Google Shape;419;p10"/>
              <p:cNvSpPr/>
              <p:nvPr/>
            </p:nvSpPr>
            <p:spPr>
              <a:xfrm>
                <a:off x="4953000" y="695536"/>
                <a:ext cx="2492444" cy="4647502"/>
              </a:xfrm>
              <a:prstGeom prst="roundRect">
                <a:avLst>
                  <a:gd fmla="val 2604" name="adj"/>
                </a:avLst>
              </a:prstGeom>
              <a:solidFill>
                <a:schemeClr val="lt1"/>
              </a:solidFill>
              <a:ln cap="flat" cmpd="sng" w="28575">
                <a:solidFill>
                  <a:srgbClr val="1849D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0" name="Google Shape;420;p10"/>
              <p:cNvPicPr preferRelativeResize="0"/>
              <p:nvPr/>
            </p:nvPicPr>
            <p:blipFill rotWithShape="1">
              <a:blip r:embed="rId3">
                <a:alphaModFix/>
              </a:blip>
              <a:srcRect b="0" l="0" r="0" t="0"/>
              <a:stretch/>
            </p:blipFill>
            <p:spPr>
              <a:xfrm>
                <a:off x="5843326" y="355975"/>
                <a:ext cx="664522" cy="676715"/>
              </a:xfrm>
              <a:prstGeom prst="rect">
                <a:avLst/>
              </a:prstGeom>
              <a:noFill/>
              <a:ln>
                <a:noFill/>
              </a:ln>
            </p:spPr>
          </p:pic>
        </p:grpSp>
        <p:sp>
          <p:nvSpPr>
            <p:cNvPr id="421" name="Google Shape;421;p10"/>
            <p:cNvSpPr txBox="1"/>
            <p:nvPr/>
          </p:nvSpPr>
          <p:spPr>
            <a:xfrm>
              <a:off x="5288446" y="5344550"/>
              <a:ext cx="181119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849D4"/>
                  </a:solidFill>
                  <a:latin typeface="Consolas"/>
                  <a:ea typeface="Consolas"/>
                  <a:cs typeface="Consolas"/>
                  <a:sym typeface="Consolas"/>
                </a:rPr>
                <a:t>nl-knmi-nmc</a:t>
              </a:r>
              <a:endParaRPr sz="1400">
                <a:solidFill>
                  <a:srgbClr val="1849D4"/>
                </a:solidFill>
                <a:latin typeface="Consolas"/>
                <a:ea typeface="Consolas"/>
                <a:cs typeface="Consolas"/>
                <a:sym typeface="Consolas"/>
              </a:endParaRPr>
            </a:p>
          </p:txBody>
        </p:sp>
      </p:grpSp>
      <p:pic>
        <p:nvPicPr>
          <p:cNvPr id="422" name="Google Shape;422;p10"/>
          <p:cNvPicPr preferRelativeResize="0"/>
          <p:nvPr/>
        </p:nvPicPr>
        <p:blipFill rotWithShape="1">
          <a:blip r:embed="rId4">
            <a:alphaModFix/>
          </a:blip>
          <a:srcRect b="0" l="0" r="0" t="0"/>
          <a:stretch/>
        </p:blipFill>
        <p:spPr>
          <a:xfrm>
            <a:off x="432515" y="3363596"/>
            <a:ext cx="734972" cy="1194331"/>
          </a:xfrm>
          <a:prstGeom prst="rect">
            <a:avLst/>
          </a:prstGeom>
          <a:noFill/>
          <a:ln>
            <a:noFill/>
          </a:ln>
        </p:spPr>
      </p:pic>
      <p:pic>
        <p:nvPicPr>
          <p:cNvPr id="423" name="Google Shape;423;p10"/>
          <p:cNvPicPr preferRelativeResize="0"/>
          <p:nvPr/>
        </p:nvPicPr>
        <p:blipFill rotWithShape="1">
          <a:blip r:embed="rId5">
            <a:alphaModFix/>
          </a:blip>
          <a:srcRect b="0" l="0" r="0" t="0"/>
          <a:stretch/>
        </p:blipFill>
        <p:spPr>
          <a:xfrm flipH="1">
            <a:off x="113625" y="1248473"/>
            <a:ext cx="637779" cy="688861"/>
          </a:xfrm>
          <a:prstGeom prst="rect">
            <a:avLst/>
          </a:prstGeom>
          <a:noFill/>
          <a:ln>
            <a:noFill/>
          </a:ln>
        </p:spPr>
      </p:pic>
      <p:sp>
        <p:nvSpPr>
          <p:cNvPr id="424" name="Google Shape;424;p10"/>
          <p:cNvSpPr txBox="1"/>
          <p:nvPr/>
        </p:nvSpPr>
        <p:spPr>
          <a:xfrm>
            <a:off x="689084" y="1227456"/>
            <a:ext cx="323500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For WIS2 I see that my collection of real-time observation data is called a ‘</a:t>
            </a:r>
            <a:r>
              <a:rPr b="1" lang="en-US" sz="1800">
                <a:solidFill>
                  <a:schemeClr val="dk1"/>
                </a:solidFill>
                <a:latin typeface="Calibri"/>
                <a:ea typeface="Calibri"/>
                <a:cs typeface="Calibri"/>
                <a:sym typeface="Calibri"/>
              </a:rPr>
              <a:t>Dataset</a:t>
            </a:r>
            <a:r>
              <a:rPr lang="en-US" sz="1800">
                <a:solidFill>
                  <a:schemeClr val="dk1"/>
                </a:solidFill>
                <a:latin typeface="Calibri"/>
                <a:ea typeface="Calibri"/>
                <a:cs typeface="Calibri"/>
                <a:sym typeface="Calibri"/>
              </a:rPr>
              <a:t>’</a:t>
            </a:r>
            <a:r>
              <a:rPr baseline="30000" lang="en-US" sz="1800">
                <a:solidFill>
                  <a:schemeClr val="dk1"/>
                </a:solidFill>
                <a:latin typeface="Calibri"/>
                <a:ea typeface="Calibri"/>
                <a:cs typeface="Calibri"/>
                <a:sym typeface="Calibri"/>
              </a:rPr>
              <a:t>1</a:t>
            </a:r>
            <a:endParaRPr/>
          </a:p>
        </p:txBody>
      </p:sp>
      <p:grpSp>
        <p:nvGrpSpPr>
          <p:cNvPr id="425" name="Google Shape;425;p10"/>
          <p:cNvGrpSpPr/>
          <p:nvPr/>
        </p:nvGrpSpPr>
        <p:grpSpPr>
          <a:xfrm>
            <a:off x="10732705" y="3378543"/>
            <a:ext cx="970364" cy="1164438"/>
            <a:chOff x="10835927" y="2405227"/>
            <a:chExt cx="970364" cy="1164438"/>
          </a:xfrm>
        </p:grpSpPr>
        <p:pic>
          <p:nvPicPr>
            <p:cNvPr id="426" name="Google Shape;426;p10"/>
            <p:cNvPicPr preferRelativeResize="0"/>
            <p:nvPr/>
          </p:nvPicPr>
          <p:blipFill rotWithShape="1">
            <a:blip r:embed="rId6">
              <a:alphaModFix/>
            </a:blip>
            <a:srcRect b="0" l="0" r="0" t="0"/>
            <a:stretch/>
          </p:blipFill>
          <p:spPr>
            <a:xfrm>
              <a:off x="10835927" y="2405227"/>
              <a:ext cx="970364" cy="1164438"/>
            </a:xfrm>
            <a:prstGeom prst="rect">
              <a:avLst/>
            </a:prstGeom>
            <a:noFill/>
            <a:ln>
              <a:noFill/>
            </a:ln>
          </p:spPr>
        </p:pic>
        <p:pic>
          <p:nvPicPr>
            <p:cNvPr id="427" name="Google Shape;427;p10"/>
            <p:cNvPicPr preferRelativeResize="0"/>
            <p:nvPr/>
          </p:nvPicPr>
          <p:blipFill rotWithShape="1">
            <a:blip r:embed="rId7">
              <a:alphaModFix/>
            </a:blip>
            <a:srcRect b="0" l="0" r="0" t="0"/>
            <a:stretch/>
          </p:blipFill>
          <p:spPr>
            <a:xfrm>
              <a:off x="11327245" y="3152325"/>
              <a:ext cx="217703" cy="217703"/>
            </a:xfrm>
            <a:prstGeom prst="rect">
              <a:avLst/>
            </a:prstGeom>
            <a:noFill/>
            <a:ln>
              <a:noFill/>
            </a:ln>
          </p:spPr>
        </p:pic>
      </p:grpSp>
      <p:grpSp>
        <p:nvGrpSpPr>
          <p:cNvPr id="428" name="Google Shape;428;p10"/>
          <p:cNvGrpSpPr/>
          <p:nvPr/>
        </p:nvGrpSpPr>
        <p:grpSpPr>
          <a:xfrm>
            <a:off x="10164405" y="1889885"/>
            <a:ext cx="2056454" cy="1477328"/>
            <a:chOff x="10267627" y="916569"/>
            <a:chExt cx="2056454" cy="1477328"/>
          </a:xfrm>
        </p:grpSpPr>
        <p:pic>
          <p:nvPicPr>
            <p:cNvPr id="429" name="Google Shape;429;p10"/>
            <p:cNvPicPr preferRelativeResize="0"/>
            <p:nvPr/>
          </p:nvPicPr>
          <p:blipFill rotWithShape="1">
            <a:blip r:embed="rId5">
              <a:alphaModFix/>
            </a:blip>
            <a:srcRect b="0" l="0" r="0" t="0"/>
            <a:stretch/>
          </p:blipFill>
          <p:spPr>
            <a:xfrm flipH="1">
              <a:off x="10267627" y="945889"/>
              <a:ext cx="637779" cy="688861"/>
            </a:xfrm>
            <a:prstGeom prst="rect">
              <a:avLst/>
            </a:prstGeom>
            <a:noFill/>
            <a:ln>
              <a:noFill/>
            </a:ln>
          </p:spPr>
        </p:pic>
        <p:sp>
          <p:nvSpPr>
            <p:cNvPr id="430" name="Google Shape;430;p10"/>
            <p:cNvSpPr txBox="1"/>
            <p:nvPr/>
          </p:nvSpPr>
          <p:spPr>
            <a:xfrm>
              <a:off x="10830560" y="916569"/>
              <a:ext cx="149352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But I still don’t know anything about your Dataset!</a:t>
              </a:r>
              <a:endParaRPr/>
            </a:p>
          </p:txBody>
        </p:sp>
      </p:grpSp>
      <p:pic>
        <p:nvPicPr>
          <p:cNvPr descr="A black and white symbol&#10;&#10;Description automatically generated" id="431" name="Google Shape;431;p10"/>
          <p:cNvPicPr preferRelativeResize="0"/>
          <p:nvPr/>
        </p:nvPicPr>
        <p:blipFill rotWithShape="1">
          <a:blip r:embed="rId8">
            <a:alphaModFix/>
          </a:blip>
          <a:srcRect b="0" l="0" r="0" t="0"/>
          <a:stretch/>
        </p:blipFill>
        <p:spPr>
          <a:xfrm>
            <a:off x="1371083" y="3520727"/>
            <a:ext cx="923331" cy="923331"/>
          </a:xfrm>
          <a:prstGeom prst="rect">
            <a:avLst/>
          </a:prstGeom>
          <a:noFill/>
          <a:ln>
            <a:noFill/>
          </a:ln>
        </p:spPr>
      </p:pic>
      <p:sp>
        <p:nvSpPr>
          <p:cNvPr id="432" name="Google Shape;432;p10"/>
          <p:cNvSpPr txBox="1"/>
          <p:nvPr/>
        </p:nvSpPr>
        <p:spPr>
          <a:xfrm>
            <a:off x="2202631" y="3888227"/>
            <a:ext cx="1852679"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00110001 </a:t>
            </a:r>
            <a:endParaRPr/>
          </a:p>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00110000 </a:t>
            </a:r>
            <a:endParaRPr sz="1800">
              <a:solidFill>
                <a:schemeClr val="dk1"/>
              </a:solidFill>
              <a:latin typeface="Calibri"/>
              <a:ea typeface="Calibri"/>
              <a:cs typeface="Calibri"/>
              <a:sym typeface="Calibri"/>
            </a:endParaRPr>
          </a:p>
        </p:txBody>
      </p:sp>
      <p:sp>
        <p:nvSpPr>
          <p:cNvPr id="433" name="Google Shape;433;p10"/>
          <p:cNvSpPr txBox="1"/>
          <p:nvPr/>
        </p:nvSpPr>
        <p:spPr>
          <a:xfrm>
            <a:off x="2044484" y="3928315"/>
            <a:ext cx="12383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grpSp>
        <p:nvGrpSpPr>
          <p:cNvPr id="434" name="Google Shape;434;p10"/>
          <p:cNvGrpSpPr/>
          <p:nvPr/>
        </p:nvGrpSpPr>
        <p:grpSpPr>
          <a:xfrm>
            <a:off x="3174843" y="3089615"/>
            <a:ext cx="1597528" cy="1905000"/>
            <a:chOff x="3278065" y="2116299"/>
            <a:chExt cx="1597528" cy="1905000"/>
          </a:xfrm>
        </p:grpSpPr>
        <p:pic>
          <p:nvPicPr>
            <p:cNvPr id="435" name="Google Shape;435;p10"/>
            <p:cNvPicPr preferRelativeResize="0"/>
            <p:nvPr/>
          </p:nvPicPr>
          <p:blipFill rotWithShape="1">
            <a:blip r:embed="rId9">
              <a:alphaModFix/>
            </a:blip>
            <a:srcRect b="0" l="16139" r="0" t="0"/>
            <a:stretch/>
          </p:blipFill>
          <p:spPr>
            <a:xfrm>
              <a:off x="3278065" y="2116299"/>
              <a:ext cx="1597528" cy="1905000"/>
            </a:xfrm>
            <a:prstGeom prst="rect">
              <a:avLst/>
            </a:prstGeom>
            <a:noFill/>
            <a:ln>
              <a:noFill/>
            </a:ln>
          </p:spPr>
        </p:pic>
        <p:sp>
          <p:nvSpPr>
            <p:cNvPr id="436" name="Google Shape;436;p10"/>
            <p:cNvSpPr/>
            <p:nvPr/>
          </p:nvSpPr>
          <p:spPr>
            <a:xfrm>
              <a:off x="3403382" y="2891808"/>
              <a:ext cx="988708" cy="59957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7" name="Google Shape;437;p10"/>
            <p:cNvGrpSpPr/>
            <p:nvPr/>
          </p:nvGrpSpPr>
          <p:grpSpPr>
            <a:xfrm>
              <a:off x="3493709" y="2958309"/>
              <a:ext cx="812808" cy="66206"/>
              <a:chOff x="4316669" y="2958309"/>
              <a:chExt cx="812808" cy="66206"/>
            </a:xfrm>
          </p:grpSpPr>
          <p:sp>
            <p:nvSpPr>
              <p:cNvPr id="438" name="Google Shape;438;p10"/>
              <p:cNvSpPr/>
              <p:nvPr/>
            </p:nvSpPr>
            <p:spPr>
              <a:xfrm>
                <a:off x="431666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10"/>
              <p:cNvSpPr/>
              <p:nvPr/>
            </p:nvSpPr>
            <p:spPr>
              <a:xfrm>
                <a:off x="446598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10"/>
              <p:cNvSpPr/>
              <p:nvPr/>
            </p:nvSpPr>
            <p:spPr>
              <a:xfrm>
                <a:off x="461530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10"/>
              <p:cNvSpPr/>
              <p:nvPr/>
            </p:nvSpPr>
            <p:spPr>
              <a:xfrm>
                <a:off x="476462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10"/>
              <p:cNvSpPr/>
              <p:nvPr/>
            </p:nvSpPr>
            <p:spPr>
              <a:xfrm>
                <a:off x="491394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10"/>
              <p:cNvSpPr/>
              <p:nvPr/>
            </p:nvSpPr>
            <p:spPr>
              <a:xfrm>
                <a:off x="5063271"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44" name="Google Shape;444;p10"/>
            <p:cNvGrpSpPr/>
            <p:nvPr/>
          </p:nvGrpSpPr>
          <p:grpSpPr>
            <a:xfrm>
              <a:off x="3497614" y="3110709"/>
              <a:ext cx="812808" cy="66206"/>
              <a:chOff x="4316669" y="2958309"/>
              <a:chExt cx="812808" cy="66206"/>
            </a:xfrm>
          </p:grpSpPr>
          <p:sp>
            <p:nvSpPr>
              <p:cNvPr id="445" name="Google Shape;445;p10"/>
              <p:cNvSpPr/>
              <p:nvPr/>
            </p:nvSpPr>
            <p:spPr>
              <a:xfrm>
                <a:off x="431666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10"/>
              <p:cNvSpPr/>
              <p:nvPr/>
            </p:nvSpPr>
            <p:spPr>
              <a:xfrm>
                <a:off x="446598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10"/>
              <p:cNvSpPr/>
              <p:nvPr/>
            </p:nvSpPr>
            <p:spPr>
              <a:xfrm>
                <a:off x="461530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10"/>
              <p:cNvSpPr/>
              <p:nvPr/>
            </p:nvSpPr>
            <p:spPr>
              <a:xfrm>
                <a:off x="476462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10"/>
              <p:cNvSpPr/>
              <p:nvPr/>
            </p:nvSpPr>
            <p:spPr>
              <a:xfrm>
                <a:off x="491394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10"/>
              <p:cNvSpPr/>
              <p:nvPr/>
            </p:nvSpPr>
            <p:spPr>
              <a:xfrm>
                <a:off x="5063271"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51" name="Google Shape;451;p10"/>
            <p:cNvGrpSpPr/>
            <p:nvPr/>
          </p:nvGrpSpPr>
          <p:grpSpPr>
            <a:xfrm>
              <a:off x="3497616" y="3259203"/>
              <a:ext cx="812808" cy="66206"/>
              <a:chOff x="4316669" y="2958309"/>
              <a:chExt cx="812808" cy="66206"/>
            </a:xfrm>
          </p:grpSpPr>
          <p:sp>
            <p:nvSpPr>
              <p:cNvPr id="452" name="Google Shape;452;p10"/>
              <p:cNvSpPr/>
              <p:nvPr/>
            </p:nvSpPr>
            <p:spPr>
              <a:xfrm>
                <a:off x="431666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10"/>
              <p:cNvSpPr/>
              <p:nvPr/>
            </p:nvSpPr>
            <p:spPr>
              <a:xfrm>
                <a:off x="446598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10"/>
              <p:cNvSpPr/>
              <p:nvPr/>
            </p:nvSpPr>
            <p:spPr>
              <a:xfrm>
                <a:off x="461530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10"/>
              <p:cNvSpPr/>
              <p:nvPr/>
            </p:nvSpPr>
            <p:spPr>
              <a:xfrm>
                <a:off x="476462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10"/>
              <p:cNvSpPr/>
              <p:nvPr/>
            </p:nvSpPr>
            <p:spPr>
              <a:xfrm>
                <a:off x="491394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10"/>
              <p:cNvSpPr/>
              <p:nvPr/>
            </p:nvSpPr>
            <p:spPr>
              <a:xfrm>
                <a:off x="5063271"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58" name="Google Shape;458;p10"/>
            <p:cNvGrpSpPr/>
            <p:nvPr/>
          </p:nvGrpSpPr>
          <p:grpSpPr>
            <a:xfrm>
              <a:off x="3496412" y="3404536"/>
              <a:ext cx="812808" cy="66206"/>
              <a:chOff x="4316669" y="2958309"/>
              <a:chExt cx="812808" cy="66206"/>
            </a:xfrm>
          </p:grpSpPr>
          <p:sp>
            <p:nvSpPr>
              <p:cNvPr id="459" name="Google Shape;459;p10"/>
              <p:cNvSpPr/>
              <p:nvPr/>
            </p:nvSpPr>
            <p:spPr>
              <a:xfrm>
                <a:off x="431666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10"/>
              <p:cNvSpPr/>
              <p:nvPr/>
            </p:nvSpPr>
            <p:spPr>
              <a:xfrm>
                <a:off x="4465989" y="2958309"/>
                <a:ext cx="66206" cy="66206"/>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10"/>
              <p:cNvSpPr/>
              <p:nvPr/>
            </p:nvSpPr>
            <p:spPr>
              <a:xfrm>
                <a:off x="4615309" y="2958309"/>
                <a:ext cx="66206" cy="66206"/>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10"/>
              <p:cNvSpPr/>
              <p:nvPr/>
            </p:nvSpPr>
            <p:spPr>
              <a:xfrm>
                <a:off x="4764629" y="2958309"/>
                <a:ext cx="66206" cy="66206"/>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10"/>
              <p:cNvSpPr/>
              <p:nvPr/>
            </p:nvSpPr>
            <p:spPr>
              <a:xfrm>
                <a:off x="4913949" y="2958309"/>
                <a:ext cx="66206" cy="66206"/>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10"/>
              <p:cNvSpPr/>
              <p:nvPr/>
            </p:nvSpPr>
            <p:spPr>
              <a:xfrm>
                <a:off x="5063271" y="2958309"/>
                <a:ext cx="66206" cy="66206"/>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465" name="Google Shape;465;p10"/>
          <p:cNvGrpSpPr/>
          <p:nvPr/>
        </p:nvGrpSpPr>
        <p:grpSpPr>
          <a:xfrm>
            <a:off x="4438298" y="2263636"/>
            <a:ext cx="6182993" cy="1351280"/>
            <a:chOff x="4541520" y="1290320"/>
            <a:chExt cx="6182993" cy="1351280"/>
          </a:xfrm>
        </p:grpSpPr>
        <p:sp>
          <p:nvSpPr>
            <p:cNvPr id="466" name="Google Shape;466;p10"/>
            <p:cNvSpPr/>
            <p:nvPr/>
          </p:nvSpPr>
          <p:spPr>
            <a:xfrm>
              <a:off x="5313257" y="1290320"/>
              <a:ext cx="1206500" cy="1189567"/>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7" name="Google Shape;467;p10"/>
            <p:cNvPicPr preferRelativeResize="0"/>
            <p:nvPr/>
          </p:nvPicPr>
          <p:blipFill rotWithShape="1">
            <a:blip r:embed="rId10">
              <a:alphaModFix/>
            </a:blip>
            <a:srcRect b="0" l="0" r="0" t="0"/>
            <a:stretch/>
          </p:blipFill>
          <p:spPr>
            <a:xfrm>
              <a:off x="5450838" y="1429250"/>
              <a:ext cx="312793" cy="455853"/>
            </a:xfrm>
            <a:prstGeom prst="rect">
              <a:avLst/>
            </a:prstGeom>
            <a:noFill/>
            <a:ln>
              <a:noFill/>
            </a:ln>
          </p:spPr>
        </p:pic>
        <p:pic>
          <p:nvPicPr>
            <p:cNvPr id="468" name="Google Shape;468;p10"/>
            <p:cNvPicPr preferRelativeResize="0"/>
            <p:nvPr/>
          </p:nvPicPr>
          <p:blipFill rotWithShape="1">
            <a:blip r:embed="rId10">
              <a:alphaModFix/>
            </a:blip>
            <a:srcRect b="0" l="0" r="0" t="0"/>
            <a:stretch/>
          </p:blipFill>
          <p:spPr>
            <a:xfrm>
              <a:off x="5828900" y="1429250"/>
              <a:ext cx="312793" cy="455853"/>
            </a:xfrm>
            <a:prstGeom prst="rect">
              <a:avLst/>
            </a:prstGeom>
            <a:noFill/>
            <a:ln>
              <a:noFill/>
            </a:ln>
          </p:spPr>
        </p:pic>
        <p:pic>
          <p:nvPicPr>
            <p:cNvPr id="469" name="Google Shape;469;p10"/>
            <p:cNvPicPr preferRelativeResize="0"/>
            <p:nvPr/>
          </p:nvPicPr>
          <p:blipFill rotWithShape="1">
            <a:blip r:embed="rId10">
              <a:alphaModFix/>
            </a:blip>
            <a:srcRect b="0" l="0" r="0" t="0"/>
            <a:stretch/>
          </p:blipFill>
          <p:spPr>
            <a:xfrm>
              <a:off x="5607234" y="1927724"/>
              <a:ext cx="312793" cy="455853"/>
            </a:xfrm>
            <a:prstGeom prst="rect">
              <a:avLst/>
            </a:prstGeom>
            <a:noFill/>
            <a:ln>
              <a:noFill/>
            </a:ln>
          </p:spPr>
        </p:pic>
        <p:pic>
          <p:nvPicPr>
            <p:cNvPr id="470" name="Google Shape;470;p10"/>
            <p:cNvPicPr preferRelativeResize="0"/>
            <p:nvPr/>
          </p:nvPicPr>
          <p:blipFill rotWithShape="1">
            <a:blip r:embed="rId10">
              <a:alphaModFix/>
            </a:blip>
            <a:srcRect b="0" l="0" r="0" t="0"/>
            <a:stretch/>
          </p:blipFill>
          <p:spPr>
            <a:xfrm>
              <a:off x="5985296" y="1927724"/>
              <a:ext cx="312793" cy="455853"/>
            </a:xfrm>
            <a:prstGeom prst="rect">
              <a:avLst/>
            </a:prstGeom>
            <a:noFill/>
            <a:ln>
              <a:noFill/>
            </a:ln>
          </p:spPr>
        </p:pic>
        <p:cxnSp>
          <p:nvCxnSpPr>
            <p:cNvPr id="471" name="Google Shape;471;p10"/>
            <p:cNvCxnSpPr>
              <a:stCxn id="466" idx="3"/>
            </p:cNvCxnSpPr>
            <p:nvPr/>
          </p:nvCxnSpPr>
          <p:spPr>
            <a:xfrm>
              <a:off x="6519757" y="1885104"/>
              <a:ext cx="400200" cy="0"/>
            </a:xfrm>
            <a:prstGeom prst="straightConnector1">
              <a:avLst/>
            </a:prstGeom>
            <a:noFill/>
            <a:ln cap="flat" cmpd="sng" w="19050">
              <a:solidFill>
                <a:schemeClr val="dk1"/>
              </a:solidFill>
              <a:prstDash val="solid"/>
              <a:round/>
              <a:headEnd len="sm" w="sm" type="none"/>
              <a:tailEnd len="sm" w="sm" type="none"/>
            </a:ln>
          </p:spPr>
        </p:cxnSp>
        <p:sp>
          <p:nvSpPr>
            <p:cNvPr id="472" name="Google Shape;472;p10"/>
            <p:cNvSpPr/>
            <p:nvPr/>
          </p:nvSpPr>
          <p:spPr>
            <a:xfrm>
              <a:off x="6927215" y="1821603"/>
              <a:ext cx="127000" cy="127000"/>
            </a:xfrm>
            <a:prstGeom prst="ellipse">
              <a:avLst/>
            </a:prstGeom>
            <a:solidFill>
              <a:schemeClr val="lt1"/>
            </a:solidFill>
            <a:ln cap="flat"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10"/>
            <p:cNvSpPr txBox="1"/>
            <p:nvPr/>
          </p:nvSpPr>
          <p:spPr>
            <a:xfrm>
              <a:off x="6541983" y="1915589"/>
              <a:ext cx="90346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HTTPS</a:t>
              </a:r>
              <a:endParaRPr/>
            </a:p>
          </p:txBody>
        </p:sp>
        <p:sp>
          <p:nvSpPr>
            <p:cNvPr id="474" name="Google Shape;474;p10"/>
            <p:cNvSpPr txBox="1"/>
            <p:nvPr/>
          </p:nvSpPr>
          <p:spPr>
            <a:xfrm>
              <a:off x="7571346" y="1697074"/>
              <a:ext cx="315316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files in BUFR, GRIB2, NetCDF, GeoJSON, XML, etc.</a:t>
              </a:r>
              <a:endParaRPr/>
            </a:p>
          </p:txBody>
        </p:sp>
        <p:cxnSp>
          <p:nvCxnSpPr>
            <p:cNvPr id="475" name="Google Shape;475;p10"/>
            <p:cNvCxnSpPr/>
            <p:nvPr/>
          </p:nvCxnSpPr>
          <p:spPr>
            <a:xfrm flipH="1" rot="10800000">
              <a:off x="4541520" y="2016760"/>
              <a:ext cx="670560" cy="624840"/>
            </a:xfrm>
            <a:prstGeom prst="straightConnector1">
              <a:avLst/>
            </a:prstGeom>
            <a:noFill/>
            <a:ln cap="flat" cmpd="sng" w="9525">
              <a:solidFill>
                <a:schemeClr val="dk1"/>
              </a:solidFill>
              <a:prstDash val="solid"/>
              <a:round/>
              <a:headEnd len="sm" w="sm" type="none"/>
              <a:tailEnd len="med" w="med" type="triangle"/>
            </a:ln>
          </p:spPr>
        </p:cxnSp>
      </p:grpSp>
      <p:grpSp>
        <p:nvGrpSpPr>
          <p:cNvPr id="476" name="Google Shape;476;p10"/>
          <p:cNvGrpSpPr/>
          <p:nvPr/>
        </p:nvGrpSpPr>
        <p:grpSpPr>
          <a:xfrm>
            <a:off x="4438298" y="3539503"/>
            <a:ext cx="6182993" cy="1213337"/>
            <a:chOff x="4541520" y="2566187"/>
            <a:chExt cx="6182993" cy="1213337"/>
          </a:xfrm>
        </p:grpSpPr>
        <p:pic>
          <p:nvPicPr>
            <p:cNvPr id="477" name="Google Shape;477;p10"/>
            <p:cNvPicPr preferRelativeResize="0"/>
            <p:nvPr/>
          </p:nvPicPr>
          <p:blipFill rotWithShape="1">
            <a:blip r:embed="rId11">
              <a:alphaModFix/>
            </a:blip>
            <a:srcRect b="0" l="0" r="0" t="0"/>
            <a:stretch/>
          </p:blipFill>
          <p:spPr>
            <a:xfrm>
              <a:off x="6713188" y="2566187"/>
              <a:ext cx="555053" cy="555053"/>
            </a:xfrm>
            <a:prstGeom prst="rect">
              <a:avLst/>
            </a:prstGeom>
            <a:noFill/>
            <a:ln>
              <a:noFill/>
            </a:ln>
          </p:spPr>
        </p:pic>
        <p:sp>
          <p:nvSpPr>
            <p:cNvPr id="478" name="Google Shape;478;p10"/>
            <p:cNvSpPr/>
            <p:nvPr/>
          </p:nvSpPr>
          <p:spPr>
            <a:xfrm>
              <a:off x="5316777" y="2589957"/>
              <a:ext cx="1206500" cy="1189567"/>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79" name="Google Shape;479;p10"/>
            <p:cNvCxnSpPr>
              <a:stCxn id="478" idx="3"/>
            </p:cNvCxnSpPr>
            <p:nvPr/>
          </p:nvCxnSpPr>
          <p:spPr>
            <a:xfrm>
              <a:off x="6523277" y="3184741"/>
              <a:ext cx="400200" cy="0"/>
            </a:xfrm>
            <a:prstGeom prst="straightConnector1">
              <a:avLst/>
            </a:prstGeom>
            <a:noFill/>
            <a:ln cap="flat" cmpd="sng" w="19050">
              <a:solidFill>
                <a:schemeClr val="dk1"/>
              </a:solidFill>
              <a:prstDash val="solid"/>
              <a:round/>
              <a:headEnd len="sm" w="sm" type="none"/>
              <a:tailEnd len="sm" w="sm" type="none"/>
            </a:ln>
          </p:spPr>
        </p:cxnSp>
        <p:sp>
          <p:nvSpPr>
            <p:cNvPr id="480" name="Google Shape;480;p10"/>
            <p:cNvSpPr/>
            <p:nvPr/>
          </p:nvSpPr>
          <p:spPr>
            <a:xfrm>
              <a:off x="6930735" y="3121240"/>
              <a:ext cx="127000" cy="127000"/>
            </a:xfrm>
            <a:prstGeom prst="ellipse">
              <a:avLst/>
            </a:prstGeom>
            <a:solidFill>
              <a:schemeClr val="lt1"/>
            </a:solidFill>
            <a:ln cap="flat"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10"/>
            <p:cNvSpPr txBox="1"/>
            <p:nvPr/>
          </p:nvSpPr>
          <p:spPr>
            <a:xfrm>
              <a:off x="6496902" y="3215226"/>
              <a:ext cx="100066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OGC API</a:t>
              </a:r>
              <a:endParaRPr/>
            </a:p>
          </p:txBody>
        </p:sp>
        <p:pic>
          <p:nvPicPr>
            <p:cNvPr id="482" name="Google Shape;482;p10"/>
            <p:cNvPicPr preferRelativeResize="0"/>
            <p:nvPr/>
          </p:nvPicPr>
          <p:blipFill rotWithShape="1">
            <a:blip r:embed="rId9">
              <a:alphaModFix/>
            </a:blip>
            <a:srcRect b="0" l="0" r="0" t="0"/>
            <a:stretch/>
          </p:blipFill>
          <p:spPr>
            <a:xfrm>
              <a:off x="5450935" y="2709234"/>
              <a:ext cx="951011" cy="951011"/>
            </a:xfrm>
            <a:prstGeom prst="rect">
              <a:avLst/>
            </a:prstGeom>
            <a:noFill/>
            <a:ln>
              <a:noFill/>
            </a:ln>
          </p:spPr>
        </p:pic>
        <p:sp>
          <p:nvSpPr>
            <p:cNvPr id="483" name="Google Shape;483;p10"/>
            <p:cNvSpPr txBox="1"/>
            <p:nvPr/>
          </p:nvSpPr>
          <p:spPr>
            <a:xfrm>
              <a:off x="7571346" y="3004226"/>
              <a:ext cx="3153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interactive API</a:t>
              </a:r>
              <a:endParaRPr/>
            </a:p>
          </p:txBody>
        </p:sp>
        <p:cxnSp>
          <p:nvCxnSpPr>
            <p:cNvPr id="484" name="Google Shape;484;p10"/>
            <p:cNvCxnSpPr/>
            <p:nvPr/>
          </p:nvCxnSpPr>
          <p:spPr>
            <a:xfrm>
              <a:off x="4541520" y="3073400"/>
              <a:ext cx="665664" cy="0"/>
            </a:xfrm>
            <a:prstGeom prst="straightConnector1">
              <a:avLst/>
            </a:prstGeom>
            <a:noFill/>
            <a:ln cap="flat" cmpd="sng" w="9525">
              <a:solidFill>
                <a:schemeClr val="dk1"/>
              </a:solidFill>
              <a:prstDash val="solid"/>
              <a:round/>
              <a:headEnd len="sm" w="sm" type="none"/>
              <a:tailEnd len="med" w="med" type="triangle"/>
            </a:ln>
          </p:spPr>
        </p:cxnSp>
      </p:grpSp>
      <p:grpSp>
        <p:nvGrpSpPr>
          <p:cNvPr id="485" name="Google Shape;485;p10"/>
          <p:cNvGrpSpPr/>
          <p:nvPr/>
        </p:nvGrpSpPr>
        <p:grpSpPr>
          <a:xfrm>
            <a:off x="4438298" y="4464698"/>
            <a:ext cx="6182993" cy="1587778"/>
            <a:chOff x="4541520" y="3491382"/>
            <a:chExt cx="6182993" cy="1587778"/>
          </a:xfrm>
        </p:grpSpPr>
        <p:sp>
          <p:nvSpPr>
            <p:cNvPr id="486" name="Google Shape;486;p10"/>
            <p:cNvSpPr/>
            <p:nvPr/>
          </p:nvSpPr>
          <p:spPr>
            <a:xfrm>
              <a:off x="5313257" y="3889593"/>
              <a:ext cx="1206500" cy="1189567"/>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87" name="Google Shape;487;p10"/>
            <p:cNvCxnSpPr>
              <a:stCxn id="486" idx="3"/>
            </p:cNvCxnSpPr>
            <p:nvPr/>
          </p:nvCxnSpPr>
          <p:spPr>
            <a:xfrm>
              <a:off x="6519757" y="4484377"/>
              <a:ext cx="400200" cy="0"/>
            </a:xfrm>
            <a:prstGeom prst="straightConnector1">
              <a:avLst/>
            </a:prstGeom>
            <a:noFill/>
            <a:ln cap="flat" cmpd="sng" w="19050">
              <a:solidFill>
                <a:schemeClr val="dk1"/>
              </a:solidFill>
              <a:prstDash val="solid"/>
              <a:round/>
              <a:headEnd len="sm" w="sm" type="none"/>
              <a:tailEnd len="sm" w="sm" type="none"/>
            </a:ln>
          </p:spPr>
        </p:cxnSp>
        <p:sp>
          <p:nvSpPr>
            <p:cNvPr id="488" name="Google Shape;488;p10"/>
            <p:cNvSpPr/>
            <p:nvPr/>
          </p:nvSpPr>
          <p:spPr>
            <a:xfrm>
              <a:off x="6927215" y="4420876"/>
              <a:ext cx="127000" cy="127000"/>
            </a:xfrm>
            <a:prstGeom prst="ellipse">
              <a:avLst/>
            </a:prstGeom>
            <a:solidFill>
              <a:schemeClr val="lt1"/>
            </a:solidFill>
            <a:ln cap="flat"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10"/>
            <p:cNvSpPr txBox="1"/>
            <p:nvPr/>
          </p:nvSpPr>
          <p:spPr>
            <a:xfrm>
              <a:off x="6541983" y="4514862"/>
              <a:ext cx="90346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MQTTS</a:t>
              </a:r>
              <a:endParaRPr/>
            </a:p>
          </p:txBody>
        </p:sp>
        <p:sp>
          <p:nvSpPr>
            <p:cNvPr id="490" name="Google Shape;490;p10"/>
            <p:cNvSpPr txBox="1"/>
            <p:nvPr/>
          </p:nvSpPr>
          <p:spPr>
            <a:xfrm>
              <a:off x="7571346" y="4296347"/>
              <a:ext cx="3153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WIS2 Notification Messages</a:t>
              </a:r>
              <a:endParaRPr/>
            </a:p>
          </p:txBody>
        </p:sp>
        <p:pic>
          <p:nvPicPr>
            <p:cNvPr id="491" name="Google Shape;491;p10"/>
            <p:cNvPicPr preferRelativeResize="0"/>
            <p:nvPr/>
          </p:nvPicPr>
          <p:blipFill rotWithShape="1">
            <a:blip r:embed="rId12">
              <a:alphaModFix/>
            </a:blip>
            <a:srcRect b="0" l="0" r="0" t="0"/>
            <a:stretch/>
          </p:blipFill>
          <p:spPr>
            <a:xfrm>
              <a:off x="5453660" y="4021798"/>
              <a:ext cx="327907" cy="477879"/>
            </a:xfrm>
            <a:prstGeom prst="rect">
              <a:avLst/>
            </a:prstGeom>
            <a:noFill/>
            <a:ln>
              <a:noFill/>
            </a:ln>
          </p:spPr>
        </p:pic>
        <p:pic>
          <p:nvPicPr>
            <p:cNvPr id="492" name="Google Shape;492;p10"/>
            <p:cNvPicPr preferRelativeResize="0"/>
            <p:nvPr/>
          </p:nvPicPr>
          <p:blipFill rotWithShape="1">
            <a:blip r:embed="rId12">
              <a:alphaModFix/>
            </a:blip>
            <a:srcRect b="0" l="0" r="0" t="0"/>
            <a:stretch/>
          </p:blipFill>
          <p:spPr>
            <a:xfrm>
              <a:off x="5828900" y="4022297"/>
              <a:ext cx="327907" cy="477879"/>
            </a:xfrm>
            <a:prstGeom prst="rect">
              <a:avLst/>
            </a:prstGeom>
            <a:noFill/>
            <a:ln>
              <a:noFill/>
            </a:ln>
          </p:spPr>
        </p:pic>
        <p:pic>
          <p:nvPicPr>
            <p:cNvPr id="493" name="Google Shape;493;p10"/>
            <p:cNvPicPr preferRelativeResize="0"/>
            <p:nvPr/>
          </p:nvPicPr>
          <p:blipFill rotWithShape="1">
            <a:blip r:embed="rId12">
              <a:alphaModFix/>
            </a:blip>
            <a:srcRect b="0" l="0" r="0" t="0"/>
            <a:stretch/>
          </p:blipFill>
          <p:spPr>
            <a:xfrm>
              <a:off x="5607234" y="4531559"/>
              <a:ext cx="327907" cy="477879"/>
            </a:xfrm>
            <a:prstGeom prst="rect">
              <a:avLst/>
            </a:prstGeom>
            <a:noFill/>
            <a:ln>
              <a:noFill/>
            </a:ln>
          </p:spPr>
        </p:pic>
        <p:pic>
          <p:nvPicPr>
            <p:cNvPr id="494" name="Google Shape;494;p10"/>
            <p:cNvPicPr preferRelativeResize="0"/>
            <p:nvPr/>
          </p:nvPicPr>
          <p:blipFill rotWithShape="1">
            <a:blip r:embed="rId12">
              <a:alphaModFix/>
            </a:blip>
            <a:srcRect b="0" l="0" r="0" t="0"/>
            <a:stretch/>
          </p:blipFill>
          <p:spPr>
            <a:xfrm>
              <a:off x="5982474" y="4532058"/>
              <a:ext cx="327907" cy="477879"/>
            </a:xfrm>
            <a:prstGeom prst="rect">
              <a:avLst/>
            </a:prstGeom>
            <a:noFill/>
            <a:ln>
              <a:noFill/>
            </a:ln>
          </p:spPr>
        </p:pic>
        <p:cxnSp>
          <p:nvCxnSpPr>
            <p:cNvPr id="495" name="Google Shape;495;p10"/>
            <p:cNvCxnSpPr/>
            <p:nvPr/>
          </p:nvCxnSpPr>
          <p:spPr>
            <a:xfrm>
              <a:off x="4541520" y="3491382"/>
              <a:ext cx="698909" cy="804965"/>
            </a:xfrm>
            <a:prstGeom prst="straightConnector1">
              <a:avLst/>
            </a:prstGeom>
            <a:noFill/>
            <a:ln cap="flat" cmpd="sng" w="9525">
              <a:solidFill>
                <a:schemeClr val="dk1"/>
              </a:solidFill>
              <a:prstDash val="solid"/>
              <a:round/>
              <a:headEnd len="sm" w="sm" type="none"/>
              <a:tailEnd len="med" w="med" type="triangle"/>
            </a:ln>
          </p:spPr>
        </p:cxnSp>
      </p:grpSp>
      <p:sp>
        <p:nvSpPr>
          <p:cNvPr id="496" name="Google Shape;496;p10"/>
          <p:cNvSpPr txBox="1"/>
          <p:nvPr/>
        </p:nvSpPr>
        <p:spPr>
          <a:xfrm>
            <a:off x="5080" y="6379422"/>
            <a:ext cx="459132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en-US" sz="1000">
                <a:solidFill>
                  <a:schemeClr val="dk1"/>
                </a:solidFill>
                <a:latin typeface="Calibri"/>
                <a:ea typeface="Calibri"/>
                <a:cs typeface="Calibri"/>
                <a:sym typeface="Calibri"/>
              </a:rPr>
              <a:t>1</a:t>
            </a:r>
            <a:r>
              <a:rPr lang="en-US" sz="1000">
                <a:solidFill>
                  <a:schemeClr val="dk1"/>
                </a:solidFill>
                <a:latin typeface="Calibri"/>
                <a:ea typeface="Calibri"/>
                <a:cs typeface="Calibri"/>
                <a:sym typeface="Calibri"/>
              </a:rPr>
              <a:t> Guide to WIS (WMO No. 1061), Vol II, </a:t>
            </a:r>
            <a:r>
              <a:rPr b="0" i="0" lang="en-US" sz="1000">
                <a:solidFill>
                  <a:srgbClr val="1F1F1F"/>
                </a:solidFill>
                <a:latin typeface="Arial"/>
                <a:ea typeface="Arial"/>
                <a:cs typeface="Arial"/>
                <a:sym typeface="Arial"/>
              </a:rPr>
              <a:t>§1.1.4 Why are datasets so important [</a:t>
            </a:r>
            <a:r>
              <a:rPr b="0" i="0" lang="en-US" sz="1000" u="sng">
                <a:solidFill>
                  <a:srgbClr val="1F1F1F"/>
                </a:solidFill>
                <a:latin typeface="Arial"/>
                <a:ea typeface="Arial"/>
                <a:cs typeface="Arial"/>
                <a:sym typeface="Arial"/>
                <a:hlinkClick r:id="rId13">
                  <a:extLst>
                    <a:ext uri="{A12FA001-AC4F-418D-AE19-62706E023703}">
                      <ahyp:hlinkClr val="tx"/>
                    </a:ext>
                  </a:extLst>
                </a:hlinkClick>
              </a:rPr>
              <a:t>draf</a:t>
            </a:r>
            <a:r>
              <a:rPr lang="en-US" sz="1000" u="sng">
                <a:solidFill>
                  <a:srgbClr val="1F1F1F"/>
                </a:solidFill>
                <a:latin typeface="Arial"/>
                <a:ea typeface="Arial"/>
                <a:cs typeface="Arial"/>
                <a:sym typeface="Arial"/>
                <a:hlinkClick r:id="rId14">
                  <a:extLst>
                    <a:ext uri="{A12FA001-AC4F-418D-AE19-62706E023703}">
                      <ahyp:hlinkClr val="tx"/>
                    </a:ext>
                  </a:extLst>
                </a:hlinkClick>
              </a:rPr>
              <a:t>t</a:t>
            </a:r>
            <a:r>
              <a:rPr lang="en-US" sz="1000">
                <a:solidFill>
                  <a:srgbClr val="1F1F1F"/>
                </a:solidFill>
                <a:latin typeface="Arial"/>
                <a:ea typeface="Arial"/>
                <a:cs typeface="Arial"/>
                <a:sym typeface="Arial"/>
              </a:rPr>
              <a:t>]</a:t>
            </a:r>
            <a:r>
              <a:rPr b="0" i="0" lang="en-US" sz="1000">
                <a:solidFill>
                  <a:srgbClr val="1F1F1F"/>
                </a:solidFill>
                <a:latin typeface="Arial"/>
                <a:ea typeface="Arial"/>
                <a:cs typeface="Arial"/>
                <a:sym typeface="Arial"/>
              </a:rPr>
              <a:t> </a:t>
            </a:r>
            <a:endParaRPr sz="1000">
              <a:solidFill>
                <a:schemeClr val="dk1"/>
              </a:solidFill>
              <a:latin typeface="Calibri"/>
              <a:ea typeface="Calibri"/>
              <a:cs typeface="Calibri"/>
              <a:sym typeface="Calibri"/>
            </a:endParaRPr>
          </a:p>
        </p:txBody>
      </p:sp>
      <p:sp>
        <p:nvSpPr>
          <p:cNvPr id="497" name="Google Shape;497;p10"/>
          <p:cNvSpPr txBox="1"/>
          <p:nvPr/>
        </p:nvSpPr>
        <p:spPr>
          <a:xfrm>
            <a:off x="689084" y="2270929"/>
            <a:ext cx="321556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Following instructions in the WIS2 Guide</a:t>
            </a:r>
            <a:r>
              <a:rPr baseline="30000" lang="en-US" sz="1800">
                <a:solidFill>
                  <a:schemeClr val="dk1"/>
                </a:solidFill>
                <a:latin typeface="Calibri"/>
                <a:ea typeface="Calibri"/>
                <a:cs typeface="Calibri"/>
                <a:sym typeface="Calibri"/>
              </a:rPr>
              <a:t>2</a:t>
            </a:r>
            <a:r>
              <a:rPr lang="en-US" sz="1800">
                <a:solidFill>
                  <a:schemeClr val="dk1"/>
                </a:solidFill>
                <a:latin typeface="Calibri"/>
                <a:ea typeface="Calibri"/>
                <a:cs typeface="Calibri"/>
                <a:sym typeface="Calibri"/>
              </a:rPr>
              <a:t>, I establish a WIS2 Node to share my </a:t>
            </a:r>
            <a:r>
              <a:rPr b="1" lang="en-US" sz="1800">
                <a:solidFill>
                  <a:schemeClr val="dk1"/>
                </a:solidFill>
                <a:latin typeface="Calibri"/>
                <a:ea typeface="Calibri"/>
                <a:cs typeface="Calibri"/>
                <a:sym typeface="Calibri"/>
              </a:rPr>
              <a:t>Dataset</a:t>
            </a:r>
            <a:endParaRPr/>
          </a:p>
        </p:txBody>
      </p:sp>
      <p:sp>
        <p:nvSpPr>
          <p:cNvPr id="498" name="Google Shape;498;p10"/>
          <p:cNvSpPr txBox="1"/>
          <p:nvPr/>
        </p:nvSpPr>
        <p:spPr>
          <a:xfrm>
            <a:off x="0" y="6531822"/>
            <a:ext cx="400622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en-US" sz="1000">
                <a:solidFill>
                  <a:schemeClr val="dk1"/>
                </a:solidFill>
                <a:latin typeface="Calibri"/>
                <a:ea typeface="Calibri"/>
                <a:cs typeface="Calibri"/>
                <a:sym typeface="Calibri"/>
              </a:rPr>
              <a:t>2</a:t>
            </a:r>
            <a:r>
              <a:rPr lang="en-US" sz="1000">
                <a:solidFill>
                  <a:schemeClr val="dk1"/>
                </a:solidFill>
                <a:latin typeface="Calibri"/>
                <a:ea typeface="Calibri"/>
                <a:cs typeface="Calibri"/>
                <a:sym typeface="Calibri"/>
              </a:rPr>
              <a:t> Guide to WIS (WMO No. 1061), Vol II, </a:t>
            </a:r>
            <a:r>
              <a:rPr b="0" i="0" lang="en-US" sz="1000">
                <a:solidFill>
                  <a:srgbClr val="1F1F1F"/>
                </a:solidFill>
                <a:latin typeface="Arial"/>
                <a:ea typeface="Arial"/>
                <a:cs typeface="Arial"/>
                <a:sym typeface="Arial"/>
              </a:rPr>
              <a:t>§1.3.1 How to get started [</a:t>
            </a:r>
            <a:r>
              <a:rPr b="0" i="0" lang="en-US" sz="1000" u="sng">
                <a:solidFill>
                  <a:srgbClr val="1F1F1F"/>
                </a:solidFill>
                <a:latin typeface="Arial"/>
                <a:ea typeface="Arial"/>
                <a:cs typeface="Arial"/>
                <a:sym typeface="Arial"/>
                <a:hlinkClick r:id="rId15">
                  <a:extLst>
                    <a:ext uri="{A12FA001-AC4F-418D-AE19-62706E023703}">
                      <ahyp:hlinkClr val="tx"/>
                    </a:ext>
                  </a:extLst>
                </a:hlinkClick>
              </a:rPr>
              <a:t>draf</a:t>
            </a:r>
            <a:r>
              <a:rPr lang="en-US" sz="1000" u="sng">
                <a:solidFill>
                  <a:srgbClr val="1F1F1F"/>
                </a:solidFill>
                <a:latin typeface="Arial"/>
                <a:ea typeface="Arial"/>
                <a:cs typeface="Arial"/>
                <a:sym typeface="Arial"/>
                <a:hlinkClick r:id="rId16">
                  <a:extLst>
                    <a:ext uri="{A12FA001-AC4F-418D-AE19-62706E023703}">
                      <ahyp:hlinkClr val="tx"/>
                    </a:ext>
                  </a:extLst>
                </a:hlinkClick>
              </a:rPr>
              <a:t>t</a:t>
            </a:r>
            <a:r>
              <a:rPr lang="en-US" sz="1000">
                <a:solidFill>
                  <a:srgbClr val="1F1F1F"/>
                </a:solidFill>
                <a:latin typeface="Arial"/>
                <a:ea typeface="Arial"/>
                <a:cs typeface="Arial"/>
                <a:sym typeface="Arial"/>
              </a:rPr>
              <a:t>]</a:t>
            </a:r>
            <a:r>
              <a:rPr b="0" i="0" lang="en-US" sz="1000">
                <a:solidFill>
                  <a:srgbClr val="1F1F1F"/>
                </a:solidFill>
                <a:latin typeface="Arial"/>
                <a:ea typeface="Arial"/>
                <a:cs typeface="Arial"/>
                <a:sym typeface="Arial"/>
              </a:rPr>
              <a:t> </a:t>
            </a:r>
            <a:endParaRPr sz="1000">
              <a:solidFill>
                <a:schemeClr val="dk1"/>
              </a:solidFill>
              <a:latin typeface="Calibri"/>
              <a:ea typeface="Calibri"/>
              <a:cs typeface="Calibri"/>
              <a:sym typeface="Calibri"/>
            </a:endParaRPr>
          </a:p>
        </p:txBody>
      </p:sp>
      <p:sp>
        <p:nvSpPr>
          <p:cNvPr id="499" name="Google Shape;499;p10"/>
          <p:cNvSpPr txBox="1"/>
          <p:nvPr/>
        </p:nvSpPr>
        <p:spPr>
          <a:xfrm>
            <a:off x="603250" y="187719"/>
            <a:ext cx="10985500" cy="71658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Publishing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grpSp>
        <p:nvGrpSpPr>
          <p:cNvPr id="504" name="Google Shape;504;p11"/>
          <p:cNvGrpSpPr/>
          <p:nvPr/>
        </p:nvGrpSpPr>
        <p:grpSpPr>
          <a:xfrm>
            <a:off x="1676220" y="1273039"/>
            <a:ext cx="3153167" cy="1906726"/>
            <a:chOff x="1388353" y="1260340"/>
            <a:chExt cx="3153167" cy="1906726"/>
          </a:xfrm>
        </p:grpSpPr>
        <p:sp>
          <p:nvSpPr>
            <p:cNvPr id="505" name="Google Shape;505;p11"/>
            <p:cNvSpPr txBox="1"/>
            <p:nvPr/>
          </p:nvSpPr>
          <p:spPr>
            <a:xfrm>
              <a:off x="1388353" y="1412740"/>
              <a:ext cx="315316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Identifier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Title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Description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Keywords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Geometry (extent)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Time (extent)</a:t>
              </a:r>
              <a:endParaRPr/>
            </a:p>
          </p:txBody>
        </p:sp>
        <p:sp>
          <p:nvSpPr>
            <p:cNvPr id="506" name="Google Shape;506;p11"/>
            <p:cNvSpPr/>
            <p:nvPr/>
          </p:nvSpPr>
          <p:spPr>
            <a:xfrm>
              <a:off x="1413753" y="1285240"/>
              <a:ext cx="2613560" cy="1848706"/>
            </a:xfrm>
            <a:prstGeom prst="rect">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07" name="Google Shape;507;p11"/>
            <p:cNvCxnSpPr/>
            <p:nvPr/>
          </p:nvCxnSpPr>
          <p:spPr>
            <a:xfrm>
              <a:off x="1420139" y="1448115"/>
              <a:ext cx="2607173" cy="0"/>
            </a:xfrm>
            <a:prstGeom prst="straightConnector1">
              <a:avLst/>
            </a:prstGeom>
            <a:noFill/>
            <a:ln cap="flat" cmpd="sng" w="9525">
              <a:solidFill>
                <a:schemeClr val="dk1"/>
              </a:solidFill>
              <a:prstDash val="solid"/>
              <a:round/>
              <a:headEnd len="sm" w="sm" type="none"/>
              <a:tailEnd len="sm" w="sm" type="none"/>
            </a:ln>
          </p:spPr>
        </p:cxnSp>
        <p:sp>
          <p:nvSpPr>
            <p:cNvPr id="508" name="Google Shape;508;p11"/>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BFBFBF"/>
                  </a:solidFill>
                  <a:latin typeface="Calibri"/>
                  <a:ea typeface="Calibri"/>
                  <a:cs typeface="Calibri"/>
                  <a:sym typeface="Calibri"/>
                </a:rPr>
                <a:t>Description of the Dataset</a:t>
              </a:r>
              <a:endParaRPr sz="1100">
                <a:solidFill>
                  <a:srgbClr val="BFBFBF"/>
                </a:solidFill>
                <a:latin typeface="Calibri"/>
                <a:ea typeface="Calibri"/>
                <a:cs typeface="Calibri"/>
                <a:sym typeface="Calibri"/>
              </a:endParaRPr>
            </a:p>
          </p:txBody>
        </p:sp>
      </p:grpSp>
      <p:sp>
        <p:nvSpPr>
          <p:cNvPr id="509" name="Google Shape;509;p11"/>
          <p:cNvSpPr/>
          <p:nvPr/>
        </p:nvSpPr>
        <p:spPr>
          <a:xfrm>
            <a:off x="4875960" y="728438"/>
            <a:ext cx="2492444" cy="4647502"/>
          </a:xfrm>
          <a:prstGeom prst="roundRect">
            <a:avLst>
              <a:gd fmla="val 2604" name="adj"/>
            </a:avLst>
          </a:prstGeom>
          <a:solidFill>
            <a:schemeClr val="lt1"/>
          </a:solidFill>
          <a:ln cap="flat" cmpd="sng" w="28575">
            <a:solidFill>
              <a:srgbClr val="1849D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0" name="Google Shape;510;p11"/>
          <p:cNvPicPr preferRelativeResize="0"/>
          <p:nvPr/>
        </p:nvPicPr>
        <p:blipFill rotWithShape="1">
          <a:blip r:embed="rId3">
            <a:alphaModFix/>
          </a:blip>
          <a:srcRect b="0" l="0" r="0" t="0"/>
          <a:stretch/>
        </p:blipFill>
        <p:spPr>
          <a:xfrm>
            <a:off x="6713188" y="2566187"/>
            <a:ext cx="555053" cy="555053"/>
          </a:xfrm>
          <a:prstGeom prst="rect">
            <a:avLst/>
          </a:prstGeom>
          <a:noFill/>
          <a:ln>
            <a:noFill/>
          </a:ln>
        </p:spPr>
      </p:pic>
      <p:pic>
        <p:nvPicPr>
          <p:cNvPr id="511" name="Google Shape;511;p11"/>
          <p:cNvPicPr preferRelativeResize="0"/>
          <p:nvPr/>
        </p:nvPicPr>
        <p:blipFill rotWithShape="1">
          <a:blip r:embed="rId4">
            <a:alphaModFix/>
          </a:blip>
          <a:srcRect b="0" l="0" r="0" t="0"/>
          <a:stretch/>
        </p:blipFill>
        <p:spPr>
          <a:xfrm>
            <a:off x="535737" y="2390280"/>
            <a:ext cx="734972" cy="1194331"/>
          </a:xfrm>
          <a:prstGeom prst="rect">
            <a:avLst/>
          </a:prstGeom>
          <a:noFill/>
          <a:ln>
            <a:noFill/>
          </a:ln>
        </p:spPr>
      </p:pic>
      <p:pic>
        <p:nvPicPr>
          <p:cNvPr id="512" name="Google Shape;512;p11"/>
          <p:cNvPicPr preferRelativeResize="0"/>
          <p:nvPr/>
        </p:nvPicPr>
        <p:blipFill rotWithShape="1">
          <a:blip r:embed="rId5">
            <a:alphaModFix/>
          </a:blip>
          <a:srcRect b="0" l="0" r="0" t="0"/>
          <a:stretch/>
        </p:blipFill>
        <p:spPr>
          <a:xfrm>
            <a:off x="10835927" y="2405227"/>
            <a:ext cx="970364" cy="1164438"/>
          </a:xfrm>
          <a:prstGeom prst="rect">
            <a:avLst/>
          </a:prstGeom>
          <a:noFill/>
          <a:ln>
            <a:noFill/>
          </a:ln>
        </p:spPr>
      </p:pic>
      <p:pic>
        <p:nvPicPr>
          <p:cNvPr id="513" name="Google Shape;513;p11"/>
          <p:cNvPicPr preferRelativeResize="0"/>
          <p:nvPr/>
        </p:nvPicPr>
        <p:blipFill rotWithShape="1">
          <a:blip r:embed="rId6">
            <a:alphaModFix/>
          </a:blip>
          <a:srcRect b="0" l="0" r="0" t="0"/>
          <a:stretch/>
        </p:blipFill>
        <p:spPr>
          <a:xfrm>
            <a:off x="11327245" y="3152325"/>
            <a:ext cx="217703" cy="217703"/>
          </a:xfrm>
          <a:prstGeom prst="rect">
            <a:avLst/>
          </a:prstGeom>
          <a:noFill/>
          <a:ln>
            <a:noFill/>
          </a:ln>
        </p:spPr>
      </p:pic>
      <p:pic>
        <p:nvPicPr>
          <p:cNvPr id="514" name="Google Shape;514;p11"/>
          <p:cNvPicPr preferRelativeResize="0"/>
          <p:nvPr/>
        </p:nvPicPr>
        <p:blipFill rotWithShape="1">
          <a:blip r:embed="rId7">
            <a:alphaModFix/>
          </a:blip>
          <a:srcRect b="0" l="0" r="0" t="0"/>
          <a:stretch/>
        </p:blipFill>
        <p:spPr>
          <a:xfrm flipH="1">
            <a:off x="216846" y="246364"/>
            <a:ext cx="675714" cy="688861"/>
          </a:xfrm>
          <a:prstGeom prst="rect">
            <a:avLst/>
          </a:prstGeom>
          <a:noFill/>
          <a:ln>
            <a:noFill/>
          </a:ln>
        </p:spPr>
      </p:pic>
      <p:sp>
        <p:nvSpPr>
          <p:cNvPr id="515" name="Google Shape;515;p11"/>
          <p:cNvSpPr txBox="1"/>
          <p:nvPr/>
        </p:nvSpPr>
        <p:spPr>
          <a:xfrm>
            <a:off x="792306" y="225347"/>
            <a:ext cx="394225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Ahh, good point! The next section in the WIS2 Guide</a:t>
            </a:r>
            <a:r>
              <a:rPr baseline="30000" lang="en-US" sz="1800">
                <a:solidFill>
                  <a:schemeClr val="dk1"/>
                </a:solidFill>
                <a:latin typeface="Calibri"/>
                <a:ea typeface="Calibri"/>
                <a:cs typeface="Calibri"/>
                <a:sym typeface="Calibri"/>
              </a:rPr>
              <a:t>3</a:t>
            </a:r>
            <a:r>
              <a:rPr lang="en-US" sz="1800">
                <a:solidFill>
                  <a:schemeClr val="dk1"/>
                </a:solidFill>
                <a:latin typeface="Calibri"/>
                <a:ea typeface="Calibri"/>
                <a:cs typeface="Calibri"/>
                <a:sym typeface="Calibri"/>
              </a:rPr>
              <a:t> says that I need to provide ‘</a:t>
            </a:r>
            <a:r>
              <a:rPr b="1" lang="en-US" sz="1800">
                <a:solidFill>
                  <a:schemeClr val="dk1"/>
                </a:solidFill>
                <a:latin typeface="Calibri"/>
                <a:ea typeface="Calibri"/>
                <a:cs typeface="Calibri"/>
                <a:sym typeface="Calibri"/>
              </a:rPr>
              <a:t>discovery metadata</a:t>
            </a:r>
            <a:r>
              <a:rPr lang="en-US" sz="1800">
                <a:solidFill>
                  <a:schemeClr val="dk1"/>
                </a:solidFill>
                <a:latin typeface="Calibri"/>
                <a:ea typeface="Calibri"/>
                <a:cs typeface="Calibri"/>
                <a:sym typeface="Calibri"/>
              </a:rPr>
              <a:t>’</a:t>
            </a:r>
            <a:r>
              <a:rPr baseline="30000" lang="en-US" sz="1800">
                <a:solidFill>
                  <a:schemeClr val="dk1"/>
                </a:solidFill>
                <a:latin typeface="Calibri"/>
                <a:ea typeface="Calibri"/>
                <a:cs typeface="Calibri"/>
                <a:sym typeface="Calibri"/>
              </a:rPr>
              <a:t>4</a:t>
            </a:r>
            <a:r>
              <a:rPr lang="en-US" sz="1800">
                <a:solidFill>
                  <a:schemeClr val="dk1"/>
                </a:solidFill>
                <a:latin typeface="Calibri"/>
                <a:ea typeface="Calibri"/>
                <a:cs typeface="Calibri"/>
                <a:sym typeface="Calibri"/>
              </a:rPr>
              <a:t> about my Dataset</a:t>
            </a:r>
            <a:endParaRPr/>
          </a:p>
        </p:txBody>
      </p:sp>
      <p:grpSp>
        <p:nvGrpSpPr>
          <p:cNvPr id="516" name="Google Shape;516;p11"/>
          <p:cNvGrpSpPr/>
          <p:nvPr/>
        </p:nvGrpSpPr>
        <p:grpSpPr>
          <a:xfrm>
            <a:off x="8452195" y="1857418"/>
            <a:ext cx="3612806" cy="709878"/>
            <a:chOff x="8452195" y="1857418"/>
            <a:chExt cx="3612806" cy="709878"/>
          </a:xfrm>
        </p:grpSpPr>
        <p:pic>
          <p:nvPicPr>
            <p:cNvPr id="517" name="Google Shape;517;p11"/>
            <p:cNvPicPr preferRelativeResize="0"/>
            <p:nvPr/>
          </p:nvPicPr>
          <p:blipFill rotWithShape="1">
            <a:blip r:embed="rId7">
              <a:alphaModFix/>
            </a:blip>
            <a:srcRect b="0" l="0" r="0" t="0"/>
            <a:stretch/>
          </p:blipFill>
          <p:spPr>
            <a:xfrm flipH="1">
              <a:off x="8452195" y="1878435"/>
              <a:ext cx="637779" cy="688861"/>
            </a:xfrm>
            <a:prstGeom prst="rect">
              <a:avLst/>
            </a:prstGeom>
            <a:noFill/>
            <a:ln>
              <a:noFill/>
            </a:ln>
          </p:spPr>
        </p:pic>
        <p:sp>
          <p:nvSpPr>
            <p:cNvPr id="518" name="Google Shape;518;p11"/>
            <p:cNvSpPr txBox="1"/>
            <p:nvPr/>
          </p:nvSpPr>
          <p:spPr>
            <a:xfrm>
              <a:off x="9022360" y="1857418"/>
              <a:ext cx="30426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That’s great. I can find the description of your Dataset …</a:t>
              </a:r>
              <a:endParaRPr/>
            </a:p>
          </p:txBody>
        </p:sp>
      </p:grpSp>
      <p:sp>
        <p:nvSpPr>
          <p:cNvPr id="519" name="Google Shape;519;p11"/>
          <p:cNvSpPr/>
          <p:nvPr/>
        </p:nvSpPr>
        <p:spPr>
          <a:xfrm>
            <a:off x="5313257" y="1290320"/>
            <a:ext cx="1206500" cy="1189567"/>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0" name="Google Shape;520;p11"/>
          <p:cNvPicPr preferRelativeResize="0"/>
          <p:nvPr/>
        </p:nvPicPr>
        <p:blipFill rotWithShape="1">
          <a:blip r:embed="rId8">
            <a:alphaModFix/>
          </a:blip>
          <a:srcRect b="0" l="0" r="0" t="0"/>
          <a:stretch/>
        </p:blipFill>
        <p:spPr>
          <a:xfrm>
            <a:off x="5450838" y="1429250"/>
            <a:ext cx="312793" cy="455853"/>
          </a:xfrm>
          <a:prstGeom prst="rect">
            <a:avLst/>
          </a:prstGeom>
          <a:noFill/>
          <a:ln>
            <a:noFill/>
          </a:ln>
        </p:spPr>
      </p:pic>
      <p:pic>
        <p:nvPicPr>
          <p:cNvPr id="521" name="Google Shape;521;p11"/>
          <p:cNvPicPr preferRelativeResize="0"/>
          <p:nvPr/>
        </p:nvPicPr>
        <p:blipFill rotWithShape="1">
          <a:blip r:embed="rId8">
            <a:alphaModFix/>
          </a:blip>
          <a:srcRect b="0" l="0" r="0" t="0"/>
          <a:stretch/>
        </p:blipFill>
        <p:spPr>
          <a:xfrm>
            <a:off x="5828900" y="1429250"/>
            <a:ext cx="312793" cy="455853"/>
          </a:xfrm>
          <a:prstGeom prst="rect">
            <a:avLst/>
          </a:prstGeom>
          <a:noFill/>
          <a:ln>
            <a:noFill/>
          </a:ln>
        </p:spPr>
      </p:pic>
      <p:pic>
        <p:nvPicPr>
          <p:cNvPr id="522" name="Google Shape;522;p11"/>
          <p:cNvPicPr preferRelativeResize="0"/>
          <p:nvPr/>
        </p:nvPicPr>
        <p:blipFill rotWithShape="1">
          <a:blip r:embed="rId8">
            <a:alphaModFix/>
          </a:blip>
          <a:srcRect b="0" l="0" r="0" t="0"/>
          <a:stretch/>
        </p:blipFill>
        <p:spPr>
          <a:xfrm>
            <a:off x="5607234" y="1927724"/>
            <a:ext cx="312793" cy="455853"/>
          </a:xfrm>
          <a:prstGeom prst="rect">
            <a:avLst/>
          </a:prstGeom>
          <a:noFill/>
          <a:ln>
            <a:noFill/>
          </a:ln>
        </p:spPr>
      </p:pic>
      <p:pic>
        <p:nvPicPr>
          <p:cNvPr id="523" name="Google Shape;523;p11"/>
          <p:cNvPicPr preferRelativeResize="0"/>
          <p:nvPr/>
        </p:nvPicPr>
        <p:blipFill rotWithShape="1">
          <a:blip r:embed="rId8">
            <a:alphaModFix/>
          </a:blip>
          <a:srcRect b="0" l="0" r="0" t="0"/>
          <a:stretch/>
        </p:blipFill>
        <p:spPr>
          <a:xfrm>
            <a:off x="5985296" y="1927724"/>
            <a:ext cx="312793" cy="455853"/>
          </a:xfrm>
          <a:prstGeom prst="rect">
            <a:avLst/>
          </a:prstGeom>
          <a:noFill/>
          <a:ln>
            <a:noFill/>
          </a:ln>
        </p:spPr>
      </p:pic>
      <p:cxnSp>
        <p:nvCxnSpPr>
          <p:cNvPr id="524" name="Google Shape;524;p11"/>
          <p:cNvCxnSpPr>
            <a:stCxn id="519" idx="3"/>
          </p:cNvCxnSpPr>
          <p:nvPr/>
        </p:nvCxnSpPr>
        <p:spPr>
          <a:xfrm>
            <a:off x="6519757" y="1885104"/>
            <a:ext cx="400200" cy="0"/>
          </a:xfrm>
          <a:prstGeom prst="straightConnector1">
            <a:avLst/>
          </a:prstGeom>
          <a:noFill/>
          <a:ln cap="flat" cmpd="sng" w="19050">
            <a:solidFill>
              <a:schemeClr val="dk1"/>
            </a:solidFill>
            <a:prstDash val="solid"/>
            <a:round/>
            <a:headEnd len="sm" w="sm" type="none"/>
            <a:tailEnd len="sm" w="sm" type="none"/>
          </a:ln>
        </p:spPr>
      </p:cxnSp>
      <p:sp>
        <p:nvSpPr>
          <p:cNvPr id="525" name="Google Shape;525;p11"/>
          <p:cNvSpPr txBox="1"/>
          <p:nvPr/>
        </p:nvSpPr>
        <p:spPr>
          <a:xfrm>
            <a:off x="6541983" y="1915589"/>
            <a:ext cx="90346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HTTPS</a:t>
            </a:r>
            <a:endParaRPr/>
          </a:p>
        </p:txBody>
      </p:sp>
      <p:sp>
        <p:nvSpPr>
          <p:cNvPr id="526" name="Google Shape;526;p11"/>
          <p:cNvSpPr/>
          <p:nvPr/>
        </p:nvSpPr>
        <p:spPr>
          <a:xfrm>
            <a:off x="5316777" y="2589957"/>
            <a:ext cx="1206500" cy="1189567"/>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27" name="Google Shape;527;p11"/>
          <p:cNvCxnSpPr>
            <a:stCxn id="526" idx="3"/>
          </p:cNvCxnSpPr>
          <p:nvPr/>
        </p:nvCxnSpPr>
        <p:spPr>
          <a:xfrm>
            <a:off x="6523277" y="3184741"/>
            <a:ext cx="399900" cy="0"/>
          </a:xfrm>
          <a:prstGeom prst="straightConnector1">
            <a:avLst/>
          </a:prstGeom>
          <a:noFill/>
          <a:ln cap="flat" cmpd="sng" w="19050">
            <a:solidFill>
              <a:schemeClr val="dk1"/>
            </a:solidFill>
            <a:prstDash val="solid"/>
            <a:round/>
            <a:headEnd len="sm" w="sm" type="none"/>
            <a:tailEnd len="sm" w="sm" type="none"/>
          </a:ln>
        </p:spPr>
      </p:cxnSp>
      <p:sp>
        <p:nvSpPr>
          <p:cNvPr id="528" name="Google Shape;528;p11"/>
          <p:cNvSpPr/>
          <p:nvPr/>
        </p:nvSpPr>
        <p:spPr>
          <a:xfrm>
            <a:off x="6930735" y="3121240"/>
            <a:ext cx="127000" cy="127000"/>
          </a:xfrm>
          <a:prstGeom prst="ellipse">
            <a:avLst/>
          </a:prstGeom>
          <a:solidFill>
            <a:schemeClr val="lt1"/>
          </a:solidFill>
          <a:ln cap="flat"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11"/>
          <p:cNvSpPr txBox="1"/>
          <p:nvPr/>
        </p:nvSpPr>
        <p:spPr>
          <a:xfrm>
            <a:off x="6496902" y="3215226"/>
            <a:ext cx="100066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OGC API</a:t>
            </a:r>
            <a:endParaRPr/>
          </a:p>
        </p:txBody>
      </p:sp>
      <p:pic>
        <p:nvPicPr>
          <p:cNvPr id="530" name="Google Shape;530;p11"/>
          <p:cNvPicPr preferRelativeResize="0"/>
          <p:nvPr/>
        </p:nvPicPr>
        <p:blipFill rotWithShape="1">
          <a:blip r:embed="rId9">
            <a:alphaModFix/>
          </a:blip>
          <a:srcRect b="0" l="0" r="0" t="0"/>
          <a:stretch/>
        </p:blipFill>
        <p:spPr>
          <a:xfrm>
            <a:off x="5450935" y="2709234"/>
            <a:ext cx="951011" cy="951011"/>
          </a:xfrm>
          <a:prstGeom prst="rect">
            <a:avLst/>
          </a:prstGeom>
          <a:noFill/>
          <a:ln>
            <a:noFill/>
          </a:ln>
        </p:spPr>
      </p:pic>
      <p:sp>
        <p:nvSpPr>
          <p:cNvPr id="531" name="Google Shape;531;p11"/>
          <p:cNvSpPr/>
          <p:nvPr/>
        </p:nvSpPr>
        <p:spPr>
          <a:xfrm>
            <a:off x="5313257" y="3889593"/>
            <a:ext cx="1206500" cy="1189567"/>
          </a:xfrm>
          <a:prstGeom prst="rect">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32" name="Google Shape;532;p11"/>
          <p:cNvCxnSpPr>
            <a:stCxn id="531" idx="3"/>
          </p:cNvCxnSpPr>
          <p:nvPr/>
        </p:nvCxnSpPr>
        <p:spPr>
          <a:xfrm>
            <a:off x="6519757" y="4484377"/>
            <a:ext cx="400200" cy="0"/>
          </a:xfrm>
          <a:prstGeom prst="straightConnector1">
            <a:avLst/>
          </a:prstGeom>
          <a:noFill/>
          <a:ln cap="flat" cmpd="sng" w="19050">
            <a:solidFill>
              <a:schemeClr val="dk1"/>
            </a:solidFill>
            <a:prstDash val="solid"/>
            <a:round/>
            <a:headEnd len="sm" w="sm" type="none"/>
            <a:tailEnd len="sm" w="sm" type="none"/>
          </a:ln>
        </p:spPr>
      </p:cxnSp>
      <p:sp>
        <p:nvSpPr>
          <p:cNvPr id="533" name="Google Shape;533;p11"/>
          <p:cNvSpPr/>
          <p:nvPr/>
        </p:nvSpPr>
        <p:spPr>
          <a:xfrm>
            <a:off x="6927215" y="4420876"/>
            <a:ext cx="127000" cy="127000"/>
          </a:xfrm>
          <a:prstGeom prst="ellipse">
            <a:avLst/>
          </a:prstGeom>
          <a:solidFill>
            <a:schemeClr val="lt1"/>
          </a:solidFill>
          <a:ln cap="flat"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11"/>
          <p:cNvSpPr txBox="1"/>
          <p:nvPr/>
        </p:nvSpPr>
        <p:spPr>
          <a:xfrm>
            <a:off x="6541983" y="4514862"/>
            <a:ext cx="903461"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dk1"/>
                </a:solidFill>
                <a:latin typeface="Calibri"/>
                <a:ea typeface="Calibri"/>
                <a:cs typeface="Calibri"/>
                <a:sym typeface="Calibri"/>
              </a:rPr>
              <a:t>MQTTS</a:t>
            </a:r>
            <a:endParaRPr/>
          </a:p>
        </p:txBody>
      </p:sp>
      <p:pic>
        <p:nvPicPr>
          <p:cNvPr id="535" name="Google Shape;535;p11"/>
          <p:cNvPicPr preferRelativeResize="0"/>
          <p:nvPr/>
        </p:nvPicPr>
        <p:blipFill rotWithShape="1">
          <a:blip r:embed="rId10">
            <a:alphaModFix/>
          </a:blip>
          <a:srcRect b="0" l="0" r="0" t="0"/>
          <a:stretch/>
        </p:blipFill>
        <p:spPr>
          <a:xfrm>
            <a:off x="5453660" y="4021798"/>
            <a:ext cx="327907" cy="477879"/>
          </a:xfrm>
          <a:prstGeom prst="rect">
            <a:avLst/>
          </a:prstGeom>
          <a:noFill/>
          <a:ln>
            <a:noFill/>
          </a:ln>
        </p:spPr>
      </p:pic>
      <p:pic>
        <p:nvPicPr>
          <p:cNvPr id="536" name="Google Shape;536;p11"/>
          <p:cNvPicPr preferRelativeResize="0"/>
          <p:nvPr/>
        </p:nvPicPr>
        <p:blipFill rotWithShape="1">
          <a:blip r:embed="rId10">
            <a:alphaModFix/>
          </a:blip>
          <a:srcRect b="0" l="0" r="0" t="0"/>
          <a:stretch/>
        </p:blipFill>
        <p:spPr>
          <a:xfrm>
            <a:off x="5828900" y="4022297"/>
            <a:ext cx="327907" cy="477879"/>
          </a:xfrm>
          <a:prstGeom prst="rect">
            <a:avLst/>
          </a:prstGeom>
          <a:noFill/>
          <a:ln>
            <a:noFill/>
          </a:ln>
        </p:spPr>
      </p:pic>
      <p:pic>
        <p:nvPicPr>
          <p:cNvPr id="537" name="Google Shape;537;p11"/>
          <p:cNvPicPr preferRelativeResize="0"/>
          <p:nvPr/>
        </p:nvPicPr>
        <p:blipFill rotWithShape="1">
          <a:blip r:embed="rId10">
            <a:alphaModFix/>
          </a:blip>
          <a:srcRect b="0" l="0" r="0" t="0"/>
          <a:stretch/>
        </p:blipFill>
        <p:spPr>
          <a:xfrm>
            <a:off x="5607234" y="4531559"/>
            <a:ext cx="327907" cy="477879"/>
          </a:xfrm>
          <a:prstGeom prst="rect">
            <a:avLst/>
          </a:prstGeom>
          <a:noFill/>
          <a:ln>
            <a:noFill/>
          </a:ln>
        </p:spPr>
      </p:pic>
      <p:pic>
        <p:nvPicPr>
          <p:cNvPr id="538" name="Google Shape;538;p11"/>
          <p:cNvPicPr preferRelativeResize="0"/>
          <p:nvPr/>
        </p:nvPicPr>
        <p:blipFill rotWithShape="1">
          <a:blip r:embed="rId10">
            <a:alphaModFix/>
          </a:blip>
          <a:srcRect b="0" l="0" r="0" t="0"/>
          <a:stretch/>
        </p:blipFill>
        <p:spPr>
          <a:xfrm>
            <a:off x="5982474" y="4532058"/>
            <a:ext cx="327907" cy="477879"/>
          </a:xfrm>
          <a:prstGeom prst="rect">
            <a:avLst/>
          </a:prstGeom>
          <a:noFill/>
          <a:ln>
            <a:noFill/>
          </a:ln>
        </p:spPr>
      </p:pic>
      <p:pic>
        <p:nvPicPr>
          <p:cNvPr id="539" name="Google Shape;539;p11"/>
          <p:cNvPicPr preferRelativeResize="0"/>
          <p:nvPr/>
        </p:nvPicPr>
        <p:blipFill rotWithShape="1">
          <a:blip r:embed="rId11">
            <a:alphaModFix/>
          </a:blip>
          <a:srcRect b="0" l="0" r="0" t="0"/>
          <a:stretch/>
        </p:blipFill>
        <p:spPr>
          <a:xfrm>
            <a:off x="5843326" y="355975"/>
            <a:ext cx="664522" cy="676715"/>
          </a:xfrm>
          <a:prstGeom prst="rect">
            <a:avLst/>
          </a:prstGeom>
          <a:noFill/>
          <a:ln>
            <a:noFill/>
          </a:ln>
        </p:spPr>
      </p:pic>
      <p:sp>
        <p:nvSpPr>
          <p:cNvPr id="540" name="Google Shape;540;p11"/>
          <p:cNvSpPr txBox="1"/>
          <p:nvPr/>
        </p:nvSpPr>
        <p:spPr>
          <a:xfrm>
            <a:off x="5288446" y="5344550"/>
            <a:ext cx="181119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849D4"/>
                </a:solidFill>
                <a:latin typeface="Consolas"/>
                <a:ea typeface="Consolas"/>
                <a:cs typeface="Consolas"/>
                <a:sym typeface="Consolas"/>
              </a:rPr>
              <a:t>nl-knmi-nmc</a:t>
            </a:r>
            <a:endParaRPr sz="1400">
              <a:solidFill>
                <a:srgbClr val="1849D4"/>
              </a:solidFill>
              <a:latin typeface="Consolas"/>
              <a:ea typeface="Consolas"/>
              <a:cs typeface="Consolas"/>
              <a:sym typeface="Consolas"/>
            </a:endParaRPr>
          </a:p>
        </p:txBody>
      </p:sp>
      <p:sp>
        <p:nvSpPr>
          <p:cNvPr id="541" name="Google Shape;541;p11"/>
          <p:cNvSpPr txBox="1"/>
          <p:nvPr/>
        </p:nvSpPr>
        <p:spPr>
          <a:xfrm>
            <a:off x="0" y="6379422"/>
            <a:ext cx="528221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en-US" sz="1000">
                <a:solidFill>
                  <a:schemeClr val="dk1"/>
                </a:solidFill>
                <a:latin typeface="Calibri"/>
                <a:ea typeface="Calibri"/>
                <a:cs typeface="Calibri"/>
                <a:sym typeface="Calibri"/>
              </a:rPr>
              <a:t>3</a:t>
            </a:r>
            <a:r>
              <a:rPr lang="en-US" sz="1000">
                <a:solidFill>
                  <a:schemeClr val="dk1"/>
                </a:solidFill>
                <a:latin typeface="Calibri"/>
                <a:ea typeface="Calibri"/>
                <a:cs typeface="Calibri"/>
                <a:sym typeface="Calibri"/>
              </a:rPr>
              <a:t> Guide to WIS (WMO No. 1061), Vol II, </a:t>
            </a:r>
            <a:r>
              <a:rPr b="0" i="0" lang="en-US" sz="1000">
                <a:solidFill>
                  <a:srgbClr val="1F1F1F"/>
                </a:solidFill>
                <a:latin typeface="Arial"/>
                <a:ea typeface="Arial"/>
                <a:cs typeface="Arial"/>
                <a:sym typeface="Arial"/>
              </a:rPr>
              <a:t>§1.3.2 How to provide discovery metadata to WIS2 [</a:t>
            </a:r>
            <a:r>
              <a:rPr b="0" i="0" lang="en-US" sz="1000" u="sng">
                <a:solidFill>
                  <a:srgbClr val="1F1F1F"/>
                </a:solidFill>
                <a:latin typeface="Arial"/>
                <a:ea typeface="Arial"/>
                <a:cs typeface="Arial"/>
                <a:sym typeface="Arial"/>
                <a:hlinkClick r:id="rId12">
                  <a:extLst>
                    <a:ext uri="{A12FA001-AC4F-418D-AE19-62706E023703}">
                      <ahyp:hlinkClr val="tx"/>
                    </a:ext>
                  </a:extLst>
                </a:hlinkClick>
              </a:rPr>
              <a:t>draf</a:t>
            </a:r>
            <a:r>
              <a:rPr lang="en-US" sz="1000" u="sng">
                <a:solidFill>
                  <a:srgbClr val="1F1F1F"/>
                </a:solidFill>
                <a:latin typeface="Arial"/>
                <a:ea typeface="Arial"/>
                <a:cs typeface="Arial"/>
                <a:sym typeface="Arial"/>
                <a:hlinkClick r:id="rId13">
                  <a:extLst>
                    <a:ext uri="{A12FA001-AC4F-418D-AE19-62706E023703}">
                      <ahyp:hlinkClr val="tx"/>
                    </a:ext>
                  </a:extLst>
                </a:hlinkClick>
              </a:rPr>
              <a:t>t</a:t>
            </a:r>
            <a:r>
              <a:rPr lang="en-US" sz="1000">
                <a:solidFill>
                  <a:srgbClr val="1F1F1F"/>
                </a:solidFill>
                <a:latin typeface="Arial"/>
                <a:ea typeface="Arial"/>
                <a:cs typeface="Arial"/>
                <a:sym typeface="Arial"/>
              </a:rPr>
              <a:t>]</a:t>
            </a:r>
            <a:r>
              <a:rPr b="0" i="0" lang="en-US" sz="1000">
                <a:solidFill>
                  <a:srgbClr val="1F1F1F"/>
                </a:solidFill>
                <a:latin typeface="Arial"/>
                <a:ea typeface="Arial"/>
                <a:cs typeface="Arial"/>
                <a:sym typeface="Arial"/>
              </a:rPr>
              <a:t> </a:t>
            </a:r>
            <a:endParaRPr sz="1000">
              <a:solidFill>
                <a:schemeClr val="dk1"/>
              </a:solidFill>
              <a:latin typeface="Calibri"/>
              <a:ea typeface="Calibri"/>
              <a:cs typeface="Calibri"/>
              <a:sym typeface="Calibri"/>
            </a:endParaRPr>
          </a:p>
        </p:txBody>
      </p:sp>
      <p:sp>
        <p:nvSpPr>
          <p:cNvPr id="542" name="Google Shape;542;p11"/>
          <p:cNvSpPr txBox="1"/>
          <p:nvPr/>
        </p:nvSpPr>
        <p:spPr>
          <a:xfrm>
            <a:off x="0" y="6531822"/>
            <a:ext cx="496642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en-US" sz="1000">
                <a:solidFill>
                  <a:schemeClr val="dk1"/>
                </a:solidFill>
                <a:latin typeface="Calibri"/>
                <a:ea typeface="Calibri"/>
                <a:cs typeface="Calibri"/>
                <a:sym typeface="Calibri"/>
              </a:rPr>
              <a:t>4</a:t>
            </a:r>
            <a:r>
              <a:rPr lang="en-US" sz="1000">
                <a:solidFill>
                  <a:schemeClr val="dk1"/>
                </a:solidFill>
                <a:latin typeface="Calibri"/>
                <a:ea typeface="Calibri"/>
                <a:cs typeface="Calibri"/>
                <a:sym typeface="Calibri"/>
              </a:rPr>
              <a:t> Manual on WIS (WMO No. 1060), Vol II, Appendix F: WMO Core Metadata Profile 2</a:t>
            </a:r>
            <a:r>
              <a:rPr b="0" i="0" lang="en-US" sz="1000">
                <a:solidFill>
                  <a:srgbClr val="1F1F1F"/>
                </a:solidFill>
                <a:latin typeface="Arial"/>
                <a:ea typeface="Arial"/>
                <a:cs typeface="Arial"/>
                <a:sym typeface="Arial"/>
              </a:rPr>
              <a:t> [</a:t>
            </a:r>
            <a:r>
              <a:rPr b="0" i="0" lang="en-US" sz="1000" u="sng">
                <a:solidFill>
                  <a:srgbClr val="1F1F1F"/>
                </a:solidFill>
                <a:latin typeface="Arial"/>
                <a:ea typeface="Arial"/>
                <a:cs typeface="Arial"/>
                <a:sym typeface="Arial"/>
                <a:hlinkClick r:id="rId14">
                  <a:extLst>
                    <a:ext uri="{A12FA001-AC4F-418D-AE19-62706E023703}">
                      <ahyp:hlinkClr val="tx"/>
                    </a:ext>
                  </a:extLst>
                </a:hlinkClick>
              </a:rPr>
              <a:t>draf</a:t>
            </a:r>
            <a:r>
              <a:rPr lang="en-US" sz="1000" u="sng">
                <a:solidFill>
                  <a:srgbClr val="1F1F1F"/>
                </a:solidFill>
                <a:latin typeface="Arial"/>
                <a:ea typeface="Arial"/>
                <a:cs typeface="Arial"/>
                <a:sym typeface="Arial"/>
                <a:hlinkClick r:id="rId15">
                  <a:extLst>
                    <a:ext uri="{A12FA001-AC4F-418D-AE19-62706E023703}">
                      <ahyp:hlinkClr val="tx"/>
                    </a:ext>
                  </a:extLst>
                </a:hlinkClick>
              </a:rPr>
              <a:t>t</a:t>
            </a:r>
            <a:r>
              <a:rPr lang="en-US" sz="1000">
                <a:solidFill>
                  <a:srgbClr val="1F1F1F"/>
                </a:solidFill>
                <a:latin typeface="Arial"/>
                <a:ea typeface="Arial"/>
                <a:cs typeface="Arial"/>
                <a:sym typeface="Arial"/>
              </a:rPr>
              <a:t>]</a:t>
            </a:r>
            <a:r>
              <a:rPr b="0" i="0" lang="en-US" sz="1000">
                <a:solidFill>
                  <a:srgbClr val="1F1F1F"/>
                </a:solidFill>
                <a:latin typeface="Arial"/>
                <a:ea typeface="Arial"/>
                <a:cs typeface="Arial"/>
                <a:sym typeface="Arial"/>
              </a:rPr>
              <a:t> </a:t>
            </a:r>
            <a:endParaRPr sz="1000">
              <a:solidFill>
                <a:schemeClr val="dk1"/>
              </a:solidFill>
              <a:latin typeface="Calibri"/>
              <a:ea typeface="Calibri"/>
              <a:cs typeface="Calibri"/>
              <a:sym typeface="Calibri"/>
            </a:endParaRPr>
          </a:p>
        </p:txBody>
      </p:sp>
      <p:grpSp>
        <p:nvGrpSpPr>
          <p:cNvPr id="543" name="Google Shape;543;p11"/>
          <p:cNvGrpSpPr/>
          <p:nvPr/>
        </p:nvGrpSpPr>
        <p:grpSpPr>
          <a:xfrm>
            <a:off x="5763632" y="5642167"/>
            <a:ext cx="854768" cy="1115657"/>
            <a:chOff x="5763630" y="5642167"/>
            <a:chExt cx="854768" cy="1115657"/>
          </a:xfrm>
        </p:grpSpPr>
        <p:grpSp>
          <p:nvGrpSpPr>
            <p:cNvPr id="544" name="Google Shape;544;p11"/>
            <p:cNvGrpSpPr/>
            <p:nvPr/>
          </p:nvGrpSpPr>
          <p:grpSpPr>
            <a:xfrm>
              <a:off x="5763630" y="5662743"/>
              <a:ext cx="853119" cy="1095081"/>
              <a:chOff x="6469911" y="573024"/>
              <a:chExt cx="853119" cy="1095081"/>
            </a:xfrm>
          </p:grpSpPr>
          <p:sp>
            <p:nvSpPr>
              <p:cNvPr id="545" name="Google Shape;545;p11"/>
              <p:cNvSpPr/>
              <p:nvPr/>
            </p:nvSpPr>
            <p:spPr>
              <a:xfrm>
                <a:off x="6510528" y="573024"/>
                <a:ext cx="768096" cy="1072896"/>
              </a:xfrm>
              <a:prstGeom prst="roundRect">
                <a:avLst>
                  <a:gd fmla="val 7545" name="adj"/>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6" name="Google Shape;546;p11"/>
              <p:cNvSpPr/>
              <p:nvPr/>
            </p:nvSpPr>
            <p:spPr>
              <a:xfrm>
                <a:off x="7005356" y="573024"/>
                <a:ext cx="273268" cy="273268"/>
              </a:xfrm>
              <a:prstGeom prst="rect">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47" name="Google Shape;547;p11"/>
              <p:cNvSpPr/>
              <p:nvPr/>
            </p:nvSpPr>
            <p:spPr>
              <a:xfrm rot="5400000">
                <a:off x="6999566" y="578811"/>
                <a:ext cx="273269" cy="273270"/>
              </a:xfrm>
              <a:prstGeom prst="triangle">
                <a:avLst>
                  <a:gd fmla="val 100000" name="adj"/>
                </a:avLst>
              </a:prstGeom>
              <a:solidFill>
                <a:srgbClr val="FFFFFF"/>
              </a:solidFill>
              <a:ln cap="rnd"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48" name="Google Shape;548;p11"/>
              <p:cNvCxnSpPr/>
              <p:nvPr/>
            </p:nvCxnSpPr>
            <p:spPr>
              <a:xfrm>
                <a:off x="6510528" y="1427544"/>
                <a:ext cx="762308" cy="0"/>
              </a:xfrm>
              <a:prstGeom prst="straightConnector1">
                <a:avLst/>
              </a:prstGeom>
              <a:noFill/>
              <a:ln cap="flat" cmpd="sng" w="12700">
                <a:solidFill>
                  <a:srgbClr val="000000"/>
                </a:solidFill>
                <a:prstDash val="solid"/>
                <a:miter lim="800000"/>
                <a:headEnd len="sm" w="sm" type="none"/>
                <a:tailEnd len="sm" w="sm" type="none"/>
              </a:ln>
            </p:spPr>
          </p:cxnSp>
          <p:sp>
            <p:nvSpPr>
              <p:cNvPr id="549" name="Google Shape;549;p11"/>
              <p:cNvSpPr txBox="1"/>
              <p:nvPr/>
            </p:nvSpPr>
            <p:spPr>
              <a:xfrm>
                <a:off x="6610996" y="1406495"/>
                <a:ext cx="56137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JSON</a:t>
                </a:r>
                <a:endParaRPr/>
              </a:p>
            </p:txBody>
          </p:sp>
          <p:sp>
            <p:nvSpPr>
              <p:cNvPr id="550" name="Google Shape;550;p11"/>
              <p:cNvSpPr txBox="1"/>
              <p:nvPr/>
            </p:nvSpPr>
            <p:spPr>
              <a:xfrm>
                <a:off x="6469911" y="909189"/>
                <a:ext cx="85311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WCMP2</a:t>
                </a:r>
                <a:endParaRPr b="1" i="0" sz="1600" u="none" cap="none" strike="noStrike">
                  <a:solidFill>
                    <a:srgbClr val="000000"/>
                  </a:solidFill>
                  <a:latin typeface="Arial"/>
                  <a:ea typeface="Arial"/>
                  <a:cs typeface="Arial"/>
                  <a:sym typeface="Arial"/>
                </a:endParaRPr>
              </a:p>
            </p:txBody>
          </p:sp>
        </p:grpSp>
        <p:sp>
          <p:nvSpPr>
            <p:cNvPr id="551" name="Google Shape;551;p11"/>
            <p:cNvSpPr/>
            <p:nvPr/>
          </p:nvSpPr>
          <p:spPr>
            <a:xfrm rot="10800000">
              <a:off x="6297962" y="5642167"/>
              <a:ext cx="320436" cy="315980"/>
            </a:xfrm>
            <a:prstGeom prst="triangle">
              <a:avLst>
                <a:gd fmla="val 0"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52" name="Google Shape;552;p11"/>
          <p:cNvGrpSpPr/>
          <p:nvPr/>
        </p:nvGrpSpPr>
        <p:grpSpPr>
          <a:xfrm>
            <a:off x="8046719" y="5254216"/>
            <a:ext cx="1191086" cy="1513209"/>
            <a:chOff x="8046719" y="5254216"/>
            <a:chExt cx="1191086" cy="1513209"/>
          </a:xfrm>
        </p:grpSpPr>
        <p:sp>
          <p:nvSpPr>
            <p:cNvPr id="553" name="Google Shape;553;p11"/>
            <p:cNvSpPr/>
            <p:nvPr/>
          </p:nvSpPr>
          <p:spPr>
            <a:xfrm>
              <a:off x="8046719" y="5588467"/>
              <a:ext cx="1175851" cy="1175333"/>
            </a:xfrm>
            <a:prstGeom prst="roundRect">
              <a:avLst>
                <a:gd fmla="val 2604" name="adj"/>
              </a:avLst>
            </a:prstGeom>
            <a:solidFill>
              <a:schemeClr val="lt1"/>
            </a:solidFill>
            <a:ln cap="flat" cmpd="sng" w="28575">
              <a:solidFill>
                <a:srgbClr val="1849D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54" name="Google Shape;554;p11"/>
            <p:cNvPicPr preferRelativeResize="0"/>
            <p:nvPr/>
          </p:nvPicPr>
          <p:blipFill rotWithShape="1">
            <a:blip r:embed="rId11">
              <a:alphaModFix/>
            </a:blip>
            <a:srcRect b="0" l="0" r="0" t="0"/>
            <a:stretch/>
          </p:blipFill>
          <p:spPr>
            <a:xfrm>
              <a:off x="8318061" y="5254216"/>
              <a:ext cx="664522" cy="676715"/>
            </a:xfrm>
            <a:prstGeom prst="rect">
              <a:avLst/>
            </a:prstGeom>
            <a:noFill/>
            <a:ln>
              <a:noFill/>
            </a:ln>
          </p:spPr>
        </p:pic>
        <p:sp>
          <p:nvSpPr>
            <p:cNvPr id="555" name="Google Shape;555;p11"/>
            <p:cNvSpPr/>
            <p:nvPr/>
          </p:nvSpPr>
          <p:spPr>
            <a:xfrm>
              <a:off x="8408547" y="5343038"/>
              <a:ext cx="483550" cy="483550"/>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56" name="Google Shape;556;p11"/>
            <p:cNvPicPr preferRelativeResize="0"/>
            <p:nvPr/>
          </p:nvPicPr>
          <p:blipFill rotWithShape="1">
            <a:blip r:embed="rId16">
              <a:alphaModFix/>
            </a:blip>
            <a:srcRect b="0" l="0" r="0" t="0"/>
            <a:stretch/>
          </p:blipFill>
          <p:spPr>
            <a:xfrm>
              <a:off x="8375743" y="5324989"/>
              <a:ext cx="538998" cy="519648"/>
            </a:xfrm>
            <a:prstGeom prst="rect">
              <a:avLst/>
            </a:prstGeom>
            <a:noFill/>
            <a:ln>
              <a:noFill/>
            </a:ln>
          </p:spPr>
        </p:pic>
        <p:sp>
          <p:nvSpPr>
            <p:cNvPr id="557" name="Google Shape;557;p11"/>
            <p:cNvSpPr txBox="1"/>
            <p:nvPr/>
          </p:nvSpPr>
          <p:spPr>
            <a:xfrm>
              <a:off x="8058612" y="5905651"/>
              <a:ext cx="1179193"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1849D4"/>
                  </a:solidFill>
                  <a:latin typeface="Calibri"/>
                  <a:ea typeface="Calibri"/>
                  <a:cs typeface="Calibri"/>
                  <a:sym typeface="Calibri"/>
                </a:rPr>
                <a:t>Global</a:t>
              </a:r>
              <a:endParaRPr/>
            </a:p>
            <a:p>
              <a:pPr indent="0" lvl="0" marL="0" marR="0" rtl="0" algn="ctr">
                <a:spcBef>
                  <a:spcPts val="0"/>
                </a:spcBef>
                <a:spcAft>
                  <a:spcPts val="0"/>
                </a:spcAft>
                <a:buNone/>
              </a:pPr>
              <a:r>
                <a:rPr lang="en-US" sz="1600">
                  <a:solidFill>
                    <a:srgbClr val="1849D4"/>
                  </a:solidFill>
                  <a:latin typeface="Calibri"/>
                  <a:ea typeface="Calibri"/>
                  <a:cs typeface="Calibri"/>
                  <a:sym typeface="Calibri"/>
                </a:rPr>
                <a:t>Discovery</a:t>
              </a:r>
              <a:endParaRPr/>
            </a:p>
            <a:p>
              <a:pPr indent="0" lvl="0" marL="0" marR="0" rtl="0" algn="ctr">
                <a:spcBef>
                  <a:spcPts val="0"/>
                </a:spcBef>
                <a:spcAft>
                  <a:spcPts val="0"/>
                </a:spcAft>
                <a:buNone/>
              </a:pPr>
              <a:r>
                <a:rPr lang="en-US" sz="1600">
                  <a:solidFill>
                    <a:srgbClr val="1849D4"/>
                  </a:solidFill>
                  <a:latin typeface="Calibri"/>
                  <a:ea typeface="Calibri"/>
                  <a:cs typeface="Calibri"/>
                  <a:sym typeface="Calibri"/>
                </a:rPr>
                <a:t>Catalogue</a:t>
              </a:r>
              <a:endParaRPr/>
            </a:p>
          </p:txBody>
        </p:sp>
      </p:grpSp>
      <p:grpSp>
        <p:nvGrpSpPr>
          <p:cNvPr id="558" name="Google Shape;558;p11"/>
          <p:cNvGrpSpPr/>
          <p:nvPr/>
        </p:nvGrpSpPr>
        <p:grpSpPr>
          <a:xfrm>
            <a:off x="10064391" y="5735196"/>
            <a:ext cx="1244600" cy="835199"/>
            <a:chOff x="10144760" y="5009438"/>
            <a:chExt cx="1244600" cy="835199"/>
          </a:xfrm>
        </p:grpSpPr>
        <p:sp>
          <p:nvSpPr>
            <p:cNvPr id="559" name="Google Shape;559;p11"/>
            <p:cNvSpPr/>
            <p:nvPr/>
          </p:nvSpPr>
          <p:spPr>
            <a:xfrm>
              <a:off x="10144760" y="5009438"/>
              <a:ext cx="1244600" cy="835199"/>
            </a:xfrm>
            <a:prstGeom prst="roundRect">
              <a:avLst>
                <a:gd fmla="val 8760" name="adj"/>
              </a:avLst>
            </a:prstGeom>
            <a:solidFill>
              <a:schemeClr val="lt1"/>
            </a:solidFill>
            <a:ln cap="flat" cmpd="sng" w="19050">
              <a:solidFill>
                <a:srgbClr val="7F7F7F"/>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11"/>
            <p:cNvSpPr txBox="1"/>
            <p:nvPr/>
          </p:nvSpPr>
          <p:spPr>
            <a:xfrm>
              <a:off x="10177463" y="5030687"/>
              <a:ext cx="11791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7F7F7F"/>
                  </a:solidFill>
                  <a:latin typeface="Calibri"/>
                  <a:ea typeface="Calibri"/>
                  <a:cs typeface="Calibri"/>
                  <a:sym typeface="Calibri"/>
                </a:rPr>
                <a:t>search engines</a:t>
              </a:r>
              <a:endParaRPr/>
            </a:p>
          </p:txBody>
        </p:sp>
        <p:pic>
          <p:nvPicPr>
            <p:cNvPr id="561" name="Google Shape;561;p11"/>
            <p:cNvPicPr preferRelativeResize="0"/>
            <p:nvPr/>
          </p:nvPicPr>
          <p:blipFill rotWithShape="1">
            <a:blip r:embed="rId17">
              <a:alphaModFix/>
            </a:blip>
            <a:srcRect b="0" l="0" r="0" t="0"/>
            <a:stretch/>
          </p:blipFill>
          <p:spPr>
            <a:xfrm>
              <a:off x="10209233" y="5247044"/>
              <a:ext cx="577379" cy="577379"/>
            </a:xfrm>
            <a:prstGeom prst="rect">
              <a:avLst/>
            </a:prstGeom>
            <a:noFill/>
            <a:ln>
              <a:noFill/>
            </a:ln>
          </p:spPr>
        </p:pic>
        <p:pic>
          <p:nvPicPr>
            <p:cNvPr id="562" name="Google Shape;562;p11"/>
            <p:cNvPicPr preferRelativeResize="0"/>
            <p:nvPr/>
          </p:nvPicPr>
          <p:blipFill rotWithShape="1">
            <a:blip r:embed="rId18">
              <a:alphaModFix/>
            </a:blip>
            <a:srcRect b="11545" l="24208" r="24075" t="9771"/>
            <a:stretch/>
          </p:blipFill>
          <p:spPr>
            <a:xfrm>
              <a:off x="10818382" y="5253082"/>
              <a:ext cx="477520" cy="544883"/>
            </a:xfrm>
            <a:prstGeom prst="rect">
              <a:avLst/>
            </a:prstGeom>
            <a:noFill/>
            <a:ln>
              <a:noFill/>
            </a:ln>
          </p:spPr>
        </p:pic>
      </p:grpSp>
      <p:grpSp>
        <p:nvGrpSpPr>
          <p:cNvPr id="563" name="Google Shape;563;p11"/>
          <p:cNvGrpSpPr/>
          <p:nvPr/>
        </p:nvGrpSpPr>
        <p:grpSpPr>
          <a:xfrm>
            <a:off x="9074934" y="5911821"/>
            <a:ext cx="1179193" cy="276999"/>
            <a:chOff x="9074934" y="5911821"/>
            <a:chExt cx="1179193" cy="276999"/>
          </a:xfrm>
        </p:grpSpPr>
        <p:cxnSp>
          <p:nvCxnSpPr>
            <p:cNvPr id="564" name="Google Shape;564;p11"/>
            <p:cNvCxnSpPr>
              <a:stCxn id="559" idx="1"/>
            </p:cNvCxnSpPr>
            <p:nvPr/>
          </p:nvCxnSpPr>
          <p:spPr>
            <a:xfrm rot="10800000">
              <a:off x="9222591" y="6152796"/>
              <a:ext cx="841800" cy="0"/>
            </a:xfrm>
            <a:prstGeom prst="straightConnector1">
              <a:avLst/>
            </a:prstGeom>
            <a:noFill/>
            <a:ln cap="flat" cmpd="sng" w="9525">
              <a:solidFill>
                <a:srgbClr val="7F7F7F"/>
              </a:solidFill>
              <a:prstDash val="dash"/>
              <a:round/>
              <a:headEnd len="sm" w="sm" type="none"/>
              <a:tailEnd len="med" w="med" type="triangle"/>
            </a:ln>
          </p:spPr>
        </p:cxnSp>
        <p:sp>
          <p:nvSpPr>
            <p:cNvPr id="565" name="Google Shape;565;p11"/>
            <p:cNvSpPr txBox="1"/>
            <p:nvPr/>
          </p:nvSpPr>
          <p:spPr>
            <a:xfrm>
              <a:off x="9074934" y="5911821"/>
              <a:ext cx="11791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7F7F7F"/>
                  </a:solidFill>
                  <a:latin typeface="Calibri"/>
                  <a:ea typeface="Calibri"/>
                  <a:cs typeface="Calibri"/>
                  <a:sym typeface="Calibri"/>
                </a:rPr>
                <a:t>«index»</a:t>
              </a:r>
              <a:endParaRPr/>
            </a:p>
          </p:txBody>
        </p:sp>
      </p:grpSp>
      <p:grpSp>
        <p:nvGrpSpPr>
          <p:cNvPr id="566" name="Google Shape;566;p11"/>
          <p:cNvGrpSpPr/>
          <p:nvPr/>
        </p:nvGrpSpPr>
        <p:grpSpPr>
          <a:xfrm>
            <a:off x="6567719" y="5911821"/>
            <a:ext cx="1479000" cy="287413"/>
            <a:chOff x="6567719" y="5911821"/>
            <a:chExt cx="1479000" cy="287413"/>
          </a:xfrm>
        </p:grpSpPr>
        <p:cxnSp>
          <p:nvCxnSpPr>
            <p:cNvPr id="567" name="Google Shape;567;p11"/>
            <p:cNvCxnSpPr>
              <a:stCxn id="553" idx="1"/>
            </p:cNvCxnSpPr>
            <p:nvPr/>
          </p:nvCxnSpPr>
          <p:spPr>
            <a:xfrm flipH="1">
              <a:off x="6567719" y="6176134"/>
              <a:ext cx="1479000" cy="23100"/>
            </a:xfrm>
            <a:prstGeom prst="straightConnector1">
              <a:avLst/>
            </a:prstGeom>
            <a:noFill/>
            <a:ln cap="flat" cmpd="sng" w="9525">
              <a:solidFill>
                <a:srgbClr val="7F7F7F"/>
              </a:solidFill>
              <a:prstDash val="dash"/>
              <a:round/>
              <a:headEnd len="med" w="med" type="triangle"/>
              <a:tailEnd len="sm" w="sm" type="none"/>
            </a:ln>
          </p:spPr>
        </p:cxnSp>
        <p:sp>
          <p:nvSpPr>
            <p:cNvPr id="568" name="Google Shape;568;p11"/>
            <p:cNvSpPr txBox="1"/>
            <p:nvPr/>
          </p:nvSpPr>
          <p:spPr>
            <a:xfrm>
              <a:off x="6718129" y="5911821"/>
              <a:ext cx="11791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7F7F7F"/>
                  </a:solidFill>
                  <a:latin typeface="Calibri"/>
                  <a:ea typeface="Calibri"/>
                  <a:cs typeface="Calibri"/>
                  <a:sym typeface="Calibri"/>
                </a:rPr>
                <a:t>«publish»</a:t>
              </a:r>
              <a:endParaRPr/>
            </a:p>
          </p:txBody>
        </p:sp>
      </p:grpSp>
      <p:grpSp>
        <p:nvGrpSpPr>
          <p:cNvPr id="569" name="Google Shape;569;p11"/>
          <p:cNvGrpSpPr/>
          <p:nvPr/>
        </p:nvGrpSpPr>
        <p:grpSpPr>
          <a:xfrm>
            <a:off x="1679924" y="3177386"/>
            <a:ext cx="3153167" cy="521732"/>
            <a:chOff x="1388353" y="1260340"/>
            <a:chExt cx="3153167" cy="521732"/>
          </a:xfrm>
        </p:grpSpPr>
        <p:sp>
          <p:nvSpPr>
            <p:cNvPr id="570" name="Google Shape;570;p11"/>
            <p:cNvSpPr txBox="1"/>
            <p:nvPr/>
          </p:nvSpPr>
          <p:spPr>
            <a:xfrm>
              <a:off x="1388353" y="1412740"/>
              <a:ext cx="3153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Publisher contact</a:t>
              </a:r>
              <a:endParaRPr/>
            </a:p>
          </p:txBody>
        </p:sp>
        <p:sp>
          <p:nvSpPr>
            <p:cNvPr id="571" name="Google Shape;571;p11"/>
            <p:cNvSpPr/>
            <p:nvPr/>
          </p:nvSpPr>
          <p:spPr>
            <a:xfrm>
              <a:off x="1413753" y="1285240"/>
              <a:ext cx="2609856" cy="470658"/>
            </a:xfrm>
            <a:prstGeom prst="rect">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72" name="Google Shape;572;p11"/>
            <p:cNvCxnSpPr/>
            <p:nvPr/>
          </p:nvCxnSpPr>
          <p:spPr>
            <a:xfrm>
              <a:off x="1420139" y="1448115"/>
              <a:ext cx="2603469" cy="0"/>
            </a:xfrm>
            <a:prstGeom prst="straightConnector1">
              <a:avLst/>
            </a:prstGeom>
            <a:noFill/>
            <a:ln cap="flat" cmpd="sng" w="9525">
              <a:solidFill>
                <a:schemeClr val="dk1"/>
              </a:solidFill>
              <a:prstDash val="solid"/>
              <a:round/>
              <a:headEnd len="sm" w="sm" type="none"/>
              <a:tailEnd len="sm" w="sm" type="none"/>
            </a:ln>
          </p:spPr>
        </p:cxnSp>
        <p:sp>
          <p:nvSpPr>
            <p:cNvPr id="573" name="Google Shape;573;p11"/>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BFBFBF"/>
                  </a:solidFill>
                  <a:latin typeface="Calibri"/>
                  <a:ea typeface="Calibri"/>
                  <a:cs typeface="Calibri"/>
                  <a:sym typeface="Calibri"/>
                </a:rPr>
                <a:t>Who to contact</a:t>
              </a:r>
              <a:endParaRPr sz="1100">
                <a:solidFill>
                  <a:srgbClr val="BFBFBF"/>
                </a:solidFill>
                <a:latin typeface="Calibri"/>
                <a:ea typeface="Calibri"/>
                <a:cs typeface="Calibri"/>
                <a:sym typeface="Calibri"/>
              </a:endParaRPr>
            </a:p>
          </p:txBody>
        </p:sp>
      </p:grpSp>
      <p:grpSp>
        <p:nvGrpSpPr>
          <p:cNvPr id="574" name="Google Shape;574;p11"/>
          <p:cNvGrpSpPr/>
          <p:nvPr/>
        </p:nvGrpSpPr>
        <p:grpSpPr>
          <a:xfrm>
            <a:off x="1676219" y="3715933"/>
            <a:ext cx="3153167" cy="1075730"/>
            <a:chOff x="1388353" y="1260340"/>
            <a:chExt cx="3153167" cy="1075730"/>
          </a:xfrm>
        </p:grpSpPr>
        <p:sp>
          <p:nvSpPr>
            <p:cNvPr id="575" name="Google Shape;575;p11"/>
            <p:cNvSpPr txBox="1"/>
            <p:nvPr/>
          </p:nvSpPr>
          <p:spPr>
            <a:xfrm>
              <a:off x="1388353" y="1412740"/>
              <a:ext cx="315316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 access (files)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Data access (API)</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Data access (notifications)</a:t>
              </a:r>
              <a:endParaRPr/>
            </a:p>
          </p:txBody>
        </p:sp>
        <p:sp>
          <p:nvSpPr>
            <p:cNvPr id="576" name="Google Shape;576;p11"/>
            <p:cNvSpPr/>
            <p:nvPr/>
          </p:nvSpPr>
          <p:spPr>
            <a:xfrm>
              <a:off x="1413752" y="1285239"/>
              <a:ext cx="2613561" cy="994669"/>
            </a:xfrm>
            <a:prstGeom prst="rect">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77" name="Google Shape;577;p11"/>
            <p:cNvCxnSpPr/>
            <p:nvPr/>
          </p:nvCxnSpPr>
          <p:spPr>
            <a:xfrm>
              <a:off x="1420139" y="1448115"/>
              <a:ext cx="2607174" cy="0"/>
            </a:xfrm>
            <a:prstGeom prst="straightConnector1">
              <a:avLst/>
            </a:prstGeom>
            <a:noFill/>
            <a:ln cap="flat" cmpd="sng" w="9525">
              <a:solidFill>
                <a:schemeClr val="dk1"/>
              </a:solidFill>
              <a:prstDash val="solid"/>
              <a:round/>
              <a:headEnd len="sm" w="sm" type="none"/>
              <a:tailEnd len="sm" w="sm" type="none"/>
            </a:ln>
          </p:spPr>
        </p:cxnSp>
        <p:sp>
          <p:nvSpPr>
            <p:cNvPr id="578" name="Google Shape;578;p11"/>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BFBFBF"/>
                  </a:solidFill>
                  <a:latin typeface="Calibri"/>
                  <a:ea typeface="Calibri"/>
                  <a:cs typeface="Calibri"/>
                  <a:sym typeface="Calibri"/>
                </a:rPr>
                <a:t>How to access</a:t>
              </a:r>
              <a:endParaRPr sz="1100">
                <a:solidFill>
                  <a:srgbClr val="BFBFBF"/>
                </a:solidFill>
                <a:latin typeface="Calibri"/>
                <a:ea typeface="Calibri"/>
                <a:cs typeface="Calibri"/>
                <a:sym typeface="Calibri"/>
              </a:endParaRPr>
            </a:p>
          </p:txBody>
        </p:sp>
      </p:grpSp>
      <p:grpSp>
        <p:nvGrpSpPr>
          <p:cNvPr id="579" name="Google Shape;579;p11"/>
          <p:cNvGrpSpPr/>
          <p:nvPr/>
        </p:nvGrpSpPr>
        <p:grpSpPr>
          <a:xfrm>
            <a:off x="1670431" y="4779177"/>
            <a:ext cx="3153167" cy="1075730"/>
            <a:chOff x="1388353" y="1260340"/>
            <a:chExt cx="3153167" cy="1075730"/>
          </a:xfrm>
        </p:grpSpPr>
        <p:sp>
          <p:nvSpPr>
            <p:cNvPr id="580" name="Google Shape;580;p11"/>
            <p:cNvSpPr txBox="1"/>
            <p:nvPr/>
          </p:nvSpPr>
          <p:spPr>
            <a:xfrm>
              <a:off x="1388353" y="1412740"/>
              <a:ext cx="315316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 policy</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Rights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License</a:t>
              </a:r>
              <a:endParaRPr/>
            </a:p>
          </p:txBody>
        </p:sp>
        <p:sp>
          <p:nvSpPr>
            <p:cNvPr id="581" name="Google Shape;581;p11"/>
            <p:cNvSpPr/>
            <p:nvPr/>
          </p:nvSpPr>
          <p:spPr>
            <a:xfrm>
              <a:off x="1413753" y="1285239"/>
              <a:ext cx="2619348" cy="994669"/>
            </a:xfrm>
            <a:prstGeom prst="rect">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82" name="Google Shape;582;p11"/>
            <p:cNvCxnSpPr/>
            <p:nvPr/>
          </p:nvCxnSpPr>
          <p:spPr>
            <a:xfrm>
              <a:off x="1420139" y="1448115"/>
              <a:ext cx="2612962" cy="0"/>
            </a:xfrm>
            <a:prstGeom prst="straightConnector1">
              <a:avLst/>
            </a:prstGeom>
            <a:noFill/>
            <a:ln cap="flat" cmpd="sng" w="9525">
              <a:solidFill>
                <a:schemeClr val="dk1"/>
              </a:solidFill>
              <a:prstDash val="solid"/>
              <a:round/>
              <a:headEnd len="sm" w="sm" type="none"/>
              <a:tailEnd len="sm" w="sm" type="none"/>
            </a:ln>
          </p:spPr>
        </p:cxnSp>
        <p:sp>
          <p:nvSpPr>
            <p:cNvPr id="583" name="Google Shape;583;p11"/>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BFBFBF"/>
                  </a:solidFill>
                  <a:latin typeface="Calibri"/>
                  <a:ea typeface="Calibri"/>
                  <a:cs typeface="Calibri"/>
                  <a:sym typeface="Calibri"/>
                </a:rPr>
                <a:t>Conditions of use</a:t>
              </a:r>
              <a:endParaRPr sz="1100">
                <a:solidFill>
                  <a:srgbClr val="BFBFBF"/>
                </a:solidFill>
                <a:latin typeface="Calibri"/>
                <a:ea typeface="Calibri"/>
                <a:cs typeface="Calibri"/>
                <a:sym typeface="Calibri"/>
              </a:endParaRPr>
            </a:p>
          </p:txBody>
        </p:sp>
      </p:grpSp>
      <p:grpSp>
        <p:nvGrpSpPr>
          <p:cNvPr id="584" name="Google Shape;584;p11"/>
          <p:cNvGrpSpPr/>
          <p:nvPr/>
        </p:nvGrpSpPr>
        <p:grpSpPr>
          <a:xfrm>
            <a:off x="1673109" y="5831353"/>
            <a:ext cx="3153167" cy="521732"/>
            <a:chOff x="1388353" y="1260340"/>
            <a:chExt cx="3153167" cy="521732"/>
          </a:xfrm>
        </p:grpSpPr>
        <p:sp>
          <p:nvSpPr>
            <p:cNvPr id="585" name="Google Shape;585;p11"/>
            <p:cNvSpPr txBox="1"/>
            <p:nvPr/>
          </p:nvSpPr>
          <p:spPr>
            <a:xfrm>
              <a:off x="1388353" y="1412740"/>
              <a:ext cx="3153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Citation</a:t>
              </a:r>
              <a:endParaRPr/>
            </a:p>
          </p:txBody>
        </p:sp>
        <p:sp>
          <p:nvSpPr>
            <p:cNvPr id="586" name="Google Shape;586;p11"/>
            <p:cNvSpPr/>
            <p:nvPr/>
          </p:nvSpPr>
          <p:spPr>
            <a:xfrm>
              <a:off x="1413753" y="1285240"/>
              <a:ext cx="2616670" cy="470658"/>
            </a:xfrm>
            <a:prstGeom prst="rect">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87" name="Google Shape;587;p11"/>
            <p:cNvCxnSpPr/>
            <p:nvPr/>
          </p:nvCxnSpPr>
          <p:spPr>
            <a:xfrm>
              <a:off x="1420139" y="1448115"/>
              <a:ext cx="2610284" cy="0"/>
            </a:xfrm>
            <a:prstGeom prst="straightConnector1">
              <a:avLst/>
            </a:prstGeom>
            <a:noFill/>
            <a:ln cap="flat" cmpd="sng" w="9525">
              <a:solidFill>
                <a:schemeClr val="dk1"/>
              </a:solidFill>
              <a:prstDash val="solid"/>
              <a:round/>
              <a:headEnd len="sm" w="sm" type="none"/>
              <a:tailEnd len="sm" w="sm" type="none"/>
            </a:ln>
          </p:spPr>
        </p:cxnSp>
        <p:sp>
          <p:nvSpPr>
            <p:cNvPr id="588" name="Google Shape;588;p11"/>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BFBFBF"/>
                  </a:solidFill>
                  <a:latin typeface="Calibri"/>
                  <a:ea typeface="Calibri"/>
                  <a:cs typeface="Calibri"/>
                  <a:sym typeface="Calibri"/>
                </a:rPr>
                <a:t>How to attribute</a:t>
              </a:r>
              <a:endParaRPr sz="1100">
                <a:solidFill>
                  <a:srgbClr val="BFBFBF"/>
                </a:solidFill>
                <a:latin typeface="Calibri"/>
                <a:ea typeface="Calibri"/>
                <a:cs typeface="Calibri"/>
                <a:sym typeface="Calibri"/>
              </a:endParaRPr>
            </a:p>
          </p:txBody>
        </p:sp>
      </p:grpSp>
      <p:sp>
        <p:nvSpPr>
          <p:cNvPr id="589" name="Google Shape;589;p11"/>
          <p:cNvSpPr/>
          <p:nvPr/>
        </p:nvSpPr>
        <p:spPr>
          <a:xfrm>
            <a:off x="6927215" y="1821603"/>
            <a:ext cx="127000" cy="127000"/>
          </a:xfrm>
          <a:prstGeom prst="ellipse">
            <a:avLst/>
          </a:prstGeom>
          <a:solidFill>
            <a:schemeClr val="lt1"/>
          </a:solidFill>
          <a:ln cap="flat"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11"/>
          <p:cNvSpPr txBox="1"/>
          <p:nvPr/>
        </p:nvSpPr>
        <p:spPr>
          <a:xfrm>
            <a:off x="1027007" y="87578"/>
            <a:ext cx="10985500" cy="71658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Publishing metadata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12"/>
          <p:cNvSpPr txBox="1"/>
          <p:nvPr/>
        </p:nvSpPr>
        <p:spPr>
          <a:xfrm>
            <a:off x="573881" y="405963"/>
            <a:ext cx="10512552" cy="887547"/>
          </a:xfrm>
          <a:prstGeom prst="rect">
            <a:avLst/>
          </a:prstGeom>
          <a:noFill/>
          <a:ln>
            <a:noFill/>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Clr>
                <a:srgbClr val="1F3864"/>
              </a:buClr>
              <a:buSzPts val="2400"/>
              <a:buFont typeface="Verdana"/>
              <a:buNone/>
            </a:pPr>
            <a:r>
              <a:rPr lang="en-US" sz="2400">
                <a:solidFill>
                  <a:srgbClr val="1F3864"/>
                </a:solidFill>
                <a:latin typeface="Verdana"/>
                <a:ea typeface="Verdana"/>
                <a:cs typeface="Verdana"/>
                <a:sym typeface="Verdana"/>
              </a:rPr>
              <a:t>WMO Core Metadata Profile 2.0 (WCMP2)</a:t>
            </a:r>
            <a:endParaRPr i="1" sz="2400">
              <a:solidFill>
                <a:srgbClr val="1F3864"/>
              </a:solidFill>
              <a:latin typeface="Verdana"/>
              <a:ea typeface="Verdana"/>
              <a:cs typeface="Verdana"/>
              <a:sym typeface="Verdana"/>
            </a:endParaRPr>
          </a:p>
          <a:p>
            <a:pPr indent="0" lvl="0" marL="0" marR="0" rtl="0" algn="ctr">
              <a:lnSpc>
                <a:spcPct val="120000"/>
              </a:lnSpc>
              <a:spcBef>
                <a:spcPts val="1200"/>
              </a:spcBef>
              <a:spcAft>
                <a:spcPts val="0"/>
              </a:spcAft>
              <a:buClr>
                <a:srgbClr val="1F3864"/>
              </a:buClr>
              <a:buSzPts val="2400"/>
              <a:buFont typeface="Verdana"/>
              <a:buNone/>
            </a:pPr>
            <a:r>
              <a:rPr i="1" lang="en-US" sz="2400">
                <a:solidFill>
                  <a:srgbClr val="1F3864"/>
                </a:solidFill>
                <a:latin typeface="Verdana"/>
                <a:ea typeface="Verdana"/>
                <a:cs typeface="Verdana"/>
                <a:sym typeface="Verdana"/>
              </a:rPr>
              <a:t> The new standard for WIS Metadata</a:t>
            </a:r>
            <a:endParaRPr sz="2400">
              <a:solidFill>
                <a:srgbClr val="323F4F"/>
              </a:solidFill>
              <a:latin typeface="Arial"/>
              <a:ea typeface="Arial"/>
              <a:cs typeface="Arial"/>
              <a:sym typeface="Arial"/>
            </a:endParaRPr>
          </a:p>
        </p:txBody>
      </p:sp>
      <p:sp>
        <p:nvSpPr>
          <p:cNvPr id="596" name="Google Shape;596;p12"/>
          <p:cNvSpPr txBox="1"/>
          <p:nvPr/>
        </p:nvSpPr>
        <p:spPr>
          <a:xfrm>
            <a:off x="786384" y="1622193"/>
            <a:ext cx="7279099" cy="2111935"/>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rgbClr val="333333"/>
              </a:buClr>
              <a:buSzPts val="2000"/>
              <a:buFont typeface="Arial"/>
              <a:buChar char="•"/>
            </a:pPr>
            <a:r>
              <a:rPr lang="en-US" sz="2000">
                <a:solidFill>
                  <a:srgbClr val="333333"/>
                </a:solidFill>
                <a:latin typeface="Arial"/>
                <a:ea typeface="Arial"/>
                <a:cs typeface="Arial"/>
                <a:sym typeface="Arial"/>
              </a:rPr>
              <a:t>WCMP2 is an extension of the International Standard OGC API - Records </a:t>
            </a:r>
            <a:endParaRPr/>
          </a:p>
          <a:p>
            <a:pPr indent="-342900" lvl="0" marL="342900" marR="0" rtl="0" algn="l">
              <a:lnSpc>
                <a:spcPct val="90000"/>
              </a:lnSpc>
              <a:spcBef>
                <a:spcPts val="1000"/>
              </a:spcBef>
              <a:spcAft>
                <a:spcPts val="0"/>
              </a:spcAft>
              <a:buClr>
                <a:srgbClr val="333333"/>
              </a:buClr>
              <a:buSzPts val="2000"/>
              <a:buFont typeface="Arial"/>
              <a:buChar char="•"/>
            </a:pPr>
            <a:r>
              <a:rPr lang="en-US" sz="2000">
                <a:solidFill>
                  <a:srgbClr val="333333"/>
                </a:solidFill>
                <a:latin typeface="Arial"/>
                <a:ea typeface="Arial"/>
                <a:cs typeface="Arial"/>
                <a:sym typeface="Arial"/>
              </a:rPr>
              <a:t>Discovery metadata describes a given dataset or collection</a:t>
            </a:r>
            <a:endParaRPr sz="2000">
              <a:solidFill>
                <a:srgbClr val="333333"/>
              </a:solidFill>
              <a:latin typeface="Arial"/>
              <a:ea typeface="Arial"/>
              <a:cs typeface="Arial"/>
              <a:sym typeface="Arial"/>
            </a:endParaRPr>
          </a:p>
          <a:p>
            <a:pPr indent="-342900" lvl="0" marL="342900" marR="0" rtl="0" algn="l">
              <a:lnSpc>
                <a:spcPct val="90000"/>
              </a:lnSpc>
              <a:spcBef>
                <a:spcPts val="1000"/>
              </a:spcBef>
              <a:spcAft>
                <a:spcPts val="0"/>
              </a:spcAft>
              <a:buClr>
                <a:srgbClr val="333333"/>
              </a:buClr>
              <a:buSzPts val="2000"/>
              <a:buFont typeface="Arial"/>
              <a:buChar char="•"/>
            </a:pPr>
            <a:r>
              <a:rPr lang="en-US" sz="2000">
                <a:solidFill>
                  <a:srgbClr val="333333"/>
                </a:solidFill>
                <a:latin typeface="Arial"/>
                <a:ea typeface="Arial"/>
                <a:cs typeface="Arial"/>
                <a:sym typeface="Arial"/>
              </a:rPr>
              <a:t>Aligning with the WIS 2.0 Principles, discovery metadata will be published to the Global Discovery Catalogue</a:t>
            </a:r>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grpSp>
        <p:nvGrpSpPr>
          <p:cNvPr id="597" name="Google Shape;597;p12"/>
          <p:cNvGrpSpPr/>
          <p:nvPr/>
        </p:nvGrpSpPr>
        <p:grpSpPr>
          <a:xfrm>
            <a:off x="8577605" y="1442482"/>
            <a:ext cx="3162660" cy="5080046"/>
            <a:chOff x="576733" y="1161232"/>
            <a:chExt cx="3162660" cy="5080046"/>
          </a:xfrm>
        </p:grpSpPr>
        <p:grpSp>
          <p:nvGrpSpPr>
            <p:cNvPr id="598" name="Google Shape;598;p12"/>
            <p:cNvGrpSpPr/>
            <p:nvPr/>
          </p:nvGrpSpPr>
          <p:grpSpPr>
            <a:xfrm>
              <a:off x="582522" y="1161232"/>
              <a:ext cx="3153167" cy="1906726"/>
              <a:chOff x="1388353" y="1260340"/>
              <a:chExt cx="3153167" cy="1906726"/>
            </a:xfrm>
          </p:grpSpPr>
          <p:sp>
            <p:nvSpPr>
              <p:cNvPr id="599" name="Google Shape;599;p12"/>
              <p:cNvSpPr txBox="1"/>
              <p:nvPr/>
            </p:nvSpPr>
            <p:spPr>
              <a:xfrm>
                <a:off x="1388353" y="1412740"/>
                <a:ext cx="315316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Identifier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Title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Description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Keywords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Geometry (extent)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Time (extent)</a:t>
                </a:r>
                <a:endParaRPr/>
              </a:p>
            </p:txBody>
          </p:sp>
          <p:sp>
            <p:nvSpPr>
              <p:cNvPr id="600" name="Google Shape;600;p12"/>
              <p:cNvSpPr/>
              <p:nvPr/>
            </p:nvSpPr>
            <p:spPr>
              <a:xfrm>
                <a:off x="1413753" y="1285240"/>
                <a:ext cx="2613560" cy="1848706"/>
              </a:xfrm>
              <a:prstGeom prst="rect">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01" name="Google Shape;601;p12"/>
              <p:cNvCxnSpPr/>
              <p:nvPr/>
            </p:nvCxnSpPr>
            <p:spPr>
              <a:xfrm>
                <a:off x="1420139" y="1448115"/>
                <a:ext cx="2607173" cy="0"/>
              </a:xfrm>
              <a:prstGeom prst="straightConnector1">
                <a:avLst/>
              </a:prstGeom>
              <a:noFill/>
              <a:ln cap="flat" cmpd="sng" w="9525">
                <a:solidFill>
                  <a:schemeClr val="dk1"/>
                </a:solidFill>
                <a:prstDash val="solid"/>
                <a:miter lim="800000"/>
                <a:headEnd len="sm" w="sm" type="none"/>
                <a:tailEnd len="sm" w="sm" type="none"/>
              </a:ln>
            </p:spPr>
          </p:cxnSp>
          <p:sp>
            <p:nvSpPr>
              <p:cNvPr id="602" name="Google Shape;602;p12"/>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1F3864"/>
                    </a:solidFill>
                    <a:latin typeface="Calibri"/>
                    <a:ea typeface="Calibri"/>
                    <a:cs typeface="Calibri"/>
                    <a:sym typeface="Calibri"/>
                  </a:rPr>
                  <a:t>Description of the Dataset</a:t>
                </a:r>
                <a:endParaRPr sz="1100">
                  <a:solidFill>
                    <a:srgbClr val="1F3864"/>
                  </a:solidFill>
                  <a:latin typeface="Calibri"/>
                  <a:ea typeface="Calibri"/>
                  <a:cs typeface="Calibri"/>
                  <a:sym typeface="Calibri"/>
                </a:endParaRPr>
              </a:p>
            </p:txBody>
          </p:sp>
        </p:grpSp>
        <p:grpSp>
          <p:nvGrpSpPr>
            <p:cNvPr id="603" name="Google Shape;603;p12"/>
            <p:cNvGrpSpPr/>
            <p:nvPr/>
          </p:nvGrpSpPr>
          <p:grpSpPr>
            <a:xfrm>
              <a:off x="586226" y="3065579"/>
              <a:ext cx="3153167" cy="521732"/>
              <a:chOff x="1388353" y="1260340"/>
              <a:chExt cx="3153167" cy="521732"/>
            </a:xfrm>
          </p:grpSpPr>
          <p:sp>
            <p:nvSpPr>
              <p:cNvPr id="604" name="Google Shape;604;p12"/>
              <p:cNvSpPr txBox="1"/>
              <p:nvPr/>
            </p:nvSpPr>
            <p:spPr>
              <a:xfrm>
                <a:off x="1388353" y="1412740"/>
                <a:ext cx="3153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Publisher contact</a:t>
                </a:r>
                <a:endParaRPr/>
              </a:p>
            </p:txBody>
          </p:sp>
          <p:sp>
            <p:nvSpPr>
              <p:cNvPr id="605" name="Google Shape;605;p12"/>
              <p:cNvSpPr/>
              <p:nvPr/>
            </p:nvSpPr>
            <p:spPr>
              <a:xfrm>
                <a:off x="1413753" y="1285240"/>
                <a:ext cx="2609856" cy="470658"/>
              </a:xfrm>
              <a:prstGeom prst="rect">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06" name="Google Shape;606;p12"/>
              <p:cNvCxnSpPr/>
              <p:nvPr/>
            </p:nvCxnSpPr>
            <p:spPr>
              <a:xfrm>
                <a:off x="1420139" y="1448115"/>
                <a:ext cx="2603469" cy="0"/>
              </a:xfrm>
              <a:prstGeom prst="straightConnector1">
                <a:avLst/>
              </a:prstGeom>
              <a:noFill/>
              <a:ln cap="flat" cmpd="sng" w="9525">
                <a:solidFill>
                  <a:schemeClr val="dk1"/>
                </a:solidFill>
                <a:prstDash val="solid"/>
                <a:miter lim="800000"/>
                <a:headEnd len="sm" w="sm" type="none"/>
                <a:tailEnd len="sm" w="sm" type="none"/>
              </a:ln>
            </p:spPr>
          </p:cxnSp>
          <p:sp>
            <p:nvSpPr>
              <p:cNvPr id="607" name="Google Shape;607;p12"/>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1F3864"/>
                    </a:solidFill>
                    <a:latin typeface="Calibri"/>
                    <a:ea typeface="Calibri"/>
                    <a:cs typeface="Calibri"/>
                    <a:sym typeface="Calibri"/>
                  </a:rPr>
                  <a:t>Who to contact</a:t>
                </a:r>
                <a:endParaRPr sz="1100">
                  <a:solidFill>
                    <a:srgbClr val="1F3864"/>
                  </a:solidFill>
                  <a:latin typeface="Calibri"/>
                  <a:ea typeface="Calibri"/>
                  <a:cs typeface="Calibri"/>
                  <a:sym typeface="Calibri"/>
                </a:endParaRPr>
              </a:p>
            </p:txBody>
          </p:sp>
        </p:grpSp>
        <p:grpSp>
          <p:nvGrpSpPr>
            <p:cNvPr id="608" name="Google Shape;608;p12"/>
            <p:cNvGrpSpPr/>
            <p:nvPr/>
          </p:nvGrpSpPr>
          <p:grpSpPr>
            <a:xfrm>
              <a:off x="582521" y="3604126"/>
              <a:ext cx="3153167" cy="1075730"/>
              <a:chOff x="1388353" y="1260340"/>
              <a:chExt cx="3153167" cy="1075730"/>
            </a:xfrm>
          </p:grpSpPr>
          <p:sp>
            <p:nvSpPr>
              <p:cNvPr id="609" name="Google Shape;609;p12"/>
              <p:cNvSpPr txBox="1"/>
              <p:nvPr/>
            </p:nvSpPr>
            <p:spPr>
              <a:xfrm>
                <a:off x="1388353" y="1412740"/>
                <a:ext cx="315316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 access (files)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Data access (API)</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Data access (notifications)</a:t>
                </a:r>
                <a:endParaRPr/>
              </a:p>
            </p:txBody>
          </p:sp>
          <p:sp>
            <p:nvSpPr>
              <p:cNvPr id="610" name="Google Shape;610;p12"/>
              <p:cNvSpPr/>
              <p:nvPr/>
            </p:nvSpPr>
            <p:spPr>
              <a:xfrm>
                <a:off x="1413752" y="1285239"/>
                <a:ext cx="2613561" cy="994669"/>
              </a:xfrm>
              <a:prstGeom prst="rect">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11" name="Google Shape;611;p12"/>
              <p:cNvCxnSpPr/>
              <p:nvPr/>
            </p:nvCxnSpPr>
            <p:spPr>
              <a:xfrm>
                <a:off x="1420139" y="1448115"/>
                <a:ext cx="2607174" cy="0"/>
              </a:xfrm>
              <a:prstGeom prst="straightConnector1">
                <a:avLst/>
              </a:prstGeom>
              <a:noFill/>
              <a:ln cap="flat" cmpd="sng" w="9525">
                <a:solidFill>
                  <a:schemeClr val="dk1"/>
                </a:solidFill>
                <a:prstDash val="solid"/>
                <a:miter lim="800000"/>
                <a:headEnd len="sm" w="sm" type="none"/>
                <a:tailEnd len="sm" w="sm" type="none"/>
              </a:ln>
            </p:spPr>
          </p:cxnSp>
          <p:sp>
            <p:nvSpPr>
              <p:cNvPr id="612" name="Google Shape;612;p12"/>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1F3864"/>
                    </a:solidFill>
                    <a:latin typeface="Calibri"/>
                    <a:ea typeface="Calibri"/>
                    <a:cs typeface="Calibri"/>
                    <a:sym typeface="Calibri"/>
                  </a:rPr>
                  <a:t>How to access</a:t>
                </a:r>
                <a:endParaRPr sz="1100">
                  <a:solidFill>
                    <a:srgbClr val="1F3864"/>
                  </a:solidFill>
                  <a:latin typeface="Calibri"/>
                  <a:ea typeface="Calibri"/>
                  <a:cs typeface="Calibri"/>
                  <a:sym typeface="Calibri"/>
                </a:endParaRPr>
              </a:p>
            </p:txBody>
          </p:sp>
        </p:grpSp>
        <p:grpSp>
          <p:nvGrpSpPr>
            <p:cNvPr id="613" name="Google Shape;613;p12"/>
            <p:cNvGrpSpPr/>
            <p:nvPr/>
          </p:nvGrpSpPr>
          <p:grpSpPr>
            <a:xfrm>
              <a:off x="576733" y="4667370"/>
              <a:ext cx="3153167" cy="1075730"/>
              <a:chOff x="1388353" y="1260340"/>
              <a:chExt cx="3153167" cy="1075730"/>
            </a:xfrm>
          </p:grpSpPr>
          <p:sp>
            <p:nvSpPr>
              <p:cNvPr id="614" name="Google Shape;614;p12"/>
              <p:cNvSpPr txBox="1"/>
              <p:nvPr/>
            </p:nvSpPr>
            <p:spPr>
              <a:xfrm>
                <a:off x="1388353" y="1412740"/>
                <a:ext cx="315316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 policy</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Rights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License</a:t>
                </a:r>
                <a:endParaRPr/>
              </a:p>
            </p:txBody>
          </p:sp>
          <p:sp>
            <p:nvSpPr>
              <p:cNvPr id="615" name="Google Shape;615;p12"/>
              <p:cNvSpPr/>
              <p:nvPr/>
            </p:nvSpPr>
            <p:spPr>
              <a:xfrm>
                <a:off x="1413753" y="1285239"/>
                <a:ext cx="2619348" cy="994669"/>
              </a:xfrm>
              <a:prstGeom prst="rect">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16" name="Google Shape;616;p12"/>
              <p:cNvCxnSpPr/>
              <p:nvPr/>
            </p:nvCxnSpPr>
            <p:spPr>
              <a:xfrm>
                <a:off x="1420139" y="1448115"/>
                <a:ext cx="2612962" cy="0"/>
              </a:xfrm>
              <a:prstGeom prst="straightConnector1">
                <a:avLst/>
              </a:prstGeom>
              <a:noFill/>
              <a:ln cap="flat" cmpd="sng" w="9525">
                <a:solidFill>
                  <a:schemeClr val="dk1"/>
                </a:solidFill>
                <a:prstDash val="solid"/>
                <a:miter lim="800000"/>
                <a:headEnd len="sm" w="sm" type="none"/>
                <a:tailEnd len="sm" w="sm" type="none"/>
              </a:ln>
            </p:spPr>
          </p:cxnSp>
          <p:sp>
            <p:nvSpPr>
              <p:cNvPr id="617" name="Google Shape;617;p12"/>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1F3864"/>
                    </a:solidFill>
                    <a:latin typeface="Calibri"/>
                    <a:ea typeface="Calibri"/>
                    <a:cs typeface="Calibri"/>
                    <a:sym typeface="Calibri"/>
                  </a:rPr>
                  <a:t>Conditions of use</a:t>
                </a:r>
                <a:endParaRPr sz="1100">
                  <a:solidFill>
                    <a:srgbClr val="1F3864"/>
                  </a:solidFill>
                  <a:latin typeface="Calibri"/>
                  <a:ea typeface="Calibri"/>
                  <a:cs typeface="Calibri"/>
                  <a:sym typeface="Calibri"/>
                </a:endParaRPr>
              </a:p>
            </p:txBody>
          </p:sp>
        </p:grpSp>
        <p:grpSp>
          <p:nvGrpSpPr>
            <p:cNvPr id="618" name="Google Shape;618;p12"/>
            <p:cNvGrpSpPr/>
            <p:nvPr/>
          </p:nvGrpSpPr>
          <p:grpSpPr>
            <a:xfrm>
              <a:off x="579411" y="5719546"/>
              <a:ext cx="3153167" cy="521732"/>
              <a:chOff x="1388353" y="1260340"/>
              <a:chExt cx="3153167" cy="521732"/>
            </a:xfrm>
          </p:grpSpPr>
          <p:sp>
            <p:nvSpPr>
              <p:cNvPr id="619" name="Google Shape;619;p12"/>
              <p:cNvSpPr txBox="1"/>
              <p:nvPr/>
            </p:nvSpPr>
            <p:spPr>
              <a:xfrm>
                <a:off x="1388353" y="1412740"/>
                <a:ext cx="3153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Citation</a:t>
                </a:r>
                <a:endParaRPr/>
              </a:p>
            </p:txBody>
          </p:sp>
          <p:sp>
            <p:nvSpPr>
              <p:cNvPr id="620" name="Google Shape;620;p12"/>
              <p:cNvSpPr/>
              <p:nvPr/>
            </p:nvSpPr>
            <p:spPr>
              <a:xfrm>
                <a:off x="1413753" y="1285240"/>
                <a:ext cx="2616670" cy="470658"/>
              </a:xfrm>
              <a:prstGeom prst="rect">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21" name="Google Shape;621;p12"/>
              <p:cNvCxnSpPr/>
              <p:nvPr/>
            </p:nvCxnSpPr>
            <p:spPr>
              <a:xfrm>
                <a:off x="1420139" y="1448115"/>
                <a:ext cx="2610284" cy="0"/>
              </a:xfrm>
              <a:prstGeom prst="straightConnector1">
                <a:avLst/>
              </a:prstGeom>
              <a:noFill/>
              <a:ln cap="flat" cmpd="sng" w="9525">
                <a:solidFill>
                  <a:schemeClr val="dk1"/>
                </a:solidFill>
                <a:prstDash val="solid"/>
                <a:miter lim="800000"/>
                <a:headEnd len="sm" w="sm" type="none"/>
                <a:tailEnd len="sm" w="sm" type="none"/>
              </a:ln>
            </p:spPr>
          </p:cxnSp>
          <p:sp>
            <p:nvSpPr>
              <p:cNvPr id="622" name="Google Shape;622;p12"/>
              <p:cNvSpPr txBox="1"/>
              <p:nvPr/>
            </p:nvSpPr>
            <p:spPr>
              <a:xfrm>
                <a:off x="1395019" y="1260340"/>
                <a:ext cx="13149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1F3864"/>
                    </a:solidFill>
                    <a:latin typeface="Calibri"/>
                    <a:ea typeface="Calibri"/>
                    <a:cs typeface="Calibri"/>
                    <a:sym typeface="Calibri"/>
                  </a:rPr>
                  <a:t>How to attribute</a:t>
                </a:r>
                <a:endParaRPr sz="1100">
                  <a:solidFill>
                    <a:srgbClr val="1F3864"/>
                  </a:solidFill>
                  <a:latin typeface="Calibri"/>
                  <a:ea typeface="Calibri"/>
                  <a:cs typeface="Calibri"/>
                  <a:sym typeface="Calibri"/>
                </a:endParaRPr>
              </a:p>
            </p:txBody>
          </p:sp>
        </p:grpSp>
      </p:grpSp>
      <p:grpSp>
        <p:nvGrpSpPr>
          <p:cNvPr id="623" name="Google Shape;623;p12"/>
          <p:cNvGrpSpPr/>
          <p:nvPr/>
        </p:nvGrpSpPr>
        <p:grpSpPr>
          <a:xfrm>
            <a:off x="1176236" y="3734128"/>
            <a:ext cx="5564021" cy="1513209"/>
            <a:chOff x="5138481" y="4728069"/>
            <a:chExt cx="5564021" cy="1513209"/>
          </a:xfrm>
        </p:grpSpPr>
        <p:grpSp>
          <p:nvGrpSpPr>
            <p:cNvPr id="624" name="Google Shape;624;p12"/>
            <p:cNvGrpSpPr/>
            <p:nvPr/>
          </p:nvGrpSpPr>
          <p:grpSpPr>
            <a:xfrm>
              <a:off x="5138481" y="5116020"/>
              <a:ext cx="854768" cy="1115657"/>
              <a:chOff x="5763630" y="5642167"/>
              <a:chExt cx="854768" cy="1115657"/>
            </a:xfrm>
          </p:grpSpPr>
          <p:grpSp>
            <p:nvGrpSpPr>
              <p:cNvPr id="625" name="Google Shape;625;p12"/>
              <p:cNvGrpSpPr/>
              <p:nvPr/>
            </p:nvGrpSpPr>
            <p:grpSpPr>
              <a:xfrm>
                <a:off x="5763630" y="5662743"/>
                <a:ext cx="853119" cy="1095081"/>
                <a:chOff x="6469911" y="573024"/>
                <a:chExt cx="853119" cy="1095081"/>
              </a:xfrm>
            </p:grpSpPr>
            <p:sp>
              <p:nvSpPr>
                <p:cNvPr id="626" name="Google Shape;626;p12"/>
                <p:cNvSpPr/>
                <p:nvPr/>
              </p:nvSpPr>
              <p:spPr>
                <a:xfrm>
                  <a:off x="6510528" y="573024"/>
                  <a:ext cx="768096" cy="1072896"/>
                </a:xfrm>
                <a:prstGeom prst="roundRect">
                  <a:avLst>
                    <a:gd fmla="val 7545" name="adj"/>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7" name="Google Shape;627;p12"/>
                <p:cNvSpPr/>
                <p:nvPr/>
              </p:nvSpPr>
              <p:spPr>
                <a:xfrm>
                  <a:off x="7005356" y="573024"/>
                  <a:ext cx="273268" cy="273268"/>
                </a:xfrm>
                <a:prstGeom prst="rect">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28" name="Google Shape;628;p12"/>
                <p:cNvSpPr/>
                <p:nvPr/>
              </p:nvSpPr>
              <p:spPr>
                <a:xfrm rot="5400000">
                  <a:off x="6999566" y="578811"/>
                  <a:ext cx="273269" cy="273270"/>
                </a:xfrm>
                <a:prstGeom prst="triangle">
                  <a:avLst>
                    <a:gd fmla="val 100000" name="adj"/>
                  </a:avLst>
                </a:prstGeom>
                <a:solidFill>
                  <a:srgbClr val="FFFFFF"/>
                </a:solidFill>
                <a:ln cap="rnd"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629" name="Google Shape;629;p12"/>
                <p:cNvCxnSpPr/>
                <p:nvPr/>
              </p:nvCxnSpPr>
              <p:spPr>
                <a:xfrm>
                  <a:off x="6510528" y="1427544"/>
                  <a:ext cx="762308" cy="0"/>
                </a:xfrm>
                <a:prstGeom prst="straightConnector1">
                  <a:avLst/>
                </a:prstGeom>
                <a:noFill/>
                <a:ln cap="flat" cmpd="sng" w="12700">
                  <a:solidFill>
                    <a:srgbClr val="000000"/>
                  </a:solidFill>
                  <a:prstDash val="solid"/>
                  <a:miter lim="800000"/>
                  <a:headEnd len="sm" w="sm" type="none"/>
                  <a:tailEnd len="sm" w="sm" type="none"/>
                </a:ln>
              </p:spPr>
            </p:cxnSp>
            <p:sp>
              <p:nvSpPr>
                <p:cNvPr id="630" name="Google Shape;630;p12"/>
                <p:cNvSpPr txBox="1"/>
                <p:nvPr/>
              </p:nvSpPr>
              <p:spPr>
                <a:xfrm>
                  <a:off x="6610996" y="1406495"/>
                  <a:ext cx="56137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JSON</a:t>
                  </a:r>
                  <a:endParaRPr/>
                </a:p>
              </p:txBody>
            </p:sp>
            <p:sp>
              <p:nvSpPr>
                <p:cNvPr id="631" name="Google Shape;631;p12"/>
                <p:cNvSpPr txBox="1"/>
                <p:nvPr/>
              </p:nvSpPr>
              <p:spPr>
                <a:xfrm>
                  <a:off x="6469911" y="909189"/>
                  <a:ext cx="85311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WCMP2</a:t>
                  </a:r>
                  <a:endParaRPr b="1" i="0" sz="1600" u="none" cap="none" strike="noStrike">
                    <a:solidFill>
                      <a:srgbClr val="000000"/>
                    </a:solidFill>
                    <a:latin typeface="Arial"/>
                    <a:ea typeface="Arial"/>
                    <a:cs typeface="Arial"/>
                    <a:sym typeface="Arial"/>
                  </a:endParaRPr>
                </a:p>
              </p:txBody>
            </p:sp>
          </p:grpSp>
          <p:sp>
            <p:nvSpPr>
              <p:cNvPr id="632" name="Google Shape;632;p12"/>
              <p:cNvSpPr/>
              <p:nvPr/>
            </p:nvSpPr>
            <p:spPr>
              <a:xfrm rot="10800000">
                <a:off x="6297962" y="5642167"/>
                <a:ext cx="320436" cy="315980"/>
              </a:xfrm>
              <a:prstGeom prst="triangle">
                <a:avLst>
                  <a:gd fmla="val 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33" name="Google Shape;633;p12"/>
            <p:cNvGrpSpPr/>
            <p:nvPr/>
          </p:nvGrpSpPr>
          <p:grpSpPr>
            <a:xfrm>
              <a:off x="7421568" y="4728069"/>
              <a:ext cx="1191086" cy="1513209"/>
              <a:chOff x="8046719" y="5254216"/>
              <a:chExt cx="1191086" cy="1513209"/>
            </a:xfrm>
          </p:grpSpPr>
          <p:sp>
            <p:nvSpPr>
              <p:cNvPr id="634" name="Google Shape;634;p12"/>
              <p:cNvSpPr/>
              <p:nvPr/>
            </p:nvSpPr>
            <p:spPr>
              <a:xfrm>
                <a:off x="8046719" y="5588467"/>
                <a:ext cx="1175851" cy="1175333"/>
              </a:xfrm>
              <a:prstGeom prst="roundRect">
                <a:avLst>
                  <a:gd fmla="val 2604" name="adj"/>
                </a:avLst>
              </a:prstGeom>
              <a:solidFill>
                <a:schemeClr val="lt1"/>
              </a:solidFill>
              <a:ln cap="flat" cmpd="sng" w="28575">
                <a:solidFill>
                  <a:srgbClr val="1849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35" name="Google Shape;635;p12"/>
              <p:cNvPicPr preferRelativeResize="0"/>
              <p:nvPr/>
            </p:nvPicPr>
            <p:blipFill rotWithShape="1">
              <a:blip r:embed="rId3">
                <a:alphaModFix/>
              </a:blip>
              <a:srcRect b="0" l="0" r="0" t="0"/>
              <a:stretch/>
            </p:blipFill>
            <p:spPr>
              <a:xfrm>
                <a:off x="8318061" y="5254216"/>
                <a:ext cx="664522" cy="676715"/>
              </a:xfrm>
              <a:prstGeom prst="rect">
                <a:avLst/>
              </a:prstGeom>
              <a:noFill/>
              <a:ln>
                <a:noFill/>
              </a:ln>
            </p:spPr>
          </p:pic>
          <p:sp>
            <p:nvSpPr>
              <p:cNvPr id="636" name="Google Shape;636;p12"/>
              <p:cNvSpPr/>
              <p:nvPr/>
            </p:nvSpPr>
            <p:spPr>
              <a:xfrm>
                <a:off x="8408547" y="5343038"/>
                <a:ext cx="483550" cy="48355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37" name="Google Shape;637;p12"/>
              <p:cNvPicPr preferRelativeResize="0"/>
              <p:nvPr/>
            </p:nvPicPr>
            <p:blipFill rotWithShape="1">
              <a:blip r:embed="rId4">
                <a:alphaModFix/>
              </a:blip>
              <a:srcRect b="0" l="0" r="0" t="0"/>
              <a:stretch/>
            </p:blipFill>
            <p:spPr>
              <a:xfrm>
                <a:off x="8375743" y="5324989"/>
                <a:ext cx="538998" cy="519648"/>
              </a:xfrm>
              <a:prstGeom prst="rect">
                <a:avLst/>
              </a:prstGeom>
              <a:noFill/>
              <a:ln>
                <a:noFill/>
              </a:ln>
            </p:spPr>
          </p:pic>
          <p:sp>
            <p:nvSpPr>
              <p:cNvPr id="638" name="Google Shape;638;p12"/>
              <p:cNvSpPr txBox="1"/>
              <p:nvPr/>
            </p:nvSpPr>
            <p:spPr>
              <a:xfrm>
                <a:off x="8058612" y="5905651"/>
                <a:ext cx="1179193"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1849D4"/>
                    </a:solidFill>
                    <a:latin typeface="Calibri"/>
                    <a:ea typeface="Calibri"/>
                    <a:cs typeface="Calibri"/>
                    <a:sym typeface="Calibri"/>
                  </a:rPr>
                  <a:t>Global</a:t>
                </a:r>
                <a:endParaRPr/>
              </a:p>
              <a:p>
                <a:pPr indent="0" lvl="0" marL="0" marR="0" rtl="0" algn="ctr">
                  <a:spcBef>
                    <a:spcPts val="0"/>
                  </a:spcBef>
                  <a:spcAft>
                    <a:spcPts val="0"/>
                  </a:spcAft>
                  <a:buNone/>
                </a:pPr>
                <a:r>
                  <a:rPr lang="en-US" sz="1600">
                    <a:solidFill>
                      <a:srgbClr val="1849D4"/>
                    </a:solidFill>
                    <a:latin typeface="Calibri"/>
                    <a:ea typeface="Calibri"/>
                    <a:cs typeface="Calibri"/>
                    <a:sym typeface="Calibri"/>
                  </a:rPr>
                  <a:t>Discovery</a:t>
                </a:r>
                <a:endParaRPr/>
              </a:p>
              <a:p>
                <a:pPr indent="0" lvl="0" marL="0" marR="0" rtl="0" algn="ctr">
                  <a:spcBef>
                    <a:spcPts val="0"/>
                  </a:spcBef>
                  <a:spcAft>
                    <a:spcPts val="0"/>
                  </a:spcAft>
                  <a:buNone/>
                </a:pPr>
                <a:r>
                  <a:rPr lang="en-US" sz="1600">
                    <a:solidFill>
                      <a:srgbClr val="1849D4"/>
                    </a:solidFill>
                    <a:latin typeface="Calibri"/>
                    <a:ea typeface="Calibri"/>
                    <a:cs typeface="Calibri"/>
                    <a:sym typeface="Calibri"/>
                  </a:rPr>
                  <a:t>Catalogue</a:t>
                </a:r>
                <a:endParaRPr/>
              </a:p>
            </p:txBody>
          </p:sp>
        </p:grpSp>
        <p:grpSp>
          <p:nvGrpSpPr>
            <p:cNvPr id="639" name="Google Shape;639;p12"/>
            <p:cNvGrpSpPr/>
            <p:nvPr/>
          </p:nvGrpSpPr>
          <p:grpSpPr>
            <a:xfrm>
              <a:off x="9457902" y="5209049"/>
              <a:ext cx="1244600" cy="835199"/>
              <a:chOff x="10163422" y="5009438"/>
              <a:chExt cx="1244600" cy="835199"/>
            </a:xfrm>
          </p:grpSpPr>
          <p:sp>
            <p:nvSpPr>
              <p:cNvPr id="640" name="Google Shape;640;p12"/>
              <p:cNvSpPr/>
              <p:nvPr/>
            </p:nvSpPr>
            <p:spPr>
              <a:xfrm>
                <a:off x="10163422" y="5009438"/>
                <a:ext cx="1244600" cy="835199"/>
              </a:xfrm>
              <a:prstGeom prst="roundRect">
                <a:avLst>
                  <a:gd fmla="val 8760" name="adj"/>
                </a:avLst>
              </a:prstGeom>
              <a:solidFill>
                <a:schemeClr val="lt1"/>
              </a:solidFill>
              <a:ln cap="flat" cmpd="sng" w="19050">
                <a:solidFill>
                  <a:srgbClr val="7F7F7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p12"/>
              <p:cNvSpPr txBox="1"/>
              <p:nvPr/>
            </p:nvSpPr>
            <p:spPr>
              <a:xfrm>
                <a:off x="10177463" y="5030687"/>
                <a:ext cx="11791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7F7F7F"/>
                    </a:solidFill>
                    <a:latin typeface="Calibri"/>
                    <a:ea typeface="Calibri"/>
                    <a:cs typeface="Calibri"/>
                    <a:sym typeface="Calibri"/>
                  </a:rPr>
                  <a:t>search engines</a:t>
                </a:r>
                <a:endParaRPr/>
              </a:p>
            </p:txBody>
          </p:sp>
          <p:pic>
            <p:nvPicPr>
              <p:cNvPr id="642" name="Google Shape;642;p12"/>
              <p:cNvPicPr preferRelativeResize="0"/>
              <p:nvPr/>
            </p:nvPicPr>
            <p:blipFill rotWithShape="1">
              <a:blip r:embed="rId5">
                <a:alphaModFix/>
              </a:blip>
              <a:srcRect b="0" l="0" r="0" t="0"/>
              <a:stretch/>
            </p:blipFill>
            <p:spPr>
              <a:xfrm>
                <a:off x="10209233" y="5247044"/>
                <a:ext cx="577379" cy="577379"/>
              </a:xfrm>
              <a:prstGeom prst="rect">
                <a:avLst/>
              </a:prstGeom>
              <a:noFill/>
              <a:ln>
                <a:noFill/>
              </a:ln>
            </p:spPr>
          </p:pic>
          <p:pic>
            <p:nvPicPr>
              <p:cNvPr id="643" name="Google Shape;643;p12"/>
              <p:cNvPicPr preferRelativeResize="0"/>
              <p:nvPr/>
            </p:nvPicPr>
            <p:blipFill rotWithShape="1">
              <a:blip r:embed="rId6">
                <a:alphaModFix/>
              </a:blip>
              <a:srcRect b="11545" l="24208" r="24075" t="9771"/>
              <a:stretch/>
            </p:blipFill>
            <p:spPr>
              <a:xfrm>
                <a:off x="10818382" y="5253082"/>
                <a:ext cx="477520" cy="544883"/>
              </a:xfrm>
              <a:prstGeom prst="rect">
                <a:avLst/>
              </a:prstGeom>
              <a:noFill/>
              <a:ln>
                <a:noFill/>
              </a:ln>
            </p:spPr>
          </p:pic>
        </p:grpSp>
        <p:grpSp>
          <p:nvGrpSpPr>
            <p:cNvPr id="644" name="Google Shape;644;p12"/>
            <p:cNvGrpSpPr/>
            <p:nvPr/>
          </p:nvGrpSpPr>
          <p:grpSpPr>
            <a:xfrm>
              <a:off x="8436351" y="5393426"/>
              <a:ext cx="1179193" cy="287743"/>
              <a:chOff x="8583987" y="5634400"/>
              <a:chExt cx="1179193" cy="287743"/>
            </a:xfrm>
          </p:grpSpPr>
          <p:cxnSp>
            <p:nvCxnSpPr>
              <p:cNvPr id="645" name="Google Shape;645;p12"/>
              <p:cNvCxnSpPr/>
              <p:nvPr/>
            </p:nvCxnSpPr>
            <p:spPr>
              <a:xfrm rot="10800000">
                <a:off x="8761406" y="5634400"/>
                <a:ext cx="841821" cy="1"/>
              </a:xfrm>
              <a:prstGeom prst="straightConnector1">
                <a:avLst/>
              </a:prstGeom>
              <a:noFill/>
              <a:ln cap="flat" cmpd="sng" w="9525">
                <a:solidFill>
                  <a:srgbClr val="7F7F7F"/>
                </a:solidFill>
                <a:prstDash val="dash"/>
                <a:miter lim="800000"/>
                <a:headEnd len="sm" w="sm" type="none"/>
                <a:tailEnd len="med" w="med" type="triangle"/>
              </a:ln>
            </p:spPr>
          </p:cxnSp>
          <p:sp>
            <p:nvSpPr>
              <p:cNvPr id="646" name="Google Shape;646;p12"/>
              <p:cNvSpPr txBox="1"/>
              <p:nvPr/>
            </p:nvSpPr>
            <p:spPr>
              <a:xfrm>
                <a:off x="8583987" y="5645144"/>
                <a:ext cx="11791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7F7F7F"/>
                    </a:solidFill>
                    <a:latin typeface="Calibri"/>
                    <a:ea typeface="Calibri"/>
                    <a:cs typeface="Calibri"/>
                    <a:sym typeface="Calibri"/>
                  </a:rPr>
                  <a:t>«index»</a:t>
                </a:r>
                <a:endParaRPr/>
              </a:p>
            </p:txBody>
          </p:sp>
        </p:grpSp>
        <p:grpSp>
          <p:nvGrpSpPr>
            <p:cNvPr id="647" name="Google Shape;647;p12"/>
            <p:cNvGrpSpPr/>
            <p:nvPr/>
          </p:nvGrpSpPr>
          <p:grpSpPr>
            <a:xfrm>
              <a:off x="5942568" y="5428825"/>
              <a:ext cx="1479000" cy="276999"/>
              <a:chOff x="5942568" y="5693138"/>
              <a:chExt cx="1479000" cy="276999"/>
            </a:xfrm>
          </p:grpSpPr>
          <p:cxnSp>
            <p:nvCxnSpPr>
              <p:cNvPr id="648" name="Google Shape;648;p12"/>
              <p:cNvCxnSpPr>
                <a:stCxn id="634" idx="1"/>
              </p:cNvCxnSpPr>
              <p:nvPr/>
            </p:nvCxnSpPr>
            <p:spPr>
              <a:xfrm flipH="1">
                <a:off x="5942568" y="5914300"/>
                <a:ext cx="1479000" cy="23100"/>
              </a:xfrm>
              <a:prstGeom prst="straightConnector1">
                <a:avLst/>
              </a:prstGeom>
              <a:noFill/>
              <a:ln cap="flat" cmpd="sng" w="9525">
                <a:solidFill>
                  <a:srgbClr val="7F7F7F"/>
                </a:solidFill>
                <a:prstDash val="dash"/>
                <a:miter lim="800000"/>
                <a:headEnd len="med" w="med" type="triangle"/>
                <a:tailEnd len="sm" w="sm" type="none"/>
              </a:ln>
            </p:spPr>
          </p:cxnSp>
          <p:sp>
            <p:nvSpPr>
              <p:cNvPr id="649" name="Google Shape;649;p12"/>
              <p:cNvSpPr txBox="1"/>
              <p:nvPr/>
            </p:nvSpPr>
            <p:spPr>
              <a:xfrm>
                <a:off x="6027326" y="5693138"/>
                <a:ext cx="117919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7F7F7F"/>
                    </a:solidFill>
                    <a:latin typeface="Calibri"/>
                    <a:ea typeface="Calibri"/>
                    <a:cs typeface="Calibri"/>
                    <a:sym typeface="Calibri"/>
                  </a:rPr>
                  <a:t>«publish»</a:t>
                </a:r>
                <a:endParaRPr/>
              </a:p>
            </p:txBody>
          </p:sp>
        </p:grpSp>
      </p:grpSp>
      <p:sp>
        <p:nvSpPr>
          <p:cNvPr id="650" name="Google Shape;650;p12"/>
          <p:cNvSpPr txBox="1"/>
          <p:nvPr/>
        </p:nvSpPr>
        <p:spPr>
          <a:xfrm>
            <a:off x="1646269" y="6120969"/>
            <a:ext cx="528221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Guide to WIS (WMO No. 1061), Vol II, </a:t>
            </a:r>
            <a:r>
              <a:rPr b="0" i="0" lang="en-US" sz="1000">
                <a:solidFill>
                  <a:srgbClr val="1F1F1F"/>
                </a:solidFill>
                <a:latin typeface="Arial"/>
                <a:ea typeface="Arial"/>
                <a:cs typeface="Arial"/>
                <a:sym typeface="Arial"/>
              </a:rPr>
              <a:t>§1.3.2 How to provide discovery metadata to WIS2 [</a:t>
            </a:r>
            <a:r>
              <a:rPr b="0" i="0" lang="en-US" sz="1000" u="sng">
                <a:solidFill>
                  <a:srgbClr val="1F1F1F"/>
                </a:solidFill>
                <a:latin typeface="Arial"/>
                <a:ea typeface="Arial"/>
                <a:cs typeface="Arial"/>
                <a:sym typeface="Arial"/>
                <a:hlinkClick r:id="rId7">
                  <a:extLst>
                    <a:ext uri="{A12FA001-AC4F-418D-AE19-62706E023703}">
                      <ahyp:hlinkClr val="tx"/>
                    </a:ext>
                  </a:extLst>
                </a:hlinkClick>
              </a:rPr>
              <a:t>draf</a:t>
            </a:r>
            <a:r>
              <a:rPr lang="en-US" sz="1000" u="sng">
                <a:solidFill>
                  <a:srgbClr val="1F1F1F"/>
                </a:solidFill>
                <a:latin typeface="Arial"/>
                <a:ea typeface="Arial"/>
                <a:cs typeface="Arial"/>
                <a:sym typeface="Arial"/>
                <a:hlinkClick r:id="rId8">
                  <a:extLst>
                    <a:ext uri="{A12FA001-AC4F-418D-AE19-62706E023703}">
                      <ahyp:hlinkClr val="tx"/>
                    </a:ext>
                  </a:extLst>
                </a:hlinkClick>
              </a:rPr>
              <a:t>t</a:t>
            </a:r>
            <a:r>
              <a:rPr lang="en-US" sz="1000">
                <a:solidFill>
                  <a:srgbClr val="1F1F1F"/>
                </a:solidFill>
                <a:latin typeface="Arial"/>
                <a:ea typeface="Arial"/>
                <a:cs typeface="Arial"/>
                <a:sym typeface="Arial"/>
              </a:rPr>
              <a:t>]</a:t>
            </a:r>
            <a:r>
              <a:rPr b="0" i="0" lang="en-US" sz="1000">
                <a:solidFill>
                  <a:srgbClr val="1F1F1F"/>
                </a:solidFill>
                <a:latin typeface="Arial"/>
                <a:ea typeface="Arial"/>
                <a:cs typeface="Arial"/>
                <a:sym typeface="Arial"/>
              </a:rPr>
              <a:t> </a:t>
            </a:r>
            <a:endParaRPr sz="1000">
              <a:solidFill>
                <a:schemeClr val="dk1"/>
              </a:solidFill>
              <a:latin typeface="Calibri"/>
              <a:ea typeface="Calibri"/>
              <a:cs typeface="Calibri"/>
              <a:sym typeface="Calibri"/>
            </a:endParaRPr>
          </a:p>
        </p:txBody>
      </p:sp>
      <p:sp>
        <p:nvSpPr>
          <p:cNvPr id="651" name="Google Shape;651;p12"/>
          <p:cNvSpPr txBox="1"/>
          <p:nvPr/>
        </p:nvSpPr>
        <p:spPr>
          <a:xfrm>
            <a:off x="1635964" y="6422624"/>
            <a:ext cx="496642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Manual on WIS (WMO No. 1060), Vol II, Appendix F: WMO Core Metadata Profile 2</a:t>
            </a:r>
            <a:r>
              <a:rPr b="0" i="0" lang="en-US" sz="1000">
                <a:solidFill>
                  <a:srgbClr val="1F1F1F"/>
                </a:solidFill>
                <a:latin typeface="Arial"/>
                <a:ea typeface="Arial"/>
                <a:cs typeface="Arial"/>
                <a:sym typeface="Arial"/>
              </a:rPr>
              <a:t> [</a:t>
            </a:r>
            <a:r>
              <a:rPr b="0" i="0" lang="en-US" sz="1000" u="sng">
                <a:solidFill>
                  <a:srgbClr val="1F1F1F"/>
                </a:solidFill>
                <a:latin typeface="Arial"/>
                <a:ea typeface="Arial"/>
                <a:cs typeface="Arial"/>
                <a:sym typeface="Arial"/>
                <a:hlinkClick r:id="rId9">
                  <a:extLst>
                    <a:ext uri="{A12FA001-AC4F-418D-AE19-62706E023703}">
                      <ahyp:hlinkClr val="tx"/>
                    </a:ext>
                  </a:extLst>
                </a:hlinkClick>
              </a:rPr>
              <a:t>draf</a:t>
            </a:r>
            <a:r>
              <a:rPr lang="en-US" sz="1000" u="sng">
                <a:solidFill>
                  <a:srgbClr val="1F1F1F"/>
                </a:solidFill>
                <a:latin typeface="Arial"/>
                <a:ea typeface="Arial"/>
                <a:cs typeface="Arial"/>
                <a:sym typeface="Arial"/>
                <a:hlinkClick r:id="rId10">
                  <a:extLst>
                    <a:ext uri="{A12FA001-AC4F-418D-AE19-62706E023703}">
                      <ahyp:hlinkClr val="tx"/>
                    </a:ext>
                  </a:extLst>
                </a:hlinkClick>
              </a:rPr>
              <a:t>t</a:t>
            </a:r>
            <a:r>
              <a:rPr lang="en-US" sz="1000">
                <a:solidFill>
                  <a:srgbClr val="1F1F1F"/>
                </a:solidFill>
                <a:latin typeface="Arial"/>
                <a:ea typeface="Arial"/>
                <a:cs typeface="Arial"/>
                <a:sym typeface="Arial"/>
              </a:rPr>
              <a:t>]</a:t>
            </a:r>
            <a:r>
              <a:rPr b="0" i="0" lang="en-US" sz="1000">
                <a:solidFill>
                  <a:srgbClr val="1F1F1F"/>
                </a:solidFill>
                <a:latin typeface="Arial"/>
                <a:ea typeface="Arial"/>
                <a:cs typeface="Arial"/>
                <a:sym typeface="Arial"/>
              </a:rPr>
              <a:t> </a:t>
            </a:r>
            <a:endParaRPr sz="1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p13"/>
          <p:cNvPicPr preferRelativeResize="0"/>
          <p:nvPr/>
        </p:nvPicPr>
        <p:blipFill rotWithShape="1">
          <a:blip r:embed="rId3">
            <a:alphaModFix/>
          </a:blip>
          <a:srcRect b="0" l="0" r="0" t="0"/>
          <a:stretch/>
        </p:blipFill>
        <p:spPr>
          <a:xfrm>
            <a:off x="0" y="-1270"/>
            <a:ext cx="12192000" cy="6667500"/>
          </a:xfrm>
          <a:prstGeom prst="rect">
            <a:avLst/>
          </a:prstGeom>
          <a:noFill/>
          <a:ln>
            <a:noFill/>
          </a:ln>
        </p:spPr>
      </p:pic>
      <p:pic>
        <p:nvPicPr>
          <p:cNvPr id="658" name="Google Shape;658;p13"/>
          <p:cNvPicPr preferRelativeResize="0"/>
          <p:nvPr/>
        </p:nvPicPr>
        <p:blipFill rotWithShape="1">
          <a:blip r:embed="rId4">
            <a:alphaModFix/>
          </a:blip>
          <a:srcRect b="0" l="0" r="0" t="0"/>
          <a:stretch/>
        </p:blipFill>
        <p:spPr>
          <a:xfrm>
            <a:off x="6367453" y="4060078"/>
            <a:ext cx="3706403" cy="328295"/>
          </a:xfrm>
          <a:prstGeom prst="rect">
            <a:avLst/>
          </a:prstGeom>
          <a:noFill/>
          <a:ln>
            <a:noFill/>
          </a:ln>
        </p:spPr>
      </p:pic>
      <p:sp>
        <p:nvSpPr>
          <p:cNvPr id="659" name="Google Shape;659;p13"/>
          <p:cNvSpPr/>
          <p:nvPr/>
        </p:nvSpPr>
        <p:spPr>
          <a:xfrm>
            <a:off x="1089025" y="220656"/>
            <a:ext cx="1659571" cy="11303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rgbClr val="7F7F7F"/>
                </a:solidFill>
                <a:latin typeface="Calibri"/>
                <a:ea typeface="Calibri"/>
                <a:cs typeface="Calibri"/>
                <a:sym typeface="Calibri"/>
              </a:rPr>
              <a:t>--------------------------------------</a:t>
            </a:r>
            <a:endParaRPr/>
          </a:p>
        </p:txBody>
      </p:sp>
      <p:sp>
        <p:nvSpPr>
          <p:cNvPr id="660" name="Google Shape;660;p13"/>
          <p:cNvSpPr/>
          <p:nvPr/>
        </p:nvSpPr>
        <p:spPr>
          <a:xfrm>
            <a:off x="0" y="6673443"/>
            <a:ext cx="12192000" cy="176169"/>
          </a:xfrm>
          <a:prstGeom prst="rect">
            <a:avLst/>
          </a:prstGeom>
          <a:solidFill>
            <a:srgbClr val="F3F3F3"/>
          </a:solidFill>
          <a:ln cap="flat" cmpd="sng" w="12700">
            <a:solidFill>
              <a:srgbClr val="F3F3F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1" name="Google Shape;661;p13"/>
          <p:cNvSpPr/>
          <p:nvPr/>
        </p:nvSpPr>
        <p:spPr>
          <a:xfrm>
            <a:off x="7185025" y="216462"/>
            <a:ext cx="1659571" cy="11303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rgbClr val="7F7F7F"/>
                </a:solidFill>
                <a:latin typeface="Calibri"/>
                <a:ea typeface="Calibri"/>
                <a:cs typeface="Calibri"/>
                <a:sym typeface="Calibri"/>
              </a:rPr>
              <a:t>--------------------------------------</a:t>
            </a:r>
            <a:endParaRPr/>
          </a:p>
        </p:txBody>
      </p:sp>
      <p:sp>
        <p:nvSpPr>
          <p:cNvPr id="662" name="Google Shape;662;p13"/>
          <p:cNvSpPr/>
          <p:nvPr/>
        </p:nvSpPr>
        <p:spPr>
          <a:xfrm>
            <a:off x="2365696" y="683702"/>
            <a:ext cx="2051108"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56306" y="77822"/>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Geometry (extent)</a:t>
            </a:r>
            <a:endParaRPr/>
          </a:p>
        </p:txBody>
      </p:sp>
      <p:sp>
        <p:nvSpPr>
          <p:cNvPr id="663" name="Google Shape;663;p13"/>
          <p:cNvSpPr/>
          <p:nvPr/>
        </p:nvSpPr>
        <p:spPr>
          <a:xfrm>
            <a:off x="3791825" y="1448499"/>
            <a:ext cx="1140902"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131748" y="461470"/>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Identifier</a:t>
            </a:r>
            <a:endParaRPr/>
          </a:p>
        </p:txBody>
      </p:sp>
      <p:sp>
        <p:nvSpPr>
          <p:cNvPr id="664" name="Google Shape;664;p13"/>
          <p:cNvSpPr/>
          <p:nvPr/>
        </p:nvSpPr>
        <p:spPr>
          <a:xfrm>
            <a:off x="4216865" y="1805730"/>
            <a:ext cx="678111"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157298" y="337891"/>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Title</a:t>
            </a:r>
            <a:endParaRPr/>
          </a:p>
        </p:txBody>
      </p:sp>
      <p:sp>
        <p:nvSpPr>
          <p:cNvPr id="665" name="Google Shape;665;p13"/>
          <p:cNvSpPr/>
          <p:nvPr/>
        </p:nvSpPr>
        <p:spPr>
          <a:xfrm>
            <a:off x="4585982" y="2162962"/>
            <a:ext cx="1307283"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47812" y="212468"/>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Description</a:t>
            </a:r>
            <a:endParaRPr/>
          </a:p>
        </p:txBody>
      </p:sp>
      <p:sp>
        <p:nvSpPr>
          <p:cNvPr id="666" name="Google Shape;666;p13"/>
          <p:cNvSpPr/>
          <p:nvPr/>
        </p:nvSpPr>
        <p:spPr>
          <a:xfrm>
            <a:off x="2547458" y="3227064"/>
            <a:ext cx="1140902"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114983" y="-12556"/>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Keywords</a:t>
            </a:r>
            <a:endParaRPr/>
          </a:p>
        </p:txBody>
      </p:sp>
      <p:sp>
        <p:nvSpPr>
          <p:cNvPr id="667" name="Google Shape;667;p13"/>
          <p:cNvSpPr/>
          <p:nvPr/>
        </p:nvSpPr>
        <p:spPr>
          <a:xfrm>
            <a:off x="8415561" y="6221834"/>
            <a:ext cx="3597479"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20440" y="61223"/>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Time (extent) and update frequency</a:t>
            </a:r>
            <a:endParaRPr/>
          </a:p>
        </p:txBody>
      </p:sp>
      <p:sp>
        <p:nvSpPr>
          <p:cNvPr id="668" name="Google Shape;668;p13"/>
          <p:cNvSpPr/>
          <p:nvPr/>
        </p:nvSpPr>
        <p:spPr>
          <a:xfrm>
            <a:off x="3610062" y="5497533"/>
            <a:ext cx="1893115"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109666" y="168202"/>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Publisher contact</a:t>
            </a:r>
            <a:endParaRPr/>
          </a:p>
        </p:txBody>
      </p:sp>
      <p:sp>
        <p:nvSpPr>
          <p:cNvPr id="669" name="Google Shape;669;p13"/>
          <p:cNvSpPr/>
          <p:nvPr/>
        </p:nvSpPr>
        <p:spPr>
          <a:xfrm>
            <a:off x="9391475" y="547255"/>
            <a:ext cx="2450983"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88718" y="229069"/>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Publisher contact </a:t>
            </a:r>
            <a:r>
              <a:rPr i="1" lang="en-US" sz="1800">
                <a:solidFill>
                  <a:schemeClr val="dk1"/>
                </a:solidFill>
                <a:latin typeface="Calibri"/>
                <a:ea typeface="Calibri"/>
                <a:cs typeface="Calibri"/>
                <a:sym typeface="Calibri"/>
              </a:rPr>
              <a:t>(cont.)</a:t>
            </a:r>
            <a:endParaRPr/>
          </a:p>
        </p:txBody>
      </p:sp>
      <p:sp>
        <p:nvSpPr>
          <p:cNvPr id="670" name="Google Shape;670;p13"/>
          <p:cNvSpPr/>
          <p:nvPr/>
        </p:nvSpPr>
        <p:spPr>
          <a:xfrm>
            <a:off x="9332753" y="1368673"/>
            <a:ext cx="1283516"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149274" y="492826"/>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 policy</a:t>
            </a:r>
            <a:endParaRPr/>
          </a:p>
        </p:txBody>
      </p:sp>
      <p:sp>
        <p:nvSpPr>
          <p:cNvPr id="671" name="Google Shape;671;p13"/>
          <p:cNvSpPr/>
          <p:nvPr/>
        </p:nvSpPr>
        <p:spPr>
          <a:xfrm>
            <a:off x="9535487" y="1721392"/>
            <a:ext cx="837500"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117118" y="352648"/>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Rights</a:t>
            </a:r>
            <a:endParaRPr/>
          </a:p>
        </p:txBody>
      </p:sp>
      <p:sp>
        <p:nvSpPr>
          <p:cNvPr id="672" name="Google Shape;672;p13"/>
          <p:cNvSpPr/>
          <p:nvPr/>
        </p:nvSpPr>
        <p:spPr>
          <a:xfrm>
            <a:off x="10135300" y="3009300"/>
            <a:ext cx="1932263"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77639" y="-27311"/>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 access (files)</a:t>
            </a:r>
            <a:endParaRPr/>
          </a:p>
        </p:txBody>
      </p:sp>
      <p:sp>
        <p:nvSpPr>
          <p:cNvPr id="673" name="Google Shape;673;p13"/>
          <p:cNvSpPr/>
          <p:nvPr/>
        </p:nvSpPr>
        <p:spPr>
          <a:xfrm>
            <a:off x="8534401" y="3363510"/>
            <a:ext cx="3533162"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9490" y="39090"/>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 access (API) with security info</a:t>
            </a:r>
            <a:endParaRPr/>
          </a:p>
        </p:txBody>
      </p:sp>
      <p:sp>
        <p:nvSpPr>
          <p:cNvPr id="674" name="Google Shape;674;p13"/>
          <p:cNvSpPr/>
          <p:nvPr/>
        </p:nvSpPr>
        <p:spPr>
          <a:xfrm>
            <a:off x="9332753" y="3831306"/>
            <a:ext cx="2727819"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33868" y="111178"/>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 access (notifications)</a:t>
            </a:r>
            <a:endParaRPr/>
          </a:p>
        </p:txBody>
      </p:sp>
      <p:sp>
        <p:nvSpPr>
          <p:cNvPr id="675" name="Google Shape;675;p13"/>
          <p:cNvSpPr/>
          <p:nvPr/>
        </p:nvSpPr>
        <p:spPr>
          <a:xfrm>
            <a:off x="8812628" y="4197639"/>
            <a:ext cx="3236753"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28435" y="109180"/>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Additional info (OSCAR/Surface)</a:t>
            </a:r>
            <a:endParaRPr/>
          </a:p>
        </p:txBody>
      </p:sp>
      <p:sp>
        <p:nvSpPr>
          <p:cNvPr id="676" name="Google Shape;676;p13"/>
          <p:cNvSpPr/>
          <p:nvPr/>
        </p:nvSpPr>
        <p:spPr>
          <a:xfrm>
            <a:off x="8812627" y="4641539"/>
            <a:ext cx="3236753"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28435" y="109180"/>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Additional info (Developer docs)</a:t>
            </a:r>
            <a:endParaRPr/>
          </a:p>
        </p:txBody>
      </p:sp>
      <p:sp>
        <p:nvSpPr>
          <p:cNvPr id="677" name="Google Shape;677;p13"/>
          <p:cNvSpPr/>
          <p:nvPr/>
        </p:nvSpPr>
        <p:spPr>
          <a:xfrm>
            <a:off x="9391475" y="5073290"/>
            <a:ext cx="998291"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62720" y="116557"/>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License</a:t>
            </a:r>
            <a:endParaRPr/>
          </a:p>
        </p:txBody>
      </p:sp>
      <p:sp>
        <p:nvSpPr>
          <p:cNvPr id="678" name="Google Shape;678;p13"/>
          <p:cNvSpPr/>
          <p:nvPr/>
        </p:nvSpPr>
        <p:spPr>
          <a:xfrm>
            <a:off x="10898697" y="5431686"/>
            <a:ext cx="998291" cy="272893"/>
          </a:xfrm>
          <a:custGeom>
            <a:rect b="b" l="l" r="r" t="t"/>
            <a:pathLst>
              <a:path extrusionOk="0" h="120000" w="120000">
                <a:moveTo>
                  <a:pt x="0" y="0"/>
                </a:moveTo>
                <a:lnTo>
                  <a:pt x="120000" y="0"/>
                </a:lnTo>
                <a:lnTo>
                  <a:pt x="120000" y="120000"/>
                </a:lnTo>
                <a:lnTo>
                  <a:pt x="0" y="120000"/>
                </a:lnTo>
                <a:close/>
              </a:path>
              <a:path extrusionOk="0" fill="none" h="120000" w="120000">
                <a:moveTo>
                  <a:pt x="-3395" y="58650"/>
                </a:moveTo>
                <a:lnTo>
                  <a:pt x="-62720" y="116557"/>
                </a:lnTo>
              </a:path>
            </a:pathLst>
          </a:cu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Citation</a:t>
            </a:r>
            <a:endParaRPr/>
          </a:p>
        </p:txBody>
      </p:sp>
      <p:sp>
        <p:nvSpPr>
          <p:cNvPr id="679" name="Google Shape;679;p13"/>
          <p:cNvSpPr txBox="1"/>
          <p:nvPr/>
        </p:nvSpPr>
        <p:spPr>
          <a:xfrm>
            <a:off x="2624447" y="6204965"/>
            <a:ext cx="3333603" cy="40010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Example: KNMI dataset (draft)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4"/>
          <p:cNvSpPr txBox="1"/>
          <p:nvPr/>
        </p:nvSpPr>
        <p:spPr>
          <a:xfrm>
            <a:off x="1005840" y="362529"/>
            <a:ext cx="10512552" cy="1280234"/>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1F3864"/>
              </a:buClr>
              <a:buSzPts val="3200"/>
              <a:buFont typeface="Calibri"/>
              <a:buNone/>
            </a:pPr>
            <a:br>
              <a:rPr b="1" lang="en-US" sz="3200">
                <a:solidFill>
                  <a:srgbClr val="1F3864"/>
                </a:solidFill>
                <a:latin typeface="Calibri"/>
                <a:ea typeface="Calibri"/>
                <a:cs typeface="Calibri"/>
                <a:sym typeface="Calibri"/>
              </a:rPr>
            </a:br>
            <a:r>
              <a:rPr b="1" lang="en-US" sz="3200">
                <a:solidFill>
                  <a:srgbClr val="1F3864"/>
                </a:solidFill>
                <a:latin typeface="Calibri"/>
                <a:ea typeface="Calibri"/>
                <a:cs typeface="Calibri"/>
                <a:sym typeface="Calibri"/>
              </a:rPr>
              <a:t>Topic Hierarchy and Notification Message</a:t>
            </a:r>
            <a:br>
              <a:rPr b="1" lang="en-US" sz="3600">
                <a:solidFill>
                  <a:srgbClr val="1F3864"/>
                </a:solidFill>
                <a:latin typeface="Calibri"/>
                <a:ea typeface="Calibri"/>
                <a:cs typeface="Calibri"/>
                <a:sym typeface="Calibri"/>
              </a:rPr>
            </a:br>
            <a:endParaRPr b="1" sz="3600">
              <a:solidFill>
                <a:srgbClr val="1F3864"/>
              </a:solidFill>
              <a:latin typeface="Calibri"/>
              <a:ea typeface="Calibri"/>
              <a:cs typeface="Calibri"/>
              <a:sym typeface="Calibri"/>
            </a:endParaRPr>
          </a:p>
        </p:txBody>
      </p:sp>
      <p:sp>
        <p:nvSpPr>
          <p:cNvPr id="685" name="Google Shape;685;p14"/>
          <p:cNvSpPr txBox="1"/>
          <p:nvPr/>
        </p:nvSpPr>
        <p:spPr>
          <a:xfrm>
            <a:off x="278193" y="1891310"/>
            <a:ext cx="5898818" cy="3825544"/>
          </a:xfrm>
          <a:prstGeom prst="rect">
            <a:avLst/>
          </a:prstGeom>
          <a:noFill/>
          <a:ln>
            <a:noFill/>
          </a:ln>
        </p:spPr>
        <p:txBody>
          <a:bodyPr anchorCtr="0" anchor="t" bIns="45700" lIns="91425" spcFirstLastPara="1" rIns="91425" wrap="square" tIns="45700">
            <a:normAutofit/>
          </a:bodyPr>
          <a:lstStyle/>
          <a:p>
            <a:pPr indent="0" lvl="0" marL="0" marR="0" rtl="0" algn="ctr">
              <a:lnSpc>
                <a:spcPct val="120000"/>
              </a:lnSpc>
              <a:spcBef>
                <a:spcPts val="0"/>
              </a:spcBef>
              <a:spcAft>
                <a:spcPts val="0"/>
              </a:spcAft>
              <a:buClr>
                <a:schemeClr val="dk1"/>
              </a:buClr>
              <a:buSzPts val="2000"/>
              <a:buFont typeface="Arial"/>
              <a:buNone/>
            </a:pPr>
            <a:r>
              <a:rPr b="1" lang="en-US" sz="2000">
                <a:solidFill>
                  <a:schemeClr val="dk1"/>
                </a:solidFill>
                <a:latin typeface="Verdana"/>
                <a:ea typeface="Verdana"/>
                <a:cs typeface="Verdana"/>
                <a:sym typeface="Verdana"/>
              </a:rPr>
              <a:t>WIS2 Topic Hierarchy </a:t>
            </a:r>
            <a:r>
              <a:rPr lang="en-US" sz="2000">
                <a:solidFill>
                  <a:schemeClr val="dk1"/>
                </a:solidFill>
                <a:latin typeface="Verdana"/>
                <a:ea typeface="Verdana"/>
                <a:cs typeface="Verdana"/>
                <a:sym typeface="Verdana"/>
              </a:rPr>
              <a:t>– </a:t>
            </a:r>
            <a:r>
              <a:rPr i="1" lang="en-US" sz="2000">
                <a:solidFill>
                  <a:schemeClr val="dk1"/>
                </a:solidFill>
                <a:latin typeface="Verdana"/>
                <a:ea typeface="Verdana"/>
                <a:cs typeface="Verdana"/>
                <a:sym typeface="Verdana"/>
              </a:rPr>
              <a:t>“Backbone” of the notification architecture where the messages will be available</a:t>
            </a:r>
            <a:endParaRPr sz="2000">
              <a:solidFill>
                <a:schemeClr val="dk1"/>
              </a:solidFill>
              <a:latin typeface="Verdana"/>
              <a:ea typeface="Verdana"/>
              <a:cs typeface="Verdana"/>
              <a:sym typeface="Verdana"/>
            </a:endParaRPr>
          </a:p>
          <a:p>
            <a:pPr indent="0" lvl="0" marL="0" marR="0" rtl="0" algn="ctr">
              <a:lnSpc>
                <a:spcPct val="120000"/>
              </a:lnSpc>
              <a:spcBef>
                <a:spcPts val="1200"/>
              </a:spcBef>
              <a:spcAft>
                <a:spcPts val="0"/>
              </a:spcAft>
              <a:buClr>
                <a:schemeClr val="dk1"/>
              </a:buClr>
              <a:buSzPts val="2000"/>
              <a:buFont typeface="Arial"/>
              <a:buNone/>
            </a:pPr>
            <a:r>
              <a:rPr b="1" lang="en-US" sz="2000">
                <a:solidFill>
                  <a:schemeClr val="dk1"/>
                </a:solidFill>
                <a:latin typeface="Verdana"/>
                <a:ea typeface="Verdana"/>
                <a:cs typeface="Verdana"/>
                <a:sym typeface="Verdana"/>
              </a:rPr>
              <a:t>WIS2 Notification Message </a:t>
            </a:r>
            <a:r>
              <a:rPr lang="en-US" sz="2000">
                <a:solidFill>
                  <a:schemeClr val="dk1"/>
                </a:solidFill>
                <a:latin typeface="Verdana"/>
                <a:ea typeface="Verdana"/>
                <a:cs typeface="Verdana"/>
                <a:sym typeface="Verdana"/>
              </a:rPr>
              <a:t>– </a:t>
            </a:r>
            <a:r>
              <a:rPr i="1" lang="en-US" sz="2000">
                <a:solidFill>
                  <a:schemeClr val="dk1"/>
                </a:solidFill>
                <a:latin typeface="Verdana"/>
                <a:ea typeface="Verdana"/>
                <a:cs typeface="Verdana"/>
                <a:sym typeface="Verdana"/>
              </a:rPr>
              <a:t>Format of the Notification Messages</a:t>
            </a:r>
            <a:endParaRPr sz="2000">
              <a:solidFill>
                <a:schemeClr val="dk1"/>
              </a:solidFill>
              <a:latin typeface="Verdana"/>
              <a:ea typeface="Verdana"/>
              <a:cs typeface="Verdana"/>
              <a:sym typeface="Verdana"/>
            </a:endParaRPr>
          </a:p>
          <a:p>
            <a:pPr indent="0" lvl="0" marL="0" marR="0" rtl="0" algn="ctr">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686" name="Google Shape;686;p14"/>
          <p:cNvSpPr/>
          <p:nvPr/>
        </p:nvSpPr>
        <p:spPr>
          <a:xfrm rot="-5400000">
            <a:off x="7636948" y="1810792"/>
            <a:ext cx="1822830" cy="3478788"/>
          </a:xfrm>
          <a:prstGeom prst="roundRect">
            <a:avLst>
              <a:gd fmla="val 16667" name="adj"/>
            </a:avLst>
          </a:prstGeom>
          <a:solidFill>
            <a:srgbClr val="E1EFD8"/>
          </a:solidFill>
          <a:ln>
            <a:noFill/>
          </a:ln>
        </p:spPr>
        <p:txBody>
          <a:bodyPr anchorCtr="0" anchor="t" bIns="45700" lIns="91425" spcFirstLastPara="1" rIns="91425" wrap="square" tIns="0">
            <a:noAutofit/>
          </a:bodyPr>
          <a:lstStyle/>
          <a:p>
            <a:pPr indent="0" lvl="0" marL="0" marR="0" rtl="0" algn="ctr">
              <a:lnSpc>
                <a:spcPct val="100000"/>
              </a:lnSpc>
              <a:spcBef>
                <a:spcPts val="0"/>
              </a:spcBef>
              <a:spcAft>
                <a:spcPts val="0"/>
              </a:spcAft>
              <a:buClr>
                <a:srgbClr val="4472C4"/>
              </a:buClr>
              <a:buSzPts val="2800"/>
              <a:buFont typeface="Calibri"/>
              <a:buNone/>
            </a:pPr>
            <a:r>
              <a:rPr b="0" i="0" lang="en-US" sz="2800" u="none" cap="none" strike="noStrike">
                <a:solidFill>
                  <a:srgbClr val="4472C4"/>
                </a:solidFill>
                <a:latin typeface="Calibri"/>
                <a:ea typeface="Calibri"/>
                <a:cs typeface="Calibri"/>
                <a:sym typeface="Calibri"/>
              </a:rPr>
              <a:t>Message Broker</a:t>
            </a:r>
            <a:endParaRPr b="0" i="0" sz="2800" u="none" cap="none" strike="noStrike">
              <a:solidFill>
                <a:srgbClr val="4472C4"/>
              </a:solidFill>
              <a:latin typeface="Calibri"/>
              <a:ea typeface="Calibri"/>
              <a:cs typeface="Calibri"/>
              <a:sym typeface="Calibri"/>
            </a:endParaRPr>
          </a:p>
        </p:txBody>
      </p:sp>
      <p:sp>
        <p:nvSpPr>
          <p:cNvPr id="687" name="Google Shape;687;p14"/>
          <p:cNvSpPr/>
          <p:nvPr/>
        </p:nvSpPr>
        <p:spPr>
          <a:xfrm>
            <a:off x="7689038" y="5166155"/>
            <a:ext cx="913406" cy="680021"/>
          </a:xfrm>
          <a:prstGeom prst="roundRect">
            <a:avLst>
              <a:gd fmla="val 16667" name="adj"/>
            </a:avLst>
          </a:prstGeom>
          <a:solidFill>
            <a:schemeClr val="accent3"/>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F4F"/>
              </a:buClr>
              <a:buSzPts val="1400"/>
              <a:buFont typeface="Calibri"/>
              <a:buNone/>
            </a:pPr>
            <a:r>
              <a:rPr b="0" i="0" lang="en-US" sz="1400" u="none" cap="none" strike="noStrike">
                <a:solidFill>
                  <a:srgbClr val="323F4F"/>
                </a:solidFill>
                <a:latin typeface="Calibri"/>
                <a:ea typeface="Calibri"/>
                <a:cs typeface="Calibri"/>
                <a:sym typeface="Calibri"/>
              </a:rPr>
              <a:t>User 2</a:t>
            </a:r>
            <a:endParaRPr/>
          </a:p>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323F4F"/>
              </a:solidFill>
              <a:latin typeface="Calibri"/>
              <a:ea typeface="Calibri"/>
              <a:cs typeface="Calibri"/>
              <a:sym typeface="Calibri"/>
            </a:endParaRPr>
          </a:p>
        </p:txBody>
      </p:sp>
      <p:sp>
        <p:nvSpPr>
          <p:cNvPr id="688" name="Google Shape;688;p14"/>
          <p:cNvSpPr/>
          <p:nvPr/>
        </p:nvSpPr>
        <p:spPr>
          <a:xfrm>
            <a:off x="6347145" y="1457613"/>
            <a:ext cx="1096104" cy="378485"/>
          </a:xfrm>
          <a:prstGeom prst="roundRect">
            <a:avLst>
              <a:gd fmla="val 16667" name="adj"/>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F4F"/>
              </a:buClr>
              <a:buSzPts val="1400"/>
              <a:buFont typeface="Calibri"/>
              <a:buNone/>
            </a:pPr>
            <a:r>
              <a:rPr b="0" i="0" lang="en-US" sz="1400" u="none" cap="none" strike="noStrike">
                <a:solidFill>
                  <a:srgbClr val="323F4F"/>
                </a:solidFill>
                <a:latin typeface="Calibri"/>
                <a:ea typeface="Calibri"/>
                <a:cs typeface="Calibri"/>
                <a:sym typeface="Calibri"/>
              </a:rPr>
              <a:t>Publisher 1</a:t>
            </a:r>
            <a:endParaRPr b="0" i="0" sz="1400" u="none" cap="none" strike="noStrike">
              <a:solidFill>
                <a:srgbClr val="323F4F"/>
              </a:solidFill>
              <a:latin typeface="Calibri"/>
              <a:ea typeface="Calibri"/>
              <a:cs typeface="Calibri"/>
              <a:sym typeface="Calibri"/>
            </a:endParaRPr>
          </a:p>
        </p:txBody>
      </p:sp>
      <p:sp>
        <p:nvSpPr>
          <p:cNvPr id="689" name="Google Shape;689;p14"/>
          <p:cNvSpPr/>
          <p:nvPr/>
        </p:nvSpPr>
        <p:spPr>
          <a:xfrm>
            <a:off x="7656603" y="1453904"/>
            <a:ext cx="1096104" cy="378485"/>
          </a:xfrm>
          <a:prstGeom prst="roundRect">
            <a:avLst>
              <a:gd fmla="val 16667" name="adj"/>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F4F"/>
              </a:buClr>
              <a:buSzPts val="1400"/>
              <a:buFont typeface="Calibri"/>
              <a:buNone/>
            </a:pPr>
            <a:r>
              <a:rPr b="0" i="0" lang="en-US" sz="1400" u="none" cap="none" strike="noStrike">
                <a:solidFill>
                  <a:srgbClr val="323F4F"/>
                </a:solidFill>
                <a:latin typeface="Calibri"/>
                <a:ea typeface="Calibri"/>
                <a:cs typeface="Calibri"/>
                <a:sym typeface="Calibri"/>
              </a:rPr>
              <a:t>Publisher 2</a:t>
            </a:r>
            <a:endParaRPr b="0" i="0" sz="1400" u="none" cap="none" strike="noStrike">
              <a:solidFill>
                <a:srgbClr val="323F4F"/>
              </a:solidFill>
              <a:latin typeface="Calibri"/>
              <a:ea typeface="Calibri"/>
              <a:cs typeface="Calibri"/>
              <a:sym typeface="Calibri"/>
            </a:endParaRPr>
          </a:p>
        </p:txBody>
      </p:sp>
      <p:sp>
        <p:nvSpPr>
          <p:cNvPr id="690" name="Google Shape;690;p14"/>
          <p:cNvSpPr/>
          <p:nvPr/>
        </p:nvSpPr>
        <p:spPr>
          <a:xfrm>
            <a:off x="8966061" y="1464295"/>
            <a:ext cx="1096104" cy="378485"/>
          </a:xfrm>
          <a:prstGeom prst="roundRect">
            <a:avLst>
              <a:gd fmla="val 16667" name="adj"/>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F4F"/>
              </a:buClr>
              <a:buSzPts val="1400"/>
              <a:buFont typeface="Calibri"/>
              <a:buNone/>
            </a:pPr>
            <a:r>
              <a:rPr b="0" i="0" lang="en-US" sz="1400" u="none" cap="none" strike="noStrike">
                <a:solidFill>
                  <a:srgbClr val="323F4F"/>
                </a:solidFill>
                <a:latin typeface="Calibri"/>
                <a:ea typeface="Calibri"/>
                <a:cs typeface="Calibri"/>
                <a:sym typeface="Calibri"/>
              </a:rPr>
              <a:t>Publisher 3</a:t>
            </a:r>
            <a:endParaRPr b="0" i="0" sz="1400" u="none" cap="none" strike="noStrike">
              <a:solidFill>
                <a:srgbClr val="323F4F"/>
              </a:solidFill>
              <a:latin typeface="Calibri"/>
              <a:ea typeface="Calibri"/>
              <a:cs typeface="Calibri"/>
              <a:sym typeface="Calibri"/>
            </a:endParaRPr>
          </a:p>
        </p:txBody>
      </p:sp>
      <p:sp>
        <p:nvSpPr>
          <p:cNvPr id="691" name="Google Shape;691;p14"/>
          <p:cNvSpPr/>
          <p:nvPr/>
        </p:nvSpPr>
        <p:spPr>
          <a:xfrm>
            <a:off x="6531388" y="5166155"/>
            <a:ext cx="913406" cy="680021"/>
          </a:xfrm>
          <a:prstGeom prst="roundRect">
            <a:avLst>
              <a:gd fmla="val 16667" name="adj"/>
            </a:avLst>
          </a:prstGeom>
          <a:solidFill>
            <a:schemeClr val="accent3"/>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F4F"/>
              </a:buClr>
              <a:buSzPts val="1400"/>
              <a:buFont typeface="Calibri"/>
              <a:buNone/>
            </a:pPr>
            <a:r>
              <a:rPr b="0" i="0" lang="en-US" sz="1400" u="none" cap="none" strike="noStrike">
                <a:solidFill>
                  <a:srgbClr val="323F4F"/>
                </a:solidFill>
                <a:latin typeface="Calibri"/>
                <a:ea typeface="Calibri"/>
                <a:cs typeface="Calibri"/>
                <a:sym typeface="Calibri"/>
              </a:rPr>
              <a:t>User 1</a:t>
            </a:r>
            <a:endParaRPr/>
          </a:p>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323F4F"/>
              </a:solidFill>
              <a:latin typeface="Calibri"/>
              <a:ea typeface="Calibri"/>
              <a:cs typeface="Calibri"/>
              <a:sym typeface="Calibri"/>
            </a:endParaRPr>
          </a:p>
        </p:txBody>
      </p:sp>
      <p:sp>
        <p:nvSpPr>
          <p:cNvPr id="692" name="Google Shape;692;p14"/>
          <p:cNvSpPr/>
          <p:nvPr/>
        </p:nvSpPr>
        <p:spPr>
          <a:xfrm>
            <a:off x="8815515" y="5161799"/>
            <a:ext cx="955702" cy="680021"/>
          </a:xfrm>
          <a:prstGeom prst="roundRect">
            <a:avLst>
              <a:gd fmla="val 16667" name="adj"/>
            </a:avLst>
          </a:prstGeom>
          <a:solidFill>
            <a:schemeClr val="accent3"/>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23F4F"/>
              </a:buClr>
              <a:buSzPts val="1400"/>
              <a:buFont typeface="Calibri"/>
              <a:buNone/>
            </a:pPr>
            <a:r>
              <a:rPr b="0" i="0" lang="en-US" sz="1400" u="none" cap="none" strike="noStrike">
                <a:solidFill>
                  <a:srgbClr val="323F4F"/>
                </a:solidFill>
                <a:latin typeface="Calibri"/>
                <a:ea typeface="Calibri"/>
                <a:cs typeface="Calibri"/>
                <a:sym typeface="Calibri"/>
              </a:rPr>
              <a:t>User 3</a:t>
            </a:r>
            <a:endParaRPr/>
          </a:p>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323F4F"/>
              </a:solidFill>
              <a:latin typeface="Calibri"/>
              <a:ea typeface="Calibri"/>
              <a:cs typeface="Calibri"/>
              <a:sym typeface="Calibri"/>
            </a:endParaRPr>
          </a:p>
        </p:txBody>
      </p:sp>
      <p:sp>
        <p:nvSpPr>
          <p:cNvPr id="693" name="Google Shape;693;p14"/>
          <p:cNvSpPr/>
          <p:nvPr/>
        </p:nvSpPr>
        <p:spPr>
          <a:xfrm>
            <a:off x="7797874" y="2993108"/>
            <a:ext cx="317241" cy="1203070"/>
          </a:xfrm>
          <a:prstGeom prst="can">
            <a:avLst>
              <a:gd fmla="val 25000" name="adj"/>
            </a:avLst>
          </a:prstGeom>
          <a:gradFill>
            <a:gsLst>
              <a:gs pos="0">
                <a:srgbClr val="306CD7"/>
              </a:gs>
              <a:gs pos="10000">
                <a:srgbClr val="306CD7"/>
              </a:gs>
              <a:gs pos="100000">
                <a:srgbClr val="90B0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4"/>
          <p:cNvSpPr txBox="1"/>
          <p:nvPr/>
        </p:nvSpPr>
        <p:spPr>
          <a:xfrm rot="5400000">
            <a:off x="7414418" y="3455842"/>
            <a:ext cx="1084105" cy="31724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22A35"/>
              </a:buClr>
              <a:buSzPts val="1800"/>
              <a:buFont typeface="Calibri"/>
              <a:buNone/>
            </a:pPr>
            <a:r>
              <a:rPr b="0" i="0" lang="en-US" sz="1800" u="none" cap="none" strike="noStrike">
                <a:solidFill>
                  <a:srgbClr val="222A35"/>
                </a:solidFill>
                <a:latin typeface="Calibri"/>
                <a:ea typeface="Calibri"/>
                <a:cs typeface="Calibri"/>
                <a:sym typeface="Calibri"/>
              </a:rPr>
              <a:t>Topic 1</a:t>
            </a:r>
            <a:endParaRPr b="0" i="0" sz="1800" u="none" cap="none" strike="noStrike">
              <a:solidFill>
                <a:srgbClr val="222A35"/>
              </a:solidFill>
              <a:latin typeface="Calibri"/>
              <a:ea typeface="Calibri"/>
              <a:cs typeface="Calibri"/>
              <a:sym typeface="Calibri"/>
            </a:endParaRPr>
          </a:p>
        </p:txBody>
      </p:sp>
      <p:sp>
        <p:nvSpPr>
          <p:cNvPr id="695" name="Google Shape;695;p14"/>
          <p:cNvSpPr/>
          <p:nvPr/>
        </p:nvSpPr>
        <p:spPr>
          <a:xfrm>
            <a:off x="8202755" y="2993108"/>
            <a:ext cx="317241" cy="1203070"/>
          </a:xfrm>
          <a:prstGeom prst="can">
            <a:avLst>
              <a:gd fmla="val 25000" name="adj"/>
            </a:avLst>
          </a:prstGeom>
          <a:solidFill>
            <a:srgbClr val="00B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4"/>
          <p:cNvSpPr txBox="1"/>
          <p:nvPr/>
        </p:nvSpPr>
        <p:spPr>
          <a:xfrm rot="5400000">
            <a:off x="7819318" y="3455842"/>
            <a:ext cx="1084105" cy="31724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22A35"/>
              </a:buClr>
              <a:buSzPts val="1800"/>
              <a:buFont typeface="Calibri"/>
              <a:buNone/>
            </a:pPr>
            <a:r>
              <a:rPr b="0" i="0" lang="en-US" sz="1800" u="none" cap="none" strike="noStrike">
                <a:solidFill>
                  <a:srgbClr val="222A35"/>
                </a:solidFill>
                <a:latin typeface="Calibri"/>
                <a:ea typeface="Calibri"/>
                <a:cs typeface="Calibri"/>
                <a:sym typeface="Calibri"/>
              </a:rPr>
              <a:t>Topic 2</a:t>
            </a:r>
            <a:endParaRPr b="0" i="0" sz="1800" u="none" cap="none" strike="noStrike">
              <a:solidFill>
                <a:srgbClr val="222A35"/>
              </a:solidFill>
              <a:latin typeface="Calibri"/>
              <a:ea typeface="Calibri"/>
              <a:cs typeface="Calibri"/>
              <a:sym typeface="Calibri"/>
            </a:endParaRPr>
          </a:p>
        </p:txBody>
      </p:sp>
      <p:sp>
        <p:nvSpPr>
          <p:cNvPr id="697" name="Google Shape;697;p14"/>
          <p:cNvSpPr/>
          <p:nvPr/>
        </p:nvSpPr>
        <p:spPr>
          <a:xfrm>
            <a:off x="8602753" y="3018603"/>
            <a:ext cx="317241" cy="1203070"/>
          </a:xfrm>
          <a:prstGeom prst="can">
            <a:avLst>
              <a:gd fmla="val 25000" name="adj"/>
            </a:avLst>
          </a:prstGeom>
          <a:solidFill>
            <a:srgbClr val="F4B0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4"/>
          <p:cNvSpPr txBox="1"/>
          <p:nvPr/>
        </p:nvSpPr>
        <p:spPr>
          <a:xfrm rot="5400000">
            <a:off x="8219318" y="3481342"/>
            <a:ext cx="1084105" cy="31724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22A35"/>
              </a:buClr>
              <a:buSzPts val="1800"/>
              <a:buFont typeface="Calibri"/>
              <a:buNone/>
            </a:pPr>
            <a:r>
              <a:rPr b="0" i="0" lang="en-US" sz="1800" u="none" cap="none" strike="noStrike">
                <a:solidFill>
                  <a:srgbClr val="222A35"/>
                </a:solidFill>
                <a:latin typeface="Calibri"/>
                <a:ea typeface="Calibri"/>
                <a:cs typeface="Calibri"/>
                <a:sym typeface="Calibri"/>
              </a:rPr>
              <a:t>Topic 3</a:t>
            </a:r>
            <a:endParaRPr b="0" i="0" sz="1800" u="none" cap="none" strike="noStrike">
              <a:solidFill>
                <a:srgbClr val="222A35"/>
              </a:solidFill>
              <a:latin typeface="Calibri"/>
              <a:ea typeface="Calibri"/>
              <a:cs typeface="Calibri"/>
              <a:sym typeface="Calibri"/>
            </a:endParaRPr>
          </a:p>
        </p:txBody>
      </p:sp>
      <p:cxnSp>
        <p:nvCxnSpPr>
          <p:cNvPr id="699" name="Google Shape;699;p14"/>
          <p:cNvCxnSpPr>
            <a:stCxn id="688" idx="2"/>
            <a:endCxn id="693" idx="1"/>
          </p:cNvCxnSpPr>
          <p:nvPr/>
        </p:nvCxnSpPr>
        <p:spPr>
          <a:xfrm>
            <a:off x="6895197" y="1836098"/>
            <a:ext cx="1061400" cy="11571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700" name="Google Shape;700;p14"/>
          <p:cNvCxnSpPr/>
          <p:nvPr/>
        </p:nvCxnSpPr>
        <p:spPr>
          <a:xfrm>
            <a:off x="8308150" y="1882262"/>
            <a:ext cx="26515" cy="1071513"/>
          </a:xfrm>
          <a:prstGeom prst="straightConnector1">
            <a:avLst/>
          </a:prstGeom>
          <a:noFill/>
          <a:ln cap="flat" cmpd="sng" w="19050">
            <a:solidFill>
              <a:schemeClr val="accent5"/>
            </a:solidFill>
            <a:prstDash val="solid"/>
            <a:miter lim="800000"/>
            <a:headEnd len="sm" w="sm" type="none"/>
            <a:tailEnd len="med" w="med" type="triangle"/>
          </a:ln>
        </p:spPr>
      </p:cxnSp>
      <p:cxnSp>
        <p:nvCxnSpPr>
          <p:cNvPr id="701" name="Google Shape;701;p14"/>
          <p:cNvCxnSpPr>
            <a:stCxn id="690" idx="2"/>
            <a:endCxn id="697" idx="1"/>
          </p:cNvCxnSpPr>
          <p:nvPr/>
        </p:nvCxnSpPr>
        <p:spPr>
          <a:xfrm flipH="1">
            <a:off x="8761413" y="1842780"/>
            <a:ext cx="752700" cy="1175700"/>
          </a:xfrm>
          <a:prstGeom prst="straightConnector1">
            <a:avLst/>
          </a:prstGeom>
          <a:noFill/>
          <a:ln cap="flat" cmpd="sng" w="19050">
            <a:solidFill>
              <a:schemeClr val="accent2"/>
            </a:solidFill>
            <a:prstDash val="solid"/>
            <a:miter lim="800000"/>
            <a:headEnd len="sm" w="sm" type="none"/>
            <a:tailEnd len="med" w="med" type="triangle"/>
          </a:ln>
        </p:spPr>
      </p:cxnSp>
      <p:cxnSp>
        <p:nvCxnSpPr>
          <p:cNvPr id="702" name="Google Shape;702;p14"/>
          <p:cNvCxnSpPr>
            <a:stCxn id="691" idx="0"/>
            <a:endCxn id="693" idx="3"/>
          </p:cNvCxnSpPr>
          <p:nvPr/>
        </p:nvCxnSpPr>
        <p:spPr>
          <a:xfrm flipH="1" rot="10800000">
            <a:off x="6988091" y="4196255"/>
            <a:ext cx="968400" cy="9699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703" name="Google Shape;703;p14"/>
          <p:cNvCxnSpPr>
            <a:stCxn id="692" idx="0"/>
          </p:cNvCxnSpPr>
          <p:nvPr/>
        </p:nvCxnSpPr>
        <p:spPr>
          <a:xfrm rot="10800000">
            <a:off x="8739566" y="4248899"/>
            <a:ext cx="553800" cy="912900"/>
          </a:xfrm>
          <a:prstGeom prst="straightConnector1">
            <a:avLst/>
          </a:prstGeom>
          <a:noFill/>
          <a:ln cap="flat" cmpd="sng" w="19050">
            <a:solidFill>
              <a:schemeClr val="accent2"/>
            </a:solidFill>
            <a:prstDash val="solid"/>
            <a:miter lim="800000"/>
            <a:headEnd len="sm" w="sm" type="none"/>
            <a:tailEnd len="med" w="med" type="triangle"/>
          </a:ln>
        </p:spPr>
      </p:cxnSp>
      <p:cxnSp>
        <p:nvCxnSpPr>
          <p:cNvPr id="704" name="Google Shape;704;p14"/>
          <p:cNvCxnSpPr>
            <a:stCxn id="692" idx="0"/>
            <a:endCxn id="695" idx="3"/>
          </p:cNvCxnSpPr>
          <p:nvPr/>
        </p:nvCxnSpPr>
        <p:spPr>
          <a:xfrm rot="10800000">
            <a:off x="8361266" y="4196099"/>
            <a:ext cx="932100" cy="965700"/>
          </a:xfrm>
          <a:prstGeom prst="straightConnector1">
            <a:avLst/>
          </a:prstGeom>
          <a:noFill/>
          <a:ln cap="flat" cmpd="sng" w="19050">
            <a:solidFill>
              <a:schemeClr val="accent1"/>
            </a:solidFill>
            <a:prstDash val="solid"/>
            <a:miter lim="800000"/>
            <a:headEnd len="sm" w="sm" type="none"/>
            <a:tailEnd len="med" w="med" type="triangle"/>
          </a:ln>
        </p:spPr>
      </p:cxnSp>
      <p:sp>
        <p:nvSpPr>
          <p:cNvPr id="705" name="Google Shape;705;p14"/>
          <p:cNvSpPr txBox="1"/>
          <p:nvPr/>
        </p:nvSpPr>
        <p:spPr>
          <a:xfrm rot="935779">
            <a:off x="8905484" y="2080329"/>
            <a:ext cx="86774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Publish</a:t>
            </a:r>
            <a:endParaRPr b="0" i="0" sz="1600" u="none" cap="none" strike="noStrike">
              <a:solidFill>
                <a:srgbClr val="000000"/>
              </a:solidFill>
              <a:latin typeface="Calibri"/>
              <a:ea typeface="Calibri"/>
              <a:cs typeface="Calibri"/>
              <a:sym typeface="Calibri"/>
            </a:endParaRPr>
          </a:p>
        </p:txBody>
      </p:sp>
      <p:sp>
        <p:nvSpPr>
          <p:cNvPr id="706" name="Google Shape;706;p14"/>
          <p:cNvSpPr txBox="1"/>
          <p:nvPr/>
        </p:nvSpPr>
        <p:spPr>
          <a:xfrm>
            <a:off x="7888586" y="2091239"/>
            <a:ext cx="86774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Publish</a:t>
            </a:r>
            <a:endParaRPr b="0" i="0" sz="1600" u="none" cap="none" strike="noStrike">
              <a:solidFill>
                <a:srgbClr val="000000"/>
              </a:solidFill>
              <a:latin typeface="Calibri"/>
              <a:ea typeface="Calibri"/>
              <a:cs typeface="Calibri"/>
              <a:sym typeface="Calibri"/>
            </a:endParaRPr>
          </a:p>
        </p:txBody>
      </p:sp>
      <p:sp>
        <p:nvSpPr>
          <p:cNvPr id="707" name="Google Shape;707;p14"/>
          <p:cNvSpPr txBox="1"/>
          <p:nvPr/>
        </p:nvSpPr>
        <p:spPr>
          <a:xfrm rot="-524501">
            <a:off x="6829655" y="2040299"/>
            <a:ext cx="86774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Publish</a:t>
            </a:r>
            <a:endParaRPr b="0" i="0" sz="1600" u="none" cap="none" strike="noStrike">
              <a:solidFill>
                <a:srgbClr val="000000"/>
              </a:solidFill>
              <a:latin typeface="Calibri"/>
              <a:ea typeface="Calibri"/>
              <a:cs typeface="Calibri"/>
              <a:sym typeface="Calibri"/>
            </a:endParaRPr>
          </a:p>
        </p:txBody>
      </p:sp>
      <p:sp>
        <p:nvSpPr>
          <p:cNvPr id="708" name="Google Shape;708;p14"/>
          <p:cNvSpPr txBox="1"/>
          <p:nvPr/>
        </p:nvSpPr>
        <p:spPr>
          <a:xfrm rot="-841555">
            <a:off x="6872941" y="4690046"/>
            <a:ext cx="123948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Subscribe</a:t>
            </a:r>
            <a:endParaRPr b="0" i="0" sz="1600" u="none" cap="none" strike="noStrike">
              <a:solidFill>
                <a:srgbClr val="000000"/>
              </a:solidFill>
              <a:latin typeface="Calibri"/>
              <a:ea typeface="Calibri"/>
              <a:cs typeface="Calibri"/>
              <a:sym typeface="Calibri"/>
            </a:endParaRPr>
          </a:p>
        </p:txBody>
      </p:sp>
      <p:sp>
        <p:nvSpPr>
          <p:cNvPr id="709" name="Google Shape;709;p14"/>
          <p:cNvSpPr txBox="1"/>
          <p:nvPr/>
        </p:nvSpPr>
        <p:spPr>
          <a:xfrm rot="158109">
            <a:off x="7805229" y="4669816"/>
            <a:ext cx="11212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Subscribe</a:t>
            </a:r>
            <a:endParaRPr b="0" i="0" sz="1600" u="none" cap="none" strike="noStrike">
              <a:solidFill>
                <a:srgbClr val="000000"/>
              </a:solidFill>
              <a:latin typeface="Calibri"/>
              <a:ea typeface="Calibri"/>
              <a:cs typeface="Calibri"/>
              <a:sym typeface="Calibri"/>
            </a:endParaRPr>
          </a:p>
        </p:txBody>
      </p:sp>
      <p:sp>
        <p:nvSpPr>
          <p:cNvPr id="710" name="Google Shape;710;p14"/>
          <p:cNvSpPr txBox="1"/>
          <p:nvPr/>
        </p:nvSpPr>
        <p:spPr>
          <a:xfrm rot="-994563">
            <a:off x="8526420" y="4744775"/>
            <a:ext cx="123948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Subscribe</a:t>
            </a:r>
            <a:endParaRPr b="0" i="0" sz="1600" u="none" cap="none" strike="noStrike">
              <a:solidFill>
                <a:srgbClr val="000000"/>
              </a:solidFill>
              <a:latin typeface="Calibri"/>
              <a:ea typeface="Calibri"/>
              <a:cs typeface="Calibri"/>
              <a:sym typeface="Calibri"/>
            </a:endParaRPr>
          </a:p>
        </p:txBody>
      </p:sp>
      <p:pic>
        <p:nvPicPr>
          <p:cNvPr descr="Envelope with solid fill" id="711" name="Google Shape;711;p14"/>
          <p:cNvPicPr preferRelativeResize="0"/>
          <p:nvPr/>
        </p:nvPicPr>
        <p:blipFill rotWithShape="1">
          <a:blip r:embed="rId3">
            <a:alphaModFix/>
          </a:blip>
          <a:srcRect b="0" l="0" r="0" t="0"/>
          <a:stretch/>
        </p:blipFill>
        <p:spPr>
          <a:xfrm>
            <a:off x="9308253" y="5511694"/>
            <a:ext cx="455003" cy="340010"/>
          </a:xfrm>
          <a:prstGeom prst="rect">
            <a:avLst/>
          </a:prstGeom>
          <a:noFill/>
          <a:ln>
            <a:noFill/>
          </a:ln>
        </p:spPr>
      </p:pic>
      <p:pic>
        <p:nvPicPr>
          <p:cNvPr descr="Envelope with solid fill" id="712" name="Google Shape;712;p14"/>
          <p:cNvPicPr preferRelativeResize="0"/>
          <p:nvPr/>
        </p:nvPicPr>
        <p:blipFill rotWithShape="1">
          <a:blip r:embed="rId3">
            <a:alphaModFix/>
          </a:blip>
          <a:srcRect b="0" l="0" r="0" t="0"/>
          <a:stretch/>
        </p:blipFill>
        <p:spPr>
          <a:xfrm>
            <a:off x="8910241" y="2289597"/>
            <a:ext cx="455003" cy="340010"/>
          </a:xfrm>
          <a:prstGeom prst="rect">
            <a:avLst/>
          </a:prstGeom>
          <a:noFill/>
          <a:ln>
            <a:noFill/>
          </a:ln>
        </p:spPr>
      </p:pic>
      <p:pic>
        <p:nvPicPr>
          <p:cNvPr descr="Envelope with solid fill" id="713" name="Google Shape;713;p14"/>
          <p:cNvPicPr preferRelativeResize="0"/>
          <p:nvPr/>
        </p:nvPicPr>
        <p:blipFill rotWithShape="1">
          <a:blip r:embed="rId4">
            <a:alphaModFix/>
          </a:blip>
          <a:srcRect b="0" l="0" r="0" t="0"/>
          <a:stretch/>
        </p:blipFill>
        <p:spPr>
          <a:xfrm>
            <a:off x="8848359" y="5537424"/>
            <a:ext cx="459894" cy="303491"/>
          </a:xfrm>
          <a:prstGeom prst="rect">
            <a:avLst/>
          </a:prstGeom>
          <a:noFill/>
          <a:ln>
            <a:noFill/>
          </a:ln>
        </p:spPr>
      </p:pic>
      <p:cxnSp>
        <p:nvCxnSpPr>
          <p:cNvPr id="714" name="Google Shape;714;p14"/>
          <p:cNvCxnSpPr>
            <a:stCxn id="687" idx="0"/>
          </p:cNvCxnSpPr>
          <p:nvPr/>
        </p:nvCxnSpPr>
        <p:spPr>
          <a:xfrm flipH="1" rot="10800000">
            <a:off x="8145741" y="4264355"/>
            <a:ext cx="174300" cy="901800"/>
          </a:xfrm>
          <a:prstGeom prst="straightConnector1">
            <a:avLst/>
          </a:prstGeom>
          <a:noFill/>
          <a:ln cap="flat" cmpd="sng" w="19050">
            <a:solidFill>
              <a:schemeClr val="accent5"/>
            </a:solidFill>
            <a:prstDash val="solid"/>
            <a:miter lim="800000"/>
            <a:headEnd len="sm" w="sm" type="none"/>
            <a:tailEnd len="med" w="med" type="triangle"/>
          </a:ln>
        </p:spPr>
      </p:cxnSp>
      <p:pic>
        <p:nvPicPr>
          <p:cNvPr descr="Envelope with solid fill" id="715" name="Google Shape;715;p14"/>
          <p:cNvPicPr preferRelativeResize="0"/>
          <p:nvPr/>
        </p:nvPicPr>
        <p:blipFill rotWithShape="1">
          <a:blip r:embed="rId5">
            <a:alphaModFix/>
          </a:blip>
          <a:srcRect b="0" l="0" r="0" t="0"/>
          <a:stretch/>
        </p:blipFill>
        <p:spPr>
          <a:xfrm>
            <a:off x="7187323" y="2253769"/>
            <a:ext cx="455003" cy="340010"/>
          </a:xfrm>
          <a:prstGeom prst="rect">
            <a:avLst/>
          </a:prstGeom>
          <a:noFill/>
          <a:ln>
            <a:noFill/>
          </a:ln>
        </p:spPr>
      </p:pic>
      <p:pic>
        <p:nvPicPr>
          <p:cNvPr descr="Envelope with solid fill" id="716" name="Google Shape;716;p14"/>
          <p:cNvPicPr preferRelativeResize="0"/>
          <p:nvPr/>
        </p:nvPicPr>
        <p:blipFill rotWithShape="1">
          <a:blip r:embed="rId5">
            <a:alphaModFix/>
          </a:blip>
          <a:srcRect b="0" l="0" r="0" t="0"/>
          <a:stretch/>
        </p:blipFill>
        <p:spPr>
          <a:xfrm>
            <a:off x="6779591" y="5498030"/>
            <a:ext cx="455003" cy="340010"/>
          </a:xfrm>
          <a:prstGeom prst="rect">
            <a:avLst/>
          </a:prstGeom>
          <a:noFill/>
          <a:ln>
            <a:noFill/>
          </a:ln>
        </p:spPr>
      </p:pic>
      <p:pic>
        <p:nvPicPr>
          <p:cNvPr descr="Envelope with solid fill" id="717" name="Google Shape;717;p14"/>
          <p:cNvPicPr preferRelativeResize="0"/>
          <p:nvPr/>
        </p:nvPicPr>
        <p:blipFill rotWithShape="1">
          <a:blip r:embed="rId4">
            <a:alphaModFix/>
          </a:blip>
          <a:srcRect b="0" l="0" r="0" t="0"/>
          <a:stretch/>
        </p:blipFill>
        <p:spPr>
          <a:xfrm>
            <a:off x="8096470" y="2316328"/>
            <a:ext cx="447245" cy="295144"/>
          </a:xfrm>
          <a:prstGeom prst="rect">
            <a:avLst/>
          </a:prstGeom>
          <a:noFill/>
          <a:ln>
            <a:noFill/>
          </a:ln>
        </p:spPr>
      </p:pic>
      <p:pic>
        <p:nvPicPr>
          <p:cNvPr descr="Envelope with solid fill" id="718" name="Google Shape;718;p14"/>
          <p:cNvPicPr preferRelativeResize="0"/>
          <p:nvPr/>
        </p:nvPicPr>
        <p:blipFill rotWithShape="1">
          <a:blip r:embed="rId4">
            <a:alphaModFix/>
          </a:blip>
          <a:srcRect b="0" l="0" r="0" t="0"/>
          <a:stretch/>
        </p:blipFill>
        <p:spPr>
          <a:xfrm>
            <a:off x="7918668" y="5537425"/>
            <a:ext cx="487104" cy="321448"/>
          </a:xfrm>
          <a:prstGeom prst="rect">
            <a:avLst/>
          </a:prstGeom>
          <a:noFill/>
          <a:ln>
            <a:noFill/>
          </a:ln>
        </p:spPr>
      </p:pic>
      <p:pic>
        <p:nvPicPr>
          <p:cNvPr descr="Envelope with solid fill" id="719" name="Google Shape;719;p14"/>
          <p:cNvPicPr preferRelativeResize="0"/>
          <p:nvPr/>
        </p:nvPicPr>
        <p:blipFill rotWithShape="1">
          <a:blip r:embed="rId4">
            <a:alphaModFix/>
          </a:blip>
          <a:srcRect b="0" l="0" r="0" t="0"/>
          <a:stretch/>
        </p:blipFill>
        <p:spPr>
          <a:xfrm>
            <a:off x="8071068" y="6067508"/>
            <a:ext cx="487104" cy="321448"/>
          </a:xfrm>
          <a:prstGeom prst="rect">
            <a:avLst/>
          </a:prstGeom>
          <a:noFill/>
          <a:ln>
            <a:noFill/>
          </a:ln>
        </p:spPr>
      </p:pic>
      <p:pic>
        <p:nvPicPr>
          <p:cNvPr descr="Envelope with solid fill" id="720" name="Google Shape;720;p14"/>
          <p:cNvPicPr preferRelativeResize="0"/>
          <p:nvPr/>
        </p:nvPicPr>
        <p:blipFill rotWithShape="1">
          <a:blip r:embed="rId5">
            <a:alphaModFix/>
          </a:blip>
          <a:srcRect b="0" l="0" r="0" t="0"/>
          <a:stretch/>
        </p:blipFill>
        <p:spPr>
          <a:xfrm>
            <a:off x="8093905" y="6365206"/>
            <a:ext cx="455003" cy="340010"/>
          </a:xfrm>
          <a:prstGeom prst="rect">
            <a:avLst/>
          </a:prstGeom>
          <a:noFill/>
          <a:ln>
            <a:noFill/>
          </a:ln>
        </p:spPr>
      </p:pic>
      <p:sp>
        <p:nvSpPr>
          <p:cNvPr id="721" name="Google Shape;721;p14"/>
          <p:cNvSpPr/>
          <p:nvPr/>
        </p:nvSpPr>
        <p:spPr>
          <a:xfrm>
            <a:off x="8602753" y="6233922"/>
            <a:ext cx="212762" cy="321448"/>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2" name="Google Shape;722;p14"/>
          <p:cNvSpPr txBox="1"/>
          <p:nvPr/>
        </p:nvSpPr>
        <p:spPr>
          <a:xfrm>
            <a:off x="8767417" y="6261835"/>
            <a:ext cx="27358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Verdana"/>
              <a:buNone/>
            </a:pPr>
            <a:r>
              <a:rPr b="0" i="0" lang="en-US" sz="1200" u="none" cap="none" strike="noStrike">
                <a:solidFill>
                  <a:srgbClr val="000000"/>
                </a:solidFill>
                <a:latin typeface="Verdana"/>
                <a:ea typeface="Verdana"/>
                <a:cs typeface="Verdana"/>
                <a:sym typeface="Verdana"/>
              </a:rPr>
              <a:t>Notification Message </a:t>
            </a:r>
            <a:endParaRPr b="0" i="0" sz="1200" u="none" cap="none" strike="noStrike">
              <a:solidFill>
                <a:srgbClr val="000000"/>
              </a:solidFill>
              <a:latin typeface="Calibri"/>
              <a:ea typeface="Calibri"/>
              <a:cs typeface="Calibri"/>
              <a:sym typeface="Calibri"/>
            </a:endParaRPr>
          </a:p>
        </p:txBody>
      </p:sp>
      <p:sp>
        <p:nvSpPr>
          <p:cNvPr id="723" name="Google Shape;723;p14"/>
          <p:cNvSpPr/>
          <p:nvPr/>
        </p:nvSpPr>
        <p:spPr>
          <a:xfrm>
            <a:off x="9237702" y="2857363"/>
            <a:ext cx="860327" cy="1364310"/>
          </a:xfrm>
          <a:prstGeom prst="can">
            <a:avLst>
              <a:gd fmla="val 25000" name="adj"/>
            </a:avLst>
          </a:prstGeom>
          <a:solidFill>
            <a:srgbClr val="F4B0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4"/>
          <p:cNvSpPr txBox="1"/>
          <p:nvPr/>
        </p:nvSpPr>
        <p:spPr>
          <a:xfrm rot="5400000">
            <a:off x="9147020" y="3163112"/>
            <a:ext cx="1041687" cy="8603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7365D"/>
              </a:buClr>
              <a:buSzPts val="1200"/>
              <a:buFont typeface="Courier New"/>
              <a:buNone/>
            </a:pPr>
            <a:r>
              <a:rPr b="1" i="0" lang="en-US" sz="1200" u="none" cap="none" strike="noStrike">
                <a:solidFill>
                  <a:srgbClr val="17365D"/>
                </a:solidFill>
                <a:latin typeface="Courier New"/>
                <a:ea typeface="Courier New"/>
                <a:cs typeface="Courier New"/>
                <a:sym typeface="Courier New"/>
              </a:rPr>
              <a:t>surface-based-observations</a:t>
            </a:r>
            <a:r>
              <a:rPr b="1" i="0" lang="en-US" sz="1200" u="none" cap="none" strike="noStrike">
                <a:solidFill>
                  <a:srgbClr val="000000"/>
                </a:solidFill>
                <a:latin typeface="Courier New"/>
                <a:ea typeface="Courier New"/>
                <a:cs typeface="Courier New"/>
                <a:sym typeface="Courier New"/>
              </a:rPr>
              <a:t>/</a:t>
            </a:r>
            <a:r>
              <a:rPr b="1" i="0" lang="en-US" sz="1200" u="none" cap="none" strike="noStrike">
                <a:solidFill>
                  <a:srgbClr val="00B050"/>
                </a:solidFill>
                <a:latin typeface="Courier New"/>
                <a:ea typeface="Courier New"/>
                <a:cs typeface="Courier New"/>
                <a:sym typeface="Courier New"/>
              </a:rPr>
              <a:t>buoy</a:t>
            </a:r>
            <a:r>
              <a:rPr b="0" i="0" lang="en-US" sz="1200" u="none" cap="none" strike="noStrike">
                <a:solidFill>
                  <a:srgbClr val="222A35"/>
                </a:solidFill>
                <a:latin typeface="Calibri"/>
                <a:ea typeface="Calibri"/>
                <a:cs typeface="Calibri"/>
                <a:sym typeface="Calibri"/>
              </a:rPr>
              <a:t> </a:t>
            </a:r>
            <a:endParaRPr b="0" i="0" sz="1200" u="none" cap="none" strike="noStrike">
              <a:solidFill>
                <a:srgbClr val="222A35"/>
              </a:solidFill>
              <a:latin typeface="Calibri"/>
              <a:ea typeface="Calibri"/>
              <a:cs typeface="Calibri"/>
              <a:sym typeface="Calibri"/>
            </a:endParaRPr>
          </a:p>
        </p:txBody>
      </p:sp>
      <p:sp>
        <p:nvSpPr>
          <p:cNvPr id="725" name="Google Shape;725;p14"/>
          <p:cNvSpPr/>
          <p:nvPr/>
        </p:nvSpPr>
        <p:spPr>
          <a:xfrm>
            <a:off x="10309094" y="1428060"/>
            <a:ext cx="1604713" cy="454202"/>
          </a:xfrm>
          <a:prstGeom prst="roundRect">
            <a:avLst>
              <a:gd fmla="val 16667" name="adj"/>
            </a:avLst>
          </a:prstGeom>
          <a:gradFill>
            <a:gsLst>
              <a:gs pos="0">
                <a:srgbClr val="70A5DA"/>
              </a:gs>
              <a:gs pos="50000">
                <a:srgbClr val="539BDB"/>
              </a:gs>
              <a:gs pos="100000">
                <a:srgbClr val="4288C8"/>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0" i="0" lang="en-US" sz="1200" u="none" strike="noStrike">
                <a:solidFill>
                  <a:schemeClr val="lt1"/>
                </a:solidFill>
                <a:latin typeface="Arial"/>
                <a:ea typeface="Arial"/>
                <a:cs typeface="Arial"/>
                <a:sym typeface="Arial"/>
              </a:rPr>
              <a:t>Lagrangian Drifter Laboratory</a:t>
            </a:r>
            <a:endParaRPr b="0" i="0" sz="1200" u="none" cap="none" strike="noStrike">
              <a:solidFill>
                <a:srgbClr val="323F4F"/>
              </a:solidFill>
              <a:latin typeface="Calibri"/>
              <a:ea typeface="Calibri"/>
              <a:cs typeface="Calibri"/>
              <a:sym typeface="Calibri"/>
            </a:endParaRPr>
          </a:p>
        </p:txBody>
      </p:sp>
      <p:sp>
        <p:nvSpPr>
          <p:cNvPr id="726" name="Google Shape;726;p14"/>
          <p:cNvSpPr/>
          <p:nvPr/>
        </p:nvSpPr>
        <p:spPr>
          <a:xfrm>
            <a:off x="9972229" y="5158632"/>
            <a:ext cx="1284559" cy="680021"/>
          </a:xfrm>
          <a:prstGeom prst="roundRect">
            <a:avLst>
              <a:gd fmla="val 16667" name="adj"/>
            </a:avLst>
          </a:prstGeom>
          <a:solidFill>
            <a:srgbClr val="8DA9DB"/>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323F4F"/>
              </a:solidFill>
              <a:latin typeface="Calibri"/>
              <a:ea typeface="Calibri"/>
              <a:cs typeface="Calibri"/>
              <a:sym typeface="Calibri"/>
            </a:endParaRPr>
          </a:p>
          <a:p>
            <a:pPr indent="0" lvl="0" marL="0" marR="0" rtl="0" algn="ctr">
              <a:lnSpc>
                <a:spcPct val="100000"/>
              </a:lnSpc>
              <a:spcBef>
                <a:spcPts val="0"/>
              </a:spcBef>
              <a:spcAft>
                <a:spcPts val="0"/>
              </a:spcAft>
              <a:buClr>
                <a:srgbClr val="323F4F"/>
              </a:buClr>
              <a:buSzPts val="1400"/>
              <a:buFont typeface="Calibri"/>
              <a:buNone/>
            </a:pPr>
            <a:r>
              <a:rPr b="0" i="0" lang="en-US" sz="1400" u="none" cap="none" strike="noStrike">
                <a:solidFill>
                  <a:srgbClr val="323F4F"/>
                </a:solidFill>
                <a:latin typeface="Calibri"/>
                <a:ea typeface="Calibri"/>
                <a:cs typeface="Calibri"/>
                <a:sym typeface="Calibri"/>
              </a:rPr>
              <a:t>Ocean users</a:t>
            </a:r>
            <a:endParaRPr/>
          </a:p>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323F4F"/>
              </a:solidFill>
              <a:latin typeface="Calibri"/>
              <a:ea typeface="Calibri"/>
              <a:cs typeface="Calibri"/>
              <a:sym typeface="Calibri"/>
            </a:endParaRPr>
          </a:p>
        </p:txBody>
      </p:sp>
      <p:cxnSp>
        <p:nvCxnSpPr>
          <p:cNvPr id="727" name="Google Shape;727;p14"/>
          <p:cNvCxnSpPr>
            <a:stCxn id="726" idx="0"/>
          </p:cNvCxnSpPr>
          <p:nvPr/>
        </p:nvCxnSpPr>
        <p:spPr>
          <a:xfrm rot="10800000">
            <a:off x="9802709" y="4264332"/>
            <a:ext cx="811800" cy="894300"/>
          </a:xfrm>
          <a:prstGeom prst="straightConnector1">
            <a:avLst/>
          </a:prstGeom>
          <a:noFill/>
          <a:ln cap="flat" cmpd="sng" w="9525">
            <a:solidFill>
              <a:schemeClr val="accent1"/>
            </a:solidFill>
            <a:prstDash val="solid"/>
            <a:miter lim="800000"/>
            <a:headEnd len="sm" w="sm" type="none"/>
            <a:tailEnd len="med" w="med" type="triangle"/>
          </a:ln>
        </p:spPr>
      </p:cxnSp>
      <p:cxnSp>
        <p:nvCxnSpPr>
          <p:cNvPr id="728" name="Google Shape;728;p14"/>
          <p:cNvCxnSpPr>
            <a:stCxn id="725" idx="2"/>
          </p:cNvCxnSpPr>
          <p:nvPr/>
        </p:nvCxnSpPr>
        <p:spPr>
          <a:xfrm flipH="1">
            <a:off x="9802851" y="1882262"/>
            <a:ext cx="1308600" cy="97500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2" name="Shape 732"/>
        <p:cNvGrpSpPr/>
        <p:nvPr/>
      </p:nvGrpSpPr>
      <p:grpSpPr>
        <a:xfrm>
          <a:off x="0" y="0"/>
          <a:ext cx="0" cy="0"/>
          <a:chOff x="0" y="0"/>
          <a:chExt cx="0" cy="0"/>
        </a:xfrm>
      </p:grpSpPr>
      <p:graphicFrame>
        <p:nvGraphicFramePr>
          <p:cNvPr id="733" name="Google Shape;733;p15"/>
          <p:cNvGraphicFramePr/>
          <p:nvPr/>
        </p:nvGraphicFramePr>
        <p:xfrm>
          <a:off x="329184" y="952297"/>
          <a:ext cx="3000000" cy="3000000"/>
        </p:xfrm>
        <a:graphic>
          <a:graphicData uri="http://schemas.openxmlformats.org/drawingml/2006/table">
            <a:tbl>
              <a:tblPr bandRow="1" firstRow="1">
                <a:noFill/>
                <a:tableStyleId>{C60AFE1C-3D8A-49FC-96BE-1668F432D101}</a:tableStyleId>
              </a:tblPr>
              <a:tblGrid>
                <a:gridCol w="621800"/>
                <a:gridCol w="2491925"/>
                <a:gridCol w="8558600"/>
              </a:tblGrid>
              <a:tr h="361725">
                <a:tc>
                  <a:txBody>
                    <a:bodyPr/>
                    <a:lstStyle/>
                    <a:p>
                      <a:pPr indent="0" lvl="0" marL="0" marR="0" rtl="0" algn="l">
                        <a:spcBef>
                          <a:spcPts val="0"/>
                        </a:spcBef>
                        <a:spcAft>
                          <a:spcPts val="0"/>
                        </a:spcAft>
                        <a:buNone/>
                      </a:pPr>
                      <a:r>
                        <a:rPr lang="en-US" sz="1600"/>
                        <a:t>Level</a:t>
                      </a:r>
                      <a:endParaRPr/>
                    </a:p>
                  </a:txBody>
                  <a:tcPr marT="45725" marB="45725" marR="91450" marL="91450"/>
                </a:tc>
                <a:tc>
                  <a:txBody>
                    <a:bodyPr/>
                    <a:lstStyle/>
                    <a:p>
                      <a:pPr indent="0" lvl="0" marL="0" marR="0" rtl="0" algn="l">
                        <a:spcBef>
                          <a:spcPts val="0"/>
                        </a:spcBef>
                        <a:spcAft>
                          <a:spcPts val="0"/>
                        </a:spcAft>
                        <a:buNone/>
                      </a:pPr>
                      <a:r>
                        <a:rPr lang="en-US" sz="1600"/>
                        <a:t>Name</a:t>
                      </a:r>
                      <a:endParaRPr/>
                    </a:p>
                  </a:txBody>
                  <a:tcPr marT="45725" marB="45725" marR="91450" marL="91450"/>
                </a:tc>
                <a:tc>
                  <a:txBody>
                    <a:bodyPr/>
                    <a:lstStyle/>
                    <a:p>
                      <a:pPr indent="0" lvl="0" marL="0" marR="0" rtl="0" algn="l">
                        <a:spcBef>
                          <a:spcPts val="0"/>
                        </a:spcBef>
                        <a:spcAft>
                          <a:spcPts val="0"/>
                        </a:spcAft>
                        <a:buNone/>
                      </a:pPr>
                      <a:r>
                        <a:rPr lang="en-US" sz="1600"/>
                        <a:t>Description</a:t>
                      </a:r>
                      <a:endParaRPr/>
                    </a:p>
                  </a:txBody>
                  <a:tcPr marT="45725" marB="45725" marR="91450" marL="91450"/>
                </a:tc>
              </a:tr>
              <a:tr h="624375">
                <a:tc>
                  <a:txBody>
                    <a:bodyPr/>
                    <a:lstStyle/>
                    <a:p>
                      <a:pPr indent="0" lvl="0" marL="0" marR="0" rtl="0" algn="l">
                        <a:spcBef>
                          <a:spcPts val="0"/>
                        </a:spcBef>
                        <a:spcAft>
                          <a:spcPts val="0"/>
                        </a:spcAft>
                        <a:buNone/>
                      </a:pPr>
                      <a:r>
                        <a:rPr lang="en-US" sz="1600"/>
                        <a:t>1</a:t>
                      </a:r>
                      <a:endParaRPr/>
                    </a:p>
                  </a:txBody>
                  <a:tcPr marT="45725" marB="45725" marR="91450" marL="91450"/>
                </a:tc>
                <a:tc>
                  <a:txBody>
                    <a:bodyPr/>
                    <a:lstStyle/>
                    <a:p>
                      <a:pPr indent="0" lvl="0" marL="0" marR="0" rtl="0" algn="l">
                        <a:spcBef>
                          <a:spcPts val="0"/>
                        </a:spcBef>
                        <a:spcAft>
                          <a:spcPts val="0"/>
                        </a:spcAft>
                        <a:buNone/>
                      </a:pPr>
                      <a:r>
                        <a:rPr b="1" lang="en-US" sz="1600">
                          <a:solidFill>
                            <a:srgbClr val="C00000"/>
                          </a:solidFill>
                        </a:rPr>
                        <a:t>channel</a:t>
                      </a:r>
                      <a:endParaRPr/>
                    </a:p>
                  </a:txBody>
                  <a:tcPr marT="45725" marB="45725" marR="91450" marL="91450"/>
                </a:tc>
                <a:tc>
                  <a:txBody>
                    <a:bodyPr/>
                    <a:lstStyle/>
                    <a:p>
                      <a:pPr indent="0" lvl="0" marL="0" marR="0" rtl="0" algn="l">
                        <a:spcBef>
                          <a:spcPts val="0"/>
                        </a:spcBef>
                        <a:spcAft>
                          <a:spcPts val="0"/>
                        </a:spcAft>
                        <a:buNone/>
                      </a:pPr>
                      <a:r>
                        <a:rPr b="0" lang="en-US" sz="1600">
                          <a:solidFill>
                            <a:schemeClr val="dk1"/>
                          </a:solidFill>
                        </a:rPr>
                        <a:t>Location of where the data originates from (data providers [</a:t>
                      </a:r>
                      <a:r>
                        <a:rPr lang="en-US" sz="1600">
                          <a:solidFill>
                            <a:srgbClr val="953734"/>
                          </a:solidFill>
                        </a:rPr>
                        <a:t>origin</a:t>
                      </a:r>
                      <a:r>
                        <a:rPr b="0" lang="en-US" sz="1600">
                          <a:solidFill>
                            <a:schemeClr val="dk1"/>
                          </a:solidFill>
                        </a:rPr>
                        <a:t>] or global services [</a:t>
                      </a:r>
                      <a:r>
                        <a:rPr lang="en-US" sz="1600">
                          <a:solidFill>
                            <a:srgbClr val="953734"/>
                          </a:solidFill>
                        </a:rPr>
                        <a:t>cache</a:t>
                      </a:r>
                      <a:r>
                        <a:rPr b="0" lang="en-US" sz="1600">
                          <a:solidFill>
                            <a:schemeClr val="dk1"/>
                          </a:solidFill>
                        </a:rPr>
                        <a:t>])</a:t>
                      </a:r>
                      <a:endParaRPr sz="1600"/>
                    </a:p>
                  </a:txBody>
                  <a:tcPr marT="45725" marB="45725" marR="91450" marL="91450"/>
                </a:tc>
              </a:tr>
              <a:tr h="361725">
                <a:tc>
                  <a:txBody>
                    <a:bodyPr/>
                    <a:lstStyle/>
                    <a:p>
                      <a:pPr indent="0" lvl="0" marL="0" marR="0" rtl="0" algn="l">
                        <a:spcBef>
                          <a:spcPts val="0"/>
                        </a:spcBef>
                        <a:spcAft>
                          <a:spcPts val="0"/>
                        </a:spcAft>
                        <a:buNone/>
                      </a:pPr>
                      <a:r>
                        <a:rPr lang="en-US" sz="1600"/>
                        <a:t>2</a:t>
                      </a:r>
                      <a:endParaRPr/>
                    </a:p>
                  </a:txBody>
                  <a:tcPr marT="45725" marB="45725" marR="91450" marL="91450"/>
                </a:tc>
                <a:tc>
                  <a:txBody>
                    <a:bodyPr/>
                    <a:lstStyle/>
                    <a:p>
                      <a:pPr indent="0" lvl="0" marL="0" marR="0" rtl="0" algn="l">
                        <a:spcBef>
                          <a:spcPts val="0"/>
                        </a:spcBef>
                        <a:spcAft>
                          <a:spcPts val="0"/>
                        </a:spcAft>
                        <a:buNone/>
                      </a:pPr>
                      <a:r>
                        <a:rPr b="1" lang="en-US" sz="1600">
                          <a:solidFill>
                            <a:srgbClr val="00B050"/>
                          </a:solidFill>
                        </a:rPr>
                        <a:t>version</a:t>
                      </a:r>
                      <a:endParaRPr/>
                    </a:p>
                  </a:txBody>
                  <a:tcPr marT="45725" marB="45725" marR="91450" marL="91450"/>
                </a:tc>
                <a:tc>
                  <a:txBody>
                    <a:bodyPr/>
                    <a:lstStyle/>
                    <a:p>
                      <a:pPr indent="0" lvl="0" marL="0" marR="0" rtl="0" algn="l">
                        <a:spcBef>
                          <a:spcPts val="0"/>
                        </a:spcBef>
                        <a:spcAft>
                          <a:spcPts val="0"/>
                        </a:spcAft>
                        <a:buNone/>
                      </a:pPr>
                      <a:r>
                        <a:rPr b="0" lang="en-US" sz="1600">
                          <a:solidFill>
                            <a:schemeClr val="dk1"/>
                          </a:solidFill>
                        </a:rPr>
                        <a:t>Alphabetical version of the topic hierarchy (currently a)</a:t>
                      </a:r>
                      <a:endParaRPr sz="1600"/>
                    </a:p>
                  </a:txBody>
                  <a:tcPr marT="45725" marB="45725" marR="91450" marL="91450"/>
                </a:tc>
              </a:tr>
              <a:tr h="361725">
                <a:tc>
                  <a:txBody>
                    <a:bodyPr/>
                    <a:lstStyle/>
                    <a:p>
                      <a:pPr indent="0" lvl="0" marL="0" marR="0" rtl="0" algn="l">
                        <a:spcBef>
                          <a:spcPts val="0"/>
                        </a:spcBef>
                        <a:spcAft>
                          <a:spcPts val="0"/>
                        </a:spcAft>
                        <a:buNone/>
                      </a:pPr>
                      <a:r>
                        <a:rPr lang="en-US" sz="1600"/>
                        <a:t>3</a:t>
                      </a:r>
                      <a:endParaRPr/>
                    </a:p>
                  </a:txBody>
                  <a:tcPr marT="45725" marB="45725" marR="91450" marL="91450"/>
                </a:tc>
                <a:tc>
                  <a:txBody>
                    <a:bodyPr/>
                    <a:lstStyle/>
                    <a:p>
                      <a:pPr indent="0" lvl="0" marL="0" marR="0" rtl="0" algn="l">
                        <a:spcBef>
                          <a:spcPts val="0"/>
                        </a:spcBef>
                        <a:spcAft>
                          <a:spcPts val="0"/>
                        </a:spcAft>
                        <a:buNone/>
                      </a:pPr>
                      <a:r>
                        <a:rPr b="1" lang="en-US" sz="1600"/>
                        <a:t>system</a:t>
                      </a:r>
                      <a:endParaRPr/>
                    </a:p>
                  </a:txBody>
                  <a:tcPr marT="45725" marB="45725" marR="91450" marL="91450"/>
                </a:tc>
                <a:tc>
                  <a:txBody>
                    <a:bodyPr/>
                    <a:lstStyle/>
                    <a:p>
                      <a:pPr indent="0" lvl="0" marL="0" marR="0" rtl="0" algn="l">
                        <a:spcBef>
                          <a:spcPts val="0"/>
                        </a:spcBef>
                        <a:spcAft>
                          <a:spcPts val="0"/>
                        </a:spcAft>
                        <a:buNone/>
                      </a:pPr>
                      <a:r>
                        <a:rPr b="0" lang="en-US" sz="1600">
                          <a:solidFill>
                            <a:schemeClr val="dk1"/>
                          </a:solidFill>
                        </a:rPr>
                        <a:t>Fixed value of </a:t>
                      </a:r>
                      <a:r>
                        <a:rPr lang="en-US" sz="1600"/>
                        <a:t>wis2</a:t>
                      </a:r>
                      <a:r>
                        <a:rPr b="0" lang="en-US" sz="1600">
                          <a:solidFill>
                            <a:schemeClr val="dk1"/>
                          </a:solidFill>
                        </a:rPr>
                        <a:t> for </a:t>
                      </a:r>
                      <a:r>
                        <a:rPr b="1" lang="en-US" sz="1600">
                          <a:solidFill>
                            <a:schemeClr val="dk1"/>
                          </a:solidFill>
                        </a:rPr>
                        <a:t>WIS2</a:t>
                      </a:r>
                      <a:endParaRPr b="1" sz="1600"/>
                    </a:p>
                  </a:txBody>
                  <a:tcPr marT="45725" marB="45725" marR="91450" marL="91450"/>
                </a:tc>
              </a:tr>
              <a:tr h="361725">
                <a:tc>
                  <a:txBody>
                    <a:bodyPr/>
                    <a:lstStyle/>
                    <a:p>
                      <a:pPr indent="0" lvl="0" marL="0" marR="0" rtl="0" algn="l">
                        <a:spcBef>
                          <a:spcPts val="0"/>
                        </a:spcBef>
                        <a:spcAft>
                          <a:spcPts val="0"/>
                        </a:spcAft>
                        <a:buNone/>
                      </a:pPr>
                      <a:r>
                        <a:rPr lang="en-US" sz="1600"/>
                        <a:t>4</a:t>
                      </a:r>
                      <a:endParaRPr sz="1600"/>
                    </a:p>
                  </a:txBody>
                  <a:tcPr marT="45725" marB="45725" marR="91450" marL="91450"/>
                </a:tc>
                <a:tc>
                  <a:txBody>
                    <a:bodyPr/>
                    <a:lstStyle/>
                    <a:p>
                      <a:pPr indent="0" lvl="0" marL="0" marR="0" rtl="0" algn="l">
                        <a:spcBef>
                          <a:spcPts val="0"/>
                        </a:spcBef>
                        <a:spcAft>
                          <a:spcPts val="0"/>
                        </a:spcAft>
                        <a:buNone/>
                      </a:pPr>
                      <a:r>
                        <a:rPr b="1" lang="en-US" sz="1600">
                          <a:solidFill>
                            <a:srgbClr val="538CD5"/>
                          </a:solidFill>
                        </a:rPr>
                        <a:t>centre-id</a:t>
                      </a:r>
                      <a:endParaRPr/>
                    </a:p>
                  </a:txBody>
                  <a:tcPr marT="45725" marB="45725" marR="91450" marL="91450"/>
                </a:tc>
                <a:tc>
                  <a:txBody>
                    <a:bodyPr/>
                    <a:lstStyle/>
                    <a:p>
                      <a:pPr indent="0" lvl="0" marL="0" marR="0" rtl="0" algn="l">
                        <a:spcBef>
                          <a:spcPts val="0"/>
                        </a:spcBef>
                        <a:spcAft>
                          <a:spcPts val="0"/>
                        </a:spcAft>
                        <a:buNone/>
                      </a:pPr>
                      <a:r>
                        <a:rPr b="0" lang="en-US" sz="1600">
                          <a:solidFill>
                            <a:schemeClr val="dk1"/>
                          </a:solidFill>
                        </a:rPr>
                        <a:t>Acronym as specified by member and endorsed by the PR of the country and by WMO</a:t>
                      </a:r>
                      <a:endParaRPr sz="1600"/>
                    </a:p>
                  </a:txBody>
                  <a:tcPr marT="45725" marB="45725" marR="91450" marL="91450"/>
                </a:tc>
              </a:tr>
              <a:tr h="361725">
                <a:tc>
                  <a:txBody>
                    <a:bodyPr/>
                    <a:lstStyle/>
                    <a:p>
                      <a:pPr indent="0" lvl="0" marL="0" marR="0" rtl="0" algn="l">
                        <a:spcBef>
                          <a:spcPts val="0"/>
                        </a:spcBef>
                        <a:spcAft>
                          <a:spcPts val="0"/>
                        </a:spcAft>
                        <a:buNone/>
                      </a:pPr>
                      <a:r>
                        <a:rPr lang="en-US" sz="1600"/>
                        <a:t>5</a:t>
                      </a:r>
                      <a:endParaRPr sz="1600"/>
                    </a:p>
                  </a:txBody>
                  <a:tcPr marT="45725" marB="45725" marR="91450" marL="91450"/>
                </a:tc>
                <a:tc>
                  <a:txBody>
                    <a:bodyPr/>
                    <a:lstStyle/>
                    <a:p>
                      <a:pPr indent="0" lvl="0" marL="0" marR="0" rtl="0" algn="l">
                        <a:spcBef>
                          <a:spcPts val="0"/>
                        </a:spcBef>
                        <a:spcAft>
                          <a:spcPts val="0"/>
                        </a:spcAft>
                        <a:buNone/>
                      </a:pPr>
                      <a:r>
                        <a:rPr b="1" lang="en-US" sz="1600"/>
                        <a:t>resource-type</a:t>
                      </a:r>
                      <a:endParaRPr/>
                    </a:p>
                  </a:txBody>
                  <a:tcPr marT="45725" marB="45725" marR="91450" marL="91450"/>
                </a:tc>
                <a:tc>
                  <a:txBody>
                    <a:bodyPr/>
                    <a:lstStyle/>
                    <a:p>
                      <a:pPr indent="0" lvl="0" marL="0" marR="0" rtl="0" algn="l">
                        <a:spcBef>
                          <a:spcPts val="0"/>
                        </a:spcBef>
                        <a:spcAft>
                          <a:spcPts val="0"/>
                        </a:spcAft>
                        <a:buNone/>
                      </a:pPr>
                      <a:r>
                        <a:rPr b="0" lang="en-US" sz="1600">
                          <a:solidFill>
                            <a:schemeClr val="dk1"/>
                          </a:solidFill>
                        </a:rPr>
                        <a:t>WIS2 resources types (</a:t>
                      </a:r>
                      <a:r>
                        <a:rPr lang="en-US" sz="1600">
                          <a:solidFill>
                            <a:srgbClr val="953734"/>
                          </a:solidFill>
                        </a:rPr>
                        <a:t>data</a:t>
                      </a:r>
                      <a:r>
                        <a:rPr b="0" lang="en-US" sz="1600">
                          <a:solidFill>
                            <a:schemeClr val="dk1"/>
                          </a:solidFill>
                        </a:rPr>
                        <a:t>, </a:t>
                      </a:r>
                      <a:r>
                        <a:rPr lang="en-US" sz="1600">
                          <a:solidFill>
                            <a:srgbClr val="953734"/>
                          </a:solidFill>
                        </a:rPr>
                        <a:t>metadata</a:t>
                      </a:r>
                      <a:r>
                        <a:rPr b="0" lang="en-US" sz="1600">
                          <a:solidFill>
                            <a:schemeClr val="dk1"/>
                          </a:solidFill>
                        </a:rPr>
                        <a:t>, </a:t>
                      </a:r>
                      <a:r>
                        <a:rPr lang="en-US" sz="1600">
                          <a:solidFill>
                            <a:srgbClr val="953734"/>
                          </a:solidFill>
                        </a:rPr>
                        <a:t>report</a:t>
                      </a:r>
                      <a:r>
                        <a:rPr b="0" lang="en-US" sz="1600">
                          <a:solidFill>
                            <a:schemeClr val="dk1"/>
                          </a:solidFill>
                        </a:rPr>
                        <a:t> [from monitoring activities])</a:t>
                      </a:r>
                      <a:endParaRPr sz="1600"/>
                    </a:p>
                  </a:txBody>
                  <a:tcPr marT="45725" marB="45725" marR="91450" marL="91450"/>
                </a:tc>
              </a:tr>
              <a:tr h="864325">
                <a:tc>
                  <a:txBody>
                    <a:bodyPr/>
                    <a:lstStyle/>
                    <a:p>
                      <a:pPr indent="0" lvl="0" marL="0" marR="0" rtl="0" algn="l">
                        <a:spcBef>
                          <a:spcPts val="0"/>
                        </a:spcBef>
                        <a:spcAft>
                          <a:spcPts val="0"/>
                        </a:spcAft>
                        <a:buNone/>
                      </a:pPr>
                      <a:r>
                        <a:rPr lang="en-US" sz="1600"/>
                        <a:t>6</a:t>
                      </a:r>
                      <a:endParaRPr sz="1600"/>
                    </a:p>
                  </a:txBody>
                  <a:tcPr marT="45725" marB="45725" marR="91450" marL="91450"/>
                </a:tc>
                <a:tc>
                  <a:txBody>
                    <a:bodyPr/>
                    <a:lstStyle/>
                    <a:p>
                      <a:pPr indent="0" lvl="0" marL="0" marR="0" rtl="0" algn="l">
                        <a:spcBef>
                          <a:spcPts val="0"/>
                        </a:spcBef>
                        <a:spcAft>
                          <a:spcPts val="0"/>
                        </a:spcAft>
                        <a:buNone/>
                      </a:pPr>
                      <a:r>
                        <a:rPr b="1" lang="en-US" sz="1600">
                          <a:solidFill>
                            <a:srgbClr val="C00000"/>
                          </a:solidFill>
                        </a:rPr>
                        <a:t>data-policy</a:t>
                      </a:r>
                      <a:endParaRPr/>
                    </a:p>
                  </a:txBody>
                  <a:tcPr marT="45725" marB="45725" marR="91450" marL="91450"/>
                </a:tc>
                <a:tc>
                  <a:txBody>
                    <a:bodyPr/>
                    <a:lstStyle/>
                    <a:p>
                      <a:pPr indent="0" lvl="0" marL="0" marR="0" rtl="0" algn="l">
                        <a:spcBef>
                          <a:spcPts val="0"/>
                        </a:spcBef>
                        <a:spcAft>
                          <a:spcPts val="0"/>
                        </a:spcAft>
                        <a:buNone/>
                      </a:pPr>
                      <a:r>
                        <a:rPr b="0" lang="en-US" sz="1600">
                          <a:solidFill>
                            <a:schemeClr val="dk1"/>
                          </a:solidFill>
                        </a:rPr>
                        <a:t>Data policy as defined by the WMO Unified Data Policy.  Notifications for </a:t>
                      </a:r>
                      <a:r>
                        <a:rPr b="1" lang="en-US" sz="1600">
                          <a:solidFill>
                            <a:srgbClr val="C00000"/>
                          </a:solidFill>
                        </a:rPr>
                        <a:t>core</a:t>
                      </a:r>
                      <a:r>
                        <a:rPr b="0" lang="en-US" sz="1600">
                          <a:solidFill>
                            <a:schemeClr val="dk1"/>
                          </a:solidFill>
                        </a:rPr>
                        <a:t> and </a:t>
                      </a:r>
                      <a:r>
                        <a:rPr b="1" lang="en-US" sz="1600">
                          <a:solidFill>
                            <a:srgbClr val="C00000"/>
                          </a:solidFill>
                        </a:rPr>
                        <a:t>recommended</a:t>
                      </a:r>
                      <a:r>
                        <a:rPr b="0" lang="en-US" sz="1600">
                          <a:solidFill>
                            <a:schemeClr val="dk1"/>
                          </a:solidFill>
                        </a:rPr>
                        <a:t> data are available by subscription to Global Brokers. </a:t>
                      </a:r>
                      <a:r>
                        <a:rPr lang="en-US" sz="1600"/>
                        <a:t>recommended</a:t>
                      </a:r>
                      <a:r>
                        <a:rPr b="0" lang="en-US" sz="1600">
                          <a:solidFill>
                            <a:schemeClr val="dk1"/>
                          </a:solidFill>
                        </a:rPr>
                        <a:t> data are downloaded from the original NC/DCPC and may require authentication/authorisation</a:t>
                      </a:r>
                      <a:endParaRPr sz="1600"/>
                    </a:p>
                  </a:txBody>
                  <a:tcPr marT="45725" marB="45725" marR="91450" marL="91450"/>
                </a:tc>
              </a:tr>
              <a:tr h="420050">
                <a:tc>
                  <a:txBody>
                    <a:bodyPr/>
                    <a:lstStyle/>
                    <a:p>
                      <a:pPr indent="0" lvl="0" marL="0" marR="0" rtl="0" algn="l">
                        <a:spcBef>
                          <a:spcPts val="0"/>
                        </a:spcBef>
                        <a:spcAft>
                          <a:spcPts val="0"/>
                        </a:spcAft>
                        <a:buNone/>
                      </a:pPr>
                      <a:r>
                        <a:rPr lang="en-US" sz="1600"/>
                        <a:t>7</a:t>
                      </a:r>
                      <a:endParaRPr sz="1600"/>
                    </a:p>
                  </a:txBody>
                  <a:tcPr marT="45725" marB="45725" marR="91450" marL="91450"/>
                </a:tc>
                <a:tc>
                  <a:txBody>
                    <a:bodyPr/>
                    <a:lstStyle/>
                    <a:p>
                      <a:pPr indent="0" lvl="0" marL="0" marR="0" rtl="0" algn="l">
                        <a:spcBef>
                          <a:spcPts val="0"/>
                        </a:spcBef>
                        <a:spcAft>
                          <a:spcPts val="0"/>
                        </a:spcAft>
                        <a:buNone/>
                      </a:pPr>
                      <a:r>
                        <a:rPr b="1" lang="en-US" sz="1600">
                          <a:solidFill>
                            <a:srgbClr val="17365D"/>
                          </a:solidFill>
                        </a:rPr>
                        <a:t>earth-system-disciplin</a:t>
                      </a:r>
                      <a:r>
                        <a:rPr lang="en-US" sz="1600">
                          <a:solidFill>
                            <a:srgbClr val="17365D"/>
                          </a:solidFill>
                        </a:rPr>
                        <a:t>e</a:t>
                      </a:r>
                      <a:endParaRPr/>
                    </a:p>
                  </a:txBody>
                  <a:tcPr marT="45725" marB="45725" marR="91450" marL="91450"/>
                </a:tc>
                <a:tc>
                  <a:txBody>
                    <a:bodyPr/>
                    <a:lstStyle/>
                    <a:p>
                      <a:pPr indent="0" lvl="0" marL="0" marR="0" rtl="0" algn="l">
                        <a:spcBef>
                          <a:spcPts val="0"/>
                        </a:spcBef>
                        <a:spcAft>
                          <a:spcPts val="0"/>
                        </a:spcAft>
                        <a:buNone/>
                      </a:pPr>
                      <a:r>
                        <a:rPr b="0" lang="en-US" sz="1600">
                          <a:solidFill>
                            <a:schemeClr val="dk1"/>
                          </a:solidFill>
                        </a:rPr>
                        <a:t>As per Annex 1 of resolution 1 Cg-Ext-2021  (</a:t>
                      </a:r>
                      <a:r>
                        <a:rPr b="0" i="0" lang="en-US" sz="1800">
                          <a:solidFill>
                            <a:schemeClr val="dk1"/>
                          </a:solidFill>
                          <a:latin typeface="Calibri"/>
                          <a:ea typeface="Calibri"/>
                          <a:cs typeface="Calibri"/>
                          <a:sym typeface="Calibri"/>
                        </a:rPr>
                        <a:t>'atmospheric-composition', 'climate', 'cryosphere', 'hydrology', 'ocean', 'space-weather', or 'weather')</a:t>
                      </a:r>
                      <a:endParaRPr sz="1600"/>
                    </a:p>
                  </a:txBody>
                  <a:tcPr marT="45725" marB="45725" marR="91450" marL="91450"/>
                </a:tc>
              </a:tr>
              <a:tr h="624375">
                <a:tc>
                  <a:txBody>
                    <a:bodyPr/>
                    <a:lstStyle/>
                    <a:p>
                      <a:pPr indent="0" lvl="0" marL="0" marR="0" rtl="0" algn="l">
                        <a:spcBef>
                          <a:spcPts val="0"/>
                        </a:spcBef>
                        <a:spcAft>
                          <a:spcPts val="0"/>
                        </a:spcAft>
                        <a:buNone/>
                      </a:pPr>
                      <a:r>
                        <a:rPr lang="en-US" sz="1600"/>
                        <a:t>8</a:t>
                      </a:r>
                      <a:endParaRPr sz="1600"/>
                    </a:p>
                  </a:txBody>
                  <a:tcPr marT="45725" marB="45725" marR="91450" marL="91450"/>
                </a:tc>
                <a:tc>
                  <a:txBody>
                    <a:bodyPr/>
                    <a:lstStyle/>
                    <a:p>
                      <a:pPr indent="0" lvl="0" marL="0" marR="0" rtl="0" algn="l">
                        <a:spcBef>
                          <a:spcPts val="0"/>
                        </a:spcBef>
                        <a:spcAft>
                          <a:spcPts val="0"/>
                        </a:spcAft>
                        <a:buNone/>
                      </a:pPr>
                      <a:r>
                        <a:rPr b="1" lang="en-US" sz="1600">
                          <a:solidFill>
                            <a:schemeClr val="dk1"/>
                          </a:solidFill>
                        </a:rPr>
                        <a:t>earth-system-discipline-category</a:t>
                      </a:r>
                      <a:endParaRPr/>
                    </a:p>
                  </a:txBody>
                  <a:tcPr marT="45725" marB="45725" marR="91450" marL="91450"/>
                </a:tc>
                <a:tc>
                  <a:txBody>
                    <a:bodyPr/>
                    <a:lstStyle/>
                    <a:p>
                      <a:pPr indent="0" lvl="0" marL="0" marR="0" rtl="0" algn="l">
                        <a:spcBef>
                          <a:spcPts val="0"/>
                        </a:spcBef>
                        <a:spcAft>
                          <a:spcPts val="0"/>
                        </a:spcAft>
                        <a:buNone/>
                      </a:pPr>
                      <a:r>
                        <a:rPr b="0" lang="en-US" sz="1600">
                          <a:solidFill>
                            <a:schemeClr val="dk1"/>
                          </a:solidFill>
                        </a:rPr>
                        <a:t>As proposed by domain experts and further approved by INFCOM</a:t>
                      </a:r>
                      <a:endParaRPr sz="1600"/>
                    </a:p>
                  </a:txBody>
                  <a:tcPr marT="45725" marB="45725" marR="91450" marL="91450"/>
                </a:tc>
              </a:tr>
            </a:tbl>
          </a:graphicData>
        </a:graphic>
      </p:graphicFrame>
      <p:sp>
        <p:nvSpPr>
          <p:cNvPr id="734" name="Google Shape;734;p15"/>
          <p:cNvSpPr/>
          <p:nvPr/>
        </p:nvSpPr>
        <p:spPr>
          <a:xfrm>
            <a:off x="-53788" y="-5938"/>
            <a:ext cx="12245788" cy="734218"/>
          </a:xfrm>
          <a:prstGeom prst="rect">
            <a:avLst/>
          </a:prstGeom>
          <a:solidFill>
            <a:srgbClr val="034D9E"/>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WIS 2.0 topic hierarchy</a:t>
            </a:r>
            <a:endParaRPr b="1" i="0" sz="3200" u="none" cap="none" strike="noStrike">
              <a:solidFill>
                <a:srgbClr val="FFFFFF"/>
              </a:solidFill>
              <a:latin typeface="Calibri"/>
              <a:ea typeface="Calibri"/>
              <a:cs typeface="Calibri"/>
              <a:sym typeface="Calibri"/>
            </a:endParaRPr>
          </a:p>
        </p:txBody>
      </p:sp>
      <p:sp>
        <p:nvSpPr>
          <p:cNvPr id="735" name="Google Shape;735;p15"/>
          <p:cNvSpPr txBox="1"/>
          <p:nvPr/>
        </p:nvSpPr>
        <p:spPr>
          <a:xfrm>
            <a:off x="233933" y="5518097"/>
            <a:ext cx="1186281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600"/>
              <a:buFont typeface="Courier New"/>
              <a:buNone/>
            </a:pPr>
            <a:r>
              <a:rPr b="1" i="0" lang="en-US" sz="1600" u="none" cap="none" strike="noStrike">
                <a:solidFill>
                  <a:srgbClr val="0F243E"/>
                </a:solidFill>
                <a:latin typeface="Courier New"/>
                <a:ea typeface="Courier New"/>
                <a:cs typeface="Courier New"/>
                <a:sym typeface="Courier New"/>
              </a:rPr>
              <a:t>Example:</a:t>
            </a:r>
            <a:endParaRPr/>
          </a:p>
          <a:p>
            <a:pPr indent="0" lvl="0" marL="0" marR="0" rtl="0" algn="l">
              <a:lnSpc>
                <a:spcPct val="100000"/>
              </a:lnSpc>
              <a:spcBef>
                <a:spcPts val="0"/>
              </a:spcBef>
              <a:spcAft>
                <a:spcPts val="0"/>
              </a:spcAft>
              <a:buClr>
                <a:srgbClr val="C00000"/>
              </a:buClr>
              <a:buSzPts val="1600"/>
              <a:buFont typeface="Courier New"/>
              <a:buNone/>
            </a:pPr>
            <a:r>
              <a:rPr b="1" i="0" lang="en-US" sz="1600" u="none" cap="none" strike="noStrike">
                <a:solidFill>
                  <a:srgbClr val="C00000"/>
                </a:solidFill>
                <a:latin typeface="Courier New"/>
                <a:ea typeface="Courier New"/>
                <a:cs typeface="Courier New"/>
                <a:sym typeface="Courier New"/>
              </a:rPr>
              <a:t>origin</a:t>
            </a:r>
            <a:r>
              <a:rPr b="1" i="0" lang="en-US" sz="1600" u="none" cap="none" strike="noStrike">
                <a:solidFill>
                  <a:srgbClr val="000000"/>
                </a:solidFill>
                <a:latin typeface="Courier New"/>
                <a:ea typeface="Courier New"/>
                <a:cs typeface="Courier New"/>
                <a:sym typeface="Courier New"/>
              </a:rPr>
              <a:t>/</a:t>
            </a:r>
            <a:r>
              <a:rPr b="1" i="0" lang="en-US" sz="1600" u="none" cap="none" strike="noStrike">
                <a:solidFill>
                  <a:srgbClr val="00B050"/>
                </a:solidFill>
                <a:latin typeface="Courier New"/>
                <a:ea typeface="Courier New"/>
                <a:cs typeface="Courier New"/>
                <a:sym typeface="Courier New"/>
              </a:rPr>
              <a:t>a</a:t>
            </a:r>
            <a:r>
              <a:rPr b="1" i="0" lang="en-US" sz="1600" u="none" cap="none" strike="noStrike">
                <a:solidFill>
                  <a:srgbClr val="000000"/>
                </a:solidFill>
                <a:latin typeface="Courier New"/>
                <a:ea typeface="Courier New"/>
                <a:cs typeface="Courier New"/>
                <a:sym typeface="Courier New"/>
              </a:rPr>
              <a:t>/wis2/</a:t>
            </a:r>
            <a:r>
              <a:rPr b="1" i="0" lang="en-US" sz="1600" u="none" cap="none" strike="noStrike">
                <a:solidFill>
                  <a:srgbClr val="0070C0"/>
                </a:solidFill>
                <a:latin typeface="Courier New"/>
                <a:ea typeface="Courier New"/>
                <a:cs typeface="Courier New"/>
                <a:sym typeface="Courier New"/>
              </a:rPr>
              <a:t>ca-eccc-msc</a:t>
            </a:r>
            <a:r>
              <a:rPr b="1" i="0" lang="en-US" sz="1600" u="none" cap="none" strike="noStrike">
                <a:solidFill>
                  <a:srgbClr val="000000"/>
                </a:solidFill>
                <a:latin typeface="Courier New"/>
                <a:ea typeface="Courier New"/>
                <a:cs typeface="Courier New"/>
                <a:sym typeface="Courier New"/>
              </a:rPr>
              <a:t>/data/</a:t>
            </a:r>
            <a:r>
              <a:rPr b="1" i="0" lang="en-US" sz="1600" u="none" cap="none" strike="noStrike">
                <a:solidFill>
                  <a:srgbClr val="C00000"/>
                </a:solidFill>
                <a:latin typeface="Courier New"/>
                <a:ea typeface="Courier New"/>
                <a:cs typeface="Courier New"/>
                <a:sym typeface="Courier New"/>
              </a:rPr>
              <a:t>core</a:t>
            </a:r>
            <a:r>
              <a:rPr b="1" i="0" lang="en-US" sz="1600" u="none" cap="none" strike="noStrike">
                <a:solidFill>
                  <a:srgbClr val="000000"/>
                </a:solidFill>
                <a:latin typeface="Courier New"/>
                <a:ea typeface="Courier New"/>
                <a:cs typeface="Courier New"/>
                <a:sym typeface="Courier New"/>
              </a:rPr>
              <a:t>/</a:t>
            </a:r>
            <a:r>
              <a:rPr b="1" i="0" lang="en-US" sz="1600" u="none" cap="none" strike="noStrike">
                <a:solidFill>
                  <a:srgbClr val="00B050"/>
                </a:solidFill>
                <a:latin typeface="Courier New"/>
                <a:ea typeface="Courier New"/>
                <a:cs typeface="Courier New"/>
                <a:sym typeface="Courier New"/>
              </a:rPr>
              <a:t>weather</a:t>
            </a:r>
            <a:r>
              <a:rPr b="1" i="0" lang="en-US" sz="1600" u="none" cap="none" strike="noStrike">
                <a:solidFill>
                  <a:srgbClr val="000000"/>
                </a:solidFill>
                <a:latin typeface="Courier New"/>
                <a:ea typeface="Courier New"/>
                <a:cs typeface="Courier New"/>
                <a:sym typeface="Courier New"/>
              </a:rPr>
              <a:t>/</a:t>
            </a:r>
            <a:r>
              <a:rPr b="1" i="0" lang="en-US" sz="1600" u="none" cap="none" strike="noStrike">
                <a:solidFill>
                  <a:srgbClr val="17365D"/>
                </a:solidFill>
                <a:latin typeface="Courier New"/>
                <a:ea typeface="Courier New"/>
                <a:cs typeface="Courier New"/>
                <a:sym typeface="Courier New"/>
              </a:rPr>
              <a:t> surface-based-observations</a:t>
            </a:r>
            <a:r>
              <a:rPr b="1" i="0" lang="en-US" sz="1600" u="none" cap="none" strike="noStrike">
                <a:solidFill>
                  <a:srgbClr val="000000"/>
                </a:solidFill>
                <a:latin typeface="Courier New"/>
                <a:ea typeface="Courier New"/>
                <a:cs typeface="Courier New"/>
                <a:sym typeface="Courier New"/>
              </a:rPr>
              <a:t>/synop</a:t>
            </a:r>
            <a:endParaRPr b="1" i="0" sz="16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C00000"/>
              </a:buClr>
              <a:buSzPts val="1600"/>
              <a:buFont typeface="Courier New"/>
              <a:buNone/>
            </a:pPr>
            <a:r>
              <a:rPr b="1" i="0" lang="en-US" sz="1600" u="none" cap="none" strike="noStrike">
                <a:solidFill>
                  <a:srgbClr val="C00000"/>
                </a:solidFill>
                <a:latin typeface="Courier New"/>
                <a:ea typeface="Courier New"/>
                <a:cs typeface="Courier New"/>
                <a:sym typeface="Courier New"/>
              </a:rPr>
              <a:t>cache</a:t>
            </a:r>
            <a:r>
              <a:rPr b="1" i="0" lang="en-US" sz="1600" u="none" cap="none" strike="noStrike">
                <a:solidFill>
                  <a:srgbClr val="000000"/>
                </a:solidFill>
                <a:latin typeface="Courier New"/>
                <a:ea typeface="Courier New"/>
                <a:cs typeface="Courier New"/>
                <a:sym typeface="Courier New"/>
              </a:rPr>
              <a:t>/</a:t>
            </a:r>
            <a:r>
              <a:rPr b="1" i="0" lang="en-US" sz="1600" u="none" cap="none" strike="noStrike">
                <a:solidFill>
                  <a:srgbClr val="00B050"/>
                </a:solidFill>
                <a:latin typeface="Courier New"/>
                <a:ea typeface="Courier New"/>
                <a:cs typeface="Courier New"/>
                <a:sym typeface="Courier New"/>
              </a:rPr>
              <a:t>a</a:t>
            </a:r>
            <a:r>
              <a:rPr b="1" i="0" lang="en-US" sz="1600" u="none" cap="none" strike="noStrike">
                <a:solidFill>
                  <a:srgbClr val="000000"/>
                </a:solidFill>
                <a:latin typeface="Courier New"/>
                <a:ea typeface="Courier New"/>
                <a:cs typeface="Courier New"/>
                <a:sym typeface="Courier New"/>
              </a:rPr>
              <a:t>/wis2/</a:t>
            </a:r>
            <a:r>
              <a:rPr b="1" i="0" lang="en-US" sz="1600" u="none" cap="none" strike="noStrike">
                <a:solidFill>
                  <a:srgbClr val="0070C0"/>
                </a:solidFill>
                <a:latin typeface="Courier New"/>
                <a:ea typeface="Courier New"/>
                <a:cs typeface="Courier New"/>
                <a:sym typeface="Courier New"/>
              </a:rPr>
              <a:t>int-ecmwf</a:t>
            </a:r>
            <a:r>
              <a:rPr b="1" i="0" lang="en-US" sz="1600" u="none" cap="none" strike="noStrike">
                <a:solidFill>
                  <a:srgbClr val="000000"/>
                </a:solidFill>
                <a:latin typeface="Courier New"/>
                <a:ea typeface="Courier New"/>
                <a:cs typeface="Courier New"/>
                <a:sym typeface="Courier New"/>
              </a:rPr>
              <a:t>/data/</a:t>
            </a:r>
            <a:r>
              <a:rPr b="1" i="0" lang="en-US" sz="1600" u="none" cap="none" strike="noStrike">
                <a:solidFill>
                  <a:srgbClr val="C00000"/>
                </a:solidFill>
                <a:latin typeface="Courier New"/>
                <a:ea typeface="Courier New"/>
                <a:cs typeface="Courier New"/>
                <a:sym typeface="Courier New"/>
              </a:rPr>
              <a:t>core</a:t>
            </a:r>
            <a:r>
              <a:rPr b="1" i="0" lang="en-US" sz="1600" u="none" cap="none" strike="noStrike">
                <a:solidFill>
                  <a:srgbClr val="000000"/>
                </a:solidFill>
                <a:latin typeface="Courier New"/>
                <a:ea typeface="Courier New"/>
                <a:cs typeface="Courier New"/>
                <a:sym typeface="Courier New"/>
              </a:rPr>
              <a:t>/</a:t>
            </a:r>
            <a:r>
              <a:rPr b="1" i="0" lang="en-US" sz="1600" u="none" cap="none" strike="noStrike">
                <a:solidFill>
                  <a:srgbClr val="00B050"/>
                </a:solidFill>
                <a:latin typeface="Courier New"/>
                <a:ea typeface="Courier New"/>
                <a:cs typeface="Courier New"/>
                <a:sym typeface="Courier New"/>
              </a:rPr>
              <a:t>weather</a:t>
            </a:r>
            <a:r>
              <a:rPr b="1" i="0" lang="en-US" sz="1600" u="none" cap="none" strike="noStrike">
                <a:solidFill>
                  <a:srgbClr val="000000"/>
                </a:solidFill>
                <a:latin typeface="Courier New"/>
                <a:ea typeface="Courier New"/>
                <a:cs typeface="Courier New"/>
                <a:sym typeface="Courier New"/>
              </a:rPr>
              <a:t>/prediction/forecast/medium-range/deterministic/global</a:t>
            </a:r>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rgbClr val="000000"/>
              </a:solidFill>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6"/>
          <p:cNvSpPr/>
          <p:nvPr/>
        </p:nvSpPr>
        <p:spPr>
          <a:xfrm rot="10304695">
            <a:off x="10161908" y="1424268"/>
            <a:ext cx="830605" cy="108092"/>
          </a:xfrm>
          <a:prstGeom prst="triangle">
            <a:avLst>
              <a:gd fmla="val 1938" name="adj"/>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42" name="Google Shape;742;p16"/>
          <p:cNvSpPr/>
          <p:nvPr/>
        </p:nvSpPr>
        <p:spPr>
          <a:xfrm>
            <a:off x="-68826" y="0"/>
            <a:ext cx="12260826" cy="734218"/>
          </a:xfrm>
          <a:prstGeom prst="rect">
            <a:avLst/>
          </a:prstGeom>
          <a:solidFill>
            <a:srgbClr val="034D9E"/>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libri"/>
                <a:ea typeface="Calibri"/>
                <a:cs typeface="Calibri"/>
                <a:sym typeface="Calibri"/>
              </a:rPr>
              <a:t>OGC Standards Implementation</a:t>
            </a:r>
            <a:endParaRPr b="1" sz="3200">
              <a:solidFill>
                <a:schemeClr val="lt1"/>
              </a:solidFill>
              <a:latin typeface="Calibri"/>
              <a:ea typeface="Calibri"/>
              <a:cs typeface="Calibri"/>
              <a:sym typeface="Calibri"/>
            </a:endParaRPr>
          </a:p>
        </p:txBody>
      </p:sp>
      <p:sp>
        <p:nvSpPr>
          <p:cNvPr id="743" name="Google Shape;74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44" name="Google Shape;744;p16"/>
          <p:cNvSpPr txBox="1"/>
          <p:nvPr/>
        </p:nvSpPr>
        <p:spPr>
          <a:xfrm>
            <a:off x="545561" y="1587776"/>
            <a:ext cx="4144082" cy="2639590"/>
          </a:xfrm>
          <a:prstGeom prst="rect">
            <a:avLst/>
          </a:prstGeom>
          <a:noFill/>
          <a:ln>
            <a:noFill/>
          </a:ln>
        </p:spPr>
        <p:txBody>
          <a:bodyPr anchorCtr="0" anchor="ctr" bIns="45700" lIns="91425" spcFirstLastPara="1" rIns="91425" wrap="square" tIns="45700">
            <a:noAutofit/>
          </a:bodyPr>
          <a:lstStyle/>
          <a:p>
            <a:pPr indent="-457200" lvl="0" marL="457200" marR="0" rtl="0" algn="l">
              <a:lnSpc>
                <a:spcPct val="120000"/>
              </a:lnSpc>
              <a:spcBef>
                <a:spcPts val="0"/>
              </a:spcBef>
              <a:spcAft>
                <a:spcPts val="0"/>
              </a:spcAft>
              <a:buClr>
                <a:schemeClr val="dk1"/>
              </a:buClr>
              <a:buSzPts val="2000"/>
              <a:buFont typeface="Arial"/>
              <a:buChar char="•"/>
            </a:pPr>
            <a:r>
              <a:rPr b="0" lang="en-US" sz="2000">
                <a:solidFill>
                  <a:schemeClr val="dk1"/>
                </a:solidFill>
                <a:latin typeface="Calibri"/>
                <a:ea typeface="Calibri"/>
                <a:cs typeface="Calibri"/>
                <a:sym typeface="Calibri"/>
              </a:rPr>
              <a:t>Discovery Metadata encoding</a:t>
            </a:r>
            <a:endParaRPr/>
          </a:p>
          <a:p>
            <a:pPr indent="-457200" lvl="1" marL="91440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OGC API – Records – Core (Record)</a:t>
            </a:r>
            <a:endParaRPr/>
          </a:p>
          <a:p>
            <a:pPr indent="-457200" lvl="1" marL="91440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GeoJSON</a:t>
            </a:r>
            <a:endParaRPr b="0" i="0" sz="1800" u="none" cap="none" strike="noStrike">
              <a:solidFill>
                <a:schemeClr val="dk1"/>
              </a:solidFill>
              <a:latin typeface="Calibri"/>
              <a:ea typeface="Calibri"/>
              <a:cs typeface="Calibri"/>
              <a:sym typeface="Calibri"/>
            </a:endParaRPr>
          </a:p>
          <a:p>
            <a:pPr indent="-457200" lvl="0" marL="457200" marR="0" rtl="0" algn="l">
              <a:lnSpc>
                <a:spcPct val="120000"/>
              </a:lnSpc>
              <a:spcBef>
                <a:spcPts val="0"/>
              </a:spcBef>
              <a:spcAft>
                <a:spcPts val="0"/>
              </a:spcAft>
              <a:buClr>
                <a:schemeClr val="dk1"/>
              </a:buClr>
              <a:buSzPts val="2000"/>
              <a:buFont typeface="Arial"/>
              <a:buChar char="•"/>
            </a:pPr>
            <a:r>
              <a:rPr b="0" lang="en-US" sz="2000">
                <a:solidFill>
                  <a:schemeClr val="dk1"/>
                </a:solidFill>
                <a:latin typeface="Calibri"/>
                <a:ea typeface="Calibri"/>
                <a:cs typeface="Calibri"/>
                <a:sym typeface="Calibri"/>
              </a:rPr>
              <a:t>Notification Metadata encoding</a:t>
            </a:r>
            <a:endParaRPr/>
          </a:p>
          <a:p>
            <a:pPr indent="-457200" lvl="1" marL="91440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GeoJSON</a:t>
            </a:r>
            <a:endParaRPr b="0" i="0" sz="1800" u="none" cap="none" strike="noStrike">
              <a:solidFill>
                <a:schemeClr val="dk1"/>
              </a:solidFill>
              <a:latin typeface="Calibri"/>
              <a:ea typeface="Calibri"/>
              <a:cs typeface="Calibri"/>
              <a:sym typeface="Calibri"/>
            </a:endParaRPr>
          </a:p>
          <a:p>
            <a:pPr indent="-457200" lvl="0" marL="457200" marR="0" rtl="0" algn="l">
              <a:lnSpc>
                <a:spcPct val="120000"/>
              </a:lnSpc>
              <a:spcBef>
                <a:spcPts val="0"/>
              </a:spcBef>
              <a:spcAft>
                <a:spcPts val="0"/>
              </a:spcAft>
              <a:buClr>
                <a:schemeClr val="dk1"/>
              </a:buClr>
              <a:buSzPts val="2000"/>
              <a:buFont typeface="Arial"/>
              <a:buChar char="•"/>
            </a:pPr>
            <a:r>
              <a:rPr b="0" lang="en-US" sz="2000">
                <a:solidFill>
                  <a:schemeClr val="dk1"/>
                </a:solidFill>
                <a:latin typeface="Calibri"/>
                <a:ea typeface="Calibri"/>
                <a:cs typeface="Calibri"/>
                <a:sym typeface="Calibri"/>
              </a:rPr>
              <a:t>Global Discovery Catalogue API</a:t>
            </a:r>
            <a:endParaRPr/>
          </a:p>
          <a:p>
            <a:pPr indent="-457200" lvl="1" marL="91440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OGC API - Records</a:t>
            </a:r>
            <a:endParaRPr b="0" i="0" sz="1800" u="none" cap="none" strike="noStrike">
              <a:solidFill>
                <a:schemeClr val="dk1"/>
              </a:solidFill>
              <a:latin typeface="Calibri"/>
              <a:ea typeface="Calibri"/>
              <a:cs typeface="Calibri"/>
              <a:sym typeface="Calibri"/>
            </a:endParaRPr>
          </a:p>
        </p:txBody>
      </p:sp>
      <p:pic>
        <p:nvPicPr>
          <p:cNvPr id="745" name="Google Shape;745;p16"/>
          <p:cNvPicPr preferRelativeResize="0"/>
          <p:nvPr/>
        </p:nvPicPr>
        <p:blipFill rotWithShape="1">
          <a:blip r:embed="rId3">
            <a:alphaModFix/>
          </a:blip>
          <a:srcRect b="0" l="0" r="0" t="0"/>
          <a:stretch/>
        </p:blipFill>
        <p:spPr>
          <a:xfrm>
            <a:off x="10057063" y="1201532"/>
            <a:ext cx="1891899" cy="1418924"/>
          </a:xfrm>
          <a:prstGeom prst="rect">
            <a:avLst/>
          </a:prstGeom>
          <a:noFill/>
          <a:ln>
            <a:noFill/>
          </a:ln>
        </p:spPr>
      </p:pic>
      <p:pic>
        <p:nvPicPr>
          <p:cNvPr descr="Open Geospatial Consortium · GitHub" id="746" name="Google Shape;746;p16"/>
          <p:cNvPicPr preferRelativeResize="0"/>
          <p:nvPr/>
        </p:nvPicPr>
        <p:blipFill rotWithShape="1">
          <a:blip r:embed="rId4">
            <a:alphaModFix/>
          </a:blip>
          <a:srcRect b="9754" l="11280" r="10458" t="10576"/>
          <a:stretch/>
        </p:blipFill>
        <p:spPr>
          <a:xfrm>
            <a:off x="8436532" y="911726"/>
            <a:ext cx="1537854" cy="1565563"/>
          </a:xfrm>
          <a:prstGeom prst="rect">
            <a:avLst/>
          </a:prstGeom>
          <a:noFill/>
          <a:ln>
            <a:noFill/>
          </a:ln>
        </p:spPr>
      </p:pic>
      <p:pic>
        <p:nvPicPr>
          <p:cNvPr id="747" name="Google Shape;747;p16"/>
          <p:cNvPicPr preferRelativeResize="0"/>
          <p:nvPr/>
        </p:nvPicPr>
        <p:blipFill rotWithShape="1">
          <a:blip r:embed="rId5">
            <a:alphaModFix/>
          </a:blip>
          <a:srcRect b="0" l="0" r="0" t="0"/>
          <a:stretch/>
        </p:blipFill>
        <p:spPr>
          <a:xfrm>
            <a:off x="9758950" y="2812024"/>
            <a:ext cx="1989198" cy="1491899"/>
          </a:xfrm>
          <a:prstGeom prst="rect">
            <a:avLst/>
          </a:prstGeom>
          <a:noFill/>
          <a:ln>
            <a:noFill/>
          </a:ln>
        </p:spPr>
      </p:pic>
      <p:pic>
        <p:nvPicPr>
          <p:cNvPr id="748" name="Google Shape;748;p16"/>
          <p:cNvPicPr preferRelativeResize="0"/>
          <p:nvPr/>
        </p:nvPicPr>
        <p:blipFill rotWithShape="1">
          <a:blip r:embed="rId6">
            <a:alphaModFix/>
          </a:blip>
          <a:srcRect b="0" l="0" r="0" t="0"/>
          <a:stretch/>
        </p:blipFill>
        <p:spPr>
          <a:xfrm>
            <a:off x="9008356" y="4600182"/>
            <a:ext cx="2097414" cy="1573061"/>
          </a:xfrm>
          <a:prstGeom prst="rect">
            <a:avLst/>
          </a:prstGeom>
          <a:noFill/>
          <a:ln>
            <a:noFill/>
          </a:ln>
        </p:spPr>
      </p:pic>
      <p:sp>
        <p:nvSpPr>
          <p:cNvPr id="749" name="Google Shape;749;p16"/>
          <p:cNvSpPr txBox="1"/>
          <p:nvPr/>
        </p:nvSpPr>
        <p:spPr>
          <a:xfrm>
            <a:off x="4689643" y="1421099"/>
            <a:ext cx="4144082" cy="2639590"/>
          </a:xfrm>
          <a:prstGeom prst="rect">
            <a:avLst/>
          </a:prstGeom>
          <a:noFill/>
          <a:ln>
            <a:noFill/>
          </a:ln>
        </p:spPr>
        <p:txBody>
          <a:bodyPr anchorCtr="0" anchor="ctr" bIns="45700" lIns="91425" spcFirstLastPara="1" rIns="91425" wrap="square" tIns="45700">
            <a:noAutofit/>
          </a:bodyPr>
          <a:lstStyle/>
          <a:p>
            <a:pPr indent="-457200" lvl="0" marL="457200" marR="0" rtl="0" algn="l">
              <a:lnSpc>
                <a:spcPct val="120000"/>
              </a:lnSpc>
              <a:spcBef>
                <a:spcPts val="0"/>
              </a:spcBef>
              <a:spcAft>
                <a:spcPts val="0"/>
              </a:spcAft>
              <a:buClr>
                <a:schemeClr val="dk1"/>
              </a:buClr>
              <a:buSzPts val="2000"/>
              <a:buFont typeface="Arial"/>
              <a:buChar char="•"/>
            </a:pPr>
            <a:r>
              <a:rPr b="0" lang="en-US" sz="2000">
                <a:solidFill>
                  <a:schemeClr val="dk1"/>
                </a:solidFill>
                <a:latin typeface="Calibri"/>
                <a:ea typeface="Calibri"/>
                <a:cs typeface="Calibri"/>
                <a:sym typeface="Calibri"/>
              </a:rPr>
              <a:t>Replay API</a:t>
            </a:r>
            <a:endParaRPr/>
          </a:p>
          <a:p>
            <a:pPr indent="-457200" lvl="1" marL="91440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OGC API – Features</a:t>
            </a:r>
            <a:endParaRPr b="0" i="0" sz="1800" u="none" cap="none" strike="noStrike">
              <a:solidFill>
                <a:schemeClr val="dk1"/>
              </a:solidFill>
              <a:latin typeface="Calibri"/>
              <a:ea typeface="Calibri"/>
              <a:cs typeface="Calibri"/>
              <a:sym typeface="Calibri"/>
            </a:endParaRPr>
          </a:p>
          <a:p>
            <a:pPr indent="-457200" lvl="0" marL="457200" marR="0" rtl="0" algn="l">
              <a:lnSpc>
                <a:spcPct val="120000"/>
              </a:lnSpc>
              <a:spcBef>
                <a:spcPts val="0"/>
              </a:spcBef>
              <a:spcAft>
                <a:spcPts val="0"/>
              </a:spcAft>
              <a:buClr>
                <a:schemeClr val="dk1"/>
              </a:buClr>
              <a:buSzPts val="2000"/>
              <a:buFont typeface="Arial"/>
              <a:buChar char="•"/>
            </a:pPr>
            <a:r>
              <a:rPr b="0" lang="en-US" sz="2000">
                <a:solidFill>
                  <a:schemeClr val="dk1"/>
                </a:solidFill>
                <a:latin typeface="Calibri"/>
                <a:ea typeface="Calibri"/>
                <a:cs typeface="Calibri"/>
                <a:sym typeface="Calibri"/>
              </a:rPr>
              <a:t>Data Access</a:t>
            </a:r>
            <a:endParaRPr/>
          </a:p>
          <a:p>
            <a:pPr indent="-457200" lvl="1" marL="91440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OGC API - EDR, Features, etc. (recommended)</a:t>
            </a:r>
            <a:endParaRPr/>
          </a:p>
          <a:p>
            <a:pPr indent="-457200" lvl="0" marL="457200" marR="0" rtl="0" algn="l">
              <a:lnSpc>
                <a:spcPct val="120000"/>
              </a:lnSpc>
              <a:spcBef>
                <a:spcPts val="0"/>
              </a:spcBef>
              <a:spcAft>
                <a:spcPts val="0"/>
              </a:spcAft>
              <a:buClr>
                <a:schemeClr val="dk1"/>
              </a:buClr>
              <a:buSzPts val="2000"/>
              <a:buFont typeface="Arial"/>
              <a:buChar char="•"/>
            </a:pPr>
            <a:r>
              <a:rPr b="0" i="1" lang="en-US" sz="2000">
                <a:solidFill>
                  <a:schemeClr val="dk1"/>
                </a:solidFill>
                <a:latin typeface="Calibri"/>
                <a:ea typeface="Calibri"/>
                <a:cs typeface="Calibri"/>
                <a:sym typeface="Calibri"/>
              </a:rPr>
              <a:t>Pub/Sub (pending)</a:t>
            </a:r>
            <a:r>
              <a:rPr b="0" lang="en-US" sz="2000">
                <a:solidFill>
                  <a:schemeClr val="dk1"/>
                </a:solidFill>
                <a:latin typeface="Calibri"/>
                <a:ea typeface="Calibri"/>
                <a:cs typeface="Calibri"/>
                <a:sym typeface="Calibri"/>
              </a:rPr>
              <a:t> </a:t>
            </a:r>
            <a:endParaRPr/>
          </a:p>
          <a:p>
            <a:pPr indent="-457200" lvl="1" marL="91440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OGC API – Pub/Sub</a:t>
            </a:r>
            <a:endParaRPr b="0" i="0" sz="1800" u="none" cap="none" strike="noStrike">
              <a:solidFill>
                <a:schemeClr val="dk1"/>
              </a:solidFill>
              <a:latin typeface="Calibri"/>
              <a:ea typeface="Calibri"/>
              <a:cs typeface="Calibri"/>
              <a:sym typeface="Calibri"/>
            </a:endParaRPr>
          </a:p>
        </p:txBody>
      </p:sp>
      <p:sp>
        <p:nvSpPr>
          <p:cNvPr id="750" name="Google Shape;750;p16"/>
          <p:cNvSpPr txBox="1"/>
          <p:nvPr/>
        </p:nvSpPr>
        <p:spPr>
          <a:xfrm>
            <a:off x="1290181" y="4600182"/>
            <a:ext cx="7146351" cy="1005730"/>
          </a:xfrm>
          <a:prstGeom prst="rect">
            <a:avLst/>
          </a:prstGeom>
          <a:noFill/>
          <a:ln>
            <a:noFill/>
          </a:ln>
        </p:spPr>
        <p:txBody>
          <a:bodyPr anchorCtr="0" anchor="ctr" bIns="45700" lIns="91425" spcFirstLastPara="1" rIns="91425" wrap="square" tIns="45700">
            <a:noAutofit/>
          </a:bodyPr>
          <a:lstStyle/>
          <a:p>
            <a:pPr indent="-457200" lvl="0" marL="457200" marR="0" rtl="0" algn="l">
              <a:lnSpc>
                <a:spcPct val="120000"/>
              </a:lnSpc>
              <a:spcBef>
                <a:spcPts val="0"/>
              </a:spcBef>
              <a:spcAft>
                <a:spcPts val="0"/>
              </a:spcAft>
              <a:buClr>
                <a:schemeClr val="dk1"/>
              </a:buClr>
              <a:buSzPts val="2000"/>
              <a:buFont typeface="Arial"/>
              <a:buChar char="•"/>
            </a:pPr>
            <a:r>
              <a:rPr b="0" lang="en-US" sz="2000">
                <a:solidFill>
                  <a:schemeClr val="dk1"/>
                </a:solidFill>
                <a:latin typeface="Calibri"/>
                <a:ea typeface="Calibri"/>
                <a:cs typeface="Calibri"/>
                <a:sym typeface="Calibri"/>
              </a:rPr>
              <a:t>OGC Modular Specification (ModSpec) development adoption</a:t>
            </a:r>
            <a:endParaRPr/>
          </a:p>
          <a:p>
            <a:pPr indent="-457200" lvl="1" marL="91440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Core + extension</a:t>
            </a:r>
            <a:endParaRPr/>
          </a:p>
          <a:p>
            <a:pPr indent="-457200" lvl="1" marL="914400"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Requirements, recommendations, permissions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WIS 2.0 Interoperability with ODIS</a:t>
            </a:r>
            <a:endParaRPr/>
          </a:p>
        </p:txBody>
      </p:sp>
      <p:sp>
        <p:nvSpPr>
          <p:cNvPr id="756" name="Google Shape;756;p17"/>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OceanInfoHub</a:t>
            </a:r>
            <a:endParaRPr/>
          </a:p>
          <a:p>
            <a:pPr indent="-342900" lvl="0" marL="342900" rtl="0" algn="l">
              <a:spcBef>
                <a:spcPts val="560"/>
              </a:spcBef>
              <a:spcAft>
                <a:spcPts val="0"/>
              </a:spcAft>
              <a:buClr>
                <a:schemeClr val="dk1"/>
              </a:buClr>
              <a:buSzPts val="2800"/>
              <a:buChar char="•"/>
            </a:pPr>
            <a:r>
              <a:rPr lang="en-US"/>
              <a:t>System to system</a:t>
            </a:r>
            <a:br>
              <a:rPr lang="en-US"/>
            </a:br>
            <a:r>
              <a:rPr lang="en-US"/>
              <a:t>interoperability</a:t>
            </a:r>
            <a:endParaRPr/>
          </a:p>
          <a:p>
            <a:pPr indent="-342900" lvl="0" marL="342900" rtl="0" algn="l">
              <a:spcBef>
                <a:spcPts val="560"/>
              </a:spcBef>
              <a:spcAft>
                <a:spcPts val="0"/>
              </a:spcAft>
              <a:buClr>
                <a:schemeClr val="dk1"/>
              </a:buClr>
              <a:buSzPts val="2800"/>
              <a:buChar char="•"/>
            </a:pPr>
            <a:r>
              <a:rPr lang="en-US"/>
              <a:t>schema.org</a:t>
            </a:r>
            <a:endParaRPr/>
          </a:p>
        </p:txBody>
      </p:sp>
      <p:pic>
        <p:nvPicPr>
          <p:cNvPr descr="WIS2 and ODIS metadata and catalogue interoperability" id="757" name="Google Shape;757;p17"/>
          <p:cNvPicPr preferRelativeResize="0"/>
          <p:nvPr/>
        </p:nvPicPr>
        <p:blipFill rotWithShape="1">
          <a:blip r:embed="rId3">
            <a:alphaModFix/>
          </a:blip>
          <a:srcRect b="0" l="0" r="0" t="0"/>
          <a:stretch/>
        </p:blipFill>
        <p:spPr>
          <a:xfrm>
            <a:off x="4248615" y="1983232"/>
            <a:ext cx="7333787" cy="2490294"/>
          </a:xfrm>
          <a:prstGeom prst="rect">
            <a:avLst/>
          </a:prstGeom>
          <a:solidFill>
            <a:srgbClr val="FFFFFF"/>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Integrating data and metadata publishing pipelines</a:t>
            </a:r>
            <a:endParaRPr/>
          </a:p>
        </p:txBody>
      </p:sp>
      <p:sp>
        <p:nvSpPr>
          <p:cNvPr id="763" name="Google Shape;763;p18"/>
          <p:cNvSpPr txBox="1"/>
          <p:nvPr>
            <p:ph idx="1" type="body"/>
          </p:nvPr>
        </p:nvSpPr>
        <p:spPr>
          <a:xfrm>
            <a:off x="609600" y="1417638"/>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Data</a:t>
            </a:r>
            <a:endParaRPr/>
          </a:p>
          <a:p>
            <a:pPr indent="-285750" lvl="1" marL="742950" rtl="0" algn="l">
              <a:spcBef>
                <a:spcPts val="560"/>
              </a:spcBef>
              <a:spcAft>
                <a:spcPts val="0"/>
              </a:spcAft>
              <a:buClr>
                <a:schemeClr val="dk1"/>
              </a:buClr>
              <a:buSzPts val="2800"/>
              <a:buChar char="–"/>
            </a:pPr>
            <a:r>
              <a:rPr lang="en-US"/>
              <a:t>Generate/transform data (to BUFR, NetCDF, etc.)</a:t>
            </a:r>
            <a:endParaRPr/>
          </a:p>
          <a:p>
            <a:pPr indent="-285750" lvl="1" marL="742950" rtl="0" algn="l">
              <a:spcBef>
                <a:spcPts val="560"/>
              </a:spcBef>
              <a:spcAft>
                <a:spcPts val="0"/>
              </a:spcAft>
              <a:buClr>
                <a:schemeClr val="dk1"/>
              </a:buClr>
              <a:buSzPts val="2800"/>
              <a:buChar char="–"/>
            </a:pPr>
            <a:r>
              <a:rPr lang="en-US"/>
              <a:t>Publish data to a web server (HTTP)</a:t>
            </a:r>
            <a:endParaRPr/>
          </a:p>
          <a:p>
            <a:pPr indent="-285750" lvl="1" marL="742950" rtl="0" algn="l">
              <a:spcBef>
                <a:spcPts val="560"/>
              </a:spcBef>
              <a:spcAft>
                <a:spcPts val="0"/>
              </a:spcAft>
              <a:buClr>
                <a:schemeClr val="dk1"/>
              </a:buClr>
              <a:buSzPts val="2800"/>
              <a:buChar char="–"/>
            </a:pPr>
            <a:r>
              <a:rPr lang="en-US"/>
              <a:t>Publish notification message of data (MQTT)</a:t>
            </a:r>
            <a:endParaRPr/>
          </a:p>
          <a:p>
            <a:pPr indent="-342900" lvl="0" marL="342900" rtl="0" algn="l">
              <a:spcBef>
                <a:spcPts val="640"/>
              </a:spcBef>
              <a:spcAft>
                <a:spcPts val="0"/>
              </a:spcAft>
              <a:buClr>
                <a:schemeClr val="dk1"/>
              </a:buClr>
              <a:buSzPts val="3200"/>
              <a:buChar char="•"/>
            </a:pPr>
            <a:r>
              <a:rPr lang="en-US"/>
              <a:t>Metadata</a:t>
            </a:r>
            <a:endParaRPr/>
          </a:p>
          <a:p>
            <a:pPr indent="-285750" lvl="1" marL="742950" rtl="0" algn="l">
              <a:spcBef>
                <a:spcPts val="560"/>
              </a:spcBef>
              <a:spcAft>
                <a:spcPts val="0"/>
              </a:spcAft>
              <a:buClr>
                <a:schemeClr val="dk1"/>
              </a:buClr>
              <a:buSzPts val="2800"/>
              <a:buChar char="–"/>
            </a:pPr>
            <a:r>
              <a:rPr lang="en-US"/>
              <a:t>Create WIS2 discovery metadata (WCMP2)</a:t>
            </a:r>
            <a:endParaRPr/>
          </a:p>
          <a:p>
            <a:pPr indent="-285750" lvl="1" marL="742950" rtl="0" algn="l">
              <a:spcBef>
                <a:spcPts val="560"/>
              </a:spcBef>
              <a:spcAft>
                <a:spcPts val="0"/>
              </a:spcAft>
              <a:buClr>
                <a:schemeClr val="dk1"/>
              </a:buClr>
              <a:buSzPts val="2800"/>
              <a:buChar char="–"/>
            </a:pPr>
            <a:r>
              <a:rPr lang="en-US"/>
              <a:t>Publish notification message of metadata (MQTT)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Standalone tooling</a:t>
            </a:r>
            <a:endParaRPr/>
          </a:p>
        </p:txBody>
      </p:sp>
      <p:sp>
        <p:nvSpPr>
          <p:cNvPr id="769" name="Google Shape;769;p19"/>
          <p:cNvSpPr txBox="1"/>
          <p:nvPr>
            <p:ph idx="1" type="body"/>
          </p:nvPr>
        </p:nvSpPr>
        <p:spPr>
          <a:xfrm>
            <a:off x="609600" y="1270493"/>
            <a:ext cx="109728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US"/>
              <a:t>Components of wis2box modular architecture</a:t>
            </a:r>
            <a:endParaRPr/>
          </a:p>
          <a:p>
            <a:pPr indent="-342900" lvl="0" marL="342900" rtl="0" algn="l">
              <a:spcBef>
                <a:spcPts val="592"/>
              </a:spcBef>
              <a:spcAft>
                <a:spcPts val="0"/>
              </a:spcAft>
              <a:buClr>
                <a:schemeClr val="dk1"/>
              </a:buClr>
              <a:buSzPct val="100000"/>
              <a:buChar char="•"/>
            </a:pPr>
            <a:r>
              <a:rPr lang="en-US"/>
              <a:t>Can be used standalone</a:t>
            </a:r>
            <a:endParaRPr/>
          </a:p>
          <a:p>
            <a:pPr indent="-342900" lvl="0" marL="342900" rtl="0" algn="l">
              <a:spcBef>
                <a:spcPts val="592"/>
              </a:spcBef>
              <a:spcAft>
                <a:spcPts val="0"/>
              </a:spcAft>
              <a:buClr>
                <a:schemeClr val="dk1"/>
              </a:buClr>
              <a:buSzPct val="100000"/>
              <a:buChar char="•"/>
            </a:pPr>
            <a:r>
              <a:rPr lang="en-US"/>
              <a:t>Flexible, can work with files or streams, tighter integration</a:t>
            </a:r>
            <a:endParaRPr/>
          </a:p>
          <a:p>
            <a:pPr indent="-342900" lvl="0" marL="342900" rtl="0" algn="l">
              <a:spcBef>
                <a:spcPts val="592"/>
              </a:spcBef>
              <a:spcAft>
                <a:spcPts val="0"/>
              </a:spcAft>
              <a:buClr>
                <a:schemeClr val="dk1"/>
              </a:buClr>
              <a:buSzPct val="100000"/>
              <a:buChar char="•"/>
            </a:pPr>
            <a:r>
              <a:rPr lang="en-US"/>
              <a:t>Data</a:t>
            </a:r>
            <a:endParaRPr/>
          </a:p>
          <a:p>
            <a:pPr indent="-285750" lvl="1" marL="742950" rtl="0" algn="l">
              <a:spcBef>
                <a:spcPts val="518"/>
              </a:spcBef>
              <a:spcAft>
                <a:spcPts val="0"/>
              </a:spcAft>
              <a:buClr>
                <a:schemeClr val="dk1"/>
              </a:buClr>
              <a:buSzPct val="100000"/>
              <a:buChar char="–"/>
            </a:pPr>
            <a:r>
              <a:rPr lang="en-US"/>
              <a:t>BUFR tools (csv2bufr, synop2bufr, ecCodes)</a:t>
            </a:r>
            <a:endParaRPr/>
          </a:p>
          <a:p>
            <a:pPr indent="-342900" lvl="0" marL="342900" rtl="0" algn="l">
              <a:spcBef>
                <a:spcPts val="592"/>
              </a:spcBef>
              <a:spcAft>
                <a:spcPts val="0"/>
              </a:spcAft>
              <a:buClr>
                <a:schemeClr val="dk1"/>
              </a:buClr>
              <a:buSzPct val="100000"/>
              <a:buChar char="•"/>
            </a:pPr>
            <a:r>
              <a:rPr lang="en-US"/>
              <a:t>Metadata</a:t>
            </a:r>
            <a:endParaRPr/>
          </a:p>
          <a:p>
            <a:pPr indent="-285750" lvl="1" marL="742950" rtl="0" algn="l">
              <a:spcBef>
                <a:spcPts val="518"/>
              </a:spcBef>
              <a:spcAft>
                <a:spcPts val="0"/>
              </a:spcAft>
              <a:buClr>
                <a:schemeClr val="dk1"/>
              </a:buClr>
              <a:buSzPct val="100000"/>
              <a:buChar char="–"/>
            </a:pPr>
            <a:r>
              <a:rPr lang="en-US"/>
              <a:t>pygeometa (</a:t>
            </a:r>
            <a:r>
              <a:rPr lang="en-US" u="sng">
                <a:solidFill>
                  <a:schemeClr val="hlink"/>
                </a:solidFill>
                <a:hlinkClick r:id="rId3"/>
              </a:rPr>
              <a:t>geopython.github.io/pygeometa</a:t>
            </a:r>
            <a:r>
              <a:rPr lang="en-US"/>
              <a:t>)</a:t>
            </a:r>
            <a:endParaRPr/>
          </a:p>
          <a:p>
            <a:pPr indent="-342900" lvl="0" marL="342900" rtl="0" algn="l">
              <a:spcBef>
                <a:spcPts val="592"/>
              </a:spcBef>
              <a:spcAft>
                <a:spcPts val="0"/>
              </a:spcAft>
              <a:buClr>
                <a:schemeClr val="dk1"/>
              </a:buClr>
              <a:buSzPct val="100000"/>
              <a:buChar char="•"/>
            </a:pPr>
            <a:r>
              <a:rPr lang="en-US"/>
              <a:t>Publishing</a:t>
            </a:r>
            <a:endParaRPr/>
          </a:p>
          <a:p>
            <a:pPr indent="-285750" lvl="1" marL="742950" rtl="0" algn="l">
              <a:spcBef>
                <a:spcPts val="518"/>
              </a:spcBef>
              <a:spcAft>
                <a:spcPts val="0"/>
              </a:spcAft>
              <a:buClr>
                <a:schemeClr val="dk1"/>
              </a:buClr>
              <a:buSzPct val="100000"/>
              <a:buChar char="–"/>
            </a:pPr>
            <a:r>
              <a:rPr lang="en-US"/>
              <a:t>pywis-pubsub (</a:t>
            </a:r>
            <a:r>
              <a:rPr lang="en-US" u="sng">
                <a:solidFill>
                  <a:schemeClr val="hlink"/>
                </a:solidFill>
                <a:hlinkClick r:id="rId4"/>
              </a:rPr>
              <a:t>github.com/wmo-im/pywis-pubsub</a:t>
            </a:r>
            <a:r>
              <a:rPr lang="en-US"/>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0" r="0" t="0"/>
          <a:stretch/>
        </p:blipFill>
        <p:spPr>
          <a:xfrm flipH="1" rot="-8595347">
            <a:off x="2795500" y="3112017"/>
            <a:ext cx="2581245" cy="1660849"/>
          </a:xfrm>
          <a:prstGeom prst="rect">
            <a:avLst/>
          </a:prstGeom>
          <a:noFill/>
          <a:ln>
            <a:noFill/>
          </a:ln>
        </p:spPr>
      </p:pic>
      <p:sp>
        <p:nvSpPr>
          <p:cNvPr id="100" name="Google Shape;100;p2"/>
          <p:cNvSpPr txBox="1"/>
          <p:nvPr/>
        </p:nvSpPr>
        <p:spPr>
          <a:xfrm>
            <a:off x="655902" y="836303"/>
            <a:ext cx="6661068" cy="2225653"/>
          </a:xfrm>
          <a:prstGeom prst="rect">
            <a:avLst/>
          </a:prstGeom>
          <a:noFill/>
          <a:ln>
            <a:noFill/>
          </a:ln>
        </p:spPr>
        <p:txBody>
          <a:bodyPr anchorCtr="0" anchor="ctr" bIns="34275" lIns="68575" spcFirstLastPara="1" rIns="68575" wrap="square" tIns="34275">
            <a:noAutofit/>
          </a:bodyPr>
          <a:lstStyle/>
          <a:p>
            <a:pPr indent="0" lvl="0" marL="0" marR="0" rtl="0" algn="l">
              <a:lnSpc>
                <a:spcPct val="12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1963 </a:t>
            </a:r>
            <a:r>
              <a:rPr b="0" lang="en-US" sz="1800">
                <a:solidFill>
                  <a:schemeClr val="dk1"/>
                </a:solidFill>
                <a:latin typeface="Calibri"/>
                <a:ea typeface="Calibri"/>
                <a:cs typeface="Calibri"/>
                <a:sym typeface="Calibri"/>
              </a:rPr>
              <a:t>World Weather Watch</a:t>
            </a:r>
            <a:endParaRPr/>
          </a:p>
          <a:p>
            <a:pPr indent="0" lvl="0" marL="0" marR="0" rtl="0" algn="l">
              <a:lnSpc>
                <a:spcPct val="12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1970s</a:t>
            </a:r>
            <a:r>
              <a:rPr b="0" lang="en-US" sz="1800">
                <a:solidFill>
                  <a:schemeClr val="dk1"/>
                </a:solidFill>
                <a:latin typeface="Calibri"/>
                <a:ea typeface="Calibri"/>
                <a:cs typeface="Calibri"/>
                <a:sym typeface="Calibri"/>
              </a:rPr>
              <a:t> Global Telecommunication System (GTS)</a:t>
            </a:r>
            <a:endParaRPr/>
          </a:p>
          <a:p>
            <a:pPr indent="0" lvl="0" marL="0" marR="0" rtl="0" algn="l">
              <a:lnSpc>
                <a:spcPct val="120000"/>
              </a:lnSpc>
              <a:spcBef>
                <a:spcPts val="0"/>
              </a:spcBef>
              <a:spcAft>
                <a:spcPts val="0"/>
              </a:spcAft>
              <a:buClr>
                <a:schemeClr val="dk1"/>
              </a:buClr>
              <a:buSzPts val="1800"/>
              <a:buFont typeface="Calibri"/>
              <a:buNone/>
            </a:pPr>
            <a:r>
              <a:rPr b="0"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2007</a:t>
            </a:r>
            <a:r>
              <a:rPr b="0" lang="en-US" sz="1800">
                <a:solidFill>
                  <a:schemeClr val="dk1"/>
                </a:solidFill>
                <a:latin typeface="Calibri"/>
                <a:ea typeface="Calibri"/>
                <a:cs typeface="Calibri"/>
                <a:sym typeface="Calibri"/>
              </a:rPr>
              <a:t> WMO Information System (WIS)</a:t>
            </a:r>
            <a:endParaRPr/>
          </a:p>
          <a:p>
            <a:pPr indent="0" lvl="0" marL="0" marR="0" rtl="0" algn="l">
              <a:lnSpc>
                <a:spcPct val="120000"/>
              </a:lnSpc>
              <a:spcBef>
                <a:spcPts val="0"/>
              </a:spcBef>
              <a:spcAft>
                <a:spcPts val="0"/>
              </a:spcAft>
              <a:buClr>
                <a:srgbClr val="C00000"/>
              </a:buClr>
              <a:buSzPts val="1800"/>
              <a:buFont typeface="Calibri"/>
              <a:buNone/>
            </a:pPr>
            <a:r>
              <a:rPr b="1" lang="en-US" sz="1800">
                <a:solidFill>
                  <a:srgbClr val="C00000"/>
                </a:solidFill>
                <a:latin typeface="Calibri"/>
                <a:ea typeface="Calibri"/>
                <a:cs typeface="Calibri"/>
                <a:sym typeface="Calibri"/>
              </a:rPr>
              <a:t>            2019</a:t>
            </a:r>
            <a:r>
              <a:rPr b="0" lang="en-US" sz="1800">
                <a:solidFill>
                  <a:srgbClr val="C00000"/>
                </a:solidFill>
                <a:latin typeface="Calibri"/>
                <a:ea typeface="Calibri"/>
                <a:cs typeface="Calibri"/>
                <a:sym typeface="Calibri"/>
              </a:rPr>
              <a:t> WMO Reform (Earth System Approach)</a:t>
            </a:r>
            <a:endParaRPr/>
          </a:p>
          <a:p>
            <a:pPr indent="0" lvl="0" marL="0" marR="0" rtl="0" algn="l">
              <a:lnSpc>
                <a:spcPct val="120000"/>
              </a:lnSpc>
              <a:spcBef>
                <a:spcPts val="0"/>
              </a:spcBef>
              <a:spcAft>
                <a:spcPts val="0"/>
              </a:spcAft>
              <a:buClr>
                <a:srgbClr val="C00000"/>
              </a:buClr>
              <a:buSzPts val="1800"/>
              <a:buFont typeface="Calibri"/>
              <a:buNone/>
            </a:pPr>
            <a:r>
              <a:rPr b="0" lang="en-US" sz="1800">
                <a:solidFill>
                  <a:srgbClr val="C00000"/>
                </a:solidFill>
                <a:latin typeface="Calibri"/>
                <a:ea typeface="Calibri"/>
                <a:cs typeface="Calibri"/>
                <a:sym typeface="Calibri"/>
              </a:rPr>
              <a:t>                </a:t>
            </a:r>
            <a:r>
              <a:rPr b="1" lang="en-US" sz="1800">
                <a:solidFill>
                  <a:srgbClr val="C00000"/>
                </a:solidFill>
                <a:latin typeface="Calibri"/>
                <a:ea typeface="Calibri"/>
                <a:cs typeface="Calibri"/>
                <a:sym typeface="Calibri"/>
              </a:rPr>
              <a:t>2021</a:t>
            </a:r>
            <a:r>
              <a:rPr b="0" lang="en-US" sz="1800">
                <a:solidFill>
                  <a:srgbClr val="C00000"/>
                </a:solidFill>
                <a:latin typeface="Calibri"/>
                <a:ea typeface="Calibri"/>
                <a:cs typeface="Calibri"/>
                <a:sym typeface="Calibri"/>
              </a:rPr>
              <a:t> WMO Unified Data Policy (Core, Recommended)</a:t>
            </a:r>
            <a:endParaRPr/>
          </a:p>
        </p:txBody>
      </p:sp>
      <p:sp>
        <p:nvSpPr>
          <p:cNvPr id="101" name="Google Shape;101;p2"/>
          <p:cNvSpPr txBox="1"/>
          <p:nvPr/>
        </p:nvSpPr>
        <p:spPr>
          <a:xfrm>
            <a:off x="5402416" y="2882267"/>
            <a:ext cx="6661068" cy="3859518"/>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3300">
                <a:solidFill>
                  <a:srgbClr val="323F4F"/>
                </a:solidFill>
                <a:latin typeface="Calibri"/>
                <a:ea typeface="Calibri"/>
                <a:cs typeface="Calibri"/>
                <a:sym typeface="Calibri"/>
              </a:rPr>
              <a:t>WIS 2.0</a:t>
            </a:r>
            <a:endParaRPr/>
          </a:p>
          <a:p>
            <a:pPr indent="0" lvl="1" marL="457200" marR="0" rtl="0" algn="l">
              <a:lnSpc>
                <a:spcPct val="120000"/>
              </a:lnSpc>
              <a:spcBef>
                <a:spcPts val="0"/>
              </a:spcBef>
              <a:spcAft>
                <a:spcPts val="0"/>
              </a:spcAft>
              <a:buNone/>
            </a:pPr>
            <a:r>
              <a:rPr b="0" i="1" lang="en-US" sz="1600" u="none" cap="none" strike="noStrike">
                <a:solidFill>
                  <a:srgbClr val="2A2A2A"/>
                </a:solidFill>
                <a:latin typeface="Arial"/>
                <a:ea typeface="Arial"/>
                <a:cs typeface="Arial"/>
                <a:sym typeface="Arial"/>
              </a:rPr>
              <a:t>… collaborative system of systems using Web-architecture and open standards to provide simple, timely and seamless sharing of trusted data and information …  </a:t>
            </a:r>
            <a:endParaRPr/>
          </a:p>
          <a:p>
            <a:pPr indent="-257175" lvl="1" marL="600075"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Open Standards (OGC, W3C, IETF, …)</a:t>
            </a:r>
            <a:endParaRPr/>
          </a:p>
          <a:p>
            <a:pPr indent="-257175" lvl="1" marL="600075"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Free and Open Source tooling</a:t>
            </a:r>
            <a:endParaRPr/>
          </a:p>
          <a:p>
            <a:pPr indent="-257175" lvl="1" marL="600075"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Data sharing through Web and real-time notifications with publication/subscription (Pub/Sub) protocols</a:t>
            </a:r>
            <a:endParaRPr/>
          </a:p>
          <a:p>
            <a:pPr indent="-257175" lvl="1" marL="600075"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Cloud ready (turn-key solutions)</a:t>
            </a:r>
            <a:endParaRPr/>
          </a:p>
          <a:p>
            <a:pPr indent="-257175" lvl="1" marL="600075" marR="0" rtl="0" algn="l">
              <a:lnSpc>
                <a:spcPct val="12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Web APIs (Application Programming Interface)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03" name="Google Shape;103;p2"/>
          <p:cNvGrpSpPr/>
          <p:nvPr/>
        </p:nvGrpSpPr>
        <p:grpSpPr>
          <a:xfrm>
            <a:off x="9040104" y="1093888"/>
            <a:ext cx="2750932" cy="1415293"/>
            <a:chOff x="1932764" y="3495741"/>
            <a:chExt cx="2750932" cy="1415293"/>
          </a:xfrm>
        </p:grpSpPr>
        <p:pic>
          <p:nvPicPr>
            <p:cNvPr descr="Image result for ietf logo" id="104" name="Google Shape;104;p2"/>
            <p:cNvPicPr preferRelativeResize="0"/>
            <p:nvPr/>
          </p:nvPicPr>
          <p:blipFill rotWithShape="1">
            <a:blip r:embed="rId4">
              <a:alphaModFix/>
            </a:blip>
            <a:srcRect b="0" l="0" r="0" t="0"/>
            <a:stretch/>
          </p:blipFill>
          <p:spPr>
            <a:xfrm>
              <a:off x="2724214" y="4475479"/>
              <a:ext cx="769484" cy="410520"/>
            </a:xfrm>
            <a:prstGeom prst="rect">
              <a:avLst/>
            </a:prstGeom>
            <a:noFill/>
            <a:ln>
              <a:noFill/>
            </a:ln>
          </p:spPr>
        </p:pic>
        <p:pic>
          <p:nvPicPr>
            <p:cNvPr descr="Image result for w3c logo" id="105" name="Google Shape;105;p2"/>
            <p:cNvPicPr preferRelativeResize="0"/>
            <p:nvPr/>
          </p:nvPicPr>
          <p:blipFill rotWithShape="1">
            <a:blip r:embed="rId5">
              <a:alphaModFix/>
            </a:blip>
            <a:srcRect b="0" l="0" r="0" t="0"/>
            <a:stretch/>
          </p:blipFill>
          <p:spPr>
            <a:xfrm>
              <a:off x="1932764" y="4185106"/>
              <a:ext cx="602819" cy="410520"/>
            </a:xfrm>
            <a:prstGeom prst="rect">
              <a:avLst/>
            </a:prstGeom>
            <a:noFill/>
            <a:ln>
              <a:noFill/>
            </a:ln>
          </p:spPr>
        </p:pic>
        <p:pic>
          <p:nvPicPr>
            <p:cNvPr descr="IndoorGML OGC" id="106" name="Google Shape;106;p2"/>
            <p:cNvPicPr preferRelativeResize="0"/>
            <p:nvPr/>
          </p:nvPicPr>
          <p:blipFill rotWithShape="1">
            <a:blip r:embed="rId6">
              <a:alphaModFix/>
            </a:blip>
            <a:srcRect b="0" l="0" r="0" t="0"/>
            <a:stretch/>
          </p:blipFill>
          <p:spPr>
            <a:xfrm>
              <a:off x="2098163" y="3548623"/>
              <a:ext cx="874840" cy="440189"/>
            </a:xfrm>
            <a:prstGeom prst="rect">
              <a:avLst/>
            </a:prstGeom>
            <a:noFill/>
            <a:ln>
              <a:noFill/>
            </a:ln>
          </p:spPr>
        </p:pic>
        <p:pic>
          <p:nvPicPr>
            <p:cNvPr id="107" name="Google Shape;107;p2"/>
            <p:cNvPicPr preferRelativeResize="0"/>
            <p:nvPr/>
          </p:nvPicPr>
          <p:blipFill rotWithShape="1">
            <a:blip r:embed="rId7">
              <a:alphaModFix/>
            </a:blip>
            <a:srcRect b="0" l="0" r="0" t="0"/>
            <a:stretch/>
          </p:blipFill>
          <p:spPr>
            <a:xfrm rot="411341">
              <a:off x="3000458" y="3939349"/>
              <a:ext cx="944966" cy="390333"/>
            </a:xfrm>
            <a:prstGeom prst="rect">
              <a:avLst/>
            </a:prstGeom>
            <a:noFill/>
            <a:ln>
              <a:noFill/>
            </a:ln>
          </p:spPr>
        </p:pic>
        <p:pic>
          <p:nvPicPr>
            <p:cNvPr descr="4 Ways Cloud Computing Can Save Money | TechnologyAdvice" id="108" name="Google Shape;108;p2"/>
            <p:cNvPicPr preferRelativeResize="0"/>
            <p:nvPr/>
          </p:nvPicPr>
          <p:blipFill rotWithShape="1">
            <a:blip r:embed="rId8">
              <a:alphaModFix/>
            </a:blip>
            <a:srcRect b="0" l="0" r="0" t="0"/>
            <a:stretch/>
          </p:blipFill>
          <p:spPr>
            <a:xfrm>
              <a:off x="3986436" y="3495741"/>
              <a:ext cx="697260" cy="493070"/>
            </a:xfrm>
            <a:prstGeom prst="rect">
              <a:avLst/>
            </a:prstGeom>
            <a:noFill/>
            <a:ln>
              <a:noFill/>
            </a:ln>
          </p:spPr>
        </p:pic>
        <p:pic>
          <p:nvPicPr>
            <p:cNvPr descr="API Integration Quick Start – RunSignup Blog" id="109" name="Google Shape;109;p2"/>
            <p:cNvPicPr preferRelativeResize="0"/>
            <p:nvPr/>
          </p:nvPicPr>
          <p:blipFill rotWithShape="1">
            <a:blip r:embed="rId9">
              <a:alphaModFix/>
            </a:blip>
            <a:srcRect b="0" l="0" r="0" t="0"/>
            <a:stretch/>
          </p:blipFill>
          <p:spPr>
            <a:xfrm>
              <a:off x="3800008" y="4280219"/>
              <a:ext cx="809966" cy="630815"/>
            </a:xfrm>
            <a:prstGeom prst="rect">
              <a:avLst/>
            </a:prstGeom>
            <a:noFill/>
            <a:ln>
              <a:noFill/>
            </a:ln>
          </p:spPr>
        </p:pic>
      </p:grpSp>
      <p:sp>
        <p:nvSpPr>
          <p:cNvPr id="110" name="Google Shape;110;p2"/>
          <p:cNvSpPr/>
          <p:nvPr/>
        </p:nvSpPr>
        <p:spPr>
          <a:xfrm>
            <a:off x="-53788" y="-13415"/>
            <a:ext cx="12245788" cy="734218"/>
          </a:xfrm>
          <a:prstGeom prst="rect">
            <a:avLst/>
          </a:prstGeom>
          <a:solidFill>
            <a:srgbClr val="034D9E"/>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libri"/>
                <a:ea typeface="Calibri"/>
                <a:cs typeface="Calibri"/>
                <a:sym typeface="Calibri"/>
              </a:rPr>
              <a:t>Evolution of WMO data exchange</a:t>
            </a:r>
            <a:endParaRPr b="1" sz="32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Putting it all together: examples</a:t>
            </a:r>
            <a:endParaRPr/>
          </a:p>
        </p:txBody>
      </p:sp>
      <p:sp>
        <p:nvSpPr>
          <p:cNvPr id="775" name="Google Shape;775;p20"/>
          <p:cNvSpPr txBox="1"/>
          <p:nvPr>
            <p:ph idx="1" type="body"/>
          </p:nvPr>
        </p:nvSpPr>
        <p:spPr>
          <a:xfrm>
            <a:off x="609600" y="1270493"/>
            <a:ext cx="109728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US"/>
              <a:t>MSC wis2node: </a:t>
            </a:r>
            <a:r>
              <a:rPr lang="en-US" u="sng">
                <a:solidFill>
                  <a:schemeClr val="hlink"/>
                </a:solidFill>
                <a:hlinkClick r:id="rId3"/>
              </a:rPr>
              <a:t>github.com/ECCC-MSC/msc-wis2node</a:t>
            </a:r>
            <a:endParaRPr/>
          </a:p>
          <a:p>
            <a:pPr indent="-285750" lvl="1" marL="742950" rtl="0" algn="l">
              <a:spcBef>
                <a:spcPts val="560"/>
              </a:spcBef>
              <a:spcAft>
                <a:spcPts val="0"/>
              </a:spcAft>
              <a:buClr>
                <a:schemeClr val="dk1"/>
              </a:buClr>
              <a:buSzPts val="2800"/>
              <a:buChar char="–"/>
            </a:pPr>
            <a:r>
              <a:rPr lang="en-US"/>
              <a:t>BUFR data and WIS2 metadata created externally</a:t>
            </a:r>
            <a:endParaRPr/>
          </a:p>
          <a:p>
            <a:pPr indent="-285750" lvl="1" marL="742950" rtl="0" algn="l">
              <a:spcBef>
                <a:spcPts val="560"/>
              </a:spcBef>
              <a:spcAft>
                <a:spcPts val="0"/>
              </a:spcAft>
              <a:buClr>
                <a:schemeClr val="dk1"/>
              </a:buClr>
              <a:buSzPts val="2800"/>
              <a:buChar char="–"/>
            </a:pPr>
            <a:r>
              <a:rPr lang="en-US"/>
              <a:t>Data / metadata publisher</a:t>
            </a:r>
            <a:endParaRPr/>
          </a:p>
          <a:p>
            <a:pPr indent="-285750" lvl="1" marL="742950" rtl="0" algn="l">
              <a:spcBef>
                <a:spcPts val="560"/>
              </a:spcBef>
              <a:spcAft>
                <a:spcPts val="0"/>
              </a:spcAft>
              <a:buClr>
                <a:schemeClr val="dk1"/>
              </a:buClr>
              <a:buSzPts val="2800"/>
              <a:buChar char="–"/>
            </a:pPr>
            <a:r>
              <a:rPr lang="en-US"/>
              <a:t>Uses pywis-pubsub and pygeometa and minimal Python to chain together publication workflows</a:t>
            </a:r>
            <a:endParaRPr/>
          </a:p>
          <a:p>
            <a:pPr indent="-342900" lvl="0" marL="342900" rtl="0" algn="l">
              <a:spcBef>
                <a:spcPts val="640"/>
              </a:spcBef>
              <a:spcAft>
                <a:spcPts val="0"/>
              </a:spcAft>
              <a:buClr>
                <a:schemeClr val="dk1"/>
              </a:buClr>
              <a:buSzPts val="3200"/>
              <a:buChar char="•"/>
            </a:pPr>
            <a:r>
              <a:rPr lang="en-US"/>
              <a:t>wis2node-metadata-mgmt: </a:t>
            </a:r>
            <a:r>
              <a:rPr lang="en-US" u="sng">
                <a:solidFill>
                  <a:schemeClr val="hlink"/>
                </a:solidFill>
                <a:hlinkClick r:id="rId4"/>
              </a:rPr>
              <a:t>github.com/wmo-cop/wis2node-metadata-mgmt</a:t>
            </a:r>
            <a:endParaRPr/>
          </a:p>
          <a:p>
            <a:pPr indent="-285750" lvl="1" marL="742950" rtl="0" algn="l">
              <a:spcBef>
                <a:spcPts val="560"/>
              </a:spcBef>
              <a:spcAft>
                <a:spcPts val="0"/>
              </a:spcAft>
              <a:buClr>
                <a:schemeClr val="dk1"/>
              </a:buClr>
              <a:buSzPts val="2800"/>
              <a:buChar char="–"/>
            </a:pPr>
            <a:r>
              <a:rPr lang="en-US"/>
              <a:t>Metadata management and creation/publication</a:t>
            </a:r>
            <a:endParaRPr/>
          </a:p>
          <a:p>
            <a:pPr indent="-285750" lvl="1" marL="742950" rtl="0" algn="l">
              <a:spcBef>
                <a:spcPts val="560"/>
              </a:spcBef>
              <a:spcAft>
                <a:spcPts val="0"/>
              </a:spcAft>
              <a:buClr>
                <a:schemeClr val="dk1"/>
              </a:buClr>
              <a:buSzPts val="2800"/>
              <a:buChar char="–"/>
            </a:pPr>
            <a:r>
              <a:rPr lang="en-US"/>
              <a:t>Uses GitHub Pages to for HTTP/storage</a:t>
            </a:r>
            <a:endParaRPr/>
          </a:p>
          <a:p>
            <a:pPr indent="-107950" lvl="1" marL="742950" rtl="0" algn="l">
              <a:spcBef>
                <a:spcPts val="560"/>
              </a:spcBef>
              <a:spcAft>
                <a:spcPts val="0"/>
              </a:spcAft>
              <a:buClr>
                <a:schemeClr val="dk1"/>
              </a:buClr>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ERDDAP / ODIS / WIS2 Considerations</a:t>
            </a:r>
            <a:endParaRPr/>
          </a:p>
        </p:txBody>
      </p:sp>
      <p:sp>
        <p:nvSpPr>
          <p:cNvPr id="781" name="Google Shape;781;p21"/>
          <p:cNvSpPr txBox="1"/>
          <p:nvPr>
            <p:ph idx="1" type="body"/>
          </p:nvPr>
        </p:nvSpPr>
        <p:spPr>
          <a:xfrm>
            <a:off x="609600" y="1270493"/>
            <a:ext cx="459802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Font typeface="Calibri"/>
              <a:buChar char="-"/>
            </a:pPr>
            <a:r>
              <a:rPr lang="en-US"/>
              <a:t>Extending ERDDAP with WIS2 support</a:t>
            </a:r>
            <a:endParaRPr/>
          </a:p>
          <a:p>
            <a:pPr indent="-285750" lvl="1" marL="742950" rtl="0" algn="l">
              <a:spcBef>
                <a:spcPts val="560"/>
              </a:spcBef>
              <a:spcAft>
                <a:spcPts val="0"/>
              </a:spcAft>
              <a:buClr>
                <a:schemeClr val="dk1"/>
              </a:buClr>
              <a:buSzPts val="2800"/>
              <a:buFont typeface="Calibri"/>
              <a:buChar char="-"/>
            </a:pPr>
            <a:r>
              <a:rPr lang="en-US"/>
              <a:t>MQTT broker/service</a:t>
            </a:r>
            <a:endParaRPr/>
          </a:p>
          <a:p>
            <a:pPr indent="-342900" lvl="0" marL="342900" rtl="0" algn="l">
              <a:spcBef>
                <a:spcPts val="640"/>
              </a:spcBef>
              <a:spcAft>
                <a:spcPts val="0"/>
              </a:spcAft>
              <a:buClr>
                <a:schemeClr val="dk1"/>
              </a:buClr>
              <a:buSzPts val="3200"/>
              <a:buFont typeface="Calibri"/>
              <a:buChar char="-"/>
            </a:pPr>
            <a:r>
              <a:rPr lang="en-US"/>
              <a:t>wis2box Component reuse</a:t>
            </a:r>
            <a:endParaRPr/>
          </a:p>
        </p:txBody>
      </p:sp>
      <p:sp>
        <p:nvSpPr>
          <p:cNvPr id="782" name="Google Shape;782;p21"/>
          <p:cNvSpPr/>
          <p:nvPr/>
        </p:nvSpPr>
        <p:spPr>
          <a:xfrm>
            <a:off x="4732352" y="3334989"/>
            <a:ext cx="1828800" cy="1142999"/>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ERDDAP</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WIS2 enhancements</a:t>
            </a:r>
            <a:endParaRPr/>
          </a:p>
        </p:txBody>
      </p:sp>
      <p:sp>
        <p:nvSpPr>
          <p:cNvPr id="783" name="Google Shape;783;p21"/>
          <p:cNvSpPr/>
          <p:nvPr/>
        </p:nvSpPr>
        <p:spPr>
          <a:xfrm>
            <a:off x="10162479" y="3340565"/>
            <a:ext cx="1419921" cy="969055"/>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WIS2</a:t>
            </a:r>
            <a:endParaRPr/>
          </a:p>
        </p:txBody>
      </p:sp>
      <p:cxnSp>
        <p:nvCxnSpPr>
          <p:cNvPr id="784" name="Google Shape;784;p21"/>
          <p:cNvCxnSpPr>
            <a:stCxn id="785" idx="3"/>
            <a:endCxn id="783" idx="1"/>
          </p:cNvCxnSpPr>
          <p:nvPr/>
        </p:nvCxnSpPr>
        <p:spPr>
          <a:xfrm>
            <a:off x="8781585" y="2532135"/>
            <a:ext cx="1380900" cy="1293000"/>
          </a:xfrm>
          <a:prstGeom prst="straightConnector1">
            <a:avLst/>
          </a:prstGeom>
          <a:noFill/>
          <a:ln cap="flat" cmpd="sng" w="25400">
            <a:solidFill>
              <a:schemeClr val="accent1"/>
            </a:solidFill>
            <a:prstDash val="solid"/>
            <a:round/>
            <a:headEnd len="med" w="med" type="triangle"/>
            <a:tailEnd len="med" w="med" type="triangle"/>
          </a:ln>
          <a:effectLst>
            <a:outerShdw blurRad="40000" rotWithShape="0" dir="5400000" dist="20000">
              <a:srgbClr val="000000">
                <a:alpha val="37647"/>
              </a:srgbClr>
            </a:outerShdw>
          </a:effectLst>
        </p:spPr>
      </p:cxnSp>
      <p:sp>
        <p:nvSpPr>
          <p:cNvPr id="785" name="Google Shape;785;p21"/>
          <p:cNvSpPr/>
          <p:nvPr/>
        </p:nvSpPr>
        <p:spPr>
          <a:xfrm>
            <a:off x="8012151" y="2231052"/>
            <a:ext cx="769434" cy="602166"/>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ODIS</a:t>
            </a:r>
            <a:endParaRPr/>
          </a:p>
        </p:txBody>
      </p:sp>
      <p:cxnSp>
        <p:nvCxnSpPr>
          <p:cNvPr id="786" name="Google Shape;786;p21"/>
          <p:cNvCxnSpPr>
            <a:stCxn id="782" idx="3"/>
            <a:endCxn id="785" idx="1"/>
          </p:cNvCxnSpPr>
          <p:nvPr/>
        </p:nvCxnSpPr>
        <p:spPr>
          <a:xfrm flipH="1" rot="10800000">
            <a:off x="6561152" y="2532189"/>
            <a:ext cx="1451100" cy="13743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787" name="Google Shape;787;p21"/>
          <p:cNvCxnSpPr>
            <a:stCxn id="782" idx="3"/>
          </p:cNvCxnSpPr>
          <p:nvPr/>
        </p:nvCxnSpPr>
        <p:spPr>
          <a:xfrm>
            <a:off x="6561152" y="3906489"/>
            <a:ext cx="3601200" cy="223800"/>
          </a:xfrm>
          <a:prstGeom prst="straightConnector1">
            <a:avLst/>
          </a:prstGeom>
          <a:noFill/>
          <a:ln cap="flat" cmpd="sng" w="25400">
            <a:solidFill>
              <a:schemeClr val="accent1"/>
            </a:solidFill>
            <a:prstDash val="solid"/>
            <a:round/>
            <a:headEnd len="med" w="med" type="triangle"/>
            <a:tailEnd len="med" w="med" type="triangle"/>
          </a:ln>
          <a:effectLst>
            <a:outerShdw blurRad="40000" rotWithShape="0" dir="5400000" dist="20000">
              <a:srgbClr val="000000">
                <a:alpha val="37647"/>
              </a:srgbClr>
            </a:outerShdw>
          </a:effectLst>
        </p:spPr>
      </p:cxnSp>
      <p:sp>
        <p:nvSpPr>
          <p:cNvPr id="788" name="Google Shape;788;p21"/>
          <p:cNvSpPr txBox="1"/>
          <p:nvPr/>
        </p:nvSpPr>
        <p:spPr>
          <a:xfrm>
            <a:off x="6694810" y="2396978"/>
            <a:ext cx="10958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Metadata</a:t>
            </a:r>
            <a:endParaRPr/>
          </a:p>
        </p:txBody>
      </p:sp>
      <p:sp>
        <p:nvSpPr>
          <p:cNvPr id="789" name="Google Shape;789;p21"/>
          <p:cNvSpPr txBox="1"/>
          <p:nvPr/>
        </p:nvSpPr>
        <p:spPr>
          <a:xfrm>
            <a:off x="7914684" y="4041646"/>
            <a:ext cx="6205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a:t>
            </a:r>
            <a:endParaRPr/>
          </a:p>
        </p:txBody>
      </p:sp>
      <p:sp>
        <p:nvSpPr>
          <p:cNvPr id="790" name="Google Shape;790;p21"/>
          <p:cNvSpPr txBox="1"/>
          <p:nvPr/>
        </p:nvSpPr>
        <p:spPr>
          <a:xfrm>
            <a:off x="9212355" y="2511839"/>
            <a:ext cx="11971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Federation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22"/>
          <p:cNvSpPr/>
          <p:nvPr/>
        </p:nvSpPr>
        <p:spPr>
          <a:xfrm rot="10304695">
            <a:off x="10161908" y="1424268"/>
            <a:ext cx="830605" cy="108092"/>
          </a:xfrm>
          <a:prstGeom prst="triangle">
            <a:avLst>
              <a:gd fmla="val 1938"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97" name="Google Shape;797;p22"/>
          <p:cNvSpPr/>
          <p:nvPr/>
        </p:nvSpPr>
        <p:spPr>
          <a:xfrm>
            <a:off x="-68826" y="0"/>
            <a:ext cx="12260826" cy="734218"/>
          </a:xfrm>
          <a:prstGeom prst="rect">
            <a:avLst/>
          </a:prstGeom>
          <a:solidFill>
            <a:srgbClr val="034D9E"/>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The WMO Information System (WIS2)</a:t>
            </a:r>
            <a:endParaRPr/>
          </a:p>
        </p:txBody>
      </p:sp>
      <p:sp>
        <p:nvSpPr>
          <p:cNvPr id="798" name="Google Shape;79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99" name="Google Shape;799;p22"/>
          <p:cNvSpPr txBox="1"/>
          <p:nvPr/>
        </p:nvSpPr>
        <p:spPr>
          <a:xfrm>
            <a:off x="2495253" y="2316173"/>
            <a:ext cx="7201494" cy="2225653"/>
          </a:xfrm>
          <a:prstGeom prst="rect">
            <a:avLst/>
          </a:prstGeom>
          <a:noFill/>
          <a:ln>
            <a:noFill/>
          </a:ln>
        </p:spPr>
        <p:txBody>
          <a:bodyPr anchorCtr="0" anchor="ctr" bIns="34275" lIns="68575" spcFirstLastPara="1" rIns="68575" wrap="square" tIns="34275">
            <a:noAutofit/>
          </a:bodyPr>
          <a:lstStyle/>
          <a:p>
            <a:pPr indent="0" lvl="0" marL="0" marR="0" rtl="0" algn="ctr">
              <a:lnSpc>
                <a:spcPct val="120000"/>
              </a:lnSpc>
              <a:spcBef>
                <a:spcPts val="0"/>
              </a:spcBef>
              <a:spcAft>
                <a:spcPts val="0"/>
              </a:spcAft>
              <a:buClr>
                <a:schemeClr val="dk1"/>
              </a:buClr>
              <a:buSzPts val="8000"/>
              <a:buFont typeface="Calibri"/>
              <a:buNone/>
            </a:pPr>
            <a:r>
              <a:rPr b="0" lang="en-US" sz="8000">
                <a:solidFill>
                  <a:schemeClr val="dk1"/>
                </a:solidFill>
                <a:latin typeface="Calibri"/>
                <a:ea typeface="Calibri"/>
                <a:cs typeface="Calibri"/>
                <a:sym typeface="Calibri"/>
              </a:rPr>
              <a:t>Reference Implementations</a:t>
            </a:r>
            <a:endParaRPr b="0" sz="8000">
              <a:solidFill>
                <a:srgbClr val="C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23"/>
          <p:cNvSpPr/>
          <p:nvPr/>
        </p:nvSpPr>
        <p:spPr>
          <a:xfrm>
            <a:off x="6626495" y="1056190"/>
            <a:ext cx="4956001" cy="3061417"/>
          </a:xfrm>
          <a:prstGeom prst="roundRect">
            <a:avLst>
              <a:gd fmla="val 16667" name="adj"/>
            </a:avLst>
          </a:prstGeom>
          <a:solidFill>
            <a:srgbClr val="D8E2F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100"/>
              <a:buFont typeface="Calibri"/>
              <a:buNone/>
            </a:pPr>
            <a:r>
              <a:t/>
            </a:r>
            <a:endParaRPr b="1"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1" i="0" lang="en-US" sz="1100" u="none" cap="none" strike="noStrike">
                <a:solidFill>
                  <a:srgbClr val="000000"/>
                </a:solidFill>
                <a:latin typeface="Calibri"/>
                <a:ea typeface="Calibri"/>
                <a:cs typeface="Calibri"/>
                <a:sym typeface="Calibri"/>
              </a:rPr>
              <a:t>	</a:t>
            </a:r>
            <a:endParaRPr b="1" i="0" sz="1100" u="none" cap="none" strike="noStrike">
              <a:solidFill>
                <a:srgbClr val="C00000"/>
              </a:solidFill>
              <a:latin typeface="Calibri"/>
              <a:ea typeface="Calibri"/>
              <a:cs typeface="Calibri"/>
              <a:sym typeface="Calibri"/>
            </a:endParaRPr>
          </a:p>
        </p:txBody>
      </p:sp>
      <p:pic>
        <p:nvPicPr>
          <p:cNvPr id="806" name="Google Shape;806;p23"/>
          <p:cNvPicPr preferRelativeResize="0"/>
          <p:nvPr/>
        </p:nvPicPr>
        <p:blipFill rotWithShape="1">
          <a:blip r:embed="rId3">
            <a:alphaModFix/>
          </a:blip>
          <a:srcRect b="0" l="0" r="0" t="0"/>
          <a:stretch/>
        </p:blipFill>
        <p:spPr>
          <a:xfrm>
            <a:off x="6795136" y="4843463"/>
            <a:ext cx="1968520" cy="380053"/>
          </a:xfrm>
          <a:prstGeom prst="rect">
            <a:avLst/>
          </a:prstGeom>
          <a:noFill/>
          <a:ln>
            <a:noFill/>
          </a:ln>
        </p:spPr>
      </p:pic>
      <p:grpSp>
        <p:nvGrpSpPr>
          <p:cNvPr id="807" name="Google Shape;807;p23"/>
          <p:cNvGrpSpPr/>
          <p:nvPr/>
        </p:nvGrpSpPr>
        <p:grpSpPr>
          <a:xfrm>
            <a:off x="7080106" y="4006299"/>
            <a:ext cx="1501140" cy="826902"/>
            <a:chOff x="1291420" y="3536600"/>
            <a:chExt cx="3861918" cy="1348108"/>
          </a:xfrm>
        </p:grpSpPr>
        <p:grpSp>
          <p:nvGrpSpPr>
            <p:cNvPr id="808" name="Google Shape;808;p23"/>
            <p:cNvGrpSpPr/>
            <p:nvPr/>
          </p:nvGrpSpPr>
          <p:grpSpPr>
            <a:xfrm>
              <a:off x="1291420" y="4618649"/>
              <a:ext cx="3861918" cy="266059"/>
              <a:chOff x="1291420" y="4618649"/>
              <a:chExt cx="3861918" cy="266059"/>
            </a:xfrm>
          </p:grpSpPr>
          <p:cxnSp>
            <p:nvCxnSpPr>
              <p:cNvPr id="809" name="Google Shape;809;p23"/>
              <p:cNvCxnSpPr/>
              <p:nvPr/>
            </p:nvCxnSpPr>
            <p:spPr>
              <a:xfrm>
                <a:off x="1291420" y="4622457"/>
                <a:ext cx="3861918" cy="0"/>
              </a:xfrm>
              <a:prstGeom prst="straightConnector1">
                <a:avLst/>
              </a:prstGeom>
              <a:noFill/>
              <a:ln cap="flat" cmpd="sng" w="12700">
                <a:solidFill>
                  <a:schemeClr val="accent1"/>
                </a:solidFill>
                <a:prstDash val="solid"/>
                <a:miter lim="800000"/>
                <a:headEnd len="sm" w="sm" type="none"/>
                <a:tailEnd len="sm" w="sm" type="none"/>
              </a:ln>
            </p:spPr>
          </p:cxnSp>
          <p:cxnSp>
            <p:nvCxnSpPr>
              <p:cNvPr id="810" name="Google Shape;810;p23"/>
              <p:cNvCxnSpPr/>
              <p:nvPr/>
            </p:nvCxnSpPr>
            <p:spPr>
              <a:xfrm>
                <a:off x="1315930" y="4626551"/>
                <a:ext cx="0" cy="235008"/>
              </a:xfrm>
              <a:prstGeom prst="straightConnector1">
                <a:avLst/>
              </a:prstGeom>
              <a:noFill/>
              <a:ln cap="flat" cmpd="sng" w="12700">
                <a:solidFill>
                  <a:schemeClr val="accent1"/>
                </a:solidFill>
                <a:prstDash val="solid"/>
                <a:miter lim="800000"/>
                <a:headEnd len="sm" w="sm" type="none"/>
                <a:tailEnd len="sm" w="sm" type="none"/>
              </a:ln>
            </p:spPr>
          </p:cxnSp>
          <p:cxnSp>
            <p:nvCxnSpPr>
              <p:cNvPr id="811" name="Google Shape;811;p23"/>
              <p:cNvCxnSpPr/>
              <p:nvPr/>
            </p:nvCxnSpPr>
            <p:spPr>
              <a:xfrm>
                <a:off x="2198200" y="4626264"/>
                <a:ext cx="0" cy="235005"/>
              </a:xfrm>
              <a:prstGeom prst="straightConnector1">
                <a:avLst/>
              </a:prstGeom>
              <a:noFill/>
              <a:ln cap="flat" cmpd="sng" w="12700">
                <a:solidFill>
                  <a:schemeClr val="accent1"/>
                </a:solidFill>
                <a:prstDash val="solid"/>
                <a:miter lim="800000"/>
                <a:headEnd len="sm" w="sm" type="none"/>
                <a:tailEnd len="sm" w="sm" type="none"/>
              </a:ln>
            </p:spPr>
          </p:cxnSp>
          <p:cxnSp>
            <p:nvCxnSpPr>
              <p:cNvPr id="812" name="Google Shape;812;p23"/>
              <p:cNvCxnSpPr/>
              <p:nvPr/>
            </p:nvCxnSpPr>
            <p:spPr>
              <a:xfrm>
                <a:off x="3699343" y="4618649"/>
                <a:ext cx="0" cy="235011"/>
              </a:xfrm>
              <a:prstGeom prst="straightConnector1">
                <a:avLst/>
              </a:prstGeom>
              <a:noFill/>
              <a:ln cap="flat" cmpd="sng" w="12700">
                <a:solidFill>
                  <a:schemeClr val="accent1"/>
                </a:solidFill>
                <a:prstDash val="solid"/>
                <a:miter lim="800000"/>
                <a:headEnd len="sm" w="sm" type="none"/>
                <a:tailEnd len="sm" w="sm" type="none"/>
              </a:ln>
            </p:spPr>
          </p:cxnSp>
          <p:cxnSp>
            <p:nvCxnSpPr>
              <p:cNvPr id="813" name="Google Shape;813;p23"/>
              <p:cNvCxnSpPr/>
              <p:nvPr/>
            </p:nvCxnSpPr>
            <p:spPr>
              <a:xfrm>
                <a:off x="5115016" y="4649700"/>
                <a:ext cx="0" cy="235008"/>
              </a:xfrm>
              <a:prstGeom prst="straightConnector1">
                <a:avLst/>
              </a:prstGeom>
              <a:noFill/>
              <a:ln cap="flat" cmpd="sng" w="12700">
                <a:solidFill>
                  <a:schemeClr val="accent1"/>
                </a:solidFill>
                <a:prstDash val="solid"/>
                <a:miter lim="800000"/>
                <a:headEnd len="sm" w="sm" type="none"/>
                <a:tailEnd len="sm" w="sm" type="none"/>
              </a:ln>
            </p:spPr>
          </p:cxnSp>
        </p:grpSp>
        <p:cxnSp>
          <p:nvCxnSpPr>
            <p:cNvPr id="814" name="Google Shape;814;p23"/>
            <p:cNvCxnSpPr/>
            <p:nvPr/>
          </p:nvCxnSpPr>
          <p:spPr>
            <a:xfrm rot="10800000">
              <a:off x="4388955" y="3536600"/>
              <a:ext cx="0" cy="1082043"/>
            </a:xfrm>
            <a:prstGeom prst="straightConnector1">
              <a:avLst/>
            </a:prstGeom>
            <a:noFill/>
            <a:ln cap="flat" cmpd="sng" w="12700">
              <a:solidFill>
                <a:schemeClr val="accent1"/>
              </a:solidFill>
              <a:prstDash val="solid"/>
              <a:miter lim="800000"/>
              <a:headEnd len="sm" w="sm" type="none"/>
              <a:tailEnd len="med" w="med" type="triangle"/>
            </a:ln>
          </p:spPr>
        </p:cxnSp>
      </p:grpSp>
      <p:pic>
        <p:nvPicPr>
          <p:cNvPr descr="Stations météo GPRS ou Radio" id="815" name="Google Shape;815;p23"/>
          <p:cNvPicPr preferRelativeResize="0"/>
          <p:nvPr/>
        </p:nvPicPr>
        <p:blipFill rotWithShape="1">
          <a:blip r:embed="rId4">
            <a:alphaModFix/>
          </a:blip>
          <a:srcRect b="0" l="0" r="0" t="0"/>
          <a:stretch/>
        </p:blipFill>
        <p:spPr>
          <a:xfrm>
            <a:off x="4512983" y="2535566"/>
            <a:ext cx="613058" cy="504291"/>
          </a:xfrm>
          <a:prstGeom prst="rect">
            <a:avLst/>
          </a:prstGeom>
          <a:noFill/>
          <a:ln>
            <a:noFill/>
          </a:ln>
        </p:spPr>
      </p:pic>
      <p:pic>
        <p:nvPicPr>
          <p:cNvPr descr="Stations météo GPRS ou Radio" id="816" name="Google Shape;816;p23"/>
          <p:cNvPicPr preferRelativeResize="0"/>
          <p:nvPr/>
        </p:nvPicPr>
        <p:blipFill rotWithShape="1">
          <a:blip r:embed="rId4">
            <a:alphaModFix/>
          </a:blip>
          <a:srcRect b="0" l="0" r="0" t="0"/>
          <a:stretch/>
        </p:blipFill>
        <p:spPr>
          <a:xfrm>
            <a:off x="4508749" y="1337039"/>
            <a:ext cx="613058" cy="504290"/>
          </a:xfrm>
          <a:prstGeom prst="rect">
            <a:avLst/>
          </a:prstGeom>
          <a:noFill/>
          <a:ln>
            <a:noFill/>
          </a:ln>
        </p:spPr>
      </p:pic>
      <p:pic>
        <p:nvPicPr>
          <p:cNvPr descr="Aperture with solid fill" id="817" name="Google Shape;817;p23"/>
          <p:cNvPicPr preferRelativeResize="0"/>
          <p:nvPr/>
        </p:nvPicPr>
        <p:blipFill rotWithShape="1">
          <a:blip r:embed="rId5">
            <a:alphaModFix/>
          </a:blip>
          <a:srcRect b="0" l="0" r="0" t="0"/>
          <a:stretch/>
        </p:blipFill>
        <p:spPr>
          <a:xfrm>
            <a:off x="6550143" y="1344398"/>
            <a:ext cx="1501137" cy="1501137"/>
          </a:xfrm>
          <a:prstGeom prst="rect">
            <a:avLst/>
          </a:prstGeom>
          <a:noFill/>
          <a:ln>
            <a:noFill/>
          </a:ln>
        </p:spPr>
      </p:pic>
      <p:sp>
        <p:nvSpPr>
          <p:cNvPr id="818" name="Google Shape;818;p23"/>
          <p:cNvSpPr txBox="1"/>
          <p:nvPr/>
        </p:nvSpPr>
        <p:spPr>
          <a:xfrm>
            <a:off x="6592416" y="1652946"/>
            <a:ext cx="140219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65D"/>
              </a:buClr>
              <a:buSzPts val="1600"/>
              <a:buFont typeface="Calibri"/>
              <a:buNone/>
            </a:pPr>
            <a:r>
              <a:rPr b="1" i="0" lang="en-US" sz="1600" u="none" cap="none" strike="noStrike">
                <a:solidFill>
                  <a:srgbClr val="17365D"/>
                </a:solidFill>
                <a:latin typeface="Calibri"/>
                <a:ea typeface="Calibri"/>
                <a:cs typeface="Calibri"/>
                <a:sym typeface="Calibri"/>
              </a:rPr>
              <a:t>CSV to BUFR</a:t>
            </a:r>
            <a:endParaRPr b="1" i="0" sz="1600" u="none" cap="none" strike="noStrike">
              <a:solidFill>
                <a:srgbClr val="17365D"/>
              </a:solidFill>
              <a:latin typeface="Calibri"/>
              <a:ea typeface="Calibri"/>
              <a:cs typeface="Calibri"/>
              <a:sym typeface="Calibri"/>
            </a:endParaRPr>
          </a:p>
        </p:txBody>
      </p:sp>
      <p:sp>
        <p:nvSpPr>
          <p:cNvPr id="819" name="Google Shape;819;p23"/>
          <p:cNvSpPr/>
          <p:nvPr/>
        </p:nvSpPr>
        <p:spPr>
          <a:xfrm>
            <a:off x="8708567" y="2151631"/>
            <a:ext cx="1239230" cy="383935"/>
          </a:xfrm>
          <a:prstGeom prst="roundRect">
            <a:avLst>
              <a:gd fmla="val 16667" name="adj"/>
            </a:avLst>
          </a:prstGeom>
          <a:solidFill>
            <a:srgbClr val="8DA9DB"/>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1100"/>
              <a:buFont typeface="Verdana"/>
              <a:buNone/>
            </a:pPr>
            <a:r>
              <a:rPr b="1" i="0" lang="en-US" sz="1100" u="none" cap="none" strike="noStrike">
                <a:solidFill>
                  <a:srgbClr val="0F243E"/>
                </a:solidFill>
                <a:latin typeface="Verdana"/>
                <a:ea typeface="Verdana"/>
                <a:cs typeface="Verdana"/>
                <a:sym typeface="Verdana"/>
              </a:rPr>
              <a:t>GeoJSON</a:t>
            </a:r>
            <a:endParaRPr b="1" i="0" sz="1100" u="none" cap="none" strike="noStrike">
              <a:solidFill>
                <a:srgbClr val="0F243E"/>
              </a:solidFill>
              <a:latin typeface="Verdana"/>
              <a:ea typeface="Verdana"/>
              <a:cs typeface="Verdana"/>
              <a:sym typeface="Verdana"/>
            </a:endParaRPr>
          </a:p>
        </p:txBody>
      </p:sp>
      <p:sp>
        <p:nvSpPr>
          <p:cNvPr id="820" name="Google Shape;820;p23"/>
          <p:cNvSpPr/>
          <p:nvPr/>
        </p:nvSpPr>
        <p:spPr>
          <a:xfrm>
            <a:off x="8711960" y="1693328"/>
            <a:ext cx="1239230" cy="383935"/>
          </a:xfrm>
          <a:prstGeom prst="roundRect">
            <a:avLst>
              <a:gd fmla="val 16667" name="adj"/>
            </a:avLst>
          </a:prstGeom>
          <a:solidFill>
            <a:srgbClr val="8DA9DB"/>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1100"/>
              <a:buFont typeface="Verdana"/>
              <a:buNone/>
            </a:pPr>
            <a:r>
              <a:rPr b="1" i="0" lang="en-US" sz="1100" u="none" cap="none" strike="noStrike">
                <a:solidFill>
                  <a:srgbClr val="0F243E"/>
                </a:solidFill>
                <a:latin typeface="Verdana"/>
                <a:ea typeface="Verdana"/>
                <a:cs typeface="Verdana"/>
                <a:sym typeface="Verdana"/>
              </a:rPr>
              <a:t>BUFR</a:t>
            </a:r>
            <a:endParaRPr b="1" i="0" sz="1100" u="none" cap="none" strike="noStrike">
              <a:solidFill>
                <a:srgbClr val="0F243E"/>
              </a:solidFill>
              <a:latin typeface="Verdana"/>
              <a:ea typeface="Verdana"/>
              <a:cs typeface="Verdana"/>
              <a:sym typeface="Verdana"/>
            </a:endParaRPr>
          </a:p>
        </p:txBody>
      </p:sp>
      <p:cxnSp>
        <p:nvCxnSpPr>
          <p:cNvPr id="821" name="Google Shape;821;p23"/>
          <p:cNvCxnSpPr/>
          <p:nvPr/>
        </p:nvCxnSpPr>
        <p:spPr>
          <a:xfrm rot="10800000">
            <a:off x="11166229" y="4020246"/>
            <a:ext cx="0" cy="1049328"/>
          </a:xfrm>
          <a:prstGeom prst="straightConnector1">
            <a:avLst/>
          </a:prstGeom>
          <a:noFill/>
          <a:ln cap="flat" cmpd="sng" w="12700">
            <a:solidFill>
              <a:schemeClr val="accent1"/>
            </a:solidFill>
            <a:prstDash val="solid"/>
            <a:miter lim="800000"/>
            <a:headEnd len="sm" w="sm" type="none"/>
            <a:tailEnd len="med" w="med" type="triangle"/>
          </a:ln>
        </p:spPr>
      </p:cxnSp>
      <p:sp>
        <p:nvSpPr>
          <p:cNvPr id="822" name="Google Shape;822;p23"/>
          <p:cNvSpPr/>
          <p:nvPr/>
        </p:nvSpPr>
        <p:spPr>
          <a:xfrm rot="5400000">
            <a:off x="6054818" y="1873319"/>
            <a:ext cx="499993" cy="522244"/>
          </a:xfrm>
          <a:prstGeom prst="triangle">
            <a:avLst>
              <a:gd fmla="val 50000" name="adj"/>
            </a:avLst>
          </a:prstGeom>
          <a:gradFill>
            <a:gsLst>
              <a:gs pos="0">
                <a:srgbClr val="5F82CA"/>
              </a:gs>
              <a:gs pos="50000">
                <a:srgbClr val="3C70CA"/>
              </a:gs>
              <a:gs pos="100000">
                <a:srgbClr val="2E60B9"/>
              </a:gs>
            </a:gsLst>
            <a:lin ang="5400000" scaled="0"/>
          </a:gradFill>
          <a:ln cap="flat" cmpd="sng" w="9525">
            <a:solidFill>
              <a:schemeClr val="accen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Back with solid fill" id="823" name="Google Shape;823;p23"/>
          <p:cNvPicPr preferRelativeResize="0"/>
          <p:nvPr/>
        </p:nvPicPr>
        <p:blipFill rotWithShape="1">
          <a:blip r:embed="rId6">
            <a:alphaModFix/>
          </a:blip>
          <a:srcRect b="0" l="0" r="0" t="0"/>
          <a:stretch/>
        </p:blipFill>
        <p:spPr>
          <a:xfrm rot="3189705">
            <a:off x="9873408" y="1931375"/>
            <a:ext cx="1108289" cy="763166"/>
          </a:xfrm>
          <a:prstGeom prst="rect">
            <a:avLst/>
          </a:prstGeom>
          <a:noFill/>
          <a:ln>
            <a:noFill/>
          </a:ln>
        </p:spPr>
      </p:pic>
      <p:pic>
        <p:nvPicPr>
          <p:cNvPr descr="Web API Line Circle Background Icon 6674446 Vector Art at Vecteezy" id="824" name="Google Shape;824;p23"/>
          <p:cNvPicPr preferRelativeResize="0"/>
          <p:nvPr/>
        </p:nvPicPr>
        <p:blipFill rotWithShape="1">
          <a:blip r:embed="rId7">
            <a:alphaModFix/>
          </a:blip>
          <a:srcRect b="0" l="0" r="0" t="0"/>
          <a:stretch/>
        </p:blipFill>
        <p:spPr>
          <a:xfrm>
            <a:off x="8099626" y="2851077"/>
            <a:ext cx="643827" cy="643827"/>
          </a:xfrm>
          <a:prstGeom prst="rect">
            <a:avLst/>
          </a:prstGeom>
          <a:noFill/>
          <a:ln>
            <a:noFill/>
          </a:ln>
        </p:spPr>
      </p:pic>
      <p:pic>
        <p:nvPicPr>
          <p:cNvPr id="825" name="Google Shape;825;p23"/>
          <p:cNvPicPr preferRelativeResize="0"/>
          <p:nvPr/>
        </p:nvPicPr>
        <p:blipFill rotWithShape="1">
          <a:blip r:embed="rId8">
            <a:alphaModFix/>
          </a:blip>
          <a:srcRect b="0" l="0" r="0" t="0"/>
          <a:stretch/>
        </p:blipFill>
        <p:spPr>
          <a:xfrm flipH="1">
            <a:off x="9266293" y="2774543"/>
            <a:ext cx="816208" cy="816208"/>
          </a:xfrm>
          <a:prstGeom prst="rect">
            <a:avLst/>
          </a:prstGeom>
          <a:noFill/>
          <a:ln>
            <a:noFill/>
          </a:ln>
        </p:spPr>
      </p:pic>
      <p:sp>
        <p:nvSpPr>
          <p:cNvPr id="826" name="Google Shape;826;p23"/>
          <p:cNvSpPr txBox="1"/>
          <p:nvPr/>
        </p:nvSpPr>
        <p:spPr>
          <a:xfrm>
            <a:off x="9355021" y="3395688"/>
            <a:ext cx="93745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200"/>
              <a:buFont typeface="Calibri"/>
              <a:buNone/>
            </a:pPr>
            <a:r>
              <a:rPr b="1" i="0" lang="en-US" sz="1200" u="none" cap="none" strike="noStrike">
                <a:solidFill>
                  <a:srgbClr val="C00000"/>
                </a:solidFill>
                <a:latin typeface="Calibri"/>
                <a:ea typeface="Calibri"/>
                <a:cs typeface="Calibri"/>
                <a:sym typeface="Calibri"/>
              </a:rPr>
              <a:t>W</a:t>
            </a:r>
            <a:r>
              <a:rPr b="1" i="0" lang="en-US" sz="1200" u="none" cap="none" strike="noStrike">
                <a:solidFill>
                  <a:srgbClr val="17365D"/>
                </a:solidFill>
                <a:latin typeface="Calibri"/>
                <a:ea typeface="Calibri"/>
                <a:cs typeface="Calibri"/>
                <a:sym typeface="Calibri"/>
              </a:rPr>
              <a:t>EB</a:t>
            </a:r>
            <a:endParaRPr b="1" i="0" sz="1200" u="none" cap="none" strike="noStrike">
              <a:solidFill>
                <a:srgbClr val="17365D"/>
              </a:solidFill>
              <a:latin typeface="Calibri"/>
              <a:ea typeface="Calibri"/>
              <a:cs typeface="Calibri"/>
              <a:sym typeface="Calibri"/>
            </a:endParaRPr>
          </a:p>
          <a:p>
            <a:pPr indent="0" lvl="0" marL="0" marR="0" rtl="0" algn="l">
              <a:lnSpc>
                <a:spcPct val="100000"/>
              </a:lnSpc>
              <a:spcBef>
                <a:spcPts val="0"/>
              </a:spcBef>
              <a:spcAft>
                <a:spcPts val="0"/>
              </a:spcAft>
              <a:buClr>
                <a:srgbClr val="C00000"/>
              </a:buClr>
              <a:buSzPts val="1200"/>
              <a:buFont typeface="Calibri"/>
              <a:buNone/>
            </a:pPr>
            <a:r>
              <a:rPr b="1" i="0" lang="en-US" sz="1200" u="none" cap="none" strike="noStrike">
                <a:solidFill>
                  <a:srgbClr val="C00000"/>
                </a:solidFill>
                <a:latin typeface="Calibri"/>
                <a:ea typeface="Calibri"/>
                <a:cs typeface="Calibri"/>
                <a:sym typeface="Calibri"/>
              </a:rPr>
              <a:t>A</a:t>
            </a:r>
            <a:r>
              <a:rPr b="1" i="0" lang="en-US" sz="1200" u="none" cap="none" strike="noStrike">
                <a:solidFill>
                  <a:srgbClr val="17365D"/>
                </a:solidFill>
                <a:latin typeface="Calibri"/>
                <a:ea typeface="Calibri"/>
                <a:cs typeface="Calibri"/>
                <a:sym typeface="Calibri"/>
              </a:rPr>
              <a:t>CCESSIBLE</a:t>
            </a:r>
            <a:endParaRPr b="1" i="0" sz="1200" u="none" cap="none" strike="noStrike">
              <a:solidFill>
                <a:srgbClr val="17365D"/>
              </a:solidFill>
              <a:latin typeface="Calibri"/>
              <a:ea typeface="Calibri"/>
              <a:cs typeface="Calibri"/>
              <a:sym typeface="Calibri"/>
            </a:endParaRPr>
          </a:p>
          <a:p>
            <a:pPr indent="0" lvl="0" marL="0" marR="0" rtl="0" algn="l">
              <a:lnSpc>
                <a:spcPct val="100000"/>
              </a:lnSpc>
              <a:spcBef>
                <a:spcPts val="0"/>
              </a:spcBef>
              <a:spcAft>
                <a:spcPts val="0"/>
              </a:spcAft>
              <a:buClr>
                <a:srgbClr val="C00000"/>
              </a:buClr>
              <a:buSzPts val="1200"/>
              <a:buFont typeface="Calibri"/>
              <a:buNone/>
            </a:pPr>
            <a:r>
              <a:rPr b="1" i="0" lang="en-US" sz="1200" u="none" cap="none" strike="noStrike">
                <a:solidFill>
                  <a:srgbClr val="C00000"/>
                </a:solidFill>
                <a:latin typeface="Calibri"/>
                <a:ea typeface="Calibri"/>
                <a:cs typeface="Calibri"/>
                <a:sym typeface="Calibri"/>
              </a:rPr>
              <a:t>F</a:t>
            </a:r>
            <a:r>
              <a:rPr b="1" i="0" lang="en-US" sz="1200" u="none" cap="none" strike="noStrike">
                <a:solidFill>
                  <a:srgbClr val="17365D"/>
                </a:solidFill>
                <a:latin typeface="Calibri"/>
                <a:ea typeface="Calibri"/>
                <a:cs typeface="Calibri"/>
                <a:sym typeface="Calibri"/>
              </a:rPr>
              <a:t>OLDER</a:t>
            </a:r>
            <a:endParaRPr b="1" i="0" sz="1200" u="none" cap="none" strike="noStrike">
              <a:solidFill>
                <a:srgbClr val="17365D"/>
              </a:solidFill>
              <a:latin typeface="Calibri"/>
              <a:ea typeface="Calibri"/>
              <a:cs typeface="Calibri"/>
              <a:sym typeface="Calibri"/>
            </a:endParaRPr>
          </a:p>
        </p:txBody>
      </p:sp>
      <p:sp>
        <p:nvSpPr>
          <p:cNvPr id="827" name="Google Shape;827;p23"/>
          <p:cNvSpPr txBox="1"/>
          <p:nvPr/>
        </p:nvSpPr>
        <p:spPr>
          <a:xfrm>
            <a:off x="10577483" y="3417888"/>
            <a:ext cx="100501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200"/>
              <a:buFont typeface="Calibri"/>
              <a:buNone/>
            </a:pPr>
            <a:r>
              <a:rPr b="1" i="0" lang="en-US" sz="1200" u="none" cap="none" strike="noStrike">
                <a:solidFill>
                  <a:srgbClr val="C00000"/>
                </a:solidFill>
                <a:latin typeface="Calibri"/>
                <a:ea typeface="Calibri"/>
                <a:cs typeface="Calibri"/>
                <a:sym typeface="Calibri"/>
              </a:rPr>
              <a:t>M</a:t>
            </a:r>
            <a:r>
              <a:rPr b="1" i="0" lang="en-US" sz="1200" u="none" cap="none" strike="noStrike">
                <a:solidFill>
                  <a:srgbClr val="17365D"/>
                </a:solidFill>
                <a:latin typeface="Calibri"/>
                <a:ea typeface="Calibri"/>
                <a:cs typeface="Calibri"/>
                <a:sym typeface="Calibri"/>
              </a:rPr>
              <a:t>essage</a:t>
            </a:r>
            <a:endParaRPr/>
          </a:p>
          <a:p>
            <a:pPr indent="0" lvl="0" marL="0" marR="0" rtl="0" algn="l">
              <a:lnSpc>
                <a:spcPct val="100000"/>
              </a:lnSpc>
              <a:spcBef>
                <a:spcPts val="0"/>
              </a:spcBef>
              <a:spcAft>
                <a:spcPts val="0"/>
              </a:spcAft>
              <a:buClr>
                <a:srgbClr val="C00000"/>
              </a:buClr>
              <a:buSzPts val="1200"/>
              <a:buFont typeface="Calibri"/>
              <a:buNone/>
            </a:pPr>
            <a:r>
              <a:rPr b="1" i="0" lang="en-US" sz="1200" u="none" cap="none" strike="noStrike">
                <a:solidFill>
                  <a:srgbClr val="C00000"/>
                </a:solidFill>
                <a:latin typeface="Calibri"/>
                <a:ea typeface="Calibri"/>
                <a:cs typeface="Calibri"/>
                <a:sym typeface="Calibri"/>
              </a:rPr>
              <a:t>Q</a:t>
            </a:r>
            <a:r>
              <a:rPr b="1" i="0" lang="en-US" sz="1200" u="none" cap="none" strike="noStrike">
                <a:solidFill>
                  <a:srgbClr val="17365D"/>
                </a:solidFill>
                <a:latin typeface="Calibri"/>
                <a:ea typeface="Calibri"/>
                <a:cs typeface="Calibri"/>
                <a:sym typeface="Calibri"/>
              </a:rPr>
              <a:t>ueuing</a:t>
            </a:r>
            <a:endParaRPr/>
          </a:p>
          <a:p>
            <a:pPr indent="0" lvl="0" marL="0" marR="0" rtl="0" algn="l">
              <a:lnSpc>
                <a:spcPct val="100000"/>
              </a:lnSpc>
              <a:spcBef>
                <a:spcPts val="0"/>
              </a:spcBef>
              <a:spcAft>
                <a:spcPts val="0"/>
              </a:spcAft>
              <a:buClr>
                <a:srgbClr val="C00000"/>
              </a:buClr>
              <a:buSzPts val="1200"/>
              <a:buFont typeface="Calibri"/>
              <a:buNone/>
            </a:pPr>
            <a:r>
              <a:rPr b="1" i="0" lang="en-US" sz="1200" u="none" cap="none" strike="noStrike">
                <a:solidFill>
                  <a:srgbClr val="C00000"/>
                </a:solidFill>
                <a:latin typeface="Calibri"/>
                <a:ea typeface="Calibri"/>
                <a:cs typeface="Calibri"/>
                <a:sym typeface="Calibri"/>
              </a:rPr>
              <a:t>P</a:t>
            </a:r>
            <a:r>
              <a:rPr b="1" i="0" lang="en-US" sz="1200" u="none" cap="none" strike="noStrike">
                <a:solidFill>
                  <a:srgbClr val="17365D"/>
                </a:solidFill>
                <a:latin typeface="Calibri"/>
                <a:ea typeface="Calibri"/>
                <a:cs typeface="Calibri"/>
                <a:sym typeface="Calibri"/>
              </a:rPr>
              <a:t>rotocol</a:t>
            </a:r>
            <a:endParaRPr/>
          </a:p>
          <a:p>
            <a:pPr indent="0" lvl="0" marL="0" marR="0" rtl="0" algn="l">
              <a:lnSpc>
                <a:spcPct val="100000"/>
              </a:lnSpc>
              <a:spcBef>
                <a:spcPts val="0"/>
              </a:spcBef>
              <a:spcAft>
                <a:spcPts val="0"/>
              </a:spcAft>
              <a:buClr>
                <a:schemeClr val="dk1"/>
              </a:buClr>
              <a:buSzPts val="1200"/>
              <a:buFont typeface="Calibri"/>
              <a:buNone/>
            </a:pPr>
            <a:r>
              <a:t/>
            </a:r>
            <a:endParaRPr b="1" i="0" sz="1200" u="none" cap="none" strike="noStrike">
              <a:solidFill>
                <a:srgbClr val="000000"/>
              </a:solidFill>
              <a:latin typeface="Calibri"/>
              <a:ea typeface="Calibri"/>
              <a:cs typeface="Calibri"/>
              <a:sym typeface="Calibri"/>
            </a:endParaRPr>
          </a:p>
        </p:txBody>
      </p:sp>
      <p:sp>
        <p:nvSpPr>
          <p:cNvPr id="828" name="Google Shape;828;p23"/>
          <p:cNvSpPr txBox="1"/>
          <p:nvPr/>
        </p:nvSpPr>
        <p:spPr>
          <a:xfrm>
            <a:off x="8062940" y="3403605"/>
            <a:ext cx="93745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 WEB</a:t>
            </a:r>
            <a:r>
              <a:rPr b="0" i="0" lang="en-US" sz="1800" u="none" cap="none" strike="noStrike">
                <a:solidFill>
                  <a:srgbClr val="000000"/>
                </a:solidFill>
                <a:latin typeface="Calibri"/>
                <a:ea typeface="Calibri"/>
                <a:cs typeface="Calibri"/>
                <a:sym typeface="Calibri"/>
              </a:rPr>
              <a:t> </a:t>
            </a:r>
            <a:r>
              <a:rPr b="1" i="0" lang="en-US" sz="1200" u="none" cap="none" strike="noStrike">
                <a:solidFill>
                  <a:srgbClr val="C00000"/>
                </a:solidFill>
                <a:latin typeface="Calibri"/>
                <a:ea typeface="Calibri"/>
                <a:cs typeface="Calibri"/>
                <a:sym typeface="Calibri"/>
              </a:rPr>
              <a:t>API</a:t>
            </a:r>
            <a:endParaRPr b="1" i="0" sz="1200" u="none" cap="none" strike="noStrike">
              <a:solidFill>
                <a:srgbClr val="000000"/>
              </a:solidFill>
              <a:latin typeface="Calibri"/>
              <a:ea typeface="Calibri"/>
              <a:cs typeface="Calibri"/>
              <a:sym typeface="Calibri"/>
            </a:endParaRPr>
          </a:p>
        </p:txBody>
      </p:sp>
      <p:sp>
        <p:nvSpPr>
          <p:cNvPr id="829" name="Google Shape;829;p23"/>
          <p:cNvSpPr/>
          <p:nvPr/>
        </p:nvSpPr>
        <p:spPr>
          <a:xfrm rot="5400000">
            <a:off x="8036018" y="1842107"/>
            <a:ext cx="499993" cy="522244"/>
          </a:xfrm>
          <a:prstGeom prst="triangle">
            <a:avLst>
              <a:gd fmla="val 50000" name="adj"/>
            </a:avLst>
          </a:prstGeom>
          <a:gradFill>
            <a:gsLst>
              <a:gs pos="0">
                <a:srgbClr val="5F82CA"/>
              </a:gs>
              <a:gs pos="50000">
                <a:srgbClr val="3C70CA"/>
              </a:gs>
              <a:gs pos="100000">
                <a:srgbClr val="2E60B9"/>
              </a:gs>
            </a:gsLst>
            <a:lin ang="5400000" scaled="0"/>
          </a:gradFill>
          <a:ln cap="flat" cmpd="sng" w="9525">
            <a:solidFill>
              <a:schemeClr val="accen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830" name="Google Shape;830;p23"/>
          <p:cNvGrpSpPr/>
          <p:nvPr/>
        </p:nvGrpSpPr>
        <p:grpSpPr>
          <a:xfrm rot="-1729415">
            <a:off x="5293116" y="1256118"/>
            <a:ext cx="750680" cy="924312"/>
            <a:chOff x="625986" y="4670002"/>
            <a:chExt cx="762756" cy="848477"/>
          </a:xfrm>
        </p:grpSpPr>
        <p:cxnSp>
          <p:nvCxnSpPr>
            <p:cNvPr id="831" name="Google Shape;831;p23"/>
            <p:cNvCxnSpPr/>
            <p:nvPr/>
          </p:nvCxnSpPr>
          <p:spPr>
            <a:xfrm>
              <a:off x="625986" y="4670002"/>
              <a:ext cx="283754" cy="553513"/>
            </a:xfrm>
            <a:prstGeom prst="straightConnector1">
              <a:avLst/>
            </a:prstGeom>
            <a:noFill/>
            <a:ln cap="flat" cmpd="sng" w="12700">
              <a:solidFill>
                <a:schemeClr val="accent6"/>
              </a:solidFill>
              <a:prstDash val="solid"/>
              <a:miter lim="800000"/>
              <a:headEnd len="sm" w="sm" type="none"/>
              <a:tailEnd len="sm" w="sm" type="none"/>
            </a:ln>
          </p:spPr>
        </p:cxnSp>
        <p:cxnSp>
          <p:nvCxnSpPr>
            <p:cNvPr id="832" name="Google Shape;832;p23"/>
            <p:cNvCxnSpPr/>
            <p:nvPr/>
          </p:nvCxnSpPr>
          <p:spPr>
            <a:xfrm rot="10800000">
              <a:off x="909739" y="4932218"/>
              <a:ext cx="0" cy="291296"/>
            </a:xfrm>
            <a:prstGeom prst="straightConnector1">
              <a:avLst/>
            </a:prstGeom>
            <a:noFill/>
            <a:ln cap="flat" cmpd="sng" w="12700">
              <a:solidFill>
                <a:schemeClr val="accent6"/>
              </a:solidFill>
              <a:prstDash val="solid"/>
              <a:miter lim="800000"/>
              <a:headEnd len="sm" w="sm" type="none"/>
              <a:tailEnd len="sm" w="sm" type="none"/>
            </a:ln>
          </p:spPr>
        </p:cxnSp>
        <p:cxnSp>
          <p:nvCxnSpPr>
            <p:cNvPr id="833" name="Google Shape;833;p23"/>
            <p:cNvCxnSpPr/>
            <p:nvPr/>
          </p:nvCxnSpPr>
          <p:spPr>
            <a:xfrm rot="1729415">
              <a:off x="760810" y="5016772"/>
              <a:ext cx="569571" cy="388472"/>
            </a:xfrm>
            <a:prstGeom prst="straightConnector1">
              <a:avLst/>
            </a:prstGeom>
            <a:noFill/>
            <a:ln cap="flat" cmpd="sng" w="12700">
              <a:solidFill>
                <a:schemeClr val="accent6"/>
              </a:solidFill>
              <a:prstDash val="solid"/>
              <a:miter lim="800000"/>
              <a:headEnd len="sm" w="sm" type="none"/>
              <a:tailEnd len="sm" w="sm" type="none"/>
            </a:ln>
          </p:spPr>
        </p:cxnSp>
      </p:grpSp>
      <p:grpSp>
        <p:nvGrpSpPr>
          <p:cNvPr id="834" name="Google Shape;834;p23"/>
          <p:cNvGrpSpPr/>
          <p:nvPr/>
        </p:nvGrpSpPr>
        <p:grpSpPr>
          <a:xfrm rot="-5400000">
            <a:off x="5306663" y="2128412"/>
            <a:ext cx="556507" cy="909867"/>
            <a:chOff x="625986" y="4670002"/>
            <a:chExt cx="565459" cy="835217"/>
          </a:xfrm>
        </p:grpSpPr>
        <p:cxnSp>
          <p:nvCxnSpPr>
            <p:cNvPr id="835" name="Google Shape;835;p23"/>
            <p:cNvCxnSpPr/>
            <p:nvPr/>
          </p:nvCxnSpPr>
          <p:spPr>
            <a:xfrm>
              <a:off x="625986" y="4670002"/>
              <a:ext cx="283754" cy="553513"/>
            </a:xfrm>
            <a:prstGeom prst="straightConnector1">
              <a:avLst/>
            </a:prstGeom>
            <a:noFill/>
            <a:ln cap="flat" cmpd="sng" w="12700">
              <a:solidFill>
                <a:schemeClr val="accent6"/>
              </a:solidFill>
              <a:prstDash val="solid"/>
              <a:miter lim="800000"/>
              <a:headEnd len="sm" w="sm" type="none"/>
              <a:tailEnd len="sm" w="sm" type="none"/>
            </a:ln>
          </p:spPr>
        </p:cxnSp>
        <p:cxnSp>
          <p:nvCxnSpPr>
            <p:cNvPr id="836" name="Google Shape;836;p23"/>
            <p:cNvCxnSpPr/>
            <p:nvPr/>
          </p:nvCxnSpPr>
          <p:spPr>
            <a:xfrm rot="10800000">
              <a:off x="909739" y="4932218"/>
              <a:ext cx="0" cy="291296"/>
            </a:xfrm>
            <a:prstGeom prst="straightConnector1">
              <a:avLst/>
            </a:prstGeom>
            <a:noFill/>
            <a:ln cap="flat" cmpd="sng" w="12700">
              <a:solidFill>
                <a:schemeClr val="accent6"/>
              </a:solidFill>
              <a:prstDash val="solid"/>
              <a:miter lim="800000"/>
              <a:headEnd len="sm" w="sm" type="none"/>
              <a:tailEnd len="sm" w="sm" type="none"/>
            </a:ln>
          </p:spPr>
        </p:cxnSp>
        <p:cxnSp>
          <p:nvCxnSpPr>
            <p:cNvPr id="837" name="Google Shape;837;p23"/>
            <p:cNvCxnSpPr/>
            <p:nvPr/>
          </p:nvCxnSpPr>
          <p:spPr>
            <a:xfrm flipH="1" rot="-5400000">
              <a:off x="763629" y="5077403"/>
              <a:ext cx="576617" cy="279015"/>
            </a:xfrm>
            <a:prstGeom prst="straightConnector1">
              <a:avLst/>
            </a:prstGeom>
            <a:noFill/>
            <a:ln cap="flat" cmpd="sng" w="12700">
              <a:solidFill>
                <a:schemeClr val="accent6"/>
              </a:solidFill>
              <a:prstDash val="solid"/>
              <a:miter lim="800000"/>
              <a:headEnd len="sm" w="sm" type="none"/>
              <a:tailEnd len="sm" w="sm" type="none"/>
            </a:ln>
          </p:spPr>
        </p:cxnSp>
      </p:grpSp>
      <p:sp>
        <p:nvSpPr>
          <p:cNvPr id="838" name="Google Shape;838;p23"/>
          <p:cNvSpPr txBox="1"/>
          <p:nvPr/>
        </p:nvSpPr>
        <p:spPr>
          <a:xfrm>
            <a:off x="8390574" y="2602860"/>
            <a:ext cx="236879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65D"/>
              </a:buClr>
              <a:buSzPts val="1800"/>
              <a:buFont typeface="Calibri"/>
              <a:buNone/>
            </a:pPr>
            <a:r>
              <a:rPr b="0" i="0" lang="en-US" sz="1800" u="none" cap="none" strike="noStrike">
                <a:solidFill>
                  <a:srgbClr val="17365D"/>
                </a:solidFill>
                <a:latin typeface="Calibri"/>
                <a:ea typeface="Calibri"/>
                <a:cs typeface="Calibri"/>
                <a:sym typeface="Calibri"/>
              </a:rPr>
              <a:t>Data Services </a:t>
            </a:r>
            <a:endParaRPr b="0" i="0" sz="1800" u="none" cap="none" strike="noStrike">
              <a:solidFill>
                <a:srgbClr val="17365D"/>
              </a:solidFill>
              <a:latin typeface="Calibri"/>
              <a:ea typeface="Calibri"/>
              <a:cs typeface="Calibri"/>
              <a:sym typeface="Calibri"/>
            </a:endParaRPr>
          </a:p>
        </p:txBody>
      </p:sp>
      <p:sp>
        <p:nvSpPr>
          <p:cNvPr id="839" name="Google Shape;839;p23"/>
          <p:cNvSpPr/>
          <p:nvPr/>
        </p:nvSpPr>
        <p:spPr>
          <a:xfrm>
            <a:off x="8024891" y="2667977"/>
            <a:ext cx="3424252" cy="1352269"/>
          </a:xfrm>
          <a:prstGeom prst="roundRect">
            <a:avLst>
              <a:gd fmla="val 16667" name="adj"/>
            </a:avLst>
          </a:prstGeom>
          <a:no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840" name="Google Shape;840;p23"/>
          <p:cNvCxnSpPr/>
          <p:nvPr/>
        </p:nvCxnSpPr>
        <p:spPr>
          <a:xfrm>
            <a:off x="10687414" y="4020246"/>
            <a:ext cx="0" cy="1049328"/>
          </a:xfrm>
          <a:prstGeom prst="straightConnector1">
            <a:avLst/>
          </a:prstGeom>
          <a:noFill/>
          <a:ln cap="flat" cmpd="sng" w="12700">
            <a:solidFill>
              <a:schemeClr val="accent1"/>
            </a:solidFill>
            <a:prstDash val="solid"/>
            <a:miter lim="800000"/>
            <a:headEnd len="sm" w="sm" type="none"/>
            <a:tailEnd len="med" w="med" type="triangle"/>
          </a:ln>
        </p:spPr>
      </p:cxnSp>
      <p:cxnSp>
        <p:nvCxnSpPr>
          <p:cNvPr id="841" name="Google Shape;841;p23"/>
          <p:cNvCxnSpPr/>
          <p:nvPr/>
        </p:nvCxnSpPr>
        <p:spPr>
          <a:xfrm rot="10800000">
            <a:off x="9674397" y="4012539"/>
            <a:ext cx="0" cy="1062513"/>
          </a:xfrm>
          <a:prstGeom prst="straightConnector1">
            <a:avLst/>
          </a:prstGeom>
          <a:noFill/>
          <a:ln cap="flat" cmpd="sng" w="12700">
            <a:solidFill>
              <a:schemeClr val="accent1"/>
            </a:solidFill>
            <a:prstDash val="solid"/>
            <a:miter lim="800000"/>
            <a:headEnd len="sm" w="sm" type="none"/>
            <a:tailEnd len="med" w="med" type="triangle"/>
          </a:ln>
        </p:spPr>
      </p:cxnSp>
      <p:sp>
        <p:nvSpPr>
          <p:cNvPr id="842" name="Google Shape;842;p23"/>
          <p:cNvSpPr txBox="1"/>
          <p:nvPr/>
        </p:nvSpPr>
        <p:spPr>
          <a:xfrm rot="-5400000">
            <a:off x="9186679" y="4427733"/>
            <a:ext cx="80721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44061"/>
              </a:buClr>
              <a:buSzPts val="1200"/>
              <a:buFont typeface="Calibri"/>
              <a:buNone/>
            </a:pPr>
            <a:r>
              <a:rPr b="0" i="0" lang="en-US" sz="1200" u="none" cap="none" strike="noStrike">
                <a:solidFill>
                  <a:srgbClr val="244061"/>
                </a:solidFill>
                <a:latin typeface="Calibri"/>
                <a:ea typeface="Calibri"/>
                <a:cs typeface="Calibri"/>
                <a:sym typeface="Calibri"/>
              </a:rPr>
              <a:t>download</a:t>
            </a:r>
            <a:endParaRPr b="0" i="0" sz="1200" u="none" cap="none" strike="noStrike">
              <a:solidFill>
                <a:srgbClr val="244061"/>
              </a:solidFill>
              <a:latin typeface="Calibri"/>
              <a:ea typeface="Calibri"/>
              <a:cs typeface="Calibri"/>
              <a:sym typeface="Calibri"/>
            </a:endParaRPr>
          </a:p>
        </p:txBody>
      </p:sp>
      <p:sp>
        <p:nvSpPr>
          <p:cNvPr id="843" name="Google Shape;843;p23"/>
          <p:cNvSpPr txBox="1"/>
          <p:nvPr/>
        </p:nvSpPr>
        <p:spPr>
          <a:xfrm rot="-5400000">
            <a:off x="10340593" y="4397276"/>
            <a:ext cx="86813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F6128"/>
              </a:buClr>
              <a:buSzPts val="1200"/>
              <a:buFont typeface="Calibri"/>
              <a:buNone/>
            </a:pPr>
            <a:r>
              <a:rPr b="0" i="0" lang="en-US" sz="1200" u="none" cap="none" strike="noStrike">
                <a:solidFill>
                  <a:srgbClr val="4F6128"/>
                </a:solidFill>
                <a:latin typeface="Calibri"/>
                <a:ea typeface="Calibri"/>
                <a:cs typeface="Calibri"/>
                <a:sym typeface="Calibri"/>
              </a:rPr>
              <a:t>subscribe</a:t>
            </a:r>
            <a:endParaRPr b="0" i="0" sz="1200" u="none" cap="none" strike="noStrike">
              <a:solidFill>
                <a:srgbClr val="4F6128"/>
              </a:solidFill>
              <a:latin typeface="Calibri"/>
              <a:ea typeface="Calibri"/>
              <a:cs typeface="Calibri"/>
              <a:sym typeface="Calibri"/>
            </a:endParaRPr>
          </a:p>
        </p:txBody>
      </p:sp>
      <p:sp>
        <p:nvSpPr>
          <p:cNvPr id="844" name="Google Shape;844;p23"/>
          <p:cNvSpPr txBox="1"/>
          <p:nvPr/>
        </p:nvSpPr>
        <p:spPr>
          <a:xfrm rot="-5400000">
            <a:off x="10717439" y="4350493"/>
            <a:ext cx="10625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4"/>
              </a:buClr>
              <a:buSzPts val="1200"/>
              <a:buFont typeface="Calibri"/>
              <a:buNone/>
            </a:pPr>
            <a:r>
              <a:rPr b="0" i="0" lang="en-US" sz="1200" u="none" cap="none" strike="noStrike">
                <a:solidFill>
                  <a:srgbClr val="953734"/>
                </a:solidFill>
                <a:latin typeface="Calibri"/>
                <a:ea typeface="Calibri"/>
                <a:cs typeface="Calibri"/>
                <a:sym typeface="Calibri"/>
              </a:rPr>
              <a:t>notification</a:t>
            </a:r>
            <a:endParaRPr b="0" i="0" sz="1200" u="none" cap="none" strike="noStrike">
              <a:solidFill>
                <a:srgbClr val="953734"/>
              </a:solidFill>
              <a:latin typeface="Calibri"/>
              <a:ea typeface="Calibri"/>
              <a:cs typeface="Calibri"/>
              <a:sym typeface="Calibri"/>
            </a:endParaRPr>
          </a:p>
        </p:txBody>
      </p:sp>
      <p:sp>
        <p:nvSpPr>
          <p:cNvPr id="845" name="Google Shape;845;p23"/>
          <p:cNvSpPr txBox="1"/>
          <p:nvPr/>
        </p:nvSpPr>
        <p:spPr>
          <a:xfrm>
            <a:off x="6630563" y="2002500"/>
            <a:ext cx="140219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65D"/>
              </a:buClr>
              <a:buSzPts val="1600"/>
              <a:buFont typeface="Calibri"/>
              <a:buNone/>
            </a:pPr>
            <a:r>
              <a:rPr b="1" i="0" lang="en-US" sz="1600" u="none" cap="none" strike="noStrike">
                <a:solidFill>
                  <a:srgbClr val="17365D"/>
                </a:solidFill>
                <a:latin typeface="Calibri"/>
                <a:ea typeface="Calibri"/>
                <a:cs typeface="Calibri"/>
                <a:sym typeface="Calibri"/>
              </a:rPr>
              <a:t>SYNOP to BUFR</a:t>
            </a:r>
            <a:endParaRPr b="1" i="0" sz="1600" u="none" cap="none" strike="noStrike">
              <a:solidFill>
                <a:srgbClr val="17365D"/>
              </a:solidFill>
              <a:latin typeface="Calibri"/>
              <a:ea typeface="Calibri"/>
              <a:cs typeface="Calibri"/>
              <a:sym typeface="Calibri"/>
            </a:endParaRPr>
          </a:p>
        </p:txBody>
      </p:sp>
      <p:pic>
        <p:nvPicPr>
          <p:cNvPr descr="A circular object with three rows of objects in it&#10;&#10;Description automatically generated" id="846" name="Google Shape;846;p23"/>
          <p:cNvPicPr preferRelativeResize="0"/>
          <p:nvPr/>
        </p:nvPicPr>
        <p:blipFill rotWithShape="1">
          <a:blip r:embed="rId9">
            <a:alphaModFix/>
          </a:blip>
          <a:srcRect b="0" l="0" r="0" t="0"/>
          <a:stretch/>
        </p:blipFill>
        <p:spPr>
          <a:xfrm>
            <a:off x="9188840" y="5069574"/>
            <a:ext cx="956023" cy="884913"/>
          </a:xfrm>
          <a:prstGeom prst="rect">
            <a:avLst/>
          </a:prstGeom>
          <a:noFill/>
          <a:ln>
            <a:noFill/>
          </a:ln>
        </p:spPr>
      </p:pic>
      <p:pic>
        <p:nvPicPr>
          <p:cNvPr descr="A black and pink circle with black dots&#10;&#10;Description automatically generated" id="847" name="Google Shape;847;p23"/>
          <p:cNvPicPr preferRelativeResize="0"/>
          <p:nvPr/>
        </p:nvPicPr>
        <p:blipFill rotWithShape="1">
          <a:blip r:embed="rId10">
            <a:alphaModFix/>
          </a:blip>
          <a:srcRect b="0" l="0" r="0" t="0"/>
          <a:stretch/>
        </p:blipFill>
        <p:spPr>
          <a:xfrm>
            <a:off x="10437285" y="5033490"/>
            <a:ext cx="956023" cy="868388"/>
          </a:xfrm>
          <a:prstGeom prst="rect">
            <a:avLst/>
          </a:prstGeom>
          <a:noFill/>
          <a:ln>
            <a:noFill/>
          </a:ln>
        </p:spPr>
      </p:pic>
      <p:sp>
        <p:nvSpPr>
          <p:cNvPr id="848" name="Google Shape;848;p23"/>
          <p:cNvSpPr txBox="1"/>
          <p:nvPr>
            <p:ph idx="1" type="body"/>
          </p:nvPr>
        </p:nvSpPr>
        <p:spPr>
          <a:xfrm>
            <a:off x="387529" y="1056190"/>
            <a:ext cx="4120552" cy="4525963"/>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b="1" lang="en-US"/>
              <a:t>“WIS2 in a box” is a Reference Implementation of a WIS2 Node</a:t>
            </a:r>
            <a:endParaRPr/>
          </a:p>
          <a:p>
            <a:pPr indent="-228600" lvl="1" marL="685800" rtl="0" algn="l">
              <a:lnSpc>
                <a:spcPct val="90000"/>
              </a:lnSpc>
              <a:spcBef>
                <a:spcPts val="500"/>
              </a:spcBef>
              <a:spcAft>
                <a:spcPts val="0"/>
              </a:spcAft>
              <a:buClr>
                <a:schemeClr val="dk1"/>
              </a:buClr>
              <a:buSzPct val="100000"/>
              <a:buChar char="•"/>
            </a:pPr>
            <a:r>
              <a:rPr b="1" lang="en-US"/>
              <a:t>MQTT</a:t>
            </a:r>
            <a:endParaRPr/>
          </a:p>
          <a:p>
            <a:pPr indent="-228600" lvl="1" marL="685800" rtl="0" algn="l">
              <a:lnSpc>
                <a:spcPct val="90000"/>
              </a:lnSpc>
              <a:spcBef>
                <a:spcPts val="500"/>
              </a:spcBef>
              <a:spcAft>
                <a:spcPts val="0"/>
              </a:spcAft>
              <a:buClr>
                <a:schemeClr val="dk1"/>
              </a:buClr>
              <a:buSzPct val="100000"/>
              <a:buChar char="•"/>
            </a:pPr>
            <a:r>
              <a:rPr b="1" lang="en-US"/>
              <a:t>HTTP</a:t>
            </a:r>
            <a:endParaRPr/>
          </a:p>
          <a:p>
            <a:pPr indent="-228600" lvl="0" marL="228600" rtl="0" algn="l">
              <a:lnSpc>
                <a:spcPct val="90000"/>
              </a:lnSpc>
              <a:spcBef>
                <a:spcPts val="1000"/>
              </a:spcBef>
              <a:spcAft>
                <a:spcPts val="0"/>
              </a:spcAft>
              <a:buClr>
                <a:schemeClr val="dk1"/>
              </a:buClr>
              <a:buSzPct val="100000"/>
              <a:buChar char="•"/>
            </a:pPr>
            <a:r>
              <a:rPr b="1" lang="en-US"/>
              <a:t>Software</a:t>
            </a:r>
            <a:r>
              <a:rPr lang="en-US"/>
              <a:t> (not hardware)</a:t>
            </a:r>
            <a:endParaRPr/>
          </a:p>
          <a:p>
            <a:pPr indent="-228600" lvl="0" marL="228600" rtl="0" algn="l">
              <a:lnSpc>
                <a:spcPct val="90000"/>
              </a:lnSpc>
              <a:spcBef>
                <a:spcPts val="1000"/>
              </a:spcBef>
              <a:spcAft>
                <a:spcPts val="0"/>
              </a:spcAft>
              <a:buClr>
                <a:schemeClr val="dk1"/>
              </a:buClr>
              <a:buSzPct val="100000"/>
              <a:buChar char="•"/>
            </a:pPr>
            <a:r>
              <a:rPr b="1" lang="en-US"/>
              <a:t>Publishing facility/capability</a:t>
            </a:r>
            <a:r>
              <a:rPr lang="en-US"/>
              <a:t> compliant to WIS 2.0 Architecture</a:t>
            </a:r>
            <a:endParaRPr/>
          </a:p>
          <a:p>
            <a:pPr indent="-228600" lvl="1" marL="685800" rtl="0" algn="l">
              <a:lnSpc>
                <a:spcPct val="90000"/>
              </a:lnSpc>
              <a:spcBef>
                <a:spcPts val="500"/>
              </a:spcBef>
              <a:spcAft>
                <a:spcPts val="0"/>
              </a:spcAft>
              <a:buClr>
                <a:schemeClr val="dk1"/>
              </a:buClr>
              <a:buSzPct val="100000"/>
              <a:buChar char="•"/>
            </a:pPr>
            <a:r>
              <a:rPr lang="en-US"/>
              <a:t>Provides basic data transformation</a:t>
            </a:r>
            <a:endParaRPr/>
          </a:p>
          <a:p>
            <a:pPr indent="-228600" lvl="1" marL="685800" rtl="0" algn="l">
              <a:lnSpc>
                <a:spcPct val="90000"/>
              </a:lnSpc>
              <a:spcBef>
                <a:spcPts val="500"/>
              </a:spcBef>
              <a:spcAft>
                <a:spcPts val="0"/>
              </a:spcAft>
              <a:buClr>
                <a:schemeClr val="dk1"/>
              </a:buClr>
              <a:buSzPct val="100000"/>
              <a:buChar char="•"/>
            </a:pPr>
            <a:r>
              <a:rPr lang="en-US"/>
              <a:t>Can </a:t>
            </a:r>
            <a:r>
              <a:rPr b="1" lang="en-US"/>
              <a:t>integrate</a:t>
            </a:r>
            <a:r>
              <a:rPr lang="en-US"/>
              <a:t> with existing data management systems</a:t>
            </a:r>
            <a:endParaRPr/>
          </a:p>
          <a:p>
            <a:pPr indent="-228600" lvl="1" marL="685800" rtl="0" algn="l">
              <a:lnSpc>
                <a:spcPct val="90000"/>
              </a:lnSpc>
              <a:spcBef>
                <a:spcPts val="500"/>
              </a:spcBef>
              <a:spcAft>
                <a:spcPts val="0"/>
              </a:spcAft>
              <a:buClr>
                <a:schemeClr val="dk1"/>
              </a:buClr>
              <a:buSzPct val="100000"/>
              <a:buChar char="•"/>
            </a:pPr>
            <a:r>
              <a:rPr lang="en-US"/>
              <a:t>Adds API and user interface</a:t>
            </a:r>
            <a:endParaRPr/>
          </a:p>
          <a:p>
            <a:pPr indent="-228600" lvl="1" marL="685800" rtl="0" algn="l">
              <a:lnSpc>
                <a:spcPct val="90000"/>
              </a:lnSpc>
              <a:spcBef>
                <a:spcPts val="500"/>
              </a:spcBef>
              <a:spcAft>
                <a:spcPts val="0"/>
              </a:spcAft>
              <a:buClr>
                <a:schemeClr val="dk1"/>
              </a:buClr>
              <a:buSzPct val="100000"/>
              <a:buChar char="•"/>
            </a:pPr>
            <a:r>
              <a:rPr lang="en-US"/>
              <a:t>Core and recommended data (access control)</a:t>
            </a:r>
            <a:endParaRPr/>
          </a:p>
          <a:p>
            <a:pPr indent="-228600" lvl="1" marL="685800" rtl="0" algn="l">
              <a:lnSpc>
                <a:spcPct val="90000"/>
              </a:lnSpc>
              <a:spcBef>
                <a:spcPts val="500"/>
              </a:spcBef>
              <a:spcAft>
                <a:spcPts val="0"/>
              </a:spcAft>
              <a:buClr>
                <a:schemeClr val="dk1"/>
              </a:buClr>
              <a:buSzPct val="100000"/>
              <a:buChar char="•"/>
            </a:pPr>
            <a:r>
              <a:rPr lang="en-US"/>
              <a:t>Cloud or on-premises</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849" name="Google Shape;849;p23"/>
          <p:cNvSpPr txBox="1"/>
          <p:nvPr/>
        </p:nvSpPr>
        <p:spPr>
          <a:xfrm>
            <a:off x="8121927" y="1127376"/>
            <a:ext cx="166228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44061"/>
              </a:buClr>
              <a:buSzPts val="2400"/>
              <a:buFont typeface="Calibri"/>
              <a:buNone/>
            </a:pPr>
            <a:r>
              <a:rPr b="1" lang="en-US" sz="2400">
                <a:solidFill>
                  <a:srgbClr val="244061"/>
                </a:solidFill>
                <a:latin typeface="Calibri"/>
                <a:ea typeface="Calibri"/>
                <a:cs typeface="Calibri"/>
                <a:sym typeface="Calibri"/>
              </a:rPr>
              <a:t>wis2</a:t>
            </a:r>
            <a:r>
              <a:rPr b="1" i="0" lang="en-US" sz="2400" u="none" cap="none" strike="noStrike">
                <a:solidFill>
                  <a:srgbClr val="244061"/>
                </a:solidFill>
                <a:latin typeface="Calibri"/>
                <a:ea typeface="Calibri"/>
                <a:cs typeface="Calibri"/>
                <a:sym typeface="Calibri"/>
              </a:rPr>
              <a:t>box</a:t>
            </a:r>
            <a:endParaRPr b="0" i="0" sz="2400" u="none" cap="none" strike="noStrike">
              <a:solidFill>
                <a:srgbClr val="244061"/>
              </a:solidFill>
              <a:latin typeface="Calibri"/>
              <a:ea typeface="Calibri"/>
              <a:cs typeface="Calibri"/>
              <a:sym typeface="Calibri"/>
            </a:endParaRPr>
          </a:p>
        </p:txBody>
      </p:sp>
      <p:pic>
        <p:nvPicPr>
          <p:cNvPr descr="IoT MQTT Dashboard - AppRecs" id="850" name="Google Shape;850;p23"/>
          <p:cNvPicPr preferRelativeResize="0"/>
          <p:nvPr/>
        </p:nvPicPr>
        <p:blipFill rotWithShape="1">
          <a:blip r:embed="rId11">
            <a:alphaModFix/>
          </a:blip>
          <a:srcRect b="0" l="0" r="0" t="0"/>
          <a:stretch/>
        </p:blipFill>
        <p:spPr>
          <a:xfrm>
            <a:off x="10473059" y="2883319"/>
            <a:ext cx="890310" cy="643071"/>
          </a:xfrm>
          <a:prstGeom prst="rect">
            <a:avLst/>
          </a:prstGeom>
          <a:noFill/>
          <a:ln>
            <a:noFill/>
          </a:ln>
        </p:spPr>
      </p:pic>
      <p:sp>
        <p:nvSpPr>
          <p:cNvPr id="851" name="Google Shape;851;p23"/>
          <p:cNvSpPr txBox="1"/>
          <p:nvPr/>
        </p:nvSpPr>
        <p:spPr>
          <a:xfrm>
            <a:off x="9292818" y="5954487"/>
            <a:ext cx="114446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Global Cache</a:t>
            </a:r>
            <a:endParaRPr b="0" i="0" sz="1800" u="none" cap="none" strike="noStrike">
              <a:solidFill>
                <a:srgbClr val="000000"/>
              </a:solidFill>
              <a:latin typeface="Calibri"/>
              <a:ea typeface="Calibri"/>
              <a:cs typeface="Calibri"/>
              <a:sym typeface="Calibri"/>
            </a:endParaRPr>
          </a:p>
        </p:txBody>
      </p:sp>
      <p:sp>
        <p:nvSpPr>
          <p:cNvPr id="852" name="Google Shape;852;p23"/>
          <p:cNvSpPr txBox="1"/>
          <p:nvPr/>
        </p:nvSpPr>
        <p:spPr>
          <a:xfrm>
            <a:off x="10570047" y="5885728"/>
            <a:ext cx="114446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Global Broker</a:t>
            </a:r>
            <a:endParaRPr b="0" i="0" sz="1800" u="none" cap="none" strike="noStrike">
              <a:solidFill>
                <a:srgbClr val="000000"/>
              </a:solidFill>
              <a:latin typeface="Calibri"/>
              <a:ea typeface="Calibri"/>
              <a:cs typeface="Calibri"/>
              <a:sym typeface="Calibri"/>
            </a:endParaRPr>
          </a:p>
        </p:txBody>
      </p:sp>
      <p:sp>
        <p:nvSpPr>
          <p:cNvPr id="853" name="Google Shape;853;p23"/>
          <p:cNvSpPr/>
          <p:nvPr/>
        </p:nvSpPr>
        <p:spPr>
          <a:xfrm>
            <a:off x="0" y="0"/>
            <a:ext cx="12192000" cy="734218"/>
          </a:xfrm>
          <a:prstGeom prst="rect">
            <a:avLst/>
          </a:prstGeom>
          <a:solidFill>
            <a:srgbClr val="034D9E"/>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1" lang="en-US" sz="3200">
                <a:solidFill>
                  <a:srgbClr val="FFFFFF"/>
                </a:solidFill>
                <a:latin typeface="Calibri"/>
                <a:ea typeface="Calibri"/>
                <a:cs typeface="Calibri"/>
                <a:sym typeface="Calibri"/>
              </a:rPr>
              <a:t>WIS2 in a b</a:t>
            </a:r>
            <a:r>
              <a:rPr b="1" i="0" lang="en-US" sz="3200" u="none" cap="none" strike="noStrike">
                <a:solidFill>
                  <a:srgbClr val="FFFFFF"/>
                </a:solidFill>
                <a:latin typeface="Calibri"/>
                <a:ea typeface="Calibri"/>
                <a:cs typeface="Calibri"/>
                <a:sym typeface="Calibri"/>
              </a:rPr>
              <a:t>ox: enabling broad participation in WIS2</a:t>
            </a:r>
            <a:endParaRPr b="1" i="0" sz="3200" u="none" cap="none" strike="noStrike">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24"/>
          <p:cNvSpPr txBox="1"/>
          <p:nvPr/>
        </p:nvSpPr>
        <p:spPr>
          <a:xfrm>
            <a:off x="223709" y="55285"/>
            <a:ext cx="10515600" cy="7656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WIS2 Global Discovery Catalogue</a:t>
            </a:r>
            <a:endParaRPr/>
          </a:p>
        </p:txBody>
      </p:sp>
      <p:pic>
        <p:nvPicPr>
          <p:cNvPr id="860" name="Google Shape;860;p24"/>
          <p:cNvPicPr preferRelativeResize="0"/>
          <p:nvPr/>
        </p:nvPicPr>
        <p:blipFill rotWithShape="1">
          <a:blip r:embed="rId3">
            <a:alphaModFix/>
          </a:blip>
          <a:srcRect b="0" l="0" r="0" t="0"/>
          <a:stretch/>
        </p:blipFill>
        <p:spPr>
          <a:xfrm>
            <a:off x="4739537" y="1526559"/>
            <a:ext cx="6684606" cy="4673246"/>
          </a:xfrm>
          <a:prstGeom prst="rect">
            <a:avLst/>
          </a:prstGeom>
          <a:solidFill>
            <a:schemeClr val="lt1"/>
          </a:solidFill>
          <a:ln cap="flat" cmpd="sng" w="9525">
            <a:solidFill>
              <a:schemeClr val="dk1"/>
            </a:solidFill>
            <a:prstDash val="solid"/>
            <a:round/>
            <a:headEnd len="sm" w="sm" type="none"/>
            <a:tailEnd len="sm" w="sm" type="none"/>
          </a:ln>
        </p:spPr>
      </p:pic>
      <p:sp>
        <p:nvSpPr>
          <p:cNvPr id="861" name="Google Shape;861;p24"/>
          <p:cNvSpPr txBox="1"/>
          <p:nvPr/>
        </p:nvSpPr>
        <p:spPr>
          <a:xfrm>
            <a:off x="2664822" y="881171"/>
            <a:ext cx="46090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4">
                  <a:extLst>
                    <a:ext uri="{A12FA001-AC4F-418D-AE19-62706E023703}">
                      <ahyp:hlinkClr val="tx"/>
                    </a:ext>
                  </a:extLst>
                </a:hlinkClick>
              </a:rPr>
              <a:t>github.com/wmo-im/wis2-gdc</a:t>
            </a:r>
            <a:endParaRPr sz="2800">
              <a:solidFill>
                <a:schemeClr val="dk1"/>
              </a:solidFill>
              <a:latin typeface="Calibri"/>
              <a:ea typeface="Calibri"/>
              <a:cs typeface="Calibri"/>
              <a:sym typeface="Calibri"/>
            </a:endParaRPr>
          </a:p>
        </p:txBody>
      </p:sp>
      <p:sp>
        <p:nvSpPr>
          <p:cNvPr id="862" name="Google Shape;862;p24"/>
          <p:cNvSpPr txBox="1"/>
          <p:nvPr/>
        </p:nvSpPr>
        <p:spPr>
          <a:xfrm>
            <a:off x="609601" y="1600201"/>
            <a:ext cx="5825924" cy="4525963"/>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Free and Open Source</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Python</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Subscriber: </a:t>
            </a:r>
            <a:r>
              <a:rPr lang="en-US" sz="2400" u="sng">
                <a:solidFill>
                  <a:schemeClr val="dk1"/>
                </a:solidFill>
                <a:latin typeface="Calibri"/>
                <a:ea typeface="Calibri"/>
                <a:cs typeface="Calibri"/>
                <a:sym typeface="Calibri"/>
                <a:hlinkClick r:id="rId5">
                  <a:extLst>
                    <a:ext uri="{A12FA001-AC4F-418D-AE19-62706E023703}">
                      <ahyp:hlinkClr val="tx"/>
                    </a:ext>
                  </a:extLst>
                </a:hlinkClick>
              </a:rPr>
              <a:t>pywis-pubsub</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Broker: mosquitto</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Registrar</a:t>
            </a:r>
            <a:endParaRPr/>
          </a:p>
          <a:p>
            <a:pPr indent="-285750" lvl="1" marL="742950" marR="0" rtl="0" algn="l">
              <a:spcBef>
                <a:spcPts val="400"/>
              </a:spcBef>
              <a:spcAft>
                <a:spcPts val="0"/>
              </a:spcAft>
              <a:buClr>
                <a:schemeClr val="dk1"/>
              </a:buClr>
              <a:buSzPts val="2000"/>
              <a:buFont typeface="Arial"/>
              <a:buChar char="–"/>
            </a:pPr>
            <a:r>
              <a:rPr b="0" i="0" lang="en-US" sz="2000" u="sng" cap="none" strike="noStrike">
                <a:solidFill>
                  <a:schemeClr val="dk1"/>
                </a:solidFill>
                <a:latin typeface="Calibri"/>
                <a:ea typeface="Calibri"/>
                <a:cs typeface="Calibri"/>
                <a:sym typeface="Calibri"/>
                <a:hlinkClick r:id="rId6">
                  <a:extLst>
                    <a:ext uri="{A12FA001-AC4F-418D-AE19-62706E023703}">
                      <ahyp:hlinkClr val="tx"/>
                    </a:ext>
                  </a:extLst>
                </a:hlinkClick>
              </a:rPr>
              <a:t>pygeometa</a:t>
            </a:r>
            <a:endParaRPr b="0" i="0" sz="2000" u="none" cap="none" strike="noStrike">
              <a:solidFill>
                <a:schemeClr val="dk1"/>
              </a:solidFill>
              <a:latin typeface="Calibri"/>
              <a:ea typeface="Calibri"/>
              <a:cs typeface="Calibri"/>
              <a:sym typeface="Calibri"/>
            </a:endParaRPr>
          </a:p>
          <a:p>
            <a:pPr indent="-285750" lvl="1" marL="742950" marR="0" rtl="0" algn="l">
              <a:spcBef>
                <a:spcPts val="400"/>
              </a:spcBef>
              <a:spcAft>
                <a:spcPts val="0"/>
              </a:spcAft>
              <a:buClr>
                <a:schemeClr val="dk1"/>
              </a:buClr>
              <a:buSzPts val="2000"/>
              <a:buFont typeface="Arial"/>
              <a:buChar char="–"/>
            </a:pPr>
            <a:r>
              <a:rPr b="0" i="0" lang="en-US" sz="2000" u="sng" cap="none" strike="noStrike">
                <a:solidFill>
                  <a:schemeClr val="dk1"/>
                </a:solidFill>
                <a:latin typeface="Calibri"/>
                <a:ea typeface="Calibri"/>
                <a:cs typeface="Calibri"/>
                <a:sym typeface="Calibri"/>
                <a:hlinkClick r:id="rId7">
                  <a:extLst>
                    <a:ext uri="{A12FA001-AC4F-418D-AE19-62706E023703}">
                      <ahyp:hlinkClr val="tx"/>
                    </a:ext>
                  </a:extLst>
                </a:hlinkClick>
              </a:rPr>
              <a:t>pywcmp</a:t>
            </a:r>
            <a:endParaRPr b="0" i="0" sz="20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API: </a:t>
            </a:r>
            <a:r>
              <a:rPr lang="en-US" sz="2400" u="sng">
                <a:solidFill>
                  <a:schemeClr val="dk1"/>
                </a:solidFill>
                <a:latin typeface="Calibri"/>
                <a:ea typeface="Calibri"/>
                <a:cs typeface="Calibri"/>
                <a:sym typeface="Calibri"/>
                <a:hlinkClick r:id="rId8">
                  <a:extLst>
                    <a:ext uri="{A12FA001-AC4F-418D-AE19-62706E023703}">
                      <ahyp:hlinkClr val="tx"/>
                    </a:ext>
                  </a:extLst>
                </a:hlinkClick>
              </a:rPr>
              <a:t>pygeoapi</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Metrics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Prometheus</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Grafana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25"/>
          <p:cNvSpPr txBox="1"/>
          <p:nvPr/>
        </p:nvSpPr>
        <p:spPr>
          <a:xfrm>
            <a:off x="223709" y="55285"/>
            <a:ext cx="10515600" cy="7656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WIS2 Global Cache</a:t>
            </a:r>
            <a:endParaRPr/>
          </a:p>
        </p:txBody>
      </p:sp>
      <p:sp>
        <p:nvSpPr>
          <p:cNvPr id="869" name="Google Shape;869;p25"/>
          <p:cNvSpPr txBox="1"/>
          <p:nvPr/>
        </p:nvSpPr>
        <p:spPr>
          <a:xfrm>
            <a:off x="2664822" y="881171"/>
            <a:ext cx="442114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3">
                  <a:extLst>
                    <a:ext uri="{A12FA001-AC4F-418D-AE19-62706E023703}">
                      <ahyp:hlinkClr val="tx"/>
                    </a:ext>
                  </a:extLst>
                </a:hlinkClick>
              </a:rPr>
              <a:t>github.com/wmo-im/wis2-gc</a:t>
            </a:r>
            <a:endParaRPr sz="2800">
              <a:solidFill>
                <a:schemeClr val="dk1"/>
              </a:solidFill>
              <a:latin typeface="Calibri"/>
              <a:ea typeface="Calibri"/>
              <a:cs typeface="Calibri"/>
              <a:sym typeface="Calibri"/>
            </a:endParaRPr>
          </a:p>
        </p:txBody>
      </p:sp>
      <p:sp>
        <p:nvSpPr>
          <p:cNvPr id="870" name="Google Shape;870;p25"/>
          <p:cNvSpPr txBox="1"/>
          <p:nvPr/>
        </p:nvSpPr>
        <p:spPr>
          <a:xfrm>
            <a:off x="609601" y="1600201"/>
            <a:ext cx="5825924" cy="4525963"/>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Free and Open Source</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Python</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Broker: mosquitto</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Subscriber:</a:t>
            </a:r>
            <a:endParaRPr/>
          </a:p>
          <a:p>
            <a:pPr indent="-285750" lvl="1" marL="742950" marR="0" rtl="0" algn="l">
              <a:spcBef>
                <a:spcPts val="400"/>
              </a:spcBef>
              <a:spcAft>
                <a:spcPts val="0"/>
              </a:spcAft>
              <a:buClr>
                <a:schemeClr val="dk1"/>
              </a:buClr>
              <a:buSzPts val="2000"/>
              <a:buFont typeface="Arial"/>
              <a:buChar char="–"/>
            </a:pPr>
            <a:r>
              <a:rPr b="0" i="0" lang="en-US"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pywis-pubsub</a:t>
            </a:r>
            <a:endParaRPr b="0" i="0" sz="20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MinIO (HTTP/S3)</a:t>
            </a:r>
            <a:endParaRPr/>
          </a:p>
        </p:txBody>
      </p:sp>
      <p:pic>
        <p:nvPicPr>
          <p:cNvPr id="871" name="Google Shape;871;p25"/>
          <p:cNvPicPr preferRelativeResize="0"/>
          <p:nvPr/>
        </p:nvPicPr>
        <p:blipFill rotWithShape="1">
          <a:blip r:embed="rId5">
            <a:alphaModFix/>
          </a:blip>
          <a:srcRect b="0" l="0" r="0" t="0"/>
          <a:stretch/>
        </p:blipFill>
        <p:spPr>
          <a:xfrm>
            <a:off x="4414426" y="1739589"/>
            <a:ext cx="7084340" cy="3717585"/>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26"/>
          <p:cNvSpPr txBox="1"/>
          <p:nvPr/>
        </p:nvSpPr>
        <p:spPr>
          <a:xfrm>
            <a:off x="223709" y="55285"/>
            <a:ext cx="10515600" cy="7656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WIS2 Global Replay</a:t>
            </a:r>
            <a:endParaRPr/>
          </a:p>
        </p:txBody>
      </p:sp>
      <p:sp>
        <p:nvSpPr>
          <p:cNvPr id="878" name="Google Shape;878;p26"/>
          <p:cNvSpPr txBox="1"/>
          <p:nvPr/>
        </p:nvSpPr>
        <p:spPr>
          <a:xfrm>
            <a:off x="2664822" y="881171"/>
            <a:ext cx="475835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3">
                  <a:extLst>
                    <a:ext uri="{A12FA001-AC4F-418D-AE19-62706E023703}">
                      <ahyp:hlinkClr val="tx"/>
                    </a:ext>
                  </a:extLst>
                </a:hlinkClick>
              </a:rPr>
              <a:t>github.com/wmo-im/wis2-grep</a:t>
            </a:r>
            <a:endParaRPr sz="2800">
              <a:solidFill>
                <a:schemeClr val="dk1"/>
              </a:solidFill>
              <a:latin typeface="Calibri"/>
              <a:ea typeface="Calibri"/>
              <a:cs typeface="Calibri"/>
              <a:sym typeface="Calibri"/>
            </a:endParaRPr>
          </a:p>
        </p:txBody>
      </p:sp>
      <p:sp>
        <p:nvSpPr>
          <p:cNvPr id="879" name="Google Shape;879;p26"/>
          <p:cNvSpPr txBox="1"/>
          <p:nvPr/>
        </p:nvSpPr>
        <p:spPr>
          <a:xfrm>
            <a:off x="609601" y="1600201"/>
            <a:ext cx="5825924" cy="4525963"/>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Free and Open Source</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Python</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Subscriber:</a:t>
            </a:r>
            <a:endParaRPr/>
          </a:p>
          <a:p>
            <a:pPr indent="-285750" lvl="1" marL="742950" marR="0" rtl="0" algn="l">
              <a:spcBef>
                <a:spcPts val="400"/>
              </a:spcBef>
              <a:spcAft>
                <a:spcPts val="0"/>
              </a:spcAft>
              <a:buClr>
                <a:schemeClr val="dk1"/>
              </a:buClr>
              <a:buSzPts val="2000"/>
              <a:buFont typeface="Arial"/>
              <a:buChar char="–"/>
            </a:pPr>
            <a:r>
              <a:rPr b="0" i="0" lang="en-US"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pywis-pubsub</a:t>
            </a:r>
            <a:endParaRPr b="0" i="0" sz="20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API:</a:t>
            </a:r>
            <a:endParaRPr/>
          </a:p>
          <a:p>
            <a:pPr indent="-285750" lvl="1" marL="742950" marR="0" rtl="0" algn="l">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pygeoapi</a:t>
            </a:r>
            <a:endParaRPr b="0" i="0" sz="20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MinIO (HTTP/S3)</a:t>
            </a:r>
            <a:endParaRPr/>
          </a:p>
        </p:txBody>
      </p:sp>
      <p:pic>
        <p:nvPicPr>
          <p:cNvPr id="880" name="Google Shape;880;p26"/>
          <p:cNvPicPr preferRelativeResize="0"/>
          <p:nvPr/>
        </p:nvPicPr>
        <p:blipFill rotWithShape="1">
          <a:blip r:embed="rId5">
            <a:alphaModFix/>
          </a:blip>
          <a:srcRect b="0" l="0" r="0" t="0"/>
          <a:stretch/>
        </p:blipFill>
        <p:spPr>
          <a:xfrm>
            <a:off x="4414426" y="1739589"/>
            <a:ext cx="7084340" cy="3717585"/>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pic>
        <p:nvPicPr>
          <p:cNvPr id="886" name="Google Shape;886;p27"/>
          <p:cNvPicPr preferRelativeResize="0"/>
          <p:nvPr/>
        </p:nvPicPr>
        <p:blipFill rotWithShape="1">
          <a:blip r:embed="rId3">
            <a:alphaModFix amt="18000"/>
          </a:blip>
          <a:srcRect b="0" l="0" r="0" t="0"/>
          <a:stretch/>
        </p:blipFill>
        <p:spPr>
          <a:xfrm>
            <a:off x="4060903" y="1653935"/>
            <a:ext cx="7772400" cy="4668039"/>
          </a:xfrm>
          <a:prstGeom prst="rect">
            <a:avLst/>
          </a:prstGeom>
          <a:noFill/>
          <a:ln cap="flat" cmpd="sng" w="9525">
            <a:solidFill>
              <a:schemeClr val="dk1"/>
            </a:solidFill>
            <a:prstDash val="solid"/>
            <a:round/>
            <a:headEnd len="sm" w="sm" type="none"/>
            <a:tailEnd len="sm" w="sm" type="none"/>
          </a:ln>
        </p:spPr>
      </p:pic>
      <p:sp>
        <p:nvSpPr>
          <p:cNvPr id="887" name="Google Shape;887;p27"/>
          <p:cNvSpPr txBox="1"/>
          <p:nvPr/>
        </p:nvSpPr>
        <p:spPr>
          <a:xfrm>
            <a:off x="223709" y="55285"/>
            <a:ext cx="10515600" cy="7656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WIS2 Global Broker</a:t>
            </a:r>
            <a:endParaRPr/>
          </a:p>
        </p:txBody>
      </p:sp>
      <p:sp>
        <p:nvSpPr>
          <p:cNvPr id="888" name="Google Shape;888;p27"/>
          <p:cNvSpPr txBox="1"/>
          <p:nvPr/>
        </p:nvSpPr>
        <p:spPr>
          <a:xfrm>
            <a:off x="2664822" y="881171"/>
            <a:ext cx="44601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4">
                  <a:extLst>
                    <a:ext uri="{A12FA001-AC4F-418D-AE19-62706E023703}">
                      <ahyp:hlinkClr val="tx"/>
                    </a:ext>
                  </a:extLst>
                </a:hlinkClick>
              </a:rPr>
              <a:t>github.com/wmo-im/wis2-gb</a:t>
            </a:r>
            <a:endParaRPr sz="2800">
              <a:solidFill>
                <a:schemeClr val="dk1"/>
              </a:solidFill>
              <a:latin typeface="Calibri"/>
              <a:ea typeface="Calibri"/>
              <a:cs typeface="Calibri"/>
              <a:sym typeface="Calibri"/>
            </a:endParaRPr>
          </a:p>
        </p:txBody>
      </p:sp>
      <p:sp>
        <p:nvSpPr>
          <p:cNvPr id="889" name="Google Shape;889;p27"/>
          <p:cNvSpPr txBox="1"/>
          <p:nvPr/>
        </p:nvSpPr>
        <p:spPr>
          <a:xfrm>
            <a:off x="609601" y="1600201"/>
            <a:ext cx="5825924" cy="4525963"/>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Free and Open Source</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Python</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mosquitto</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Subscriber</a:t>
            </a:r>
            <a:endParaRPr/>
          </a:p>
          <a:p>
            <a:pPr indent="-285750" lvl="1" marL="742950" marR="0" rtl="0" algn="l">
              <a:spcBef>
                <a:spcPts val="400"/>
              </a:spcBef>
              <a:spcAft>
                <a:spcPts val="0"/>
              </a:spcAft>
              <a:buClr>
                <a:schemeClr val="dk1"/>
              </a:buClr>
              <a:buSzPts val="2000"/>
              <a:buFont typeface="Arial"/>
              <a:buChar char="–"/>
            </a:pPr>
            <a:r>
              <a:rPr b="0" i="0" lang="en-US" sz="2000" u="sng" cap="none" strike="noStrike">
                <a:solidFill>
                  <a:schemeClr val="dk1"/>
                </a:solidFill>
                <a:latin typeface="Calibri"/>
                <a:ea typeface="Calibri"/>
                <a:cs typeface="Calibri"/>
                <a:sym typeface="Calibri"/>
                <a:hlinkClick r:id="rId5">
                  <a:extLst>
                    <a:ext uri="{A12FA001-AC4F-418D-AE19-62706E023703}">
                      <ahyp:hlinkClr val="tx"/>
                    </a:ext>
                  </a:extLst>
                </a:hlinkClick>
              </a:rPr>
              <a:t>pywis-pubsub</a:t>
            </a:r>
            <a:endParaRPr b="0" i="0" sz="2000" u="none" cap="none" strike="noStrike">
              <a:solidFill>
                <a:schemeClr val="dk1"/>
              </a:solidFill>
              <a:latin typeface="Calibri"/>
              <a:ea typeface="Calibri"/>
              <a:cs typeface="Calibri"/>
              <a:sym typeface="Calibri"/>
            </a:endParaRPr>
          </a:p>
        </p:txBody>
      </p:sp>
      <p:sp>
        <p:nvSpPr>
          <p:cNvPr id="890" name="Google Shape;890;p27"/>
          <p:cNvSpPr txBox="1"/>
          <p:nvPr/>
        </p:nvSpPr>
        <p:spPr>
          <a:xfrm>
            <a:off x="3464312" y="2497976"/>
            <a:ext cx="8118087" cy="18620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500">
                <a:solidFill>
                  <a:srgbClr val="00B050"/>
                </a:solidFill>
                <a:latin typeface="Calibri"/>
                <a:ea typeface="Calibri"/>
                <a:cs typeface="Calibri"/>
                <a:sym typeface="Calibri"/>
              </a:rPr>
              <a:t>Coming soon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pic>
        <p:nvPicPr>
          <p:cNvPr descr="wmo2016_powerpoint_standard_v2_dark-3.jpg" id="896" name="Google Shape;896;p28"/>
          <p:cNvPicPr preferRelativeResize="0"/>
          <p:nvPr/>
        </p:nvPicPr>
        <p:blipFill rotWithShape="1">
          <a:blip r:embed="rId3">
            <a:alphaModFix/>
          </a:blip>
          <a:srcRect b="0" l="0" r="0" t="0"/>
          <a:stretch/>
        </p:blipFill>
        <p:spPr>
          <a:xfrm>
            <a:off x="-73572" y="0"/>
            <a:ext cx="12192000" cy="6858000"/>
          </a:xfrm>
          <a:prstGeom prst="rect">
            <a:avLst/>
          </a:prstGeom>
          <a:noFill/>
          <a:ln>
            <a:noFill/>
          </a:ln>
        </p:spPr>
      </p:pic>
      <p:sp>
        <p:nvSpPr>
          <p:cNvPr id="897" name="Google Shape;897;p28"/>
          <p:cNvSpPr txBox="1"/>
          <p:nvPr/>
        </p:nvSpPr>
        <p:spPr>
          <a:xfrm>
            <a:off x="3584674" y="1535545"/>
            <a:ext cx="4875507" cy="3786909"/>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Thank you</a:t>
            </a:r>
            <a:endParaRPr/>
          </a:p>
          <a:p>
            <a:pPr indent="0" lvl="0" marL="0" marR="0" rtl="0" algn="ctr">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Merci</a:t>
            </a:r>
            <a:endParaRPr/>
          </a:p>
          <a:p>
            <a:pPr indent="0" lvl="0" marL="0" marR="0" rtl="0" algn="ctr">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Gracias</a:t>
            </a:r>
            <a:endParaRPr/>
          </a:p>
          <a:p>
            <a:pPr indent="0" lvl="0" marL="0" marR="0" rtl="0" algn="ctr">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شكرا</a:t>
            </a:r>
            <a:endParaRPr sz="4800">
              <a:solidFill>
                <a:schemeClr val="lt1"/>
              </a:solidFill>
              <a:latin typeface="Calibri"/>
              <a:ea typeface="Calibri"/>
              <a:cs typeface="Calibri"/>
              <a:sym typeface="Calibri"/>
            </a:endParaRPr>
          </a:p>
          <a:p>
            <a:pPr indent="0" lvl="0" marL="0" marR="0" rtl="0" algn="ctr">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谢谢</a:t>
            </a:r>
            <a:endParaRPr sz="4800">
              <a:solidFill>
                <a:schemeClr val="lt1"/>
              </a:solidFill>
              <a:latin typeface="Calibri"/>
              <a:ea typeface="Calibri"/>
              <a:cs typeface="Calibri"/>
              <a:sym typeface="Calibri"/>
            </a:endParaRPr>
          </a:p>
          <a:p>
            <a:pPr indent="0" lvl="0" marL="0" marR="0" rtl="0" algn="ctr">
              <a:spcBef>
                <a:spcPts val="0"/>
              </a:spcBef>
              <a:spcAft>
                <a:spcPts val="0"/>
              </a:spcAft>
              <a:buClr>
                <a:schemeClr val="dk1"/>
              </a:buClr>
              <a:buSzPts val="4800"/>
              <a:buFont typeface="Calibri"/>
              <a:buNone/>
            </a:pPr>
            <a:r>
              <a:t/>
            </a:r>
            <a:endParaRPr sz="4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p:nvPr/>
        </p:nvSpPr>
        <p:spPr>
          <a:xfrm>
            <a:off x="0" y="0"/>
            <a:ext cx="12192000" cy="615860"/>
          </a:xfrm>
          <a:prstGeom prst="rect">
            <a:avLst/>
          </a:prstGeom>
          <a:solidFill>
            <a:srgbClr val="034D9E"/>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WIS Architecture</a:t>
            </a:r>
            <a:endParaRPr b="1" i="0" sz="3200" u="none" cap="none" strike="noStrike">
              <a:solidFill>
                <a:srgbClr val="FFFFFF"/>
              </a:solidFill>
              <a:latin typeface="Calibri"/>
              <a:ea typeface="Calibri"/>
              <a:cs typeface="Calibri"/>
              <a:sym typeface="Calibri"/>
            </a:endParaRPr>
          </a:p>
        </p:txBody>
      </p:sp>
      <p:pic>
        <p:nvPicPr>
          <p:cNvPr descr="A picture containing text, balloon, transport, aircraft&#10;&#10;Description automatically generated" id="117" name="Google Shape;117;p3"/>
          <p:cNvPicPr preferRelativeResize="0"/>
          <p:nvPr/>
        </p:nvPicPr>
        <p:blipFill rotWithShape="1">
          <a:blip r:embed="rId3">
            <a:alphaModFix/>
          </a:blip>
          <a:srcRect b="0" l="0" r="0" t="0"/>
          <a:stretch/>
        </p:blipFill>
        <p:spPr>
          <a:xfrm>
            <a:off x="2942437" y="719606"/>
            <a:ext cx="3427849" cy="3427849"/>
          </a:xfrm>
          <a:prstGeom prst="rect">
            <a:avLst/>
          </a:prstGeom>
          <a:noFill/>
          <a:ln>
            <a:noFill/>
          </a:ln>
        </p:spPr>
      </p:pic>
      <p:pic>
        <p:nvPicPr>
          <p:cNvPr id="118" name="Google Shape;118;p3"/>
          <p:cNvPicPr preferRelativeResize="0"/>
          <p:nvPr/>
        </p:nvPicPr>
        <p:blipFill rotWithShape="1">
          <a:blip r:embed="rId4">
            <a:alphaModFix/>
          </a:blip>
          <a:srcRect b="0" l="0" r="0" t="0"/>
          <a:stretch/>
        </p:blipFill>
        <p:spPr>
          <a:xfrm>
            <a:off x="3969896" y="5101308"/>
            <a:ext cx="1403244" cy="1283819"/>
          </a:xfrm>
          <a:prstGeom prst="rect">
            <a:avLst/>
          </a:prstGeom>
          <a:noFill/>
          <a:ln>
            <a:noFill/>
          </a:ln>
        </p:spPr>
      </p:pic>
      <p:sp>
        <p:nvSpPr>
          <p:cNvPr id="119" name="Google Shape;119;p3"/>
          <p:cNvSpPr txBox="1"/>
          <p:nvPr/>
        </p:nvSpPr>
        <p:spPr>
          <a:xfrm>
            <a:off x="3776168" y="6227741"/>
            <a:ext cx="17907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F497D"/>
              </a:buClr>
              <a:buSzPts val="2800"/>
              <a:buFont typeface="Calibri"/>
              <a:buNone/>
            </a:pPr>
            <a:r>
              <a:rPr b="1" i="0" lang="en-US" sz="2800" u="none" cap="none" strike="noStrike">
                <a:solidFill>
                  <a:srgbClr val="1F497D"/>
                </a:solidFill>
                <a:latin typeface="Calibri"/>
                <a:ea typeface="Calibri"/>
                <a:cs typeface="Calibri"/>
                <a:sym typeface="Calibri"/>
              </a:rPr>
              <a:t>WIS2 node</a:t>
            </a:r>
            <a:endParaRPr b="1" i="0" sz="2800" u="none" cap="none" strike="noStrike">
              <a:solidFill>
                <a:srgbClr val="1F497D"/>
              </a:solidFill>
              <a:latin typeface="Calibri"/>
              <a:ea typeface="Calibri"/>
              <a:cs typeface="Calibri"/>
              <a:sym typeface="Calibri"/>
            </a:endParaRPr>
          </a:p>
        </p:txBody>
      </p:sp>
      <p:cxnSp>
        <p:nvCxnSpPr>
          <p:cNvPr id="120" name="Google Shape;120;p3"/>
          <p:cNvCxnSpPr/>
          <p:nvPr/>
        </p:nvCxnSpPr>
        <p:spPr>
          <a:xfrm rot="5400000">
            <a:off x="3185043" y="4839084"/>
            <a:ext cx="1694700" cy="41700"/>
          </a:xfrm>
          <a:prstGeom prst="curvedConnector4">
            <a:avLst>
              <a:gd fmla="val 31065" name="adj1"/>
              <a:gd fmla="val 648137" name="adj2"/>
            </a:avLst>
          </a:prstGeom>
          <a:noFill/>
          <a:ln cap="sq" cmpd="sng" w="9525">
            <a:solidFill>
              <a:schemeClr val="accent1"/>
            </a:solidFill>
            <a:prstDash val="solid"/>
            <a:bevel/>
            <a:headEnd len="sm" w="sm" type="none"/>
            <a:tailEnd len="med" w="med" type="triangle"/>
          </a:ln>
          <a:effectLst>
            <a:outerShdw blurRad="40000" rotWithShape="0" dir="5400000" dist="20000">
              <a:srgbClr val="000000">
                <a:alpha val="37647"/>
              </a:srgbClr>
            </a:outerShdw>
          </a:effectLst>
        </p:spPr>
      </p:cxnSp>
      <p:sp>
        <p:nvSpPr>
          <p:cNvPr id="121" name="Google Shape;121;p3"/>
          <p:cNvSpPr txBox="1"/>
          <p:nvPr/>
        </p:nvSpPr>
        <p:spPr>
          <a:xfrm rot="-2875436">
            <a:off x="3169149" y="4965880"/>
            <a:ext cx="1081986" cy="215444"/>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Subscribes to  </a:t>
            </a:r>
            <a:endParaRPr b="1" i="0" sz="1400" u="none" cap="none" strike="noStrike">
              <a:solidFill>
                <a:srgbClr val="000000"/>
              </a:solidFill>
              <a:latin typeface="Calibri"/>
              <a:ea typeface="Calibri"/>
              <a:cs typeface="Calibri"/>
              <a:sym typeface="Calibri"/>
            </a:endParaRPr>
          </a:p>
        </p:txBody>
      </p:sp>
      <p:cxnSp>
        <p:nvCxnSpPr>
          <p:cNvPr id="122" name="Google Shape;122;p3"/>
          <p:cNvCxnSpPr/>
          <p:nvPr/>
        </p:nvCxnSpPr>
        <p:spPr>
          <a:xfrm>
            <a:off x="4659779" y="4082820"/>
            <a:ext cx="11739" cy="1028998"/>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
        <p:nvSpPr>
          <p:cNvPr id="123" name="Google Shape;123;p3"/>
          <p:cNvSpPr txBox="1"/>
          <p:nvPr/>
        </p:nvSpPr>
        <p:spPr>
          <a:xfrm>
            <a:off x="4204281" y="4372728"/>
            <a:ext cx="849855" cy="430887"/>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Downloads data from</a:t>
            </a:r>
            <a:endParaRPr b="1" i="0" sz="1400" u="none" cap="none" strike="noStrike">
              <a:solidFill>
                <a:srgbClr val="000000"/>
              </a:solidFill>
              <a:latin typeface="Calibri"/>
              <a:ea typeface="Calibri"/>
              <a:cs typeface="Calibri"/>
              <a:sym typeface="Calibri"/>
            </a:endParaRPr>
          </a:p>
        </p:txBody>
      </p:sp>
      <p:cxnSp>
        <p:nvCxnSpPr>
          <p:cNvPr id="124" name="Google Shape;124;p3"/>
          <p:cNvCxnSpPr>
            <a:stCxn id="118" idx="3"/>
          </p:cNvCxnSpPr>
          <p:nvPr/>
        </p:nvCxnSpPr>
        <p:spPr>
          <a:xfrm rot="10800000">
            <a:off x="5246840" y="3998718"/>
            <a:ext cx="126300" cy="1744500"/>
          </a:xfrm>
          <a:prstGeom prst="curvedConnector4">
            <a:avLst>
              <a:gd fmla="val -180998" name="adj1"/>
              <a:gd fmla="val 68400" name="adj2"/>
            </a:avLst>
          </a:prstGeom>
          <a:noFill/>
          <a:ln cap="flat" cmpd="sng" w="25400">
            <a:solidFill>
              <a:schemeClr val="accent1"/>
            </a:solidFill>
            <a:prstDash val="solid"/>
            <a:round/>
            <a:headEnd len="med" w="med" type="triangle"/>
            <a:tailEnd len="sm" w="sm" type="none"/>
          </a:ln>
          <a:effectLst>
            <a:outerShdw blurRad="40000" rotWithShape="0" dir="5400000" dist="20000">
              <a:srgbClr val="000000">
                <a:alpha val="37647"/>
              </a:srgbClr>
            </a:outerShdw>
          </a:effectLst>
        </p:spPr>
      </p:cxnSp>
      <p:sp>
        <p:nvSpPr>
          <p:cNvPr id="125" name="Google Shape;125;p3"/>
          <p:cNvSpPr txBox="1"/>
          <p:nvPr/>
        </p:nvSpPr>
        <p:spPr>
          <a:xfrm rot="-2341725">
            <a:off x="5114647" y="4310292"/>
            <a:ext cx="1541975" cy="7386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Receives notifications of new data</a:t>
            </a:r>
            <a:endParaRPr b="1" i="0" sz="1400" u="none" cap="none" strike="noStrike">
              <a:solidFill>
                <a:srgbClr val="000000"/>
              </a:solidFill>
              <a:latin typeface="Calibri"/>
              <a:ea typeface="Calibri"/>
              <a:cs typeface="Calibri"/>
              <a:sym typeface="Calibri"/>
            </a:endParaRPr>
          </a:p>
        </p:txBody>
      </p:sp>
      <p:pic>
        <p:nvPicPr>
          <p:cNvPr descr="Icon&#10;&#10;Description automatically generated" id="126" name="Google Shape;126;p3"/>
          <p:cNvPicPr preferRelativeResize="0"/>
          <p:nvPr/>
        </p:nvPicPr>
        <p:blipFill rotWithShape="1">
          <a:blip r:embed="rId5">
            <a:alphaModFix/>
          </a:blip>
          <a:srcRect b="0" l="0" r="0" t="0"/>
          <a:stretch/>
        </p:blipFill>
        <p:spPr>
          <a:xfrm>
            <a:off x="9405711" y="907047"/>
            <a:ext cx="904768" cy="904768"/>
          </a:xfrm>
          <a:prstGeom prst="rect">
            <a:avLst/>
          </a:prstGeom>
          <a:noFill/>
          <a:ln>
            <a:noFill/>
          </a:ln>
        </p:spPr>
      </p:pic>
      <p:pic>
        <p:nvPicPr>
          <p:cNvPr descr="Icon&#10;&#10;Description automatically generated" id="127" name="Google Shape;127;p3"/>
          <p:cNvPicPr preferRelativeResize="0"/>
          <p:nvPr/>
        </p:nvPicPr>
        <p:blipFill rotWithShape="1">
          <a:blip r:embed="rId5">
            <a:alphaModFix/>
          </a:blip>
          <a:srcRect b="0" l="0" r="0" t="0"/>
          <a:stretch/>
        </p:blipFill>
        <p:spPr>
          <a:xfrm>
            <a:off x="9119828" y="3006338"/>
            <a:ext cx="904768" cy="904768"/>
          </a:xfrm>
          <a:prstGeom prst="rect">
            <a:avLst/>
          </a:prstGeom>
          <a:noFill/>
          <a:ln>
            <a:noFill/>
          </a:ln>
        </p:spPr>
      </p:pic>
      <p:pic>
        <p:nvPicPr>
          <p:cNvPr descr="Icon&#10;&#10;Description automatically generated" id="128" name="Google Shape;128;p3"/>
          <p:cNvPicPr preferRelativeResize="0"/>
          <p:nvPr/>
        </p:nvPicPr>
        <p:blipFill rotWithShape="1">
          <a:blip r:embed="rId5">
            <a:alphaModFix/>
          </a:blip>
          <a:srcRect b="0" l="0" r="0" t="0"/>
          <a:stretch/>
        </p:blipFill>
        <p:spPr>
          <a:xfrm>
            <a:off x="8842437" y="2152350"/>
            <a:ext cx="904768" cy="904768"/>
          </a:xfrm>
          <a:prstGeom prst="rect">
            <a:avLst/>
          </a:prstGeom>
          <a:noFill/>
          <a:ln>
            <a:noFill/>
          </a:ln>
        </p:spPr>
      </p:pic>
      <p:cxnSp>
        <p:nvCxnSpPr>
          <p:cNvPr id="129" name="Google Shape;129;p3"/>
          <p:cNvCxnSpPr/>
          <p:nvPr/>
        </p:nvCxnSpPr>
        <p:spPr>
          <a:xfrm flipH="1">
            <a:off x="6256716" y="1687944"/>
            <a:ext cx="3159300" cy="617100"/>
          </a:xfrm>
          <a:prstGeom prst="curvedConnector4">
            <a:avLst>
              <a:gd fmla="val 0" name="adj1"/>
              <a:gd fmla="val 0" name="adj2"/>
            </a:avLst>
          </a:prstGeom>
          <a:noFill/>
          <a:ln cap="sq" cmpd="sng" w="9525">
            <a:solidFill>
              <a:schemeClr val="accent1"/>
            </a:solidFill>
            <a:prstDash val="solid"/>
            <a:bevel/>
            <a:headEnd len="sm" w="sm" type="none"/>
            <a:tailEnd len="med" w="med" type="triangle"/>
          </a:ln>
          <a:effectLst>
            <a:outerShdw blurRad="40000" rotWithShape="0" dir="5400000" dist="20000">
              <a:srgbClr val="000000">
                <a:alpha val="37647"/>
              </a:srgbClr>
            </a:outerShdw>
          </a:effectLst>
        </p:spPr>
      </p:cxnSp>
      <p:sp>
        <p:nvSpPr>
          <p:cNvPr id="130" name="Google Shape;130;p3"/>
          <p:cNvSpPr txBox="1"/>
          <p:nvPr/>
        </p:nvSpPr>
        <p:spPr>
          <a:xfrm>
            <a:off x="7429262" y="1979731"/>
            <a:ext cx="1081986" cy="215444"/>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Subscribes to  </a:t>
            </a:r>
            <a:endParaRPr b="1" i="0" sz="1400" u="none" cap="none" strike="noStrike">
              <a:solidFill>
                <a:srgbClr val="000000"/>
              </a:solidFill>
              <a:latin typeface="Calibri"/>
              <a:ea typeface="Calibri"/>
              <a:cs typeface="Calibri"/>
              <a:sym typeface="Calibri"/>
            </a:endParaRPr>
          </a:p>
        </p:txBody>
      </p:sp>
      <p:cxnSp>
        <p:nvCxnSpPr>
          <p:cNvPr id="131" name="Google Shape;131;p3"/>
          <p:cNvCxnSpPr>
            <a:endCxn id="127" idx="2"/>
          </p:cNvCxnSpPr>
          <p:nvPr/>
        </p:nvCxnSpPr>
        <p:spPr>
          <a:xfrm>
            <a:off x="6201712" y="3057006"/>
            <a:ext cx="3370500" cy="854100"/>
          </a:xfrm>
          <a:prstGeom prst="curvedConnector4">
            <a:avLst>
              <a:gd fmla="val 43291" name="adj1"/>
              <a:gd fmla="val 126765" name="adj2"/>
            </a:avLst>
          </a:prstGeom>
          <a:noFill/>
          <a:ln cap="flat" cmpd="sng" w="25400">
            <a:solidFill>
              <a:schemeClr val="accent1"/>
            </a:solidFill>
            <a:prstDash val="solid"/>
            <a:round/>
            <a:headEnd len="med" w="med" type="triangle"/>
            <a:tailEnd len="sm" w="sm" type="none"/>
          </a:ln>
          <a:effectLst>
            <a:outerShdw blurRad="40000" rotWithShape="0" dir="5400000" dist="20000">
              <a:srgbClr val="000000">
                <a:alpha val="37647"/>
              </a:srgbClr>
            </a:outerShdw>
          </a:effectLst>
        </p:spPr>
      </p:cxnSp>
      <p:sp>
        <p:nvSpPr>
          <p:cNvPr id="132" name="Google Shape;132;p3"/>
          <p:cNvSpPr txBox="1"/>
          <p:nvPr/>
        </p:nvSpPr>
        <p:spPr>
          <a:xfrm>
            <a:off x="6715648" y="3561815"/>
            <a:ext cx="1789081"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Downloads data from</a:t>
            </a:r>
            <a:endParaRPr/>
          </a:p>
        </p:txBody>
      </p:sp>
      <p:cxnSp>
        <p:nvCxnSpPr>
          <p:cNvPr id="133" name="Google Shape;133;p3"/>
          <p:cNvCxnSpPr>
            <a:stCxn id="128" idx="1"/>
          </p:cNvCxnSpPr>
          <p:nvPr/>
        </p:nvCxnSpPr>
        <p:spPr>
          <a:xfrm rot="10800000">
            <a:off x="6440337" y="2586734"/>
            <a:ext cx="2402100" cy="18000"/>
          </a:xfrm>
          <a:prstGeom prst="straightConnector1">
            <a:avLst/>
          </a:prstGeom>
          <a:noFill/>
          <a:ln cap="flat" cmpd="sng" w="25400">
            <a:solidFill>
              <a:schemeClr val="accent1"/>
            </a:solidFill>
            <a:prstDash val="solid"/>
            <a:round/>
            <a:headEnd len="med" w="med" type="triangle"/>
            <a:tailEnd len="sm" w="sm" type="none"/>
          </a:ln>
          <a:effectLst>
            <a:outerShdw blurRad="40000" rotWithShape="0" dir="5400000" dist="20000">
              <a:srgbClr val="000000">
                <a:alpha val="37647"/>
              </a:srgbClr>
            </a:outerShdw>
          </a:effectLst>
        </p:spPr>
      </p:cxnSp>
      <p:sp>
        <p:nvSpPr>
          <p:cNvPr id="134" name="Google Shape;134;p3"/>
          <p:cNvSpPr txBox="1"/>
          <p:nvPr/>
        </p:nvSpPr>
        <p:spPr>
          <a:xfrm>
            <a:off x="6639007" y="2486876"/>
            <a:ext cx="1825563" cy="430887"/>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Receives notifications of new data from</a:t>
            </a:r>
            <a:endParaRPr b="1" i="0" sz="1400" u="none" cap="none" strike="noStrike">
              <a:solidFill>
                <a:srgbClr val="000000"/>
              </a:solidFill>
              <a:latin typeface="Calibri"/>
              <a:ea typeface="Calibri"/>
              <a:cs typeface="Calibri"/>
              <a:sym typeface="Calibri"/>
            </a:endParaRPr>
          </a:p>
        </p:txBody>
      </p:sp>
      <p:cxnSp>
        <p:nvCxnSpPr>
          <p:cNvPr id="135" name="Google Shape;135;p3"/>
          <p:cNvCxnSpPr/>
          <p:nvPr/>
        </p:nvCxnSpPr>
        <p:spPr>
          <a:xfrm flipH="1">
            <a:off x="6256814" y="1186467"/>
            <a:ext cx="3134100" cy="751200"/>
          </a:xfrm>
          <a:prstGeom prst="curvedConnector3">
            <a:avLst>
              <a:gd fmla="val 50001" name="adj1"/>
            </a:avLst>
          </a:prstGeom>
          <a:noFill/>
          <a:ln cap="sq" cmpd="sng" w="9525">
            <a:solidFill>
              <a:schemeClr val="accent1"/>
            </a:solidFill>
            <a:prstDash val="solid"/>
            <a:bevel/>
            <a:headEnd len="sm" w="sm" type="none"/>
            <a:tailEnd len="med" w="med" type="triangle"/>
          </a:ln>
          <a:effectLst>
            <a:outerShdw blurRad="40000" rotWithShape="0" dir="5400000" dist="20000">
              <a:srgbClr val="000000">
                <a:alpha val="37647"/>
              </a:srgbClr>
            </a:outerShdw>
          </a:effectLst>
        </p:spPr>
      </p:cxnSp>
      <p:sp>
        <p:nvSpPr>
          <p:cNvPr id="136" name="Google Shape;136;p3"/>
          <p:cNvSpPr txBox="1"/>
          <p:nvPr/>
        </p:nvSpPr>
        <p:spPr>
          <a:xfrm>
            <a:off x="7005455" y="1348105"/>
            <a:ext cx="1611645" cy="215444"/>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Discovers data from  </a:t>
            </a:r>
            <a:endParaRPr b="1" i="0" sz="1400" u="none" cap="none" strike="noStrike">
              <a:solidFill>
                <a:srgbClr val="000000"/>
              </a:solidFill>
              <a:latin typeface="Calibri"/>
              <a:ea typeface="Calibri"/>
              <a:cs typeface="Calibri"/>
              <a:sym typeface="Calibri"/>
            </a:endParaRPr>
          </a:p>
        </p:txBody>
      </p:sp>
      <p:sp>
        <p:nvSpPr>
          <p:cNvPr id="137" name="Google Shape;137;p3"/>
          <p:cNvSpPr txBox="1"/>
          <p:nvPr/>
        </p:nvSpPr>
        <p:spPr>
          <a:xfrm>
            <a:off x="3105827" y="2198804"/>
            <a:ext cx="31950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3600"/>
              <a:buFont typeface="Calibri"/>
              <a:buNone/>
            </a:pPr>
            <a:r>
              <a:rPr b="1" i="0" lang="en-US" sz="3600" u="none" cap="none" strike="noStrike">
                <a:solidFill>
                  <a:srgbClr val="00B050"/>
                </a:solidFill>
                <a:latin typeface="Calibri"/>
                <a:ea typeface="Calibri"/>
                <a:cs typeface="Calibri"/>
                <a:sym typeface="Calibri"/>
              </a:rPr>
              <a:t>Global Services</a:t>
            </a:r>
            <a:endParaRPr b="1" i="0" sz="3600" u="none" cap="none" strike="noStrike">
              <a:solidFill>
                <a:srgbClr val="00B05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par>
                          <p:cTn fill="hold">
                            <p:stCondLst>
                              <p:cond delay="1502"/>
                            </p:stCondLst>
                            <p:childTnLst>
                              <p:par>
                                <p:cTn fill="hold" nodeType="afterEffect" presetClass="entr" presetID="1" presetSubtype="0">
                                  <p:stCondLst>
                                    <p:cond delay="250"/>
                                  </p:stCondLst>
                                  <p:childTnLst>
                                    <p:set>
                                      <p:cBhvr>
                                        <p:cTn dur="1" fill="hold">
                                          <p:stCondLst>
                                            <p:cond delay="0"/>
                                          </p:stCondLst>
                                        </p:cTn>
                                        <p:tgtEl>
                                          <p:spTgt spid="136"/>
                                        </p:tgtEl>
                                        <p:attrNameLst>
                                          <p:attrName>style.visibility</p:attrName>
                                        </p:attrNameLst>
                                      </p:cBhvr>
                                      <p:to>
                                        <p:strVal val="visible"/>
                                      </p:to>
                                    </p:set>
                                  </p:childTnLst>
                                </p:cTn>
                              </p:par>
                            </p:childTnLst>
                          </p:cTn>
                        </p:par>
                        <p:par>
                          <p:cTn fill="hold">
                            <p:stCondLst>
                              <p:cond delay="1503"/>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par>
                          <p:cTn fill="hold">
                            <p:stCondLst>
                              <p:cond delay="2003"/>
                            </p:stCondLst>
                            <p:childTnLst>
                              <p:par>
                                <p:cTn fill="hold" nodeType="after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par>
                          <p:cTn fill="hold">
                            <p:stCondLst>
                              <p:cond delay="2004"/>
                            </p:stCondLst>
                            <p:childTnLst>
                              <p:par>
                                <p:cTn fill="hold" nodeType="after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par>
                          <p:cTn fill="hold">
                            <p:stCondLst>
                              <p:cond delay="2504"/>
                            </p:stCondLst>
                            <p:childTnLst>
                              <p:par>
                                <p:cTn fill="hold" nodeType="after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par>
                          <p:cTn fill="hold">
                            <p:stCondLst>
                              <p:cond delay="2505"/>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par>
                          <p:cTn fill="hold">
                            <p:stCondLst>
                              <p:cond delay="3005"/>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par>
                          <p:cTn fill="hold">
                            <p:stCondLst>
                              <p:cond delay="3505"/>
                            </p:stCondLst>
                            <p:childTnLst>
                              <p:par>
                                <p:cTn fill="hold" nodeType="after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ph type="title"/>
          </p:nvPr>
        </p:nvSpPr>
        <p:spPr>
          <a:xfrm>
            <a:off x="5934375" y="4826620"/>
            <a:ext cx="1598018" cy="761419"/>
          </a:xfrm>
          <a:prstGeom prst="rect">
            <a:avLst/>
          </a:prstGeom>
          <a:noFill/>
          <a:ln>
            <a:noFill/>
          </a:ln>
        </p:spPr>
        <p:txBody>
          <a:bodyPr anchorCtr="0" anchor="ctr" bIns="45700" lIns="91425" spcFirstLastPara="1" rIns="91425" wrap="square" tIns="45700">
            <a:normAutofit fontScale="90000"/>
          </a:bodyPr>
          <a:lstStyle/>
          <a:p>
            <a:pPr indent="0" lvl="0" marL="0" rtl="0" algn="r">
              <a:spcBef>
                <a:spcPts val="0"/>
              </a:spcBef>
              <a:spcAft>
                <a:spcPts val="0"/>
              </a:spcAft>
              <a:buClr>
                <a:schemeClr val="dk2"/>
              </a:buClr>
              <a:buSzPct val="100000"/>
              <a:buFont typeface="Calibri"/>
              <a:buNone/>
            </a:pPr>
            <a:r>
              <a:rPr lang="en-US">
                <a:solidFill>
                  <a:schemeClr val="dk2"/>
                </a:solidFill>
              </a:rPr>
              <a:t>WIS2 </a:t>
            </a:r>
            <a:br>
              <a:rPr lang="en-US">
                <a:solidFill>
                  <a:schemeClr val="dk2"/>
                </a:solidFill>
              </a:rPr>
            </a:br>
            <a:r>
              <a:rPr lang="en-US">
                <a:solidFill>
                  <a:schemeClr val="dk2"/>
                </a:solidFill>
              </a:rPr>
              <a:t>Nodes</a:t>
            </a:r>
            <a:endParaRPr>
              <a:solidFill>
                <a:schemeClr val="dk2"/>
              </a:solidFill>
            </a:endParaRPr>
          </a:p>
        </p:txBody>
      </p:sp>
      <p:pic>
        <p:nvPicPr>
          <p:cNvPr id="144" name="Google Shape;144;p4"/>
          <p:cNvPicPr preferRelativeResize="0"/>
          <p:nvPr/>
        </p:nvPicPr>
        <p:blipFill rotWithShape="1">
          <a:blip r:embed="rId3">
            <a:alphaModFix/>
          </a:blip>
          <a:srcRect b="0" l="0" r="0" t="0"/>
          <a:stretch/>
        </p:blipFill>
        <p:spPr>
          <a:xfrm>
            <a:off x="8054764" y="4397363"/>
            <a:ext cx="899051" cy="822536"/>
          </a:xfrm>
          <a:prstGeom prst="rect">
            <a:avLst/>
          </a:prstGeom>
          <a:noFill/>
          <a:ln>
            <a:noFill/>
          </a:ln>
        </p:spPr>
      </p:pic>
      <p:sp>
        <p:nvSpPr>
          <p:cNvPr id="145" name="Google Shape;145;p4"/>
          <p:cNvSpPr txBox="1"/>
          <p:nvPr/>
        </p:nvSpPr>
        <p:spPr>
          <a:xfrm>
            <a:off x="7820797" y="5254327"/>
            <a:ext cx="136698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2000"/>
              <a:buFont typeface="Calibri"/>
              <a:buNone/>
            </a:pPr>
            <a:r>
              <a:rPr b="1" i="0" lang="en-US" sz="2000" u="none" cap="none" strike="noStrike">
                <a:solidFill>
                  <a:srgbClr val="17365D"/>
                </a:solidFill>
                <a:latin typeface="Calibri"/>
                <a:ea typeface="Calibri"/>
                <a:cs typeface="Calibri"/>
                <a:sym typeface="Calibri"/>
              </a:rPr>
              <a:t>WIS2 Node</a:t>
            </a:r>
            <a:endParaRPr b="1" i="0" sz="2000" u="none" cap="none" strike="noStrike">
              <a:solidFill>
                <a:srgbClr val="17365D"/>
              </a:solidFill>
              <a:latin typeface="Calibri"/>
              <a:ea typeface="Calibri"/>
              <a:cs typeface="Calibri"/>
              <a:sym typeface="Calibri"/>
            </a:endParaRPr>
          </a:p>
        </p:txBody>
      </p:sp>
      <p:pic>
        <p:nvPicPr>
          <p:cNvPr descr="Icon&#10;&#10;Description automatically generated" id="146" name="Google Shape;146;p4"/>
          <p:cNvPicPr preferRelativeResize="0"/>
          <p:nvPr/>
        </p:nvPicPr>
        <p:blipFill rotWithShape="1">
          <a:blip r:embed="rId4">
            <a:alphaModFix/>
          </a:blip>
          <a:srcRect b="0" l="0" r="0" t="0"/>
          <a:stretch/>
        </p:blipFill>
        <p:spPr>
          <a:xfrm>
            <a:off x="10572307" y="630929"/>
            <a:ext cx="904768" cy="904768"/>
          </a:xfrm>
          <a:prstGeom prst="rect">
            <a:avLst/>
          </a:prstGeom>
          <a:noFill/>
          <a:ln>
            <a:noFill/>
          </a:ln>
        </p:spPr>
      </p:pic>
      <p:pic>
        <p:nvPicPr>
          <p:cNvPr descr="Icon&#10;&#10;Description automatically generated" id="147" name="Google Shape;147;p4"/>
          <p:cNvPicPr preferRelativeResize="0"/>
          <p:nvPr/>
        </p:nvPicPr>
        <p:blipFill rotWithShape="1">
          <a:blip r:embed="rId4">
            <a:alphaModFix/>
          </a:blip>
          <a:srcRect b="0" l="0" r="0" t="0"/>
          <a:stretch/>
        </p:blipFill>
        <p:spPr>
          <a:xfrm>
            <a:off x="10643142" y="1538311"/>
            <a:ext cx="904768" cy="904768"/>
          </a:xfrm>
          <a:prstGeom prst="rect">
            <a:avLst/>
          </a:prstGeom>
          <a:noFill/>
          <a:ln>
            <a:noFill/>
          </a:ln>
        </p:spPr>
      </p:pic>
      <p:pic>
        <p:nvPicPr>
          <p:cNvPr id="148" name="Google Shape;148;p4"/>
          <p:cNvPicPr preferRelativeResize="0"/>
          <p:nvPr/>
        </p:nvPicPr>
        <p:blipFill rotWithShape="1">
          <a:blip r:embed="rId3">
            <a:alphaModFix/>
          </a:blip>
          <a:srcRect b="0" l="0" r="0" t="0"/>
          <a:stretch/>
        </p:blipFill>
        <p:spPr>
          <a:xfrm>
            <a:off x="9171384" y="4777724"/>
            <a:ext cx="899051" cy="822536"/>
          </a:xfrm>
          <a:prstGeom prst="rect">
            <a:avLst/>
          </a:prstGeom>
          <a:noFill/>
          <a:ln>
            <a:noFill/>
          </a:ln>
        </p:spPr>
      </p:pic>
      <p:sp>
        <p:nvSpPr>
          <p:cNvPr id="149" name="Google Shape;149;p4"/>
          <p:cNvSpPr txBox="1"/>
          <p:nvPr/>
        </p:nvSpPr>
        <p:spPr>
          <a:xfrm>
            <a:off x="8937417" y="5634688"/>
            <a:ext cx="136698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2000"/>
              <a:buFont typeface="Calibri"/>
              <a:buNone/>
            </a:pPr>
            <a:r>
              <a:rPr b="1" i="0" lang="en-US" sz="2000" u="none" cap="none" strike="noStrike">
                <a:solidFill>
                  <a:srgbClr val="17365D"/>
                </a:solidFill>
                <a:latin typeface="Calibri"/>
                <a:ea typeface="Calibri"/>
                <a:cs typeface="Calibri"/>
                <a:sym typeface="Calibri"/>
              </a:rPr>
              <a:t>WIS2 Node</a:t>
            </a:r>
            <a:endParaRPr b="1" i="0" sz="2000" u="none" cap="none" strike="noStrike">
              <a:solidFill>
                <a:srgbClr val="17365D"/>
              </a:solidFill>
              <a:latin typeface="Calibri"/>
              <a:ea typeface="Calibri"/>
              <a:cs typeface="Calibri"/>
              <a:sym typeface="Calibri"/>
            </a:endParaRPr>
          </a:p>
        </p:txBody>
      </p:sp>
      <p:pic>
        <p:nvPicPr>
          <p:cNvPr id="150" name="Google Shape;150;p4"/>
          <p:cNvPicPr preferRelativeResize="0"/>
          <p:nvPr/>
        </p:nvPicPr>
        <p:blipFill rotWithShape="1">
          <a:blip r:embed="rId3">
            <a:alphaModFix/>
          </a:blip>
          <a:srcRect b="0" l="0" r="0" t="0"/>
          <a:stretch/>
        </p:blipFill>
        <p:spPr>
          <a:xfrm>
            <a:off x="10380577" y="5043276"/>
            <a:ext cx="899051" cy="822536"/>
          </a:xfrm>
          <a:prstGeom prst="rect">
            <a:avLst/>
          </a:prstGeom>
          <a:noFill/>
          <a:ln>
            <a:noFill/>
          </a:ln>
        </p:spPr>
      </p:pic>
      <p:sp>
        <p:nvSpPr>
          <p:cNvPr id="151" name="Google Shape;151;p4"/>
          <p:cNvSpPr txBox="1"/>
          <p:nvPr/>
        </p:nvSpPr>
        <p:spPr>
          <a:xfrm>
            <a:off x="10146610" y="5900240"/>
            <a:ext cx="136698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2000"/>
              <a:buFont typeface="Calibri"/>
              <a:buNone/>
            </a:pPr>
            <a:r>
              <a:rPr b="1" i="0" lang="en-US" sz="2000" u="none" cap="none" strike="noStrike">
                <a:solidFill>
                  <a:srgbClr val="17365D"/>
                </a:solidFill>
                <a:latin typeface="Calibri"/>
                <a:ea typeface="Calibri"/>
                <a:cs typeface="Calibri"/>
                <a:sym typeface="Calibri"/>
              </a:rPr>
              <a:t>WIS2 Node</a:t>
            </a:r>
            <a:endParaRPr b="1" i="0" sz="2000" u="none" cap="none" strike="noStrike">
              <a:solidFill>
                <a:srgbClr val="17365D"/>
              </a:solidFill>
              <a:latin typeface="Calibri"/>
              <a:ea typeface="Calibri"/>
              <a:cs typeface="Calibri"/>
              <a:sym typeface="Calibri"/>
            </a:endParaRPr>
          </a:p>
        </p:txBody>
      </p:sp>
      <p:sp>
        <p:nvSpPr>
          <p:cNvPr id="152" name="Google Shape;152;p4"/>
          <p:cNvSpPr txBox="1"/>
          <p:nvPr/>
        </p:nvSpPr>
        <p:spPr>
          <a:xfrm>
            <a:off x="11362765" y="3771900"/>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3" name="Google Shape;153;p4"/>
          <p:cNvSpPr/>
          <p:nvPr/>
        </p:nvSpPr>
        <p:spPr>
          <a:xfrm>
            <a:off x="7572499" y="3910940"/>
            <a:ext cx="4153426" cy="2592780"/>
          </a:xfrm>
          <a:prstGeom prst="roundRect">
            <a:avLst>
              <a:gd fmla="val 7113" name="adj"/>
            </a:avLst>
          </a:prstGeom>
          <a:noFill/>
          <a:ln cap="flat" cmpd="sng" w="9525">
            <a:solidFill>
              <a:srgbClr val="4A7DBA"/>
            </a:solidFill>
            <a:prstDash val="dot"/>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4"/>
          <p:cNvSpPr/>
          <p:nvPr/>
        </p:nvSpPr>
        <p:spPr>
          <a:xfrm>
            <a:off x="-53788" y="-13415"/>
            <a:ext cx="12245788" cy="734218"/>
          </a:xfrm>
          <a:prstGeom prst="rect">
            <a:avLst/>
          </a:prstGeom>
          <a:solidFill>
            <a:srgbClr val="034D9E"/>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WIS2 Components: WIS2 Nodes</a:t>
            </a:r>
            <a:endParaRPr b="1" i="0" sz="3200" u="none" cap="none" strike="noStrike">
              <a:solidFill>
                <a:srgbClr val="FFFFFF"/>
              </a:solidFill>
              <a:latin typeface="Calibri"/>
              <a:ea typeface="Calibri"/>
              <a:cs typeface="Calibri"/>
              <a:sym typeface="Calibri"/>
            </a:endParaRPr>
          </a:p>
        </p:txBody>
      </p:sp>
      <p:pic>
        <p:nvPicPr>
          <p:cNvPr descr="Icon&#10;&#10;Description automatically generated" id="155" name="Google Shape;155;p4"/>
          <p:cNvPicPr preferRelativeResize="0"/>
          <p:nvPr/>
        </p:nvPicPr>
        <p:blipFill rotWithShape="1">
          <a:blip r:embed="rId4">
            <a:alphaModFix/>
          </a:blip>
          <a:srcRect b="0" l="12197" r="7525" t="0"/>
          <a:stretch/>
        </p:blipFill>
        <p:spPr>
          <a:xfrm>
            <a:off x="11362765" y="1078590"/>
            <a:ext cx="726320" cy="904768"/>
          </a:xfrm>
          <a:prstGeom prst="rect">
            <a:avLst/>
          </a:prstGeom>
          <a:noFill/>
          <a:ln>
            <a:noFill/>
          </a:ln>
        </p:spPr>
      </p:pic>
      <p:sp>
        <p:nvSpPr>
          <p:cNvPr id="156" name="Google Shape;156;p4"/>
          <p:cNvSpPr txBox="1"/>
          <p:nvPr/>
        </p:nvSpPr>
        <p:spPr>
          <a:xfrm>
            <a:off x="10227934" y="1336457"/>
            <a:ext cx="136698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65D"/>
              </a:buClr>
              <a:buSzPts val="1800"/>
              <a:buFont typeface="Calibri"/>
              <a:buNone/>
            </a:pPr>
            <a:r>
              <a:rPr b="1" i="0" lang="en-US" sz="1800" u="none" cap="none" strike="noStrike">
                <a:solidFill>
                  <a:srgbClr val="17365D"/>
                </a:solidFill>
                <a:latin typeface="Calibri"/>
                <a:ea typeface="Calibri"/>
                <a:cs typeface="Calibri"/>
                <a:sym typeface="Calibri"/>
              </a:rPr>
              <a:t>Data users</a:t>
            </a:r>
            <a:endParaRPr b="1" i="0" sz="1800" u="none" cap="none" strike="noStrike">
              <a:solidFill>
                <a:srgbClr val="17365D"/>
              </a:solidFill>
              <a:latin typeface="Calibri"/>
              <a:ea typeface="Calibri"/>
              <a:cs typeface="Calibri"/>
              <a:sym typeface="Calibri"/>
            </a:endParaRPr>
          </a:p>
        </p:txBody>
      </p:sp>
      <p:cxnSp>
        <p:nvCxnSpPr>
          <p:cNvPr id="157" name="Google Shape;157;p4"/>
          <p:cNvCxnSpPr/>
          <p:nvPr/>
        </p:nvCxnSpPr>
        <p:spPr>
          <a:xfrm>
            <a:off x="8777423" y="3040083"/>
            <a:ext cx="0" cy="1282070"/>
          </a:xfrm>
          <a:prstGeom prst="straightConnector1">
            <a:avLst/>
          </a:prstGeom>
          <a:noFill/>
          <a:ln cap="flat" cmpd="sng" w="9525">
            <a:solidFill>
              <a:schemeClr val="accent1"/>
            </a:solidFill>
            <a:prstDash val="dash"/>
            <a:round/>
            <a:headEnd len="med" w="med" type="triangle"/>
            <a:tailEnd len="sm" w="sm" type="none"/>
          </a:ln>
        </p:spPr>
      </p:cxnSp>
      <p:cxnSp>
        <p:nvCxnSpPr>
          <p:cNvPr id="158" name="Google Shape;158;p4"/>
          <p:cNvCxnSpPr/>
          <p:nvPr/>
        </p:nvCxnSpPr>
        <p:spPr>
          <a:xfrm>
            <a:off x="9610915" y="3040083"/>
            <a:ext cx="0" cy="1282070"/>
          </a:xfrm>
          <a:prstGeom prst="straightConnector1">
            <a:avLst/>
          </a:prstGeom>
          <a:noFill/>
          <a:ln cap="flat" cmpd="sng" w="9525">
            <a:solidFill>
              <a:schemeClr val="accent1"/>
            </a:solidFill>
            <a:prstDash val="dash"/>
            <a:round/>
            <a:headEnd len="med" w="med" type="triangle"/>
            <a:tailEnd len="sm" w="sm" type="none"/>
          </a:ln>
        </p:spPr>
      </p:cxnSp>
      <p:cxnSp>
        <p:nvCxnSpPr>
          <p:cNvPr id="159" name="Google Shape;159;p4"/>
          <p:cNvCxnSpPr/>
          <p:nvPr/>
        </p:nvCxnSpPr>
        <p:spPr>
          <a:xfrm>
            <a:off x="9195696" y="2766951"/>
            <a:ext cx="0" cy="1555202"/>
          </a:xfrm>
          <a:prstGeom prst="straightConnector1">
            <a:avLst/>
          </a:prstGeom>
          <a:noFill/>
          <a:ln cap="flat" cmpd="sng" w="9525">
            <a:solidFill>
              <a:schemeClr val="accent1"/>
            </a:solidFill>
            <a:prstDash val="dash"/>
            <a:round/>
            <a:headEnd len="med" w="med" type="triangle"/>
            <a:tailEnd len="sm" w="sm" type="none"/>
          </a:ln>
        </p:spPr>
      </p:cxnSp>
      <p:sp>
        <p:nvSpPr>
          <p:cNvPr id="160" name="Google Shape;160;p4"/>
          <p:cNvSpPr txBox="1"/>
          <p:nvPr/>
        </p:nvSpPr>
        <p:spPr>
          <a:xfrm>
            <a:off x="6389049" y="3180838"/>
            <a:ext cx="2366899"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Publishes</a:t>
            </a:r>
            <a:r>
              <a:rPr b="1" i="0" lang="en-US" sz="1200" u="none" cap="none" strike="noStrike">
                <a:solidFill>
                  <a:srgbClr val="17365D"/>
                </a:solidFill>
                <a:latin typeface="Calibri"/>
                <a:ea typeface="Calibri"/>
                <a:cs typeface="Calibri"/>
                <a:sym typeface="Calibri"/>
              </a:rPr>
              <a:t> Core and Recommended data</a:t>
            </a:r>
            <a:endParaRPr b="1" i="0" sz="1200" u="none" cap="none" strike="noStrike">
              <a:solidFill>
                <a:srgbClr val="17365D"/>
              </a:solidFill>
              <a:latin typeface="Calibri"/>
              <a:ea typeface="Calibri"/>
              <a:cs typeface="Calibri"/>
              <a:sym typeface="Calibri"/>
            </a:endParaRPr>
          </a:p>
        </p:txBody>
      </p:sp>
      <p:sp>
        <p:nvSpPr>
          <p:cNvPr id="161" name="Google Shape;161;p4"/>
          <p:cNvSpPr txBox="1"/>
          <p:nvPr/>
        </p:nvSpPr>
        <p:spPr>
          <a:xfrm>
            <a:off x="9595083" y="3198167"/>
            <a:ext cx="236689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Advertises what data</a:t>
            </a:r>
            <a:r>
              <a:rPr b="1" i="0" lang="en-US" sz="1200" u="none" cap="none" strike="noStrike">
                <a:solidFill>
                  <a:srgbClr val="17365D"/>
                </a:solidFill>
                <a:latin typeface="Calibri"/>
                <a:ea typeface="Calibri"/>
                <a:cs typeface="Calibri"/>
                <a:sym typeface="Calibri"/>
              </a:rPr>
              <a:t> is available (discovery metadata)</a:t>
            </a:r>
            <a:endParaRPr b="1" i="0" sz="1200" u="none" cap="none" strike="noStrike">
              <a:solidFill>
                <a:srgbClr val="17365D"/>
              </a:solidFill>
              <a:latin typeface="Calibri"/>
              <a:ea typeface="Calibri"/>
              <a:cs typeface="Calibri"/>
              <a:sym typeface="Calibri"/>
            </a:endParaRPr>
          </a:p>
        </p:txBody>
      </p:sp>
      <p:sp>
        <p:nvSpPr>
          <p:cNvPr id="162" name="Google Shape;162;p4"/>
          <p:cNvSpPr txBox="1"/>
          <p:nvPr/>
        </p:nvSpPr>
        <p:spPr>
          <a:xfrm>
            <a:off x="7670618" y="2432422"/>
            <a:ext cx="305015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Publishes</a:t>
            </a:r>
            <a:r>
              <a:rPr b="1" i="0" lang="en-US" sz="1200" u="none" cap="none" strike="noStrike">
                <a:solidFill>
                  <a:srgbClr val="17365D"/>
                </a:solidFill>
                <a:latin typeface="Calibri"/>
                <a:ea typeface="Calibri"/>
                <a:cs typeface="Calibri"/>
                <a:sym typeface="Calibri"/>
              </a:rPr>
              <a:t> real-time notifications about data</a:t>
            </a:r>
            <a:endParaRPr b="1" i="0" sz="1200" u="none" cap="none" strike="noStrike">
              <a:solidFill>
                <a:srgbClr val="17365D"/>
              </a:solidFill>
              <a:latin typeface="Calibri"/>
              <a:ea typeface="Calibri"/>
              <a:cs typeface="Calibri"/>
              <a:sym typeface="Calibri"/>
            </a:endParaRPr>
          </a:p>
        </p:txBody>
      </p:sp>
      <p:grpSp>
        <p:nvGrpSpPr>
          <p:cNvPr id="163" name="Google Shape;163;p4"/>
          <p:cNvGrpSpPr/>
          <p:nvPr/>
        </p:nvGrpSpPr>
        <p:grpSpPr>
          <a:xfrm>
            <a:off x="1257030" y="1884805"/>
            <a:ext cx="4307462" cy="618767"/>
            <a:chOff x="1239654" y="876"/>
            <a:chExt cx="4307462" cy="618767"/>
          </a:xfrm>
        </p:grpSpPr>
        <p:sp>
          <p:nvSpPr>
            <p:cNvPr id="164" name="Google Shape;164;p4"/>
            <p:cNvSpPr/>
            <p:nvPr/>
          </p:nvSpPr>
          <p:spPr>
            <a:xfrm rot="10800000">
              <a:off x="1239654" y="876"/>
              <a:ext cx="4307462" cy="618767"/>
            </a:xfrm>
            <a:prstGeom prst="homePlate">
              <a:avLst>
                <a:gd fmla="val 50000" name="adj"/>
              </a:avLst>
            </a:prstGeom>
            <a:solidFill>
              <a:schemeClr val="lt1"/>
            </a:solidFill>
            <a:ln cap="flat" cmpd="sng" w="25400">
              <a:solidFill>
                <a:srgbClr val="1C41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D497D"/>
                </a:solidFill>
                <a:latin typeface="Calibri"/>
                <a:ea typeface="Calibri"/>
                <a:cs typeface="Calibri"/>
                <a:sym typeface="Calibri"/>
              </a:endParaRPr>
            </a:p>
          </p:txBody>
        </p:sp>
        <p:sp>
          <p:nvSpPr>
            <p:cNvPr id="165" name="Google Shape;165;p4"/>
            <p:cNvSpPr txBox="1"/>
            <p:nvPr/>
          </p:nvSpPr>
          <p:spPr>
            <a:xfrm>
              <a:off x="1394346" y="876"/>
              <a:ext cx="4152770" cy="618767"/>
            </a:xfrm>
            <a:prstGeom prst="rect">
              <a:avLst/>
            </a:prstGeom>
            <a:noFill/>
            <a:ln>
              <a:noFill/>
            </a:ln>
          </p:spPr>
          <p:txBody>
            <a:bodyPr anchorCtr="0" anchor="ctr" bIns="57150" lIns="272850" spcFirstLastPara="1" rIns="106675" wrap="square" tIns="57150">
              <a:noAutofit/>
            </a:bodyPr>
            <a:lstStyle/>
            <a:p>
              <a:pPr indent="0" lvl="0" marL="0" marR="0" rtl="0" algn="l">
                <a:lnSpc>
                  <a:spcPct val="90000"/>
                </a:lnSpc>
                <a:spcBef>
                  <a:spcPts val="0"/>
                </a:spcBef>
                <a:spcAft>
                  <a:spcPts val="0"/>
                </a:spcAft>
                <a:buClr>
                  <a:srgbClr val="002060"/>
                </a:buClr>
                <a:buSzPts val="1500"/>
                <a:buFont typeface="Noto Sans Symbols"/>
                <a:buNone/>
              </a:pPr>
              <a:r>
                <a:rPr lang="en-US" sz="1500">
                  <a:solidFill>
                    <a:srgbClr val="002060"/>
                  </a:solidFill>
                  <a:latin typeface="Calibri"/>
                  <a:ea typeface="Calibri"/>
                  <a:cs typeface="Calibri"/>
                  <a:sym typeface="Calibri"/>
                </a:rPr>
                <a:t>Each WMO Member shall implement at least one WIS2 Node to share data in WIS2</a:t>
              </a:r>
              <a:endParaRPr sz="1500">
                <a:solidFill>
                  <a:srgbClr val="1D497D"/>
                </a:solidFill>
                <a:latin typeface="Calibri"/>
                <a:ea typeface="Calibri"/>
                <a:cs typeface="Calibri"/>
                <a:sym typeface="Calibri"/>
              </a:endParaRPr>
            </a:p>
          </p:txBody>
        </p:sp>
      </p:grpSp>
      <p:sp>
        <p:nvSpPr>
          <p:cNvPr id="166" name="Google Shape;166;p4"/>
          <p:cNvSpPr/>
          <p:nvPr/>
        </p:nvSpPr>
        <p:spPr>
          <a:xfrm>
            <a:off x="947646" y="1884805"/>
            <a:ext cx="618767" cy="618767"/>
          </a:xfrm>
          <a:prstGeom prst="ellipse">
            <a:avLst/>
          </a:prstGeom>
          <a:blipFill rotWithShape="1">
            <a:blip r:embed="rId5">
              <a:alphaModFix/>
            </a:blip>
            <a:stretch>
              <a:fillRect b="-999" l="0" r="0" t="-999"/>
            </a:stretch>
          </a:blipFill>
          <a:ln cap="flat" cmpd="sng" w="25400">
            <a:solidFill>
              <a:srgbClr val="1C41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7" name="Google Shape;167;p4"/>
          <p:cNvGrpSpPr/>
          <p:nvPr/>
        </p:nvGrpSpPr>
        <p:grpSpPr>
          <a:xfrm>
            <a:off x="1257030" y="2688279"/>
            <a:ext cx="4307462" cy="618767"/>
            <a:chOff x="1239654" y="804350"/>
            <a:chExt cx="4307462" cy="618767"/>
          </a:xfrm>
        </p:grpSpPr>
        <p:sp>
          <p:nvSpPr>
            <p:cNvPr id="168" name="Google Shape;168;p4"/>
            <p:cNvSpPr/>
            <p:nvPr/>
          </p:nvSpPr>
          <p:spPr>
            <a:xfrm rot="10800000">
              <a:off x="1239654" y="804350"/>
              <a:ext cx="4307462" cy="618767"/>
            </a:xfrm>
            <a:prstGeom prst="homePlate">
              <a:avLst>
                <a:gd fmla="val 50000" name="adj"/>
              </a:avLst>
            </a:prstGeom>
            <a:solidFill>
              <a:schemeClr val="lt1"/>
            </a:solidFill>
            <a:ln cap="flat" cmpd="sng" w="25400">
              <a:solidFill>
                <a:srgbClr val="1C41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D497D"/>
                </a:solidFill>
                <a:latin typeface="Calibri"/>
                <a:ea typeface="Calibri"/>
                <a:cs typeface="Calibri"/>
                <a:sym typeface="Calibri"/>
              </a:endParaRPr>
            </a:p>
          </p:txBody>
        </p:sp>
        <p:sp>
          <p:nvSpPr>
            <p:cNvPr id="169" name="Google Shape;169;p4"/>
            <p:cNvSpPr txBox="1"/>
            <p:nvPr/>
          </p:nvSpPr>
          <p:spPr>
            <a:xfrm>
              <a:off x="1394346" y="804350"/>
              <a:ext cx="4152770" cy="618767"/>
            </a:xfrm>
            <a:prstGeom prst="rect">
              <a:avLst/>
            </a:prstGeom>
            <a:noFill/>
            <a:ln>
              <a:noFill/>
            </a:ln>
          </p:spPr>
          <p:txBody>
            <a:bodyPr anchorCtr="0" anchor="ctr" bIns="57150" lIns="272850" spcFirstLastPara="1" rIns="106675" wrap="square" tIns="57150">
              <a:noAutofit/>
            </a:bodyPr>
            <a:lstStyle/>
            <a:p>
              <a:pPr indent="0" lvl="0" marL="0" marR="0" rtl="0" algn="ctr">
                <a:lnSpc>
                  <a:spcPct val="90000"/>
                </a:lnSpc>
                <a:spcBef>
                  <a:spcPts val="0"/>
                </a:spcBef>
                <a:spcAft>
                  <a:spcPts val="0"/>
                </a:spcAft>
                <a:buClr>
                  <a:srgbClr val="002060"/>
                </a:buClr>
                <a:buSzPts val="1500"/>
                <a:buFont typeface="Noto Sans Symbols"/>
                <a:buNone/>
              </a:pPr>
              <a:r>
                <a:rPr lang="en-US" sz="1500">
                  <a:solidFill>
                    <a:srgbClr val="002060"/>
                  </a:solidFill>
                  <a:latin typeface="Calibri"/>
                  <a:ea typeface="Calibri"/>
                  <a:cs typeface="Calibri"/>
                  <a:sym typeface="Calibri"/>
                </a:rPr>
                <a:t>A WIS2 Node replaces the GTS Message Switching System</a:t>
              </a:r>
              <a:endParaRPr/>
            </a:p>
          </p:txBody>
        </p:sp>
      </p:grpSp>
      <p:sp>
        <p:nvSpPr>
          <p:cNvPr id="170" name="Google Shape;170;p4"/>
          <p:cNvSpPr/>
          <p:nvPr/>
        </p:nvSpPr>
        <p:spPr>
          <a:xfrm>
            <a:off x="947646" y="2688279"/>
            <a:ext cx="618767" cy="618767"/>
          </a:xfrm>
          <a:prstGeom prst="ellipse">
            <a:avLst/>
          </a:prstGeom>
          <a:blipFill rotWithShape="1">
            <a:blip r:embed="rId5">
              <a:alphaModFix/>
            </a:blip>
            <a:stretch>
              <a:fillRect b="-999" l="0" r="0" t="-999"/>
            </a:stretch>
          </a:blipFill>
          <a:ln cap="flat" cmpd="sng" w="25400">
            <a:solidFill>
              <a:srgbClr val="1C41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1" name="Google Shape;171;p4"/>
          <p:cNvGrpSpPr/>
          <p:nvPr/>
        </p:nvGrpSpPr>
        <p:grpSpPr>
          <a:xfrm>
            <a:off x="1257030" y="3491753"/>
            <a:ext cx="4307462" cy="618767"/>
            <a:chOff x="1239654" y="1607824"/>
            <a:chExt cx="4307462" cy="618767"/>
          </a:xfrm>
        </p:grpSpPr>
        <p:sp>
          <p:nvSpPr>
            <p:cNvPr id="172" name="Google Shape;172;p4"/>
            <p:cNvSpPr/>
            <p:nvPr/>
          </p:nvSpPr>
          <p:spPr>
            <a:xfrm rot="10800000">
              <a:off x="1239654" y="1607824"/>
              <a:ext cx="4307462" cy="618767"/>
            </a:xfrm>
            <a:prstGeom prst="homePlate">
              <a:avLst>
                <a:gd fmla="val 50000" name="adj"/>
              </a:avLst>
            </a:prstGeom>
            <a:solidFill>
              <a:schemeClr val="lt1"/>
            </a:solidFill>
            <a:ln cap="flat" cmpd="sng" w="25400">
              <a:solidFill>
                <a:srgbClr val="1C41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D497D"/>
                </a:solidFill>
                <a:latin typeface="Calibri"/>
                <a:ea typeface="Calibri"/>
                <a:cs typeface="Calibri"/>
                <a:sym typeface="Calibri"/>
              </a:endParaRPr>
            </a:p>
          </p:txBody>
        </p:sp>
        <p:sp>
          <p:nvSpPr>
            <p:cNvPr id="173" name="Google Shape;173;p4"/>
            <p:cNvSpPr txBox="1"/>
            <p:nvPr/>
          </p:nvSpPr>
          <p:spPr>
            <a:xfrm>
              <a:off x="1394346" y="1607824"/>
              <a:ext cx="4152770" cy="618767"/>
            </a:xfrm>
            <a:prstGeom prst="rect">
              <a:avLst/>
            </a:prstGeom>
            <a:noFill/>
            <a:ln>
              <a:noFill/>
            </a:ln>
          </p:spPr>
          <p:txBody>
            <a:bodyPr anchorCtr="0" anchor="ctr" bIns="57150" lIns="272850" spcFirstLastPara="1" rIns="106675" wrap="square" tIns="57150">
              <a:noAutofit/>
            </a:bodyPr>
            <a:lstStyle/>
            <a:p>
              <a:pPr indent="0" lvl="0" marL="0" marR="0" rtl="0" algn="ctr">
                <a:lnSpc>
                  <a:spcPct val="90000"/>
                </a:lnSpc>
                <a:spcBef>
                  <a:spcPts val="0"/>
                </a:spcBef>
                <a:spcAft>
                  <a:spcPts val="0"/>
                </a:spcAft>
                <a:buClr>
                  <a:srgbClr val="002060"/>
                </a:buClr>
                <a:buSzPts val="1500"/>
                <a:buFont typeface="Noto Sans Symbols"/>
                <a:buNone/>
              </a:pPr>
              <a:r>
                <a:rPr lang="en-US" sz="1500">
                  <a:solidFill>
                    <a:srgbClr val="002060"/>
                  </a:solidFill>
                  <a:latin typeface="Calibri"/>
                  <a:ea typeface="Calibri"/>
                  <a:cs typeface="Calibri"/>
                  <a:sym typeface="Calibri"/>
                </a:rPr>
                <a:t>Data and metadata are shared using a WIS2 Node</a:t>
              </a:r>
              <a:endParaRPr sz="1500">
                <a:solidFill>
                  <a:srgbClr val="002060"/>
                </a:solidFill>
                <a:latin typeface="Calibri"/>
                <a:ea typeface="Calibri"/>
                <a:cs typeface="Calibri"/>
                <a:sym typeface="Calibri"/>
              </a:endParaRPr>
            </a:p>
          </p:txBody>
        </p:sp>
      </p:grpSp>
      <p:sp>
        <p:nvSpPr>
          <p:cNvPr id="174" name="Google Shape;174;p4"/>
          <p:cNvSpPr/>
          <p:nvPr/>
        </p:nvSpPr>
        <p:spPr>
          <a:xfrm>
            <a:off x="947646" y="3491753"/>
            <a:ext cx="618767" cy="618767"/>
          </a:xfrm>
          <a:prstGeom prst="ellipse">
            <a:avLst/>
          </a:prstGeom>
          <a:blipFill rotWithShape="1">
            <a:blip r:embed="rId5">
              <a:alphaModFix/>
            </a:blip>
            <a:stretch>
              <a:fillRect b="-999" l="0" r="0" t="-999"/>
            </a:stretch>
          </a:blipFill>
          <a:ln cap="flat" cmpd="sng" w="25400">
            <a:solidFill>
              <a:srgbClr val="1C41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5" name="Google Shape;175;p4"/>
          <p:cNvGrpSpPr/>
          <p:nvPr/>
        </p:nvGrpSpPr>
        <p:grpSpPr>
          <a:xfrm>
            <a:off x="1257030" y="4295228"/>
            <a:ext cx="4307462" cy="618767"/>
            <a:chOff x="1239654" y="2411299"/>
            <a:chExt cx="4307462" cy="618767"/>
          </a:xfrm>
        </p:grpSpPr>
        <p:sp>
          <p:nvSpPr>
            <p:cNvPr id="176" name="Google Shape;176;p4"/>
            <p:cNvSpPr/>
            <p:nvPr/>
          </p:nvSpPr>
          <p:spPr>
            <a:xfrm rot="10800000">
              <a:off x="1239654" y="2411299"/>
              <a:ext cx="4307462" cy="618767"/>
            </a:xfrm>
            <a:prstGeom prst="homePlate">
              <a:avLst>
                <a:gd fmla="val 50000" name="adj"/>
              </a:avLst>
            </a:prstGeom>
            <a:solidFill>
              <a:schemeClr val="lt1"/>
            </a:solidFill>
            <a:ln cap="flat" cmpd="sng" w="25400">
              <a:solidFill>
                <a:srgbClr val="1C41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D497D"/>
                </a:solidFill>
                <a:latin typeface="Calibri"/>
                <a:ea typeface="Calibri"/>
                <a:cs typeface="Calibri"/>
                <a:sym typeface="Calibri"/>
              </a:endParaRPr>
            </a:p>
          </p:txBody>
        </p:sp>
        <p:sp>
          <p:nvSpPr>
            <p:cNvPr id="177" name="Google Shape;177;p4"/>
            <p:cNvSpPr txBox="1"/>
            <p:nvPr/>
          </p:nvSpPr>
          <p:spPr>
            <a:xfrm>
              <a:off x="1394346" y="2411299"/>
              <a:ext cx="4152770" cy="618767"/>
            </a:xfrm>
            <a:prstGeom prst="rect">
              <a:avLst/>
            </a:prstGeom>
            <a:noFill/>
            <a:ln>
              <a:noFill/>
            </a:ln>
          </p:spPr>
          <p:txBody>
            <a:bodyPr anchorCtr="0" anchor="ctr" bIns="57150" lIns="272850" spcFirstLastPara="1" rIns="106675" wrap="square" tIns="57150">
              <a:noAutofit/>
            </a:bodyPr>
            <a:lstStyle/>
            <a:p>
              <a:pPr indent="0" lvl="0" marL="0" marR="0" rtl="0" algn="ctr">
                <a:lnSpc>
                  <a:spcPct val="90000"/>
                </a:lnSpc>
                <a:spcBef>
                  <a:spcPts val="0"/>
                </a:spcBef>
                <a:spcAft>
                  <a:spcPts val="0"/>
                </a:spcAft>
                <a:buClr>
                  <a:srgbClr val="002060"/>
                </a:buClr>
                <a:buSzPts val="1500"/>
                <a:buFont typeface="Noto Sans Symbols"/>
                <a:buNone/>
              </a:pPr>
              <a:r>
                <a:rPr lang="en-US" sz="1500">
                  <a:solidFill>
                    <a:srgbClr val="002060"/>
                  </a:solidFill>
                  <a:latin typeface="Calibri"/>
                  <a:ea typeface="Calibri"/>
                  <a:cs typeface="Calibri"/>
                  <a:sym typeface="Calibri"/>
                </a:rPr>
                <a:t>A WIS2 Node shares data via an HTTPS service and sends notifications to MQTT subscribers</a:t>
              </a:r>
              <a:endParaRPr sz="1500">
                <a:solidFill>
                  <a:srgbClr val="002060"/>
                </a:solidFill>
                <a:latin typeface="Calibri"/>
                <a:ea typeface="Calibri"/>
                <a:cs typeface="Calibri"/>
                <a:sym typeface="Calibri"/>
              </a:endParaRPr>
            </a:p>
          </p:txBody>
        </p:sp>
      </p:grpSp>
      <p:sp>
        <p:nvSpPr>
          <p:cNvPr id="178" name="Google Shape;178;p4"/>
          <p:cNvSpPr/>
          <p:nvPr/>
        </p:nvSpPr>
        <p:spPr>
          <a:xfrm>
            <a:off x="947646" y="4295228"/>
            <a:ext cx="618767" cy="618767"/>
          </a:xfrm>
          <a:prstGeom prst="ellipse">
            <a:avLst/>
          </a:prstGeom>
          <a:blipFill rotWithShape="1">
            <a:blip r:embed="rId5">
              <a:alphaModFix/>
            </a:blip>
            <a:stretch>
              <a:fillRect b="-999" l="0" r="0" t="-999"/>
            </a:stretch>
          </a:blipFill>
          <a:ln cap="flat" cmpd="sng" w="25400">
            <a:solidFill>
              <a:srgbClr val="1C417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5"/>
          <p:cNvGrpSpPr/>
          <p:nvPr/>
        </p:nvGrpSpPr>
        <p:grpSpPr>
          <a:xfrm>
            <a:off x="2351695" y="1539882"/>
            <a:ext cx="926187" cy="914400"/>
            <a:chOff x="4851042" y="4429399"/>
            <a:chExt cx="1256145" cy="1200330"/>
          </a:xfrm>
        </p:grpSpPr>
        <p:sp>
          <p:nvSpPr>
            <p:cNvPr id="185" name="Google Shape;185;p5"/>
            <p:cNvSpPr/>
            <p:nvPr/>
          </p:nvSpPr>
          <p:spPr>
            <a:xfrm>
              <a:off x="4851042" y="4429399"/>
              <a:ext cx="1256145" cy="1200330"/>
            </a:xfrm>
            <a:prstGeom prst="ellipse">
              <a:avLst/>
            </a:prstGeom>
            <a:solidFill>
              <a:srgbClr val="FDE9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Bar chart with solid fill" id="186" name="Google Shape;186;p5"/>
            <p:cNvPicPr preferRelativeResize="0"/>
            <p:nvPr/>
          </p:nvPicPr>
          <p:blipFill rotWithShape="1">
            <a:blip r:embed="rId3">
              <a:alphaModFix/>
            </a:blip>
            <a:srcRect b="0" l="0" r="0" t="0"/>
            <a:stretch/>
          </p:blipFill>
          <p:spPr>
            <a:xfrm>
              <a:off x="5085089" y="4571279"/>
              <a:ext cx="914401" cy="914398"/>
            </a:xfrm>
            <a:prstGeom prst="rect">
              <a:avLst/>
            </a:prstGeom>
            <a:noFill/>
            <a:ln>
              <a:noFill/>
            </a:ln>
          </p:spPr>
        </p:pic>
      </p:grpSp>
      <p:sp>
        <p:nvSpPr>
          <p:cNvPr id="187" name="Google Shape;187;p5"/>
          <p:cNvSpPr txBox="1"/>
          <p:nvPr>
            <p:ph type="title"/>
          </p:nvPr>
        </p:nvSpPr>
        <p:spPr>
          <a:xfrm>
            <a:off x="1266611" y="714896"/>
            <a:ext cx="3421837" cy="761419"/>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Calibri"/>
              <a:buNone/>
            </a:pPr>
            <a:r>
              <a:rPr lang="en-US">
                <a:solidFill>
                  <a:schemeClr val="dk2"/>
                </a:solidFill>
              </a:rPr>
              <a:t>Global Services</a:t>
            </a:r>
            <a:endParaRPr>
              <a:solidFill>
                <a:schemeClr val="dk2"/>
              </a:solidFill>
            </a:endParaRPr>
          </a:p>
        </p:txBody>
      </p:sp>
      <p:grpSp>
        <p:nvGrpSpPr>
          <p:cNvPr id="188" name="Google Shape;188;p5"/>
          <p:cNvGrpSpPr/>
          <p:nvPr/>
        </p:nvGrpSpPr>
        <p:grpSpPr>
          <a:xfrm>
            <a:off x="6002134" y="2918624"/>
            <a:ext cx="926187" cy="914400"/>
            <a:chOff x="3107885" y="2667808"/>
            <a:chExt cx="1256145" cy="1200330"/>
          </a:xfrm>
        </p:grpSpPr>
        <p:sp>
          <p:nvSpPr>
            <p:cNvPr id="189" name="Google Shape;189;p5"/>
            <p:cNvSpPr/>
            <p:nvPr/>
          </p:nvSpPr>
          <p:spPr>
            <a:xfrm>
              <a:off x="3107885" y="2667808"/>
              <a:ext cx="1256145" cy="1200330"/>
            </a:xfrm>
            <a:prstGeom prst="ellipse">
              <a:avLst/>
            </a:prstGeom>
            <a:solidFill>
              <a:srgbClr val="8CB3E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atabase with solid fill" id="190" name="Google Shape;190;p5"/>
            <p:cNvPicPr preferRelativeResize="0"/>
            <p:nvPr/>
          </p:nvPicPr>
          <p:blipFill rotWithShape="1">
            <a:blip r:embed="rId4">
              <a:alphaModFix/>
            </a:blip>
            <a:srcRect b="0" l="0" r="0" t="0"/>
            <a:stretch/>
          </p:blipFill>
          <p:spPr>
            <a:xfrm>
              <a:off x="3260369" y="2810772"/>
              <a:ext cx="914400" cy="914399"/>
            </a:xfrm>
            <a:prstGeom prst="rect">
              <a:avLst/>
            </a:prstGeom>
            <a:noFill/>
            <a:ln>
              <a:noFill/>
            </a:ln>
          </p:spPr>
        </p:pic>
      </p:grpSp>
      <p:sp>
        <p:nvSpPr>
          <p:cNvPr id="191" name="Google Shape;191;p5"/>
          <p:cNvSpPr txBox="1"/>
          <p:nvPr/>
        </p:nvSpPr>
        <p:spPr>
          <a:xfrm>
            <a:off x="6934931" y="3094144"/>
            <a:ext cx="71360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Calibri"/>
              <a:buNone/>
            </a:pPr>
            <a:r>
              <a:rPr b="1" i="0" lang="en-US" sz="1400" u="none" cap="none" strike="noStrike">
                <a:solidFill>
                  <a:srgbClr val="1F497D"/>
                </a:solidFill>
                <a:latin typeface="Calibri"/>
                <a:ea typeface="Calibri"/>
                <a:cs typeface="Calibri"/>
                <a:sym typeface="Calibri"/>
              </a:rPr>
              <a:t>Global Cache</a:t>
            </a:r>
            <a:endParaRPr b="1" i="0" sz="1400" u="none" cap="none" strike="noStrike">
              <a:solidFill>
                <a:srgbClr val="1F497D"/>
              </a:solidFill>
              <a:latin typeface="Calibri"/>
              <a:ea typeface="Calibri"/>
              <a:cs typeface="Calibri"/>
              <a:sym typeface="Calibri"/>
            </a:endParaRPr>
          </a:p>
        </p:txBody>
      </p:sp>
      <p:sp>
        <p:nvSpPr>
          <p:cNvPr id="192" name="Google Shape;192;p5"/>
          <p:cNvSpPr txBox="1"/>
          <p:nvPr/>
        </p:nvSpPr>
        <p:spPr>
          <a:xfrm>
            <a:off x="2113432" y="2986422"/>
            <a:ext cx="104859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Calibri"/>
              <a:buNone/>
            </a:pPr>
            <a:r>
              <a:rPr b="1" i="0" lang="en-US" sz="1400" u="none" cap="none" strike="noStrike">
                <a:solidFill>
                  <a:srgbClr val="1F497D"/>
                </a:solidFill>
                <a:latin typeface="Calibri"/>
                <a:ea typeface="Calibri"/>
                <a:cs typeface="Calibri"/>
                <a:sym typeface="Calibri"/>
              </a:rPr>
              <a:t>Global Discovery Catalogue</a:t>
            </a:r>
            <a:endParaRPr b="1" i="0" sz="1400" u="none" cap="none" strike="noStrike">
              <a:solidFill>
                <a:srgbClr val="1F497D"/>
              </a:solidFill>
              <a:latin typeface="Calibri"/>
              <a:ea typeface="Calibri"/>
              <a:cs typeface="Calibri"/>
              <a:sym typeface="Calibri"/>
            </a:endParaRPr>
          </a:p>
        </p:txBody>
      </p:sp>
      <p:sp>
        <p:nvSpPr>
          <p:cNvPr id="193" name="Google Shape;193;p5"/>
          <p:cNvSpPr txBox="1"/>
          <p:nvPr/>
        </p:nvSpPr>
        <p:spPr>
          <a:xfrm>
            <a:off x="4525282" y="3094144"/>
            <a:ext cx="94297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Calibri"/>
              <a:buNone/>
            </a:pPr>
            <a:r>
              <a:rPr b="1" i="0" lang="en-US" sz="1400" u="none" cap="none" strike="noStrike">
                <a:solidFill>
                  <a:srgbClr val="1F497D"/>
                </a:solidFill>
                <a:latin typeface="Calibri"/>
                <a:ea typeface="Calibri"/>
                <a:cs typeface="Calibri"/>
                <a:sym typeface="Calibri"/>
              </a:rPr>
              <a:t>Global Broker</a:t>
            </a:r>
            <a:endParaRPr b="1" i="0" sz="1400" u="none" cap="none" strike="noStrike">
              <a:solidFill>
                <a:srgbClr val="1F497D"/>
              </a:solidFill>
              <a:latin typeface="Calibri"/>
              <a:ea typeface="Calibri"/>
              <a:cs typeface="Calibri"/>
              <a:sym typeface="Calibri"/>
            </a:endParaRPr>
          </a:p>
        </p:txBody>
      </p:sp>
      <p:sp>
        <p:nvSpPr>
          <p:cNvPr id="194" name="Google Shape;194;p5"/>
          <p:cNvSpPr txBox="1"/>
          <p:nvPr/>
        </p:nvSpPr>
        <p:spPr>
          <a:xfrm>
            <a:off x="3311130" y="1688240"/>
            <a:ext cx="10423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Calibri"/>
              <a:buNone/>
            </a:pPr>
            <a:r>
              <a:rPr b="1" i="0" lang="en-US" sz="1400" u="none" cap="none" strike="noStrike">
                <a:solidFill>
                  <a:srgbClr val="1F497D"/>
                </a:solidFill>
                <a:latin typeface="Calibri"/>
                <a:ea typeface="Calibri"/>
                <a:cs typeface="Calibri"/>
                <a:sym typeface="Calibri"/>
              </a:rPr>
              <a:t>Global Monitoring</a:t>
            </a:r>
            <a:endParaRPr b="1" i="0" sz="1400" u="none" cap="none" strike="noStrike">
              <a:solidFill>
                <a:srgbClr val="1F497D"/>
              </a:solidFill>
              <a:latin typeface="Calibri"/>
              <a:ea typeface="Calibri"/>
              <a:cs typeface="Calibri"/>
              <a:sym typeface="Calibri"/>
            </a:endParaRPr>
          </a:p>
        </p:txBody>
      </p:sp>
      <p:sp>
        <p:nvSpPr>
          <p:cNvPr id="195" name="Google Shape;195;p5"/>
          <p:cNvSpPr/>
          <p:nvPr/>
        </p:nvSpPr>
        <p:spPr>
          <a:xfrm>
            <a:off x="5560207" y="3926994"/>
            <a:ext cx="1800000" cy="1233711"/>
          </a:xfrm>
          <a:prstGeom prst="roundRect">
            <a:avLst>
              <a:gd fmla="val 16667" name="adj"/>
            </a:avLst>
          </a:prstGeom>
          <a:solidFill>
            <a:srgbClr val="8CB3E3"/>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F243E"/>
              </a:buClr>
              <a:buSzPts val="1300"/>
              <a:buFont typeface="Calibri"/>
              <a:buNone/>
            </a:pPr>
            <a:r>
              <a:rPr b="1" i="0" lang="en-US" sz="1300" u="none" cap="none" strike="noStrike">
                <a:solidFill>
                  <a:srgbClr val="0F243E"/>
                </a:solidFill>
                <a:latin typeface="Calibri"/>
                <a:ea typeface="Calibri"/>
                <a:cs typeface="Calibri"/>
                <a:sym typeface="Calibri"/>
              </a:rPr>
              <a:t>Provides users HTTP download of core data cached from WIS2 nodes</a:t>
            </a:r>
            <a:endParaRPr/>
          </a:p>
        </p:txBody>
      </p:sp>
      <p:sp>
        <p:nvSpPr>
          <p:cNvPr id="196" name="Google Shape;196;p5"/>
          <p:cNvSpPr/>
          <p:nvPr/>
        </p:nvSpPr>
        <p:spPr>
          <a:xfrm>
            <a:off x="3134239" y="3926994"/>
            <a:ext cx="1800000" cy="1233711"/>
          </a:xfrm>
          <a:prstGeom prst="roundRect">
            <a:avLst>
              <a:gd fmla="val 16667" name="adj"/>
            </a:avLst>
          </a:prstGeom>
          <a:solidFill>
            <a:srgbClr val="E5B8B7"/>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1" marL="88900" marR="0" rtl="0" algn="l">
              <a:lnSpc>
                <a:spcPct val="90000"/>
              </a:lnSpc>
              <a:spcBef>
                <a:spcPts val="0"/>
              </a:spcBef>
              <a:spcAft>
                <a:spcPts val="0"/>
              </a:spcAft>
              <a:buClr>
                <a:srgbClr val="0F243E"/>
              </a:buClr>
              <a:buSzPts val="1300"/>
              <a:buFont typeface="Calibri"/>
              <a:buNone/>
            </a:pPr>
            <a:r>
              <a:rPr b="1" i="0" lang="en-US" sz="1300" u="none" cap="none" strike="noStrike">
                <a:solidFill>
                  <a:srgbClr val="0F243E"/>
                </a:solidFill>
                <a:latin typeface="Calibri"/>
                <a:ea typeface="Calibri"/>
                <a:cs typeface="Calibri"/>
                <a:sym typeface="Calibri"/>
              </a:rPr>
              <a:t>Sends notifications of new data to be downloaded from Global Caches or WIS2 nodes</a:t>
            </a:r>
            <a:endParaRPr/>
          </a:p>
        </p:txBody>
      </p:sp>
      <p:sp>
        <p:nvSpPr>
          <p:cNvPr id="197" name="Google Shape;197;p5"/>
          <p:cNvSpPr/>
          <p:nvPr/>
        </p:nvSpPr>
        <p:spPr>
          <a:xfrm>
            <a:off x="714519" y="3926994"/>
            <a:ext cx="1800000" cy="1233711"/>
          </a:xfrm>
          <a:prstGeom prst="roundRect">
            <a:avLst>
              <a:gd fmla="val 16667" name="adj"/>
            </a:avLst>
          </a:prstGeom>
          <a:solidFill>
            <a:srgbClr val="EAF1DD"/>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1" marL="0" marR="0" rtl="0" algn="l">
              <a:lnSpc>
                <a:spcPct val="90000"/>
              </a:lnSpc>
              <a:spcBef>
                <a:spcPts val="0"/>
              </a:spcBef>
              <a:spcAft>
                <a:spcPts val="0"/>
              </a:spcAft>
              <a:buClr>
                <a:srgbClr val="0F243E"/>
              </a:buClr>
              <a:buSzPts val="1300"/>
              <a:buFont typeface="Calibri"/>
              <a:buNone/>
            </a:pPr>
            <a:r>
              <a:rPr b="1" i="0" lang="en-US" sz="1300" u="none" cap="none" strike="noStrike">
                <a:solidFill>
                  <a:srgbClr val="0F243E"/>
                </a:solidFill>
                <a:latin typeface="Calibri"/>
                <a:ea typeface="Calibri"/>
                <a:cs typeface="Calibri"/>
                <a:sym typeface="Calibri"/>
              </a:rPr>
              <a:t>Provides an API to discover datasets and services </a:t>
            </a:r>
            <a:endParaRPr/>
          </a:p>
          <a:p>
            <a:pPr indent="0" lvl="1" marL="0" marR="0" rtl="0" algn="l">
              <a:lnSpc>
                <a:spcPct val="90000"/>
              </a:lnSpc>
              <a:spcBef>
                <a:spcPts val="0"/>
              </a:spcBef>
              <a:spcAft>
                <a:spcPts val="0"/>
              </a:spcAft>
              <a:buClr>
                <a:schemeClr val="lt1"/>
              </a:buClr>
              <a:buSzPts val="1300"/>
              <a:buFont typeface="Calibri"/>
              <a:buNone/>
            </a:pPr>
            <a:r>
              <a:t/>
            </a:r>
            <a:endParaRPr b="1" i="0" sz="1300" u="none" cap="none" strike="noStrike">
              <a:solidFill>
                <a:srgbClr val="0F243E"/>
              </a:solidFill>
              <a:latin typeface="Calibri"/>
              <a:ea typeface="Calibri"/>
              <a:cs typeface="Calibri"/>
              <a:sym typeface="Calibri"/>
            </a:endParaRPr>
          </a:p>
        </p:txBody>
      </p:sp>
      <p:cxnSp>
        <p:nvCxnSpPr>
          <p:cNvPr id="198" name="Google Shape;198;p5"/>
          <p:cNvCxnSpPr>
            <a:endCxn id="199" idx="7"/>
          </p:cNvCxnSpPr>
          <p:nvPr/>
        </p:nvCxnSpPr>
        <p:spPr>
          <a:xfrm flipH="1">
            <a:off x="1946995" y="1125935"/>
            <a:ext cx="8791800" cy="1926600"/>
          </a:xfrm>
          <a:prstGeom prst="straightConnector1">
            <a:avLst/>
          </a:prstGeom>
          <a:noFill/>
          <a:ln cap="flat" cmpd="sng" w="9525">
            <a:solidFill>
              <a:schemeClr val="accent3"/>
            </a:solidFill>
            <a:prstDash val="dash"/>
            <a:round/>
            <a:headEnd len="sm" w="sm" type="none"/>
            <a:tailEnd len="sm" w="sm" type="none"/>
          </a:ln>
        </p:spPr>
      </p:cxnSp>
      <p:cxnSp>
        <p:nvCxnSpPr>
          <p:cNvPr id="200" name="Google Shape;200;p5"/>
          <p:cNvCxnSpPr>
            <a:endCxn id="201" idx="7"/>
          </p:cNvCxnSpPr>
          <p:nvPr/>
        </p:nvCxnSpPr>
        <p:spPr>
          <a:xfrm flipH="1">
            <a:off x="4368237" y="1655435"/>
            <a:ext cx="5967600" cy="1397100"/>
          </a:xfrm>
          <a:prstGeom prst="straightConnector1">
            <a:avLst/>
          </a:prstGeom>
          <a:noFill/>
          <a:ln cap="flat" cmpd="sng" w="9525">
            <a:solidFill>
              <a:schemeClr val="accent2"/>
            </a:solidFill>
            <a:prstDash val="dash"/>
            <a:round/>
            <a:headEnd len="sm" w="sm" type="none"/>
            <a:tailEnd len="sm" w="sm" type="none"/>
          </a:ln>
        </p:spPr>
      </p:cxnSp>
      <p:cxnSp>
        <p:nvCxnSpPr>
          <p:cNvPr id="202" name="Google Shape;202;p5"/>
          <p:cNvCxnSpPr>
            <a:endCxn id="189" idx="7"/>
          </p:cNvCxnSpPr>
          <p:nvPr/>
        </p:nvCxnSpPr>
        <p:spPr>
          <a:xfrm flipH="1">
            <a:off x="6792684" y="2061935"/>
            <a:ext cx="3902700" cy="990600"/>
          </a:xfrm>
          <a:prstGeom prst="straightConnector1">
            <a:avLst/>
          </a:prstGeom>
          <a:noFill/>
          <a:ln cap="flat" cmpd="sng" w="9525">
            <a:solidFill>
              <a:schemeClr val="accent1"/>
            </a:solidFill>
            <a:prstDash val="dash"/>
            <a:round/>
            <a:headEnd len="sm" w="sm" type="none"/>
            <a:tailEnd len="sm" w="sm" type="none"/>
          </a:ln>
        </p:spPr>
      </p:cxnSp>
      <p:sp>
        <p:nvSpPr>
          <p:cNvPr id="203" name="Google Shape;203;p5"/>
          <p:cNvSpPr txBox="1"/>
          <p:nvPr/>
        </p:nvSpPr>
        <p:spPr>
          <a:xfrm rot="-746743">
            <a:off x="6122184" y="2180679"/>
            <a:ext cx="14949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Subscribes to topics </a:t>
            </a:r>
            <a:endParaRPr b="1" i="0" sz="1200" u="none" cap="none" strike="noStrike">
              <a:solidFill>
                <a:srgbClr val="17365D"/>
              </a:solidFill>
              <a:latin typeface="Calibri"/>
              <a:ea typeface="Calibri"/>
              <a:cs typeface="Calibri"/>
              <a:sym typeface="Calibri"/>
            </a:endParaRPr>
          </a:p>
        </p:txBody>
      </p:sp>
      <p:sp>
        <p:nvSpPr>
          <p:cNvPr id="204" name="Google Shape;204;p5"/>
          <p:cNvSpPr txBox="1"/>
          <p:nvPr/>
        </p:nvSpPr>
        <p:spPr>
          <a:xfrm rot="-819091">
            <a:off x="7544887" y="2358117"/>
            <a:ext cx="16166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Downloads core data</a:t>
            </a:r>
            <a:endParaRPr b="1" i="0" sz="1200" u="none" cap="none" strike="noStrike">
              <a:solidFill>
                <a:srgbClr val="17365D"/>
              </a:solidFill>
              <a:latin typeface="Calibri"/>
              <a:ea typeface="Calibri"/>
              <a:cs typeface="Calibri"/>
              <a:sym typeface="Calibri"/>
            </a:endParaRPr>
          </a:p>
        </p:txBody>
      </p:sp>
      <p:grpSp>
        <p:nvGrpSpPr>
          <p:cNvPr id="205" name="Google Shape;205;p5"/>
          <p:cNvGrpSpPr/>
          <p:nvPr/>
        </p:nvGrpSpPr>
        <p:grpSpPr>
          <a:xfrm>
            <a:off x="3577687" y="2918624"/>
            <a:ext cx="926187" cy="914400"/>
            <a:chOff x="3100578" y="2626881"/>
            <a:chExt cx="926187" cy="914400"/>
          </a:xfrm>
        </p:grpSpPr>
        <p:sp>
          <p:nvSpPr>
            <p:cNvPr id="201" name="Google Shape;201;p5"/>
            <p:cNvSpPr/>
            <p:nvPr/>
          </p:nvSpPr>
          <p:spPr>
            <a:xfrm>
              <a:off x="3100578" y="2626881"/>
              <a:ext cx="926187" cy="914400"/>
            </a:xfrm>
            <a:prstGeom prst="ellipse">
              <a:avLst/>
            </a:prstGeom>
            <a:solidFill>
              <a:srgbClr val="D9959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Network with solid fill" id="206" name="Google Shape;206;p5"/>
            <p:cNvPicPr preferRelativeResize="0"/>
            <p:nvPr/>
          </p:nvPicPr>
          <p:blipFill rotWithShape="1">
            <a:blip r:embed="rId5">
              <a:alphaModFix/>
            </a:blip>
            <a:srcRect b="0" l="0" r="0" t="0"/>
            <a:stretch/>
          </p:blipFill>
          <p:spPr>
            <a:xfrm>
              <a:off x="3167308" y="2639091"/>
              <a:ext cx="789683" cy="789683"/>
            </a:xfrm>
            <a:prstGeom prst="rect">
              <a:avLst/>
            </a:prstGeom>
            <a:noFill/>
            <a:ln>
              <a:noFill/>
            </a:ln>
          </p:spPr>
        </p:pic>
      </p:grpSp>
      <p:grpSp>
        <p:nvGrpSpPr>
          <p:cNvPr id="207" name="Google Shape;207;p5"/>
          <p:cNvGrpSpPr/>
          <p:nvPr/>
        </p:nvGrpSpPr>
        <p:grpSpPr>
          <a:xfrm>
            <a:off x="1156445" y="2918624"/>
            <a:ext cx="926187" cy="914400"/>
            <a:chOff x="6018575" y="2624111"/>
            <a:chExt cx="926187" cy="914400"/>
          </a:xfrm>
        </p:grpSpPr>
        <p:sp>
          <p:nvSpPr>
            <p:cNvPr id="199" name="Google Shape;199;p5"/>
            <p:cNvSpPr/>
            <p:nvPr/>
          </p:nvSpPr>
          <p:spPr>
            <a:xfrm>
              <a:off x="6018575" y="2624111"/>
              <a:ext cx="926187" cy="914400"/>
            </a:xfrm>
            <a:prstGeom prst="ellipse">
              <a:avLst/>
            </a:prstGeom>
            <a:solidFill>
              <a:srgbClr val="EAF1DD"/>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Books outline" id="208" name="Google Shape;208;p5"/>
            <p:cNvPicPr preferRelativeResize="0"/>
            <p:nvPr/>
          </p:nvPicPr>
          <p:blipFill rotWithShape="1">
            <a:blip r:embed="rId6">
              <a:alphaModFix/>
            </a:blip>
            <a:srcRect b="0" l="0" r="0" t="0"/>
            <a:stretch/>
          </p:blipFill>
          <p:spPr>
            <a:xfrm>
              <a:off x="6105969" y="2732194"/>
              <a:ext cx="751399" cy="751399"/>
            </a:xfrm>
            <a:prstGeom prst="rect">
              <a:avLst/>
            </a:prstGeom>
            <a:noFill/>
            <a:ln>
              <a:noFill/>
            </a:ln>
          </p:spPr>
        </p:pic>
      </p:grpSp>
      <p:pic>
        <p:nvPicPr>
          <p:cNvPr id="209" name="Google Shape;209;p5"/>
          <p:cNvPicPr preferRelativeResize="0"/>
          <p:nvPr/>
        </p:nvPicPr>
        <p:blipFill rotWithShape="1">
          <a:blip r:embed="rId7">
            <a:alphaModFix/>
          </a:blip>
          <a:srcRect b="0" l="0" r="0" t="0"/>
          <a:stretch/>
        </p:blipFill>
        <p:spPr>
          <a:xfrm>
            <a:off x="8054764" y="4397363"/>
            <a:ext cx="899051" cy="822536"/>
          </a:xfrm>
          <a:prstGeom prst="rect">
            <a:avLst/>
          </a:prstGeom>
          <a:noFill/>
          <a:ln>
            <a:noFill/>
          </a:ln>
        </p:spPr>
      </p:pic>
      <p:sp>
        <p:nvSpPr>
          <p:cNvPr id="210" name="Google Shape;210;p5"/>
          <p:cNvSpPr txBox="1"/>
          <p:nvPr/>
        </p:nvSpPr>
        <p:spPr>
          <a:xfrm>
            <a:off x="7820797" y="5254327"/>
            <a:ext cx="136698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2000"/>
              <a:buFont typeface="Calibri"/>
              <a:buNone/>
            </a:pPr>
            <a:r>
              <a:rPr b="1" i="0" lang="en-US" sz="2000" u="none" cap="none" strike="noStrike">
                <a:solidFill>
                  <a:srgbClr val="17365D"/>
                </a:solidFill>
                <a:latin typeface="Calibri"/>
                <a:ea typeface="Calibri"/>
                <a:cs typeface="Calibri"/>
                <a:sym typeface="Calibri"/>
              </a:rPr>
              <a:t>WIS2 node</a:t>
            </a:r>
            <a:endParaRPr b="1" i="0" sz="2000" u="none" cap="none" strike="noStrike">
              <a:solidFill>
                <a:srgbClr val="17365D"/>
              </a:solidFill>
              <a:latin typeface="Calibri"/>
              <a:ea typeface="Calibri"/>
              <a:cs typeface="Calibri"/>
              <a:sym typeface="Calibri"/>
            </a:endParaRPr>
          </a:p>
        </p:txBody>
      </p:sp>
      <p:cxnSp>
        <p:nvCxnSpPr>
          <p:cNvPr id="211" name="Google Shape;211;p5"/>
          <p:cNvCxnSpPr>
            <a:endCxn id="209" idx="0"/>
          </p:cNvCxnSpPr>
          <p:nvPr/>
        </p:nvCxnSpPr>
        <p:spPr>
          <a:xfrm flipH="1">
            <a:off x="8504290" y="2378363"/>
            <a:ext cx="1907400" cy="2019000"/>
          </a:xfrm>
          <a:prstGeom prst="straightConnector1">
            <a:avLst/>
          </a:prstGeom>
          <a:noFill/>
          <a:ln cap="flat" cmpd="sng" w="9525">
            <a:solidFill>
              <a:schemeClr val="accent1"/>
            </a:solidFill>
            <a:prstDash val="dash"/>
            <a:round/>
            <a:headEnd len="sm" w="sm" type="none"/>
            <a:tailEnd len="sm" w="sm" type="none"/>
          </a:ln>
        </p:spPr>
      </p:cxnSp>
      <p:sp>
        <p:nvSpPr>
          <p:cNvPr id="212" name="Google Shape;212;p5"/>
          <p:cNvSpPr txBox="1"/>
          <p:nvPr/>
        </p:nvSpPr>
        <p:spPr>
          <a:xfrm rot="-2856345">
            <a:off x="8267199" y="3038560"/>
            <a:ext cx="23668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Downloads recommended data</a:t>
            </a:r>
            <a:endParaRPr b="1" i="0" sz="1200" u="none" cap="none" strike="noStrike">
              <a:solidFill>
                <a:srgbClr val="17365D"/>
              </a:solidFill>
              <a:latin typeface="Calibri"/>
              <a:ea typeface="Calibri"/>
              <a:cs typeface="Calibri"/>
              <a:sym typeface="Calibri"/>
            </a:endParaRPr>
          </a:p>
        </p:txBody>
      </p:sp>
      <p:pic>
        <p:nvPicPr>
          <p:cNvPr descr="Icon&#10;&#10;Description automatically generated" id="213" name="Google Shape;213;p5"/>
          <p:cNvPicPr preferRelativeResize="0"/>
          <p:nvPr/>
        </p:nvPicPr>
        <p:blipFill rotWithShape="1">
          <a:blip r:embed="rId8">
            <a:alphaModFix/>
          </a:blip>
          <a:srcRect b="0" l="0" r="0" t="0"/>
          <a:stretch/>
        </p:blipFill>
        <p:spPr>
          <a:xfrm>
            <a:off x="10572307" y="630929"/>
            <a:ext cx="904768" cy="904768"/>
          </a:xfrm>
          <a:prstGeom prst="rect">
            <a:avLst/>
          </a:prstGeom>
          <a:noFill/>
          <a:ln>
            <a:noFill/>
          </a:ln>
        </p:spPr>
      </p:pic>
      <p:sp>
        <p:nvSpPr>
          <p:cNvPr id="214" name="Google Shape;214;p5"/>
          <p:cNvSpPr txBox="1"/>
          <p:nvPr/>
        </p:nvSpPr>
        <p:spPr>
          <a:xfrm rot="-746651">
            <a:off x="5248253" y="1855111"/>
            <a:ext cx="149492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Discovers datasets</a:t>
            </a:r>
            <a:endParaRPr b="1" i="0" sz="1200" u="none" cap="none" strike="noStrike">
              <a:solidFill>
                <a:srgbClr val="17365D"/>
              </a:solidFill>
              <a:latin typeface="Calibri"/>
              <a:ea typeface="Calibri"/>
              <a:cs typeface="Calibri"/>
              <a:sym typeface="Calibri"/>
            </a:endParaRPr>
          </a:p>
        </p:txBody>
      </p:sp>
      <p:pic>
        <p:nvPicPr>
          <p:cNvPr descr="Icon&#10;&#10;Description automatically generated" id="215" name="Google Shape;215;p5"/>
          <p:cNvPicPr preferRelativeResize="0"/>
          <p:nvPr/>
        </p:nvPicPr>
        <p:blipFill rotWithShape="1">
          <a:blip r:embed="rId8">
            <a:alphaModFix/>
          </a:blip>
          <a:srcRect b="0" l="0" r="0" t="0"/>
          <a:stretch/>
        </p:blipFill>
        <p:spPr>
          <a:xfrm>
            <a:off x="10643142" y="1538311"/>
            <a:ext cx="904768" cy="904768"/>
          </a:xfrm>
          <a:prstGeom prst="rect">
            <a:avLst/>
          </a:prstGeom>
          <a:noFill/>
          <a:ln>
            <a:noFill/>
          </a:ln>
        </p:spPr>
      </p:pic>
      <p:pic>
        <p:nvPicPr>
          <p:cNvPr id="216" name="Google Shape;216;p5"/>
          <p:cNvPicPr preferRelativeResize="0"/>
          <p:nvPr/>
        </p:nvPicPr>
        <p:blipFill rotWithShape="1">
          <a:blip r:embed="rId7">
            <a:alphaModFix/>
          </a:blip>
          <a:srcRect b="0" l="0" r="0" t="0"/>
          <a:stretch/>
        </p:blipFill>
        <p:spPr>
          <a:xfrm>
            <a:off x="9171384" y="4777724"/>
            <a:ext cx="899051" cy="822536"/>
          </a:xfrm>
          <a:prstGeom prst="rect">
            <a:avLst/>
          </a:prstGeom>
          <a:noFill/>
          <a:ln>
            <a:noFill/>
          </a:ln>
        </p:spPr>
      </p:pic>
      <p:sp>
        <p:nvSpPr>
          <p:cNvPr id="217" name="Google Shape;217;p5"/>
          <p:cNvSpPr txBox="1"/>
          <p:nvPr/>
        </p:nvSpPr>
        <p:spPr>
          <a:xfrm>
            <a:off x="8937417" y="5634688"/>
            <a:ext cx="136698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2000"/>
              <a:buFont typeface="Calibri"/>
              <a:buNone/>
            </a:pPr>
            <a:r>
              <a:rPr b="1" i="0" lang="en-US" sz="2000" u="none" cap="none" strike="noStrike">
                <a:solidFill>
                  <a:srgbClr val="17365D"/>
                </a:solidFill>
                <a:latin typeface="Calibri"/>
                <a:ea typeface="Calibri"/>
                <a:cs typeface="Calibri"/>
                <a:sym typeface="Calibri"/>
              </a:rPr>
              <a:t>WIS2 node</a:t>
            </a:r>
            <a:endParaRPr b="1" i="0" sz="2000" u="none" cap="none" strike="noStrike">
              <a:solidFill>
                <a:srgbClr val="17365D"/>
              </a:solidFill>
              <a:latin typeface="Calibri"/>
              <a:ea typeface="Calibri"/>
              <a:cs typeface="Calibri"/>
              <a:sym typeface="Calibri"/>
            </a:endParaRPr>
          </a:p>
        </p:txBody>
      </p:sp>
      <p:cxnSp>
        <p:nvCxnSpPr>
          <p:cNvPr id="218" name="Google Shape;218;p5"/>
          <p:cNvCxnSpPr>
            <a:endCxn id="216" idx="0"/>
          </p:cNvCxnSpPr>
          <p:nvPr/>
        </p:nvCxnSpPr>
        <p:spPr>
          <a:xfrm flipH="1">
            <a:off x="9620910" y="2443124"/>
            <a:ext cx="1292100" cy="2334600"/>
          </a:xfrm>
          <a:prstGeom prst="straightConnector1">
            <a:avLst/>
          </a:prstGeom>
          <a:noFill/>
          <a:ln cap="flat" cmpd="sng" w="9525">
            <a:solidFill>
              <a:schemeClr val="accent1"/>
            </a:solidFill>
            <a:prstDash val="dash"/>
            <a:round/>
            <a:headEnd len="sm" w="sm" type="none"/>
            <a:tailEnd len="sm" w="sm" type="none"/>
          </a:ln>
        </p:spPr>
      </p:cxnSp>
      <p:sp>
        <p:nvSpPr>
          <p:cNvPr id="219" name="Google Shape;219;p5"/>
          <p:cNvSpPr txBox="1"/>
          <p:nvPr/>
        </p:nvSpPr>
        <p:spPr>
          <a:xfrm rot="-3686690">
            <a:off x="8960667" y="3390874"/>
            <a:ext cx="23668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Downloads recommended data</a:t>
            </a:r>
            <a:endParaRPr b="1" i="0" sz="1200" u="none" cap="none" strike="noStrike">
              <a:solidFill>
                <a:srgbClr val="17365D"/>
              </a:solidFill>
              <a:latin typeface="Calibri"/>
              <a:ea typeface="Calibri"/>
              <a:cs typeface="Calibri"/>
              <a:sym typeface="Calibri"/>
            </a:endParaRPr>
          </a:p>
        </p:txBody>
      </p:sp>
      <p:pic>
        <p:nvPicPr>
          <p:cNvPr id="220" name="Google Shape;220;p5"/>
          <p:cNvPicPr preferRelativeResize="0"/>
          <p:nvPr/>
        </p:nvPicPr>
        <p:blipFill rotWithShape="1">
          <a:blip r:embed="rId7">
            <a:alphaModFix/>
          </a:blip>
          <a:srcRect b="0" l="0" r="0" t="0"/>
          <a:stretch/>
        </p:blipFill>
        <p:spPr>
          <a:xfrm>
            <a:off x="10380577" y="5043276"/>
            <a:ext cx="899051" cy="822536"/>
          </a:xfrm>
          <a:prstGeom prst="rect">
            <a:avLst/>
          </a:prstGeom>
          <a:noFill/>
          <a:ln>
            <a:noFill/>
          </a:ln>
        </p:spPr>
      </p:pic>
      <p:sp>
        <p:nvSpPr>
          <p:cNvPr id="221" name="Google Shape;221;p5"/>
          <p:cNvSpPr txBox="1"/>
          <p:nvPr/>
        </p:nvSpPr>
        <p:spPr>
          <a:xfrm>
            <a:off x="10146610" y="5900240"/>
            <a:ext cx="136698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2000"/>
              <a:buFont typeface="Calibri"/>
              <a:buNone/>
            </a:pPr>
            <a:r>
              <a:rPr b="1" i="0" lang="en-US" sz="2000" u="none" cap="none" strike="noStrike">
                <a:solidFill>
                  <a:srgbClr val="17365D"/>
                </a:solidFill>
                <a:latin typeface="Calibri"/>
                <a:ea typeface="Calibri"/>
                <a:cs typeface="Calibri"/>
                <a:sym typeface="Calibri"/>
              </a:rPr>
              <a:t>WIS2 node</a:t>
            </a:r>
            <a:endParaRPr b="1" i="0" sz="2000" u="none" cap="none" strike="noStrike">
              <a:solidFill>
                <a:srgbClr val="17365D"/>
              </a:solidFill>
              <a:latin typeface="Calibri"/>
              <a:ea typeface="Calibri"/>
              <a:cs typeface="Calibri"/>
              <a:sym typeface="Calibri"/>
            </a:endParaRPr>
          </a:p>
        </p:txBody>
      </p:sp>
      <p:cxnSp>
        <p:nvCxnSpPr>
          <p:cNvPr id="222" name="Google Shape;222;p5"/>
          <p:cNvCxnSpPr>
            <a:endCxn id="220" idx="0"/>
          </p:cNvCxnSpPr>
          <p:nvPr/>
        </p:nvCxnSpPr>
        <p:spPr>
          <a:xfrm flipH="1">
            <a:off x="10830103" y="2316276"/>
            <a:ext cx="647100" cy="2727000"/>
          </a:xfrm>
          <a:prstGeom prst="straightConnector1">
            <a:avLst/>
          </a:prstGeom>
          <a:noFill/>
          <a:ln cap="flat" cmpd="sng" w="9525">
            <a:solidFill>
              <a:schemeClr val="accent1"/>
            </a:solidFill>
            <a:prstDash val="dash"/>
            <a:round/>
            <a:headEnd len="sm" w="sm" type="none"/>
            <a:tailEnd len="sm" w="sm" type="none"/>
          </a:ln>
        </p:spPr>
      </p:cxnSp>
      <p:sp>
        <p:nvSpPr>
          <p:cNvPr id="223" name="Google Shape;223;p5"/>
          <p:cNvSpPr txBox="1"/>
          <p:nvPr/>
        </p:nvSpPr>
        <p:spPr>
          <a:xfrm rot="-4565705">
            <a:off x="9799116" y="3597000"/>
            <a:ext cx="236689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Downloads recommended data</a:t>
            </a:r>
            <a:endParaRPr b="1" i="0" sz="1200" u="none" cap="none" strike="noStrike">
              <a:solidFill>
                <a:srgbClr val="17365D"/>
              </a:solidFill>
              <a:latin typeface="Calibri"/>
              <a:ea typeface="Calibri"/>
              <a:cs typeface="Calibri"/>
              <a:sym typeface="Calibri"/>
            </a:endParaRPr>
          </a:p>
        </p:txBody>
      </p:sp>
      <p:sp>
        <p:nvSpPr>
          <p:cNvPr id="224" name="Google Shape;224;p5"/>
          <p:cNvSpPr txBox="1"/>
          <p:nvPr/>
        </p:nvSpPr>
        <p:spPr>
          <a:xfrm>
            <a:off x="11362765" y="3771900"/>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5" name="Google Shape;225;p5"/>
          <p:cNvSpPr/>
          <p:nvPr/>
        </p:nvSpPr>
        <p:spPr>
          <a:xfrm>
            <a:off x="562098" y="1348309"/>
            <a:ext cx="6999373" cy="4027255"/>
          </a:xfrm>
          <a:prstGeom prst="roundRect">
            <a:avLst>
              <a:gd fmla="val 7113" name="adj"/>
            </a:avLst>
          </a:prstGeom>
          <a:noFill/>
          <a:ln cap="flat" cmpd="sng" w="9525">
            <a:solidFill>
              <a:srgbClr val="4A7DBA"/>
            </a:solidFill>
            <a:prstDash val="dot"/>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balloon, transport, aircraft&#10;&#10;Description automatically generated" id="226" name="Google Shape;226;p5"/>
          <p:cNvPicPr preferRelativeResize="0"/>
          <p:nvPr/>
        </p:nvPicPr>
        <p:blipFill rotWithShape="1">
          <a:blip r:embed="rId9">
            <a:alphaModFix/>
          </a:blip>
          <a:srcRect b="0" l="0" r="0" t="0"/>
          <a:stretch/>
        </p:blipFill>
        <p:spPr>
          <a:xfrm>
            <a:off x="0" y="784382"/>
            <a:ext cx="1472111" cy="1472111"/>
          </a:xfrm>
          <a:prstGeom prst="rect">
            <a:avLst/>
          </a:prstGeom>
          <a:noFill/>
          <a:ln>
            <a:noFill/>
          </a:ln>
        </p:spPr>
      </p:pic>
      <p:sp>
        <p:nvSpPr>
          <p:cNvPr id="227" name="Google Shape;227;p5"/>
          <p:cNvSpPr/>
          <p:nvPr/>
        </p:nvSpPr>
        <p:spPr>
          <a:xfrm>
            <a:off x="-53788" y="-13415"/>
            <a:ext cx="12245788" cy="734218"/>
          </a:xfrm>
          <a:prstGeom prst="rect">
            <a:avLst/>
          </a:prstGeom>
          <a:solidFill>
            <a:srgbClr val="034D9E"/>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WIS2 Components: Global Services</a:t>
            </a:r>
            <a:endParaRPr b="1" i="0" sz="3200" u="none" cap="none" strike="noStrike">
              <a:solidFill>
                <a:srgbClr val="FFFFFF"/>
              </a:solidFill>
              <a:latin typeface="Calibri"/>
              <a:ea typeface="Calibri"/>
              <a:cs typeface="Calibri"/>
              <a:sym typeface="Calibri"/>
            </a:endParaRPr>
          </a:p>
        </p:txBody>
      </p:sp>
      <p:pic>
        <p:nvPicPr>
          <p:cNvPr descr="Icon&#10;&#10;Description automatically generated" id="228" name="Google Shape;228;p5"/>
          <p:cNvPicPr preferRelativeResize="0"/>
          <p:nvPr/>
        </p:nvPicPr>
        <p:blipFill rotWithShape="1">
          <a:blip r:embed="rId8">
            <a:alphaModFix/>
          </a:blip>
          <a:srcRect b="0" l="12197" r="7525" t="0"/>
          <a:stretch/>
        </p:blipFill>
        <p:spPr>
          <a:xfrm>
            <a:off x="11362765" y="1078590"/>
            <a:ext cx="726320" cy="904768"/>
          </a:xfrm>
          <a:prstGeom prst="rect">
            <a:avLst/>
          </a:prstGeom>
          <a:noFill/>
          <a:ln>
            <a:noFill/>
          </a:ln>
        </p:spPr>
      </p:pic>
      <p:sp>
        <p:nvSpPr>
          <p:cNvPr id="229" name="Google Shape;229;p5"/>
          <p:cNvSpPr txBox="1"/>
          <p:nvPr/>
        </p:nvSpPr>
        <p:spPr>
          <a:xfrm>
            <a:off x="10227934" y="1336457"/>
            <a:ext cx="136698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65D"/>
              </a:buClr>
              <a:buSzPts val="1800"/>
              <a:buFont typeface="Calibri"/>
              <a:buNone/>
            </a:pPr>
            <a:r>
              <a:rPr b="1" i="0" lang="en-US" sz="1800" u="none" cap="none" strike="noStrike">
                <a:solidFill>
                  <a:srgbClr val="17365D"/>
                </a:solidFill>
                <a:latin typeface="Calibri"/>
                <a:ea typeface="Calibri"/>
                <a:cs typeface="Calibri"/>
                <a:sym typeface="Calibri"/>
              </a:rPr>
              <a:t>Data users</a:t>
            </a:r>
            <a:endParaRPr b="1" i="0" sz="1800" u="none" cap="none" strike="noStrike">
              <a:solidFill>
                <a:srgbClr val="17365D"/>
              </a:solidFill>
              <a:latin typeface="Calibri"/>
              <a:ea typeface="Calibri"/>
              <a:cs typeface="Calibri"/>
              <a:sym typeface="Calibri"/>
            </a:endParaRPr>
          </a:p>
        </p:txBody>
      </p:sp>
      <p:sp>
        <p:nvSpPr>
          <p:cNvPr id="230" name="Google Shape;230;p5"/>
          <p:cNvSpPr/>
          <p:nvPr/>
        </p:nvSpPr>
        <p:spPr>
          <a:xfrm>
            <a:off x="5965371" y="5640779"/>
            <a:ext cx="2386941" cy="586693"/>
          </a:xfrm>
          <a:custGeom>
            <a:rect b="b" l="l" r="r" t="t"/>
            <a:pathLst>
              <a:path extrusionOk="0" h="586693" w="2386941">
                <a:moveTo>
                  <a:pt x="2386941" y="110837"/>
                </a:moveTo>
                <a:cubicBezTo>
                  <a:pt x="2169226" y="306450"/>
                  <a:pt x="1951512" y="502063"/>
                  <a:pt x="1666504" y="562099"/>
                </a:cubicBezTo>
                <a:cubicBezTo>
                  <a:pt x="1381496" y="622135"/>
                  <a:pt x="954645" y="564738"/>
                  <a:pt x="676894" y="471055"/>
                </a:cubicBezTo>
                <a:cubicBezTo>
                  <a:pt x="399143" y="377372"/>
                  <a:pt x="199571" y="188686"/>
                  <a:pt x="0" y="0"/>
                </a:cubicBezTo>
              </a:path>
            </a:pathLst>
          </a:custGeom>
          <a:noFill/>
          <a:ln cap="flat" cmpd="sng" w="9525">
            <a:solidFill>
              <a:schemeClr val="accen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5"/>
          <p:cNvSpPr/>
          <p:nvPr/>
        </p:nvSpPr>
        <p:spPr>
          <a:xfrm>
            <a:off x="5767449" y="5701113"/>
            <a:ext cx="2737263" cy="704735"/>
          </a:xfrm>
          <a:custGeom>
            <a:rect b="b" l="l" r="r" t="t"/>
            <a:pathLst>
              <a:path extrusionOk="0" h="586693" w="2386941">
                <a:moveTo>
                  <a:pt x="2386941" y="110837"/>
                </a:moveTo>
                <a:cubicBezTo>
                  <a:pt x="2169226" y="306450"/>
                  <a:pt x="1951512" y="502063"/>
                  <a:pt x="1666504" y="562099"/>
                </a:cubicBezTo>
                <a:cubicBezTo>
                  <a:pt x="1381496" y="622135"/>
                  <a:pt x="954645" y="564738"/>
                  <a:pt x="676894" y="471055"/>
                </a:cubicBezTo>
                <a:cubicBezTo>
                  <a:pt x="399143" y="377372"/>
                  <a:pt x="199571" y="188686"/>
                  <a:pt x="0" y="0"/>
                </a:cubicBezTo>
              </a:path>
            </a:pathLst>
          </a:custGeom>
          <a:noFill/>
          <a:ln cap="flat" cmpd="sng" w="9525">
            <a:solidFill>
              <a:schemeClr val="accen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5"/>
          <p:cNvSpPr/>
          <p:nvPr/>
        </p:nvSpPr>
        <p:spPr>
          <a:xfrm>
            <a:off x="5560207" y="5819157"/>
            <a:ext cx="3096905" cy="779998"/>
          </a:xfrm>
          <a:custGeom>
            <a:rect b="b" l="l" r="r" t="t"/>
            <a:pathLst>
              <a:path extrusionOk="0" h="586693" w="2386941">
                <a:moveTo>
                  <a:pt x="2386941" y="110837"/>
                </a:moveTo>
                <a:cubicBezTo>
                  <a:pt x="2169226" y="306450"/>
                  <a:pt x="1951512" y="502063"/>
                  <a:pt x="1666504" y="562099"/>
                </a:cubicBezTo>
                <a:cubicBezTo>
                  <a:pt x="1381496" y="622135"/>
                  <a:pt x="954645" y="564738"/>
                  <a:pt x="676894" y="471055"/>
                </a:cubicBezTo>
                <a:cubicBezTo>
                  <a:pt x="399143" y="377372"/>
                  <a:pt x="199571" y="188686"/>
                  <a:pt x="0" y="0"/>
                </a:cubicBezTo>
              </a:path>
            </a:pathLst>
          </a:custGeom>
          <a:noFill/>
          <a:ln cap="flat" cmpd="sng" w="9525">
            <a:solidFill>
              <a:schemeClr val="accen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5"/>
          <p:cNvSpPr txBox="1"/>
          <p:nvPr/>
        </p:nvSpPr>
        <p:spPr>
          <a:xfrm>
            <a:off x="5646759" y="6566610"/>
            <a:ext cx="3418073"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65D"/>
              </a:buClr>
              <a:buSzPts val="1200"/>
              <a:buFont typeface="Calibri"/>
              <a:buNone/>
            </a:pPr>
            <a:r>
              <a:rPr b="1" i="0" lang="en-US" sz="1200" u="none" cap="none" strike="noStrike">
                <a:solidFill>
                  <a:srgbClr val="17365D"/>
                </a:solidFill>
                <a:latin typeface="Calibri"/>
                <a:ea typeface="Calibri"/>
                <a:cs typeface="Calibri"/>
                <a:sym typeface="Calibri"/>
              </a:rPr>
              <a:t>Scale to</a:t>
            </a:r>
            <a:r>
              <a:rPr b="1" i="0" lang="en-US" sz="1200" u="none" cap="none" strike="noStrike">
                <a:solidFill>
                  <a:srgbClr val="17365D"/>
                </a:solidFill>
                <a:latin typeface="Calibri"/>
                <a:ea typeface="Calibri"/>
                <a:cs typeface="Calibri"/>
                <a:sym typeface="Calibri"/>
              </a:rPr>
              <a:t> highly-available, global data sharing</a:t>
            </a:r>
            <a:endParaRPr b="1" i="0" sz="1200" u="none" cap="none" strike="noStrike">
              <a:solidFill>
                <a:srgbClr val="17365D"/>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6"/>
          <p:cNvSpPr/>
          <p:nvPr/>
        </p:nvSpPr>
        <p:spPr>
          <a:xfrm>
            <a:off x="-53788" y="0"/>
            <a:ext cx="12245788" cy="734218"/>
          </a:xfrm>
          <a:prstGeom prst="rect">
            <a:avLst/>
          </a:prstGeom>
          <a:solidFill>
            <a:srgbClr val="034D9E"/>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libri"/>
                <a:ea typeface="Calibri"/>
                <a:cs typeface="Calibri"/>
                <a:sym typeface="Calibri"/>
              </a:rPr>
              <a:t>WIS2 Components and Standards</a:t>
            </a:r>
            <a:endParaRPr b="1" sz="3200">
              <a:solidFill>
                <a:schemeClr val="lt1"/>
              </a:solidFill>
              <a:latin typeface="Calibri"/>
              <a:ea typeface="Calibri"/>
              <a:cs typeface="Calibri"/>
              <a:sym typeface="Calibri"/>
            </a:endParaRPr>
          </a:p>
        </p:txBody>
      </p:sp>
      <p:graphicFrame>
        <p:nvGraphicFramePr>
          <p:cNvPr id="239" name="Google Shape;239;p6"/>
          <p:cNvGraphicFramePr/>
          <p:nvPr/>
        </p:nvGraphicFramePr>
        <p:xfrm>
          <a:off x="1618639" y="692536"/>
          <a:ext cx="3000000" cy="3000000"/>
        </p:xfrm>
        <a:graphic>
          <a:graphicData uri="http://schemas.openxmlformats.org/drawingml/2006/table">
            <a:tbl>
              <a:tblPr bandRow="1" firstRow="1">
                <a:noFill/>
                <a:tableStyleId>{C60AFE1C-3D8A-49FC-96BE-1668F432D101}</a:tableStyleId>
              </a:tblPr>
              <a:tblGrid>
                <a:gridCol w="2623375"/>
                <a:gridCol w="2416850"/>
                <a:gridCol w="3965925"/>
              </a:tblGrid>
              <a:tr h="350175">
                <a:tc>
                  <a:txBody>
                    <a:bodyPr/>
                    <a:lstStyle/>
                    <a:p>
                      <a:pPr indent="0" lvl="0" marL="0" marR="0" rtl="0" algn="l">
                        <a:spcBef>
                          <a:spcPts val="0"/>
                        </a:spcBef>
                        <a:spcAft>
                          <a:spcPts val="0"/>
                        </a:spcAft>
                        <a:buNone/>
                      </a:pPr>
                      <a:r>
                        <a:rPr lang="en-US" sz="1800" u="none" cap="none" strike="noStrike"/>
                        <a:t>Component</a:t>
                      </a:r>
                      <a:endParaRPr/>
                    </a:p>
                  </a:txBody>
                  <a:tcPr marT="45725" marB="45725" marR="91450" marL="91450"/>
                </a:tc>
                <a:tc>
                  <a:txBody>
                    <a:bodyPr/>
                    <a:lstStyle/>
                    <a:p>
                      <a:pPr indent="0" lvl="0" marL="0" marR="0" rtl="0" algn="l">
                        <a:spcBef>
                          <a:spcPts val="0"/>
                        </a:spcBef>
                        <a:spcAft>
                          <a:spcPts val="0"/>
                        </a:spcAft>
                        <a:buNone/>
                      </a:pPr>
                      <a:r>
                        <a:rPr lang="en-US" sz="1800"/>
                        <a:t>Protocol/Interface/API</a:t>
                      </a:r>
                      <a:endParaRPr/>
                    </a:p>
                  </a:txBody>
                  <a:tcPr marT="45725" marB="45725" marR="91450" marL="91450"/>
                </a:tc>
                <a:tc>
                  <a:txBody>
                    <a:bodyPr/>
                    <a:lstStyle/>
                    <a:p>
                      <a:pPr indent="0" lvl="0" marL="0" marR="0" rtl="0" algn="l">
                        <a:spcBef>
                          <a:spcPts val="0"/>
                        </a:spcBef>
                        <a:spcAft>
                          <a:spcPts val="0"/>
                        </a:spcAft>
                        <a:buNone/>
                      </a:pPr>
                      <a:r>
                        <a:rPr lang="en-US" sz="1800"/>
                        <a:t>Content/Encoding(s)</a:t>
                      </a:r>
                      <a:endParaRPr/>
                    </a:p>
                  </a:txBody>
                  <a:tcPr marT="45725" marB="45725" marR="91450" marL="91450"/>
                </a:tc>
              </a:tr>
              <a:tr h="1138075">
                <a:tc>
                  <a:txBody>
                    <a:bodyPr/>
                    <a:lstStyle/>
                    <a:p>
                      <a:pPr indent="0" lvl="0" marL="0" marR="0" rtl="0" algn="l">
                        <a:spcBef>
                          <a:spcPts val="0"/>
                        </a:spcBef>
                        <a:spcAft>
                          <a:spcPts val="0"/>
                        </a:spcAft>
                        <a:buNone/>
                      </a:pPr>
                      <a:r>
                        <a:rPr lang="en-US" sz="1800"/>
                        <a:t>Global Discovery Catalogue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HTTP/S</a:t>
                      </a:r>
                      <a:endParaRPr/>
                    </a:p>
                    <a:p>
                      <a:pPr indent="0" lvl="0" marL="0" marR="0" rtl="0" algn="l">
                        <a:lnSpc>
                          <a:spcPct val="100000"/>
                        </a:lnSpc>
                        <a:spcBef>
                          <a:spcPts val="0"/>
                        </a:spcBef>
                        <a:spcAft>
                          <a:spcPts val="0"/>
                        </a:spcAft>
                        <a:buClr>
                          <a:schemeClr val="dk1"/>
                        </a:buClr>
                        <a:buSzPts val="1800"/>
                        <a:buFont typeface="Calibri"/>
                        <a:buNone/>
                      </a:pPr>
                      <a:r>
                        <a:rPr lang="en-US" sz="1800"/>
                        <a:t>OpenAPI</a:t>
                      </a:r>
                      <a:br>
                        <a:rPr lang="en-US" sz="1800"/>
                      </a:br>
                      <a:r>
                        <a:rPr lang="en-US" sz="1800"/>
                        <a:t>OGC API – Records</a:t>
                      </a:r>
                      <a:endParaRPr/>
                    </a:p>
                  </a:txBody>
                  <a:tcPr marT="45725" marB="45725" marR="91450" marL="91450"/>
                </a:tc>
                <a:tc>
                  <a:txBody>
                    <a:bodyPr/>
                    <a:lstStyle/>
                    <a:p>
                      <a:pPr indent="-285750" lvl="0" marL="285750" marR="0" rtl="0" algn="l">
                        <a:spcBef>
                          <a:spcPts val="0"/>
                        </a:spcBef>
                        <a:spcAft>
                          <a:spcPts val="0"/>
                        </a:spcAft>
                        <a:buClr>
                          <a:schemeClr val="dk1"/>
                        </a:buClr>
                        <a:buSzPts val="1800"/>
                        <a:buFont typeface="Calibri"/>
                        <a:buChar char="-"/>
                      </a:pPr>
                      <a:r>
                        <a:rPr lang="en-US" sz="1800"/>
                        <a:t>WCMP2 / OGC - API Records</a:t>
                      </a:r>
                      <a:endParaRPr/>
                    </a:p>
                    <a:p>
                      <a:pPr indent="-285750" lvl="0" marL="285750" marR="0" rtl="0" algn="l">
                        <a:spcBef>
                          <a:spcPts val="0"/>
                        </a:spcBef>
                        <a:spcAft>
                          <a:spcPts val="0"/>
                        </a:spcAft>
                        <a:buClr>
                          <a:schemeClr val="dk1"/>
                        </a:buClr>
                        <a:buSzPts val="1800"/>
                        <a:buFont typeface="Calibri"/>
                        <a:buChar char="-"/>
                      </a:pPr>
                      <a:r>
                        <a:rPr lang="en-US" sz="1800"/>
                        <a:t>Topic Hierarchy</a:t>
                      </a:r>
                      <a:endParaRPr/>
                    </a:p>
                    <a:p>
                      <a:pPr indent="-285750" lvl="0" marL="285750" marR="0" rtl="0" algn="l">
                        <a:spcBef>
                          <a:spcPts val="0"/>
                        </a:spcBef>
                        <a:spcAft>
                          <a:spcPts val="0"/>
                        </a:spcAft>
                        <a:buClr>
                          <a:schemeClr val="dk1"/>
                        </a:buClr>
                        <a:buSzPts val="1800"/>
                        <a:buFont typeface="Calibri"/>
                        <a:buChar char="-"/>
                      </a:pPr>
                      <a:r>
                        <a:rPr lang="en-US" sz="1800"/>
                        <a:t>Notification message (GeoJSON)</a:t>
                      </a:r>
                      <a:endParaRPr/>
                    </a:p>
                  </a:txBody>
                  <a:tcPr marT="45725" marB="45725" marR="91450" marL="91450"/>
                </a:tc>
              </a:tr>
              <a:tr h="612825">
                <a:tc>
                  <a:txBody>
                    <a:bodyPr/>
                    <a:lstStyle/>
                    <a:p>
                      <a:pPr indent="0" lvl="0" marL="0" marR="0" rtl="0" algn="l">
                        <a:spcBef>
                          <a:spcPts val="0"/>
                        </a:spcBef>
                        <a:spcAft>
                          <a:spcPts val="0"/>
                        </a:spcAft>
                        <a:buNone/>
                      </a:pPr>
                      <a:r>
                        <a:rPr lang="en-US" sz="1800"/>
                        <a:t>Message Replay API</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OGC API – Features </a:t>
                      </a:r>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Notification message (GeoJSON)</a:t>
                      </a:r>
                      <a:endParaRPr/>
                    </a:p>
                  </a:txBody>
                  <a:tcPr marT="45725" marB="45725" marR="91450" marL="91450"/>
                </a:tc>
              </a:tr>
              <a:tr h="612825">
                <a:tc>
                  <a:txBody>
                    <a:bodyPr/>
                    <a:lstStyle/>
                    <a:p>
                      <a:pPr indent="0" lvl="0" marL="0" marR="0" rtl="0" algn="l">
                        <a:spcBef>
                          <a:spcPts val="0"/>
                        </a:spcBef>
                        <a:spcAft>
                          <a:spcPts val="0"/>
                        </a:spcAft>
                        <a:buNone/>
                      </a:pPr>
                      <a:r>
                        <a:rPr lang="en-US" sz="1800"/>
                        <a:t>Global Broker</a:t>
                      </a:r>
                      <a:endParaRPr/>
                    </a:p>
                  </a:txBody>
                  <a:tcPr marT="45725" marB="45725" marR="91450" marL="91450"/>
                </a:tc>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MQTT/S</a:t>
                      </a:r>
                      <a:endParaRPr/>
                    </a:p>
                  </a:txBody>
                  <a:tcPr marT="45725" marB="45725" marR="91450" marL="91450"/>
                </a:tc>
                <a:tc>
                  <a:txBody>
                    <a:bodyPr/>
                    <a:lstStyle/>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Notification message (GeoJSON)</a:t>
                      </a:r>
                      <a:endParaRPr/>
                    </a:p>
                  </a:txBody>
                  <a:tcPr marT="45725" marB="45725" marR="91450" marL="91450"/>
                </a:tc>
              </a:tr>
              <a:tr h="1663350">
                <a:tc>
                  <a:txBody>
                    <a:bodyPr/>
                    <a:lstStyle/>
                    <a:p>
                      <a:pPr indent="0" lvl="0" marL="0" marR="0" rtl="0" algn="l">
                        <a:spcBef>
                          <a:spcPts val="0"/>
                        </a:spcBef>
                        <a:spcAft>
                          <a:spcPts val="0"/>
                        </a:spcAft>
                        <a:buNone/>
                      </a:pPr>
                      <a:r>
                        <a:rPr lang="en-US" sz="1800"/>
                        <a:t>Global Cache</a:t>
                      </a:r>
                      <a:endParaRPr/>
                    </a:p>
                  </a:txBody>
                  <a:tcPr marT="45725" marB="45725" marR="91450" marL="91450"/>
                </a:tc>
                <a:tc>
                  <a:txBody>
                    <a:bodyPr/>
                    <a:lstStyle/>
                    <a:p>
                      <a:pPr indent="0" lvl="0" marL="0" marR="0" rtl="0" algn="l">
                        <a:spcBef>
                          <a:spcPts val="0"/>
                        </a:spcBef>
                        <a:spcAft>
                          <a:spcPts val="0"/>
                        </a:spcAft>
                        <a:buNone/>
                      </a:pPr>
                      <a:r>
                        <a:rPr lang="en-US" sz="1800"/>
                        <a:t>HTTP/S</a:t>
                      </a:r>
                      <a:endParaRPr/>
                    </a:p>
                  </a:txBody>
                  <a:tcPr marT="45725" marB="45725" marR="91450" marL="91450"/>
                </a:tc>
                <a:tc>
                  <a:txBody>
                    <a:bodyPr/>
                    <a:lstStyle/>
                    <a:p>
                      <a:pPr indent="0" lvl="0" marL="0" marR="0" rtl="0" algn="l">
                        <a:spcBef>
                          <a:spcPts val="0"/>
                        </a:spcBef>
                        <a:spcAft>
                          <a:spcPts val="0"/>
                        </a:spcAft>
                        <a:buNone/>
                      </a:pPr>
                      <a:r>
                        <a:rPr lang="en-US" sz="1800"/>
                        <a:t>Programme specific:</a:t>
                      </a:r>
                      <a:endParaRPr/>
                    </a:p>
                    <a:p>
                      <a:pPr indent="-285750" lvl="0" marL="285750" marR="0" rtl="0" algn="l">
                        <a:spcBef>
                          <a:spcPts val="0"/>
                        </a:spcBef>
                        <a:spcAft>
                          <a:spcPts val="0"/>
                        </a:spcAft>
                        <a:buClr>
                          <a:schemeClr val="dk1"/>
                        </a:buClr>
                        <a:buSzPts val="1800"/>
                        <a:buFont typeface="Calibri"/>
                        <a:buChar char="-"/>
                      </a:pPr>
                      <a:r>
                        <a:rPr lang="en-US" sz="1800"/>
                        <a:t>GRIB2</a:t>
                      </a:r>
                      <a:endParaRPr/>
                    </a:p>
                    <a:p>
                      <a:pPr indent="-285750" lvl="0" marL="285750" marR="0" rtl="0" algn="l">
                        <a:spcBef>
                          <a:spcPts val="0"/>
                        </a:spcBef>
                        <a:spcAft>
                          <a:spcPts val="0"/>
                        </a:spcAft>
                        <a:buClr>
                          <a:schemeClr val="dk1"/>
                        </a:buClr>
                        <a:buSzPts val="1800"/>
                        <a:buFont typeface="Calibri"/>
                        <a:buChar char="-"/>
                      </a:pPr>
                      <a:r>
                        <a:rPr lang="en-US" sz="1800"/>
                        <a:t>BUFR4</a:t>
                      </a:r>
                      <a:endParaRPr/>
                    </a:p>
                    <a:p>
                      <a:pPr indent="-285750" lvl="0" marL="285750" marR="0" rtl="0" algn="l">
                        <a:spcBef>
                          <a:spcPts val="0"/>
                        </a:spcBef>
                        <a:spcAft>
                          <a:spcPts val="0"/>
                        </a:spcAft>
                        <a:buClr>
                          <a:schemeClr val="dk1"/>
                        </a:buClr>
                        <a:buSzPts val="1800"/>
                        <a:buFont typeface="Calibri"/>
                        <a:buChar char="-"/>
                      </a:pPr>
                      <a:r>
                        <a:rPr lang="en-US" sz="1800"/>
                        <a:t>WaterML2</a:t>
                      </a:r>
                      <a:endParaRPr/>
                    </a:p>
                    <a:p>
                      <a:pPr indent="-285750" lvl="0" marL="285750" marR="0" rtl="0" algn="l">
                        <a:spcBef>
                          <a:spcPts val="0"/>
                        </a:spcBef>
                        <a:spcAft>
                          <a:spcPts val="0"/>
                        </a:spcAft>
                        <a:buClr>
                          <a:schemeClr val="dk1"/>
                        </a:buClr>
                        <a:buSzPts val="1800"/>
                        <a:buFont typeface="Calibri"/>
                        <a:buChar char="-"/>
                      </a:pPr>
                      <a:r>
                        <a:rPr lang="en-US" sz="1800"/>
                        <a:t>CF/NetCDF</a:t>
                      </a:r>
                      <a:endParaRPr sz="1800"/>
                    </a:p>
                    <a:p>
                      <a:pPr indent="-285750" lvl="0" marL="285750" marR="0" rtl="0" algn="l">
                        <a:spcBef>
                          <a:spcPts val="0"/>
                        </a:spcBef>
                        <a:spcAft>
                          <a:spcPts val="0"/>
                        </a:spcAft>
                        <a:buClr>
                          <a:schemeClr val="dk1"/>
                        </a:buClr>
                        <a:buSzPts val="1800"/>
                        <a:buFont typeface="Calibri"/>
                        <a:buChar char="-"/>
                      </a:pPr>
                      <a:r>
                        <a:rPr lang="en-US" sz="1800"/>
                        <a:t>GeoJSON</a:t>
                      </a:r>
                      <a:endParaRPr sz="1800"/>
                    </a:p>
                  </a:txBody>
                  <a:tcPr marT="45725" marB="45725" marR="91450" marL="91450"/>
                </a:tc>
              </a:tr>
              <a:tr h="1138075">
                <a:tc>
                  <a:txBody>
                    <a:bodyPr/>
                    <a:lstStyle/>
                    <a:p>
                      <a:pPr indent="0" lvl="0" marL="0" marR="0" rtl="0" algn="l">
                        <a:spcBef>
                          <a:spcPts val="0"/>
                        </a:spcBef>
                        <a:spcAft>
                          <a:spcPts val="0"/>
                        </a:spcAft>
                        <a:buNone/>
                      </a:pPr>
                      <a:r>
                        <a:rPr lang="en-US" sz="1800"/>
                        <a:t>WIS2 Node</a:t>
                      </a:r>
                      <a:endParaRPr/>
                    </a:p>
                  </a:txBody>
                  <a:tcPr marT="45725" marB="45725" marR="91450" marL="91450"/>
                </a:tc>
                <a:tc>
                  <a:txBody>
                    <a:bodyPr/>
                    <a:lstStyle/>
                    <a:p>
                      <a:pPr indent="0" lvl="0" marL="0" marR="0" rtl="0" algn="l">
                        <a:spcBef>
                          <a:spcPts val="0"/>
                        </a:spcBef>
                        <a:spcAft>
                          <a:spcPts val="0"/>
                        </a:spcAft>
                        <a:buNone/>
                      </a:pPr>
                      <a:r>
                        <a:rPr lang="en-US" sz="1800"/>
                        <a:t>HTTP/S</a:t>
                      </a:r>
                      <a:endParaRPr/>
                    </a:p>
                    <a:p>
                      <a:pPr indent="0" lvl="0" marL="0" marR="0" rtl="0" algn="l">
                        <a:spcBef>
                          <a:spcPts val="0"/>
                        </a:spcBef>
                        <a:spcAft>
                          <a:spcPts val="0"/>
                        </a:spcAft>
                        <a:buNone/>
                      </a:pPr>
                      <a:r>
                        <a:rPr lang="en-US" sz="1800"/>
                        <a:t>MQTT/S</a:t>
                      </a:r>
                      <a:endParaRPr/>
                    </a:p>
                    <a:p>
                      <a:pPr indent="0" lvl="0" marL="0" marR="0" rtl="0" algn="l">
                        <a:spcBef>
                          <a:spcPts val="0"/>
                        </a:spcBef>
                        <a:spcAft>
                          <a:spcPts val="0"/>
                        </a:spcAft>
                        <a:buNone/>
                      </a:pPr>
                      <a:r>
                        <a:rPr lang="en-US" sz="1800"/>
                        <a:t>(OpenAPI)</a:t>
                      </a:r>
                      <a:endParaRPr/>
                    </a:p>
                    <a:p>
                      <a:pPr indent="0" lvl="0" marL="0" marR="0" rtl="0" algn="l">
                        <a:spcBef>
                          <a:spcPts val="0"/>
                        </a:spcBef>
                        <a:spcAft>
                          <a:spcPts val="0"/>
                        </a:spcAft>
                        <a:buNone/>
                      </a:pPr>
                      <a:r>
                        <a:rPr lang="en-US" sz="1800"/>
                        <a:t>(OGC API)</a:t>
                      </a:r>
                      <a:endParaRPr/>
                    </a:p>
                  </a:txBody>
                  <a:tcPr marT="45725" marB="45725" marR="91450" marL="91450"/>
                </a:tc>
                <a:tc>
                  <a:txBody>
                    <a:bodyPr/>
                    <a:lstStyle/>
                    <a:p>
                      <a:pPr indent="-285750" lvl="0" marL="285750" marR="0" rtl="0" algn="l">
                        <a:spcBef>
                          <a:spcPts val="0"/>
                        </a:spcBef>
                        <a:spcAft>
                          <a:spcPts val="0"/>
                        </a:spcAft>
                        <a:buClr>
                          <a:schemeClr val="dk1"/>
                        </a:buClr>
                        <a:buSzPts val="1800"/>
                        <a:buFont typeface="Calibri"/>
                        <a:buChar char="-"/>
                      </a:pPr>
                      <a:r>
                        <a:rPr lang="en-US" sz="1800"/>
                        <a:t>WCMP2 / OGC - API Records</a:t>
                      </a:r>
                      <a:endParaRPr/>
                    </a:p>
                    <a:p>
                      <a:pPr indent="-285750" lvl="0" marL="285750" marR="0" rtl="0" algn="l">
                        <a:spcBef>
                          <a:spcPts val="0"/>
                        </a:spcBef>
                        <a:spcAft>
                          <a:spcPts val="0"/>
                        </a:spcAft>
                        <a:buClr>
                          <a:schemeClr val="dk1"/>
                        </a:buClr>
                        <a:buSzPts val="1800"/>
                        <a:buFont typeface="Calibri"/>
                        <a:buChar char="-"/>
                      </a:pPr>
                      <a:r>
                        <a:rPr lang="en-US" sz="1800"/>
                        <a:t>Topic hierarchy</a:t>
                      </a:r>
                      <a:endParaRPr/>
                    </a:p>
                    <a:p>
                      <a:pPr indent="-285750" lvl="0" marL="285750" marR="0" rtl="0" algn="l">
                        <a:spcBef>
                          <a:spcPts val="0"/>
                        </a:spcBef>
                        <a:spcAft>
                          <a:spcPts val="0"/>
                        </a:spcAft>
                        <a:buClr>
                          <a:schemeClr val="dk1"/>
                        </a:buClr>
                        <a:buSzPts val="1800"/>
                        <a:buFont typeface="Calibri"/>
                        <a:buChar char="-"/>
                      </a:pPr>
                      <a:r>
                        <a:rPr lang="en-US" sz="1800"/>
                        <a:t>Notification message (GeoJSON)</a:t>
                      </a:r>
                      <a:endParaRPr/>
                    </a:p>
                  </a:txBody>
                  <a:tcPr marT="45725" marB="45725" marR="91450" marL="91450"/>
                </a:tc>
              </a:tr>
              <a:tr h="650125">
                <a:tc>
                  <a:txBody>
                    <a:bodyPr/>
                    <a:lstStyle/>
                    <a:p>
                      <a:pPr indent="0" lvl="0" marL="0" marR="0" rtl="0" algn="l">
                        <a:spcBef>
                          <a:spcPts val="0"/>
                        </a:spcBef>
                        <a:spcAft>
                          <a:spcPts val="0"/>
                        </a:spcAft>
                        <a:buNone/>
                      </a:pPr>
                      <a:r>
                        <a:rPr lang="en-US" sz="1800"/>
                        <a:t>Global Monitoring</a:t>
                      </a:r>
                      <a:endParaRPr/>
                    </a:p>
                  </a:txBody>
                  <a:tcPr marT="45725" marB="45725" marR="91450" marL="91450"/>
                </a:tc>
                <a:tc>
                  <a:txBody>
                    <a:bodyPr/>
                    <a:lstStyle/>
                    <a:p>
                      <a:pPr indent="0" lvl="0" marL="0" marR="0" rtl="0" algn="l">
                        <a:spcBef>
                          <a:spcPts val="0"/>
                        </a:spcBef>
                        <a:spcAft>
                          <a:spcPts val="0"/>
                        </a:spcAft>
                        <a:buNone/>
                      </a:pPr>
                      <a:r>
                        <a:rPr lang="en-US" sz="1800"/>
                        <a:t>HTTP/S</a:t>
                      </a:r>
                      <a:endParaRPr/>
                    </a:p>
                  </a:txBody>
                  <a:tcPr marT="45725" marB="45725" marR="91450" marL="91450"/>
                </a:tc>
                <a:tc>
                  <a:txBody>
                    <a:bodyPr/>
                    <a:lstStyle/>
                    <a:p>
                      <a:pPr indent="-285750" lvl="0" marL="285750" marR="0" rtl="0" algn="l">
                        <a:spcBef>
                          <a:spcPts val="0"/>
                        </a:spcBef>
                        <a:spcAft>
                          <a:spcPts val="0"/>
                        </a:spcAft>
                        <a:buClr>
                          <a:schemeClr val="dk1"/>
                        </a:buClr>
                        <a:buSzPts val="1800"/>
                        <a:buFont typeface="Calibri"/>
                        <a:buChar char="-"/>
                      </a:pPr>
                      <a:r>
                        <a:rPr lang="en-US" sz="1800"/>
                        <a:t>OpenMetrics</a:t>
                      </a:r>
                      <a:endParaRPr sz="1800"/>
                    </a:p>
                  </a:txBody>
                  <a:tcPr marT="45725" marB="45725" marR="91450" marL="91450"/>
                </a:tc>
              </a:tr>
            </a:tbl>
          </a:graphicData>
        </a:graphic>
      </p:graphicFrame>
      <p:pic>
        <p:nvPicPr>
          <p:cNvPr id="240" name="Google Shape;240;p6"/>
          <p:cNvPicPr preferRelativeResize="0"/>
          <p:nvPr/>
        </p:nvPicPr>
        <p:blipFill rotWithShape="1">
          <a:blip r:embed="rId3">
            <a:alphaModFix/>
          </a:blip>
          <a:srcRect b="0" l="0" r="0" t="0"/>
          <a:stretch/>
        </p:blipFill>
        <p:spPr>
          <a:xfrm>
            <a:off x="10711079" y="5023594"/>
            <a:ext cx="1171649" cy="1083037"/>
          </a:xfrm>
          <a:prstGeom prst="rect">
            <a:avLst/>
          </a:prstGeom>
          <a:noFill/>
          <a:ln>
            <a:noFill/>
          </a:ln>
        </p:spPr>
      </p:pic>
      <p:pic>
        <p:nvPicPr>
          <p:cNvPr id="241" name="Google Shape;241;p6"/>
          <p:cNvPicPr preferRelativeResize="0"/>
          <p:nvPr/>
        </p:nvPicPr>
        <p:blipFill rotWithShape="1">
          <a:blip r:embed="rId4">
            <a:alphaModFix/>
          </a:blip>
          <a:srcRect b="0" l="0" r="0" t="0"/>
          <a:stretch/>
        </p:blipFill>
        <p:spPr>
          <a:xfrm>
            <a:off x="10624768" y="3242818"/>
            <a:ext cx="1511300" cy="863600"/>
          </a:xfrm>
          <a:prstGeom prst="rect">
            <a:avLst/>
          </a:prstGeom>
          <a:noFill/>
          <a:ln>
            <a:noFill/>
          </a:ln>
        </p:spPr>
      </p:pic>
      <p:pic>
        <p:nvPicPr>
          <p:cNvPr descr="Open Geospatial Consortium · GitHub" id="242" name="Google Shape;242;p6"/>
          <p:cNvPicPr preferRelativeResize="0"/>
          <p:nvPr/>
        </p:nvPicPr>
        <p:blipFill rotWithShape="1">
          <a:blip r:embed="rId5">
            <a:alphaModFix/>
          </a:blip>
          <a:srcRect b="9754" l="11280" r="10458" t="10576"/>
          <a:stretch/>
        </p:blipFill>
        <p:spPr>
          <a:xfrm>
            <a:off x="80786" y="959115"/>
            <a:ext cx="1537854" cy="1565563"/>
          </a:xfrm>
          <a:prstGeom prst="rect">
            <a:avLst/>
          </a:prstGeom>
          <a:noFill/>
          <a:ln>
            <a:noFill/>
          </a:ln>
        </p:spPr>
      </p:pic>
      <p:pic>
        <p:nvPicPr>
          <p:cNvPr id="243" name="Google Shape;243;p6"/>
          <p:cNvPicPr preferRelativeResize="0"/>
          <p:nvPr/>
        </p:nvPicPr>
        <p:blipFill rotWithShape="1">
          <a:blip r:embed="rId6">
            <a:alphaModFix/>
          </a:blip>
          <a:srcRect b="0" l="0" r="0" t="0"/>
          <a:stretch/>
        </p:blipFill>
        <p:spPr>
          <a:xfrm>
            <a:off x="10624768" y="1296942"/>
            <a:ext cx="1511300" cy="1028700"/>
          </a:xfrm>
          <a:prstGeom prst="rect">
            <a:avLst/>
          </a:prstGeom>
          <a:noFill/>
          <a:ln>
            <a:noFill/>
          </a:ln>
        </p:spPr>
      </p:pic>
      <p:sp>
        <p:nvSpPr>
          <p:cNvPr id="244" name="Google Shape;244;p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5" name="Google Shape;245;p6"/>
          <p:cNvSpPr/>
          <p:nvPr/>
        </p:nvSpPr>
        <p:spPr>
          <a:xfrm>
            <a:off x="1618640" y="1041722"/>
            <a:ext cx="8833299" cy="1018572"/>
          </a:xfrm>
          <a:prstGeom prst="roundRect">
            <a:avLst>
              <a:gd fmla="val 16667" name="adj"/>
            </a:avLst>
          </a:prstGeom>
          <a:noFill/>
          <a:ln cap="flat" cmpd="sng" w="63500">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7"/>
          <p:cNvSpPr/>
          <p:nvPr/>
        </p:nvSpPr>
        <p:spPr>
          <a:xfrm rot="-5400000">
            <a:off x="-608612" y="2399002"/>
            <a:ext cx="5124420" cy="2333997"/>
          </a:xfrm>
          <a:custGeom>
            <a:rect b="b" l="l" r="r" t="t"/>
            <a:pathLst>
              <a:path extrusionOk="0" h="5124419" w="2333996">
                <a:moveTo>
                  <a:pt x="2280843" y="1"/>
                </a:moveTo>
                <a:cubicBezTo>
                  <a:pt x="2310199" y="1"/>
                  <a:pt x="2333996" y="114714"/>
                  <a:pt x="2333996" y="256222"/>
                </a:cubicBezTo>
                <a:lnTo>
                  <a:pt x="2333996" y="4868197"/>
                </a:lnTo>
                <a:cubicBezTo>
                  <a:pt x="2333996" y="5009705"/>
                  <a:pt x="2310199" y="5124418"/>
                  <a:pt x="2280843" y="5124418"/>
                </a:cubicBezTo>
                <a:lnTo>
                  <a:pt x="53153" y="5124418"/>
                </a:lnTo>
                <a:cubicBezTo>
                  <a:pt x="23797" y="5124418"/>
                  <a:pt x="0" y="5009705"/>
                  <a:pt x="0" y="4868197"/>
                </a:cubicBezTo>
                <a:lnTo>
                  <a:pt x="0" y="256222"/>
                </a:lnTo>
                <a:cubicBezTo>
                  <a:pt x="0" y="114714"/>
                  <a:pt x="23797" y="1"/>
                  <a:pt x="53153" y="1"/>
                </a:cubicBezTo>
                <a:lnTo>
                  <a:pt x="2280843" y="1"/>
                </a:lnTo>
                <a:close/>
              </a:path>
            </a:pathLst>
          </a:custGeom>
          <a:gradFill>
            <a:gsLst>
              <a:gs pos="0">
                <a:srgbClr val="FFFFFF"/>
              </a:gs>
              <a:gs pos="35000">
                <a:srgbClr val="FFFFFF"/>
              </a:gs>
              <a:gs pos="100000">
                <a:srgbClr val="FFFFFF"/>
              </a:gs>
            </a:gsLst>
            <a:lin ang="16200000" scaled="0"/>
          </a:gradFill>
          <a:ln>
            <a:noFill/>
          </a:ln>
          <a:effectLst>
            <a:outerShdw blurRad="40000" rotWithShape="0" dir="5400000" dist="20000">
              <a:srgbClr val="000000">
                <a:alpha val="37647"/>
              </a:srgbClr>
            </a:outerShdw>
          </a:effectLst>
        </p:spPr>
        <p:txBody>
          <a:bodyPr anchorCtr="0" anchor="t" bIns="1874025" lIns="929225" spcFirstLastPara="1" rIns="78825" wrap="square" tIns="6825">
            <a:noAutofit/>
          </a:bodyPr>
          <a:lstStyle/>
          <a:p>
            <a:pPr indent="0" lvl="0" marL="0" marR="0" rtl="0" algn="r">
              <a:lnSpc>
                <a:spcPct val="90000"/>
              </a:lnSpc>
              <a:spcBef>
                <a:spcPts val="0"/>
              </a:spcBef>
              <a:spcAft>
                <a:spcPts val="0"/>
              </a:spcAft>
              <a:buNone/>
            </a:pPr>
            <a:r>
              <a:rPr b="0" i="0" lang="en-US" sz="2400" u="none" cap="none" strike="noStrike">
                <a:solidFill>
                  <a:srgbClr val="205867"/>
                </a:solidFill>
                <a:latin typeface="Arial"/>
                <a:ea typeface="Arial"/>
                <a:cs typeface="Arial"/>
                <a:sym typeface="Arial"/>
              </a:rPr>
              <a:t>2022</a:t>
            </a:r>
            <a:endParaRPr b="0" i="0" sz="2400" u="none" cap="none" strike="noStrike">
              <a:solidFill>
                <a:srgbClr val="205867"/>
              </a:solidFill>
              <a:latin typeface="Arial"/>
              <a:ea typeface="Arial"/>
              <a:cs typeface="Arial"/>
              <a:sym typeface="Arial"/>
            </a:endParaRPr>
          </a:p>
        </p:txBody>
      </p:sp>
      <p:sp>
        <p:nvSpPr>
          <p:cNvPr id="252" name="Google Shape;2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53" name="Google Shape;253;p7"/>
          <p:cNvSpPr/>
          <p:nvPr/>
        </p:nvSpPr>
        <p:spPr>
          <a:xfrm>
            <a:off x="0" y="0"/>
            <a:ext cx="12192000" cy="734218"/>
          </a:xfrm>
          <a:prstGeom prst="rect">
            <a:avLst/>
          </a:prstGeom>
          <a:solidFill>
            <a:srgbClr val="034D9E"/>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WIS2 progress: Pilot Phase complete</a:t>
            </a:r>
            <a:endParaRPr b="1" i="0" sz="3200" u="none" cap="none" strike="noStrike">
              <a:solidFill>
                <a:srgbClr val="FFFFFF"/>
              </a:solidFill>
              <a:latin typeface="Calibri"/>
              <a:ea typeface="Calibri"/>
              <a:cs typeface="Calibri"/>
              <a:sym typeface="Calibri"/>
            </a:endParaRPr>
          </a:p>
        </p:txBody>
      </p:sp>
      <p:grpSp>
        <p:nvGrpSpPr>
          <p:cNvPr id="254" name="Google Shape;254;p7"/>
          <p:cNvGrpSpPr/>
          <p:nvPr/>
        </p:nvGrpSpPr>
        <p:grpSpPr>
          <a:xfrm>
            <a:off x="706385" y="840399"/>
            <a:ext cx="10947990" cy="5281883"/>
            <a:chOff x="706385" y="840399"/>
            <a:chExt cx="10947990" cy="5281883"/>
          </a:xfrm>
        </p:grpSpPr>
        <p:grpSp>
          <p:nvGrpSpPr>
            <p:cNvPr id="255" name="Google Shape;255;p7"/>
            <p:cNvGrpSpPr/>
            <p:nvPr/>
          </p:nvGrpSpPr>
          <p:grpSpPr>
            <a:xfrm>
              <a:off x="1343654" y="996602"/>
              <a:ext cx="10261063" cy="5125680"/>
              <a:chOff x="1343654" y="996602"/>
              <a:chExt cx="10261063" cy="5125680"/>
            </a:xfrm>
          </p:grpSpPr>
          <p:sp>
            <p:nvSpPr>
              <p:cNvPr id="256" name="Google Shape;256;p7"/>
              <p:cNvSpPr/>
              <p:nvPr/>
            </p:nvSpPr>
            <p:spPr>
              <a:xfrm rot="-5400000">
                <a:off x="4183735" y="2393017"/>
                <a:ext cx="5124420" cy="2333997"/>
              </a:xfrm>
              <a:custGeom>
                <a:rect b="b" l="l" r="r" t="t"/>
                <a:pathLst>
                  <a:path extrusionOk="0" h="5124419" w="2333996">
                    <a:moveTo>
                      <a:pt x="2280843" y="1"/>
                    </a:moveTo>
                    <a:cubicBezTo>
                      <a:pt x="2310199" y="1"/>
                      <a:pt x="2333996" y="114714"/>
                      <a:pt x="2333996" y="256222"/>
                    </a:cubicBezTo>
                    <a:lnTo>
                      <a:pt x="2333996" y="4868197"/>
                    </a:lnTo>
                    <a:cubicBezTo>
                      <a:pt x="2333996" y="5009705"/>
                      <a:pt x="2310199" y="5124418"/>
                      <a:pt x="2280843" y="5124418"/>
                    </a:cubicBezTo>
                    <a:lnTo>
                      <a:pt x="53153" y="5124418"/>
                    </a:lnTo>
                    <a:cubicBezTo>
                      <a:pt x="23797" y="5124418"/>
                      <a:pt x="0" y="5009705"/>
                      <a:pt x="0" y="4868197"/>
                    </a:cubicBezTo>
                    <a:lnTo>
                      <a:pt x="0" y="256222"/>
                    </a:lnTo>
                    <a:cubicBezTo>
                      <a:pt x="0" y="114714"/>
                      <a:pt x="23797" y="1"/>
                      <a:pt x="53153" y="1"/>
                    </a:cubicBezTo>
                    <a:lnTo>
                      <a:pt x="2280843" y="1"/>
                    </a:lnTo>
                    <a:close/>
                  </a:path>
                </a:pathLst>
              </a:custGeom>
              <a:gradFill>
                <a:gsLst>
                  <a:gs pos="0">
                    <a:srgbClr val="FFFFFF"/>
                  </a:gs>
                  <a:gs pos="35000">
                    <a:srgbClr val="FFFFFF"/>
                  </a:gs>
                  <a:gs pos="100000">
                    <a:srgbClr val="FFFFFF"/>
                  </a:gs>
                </a:gsLst>
                <a:lin ang="16200000" scaled="0"/>
              </a:gradFill>
              <a:ln>
                <a:noFill/>
              </a:ln>
              <a:effectLst>
                <a:outerShdw blurRad="40000" rotWithShape="0" dir="5400000" dist="20000">
                  <a:srgbClr val="000000">
                    <a:alpha val="37647"/>
                  </a:srgbClr>
                </a:outerShdw>
              </a:effectLst>
            </p:spPr>
            <p:txBody>
              <a:bodyPr anchorCtr="0" anchor="t" bIns="1874025" lIns="929225" spcFirstLastPara="1" rIns="78825" wrap="square" tIns="6825">
                <a:noAutofit/>
              </a:bodyPr>
              <a:lstStyle/>
              <a:p>
                <a:pPr indent="0" lvl="0" marL="0" marR="0" rtl="0" algn="r">
                  <a:lnSpc>
                    <a:spcPct val="90000"/>
                  </a:lnSpc>
                  <a:spcBef>
                    <a:spcPts val="0"/>
                  </a:spcBef>
                  <a:spcAft>
                    <a:spcPts val="0"/>
                  </a:spcAft>
                  <a:buClr>
                    <a:srgbClr val="3F3151"/>
                  </a:buClr>
                  <a:buSzPts val="2400"/>
                  <a:buFont typeface="Arial"/>
                  <a:buNone/>
                </a:pPr>
                <a:r>
                  <a:rPr b="0" i="0" lang="en-US" sz="2400" u="none" cap="none" strike="noStrike">
                    <a:solidFill>
                      <a:srgbClr val="3F3151"/>
                    </a:solidFill>
                    <a:latin typeface="Arial"/>
                    <a:ea typeface="Arial"/>
                    <a:cs typeface="Arial"/>
                    <a:sym typeface="Arial"/>
                  </a:rPr>
                  <a:t>2024</a:t>
                </a:r>
                <a:endParaRPr b="0" i="0" sz="2400" u="none" cap="none" strike="noStrike">
                  <a:solidFill>
                    <a:srgbClr val="3F3151"/>
                  </a:solidFill>
                  <a:latin typeface="Arial"/>
                  <a:ea typeface="Arial"/>
                  <a:cs typeface="Arial"/>
                  <a:sym typeface="Arial"/>
                </a:endParaRPr>
              </a:p>
            </p:txBody>
          </p:sp>
          <p:sp>
            <p:nvSpPr>
              <p:cNvPr id="257" name="Google Shape;257;p7"/>
              <p:cNvSpPr/>
              <p:nvPr/>
            </p:nvSpPr>
            <p:spPr>
              <a:xfrm>
                <a:off x="1343654" y="997862"/>
                <a:ext cx="1738827" cy="5124419"/>
              </a:xfrm>
              <a:custGeom>
                <a:rect b="b" l="l" r="r" t="t"/>
                <a:pathLst>
                  <a:path extrusionOk="0" h="5124419" w="1738827">
                    <a:moveTo>
                      <a:pt x="0" y="0"/>
                    </a:moveTo>
                    <a:lnTo>
                      <a:pt x="1738827" y="0"/>
                    </a:lnTo>
                    <a:lnTo>
                      <a:pt x="1738827" y="5124419"/>
                    </a:lnTo>
                    <a:lnTo>
                      <a:pt x="0" y="5124419"/>
                    </a:lnTo>
                    <a:lnTo>
                      <a:pt x="0" y="0"/>
                    </a:lnTo>
                    <a:close/>
                  </a:path>
                </a:pathLst>
              </a:custGeom>
              <a:noFill/>
              <a:ln>
                <a:noFill/>
              </a:ln>
              <a:effectLst>
                <a:outerShdw blurRad="40000" rotWithShape="0" dir="5400000" dist="20000">
                  <a:srgbClr val="000000">
                    <a:alpha val="37647"/>
                  </a:srgbClr>
                </a:outerShdw>
              </a:effectLst>
            </p:spPr>
            <p:txBody>
              <a:bodyPr anchorCtr="0" anchor="t" bIns="0" lIns="0" spcFirstLastPara="1" rIns="36000" wrap="square" tIns="180000">
                <a:noAutofit/>
              </a:bodyPr>
              <a:lstStyle/>
              <a:p>
                <a:pPr indent="0" lvl="0" marL="0" marR="0" rtl="0" algn="l">
                  <a:lnSpc>
                    <a:spcPct val="90000"/>
                  </a:lnSpc>
                  <a:spcBef>
                    <a:spcPts val="0"/>
                  </a:spcBef>
                  <a:spcAft>
                    <a:spcPts val="0"/>
                  </a:spcAft>
                  <a:buClr>
                    <a:schemeClr val="dk1"/>
                  </a:buClr>
                  <a:buSzPts val="2200"/>
                  <a:buFont typeface="Calibri"/>
                  <a:buNone/>
                </a:pPr>
                <a:r>
                  <a:t/>
                </a:r>
                <a:endParaRPr b="1" i="0" sz="2200" u="none" cap="none" strike="noStrike">
                  <a:solidFill>
                    <a:srgbClr val="76923C"/>
                  </a:solidFill>
                  <a:latin typeface="Arial"/>
                  <a:ea typeface="Arial"/>
                  <a:cs typeface="Arial"/>
                  <a:sym typeface="Arial"/>
                </a:endParaRPr>
              </a:p>
            </p:txBody>
          </p:sp>
          <p:sp>
            <p:nvSpPr>
              <p:cNvPr id="258" name="Google Shape;258;p7"/>
              <p:cNvSpPr/>
              <p:nvPr/>
            </p:nvSpPr>
            <p:spPr>
              <a:xfrm rot="-5400000">
                <a:off x="1834614" y="2391813"/>
                <a:ext cx="5124420" cy="2333997"/>
              </a:xfrm>
              <a:custGeom>
                <a:rect b="b" l="l" r="r" t="t"/>
                <a:pathLst>
                  <a:path extrusionOk="0" h="5124419" w="2333996">
                    <a:moveTo>
                      <a:pt x="2280843" y="1"/>
                    </a:moveTo>
                    <a:cubicBezTo>
                      <a:pt x="2310199" y="1"/>
                      <a:pt x="2333996" y="114714"/>
                      <a:pt x="2333996" y="256222"/>
                    </a:cubicBezTo>
                    <a:lnTo>
                      <a:pt x="2333996" y="4868197"/>
                    </a:lnTo>
                    <a:cubicBezTo>
                      <a:pt x="2333996" y="5009705"/>
                      <a:pt x="2310199" y="5124418"/>
                      <a:pt x="2280843" y="5124418"/>
                    </a:cubicBezTo>
                    <a:lnTo>
                      <a:pt x="53153" y="5124418"/>
                    </a:lnTo>
                    <a:cubicBezTo>
                      <a:pt x="23797" y="5124418"/>
                      <a:pt x="0" y="5009705"/>
                      <a:pt x="0" y="4868197"/>
                    </a:cubicBezTo>
                    <a:lnTo>
                      <a:pt x="0" y="256222"/>
                    </a:lnTo>
                    <a:cubicBezTo>
                      <a:pt x="0" y="114714"/>
                      <a:pt x="23797" y="1"/>
                      <a:pt x="53153" y="1"/>
                    </a:cubicBezTo>
                    <a:lnTo>
                      <a:pt x="2280843" y="1"/>
                    </a:lnTo>
                    <a:close/>
                  </a:path>
                </a:pathLst>
              </a:custGeom>
              <a:gradFill>
                <a:gsLst>
                  <a:gs pos="0">
                    <a:srgbClr val="FFFFFF"/>
                  </a:gs>
                  <a:gs pos="35000">
                    <a:srgbClr val="FFFFFF"/>
                  </a:gs>
                  <a:gs pos="100000">
                    <a:srgbClr val="FFFFFF"/>
                  </a:gs>
                </a:gsLst>
                <a:lin ang="16200000" scaled="0"/>
              </a:gradFill>
              <a:ln>
                <a:noFill/>
              </a:ln>
              <a:effectLst>
                <a:outerShdw blurRad="40000" rotWithShape="0" dir="5400000" dist="20000">
                  <a:srgbClr val="000000">
                    <a:alpha val="37647"/>
                  </a:srgbClr>
                </a:outerShdw>
              </a:effectLst>
            </p:spPr>
            <p:txBody>
              <a:bodyPr anchorCtr="0" anchor="t" bIns="1874025" lIns="929225" spcFirstLastPara="1" rIns="78825" wrap="square" tIns="6825">
                <a:noAutofit/>
              </a:bodyPr>
              <a:lstStyle/>
              <a:p>
                <a:pPr indent="0" lvl="0" marL="0" marR="0" rtl="0" algn="r">
                  <a:lnSpc>
                    <a:spcPct val="90000"/>
                  </a:lnSpc>
                  <a:spcBef>
                    <a:spcPts val="0"/>
                  </a:spcBef>
                  <a:spcAft>
                    <a:spcPts val="0"/>
                  </a:spcAft>
                  <a:buClr>
                    <a:srgbClr val="205867"/>
                  </a:buClr>
                  <a:buSzPts val="2400"/>
                  <a:buFont typeface="Arial"/>
                  <a:buNone/>
                </a:pPr>
                <a:r>
                  <a:rPr b="0" i="0" lang="en-US" sz="2400" u="none" cap="none" strike="noStrike">
                    <a:solidFill>
                      <a:srgbClr val="205867"/>
                    </a:solidFill>
                    <a:latin typeface="Arial"/>
                    <a:ea typeface="Arial"/>
                    <a:cs typeface="Arial"/>
                    <a:sym typeface="Arial"/>
                  </a:rPr>
                  <a:t>2023</a:t>
                </a:r>
                <a:endParaRPr b="0" i="0" sz="2400" u="none" cap="none" strike="noStrike">
                  <a:solidFill>
                    <a:srgbClr val="205867"/>
                  </a:solidFill>
                  <a:latin typeface="Arial"/>
                  <a:ea typeface="Arial"/>
                  <a:cs typeface="Arial"/>
                  <a:sym typeface="Arial"/>
                </a:endParaRPr>
              </a:p>
            </p:txBody>
          </p:sp>
          <p:sp>
            <p:nvSpPr>
              <p:cNvPr id="259" name="Google Shape;259;p7"/>
              <p:cNvSpPr/>
              <p:nvPr/>
            </p:nvSpPr>
            <p:spPr>
              <a:xfrm rot="5400000">
                <a:off x="3203379" y="3461399"/>
                <a:ext cx="411787" cy="350099"/>
              </a:xfrm>
              <a:prstGeom prst="flowChartExtract">
                <a:avLst/>
              </a:prstGeom>
              <a:gradFill>
                <a:gsLst>
                  <a:gs pos="0">
                    <a:srgbClr val="FFFFFF"/>
                  </a:gs>
                  <a:gs pos="35000">
                    <a:srgbClr val="FFFFFF"/>
                  </a:gs>
                  <a:gs pos="100000">
                    <a:srgbClr val="FFFFFF"/>
                  </a:gs>
                </a:gsLst>
                <a:lin ang="162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60" name="Google Shape;260;p7"/>
              <p:cNvSpPr/>
              <p:nvPr/>
            </p:nvSpPr>
            <p:spPr>
              <a:xfrm>
                <a:off x="3696626" y="996602"/>
                <a:ext cx="1738827" cy="5124419"/>
              </a:xfrm>
              <a:custGeom>
                <a:rect b="b" l="l" r="r" t="t"/>
                <a:pathLst>
                  <a:path extrusionOk="0" h="5124419" w="1738827">
                    <a:moveTo>
                      <a:pt x="0" y="0"/>
                    </a:moveTo>
                    <a:lnTo>
                      <a:pt x="1738827" y="0"/>
                    </a:lnTo>
                    <a:lnTo>
                      <a:pt x="1738827" y="5124419"/>
                    </a:lnTo>
                    <a:lnTo>
                      <a:pt x="0" y="5124419"/>
                    </a:lnTo>
                    <a:lnTo>
                      <a:pt x="0" y="0"/>
                    </a:lnTo>
                    <a:close/>
                  </a:path>
                </a:pathLst>
              </a:custGeom>
              <a:noFill/>
              <a:ln>
                <a:noFill/>
              </a:ln>
              <a:effectLst>
                <a:outerShdw blurRad="40000" rotWithShape="0" dir="5400000" dist="20000">
                  <a:srgbClr val="000000">
                    <a:alpha val="37647"/>
                  </a:srgbClr>
                </a:outerShdw>
              </a:effectLst>
            </p:spPr>
            <p:txBody>
              <a:bodyPr anchorCtr="0" anchor="t" bIns="0" lIns="0" spcFirstLastPara="1" rIns="0" wrap="square" tIns="180000">
                <a:noAutofit/>
              </a:bodyPr>
              <a:lstStyle/>
              <a:p>
                <a:pPr indent="0" lvl="0" marL="0" marR="0" rtl="0" algn="l">
                  <a:lnSpc>
                    <a:spcPct val="90000"/>
                  </a:lnSpc>
                  <a:spcBef>
                    <a:spcPts val="0"/>
                  </a:spcBef>
                  <a:spcAft>
                    <a:spcPts val="0"/>
                  </a:spcAft>
                  <a:buClr>
                    <a:schemeClr val="dk1"/>
                  </a:buClr>
                  <a:buSzPts val="2200"/>
                  <a:buFont typeface="Calibri"/>
                  <a:buNone/>
                </a:pPr>
                <a:r>
                  <a:t/>
                </a:r>
                <a:endParaRPr b="1" i="0" sz="2200" u="none" cap="none" strike="noStrike">
                  <a:solidFill>
                    <a:srgbClr val="31859B"/>
                  </a:solidFill>
                  <a:latin typeface="Arial"/>
                  <a:ea typeface="Arial"/>
                  <a:cs typeface="Arial"/>
                  <a:sym typeface="Arial"/>
                </a:endParaRPr>
              </a:p>
            </p:txBody>
          </p:sp>
          <p:sp>
            <p:nvSpPr>
              <p:cNvPr id="261" name="Google Shape;261;p7"/>
              <p:cNvSpPr/>
              <p:nvPr/>
            </p:nvSpPr>
            <p:spPr>
              <a:xfrm>
                <a:off x="6045746" y="997806"/>
                <a:ext cx="1738827" cy="5124419"/>
              </a:xfrm>
              <a:custGeom>
                <a:rect b="b" l="l" r="r" t="t"/>
                <a:pathLst>
                  <a:path extrusionOk="0" h="5124419" w="1738827">
                    <a:moveTo>
                      <a:pt x="0" y="0"/>
                    </a:moveTo>
                    <a:lnTo>
                      <a:pt x="1738827" y="0"/>
                    </a:lnTo>
                    <a:lnTo>
                      <a:pt x="1738827" y="5124419"/>
                    </a:lnTo>
                    <a:lnTo>
                      <a:pt x="0" y="5124419"/>
                    </a:lnTo>
                    <a:lnTo>
                      <a:pt x="0" y="0"/>
                    </a:lnTo>
                    <a:close/>
                  </a:path>
                </a:pathLst>
              </a:custGeom>
              <a:noFill/>
              <a:ln>
                <a:noFill/>
              </a:ln>
              <a:effectLst>
                <a:outerShdw blurRad="40000" rotWithShape="0" dir="5400000" dist="20000">
                  <a:srgbClr val="000000">
                    <a:alpha val="37647"/>
                  </a:srgbClr>
                </a:outerShdw>
              </a:effectLst>
            </p:spPr>
            <p:txBody>
              <a:bodyPr anchorCtr="0" anchor="t" bIns="0" lIns="0" spcFirstLastPara="1" rIns="0" wrap="square" tIns="180000">
                <a:noAutofit/>
              </a:bodyPr>
              <a:lstStyle/>
              <a:p>
                <a:pPr indent="0" lvl="0" marL="0" marR="0" rtl="0" algn="l">
                  <a:lnSpc>
                    <a:spcPct val="90000"/>
                  </a:lnSpc>
                  <a:spcBef>
                    <a:spcPts val="0"/>
                  </a:spcBef>
                  <a:spcAft>
                    <a:spcPts val="0"/>
                  </a:spcAft>
                  <a:buClr>
                    <a:schemeClr val="dk1"/>
                  </a:buClr>
                  <a:buSzPts val="2200"/>
                  <a:buFont typeface="Calibri"/>
                  <a:buNone/>
                </a:pPr>
                <a:r>
                  <a:t/>
                </a:r>
                <a:endParaRPr b="1" i="0" sz="2200" u="none" cap="none" strike="noStrike">
                  <a:solidFill>
                    <a:srgbClr val="5F497A"/>
                  </a:solidFill>
                  <a:latin typeface="Arial"/>
                  <a:ea typeface="Arial"/>
                  <a:cs typeface="Arial"/>
                  <a:sym typeface="Arial"/>
                </a:endParaRPr>
              </a:p>
            </p:txBody>
          </p:sp>
          <p:sp>
            <p:nvSpPr>
              <p:cNvPr id="262" name="Google Shape;262;p7"/>
              <p:cNvSpPr/>
              <p:nvPr/>
            </p:nvSpPr>
            <p:spPr>
              <a:xfrm rot="-5400000">
                <a:off x="7201195" y="1717498"/>
                <a:ext cx="5124419" cy="3682626"/>
              </a:xfrm>
              <a:custGeom>
                <a:rect b="b" l="l" r="r" t="t"/>
                <a:pathLst>
                  <a:path extrusionOk="0" h="5124419" w="3682625">
                    <a:moveTo>
                      <a:pt x="3550300" y="1"/>
                    </a:moveTo>
                    <a:cubicBezTo>
                      <a:pt x="3623381" y="1"/>
                      <a:pt x="3682625" y="114714"/>
                      <a:pt x="3682625" y="256221"/>
                    </a:cubicBezTo>
                    <a:lnTo>
                      <a:pt x="3682625" y="4868198"/>
                    </a:lnTo>
                    <a:cubicBezTo>
                      <a:pt x="3682625" y="5009705"/>
                      <a:pt x="3623381" y="5124418"/>
                      <a:pt x="3550300" y="5124418"/>
                    </a:cubicBezTo>
                    <a:lnTo>
                      <a:pt x="132325" y="5124418"/>
                    </a:lnTo>
                    <a:cubicBezTo>
                      <a:pt x="59244" y="5124418"/>
                      <a:pt x="0" y="5009705"/>
                      <a:pt x="0" y="4868198"/>
                    </a:cubicBezTo>
                    <a:lnTo>
                      <a:pt x="0" y="256221"/>
                    </a:lnTo>
                    <a:cubicBezTo>
                      <a:pt x="0" y="114714"/>
                      <a:pt x="59244" y="1"/>
                      <a:pt x="132325" y="1"/>
                    </a:cubicBezTo>
                    <a:lnTo>
                      <a:pt x="3550300" y="1"/>
                    </a:lnTo>
                    <a:close/>
                  </a:path>
                </a:pathLst>
              </a:custGeom>
              <a:gradFill>
                <a:gsLst>
                  <a:gs pos="0">
                    <a:srgbClr val="FFFFFF"/>
                  </a:gs>
                  <a:gs pos="35000">
                    <a:srgbClr val="FFFFFF"/>
                  </a:gs>
                  <a:gs pos="100000">
                    <a:srgbClr val="FFFFFF"/>
                  </a:gs>
                </a:gsLst>
                <a:lin ang="16200000" scaled="0"/>
              </a:gradFill>
              <a:ln>
                <a:noFill/>
              </a:ln>
              <a:effectLst>
                <a:outerShdw blurRad="40000" rotWithShape="0" dir="5400000" dist="20000">
                  <a:srgbClr val="000000">
                    <a:alpha val="37647"/>
                  </a:srgbClr>
                </a:outerShdw>
              </a:effectLst>
            </p:spPr>
            <p:txBody>
              <a:bodyPr anchorCtr="0" anchor="t" bIns="2956875" lIns="933175" spcFirstLastPara="1" rIns="82775" wrap="square" tIns="10775">
                <a:noAutofit/>
              </a:bodyPr>
              <a:lstStyle/>
              <a:p>
                <a:pPr indent="0" lvl="0" marL="0" marR="0" rtl="0" algn="r">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2025</a:t>
                </a:r>
                <a:endParaRPr b="0" i="0" sz="2400" u="none" cap="none" strike="noStrike">
                  <a:solidFill>
                    <a:srgbClr val="000000"/>
                  </a:solidFill>
                  <a:latin typeface="Arial"/>
                  <a:ea typeface="Arial"/>
                  <a:cs typeface="Arial"/>
                  <a:sym typeface="Arial"/>
                </a:endParaRPr>
              </a:p>
            </p:txBody>
          </p:sp>
          <p:sp>
            <p:nvSpPr>
              <p:cNvPr id="263" name="Google Shape;263;p7"/>
              <p:cNvSpPr/>
              <p:nvPr/>
            </p:nvSpPr>
            <p:spPr>
              <a:xfrm rot="5400000">
                <a:off x="7889613" y="3461643"/>
                <a:ext cx="411787" cy="350099"/>
              </a:xfrm>
              <a:prstGeom prst="flowChartExtract">
                <a:avLst/>
              </a:prstGeom>
              <a:gradFill>
                <a:gsLst>
                  <a:gs pos="0">
                    <a:srgbClr val="FFFFFF"/>
                  </a:gs>
                  <a:gs pos="35000">
                    <a:srgbClr val="FFFFFF"/>
                  </a:gs>
                  <a:gs pos="100000">
                    <a:srgbClr val="FFFFFF"/>
                  </a:gs>
                </a:gsLst>
                <a:lin ang="162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264" name="Google Shape;264;p7"/>
              <p:cNvSpPr/>
              <p:nvPr/>
            </p:nvSpPr>
            <p:spPr>
              <a:xfrm>
                <a:off x="8560842" y="996602"/>
                <a:ext cx="2743556" cy="5124419"/>
              </a:xfrm>
              <a:custGeom>
                <a:rect b="b" l="l" r="r" t="t"/>
                <a:pathLst>
                  <a:path extrusionOk="0" h="5124419" w="2743556">
                    <a:moveTo>
                      <a:pt x="0" y="0"/>
                    </a:moveTo>
                    <a:lnTo>
                      <a:pt x="2743556" y="0"/>
                    </a:lnTo>
                    <a:lnTo>
                      <a:pt x="2743556" y="5124419"/>
                    </a:lnTo>
                    <a:lnTo>
                      <a:pt x="0" y="5124419"/>
                    </a:lnTo>
                    <a:lnTo>
                      <a:pt x="0" y="0"/>
                    </a:lnTo>
                    <a:close/>
                  </a:path>
                </a:pathLst>
              </a:custGeom>
              <a:noFill/>
              <a:ln>
                <a:noFill/>
              </a:ln>
              <a:effectLst>
                <a:outerShdw blurRad="40000" rotWithShape="0" dir="5400000" dist="20000">
                  <a:srgbClr val="000000">
                    <a:alpha val="37647"/>
                  </a:srgbClr>
                </a:outerShdw>
              </a:effectLst>
            </p:spPr>
            <p:txBody>
              <a:bodyPr anchorCtr="0" anchor="t" bIns="0" lIns="0" spcFirstLastPara="1" rIns="0" wrap="square" tIns="180000">
                <a:noAutofit/>
              </a:bodyPr>
              <a:lstStyle/>
              <a:p>
                <a:pPr indent="0" lvl="0" marL="0" marR="0" rtl="0" algn="l">
                  <a:lnSpc>
                    <a:spcPct val="90000"/>
                  </a:lnSpc>
                  <a:spcBef>
                    <a:spcPts val="0"/>
                  </a:spcBef>
                  <a:spcAft>
                    <a:spcPts val="0"/>
                  </a:spcAft>
                  <a:buClr>
                    <a:schemeClr val="dk1"/>
                  </a:buClr>
                  <a:buSzPts val="2200"/>
                  <a:buFont typeface="Calibri"/>
                  <a:buNone/>
                </a:pPr>
                <a:r>
                  <a:t/>
                </a:r>
                <a:endParaRPr b="1" i="0" sz="2200" u="none" cap="none" strike="noStrike">
                  <a:solidFill>
                    <a:srgbClr val="E36C09"/>
                  </a:solidFill>
                  <a:latin typeface="Arial"/>
                  <a:ea typeface="Arial"/>
                  <a:cs typeface="Arial"/>
                  <a:sym typeface="Arial"/>
                </a:endParaRPr>
              </a:p>
            </p:txBody>
          </p:sp>
        </p:grpSp>
        <p:sp>
          <p:nvSpPr>
            <p:cNvPr id="265" name="Google Shape;265;p7"/>
            <p:cNvSpPr/>
            <p:nvPr/>
          </p:nvSpPr>
          <p:spPr>
            <a:xfrm>
              <a:off x="3285457" y="1829859"/>
              <a:ext cx="686710" cy="424768"/>
            </a:xfrm>
            <a:prstGeom prst="roundRect">
              <a:avLst>
                <a:gd fmla="val 16667" name="adj"/>
              </a:avLst>
            </a:prstGeom>
            <a:solidFill>
              <a:srgbClr val="B6DDE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Pilot Global Brokers</a:t>
              </a:r>
              <a:endParaRPr/>
            </a:p>
          </p:txBody>
        </p:sp>
        <p:sp>
          <p:nvSpPr>
            <p:cNvPr id="266" name="Google Shape;266;p7"/>
            <p:cNvSpPr/>
            <p:nvPr/>
          </p:nvSpPr>
          <p:spPr>
            <a:xfrm>
              <a:off x="3285457" y="2378206"/>
              <a:ext cx="686710" cy="424768"/>
            </a:xfrm>
            <a:prstGeom prst="roundRect">
              <a:avLst>
                <a:gd fmla="val 16667" name="adj"/>
              </a:avLst>
            </a:prstGeom>
            <a:solidFill>
              <a:srgbClr val="B6DDE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Pilot Global Caches</a:t>
              </a:r>
              <a:endParaRPr/>
            </a:p>
          </p:txBody>
        </p:sp>
        <p:sp>
          <p:nvSpPr>
            <p:cNvPr id="267" name="Google Shape;267;p7"/>
            <p:cNvSpPr/>
            <p:nvPr/>
          </p:nvSpPr>
          <p:spPr>
            <a:xfrm>
              <a:off x="4070538" y="2158410"/>
              <a:ext cx="911114" cy="424768"/>
            </a:xfrm>
            <a:prstGeom prst="roundRect">
              <a:avLst>
                <a:gd fmla="val 16667" name="adj"/>
              </a:avLst>
            </a:prstGeom>
            <a:solidFill>
              <a:srgbClr val="B6DDE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Pilot Global Discovery Catalogue</a:t>
              </a:r>
              <a:endParaRPr/>
            </a:p>
          </p:txBody>
        </p:sp>
        <p:sp>
          <p:nvSpPr>
            <p:cNvPr id="268" name="Google Shape;268;p7"/>
            <p:cNvSpPr/>
            <p:nvPr/>
          </p:nvSpPr>
          <p:spPr>
            <a:xfrm>
              <a:off x="3285457" y="2960554"/>
              <a:ext cx="654922" cy="424768"/>
            </a:xfrm>
            <a:prstGeom prst="roundRect">
              <a:avLst>
                <a:gd fmla="val 16667" name="adj"/>
              </a:avLst>
            </a:prstGeom>
            <a:solidFill>
              <a:srgbClr val="B6DDE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NCs</a:t>
              </a:r>
              <a:endParaRPr/>
            </a:p>
          </p:txBody>
        </p:sp>
        <p:sp>
          <p:nvSpPr>
            <p:cNvPr id="269" name="Google Shape;269;p7"/>
            <p:cNvSpPr/>
            <p:nvPr/>
          </p:nvSpPr>
          <p:spPr>
            <a:xfrm>
              <a:off x="3997636" y="2958314"/>
              <a:ext cx="654922" cy="424768"/>
            </a:xfrm>
            <a:prstGeom prst="roundRect">
              <a:avLst>
                <a:gd fmla="val 16667" name="adj"/>
              </a:avLst>
            </a:prstGeom>
            <a:solidFill>
              <a:srgbClr val="B6DDE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DCPCs</a:t>
              </a:r>
              <a:endParaRPr/>
            </a:p>
          </p:txBody>
        </p:sp>
        <p:sp>
          <p:nvSpPr>
            <p:cNvPr id="270" name="Google Shape;270;p7"/>
            <p:cNvSpPr/>
            <p:nvPr/>
          </p:nvSpPr>
          <p:spPr>
            <a:xfrm>
              <a:off x="2327589" y="4055305"/>
              <a:ext cx="752794" cy="424768"/>
            </a:xfrm>
            <a:prstGeom prst="roundRect">
              <a:avLst>
                <a:gd fmla="val 16667" name="adj"/>
              </a:avLst>
            </a:prstGeom>
            <a:solidFill>
              <a:srgbClr val="C5D8F1"/>
            </a:solidFill>
            <a:ln>
              <a:noFill/>
            </a:ln>
            <a:effectLst>
              <a:outerShdw blurRad="50800" rotWithShape="0" algn="tl" dir="2700000" dist="38100">
                <a:srgbClr val="000000">
                  <a:alpha val="40000"/>
                </a:srgbClr>
              </a:outerShdw>
            </a:effectLst>
          </p:spPr>
          <p:txBody>
            <a:bodyPr anchorCtr="0" anchor="ctr" bIns="45700" lIns="0" spcFirstLastPara="1" rIns="0" wrap="square" tIns="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WIS2 box release 1.0</a:t>
              </a:r>
              <a:endParaRPr/>
            </a:p>
          </p:txBody>
        </p:sp>
        <p:sp>
          <p:nvSpPr>
            <p:cNvPr id="271" name="Google Shape;271;p7"/>
            <p:cNvSpPr/>
            <p:nvPr/>
          </p:nvSpPr>
          <p:spPr>
            <a:xfrm>
              <a:off x="2351981" y="2441168"/>
              <a:ext cx="728402" cy="424768"/>
            </a:xfrm>
            <a:prstGeom prst="roundRect">
              <a:avLst>
                <a:gd fmla="val 16667" name="adj"/>
              </a:avLst>
            </a:prstGeom>
            <a:solidFill>
              <a:srgbClr val="C5D8F1"/>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Technical Regulations</a:t>
              </a:r>
              <a:endParaRPr b="1" i="0" sz="700" u="none" cap="none" strike="noStrike">
                <a:solidFill>
                  <a:srgbClr val="0F243E"/>
                </a:solidFill>
                <a:latin typeface="Verdana"/>
                <a:ea typeface="Verdana"/>
                <a:cs typeface="Verdana"/>
                <a:sym typeface="Verdana"/>
              </a:endParaRPr>
            </a:p>
          </p:txBody>
        </p:sp>
        <p:sp>
          <p:nvSpPr>
            <p:cNvPr id="272" name="Google Shape;272;p7"/>
            <p:cNvSpPr/>
            <p:nvPr/>
          </p:nvSpPr>
          <p:spPr>
            <a:xfrm>
              <a:off x="4422609" y="4055747"/>
              <a:ext cx="1001740" cy="414617"/>
            </a:xfrm>
            <a:prstGeom prst="roundRect">
              <a:avLst>
                <a:gd fmla="val 16667" name="adj"/>
              </a:avLst>
            </a:prstGeom>
            <a:solidFill>
              <a:srgbClr val="B6DDE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WIS2 Monitoring</a:t>
              </a:r>
              <a:endParaRPr b="1" i="0" sz="700" u="none" cap="none" strike="noStrike">
                <a:solidFill>
                  <a:srgbClr val="0F243E"/>
                </a:solidFill>
                <a:latin typeface="Verdana"/>
                <a:ea typeface="Verdana"/>
                <a:cs typeface="Verdana"/>
                <a:sym typeface="Verdana"/>
              </a:endParaRPr>
            </a:p>
          </p:txBody>
        </p:sp>
        <p:sp>
          <p:nvSpPr>
            <p:cNvPr id="273" name="Google Shape;273;p7"/>
            <p:cNvSpPr/>
            <p:nvPr/>
          </p:nvSpPr>
          <p:spPr>
            <a:xfrm>
              <a:off x="3285456" y="4619974"/>
              <a:ext cx="6419039" cy="363425"/>
            </a:xfrm>
            <a:prstGeom prst="roundRect">
              <a:avLst>
                <a:gd fmla="val 16667" name="adj"/>
              </a:avLst>
            </a:prstGeom>
            <a:solidFill>
              <a:srgbClr val="B6DDE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Workshops and training</a:t>
              </a:r>
              <a:endParaRPr b="1" i="0" sz="700" u="none" cap="none" strike="noStrike">
                <a:solidFill>
                  <a:srgbClr val="0F243E"/>
                </a:solidFill>
                <a:latin typeface="Verdana"/>
                <a:ea typeface="Verdana"/>
                <a:cs typeface="Verdana"/>
                <a:sym typeface="Verdana"/>
              </a:endParaRPr>
            </a:p>
          </p:txBody>
        </p:sp>
        <p:sp>
          <p:nvSpPr>
            <p:cNvPr id="274" name="Google Shape;274;p7"/>
            <p:cNvSpPr/>
            <p:nvPr/>
          </p:nvSpPr>
          <p:spPr>
            <a:xfrm>
              <a:off x="5662990" y="1756617"/>
              <a:ext cx="1652306" cy="424768"/>
            </a:xfrm>
            <a:prstGeom prst="roundRect">
              <a:avLst>
                <a:gd fmla="val 16667" name="adj"/>
              </a:avLst>
            </a:prstGeom>
            <a:solidFill>
              <a:srgbClr val="E5DFE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Pre-oper Global Brokers</a:t>
              </a:r>
              <a:endParaRPr/>
            </a:p>
          </p:txBody>
        </p:sp>
        <p:sp>
          <p:nvSpPr>
            <p:cNvPr id="275" name="Google Shape;275;p7"/>
            <p:cNvSpPr/>
            <p:nvPr/>
          </p:nvSpPr>
          <p:spPr>
            <a:xfrm>
              <a:off x="5662988" y="2275013"/>
              <a:ext cx="1652307" cy="424768"/>
            </a:xfrm>
            <a:prstGeom prst="roundRect">
              <a:avLst>
                <a:gd fmla="val 16667" name="adj"/>
              </a:avLst>
            </a:prstGeom>
            <a:solidFill>
              <a:srgbClr val="E5DFE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Pre-oper Global Caches</a:t>
              </a:r>
              <a:endParaRPr/>
            </a:p>
          </p:txBody>
        </p:sp>
        <p:sp>
          <p:nvSpPr>
            <p:cNvPr id="276" name="Google Shape;276;p7"/>
            <p:cNvSpPr/>
            <p:nvPr/>
          </p:nvSpPr>
          <p:spPr>
            <a:xfrm>
              <a:off x="5659881" y="2789887"/>
              <a:ext cx="1684369" cy="553256"/>
            </a:xfrm>
            <a:prstGeom prst="roundRect">
              <a:avLst>
                <a:gd fmla="val 16667" name="adj"/>
              </a:avLst>
            </a:prstGeom>
            <a:solidFill>
              <a:srgbClr val="E5DFE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Pre-oper Global Discovery Catalogue</a:t>
              </a:r>
              <a:endParaRPr/>
            </a:p>
          </p:txBody>
        </p:sp>
        <p:sp>
          <p:nvSpPr>
            <p:cNvPr id="277" name="Google Shape;277;p7"/>
            <p:cNvSpPr/>
            <p:nvPr/>
          </p:nvSpPr>
          <p:spPr>
            <a:xfrm>
              <a:off x="5657593" y="4058631"/>
              <a:ext cx="1652305" cy="424768"/>
            </a:xfrm>
            <a:prstGeom prst="roundRect">
              <a:avLst>
                <a:gd fmla="val 16667" name="adj"/>
              </a:avLst>
            </a:prstGeom>
            <a:solidFill>
              <a:srgbClr val="E5DFE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NCs &amp; DCPCs</a:t>
              </a:r>
              <a:endParaRPr b="1" i="0" sz="700" u="none" cap="none" strike="noStrike">
                <a:solidFill>
                  <a:srgbClr val="0F243E"/>
                </a:solidFill>
                <a:latin typeface="Verdana"/>
                <a:ea typeface="Verdana"/>
                <a:cs typeface="Verdana"/>
                <a:sym typeface="Verdana"/>
              </a:endParaRPr>
            </a:p>
          </p:txBody>
        </p:sp>
        <p:sp>
          <p:nvSpPr>
            <p:cNvPr id="278" name="Google Shape;278;p7"/>
            <p:cNvSpPr/>
            <p:nvPr/>
          </p:nvSpPr>
          <p:spPr>
            <a:xfrm>
              <a:off x="7997960" y="1756617"/>
              <a:ext cx="1652306" cy="424768"/>
            </a:xfrm>
            <a:prstGeom prst="roundRect">
              <a:avLst>
                <a:gd fmla="val 16667" name="adj"/>
              </a:avLst>
            </a:prstGeom>
            <a:solidFill>
              <a:srgbClr val="93B3D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Global Brokers operation</a:t>
              </a:r>
              <a:endParaRPr b="1" i="0" sz="700" u="none" cap="none" strike="noStrike">
                <a:solidFill>
                  <a:srgbClr val="0F243E"/>
                </a:solidFill>
                <a:latin typeface="Verdana"/>
                <a:ea typeface="Verdana"/>
                <a:cs typeface="Verdana"/>
                <a:sym typeface="Verdana"/>
              </a:endParaRPr>
            </a:p>
          </p:txBody>
        </p:sp>
        <p:sp>
          <p:nvSpPr>
            <p:cNvPr id="279" name="Google Shape;279;p7"/>
            <p:cNvSpPr/>
            <p:nvPr/>
          </p:nvSpPr>
          <p:spPr>
            <a:xfrm>
              <a:off x="8008269" y="2294063"/>
              <a:ext cx="1652307" cy="424768"/>
            </a:xfrm>
            <a:prstGeom prst="roundRect">
              <a:avLst>
                <a:gd fmla="val 16667" name="adj"/>
              </a:avLst>
            </a:prstGeom>
            <a:solidFill>
              <a:srgbClr val="93B3D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Global Caches operation</a:t>
              </a:r>
              <a:endParaRPr b="1" i="0" sz="700" u="none" cap="none" strike="noStrike">
                <a:solidFill>
                  <a:srgbClr val="0F243E"/>
                </a:solidFill>
                <a:latin typeface="Verdana"/>
                <a:ea typeface="Verdana"/>
                <a:cs typeface="Verdana"/>
                <a:sym typeface="Verdana"/>
              </a:endParaRPr>
            </a:p>
          </p:txBody>
        </p:sp>
        <p:sp>
          <p:nvSpPr>
            <p:cNvPr id="280" name="Google Shape;280;p7"/>
            <p:cNvSpPr/>
            <p:nvPr/>
          </p:nvSpPr>
          <p:spPr>
            <a:xfrm>
              <a:off x="8003500" y="2856431"/>
              <a:ext cx="1684370" cy="553256"/>
            </a:xfrm>
            <a:prstGeom prst="roundRect">
              <a:avLst>
                <a:gd fmla="val 16667" name="adj"/>
              </a:avLst>
            </a:prstGeom>
            <a:solidFill>
              <a:srgbClr val="93B3D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Global Discovery Catalogue operation</a:t>
              </a:r>
              <a:endParaRPr b="1" i="0" sz="700" u="none" cap="none" strike="noStrike">
                <a:solidFill>
                  <a:srgbClr val="0F243E"/>
                </a:solidFill>
                <a:latin typeface="Verdana"/>
                <a:ea typeface="Verdana"/>
                <a:cs typeface="Verdana"/>
                <a:sym typeface="Verdana"/>
              </a:endParaRPr>
            </a:p>
          </p:txBody>
        </p:sp>
        <p:sp>
          <p:nvSpPr>
            <p:cNvPr id="281" name="Google Shape;281;p7"/>
            <p:cNvSpPr/>
            <p:nvPr/>
          </p:nvSpPr>
          <p:spPr>
            <a:xfrm>
              <a:off x="8013992" y="4093847"/>
              <a:ext cx="1620241" cy="424768"/>
            </a:xfrm>
            <a:prstGeom prst="roundRect">
              <a:avLst>
                <a:gd fmla="val 16667" name="adj"/>
              </a:avLst>
            </a:prstGeom>
            <a:solidFill>
              <a:srgbClr val="93B3D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NCs &amp; DCPCs</a:t>
              </a:r>
              <a:endParaRPr b="1" i="0" sz="700" u="none" cap="none" strike="noStrike">
                <a:solidFill>
                  <a:srgbClr val="0F243E"/>
                </a:solidFill>
                <a:latin typeface="Verdana"/>
                <a:ea typeface="Verdana"/>
                <a:cs typeface="Verdana"/>
                <a:sym typeface="Verdana"/>
              </a:endParaRPr>
            </a:p>
          </p:txBody>
        </p:sp>
        <p:sp>
          <p:nvSpPr>
            <p:cNvPr id="282" name="Google Shape;282;p7"/>
            <p:cNvSpPr txBox="1"/>
            <p:nvPr/>
          </p:nvSpPr>
          <p:spPr>
            <a:xfrm>
              <a:off x="1417311" y="5695408"/>
              <a:ext cx="1080879" cy="307777"/>
            </a:xfrm>
            <a:prstGeom prst="rect">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INFCOM-2</a:t>
              </a:r>
              <a:endParaRPr/>
            </a:p>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EC 75</a:t>
              </a:r>
              <a:endParaRPr b="1" i="0" sz="700" u="none" cap="none" strike="noStrike">
                <a:solidFill>
                  <a:srgbClr val="0F243E"/>
                </a:solidFill>
                <a:latin typeface="Verdana"/>
                <a:ea typeface="Verdana"/>
                <a:cs typeface="Verdana"/>
                <a:sym typeface="Verdana"/>
              </a:endParaRPr>
            </a:p>
          </p:txBody>
        </p:sp>
        <p:sp>
          <p:nvSpPr>
            <p:cNvPr id="283" name="Google Shape;283;p7"/>
            <p:cNvSpPr txBox="1"/>
            <p:nvPr/>
          </p:nvSpPr>
          <p:spPr>
            <a:xfrm>
              <a:off x="3494216" y="1074460"/>
              <a:ext cx="1652305"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05867"/>
                </a:buClr>
                <a:buSzPts val="2200"/>
                <a:buFont typeface="Calibri"/>
                <a:buNone/>
              </a:pPr>
              <a:r>
                <a:rPr b="0" i="0" lang="en-US" sz="2200" u="none" cap="none" strike="noStrike">
                  <a:solidFill>
                    <a:srgbClr val="205867"/>
                  </a:solidFill>
                  <a:latin typeface="Calibri"/>
                  <a:ea typeface="Calibri"/>
                  <a:cs typeface="Calibri"/>
                  <a:sym typeface="Calibri"/>
                </a:rPr>
                <a:t>Pilot Phase</a:t>
              </a:r>
              <a:endParaRPr b="0" i="0" sz="2200" u="none" cap="none" strike="noStrike">
                <a:solidFill>
                  <a:srgbClr val="205867"/>
                </a:solidFill>
                <a:latin typeface="Calibri"/>
                <a:ea typeface="Calibri"/>
                <a:cs typeface="Calibri"/>
                <a:sym typeface="Calibri"/>
              </a:endParaRPr>
            </a:p>
          </p:txBody>
        </p:sp>
        <p:sp>
          <p:nvSpPr>
            <p:cNvPr id="284" name="Google Shape;284;p7"/>
            <p:cNvSpPr txBox="1"/>
            <p:nvPr/>
          </p:nvSpPr>
          <p:spPr>
            <a:xfrm>
              <a:off x="5920903" y="1074335"/>
              <a:ext cx="2055749" cy="430887"/>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5F497A"/>
                </a:buClr>
                <a:buSzPts val="2200"/>
                <a:buFont typeface="Calibri"/>
                <a:buNone/>
              </a:pPr>
              <a:r>
                <a:rPr b="0" i="0" lang="en-US" sz="2200" u="none" cap="none" strike="noStrike">
                  <a:solidFill>
                    <a:srgbClr val="5F497A"/>
                  </a:solidFill>
                  <a:latin typeface="Calibri"/>
                  <a:ea typeface="Calibri"/>
                  <a:cs typeface="Calibri"/>
                  <a:sym typeface="Calibri"/>
                </a:rPr>
                <a:t>Pre-operational</a:t>
              </a:r>
              <a:endParaRPr b="0" i="0" sz="2200" u="none" cap="none" strike="noStrike">
                <a:solidFill>
                  <a:srgbClr val="5F497A"/>
                </a:solidFill>
                <a:latin typeface="Calibri"/>
                <a:ea typeface="Calibri"/>
                <a:cs typeface="Calibri"/>
                <a:sym typeface="Calibri"/>
              </a:endParaRPr>
            </a:p>
          </p:txBody>
        </p:sp>
        <p:sp>
          <p:nvSpPr>
            <p:cNvPr id="285" name="Google Shape;285;p7"/>
            <p:cNvSpPr txBox="1"/>
            <p:nvPr/>
          </p:nvSpPr>
          <p:spPr>
            <a:xfrm>
              <a:off x="8167862" y="1097905"/>
              <a:ext cx="2028574"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44061"/>
                </a:buClr>
                <a:buSzPts val="2200"/>
                <a:buFont typeface="Calibri"/>
                <a:buNone/>
              </a:pPr>
              <a:r>
                <a:rPr b="0" i="0" lang="en-US" sz="2200" u="none" cap="none" strike="noStrike">
                  <a:solidFill>
                    <a:srgbClr val="244061"/>
                  </a:solidFill>
                  <a:latin typeface="Calibri"/>
                  <a:ea typeface="Calibri"/>
                  <a:cs typeface="Calibri"/>
                  <a:sym typeface="Calibri"/>
                </a:rPr>
                <a:t>Operational</a:t>
              </a:r>
              <a:endParaRPr b="0" i="0" sz="2200" u="none" cap="none" strike="noStrike">
                <a:solidFill>
                  <a:srgbClr val="244061"/>
                </a:solidFill>
                <a:latin typeface="Calibri"/>
                <a:ea typeface="Calibri"/>
                <a:cs typeface="Calibri"/>
                <a:sym typeface="Calibri"/>
              </a:endParaRPr>
            </a:p>
          </p:txBody>
        </p:sp>
        <p:cxnSp>
          <p:nvCxnSpPr>
            <p:cNvPr id="286" name="Google Shape;286;p7"/>
            <p:cNvCxnSpPr/>
            <p:nvPr/>
          </p:nvCxnSpPr>
          <p:spPr>
            <a:xfrm rot="10800000">
              <a:off x="9793299" y="1093385"/>
              <a:ext cx="0" cy="2524743"/>
            </a:xfrm>
            <a:prstGeom prst="straightConnector1">
              <a:avLst/>
            </a:prstGeom>
            <a:noFill/>
            <a:ln cap="flat" cmpd="dbl" w="25400">
              <a:solidFill>
                <a:srgbClr val="C0504D"/>
              </a:solidFill>
              <a:prstDash val="dash"/>
              <a:round/>
              <a:headEnd len="sm" w="sm" type="none"/>
              <a:tailEnd len="sm" w="sm" type="none"/>
            </a:ln>
            <a:effectLst>
              <a:outerShdw blurRad="40000" rotWithShape="0" dir="5400000" dist="20000">
                <a:srgbClr val="000000">
                  <a:alpha val="37647"/>
                </a:srgbClr>
              </a:outerShdw>
            </a:effectLst>
          </p:spPr>
        </p:cxnSp>
        <p:grpSp>
          <p:nvGrpSpPr>
            <p:cNvPr id="287" name="Google Shape;287;p7"/>
            <p:cNvGrpSpPr/>
            <p:nvPr/>
          </p:nvGrpSpPr>
          <p:grpSpPr>
            <a:xfrm>
              <a:off x="706385" y="3456738"/>
              <a:ext cx="10947990" cy="557301"/>
              <a:chOff x="491200" y="3163203"/>
              <a:chExt cx="10930146" cy="557301"/>
            </a:xfrm>
          </p:grpSpPr>
          <p:grpSp>
            <p:nvGrpSpPr>
              <p:cNvPr id="288" name="Google Shape;288;p7"/>
              <p:cNvGrpSpPr/>
              <p:nvPr/>
            </p:nvGrpSpPr>
            <p:grpSpPr>
              <a:xfrm>
                <a:off x="491200" y="3163203"/>
                <a:ext cx="2067736" cy="547776"/>
                <a:chOff x="8449613" y="5772506"/>
                <a:chExt cx="2024562" cy="547776"/>
              </a:xfrm>
            </p:grpSpPr>
            <p:sp>
              <p:nvSpPr>
                <p:cNvPr id="289" name="Google Shape;289;p7"/>
                <p:cNvSpPr/>
                <p:nvPr/>
              </p:nvSpPr>
              <p:spPr>
                <a:xfrm>
                  <a:off x="9647950" y="5772506"/>
                  <a:ext cx="104668" cy="313217"/>
                </a:xfrm>
                <a:prstGeom prst="flowChartCollate">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0" name="Google Shape;290;p7"/>
                <p:cNvSpPr/>
                <p:nvPr/>
              </p:nvSpPr>
              <p:spPr>
                <a:xfrm>
                  <a:off x="8449613" y="5787216"/>
                  <a:ext cx="104668" cy="313217"/>
                </a:xfrm>
                <a:prstGeom prst="flowChartCollate">
                  <a:avLst/>
                </a:prstGeom>
                <a:gradFill>
                  <a:gsLst>
                    <a:gs pos="0">
                      <a:srgbClr val="FF932B"/>
                    </a:gs>
                    <a:gs pos="100000">
                      <a:srgbClr val="FFB673"/>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1" name="Google Shape;291;p7"/>
                <p:cNvSpPr/>
                <p:nvPr/>
              </p:nvSpPr>
              <p:spPr>
                <a:xfrm>
                  <a:off x="9065265" y="5772506"/>
                  <a:ext cx="104668" cy="313217"/>
                </a:xfrm>
                <a:prstGeom prst="flowChartCollate">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2" name="Google Shape;292;p7"/>
                <p:cNvSpPr/>
                <p:nvPr/>
              </p:nvSpPr>
              <p:spPr>
                <a:xfrm>
                  <a:off x="10218853" y="5782031"/>
                  <a:ext cx="104668" cy="313217"/>
                </a:xfrm>
                <a:prstGeom prst="flowChartCollate">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3" name="Google Shape;293;p7"/>
                <p:cNvSpPr txBox="1"/>
                <p:nvPr/>
              </p:nvSpPr>
              <p:spPr>
                <a:xfrm>
                  <a:off x="8973049" y="6043283"/>
                  <a:ext cx="36668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200"/>
                    <a:buFont typeface="Calibri"/>
                    <a:buNone/>
                  </a:pPr>
                  <a:r>
                    <a:rPr b="0" i="0" lang="en-US" sz="1200" u="none" cap="none" strike="noStrike">
                      <a:solidFill>
                        <a:srgbClr val="0F243E"/>
                      </a:solidFill>
                      <a:latin typeface="Calibri"/>
                      <a:ea typeface="Calibri"/>
                      <a:cs typeface="Calibri"/>
                      <a:sym typeface="Calibri"/>
                    </a:rPr>
                    <a:t>Q1</a:t>
                  </a:r>
                  <a:endParaRPr b="0" i="0" sz="1200" u="none" cap="none" strike="noStrike">
                    <a:solidFill>
                      <a:srgbClr val="0F243E"/>
                    </a:solidFill>
                    <a:latin typeface="Calibri"/>
                    <a:ea typeface="Calibri"/>
                    <a:cs typeface="Calibri"/>
                    <a:sym typeface="Calibri"/>
                  </a:endParaRPr>
                </a:p>
              </p:txBody>
            </p:sp>
            <p:sp>
              <p:nvSpPr>
                <p:cNvPr id="294" name="Google Shape;294;p7"/>
                <p:cNvSpPr txBox="1"/>
                <p:nvPr/>
              </p:nvSpPr>
              <p:spPr>
                <a:xfrm>
                  <a:off x="9545912" y="6043283"/>
                  <a:ext cx="36668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200"/>
                    <a:buFont typeface="Calibri"/>
                    <a:buNone/>
                  </a:pPr>
                  <a:r>
                    <a:rPr b="0" i="0" lang="en-US" sz="1200" u="none" cap="none" strike="noStrike">
                      <a:solidFill>
                        <a:srgbClr val="0F243E"/>
                      </a:solidFill>
                      <a:latin typeface="Calibri"/>
                      <a:ea typeface="Calibri"/>
                      <a:cs typeface="Calibri"/>
                      <a:sym typeface="Calibri"/>
                    </a:rPr>
                    <a:t>Q2</a:t>
                  </a:r>
                  <a:endParaRPr b="0" i="0" sz="1200" u="none" cap="none" strike="noStrike">
                    <a:solidFill>
                      <a:srgbClr val="0F243E"/>
                    </a:solidFill>
                    <a:latin typeface="Calibri"/>
                    <a:ea typeface="Calibri"/>
                    <a:cs typeface="Calibri"/>
                    <a:sym typeface="Calibri"/>
                  </a:endParaRPr>
                </a:p>
              </p:txBody>
            </p:sp>
            <p:sp>
              <p:nvSpPr>
                <p:cNvPr id="295" name="Google Shape;295;p7"/>
                <p:cNvSpPr txBox="1"/>
                <p:nvPr/>
              </p:nvSpPr>
              <p:spPr>
                <a:xfrm>
                  <a:off x="10107491" y="6043283"/>
                  <a:ext cx="36668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200"/>
                    <a:buFont typeface="Calibri"/>
                    <a:buNone/>
                  </a:pPr>
                  <a:r>
                    <a:rPr b="0" i="0" lang="en-US" sz="1200" u="none" cap="none" strike="noStrike">
                      <a:solidFill>
                        <a:srgbClr val="0F243E"/>
                      </a:solidFill>
                      <a:latin typeface="Calibri"/>
                      <a:ea typeface="Calibri"/>
                      <a:cs typeface="Calibri"/>
                      <a:sym typeface="Calibri"/>
                    </a:rPr>
                    <a:t>Q3</a:t>
                  </a:r>
                  <a:endParaRPr b="0" i="0" sz="1200" u="none" cap="none" strike="noStrike">
                    <a:solidFill>
                      <a:srgbClr val="0F243E"/>
                    </a:solidFill>
                    <a:latin typeface="Calibri"/>
                    <a:ea typeface="Calibri"/>
                    <a:cs typeface="Calibri"/>
                    <a:sym typeface="Calibri"/>
                  </a:endParaRPr>
                </a:p>
              </p:txBody>
            </p:sp>
          </p:grpSp>
          <p:grpSp>
            <p:nvGrpSpPr>
              <p:cNvPr id="296" name="Google Shape;296;p7"/>
              <p:cNvGrpSpPr/>
              <p:nvPr/>
            </p:nvGrpSpPr>
            <p:grpSpPr>
              <a:xfrm>
                <a:off x="571286" y="3326614"/>
                <a:ext cx="10850060" cy="15960"/>
                <a:chOff x="616174" y="3298039"/>
                <a:chExt cx="10620443" cy="15960"/>
              </a:xfrm>
            </p:grpSpPr>
            <p:cxnSp>
              <p:nvCxnSpPr>
                <p:cNvPr id="297" name="Google Shape;297;p7"/>
                <p:cNvCxnSpPr/>
                <p:nvPr/>
              </p:nvCxnSpPr>
              <p:spPr>
                <a:xfrm>
                  <a:off x="616174" y="3298039"/>
                  <a:ext cx="6851159" cy="15960"/>
                </a:xfrm>
                <a:prstGeom prst="straightConnector1">
                  <a:avLst/>
                </a:prstGeom>
                <a:noFill/>
                <a:ln cap="flat" cmpd="dbl" w="25400">
                  <a:solidFill>
                    <a:srgbClr val="E36C09"/>
                  </a:solidFill>
                  <a:prstDash val="solid"/>
                  <a:round/>
                  <a:headEnd len="sm" w="sm" type="none"/>
                  <a:tailEnd len="sm" w="sm" type="none"/>
                </a:ln>
                <a:effectLst>
                  <a:outerShdw blurRad="40000" rotWithShape="0" dir="5400000" dist="20000">
                    <a:srgbClr val="000000">
                      <a:alpha val="37647"/>
                    </a:srgbClr>
                  </a:outerShdw>
                </a:effectLst>
              </p:spPr>
            </p:cxnSp>
            <p:cxnSp>
              <p:nvCxnSpPr>
                <p:cNvPr id="298" name="Google Shape;298;p7"/>
                <p:cNvCxnSpPr/>
                <p:nvPr/>
              </p:nvCxnSpPr>
              <p:spPr>
                <a:xfrm>
                  <a:off x="7467334" y="3313999"/>
                  <a:ext cx="3769283" cy="0"/>
                </a:xfrm>
                <a:prstGeom prst="straightConnector1">
                  <a:avLst/>
                </a:prstGeom>
                <a:noFill/>
                <a:ln cap="flat" cmpd="dbl" w="25400">
                  <a:solidFill>
                    <a:srgbClr val="E36C09"/>
                  </a:solidFill>
                  <a:prstDash val="dash"/>
                  <a:round/>
                  <a:headEnd len="sm" w="sm" type="none"/>
                  <a:tailEnd len="med" w="med" type="triangle"/>
                </a:ln>
                <a:effectLst>
                  <a:outerShdw blurRad="40000" rotWithShape="0" dir="5400000" dist="20000">
                    <a:srgbClr val="000000">
                      <a:alpha val="37647"/>
                    </a:srgbClr>
                  </a:outerShdw>
                </a:effectLst>
              </p:spPr>
            </p:cxnSp>
          </p:grpSp>
          <p:grpSp>
            <p:nvGrpSpPr>
              <p:cNvPr id="299" name="Google Shape;299;p7"/>
              <p:cNvGrpSpPr/>
              <p:nvPr/>
            </p:nvGrpSpPr>
            <p:grpSpPr>
              <a:xfrm>
                <a:off x="2916263" y="3163203"/>
                <a:ext cx="2013605" cy="547776"/>
                <a:chOff x="8400060" y="5772506"/>
                <a:chExt cx="1971556" cy="547776"/>
              </a:xfrm>
            </p:grpSpPr>
            <p:sp>
              <p:nvSpPr>
                <p:cNvPr id="300" name="Google Shape;300;p7"/>
                <p:cNvSpPr/>
                <p:nvPr/>
              </p:nvSpPr>
              <p:spPr>
                <a:xfrm>
                  <a:off x="9546385" y="5772506"/>
                  <a:ext cx="104668" cy="313217"/>
                </a:xfrm>
                <a:prstGeom prst="flowChartCollate">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1" name="Google Shape;301;p7"/>
                <p:cNvSpPr/>
                <p:nvPr/>
              </p:nvSpPr>
              <p:spPr>
                <a:xfrm>
                  <a:off x="8400060" y="5787216"/>
                  <a:ext cx="104668" cy="313217"/>
                </a:xfrm>
                <a:prstGeom prst="flowChartCollate">
                  <a:avLst/>
                </a:prstGeom>
                <a:gradFill>
                  <a:gsLst>
                    <a:gs pos="0">
                      <a:srgbClr val="FF932B"/>
                    </a:gs>
                    <a:gs pos="100000">
                      <a:srgbClr val="FFB673"/>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2" name="Google Shape;302;p7"/>
                <p:cNvSpPr/>
                <p:nvPr/>
              </p:nvSpPr>
              <p:spPr>
                <a:xfrm>
                  <a:off x="8936188" y="5772506"/>
                  <a:ext cx="104668" cy="313217"/>
                </a:xfrm>
                <a:prstGeom prst="flowChartCollate">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3" name="Google Shape;303;p7"/>
                <p:cNvSpPr/>
                <p:nvPr/>
              </p:nvSpPr>
              <p:spPr>
                <a:xfrm>
                  <a:off x="10126612" y="5782031"/>
                  <a:ext cx="104668" cy="313217"/>
                </a:xfrm>
                <a:prstGeom prst="flowChartCollate">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4" name="Google Shape;304;p7"/>
                <p:cNvSpPr txBox="1"/>
                <p:nvPr/>
              </p:nvSpPr>
              <p:spPr>
                <a:xfrm>
                  <a:off x="8814504" y="6043283"/>
                  <a:ext cx="36668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200"/>
                    <a:buFont typeface="Calibri"/>
                    <a:buNone/>
                  </a:pPr>
                  <a:r>
                    <a:rPr b="0" i="0" lang="en-US" sz="1200" u="none" cap="none" strike="noStrike">
                      <a:solidFill>
                        <a:srgbClr val="0F243E"/>
                      </a:solidFill>
                      <a:latin typeface="Calibri"/>
                      <a:ea typeface="Calibri"/>
                      <a:cs typeface="Calibri"/>
                      <a:sym typeface="Calibri"/>
                    </a:rPr>
                    <a:t>Q1</a:t>
                  </a:r>
                  <a:endParaRPr b="0" i="0" sz="1200" u="none" cap="none" strike="noStrike">
                    <a:solidFill>
                      <a:srgbClr val="0F243E"/>
                    </a:solidFill>
                    <a:latin typeface="Calibri"/>
                    <a:ea typeface="Calibri"/>
                    <a:cs typeface="Calibri"/>
                    <a:sym typeface="Calibri"/>
                  </a:endParaRPr>
                </a:p>
              </p:txBody>
            </p:sp>
            <p:sp>
              <p:nvSpPr>
                <p:cNvPr id="305" name="Google Shape;305;p7"/>
                <p:cNvSpPr txBox="1"/>
                <p:nvPr/>
              </p:nvSpPr>
              <p:spPr>
                <a:xfrm>
                  <a:off x="9424703" y="6043283"/>
                  <a:ext cx="36668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200"/>
                    <a:buFont typeface="Calibri"/>
                    <a:buNone/>
                  </a:pPr>
                  <a:r>
                    <a:rPr b="0" i="0" lang="en-US" sz="1200" u="none" cap="none" strike="noStrike">
                      <a:solidFill>
                        <a:srgbClr val="0F243E"/>
                      </a:solidFill>
                      <a:latin typeface="Calibri"/>
                      <a:ea typeface="Calibri"/>
                      <a:cs typeface="Calibri"/>
                      <a:sym typeface="Calibri"/>
                    </a:rPr>
                    <a:t>Q2</a:t>
                  </a:r>
                  <a:endParaRPr b="0" i="0" sz="1200" u="none" cap="none" strike="noStrike">
                    <a:solidFill>
                      <a:srgbClr val="0F243E"/>
                    </a:solidFill>
                    <a:latin typeface="Calibri"/>
                    <a:ea typeface="Calibri"/>
                    <a:cs typeface="Calibri"/>
                    <a:sym typeface="Calibri"/>
                  </a:endParaRPr>
                </a:p>
              </p:txBody>
            </p:sp>
            <p:sp>
              <p:nvSpPr>
                <p:cNvPr id="306" name="Google Shape;306;p7"/>
                <p:cNvSpPr txBox="1"/>
                <p:nvPr/>
              </p:nvSpPr>
              <p:spPr>
                <a:xfrm>
                  <a:off x="10004932" y="6043283"/>
                  <a:ext cx="36668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200"/>
                    <a:buFont typeface="Calibri"/>
                    <a:buNone/>
                  </a:pPr>
                  <a:r>
                    <a:rPr b="0" i="0" lang="en-US" sz="1200" u="none" cap="none" strike="noStrike">
                      <a:solidFill>
                        <a:srgbClr val="0F243E"/>
                      </a:solidFill>
                      <a:latin typeface="Calibri"/>
                      <a:ea typeface="Calibri"/>
                      <a:cs typeface="Calibri"/>
                      <a:sym typeface="Calibri"/>
                    </a:rPr>
                    <a:t>Q3</a:t>
                  </a:r>
                  <a:endParaRPr b="0" i="0" sz="1200" u="none" cap="none" strike="noStrike">
                    <a:solidFill>
                      <a:srgbClr val="0F243E"/>
                    </a:solidFill>
                    <a:latin typeface="Calibri"/>
                    <a:ea typeface="Calibri"/>
                    <a:cs typeface="Calibri"/>
                    <a:sym typeface="Calibri"/>
                  </a:endParaRPr>
                </a:p>
              </p:txBody>
            </p:sp>
          </p:grpSp>
          <p:grpSp>
            <p:nvGrpSpPr>
              <p:cNvPr id="307" name="Google Shape;307;p7"/>
              <p:cNvGrpSpPr/>
              <p:nvPr/>
            </p:nvGrpSpPr>
            <p:grpSpPr>
              <a:xfrm>
                <a:off x="5319750" y="3172728"/>
                <a:ext cx="1933326" cy="547776"/>
                <a:chOff x="8301472" y="5772506"/>
                <a:chExt cx="1892950" cy="547776"/>
              </a:xfrm>
            </p:grpSpPr>
            <p:sp>
              <p:nvSpPr>
                <p:cNvPr id="308" name="Google Shape;308;p7"/>
                <p:cNvSpPr/>
                <p:nvPr/>
              </p:nvSpPr>
              <p:spPr>
                <a:xfrm>
                  <a:off x="9369189" y="5772506"/>
                  <a:ext cx="104668" cy="313217"/>
                </a:xfrm>
                <a:prstGeom prst="flowChartCollate">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9" name="Google Shape;309;p7"/>
                <p:cNvSpPr/>
                <p:nvPr/>
              </p:nvSpPr>
              <p:spPr>
                <a:xfrm>
                  <a:off x="8301472" y="5787216"/>
                  <a:ext cx="104668" cy="313217"/>
                </a:xfrm>
                <a:prstGeom prst="flowChartCollate">
                  <a:avLst/>
                </a:prstGeom>
                <a:gradFill>
                  <a:gsLst>
                    <a:gs pos="0">
                      <a:srgbClr val="FF932B"/>
                    </a:gs>
                    <a:gs pos="100000">
                      <a:srgbClr val="FFB673"/>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0" name="Google Shape;310;p7"/>
                <p:cNvSpPr/>
                <p:nvPr/>
              </p:nvSpPr>
              <p:spPr>
                <a:xfrm>
                  <a:off x="8796296" y="5772506"/>
                  <a:ext cx="104668" cy="313217"/>
                </a:xfrm>
                <a:prstGeom prst="flowChartCollate">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1" name="Google Shape;311;p7"/>
                <p:cNvSpPr/>
                <p:nvPr/>
              </p:nvSpPr>
              <p:spPr>
                <a:xfrm>
                  <a:off x="9949417" y="5782031"/>
                  <a:ext cx="104668" cy="313217"/>
                </a:xfrm>
                <a:prstGeom prst="flowChartCollate">
                  <a:avLst/>
                </a:prstGeom>
                <a:gradFill>
                  <a:gsLst>
                    <a:gs pos="0">
                      <a:srgbClr val="3E7FCD"/>
                    </a:gs>
                    <a:gs pos="100000">
                      <a:srgbClr val="96C0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2" name="Google Shape;312;p7"/>
                <p:cNvSpPr txBox="1"/>
                <p:nvPr/>
              </p:nvSpPr>
              <p:spPr>
                <a:xfrm>
                  <a:off x="8674614" y="6043283"/>
                  <a:ext cx="36668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200"/>
                    <a:buFont typeface="Calibri"/>
                    <a:buNone/>
                  </a:pPr>
                  <a:r>
                    <a:rPr b="0" i="0" lang="en-US" sz="1200" u="none" cap="none" strike="noStrike">
                      <a:solidFill>
                        <a:srgbClr val="0F243E"/>
                      </a:solidFill>
                      <a:latin typeface="Calibri"/>
                      <a:ea typeface="Calibri"/>
                      <a:cs typeface="Calibri"/>
                      <a:sym typeface="Calibri"/>
                    </a:rPr>
                    <a:t>Q1</a:t>
                  </a:r>
                  <a:endParaRPr b="0" i="0" sz="1200" u="none" cap="none" strike="noStrike">
                    <a:solidFill>
                      <a:srgbClr val="0F243E"/>
                    </a:solidFill>
                    <a:latin typeface="Calibri"/>
                    <a:ea typeface="Calibri"/>
                    <a:cs typeface="Calibri"/>
                    <a:sym typeface="Calibri"/>
                  </a:endParaRPr>
                </a:p>
              </p:txBody>
            </p:sp>
            <p:sp>
              <p:nvSpPr>
                <p:cNvPr id="313" name="Google Shape;313;p7"/>
                <p:cNvSpPr txBox="1"/>
                <p:nvPr/>
              </p:nvSpPr>
              <p:spPr>
                <a:xfrm>
                  <a:off x="9247508" y="6043283"/>
                  <a:ext cx="36668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200"/>
                    <a:buFont typeface="Calibri"/>
                    <a:buNone/>
                  </a:pPr>
                  <a:r>
                    <a:rPr b="0" i="0" lang="en-US" sz="1200" u="none" cap="none" strike="noStrike">
                      <a:solidFill>
                        <a:srgbClr val="0F243E"/>
                      </a:solidFill>
                      <a:latin typeface="Calibri"/>
                      <a:ea typeface="Calibri"/>
                      <a:cs typeface="Calibri"/>
                      <a:sym typeface="Calibri"/>
                    </a:rPr>
                    <a:t>Q2</a:t>
                  </a:r>
                  <a:endParaRPr b="0" i="0" sz="1200" u="none" cap="none" strike="noStrike">
                    <a:solidFill>
                      <a:srgbClr val="0F243E"/>
                    </a:solidFill>
                    <a:latin typeface="Calibri"/>
                    <a:ea typeface="Calibri"/>
                    <a:cs typeface="Calibri"/>
                    <a:sym typeface="Calibri"/>
                  </a:endParaRPr>
                </a:p>
              </p:txBody>
            </p:sp>
            <p:sp>
              <p:nvSpPr>
                <p:cNvPr id="314" name="Google Shape;314;p7"/>
                <p:cNvSpPr txBox="1"/>
                <p:nvPr/>
              </p:nvSpPr>
              <p:spPr>
                <a:xfrm>
                  <a:off x="9827738" y="6043283"/>
                  <a:ext cx="36668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F243E"/>
                    </a:buClr>
                    <a:buSzPts val="1200"/>
                    <a:buFont typeface="Calibri"/>
                    <a:buNone/>
                  </a:pPr>
                  <a:r>
                    <a:rPr b="0" i="0" lang="en-US" sz="1200" u="none" cap="none" strike="noStrike">
                      <a:solidFill>
                        <a:srgbClr val="0F243E"/>
                      </a:solidFill>
                      <a:latin typeface="Calibri"/>
                      <a:ea typeface="Calibri"/>
                      <a:cs typeface="Calibri"/>
                      <a:sym typeface="Calibri"/>
                    </a:rPr>
                    <a:t>Q3</a:t>
                  </a:r>
                  <a:endParaRPr b="0" i="0" sz="1200" u="none" cap="none" strike="noStrike">
                    <a:solidFill>
                      <a:srgbClr val="0F243E"/>
                    </a:solidFill>
                    <a:latin typeface="Calibri"/>
                    <a:ea typeface="Calibri"/>
                    <a:cs typeface="Calibri"/>
                    <a:sym typeface="Calibri"/>
                  </a:endParaRPr>
                </a:p>
              </p:txBody>
            </p:sp>
          </p:grpSp>
          <p:sp>
            <p:nvSpPr>
              <p:cNvPr id="315" name="Google Shape;315;p7"/>
              <p:cNvSpPr/>
              <p:nvPr/>
            </p:nvSpPr>
            <p:spPr>
              <a:xfrm>
                <a:off x="7637110" y="3184714"/>
                <a:ext cx="106900" cy="313217"/>
              </a:xfrm>
              <a:prstGeom prst="flowChartCollate">
                <a:avLst/>
              </a:prstGeom>
              <a:gradFill>
                <a:gsLst>
                  <a:gs pos="0">
                    <a:srgbClr val="FF932B"/>
                  </a:gs>
                  <a:gs pos="100000">
                    <a:srgbClr val="FFB673"/>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16" name="Google Shape;316;p7"/>
            <p:cNvSpPr txBox="1"/>
            <p:nvPr/>
          </p:nvSpPr>
          <p:spPr>
            <a:xfrm rot="-5400000">
              <a:off x="9463620" y="1086796"/>
              <a:ext cx="9351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53734"/>
                </a:buClr>
                <a:buSzPts val="2400"/>
                <a:buFont typeface="Calibri"/>
                <a:buNone/>
              </a:pPr>
              <a:r>
                <a:rPr b="0" i="0" lang="en-US" sz="2400" u="none" cap="none" strike="noStrike">
                  <a:solidFill>
                    <a:srgbClr val="953734"/>
                  </a:solidFill>
                  <a:latin typeface="Calibri"/>
                  <a:ea typeface="Calibri"/>
                  <a:cs typeface="Calibri"/>
                  <a:sym typeface="Calibri"/>
                </a:rPr>
                <a:t>2030</a:t>
              </a:r>
              <a:endParaRPr b="0" i="0" sz="2400" u="none" cap="none" strike="noStrike">
                <a:solidFill>
                  <a:srgbClr val="953734"/>
                </a:solidFill>
                <a:latin typeface="Calibri"/>
                <a:ea typeface="Calibri"/>
                <a:cs typeface="Calibri"/>
                <a:sym typeface="Calibri"/>
              </a:endParaRPr>
            </a:p>
          </p:txBody>
        </p:sp>
        <p:sp>
          <p:nvSpPr>
            <p:cNvPr id="317" name="Google Shape;317;p7"/>
            <p:cNvSpPr txBox="1"/>
            <p:nvPr/>
          </p:nvSpPr>
          <p:spPr>
            <a:xfrm>
              <a:off x="3258393" y="5685882"/>
              <a:ext cx="456572" cy="307777"/>
            </a:xfrm>
            <a:prstGeom prst="rect">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Cg-19</a:t>
              </a:r>
              <a:endParaRPr/>
            </a:p>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EC-76</a:t>
              </a:r>
              <a:endParaRPr/>
            </a:p>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EC 77</a:t>
              </a:r>
              <a:endParaRPr b="1" i="0" sz="700" u="none" cap="none" strike="noStrike">
                <a:solidFill>
                  <a:srgbClr val="0F243E"/>
                </a:solidFill>
                <a:latin typeface="Verdana"/>
                <a:ea typeface="Verdana"/>
                <a:cs typeface="Verdana"/>
                <a:sym typeface="Verdana"/>
              </a:endParaRPr>
            </a:p>
          </p:txBody>
        </p:sp>
        <p:sp>
          <p:nvSpPr>
            <p:cNvPr id="318" name="Google Shape;318;p7"/>
            <p:cNvSpPr txBox="1"/>
            <p:nvPr/>
          </p:nvSpPr>
          <p:spPr>
            <a:xfrm>
              <a:off x="5586575" y="5683849"/>
              <a:ext cx="598342" cy="307777"/>
            </a:xfrm>
            <a:prstGeom prst="rect">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INFCOM-3</a:t>
              </a:r>
              <a:endParaRPr/>
            </a:p>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EC 78</a:t>
              </a:r>
              <a:endParaRPr b="1" i="0" sz="700" u="none" cap="none" strike="noStrike">
                <a:solidFill>
                  <a:srgbClr val="0F243E"/>
                </a:solidFill>
                <a:latin typeface="Verdana"/>
                <a:ea typeface="Verdana"/>
                <a:cs typeface="Verdana"/>
                <a:sym typeface="Verdana"/>
              </a:endParaRPr>
            </a:p>
          </p:txBody>
        </p:sp>
        <p:sp>
          <p:nvSpPr>
            <p:cNvPr id="319" name="Google Shape;319;p7"/>
            <p:cNvSpPr/>
            <p:nvPr/>
          </p:nvSpPr>
          <p:spPr>
            <a:xfrm>
              <a:off x="2327589" y="2946819"/>
              <a:ext cx="752794" cy="424768"/>
            </a:xfrm>
            <a:prstGeom prst="roundRect">
              <a:avLst>
                <a:gd fmla="val 16667" name="adj"/>
              </a:avLst>
            </a:prstGeom>
            <a:solidFill>
              <a:srgbClr val="C5D8F1"/>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WIS 2.0</a:t>
              </a:r>
              <a:endParaRPr/>
            </a:p>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Guidelines</a:t>
              </a:r>
              <a:endParaRPr b="1" i="0" sz="700" u="none" cap="none" strike="noStrike">
                <a:solidFill>
                  <a:srgbClr val="0F243E"/>
                </a:solidFill>
                <a:latin typeface="Verdana"/>
                <a:ea typeface="Verdana"/>
                <a:cs typeface="Verdana"/>
                <a:sym typeface="Verdana"/>
              </a:endParaRPr>
            </a:p>
          </p:txBody>
        </p:sp>
        <p:sp>
          <p:nvSpPr>
            <p:cNvPr id="320" name="Google Shape;320;p7"/>
            <p:cNvSpPr txBox="1"/>
            <p:nvPr/>
          </p:nvSpPr>
          <p:spPr>
            <a:xfrm>
              <a:off x="6233604" y="5565072"/>
              <a:ext cx="1563707" cy="507831"/>
            </a:xfrm>
            <a:prstGeom prst="rect">
              <a:avLst/>
            </a:prstGeom>
            <a:noFill/>
            <a:ln>
              <a:noFill/>
            </a:ln>
          </p:spPr>
          <p:txBody>
            <a:bodyPr anchorCtr="0" anchor="t" bIns="45700" lIns="0" spcFirstLastPara="1" rIns="0" wrap="square" tIns="45700">
              <a:spAutoFit/>
            </a:bodyPr>
            <a:lstStyle/>
            <a:p>
              <a:pPr indent="-85725" lvl="0" marL="85725" marR="0" rtl="0" algn="l">
                <a:lnSpc>
                  <a:spcPct val="100000"/>
                </a:lnSpc>
                <a:spcBef>
                  <a:spcPts val="0"/>
                </a:spcBef>
                <a:spcAft>
                  <a:spcPts val="0"/>
                </a:spcAft>
                <a:buClr>
                  <a:srgbClr val="17365D"/>
                </a:buClr>
                <a:buSzPts val="900"/>
                <a:buFont typeface="Arial"/>
                <a:buChar char="•"/>
              </a:pPr>
              <a:r>
                <a:rPr b="0" i="0" lang="en-US" sz="900" u="none" cap="none" strike="noStrike">
                  <a:solidFill>
                    <a:srgbClr val="17365D"/>
                  </a:solidFill>
                  <a:latin typeface="Calibri"/>
                  <a:ea typeface="Calibri"/>
                  <a:cs typeface="Calibri"/>
                  <a:sym typeface="Calibri"/>
                </a:rPr>
                <a:t>technical guidance in the Guide to WIS</a:t>
              </a:r>
              <a:endParaRPr/>
            </a:p>
            <a:p>
              <a:pPr indent="-85725" lvl="0" marL="85725" marR="0" rtl="0" algn="l">
                <a:lnSpc>
                  <a:spcPct val="100000"/>
                </a:lnSpc>
                <a:spcBef>
                  <a:spcPts val="0"/>
                </a:spcBef>
                <a:spcAft>
                  <a:spcPts val="0"/>
                </a:spcAft>
                <a:buClr>
                  <a:srgbClr val="17365D"/>
                </a:buClr>
                <a:buSzPts val="900"/>
                <a:buFont typeface="Arial"/>
                <a:buChar char="•"/>
              </a:pPr>
              <a:r>
                <a:rPr b="0" i="0" lang="en-US" sz="900" u="none" cap="none" strike="noStrike">
                  <a:solidFill>
                    <a:srgbClr val="17365D"/>
                  </a:solidFill>
                  <a:latin typeface="Calibri"/>
                  <a:ea typeface="Calibri"/>
                  <a:cs typeface="Calibri"/>
                  <a:sym typeface="Calibri"/>
                </a:rPr>
                <a:t>Report on WIS2 progress</a:t>
              </a:r>
              <a:endParaRPr b="0" i="0" sz="900" u="none" cap="none" strike="noStrike">
                <a:solidFill>
                  <a:srgbClr val="17365D"/>
                </a:solidFill>
                <a:latin typeface="Calibri"/>
                <a:ea typeface="Calibri"/>
                <a:cs typeface="Calibri"/>
                <a:sym typeface="Calibri"/>
              </a:endParaRPr>
            </a:p>
          </p:txBody>
        </p:sp>
        <p:sp>
          <p:nvSpPr>
            <p:cNvPr id="321" name="Google Shape;321;p7"/>
            <p:cNvSpPr txBox="1"/>
            <p:nvPr/>
          </p:nvSpPr>
          <p:spPr>
            <a:xfrm>
              <a:off x="3829505" y="5565072"/>
              <a:ext cx="1471798" cy="507831"/>
            </a:xfrm>
            <a:prstGeom prst="rect">
              <a:avLst/>
            </a:prstGeom>
            <a:noFill/>
            <a:ln>
              <a:noFill/>
            </a:ln>
          </p:spPr>
          <p:txBody>
            <a:bodyPr anchorCtr="0" anchor="t" bIns="45700" lIns="0" spcFirstLastPara="1" rIns="0" wrap="square" tIns="45700">
              <a:spAutoFit/>
            </a:bodyPr>
            <a:lstStyle/>
            <a:p>
              <a:pPr indent="-85725" lvl="0" marL="85725" marR="0" rtl="0" algn="l">
                <a:lnSpc>
                  <a:spcPct val="100000"/>
                </a:lnSpc>
                <a:spcBef>
                  <a:spcPts val="0"/>
                </a:spcBef>
                <a:spcAft>
                  <a:spcPts val="0"/>
                </a:spcAft>
                <a:buClr>
                  <a:srgbClr val="17365D"/>
                </a:buClr>
                <a:buSzPts val="900"/>
                <a:buFont typeface="Arial"/>
                <a:buChar char="•"/>
              </a:pPr>
              <a:r>
                <a:rPr b="0" i="0" lang="en-US" sz="900" u="none" cap="none" strike="noStrike">
                  <a:solidFill>
                    <a:srgbClr val="17365D"/>
                  </a:solidFill>
                  <a:latin typeface="Calibri"/>
                  <a:ea typeface="Calibri"/>
                  <a:cs typeface="Calibri"/>
                  <a:sym typeface="Calibri"/>
                </a:rPr>
                <a:t>WIS 2.0 Tech- Reg approved </a:t>
              </a:r>
              <a:endParaRPr/>
            </a:p>
            <a:p>
              <a:pPr indent="-85725" lvl="0" marL="85725" marR="0" rtl="0" algn="l">
                <a:lnSpc>
                  <a:spcPct val="100000"/>
                </a:lnSpc>
                <a:spcBef>
                  <a:spcPts val="0"/>
                </a:spcBef>
                <a:spcAft>
                  <a:spcPts val="0"/>
                </a:spcAft>
                <a:buClr>
                  <a:srgbClr val="17365D"/>
                </a:buClr>
                <a:buSzPts val="900"/>
                <a:buFont typeface="Arial"/>
                <a:buChar char="•"/>
              </a:pPr>
              <a:r>
                <a:rPr b="0" i="0" lang="en-US" sz="900" u="none" cap="none" strike="noStrike">
                  <a:solidFill>
                    <a:srgbClr val="17365D"/>
                  </a:solidFill>
                  <a:latin typeface="Calibri"/>
                  <a:ea typeface="Calibri"/>
                  <a:cs typeface="Calibri"/>
                  <a:sym typeface="Calibri"/>
                </a:rPr>
                <a:t>Guidelines for WIS 2.0</a:t>
              </a:r>
              <a:endParaRPr/>
            </a:p>
            <a:p>
              <a:pPr indent="0" lvl="0" marL="0" marR="0" rtl="0" algn="l">
                <a:lnSpc>
                  <a:spcPct val="100000"/>
                </a:lnSpc>
                <a:spcBef>
                  <a:spcPts val="0"/>
                </a:spcBef>
                <a:spcAft>
                  <a:spcPts val="0"/>
                </a:spcAft>
                <a:buClr>
                  <a:srgbClr val="17365D"/>
                </a:buClr>
                <a:buSzPts val="900"/>
                <a:buFont typeface="Calibri"/>
                <a:buNone/>
              </a:pPr>
              <a:r>
                <a:rPr b="0" i="0" lang="en-US" sz="900" u="none" cap="none" strike="noStrike">
                  <a:solidFill>
                    <a:srgbClr val="17365D"/>
                  </a:solidFill>
                  <a:latin typeface="Calibri"/>
                  <a:ea typeface="Calibri"/>
                  <a:cs typeface="Calibri"/>
                  <a:sym typeface="Calibri"/>
                </a:rPr>
                <a:t> implementation published</a:t>
              </a:r>
              <a:endParaRPr/>
            </a:p>
          </p:txBody>
        </p:sp>
        <p:sp>
          <p:nvSpPr>
            <p:cNvPr id="322" name="Google Shape;322;p7"/>
            <p:cNvSpPr/>
            <p:nvPr/>
          </p:nvSpPr>
          <p:spPr>
            <a:xfrm>
              <a:off x="3285457" y="4049204"/>
              <a:ext cx="1070304" cy="424768"/>
            </a:xfrm>
            <a:prstGeom prst="roundRect">
              <a:avLst>
                <a:gd fmla="val 16667" name="adj"/>
              </a:avLst>
            </a:prstGeom>
            <a:solidFill>
              <a:srgbClr val="B6DDE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Transition Infrastructure</a:t>
              </a:r>
              <a:endParaRPr b="1" i="0" sz="700" u="none" cap="none" strike="noStrike">
                <a:solidFill>
                  <a:srgbClr val="0F243E"/>
                </a:solidFill>
                <a:latin typeface="Verdana"/>
                <a:ea typeface="Verdana"/>
                <a:cs typeface="Verdana"/>
                <a:sym typeface="Verdana"/>
              </a:endParaRPr>
            </a:p>
          </p:txBody>
        </p:sp>
        <p:sp>
          <p:nvSpPr>
            <p:cNvPr id="323" name="Google Shape;323;p7"/>
            <p:cNvSpPr txBox="1"/>
            <p:nvPr/>
          </p:nvSpPr>
          <p:spPr>
            <a:xfrm>
              <a:off x="8039851" y="5668075"/>
              <a:ext cx="28149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65D"/>
                </a:buClr>
                <a:buSzPts val="900"/>
                <a:buFont typeface="Calibri"/>
                <a:buNone/>
              </a:pPr>
              <a:r>
                <a:rPr b="0" i="0" lang="en-US" sz="900" u="none" cap="none" strike="noStrike">
                  <a:solidFill>
                    <a:srgbClr val="17365D"/>
                  </a:solidFill>
                  <a:latin typeface="Calibri"/>
                  <a:ea typeface="Calibri"/>
                  <a:cs typeface="Calibri"/>
                  <a:sym typeface="Calibri"/>
                </a:rPr>
                <a:t>NCs/DCPCs may stop WIS1 functions if migrated to WIS2</a:t>
              </a:r>
              <a:endParaRPr/>
            </a:p>
            <a:p>
              <a:pPr indent="0" lvl="0" marL="0" marR="0" rtl="0" algn="l">
                <a:lnSpc>
                  <a:spcPct val="100000"/>
                </a:lnSpc>
                <a:spcBef>
                  <a:spcPts val="0"/>
                </a:spcBef>
                <a:spcAft>
                  <a:spcPts val="0"/>
                </a:spcAft>
                <a:buClr>
                  <a:srgbClr val="17365D"/>
                </a:buClr>
                <a:buSzPts val="900"/>
                <a:buFont typeface="Calibri"/>
                <a:buNone/>
              </a:pPr>
              <a:r>
                <a:rPr b="0" i="0" lang="en-US" sz="900" u="none" cap="none" strike="noStrike">
                  <a:solidFill>
                    <a:srgbClr val="17365D"/>
                  </a:solidFill>
                  <a:latin typeface="Calibri"/>
                  <a:ea typeface="Calibri"/>
                  <a:cs typeface="Calibri"/>
                  <a:sym typeface="Calibri"/>
                </a:rPr>
                <a:t> GISCs contributing to Global Services may stop WIS1</a:t>
              </a:r>
              <a:endParaRPr/>
            </a:p>
          </p:txBody>
        </p:sp>
        <p:sp>
          <p:nvSpPr>
            <p:cNvPr id="324" name="Google Shape;324;p7"/>
            <p:cNvSpPr/>
            <p:nvPr/>
          </p:nvSpPr>
          <p:spPr>
            <a:xfrm rot="5400000">
              <a:off x="975166" y="5104143"/>
              <a:ext cx="507830" cy="658133"/>
            </a:xfrm>
            <a:prstGeom prst="triangle">
              <a:avLst>
                <a:gd fmla="val 50000" name="adj"/>
              </a:avLst>
            </a:prstGeom>
            <a:gradFill>
              <a:gsLst>
                <a:gs pos="0">
                  <a:srgbClr val="305682"/>
                </a:gs>
                <a:gs pos="48000">
                  <a:srgbClr val="5483BE"/>
                </a:gs>
                <a:gs pos="100000">
                  <a:srgbClr val="93B3D7"/>
                </a:gs>
              </a:gsLst>
              <a:lin ang="16200000"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5" name="Google Shape;325;p7"/>
            <p:cNvSpPr/>
            <p:nvPr/>
          </p:nvSpPr>
          <p:spPr>
            <a:xfrm rot="5400000">
              <a:off x="3388515" y="5075429"/>
              <a:ext cx="507830" cy="658133"/>
            </a:xfrm>
            <a:prstGeom prst="triangle">
              <a:avLst>
                <a:gd fmla="val 50000" name="adj"/>
              </a:avLst>
            </a:prstGeom>
            <a:gradFill>
              <a:gsLst>
                <a:gs pos="0">
                  <a:srgbClr val="305682"/>
                </a:gs>
                <a:gs pos="48000">
                  <a:srgbClr val="5483BE"/>
                </a:gs>
                <a:gs pos="100000">
                  <a:srgbClr val="93B3D7"/>
                </a:gs>
              </a:gsLst>
              <a:lin ang="16200000"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6" name="Google Shape;326;p7"/>
            <p:cNvSpPr/>
            <p:nvPr/>
          </p:nvSpPr>
          <p:spPr>
            <a:xfrm rot="5400000">
              <a:off x="5766220" y="5075430"/>
              <a:ext cx="507830" cy="658133"/>
            </a:xfrm>
            <a:prstGeom prst="triangle">
              <a:avLst>
                <a:gd fmla="val 50000" name="adj"/>
              </a:avLst>
            </a:prstGeom>
            <a:gradFill>
              <a:gsLst>
                <a:gs pos="0">
                  <a:srgbClr val="305682"/>
                </a:gs>
                <a:gs pos="48000">
                  <a:srgbClr val="5483BE"/>
                </a:gs>
                <a:gs pos="100000">
                  <a:srgbClr val="93B3D7"/>
                </a:gs>
              </a:gsLst>
              <a:lin ang="16200000"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7" name="Google Shape;327;p7"/>
            <p:cNvSpPr/>
            <p:nvPr/>
          </p:nvSpPr>
          <p:spPr>
            <a:xfrm rot="5400000">
              <a:off x="8090778" y="5069625"/>
              <a:ext cx="507830" cy="658133"/>
            </a:xfrm>
            <a:prstGeom prst="triangle">
              <a:avLst>
                <a:gd fmla="val 50000" name="adj"/>
              </a:avLst>
            </a:prstGeom>
            <a:gradFill>
              <a:gsLst>
                <a:gs pos="0">
                  <a:srgbClr val="305682"/>
                </a:gs>
                <a:gs pos="48000">
                  <a:srgbClr val="5483BE"/>
                </a:gs>
                <a:gs pos="100000">
                  <a:srgbClr val="93B3D7"/>
                </a:gs>
              </a:gsLst>
              <a:lin ang="16200000"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28" name="Google Shape;328;p7"/>
            <p:cNvGrpSpPr/>
            <p:nvPr/>
          </p:nvGrpSpPr>
          <p:grpSpPr>
            <a:xfrm>
              <a:off x="9861167" y="840399"/>
              <a:ext cx="1666422" cy="2767473"/>
              <a:chOff x="9861167" y="840399"/>
              <a:chExt cx="1666422" cy="2767473"/>
            </a:xfrm>
          </p:grpSpPr>
          <p:sp>
            <p:nvSpPr>
              <p:cNvPr id="329" name="Google Shape;329;p7"/>
              <p:cNvSpPr/>
              <p:nvPr/>
            </p:nvSpPr>
            <p:spPr>
              <a:xfrm>
                <a:off x="10689888" y="1761750"/>
                <a:ext cx="837701" cy="532313"/>
              </a:xfrm>
              <a:prstGeom prst="roundRect">
                <a:avLst>
                  <a:gd fmla="val 16667" name="adj"/>
                </a:avLst>
              </a:prstGeom>
              <a:solidFill>
                <a:srgbClr val="E5B8B7"/>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Stop transition infrastructure and GTS transmission</a:t>
                </a:r>
                <a:endParaRPr b="1" i="0" sz="700" u="none" cap="none" strike="noStrike">
                  <a:solidFill>
                    <a:srgbClr val="0F243E"/>
                  </a:solidFill>
                  <a:latin typeface="Verdana"/>
                  <a:ea typeface="Verdana"/>
                  <a:cs typeface="Verdana"/>
                  <a:sym typeface="Verdana"/>
                </a:endParaRPr>
              </a:p>
            </p:txBody>
          </p:sp>
          <p:sp>
            <p:nvSpPr>
              <p:cNvPr id="330" name="Google Shape;330;p7"/>
              <p:cNvSpPr/>
              <p:nvPr/>
            </p:nvSpPr>
            <p:spPr>
              <a:xfrm>
                <a:off x="9861167" y="1756618"/>
                <a:ext cx="706503" cy="537445"/>
              </a:xfrm>
              <a:prstGeom prst="roundRect">
                <a:avLst>
                  <a:gd fmla="val 16667" name="adj"/>
                </a:avLst>
              </a:prstGeom>
              <a:solidFill>
                <a:srgbClr val="FBD4B4"/>
              </a:solidFill>
              <a:ln>
                <a:noFill/>
              </a:ln>
              <a:effectLst>
                <a:outerShdw blurRad="50800" rotWithShape="0" algn="tl" dir="2700000" dist="38100">
                  <a:srgbClr val="000000">
                    <a:alpha val="40000"/>
                  </a:srgbClr>
                </a:outerShdw>
              </a:effectLst>
            </p:spPr>
            <p:txBody>
              <a:bodyPr anchorCtr="0" anchor="ctr" bIns="0" lIns="36000" spcFirstLastPara="1" rIns="0" wrap="square" tIns="0">
                <a:noAutofit/>
              </a:bodyPr>
              <a:lstStyle/>
              <a:p>
                <a:pPr indent="0" lvl="0" marL="0" marR="0" rtl="0" algn="l">
                  <a:lnSpc>
                    <a:spcPct val="100000"/>
                  </a:lnSpc>
                  <a:spcBef>
                    <a:spcPts val="0"/>
                  </a:spcBef>
                  <a:spcAft>
                    <a:spcPts val="0"/>
                  </a:spcAft>
                  <a:buClr>
                    <a:srgbClr val="0F243E"/>
                  </a:buClr>
                  <a:buSzPts val="700"/>
                  <a:buFont typeface="Verdana"/>
                  <a:buNone/>
                </a:pPr>
                <a:r>
                  <a:rPr b="1" i="0" lang="en-US" sz="700" u="none" cap="none" strike="noStrike">
                    <a:solidFill>
                      <a:srgbClr val="0F243E"/>
                    </a:solidFill>
                    <a:latin typeface="Verdana"/>
                    <a:ea typeface="Verdana"/>
                    <a:cs typeface="Verdana"/>
                    <a:sym typeface="Verdana"/>
                  </a:rPr>
                  <a:t>90% of Members migrated to WIS 2.0</a:t>
                </a:r>
                <a:endParaRPr b="1" i="0" sz="700" u="none" cap="none" strike="noStrike">
                  <a:solidFill>
                    <a:srgbClr val="0F243E"/>
                  </a:solidFill>
                  <a:latin typeface="Verdana"/>
                  <a:ea typeface="Verdana"/>
                  <a:cs typeface="Verdana"/>
                  <a:sym typeface="Verdana"/>
                </a:endParaRPr>
              </a:p>
            </p:txBody>
          </p:sp>
          <p:cxnSp>
            <p:nvCxnSpPr>
              <p:cNvPr id="331" name="Google Shape;331;p7"/>
              <p:cNvCxnSpPr/>
              <p:nvPr/>
            </p:nvCxnSpPr>
            <p:spPr>
              <a:xfrm rot="10800000">
                <a:off x="10636304" y="1083128"/>
                <a:ext cx="0" cy="2524743"/>
              </a:xfrm>
              <a:prstGeom prst="straightConnector1">
                <a:avLst/>
              </a:prstGeom>
              <a:noFill/>
              <a:ln cap="flat" cmpd="dbl" w="25400">
                <a:solidFill>
                  <a:srgbClr val="FF0000"/>
                </a:solidFill>
                <a:prstDash val="dash"/>
                <a:round/>
                <a:headEnd len="sm" w="sm" type="none"/>
                <a:tailEnd len="sm" w="sm" type="none"/>
              </a:ln>
              <a:effectLst>
                <a:outerShdw blurRad="40000" rotWithShape="0" dir="5400000" dist="20000">
                  <a:srgbClr val="000000">
                    <a:alpha val="37647"/>
                  </a:srgbClr>
                </a:outerShdw>
              </a:effectLst>
            </p:spPr>
          </p:cxnSp>
          <p:sp>
            <p:nvSpPr>
              <p:cNvPr id="332" name="Google Shape;332;p7"/>
              <p:cNvSpPr txBox="1"/>
              <p:nvPr/>
            </p:nvSpPr>
            <p:spPr>
              <a:xfrm rot="-5400000">
                <a:off x="10330340" y="1077129"/>
                <a:ext cx="9351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Calibri"/>
                  <a:buNone/>
                </a:pPr>
                <a:r>
                  <a:rPr b="0" i="0" lang="en-US" sz="2400" u="none" cap="none" strike="noStrike">
                    <a:solidFill>
                      <a:srgbClr val="C00000"/>
                    </a:solidFill>
                    <a:latin typeface="Calibri"/>
                    <a:ea typeface="Calibri"/>
                    <a:cs typeface="Calibri"/>
                    <a:sym typeface="Calibri"/>
                  </a:rPr>
                  <a:t>2033</a:t>
                </a:r>
                <a:endParaRPr b="0" i="0" sz="2400" u="none" cap="none" strike="noStrike">
                  <a:solidFill>
                    <a:srgbClr val="C00000"/>
                  </a:solidFill>
                  <a:latin typeface="Calibri"/>
                  <a:ea typeface="Calibri"/>
                  <a:cs typeface="Calibri"/>
                  <a:sym typeface="Calibri"/>
                </a:endParaRPr>
              </a:p>
            </p:txBody>
          </p:sp>
        </p:grpSp>
      </p:grpSp>
      <p:pic>
        <p:nvPicPr>
          <p:cNvPr id="333" name="Google Shape;333;p7"/>
          <p:cNvPicPr preferRelativeResize="0"/>
          <p:nvPr/>
        </p:nvPicPr>
        <p:blipFill rotWithShape="1">
          <a:blip r:embed="rId3">
            <a:alphaModFix/>
          </a:blip>
          <a:srcRect b="0" l="0" r="0" t="0"/>
          <a:stretch/>
        </p:blipFill>
        <p:spPr>
          <a:xfrm rot="-1090662">
            <a:off x="4862861" y="1394421"/>
            <a:ext cx="513856" cy="513856"/>
          </a:xfrm>
          <a:prstGeom prst="rect">
            <a:avLst/>
          </a:prstGeom>
          <a:noFill/>
          <a:ln>
            <a:noFill/>
          </a:ln>
        </p:spPr>
      </p:pic>
      <p:pic>
        <p:nvPicPr>
          <p:cNvPr id="334" name="Google Shape;334;p7"/>
          <p:cNvPicPr preferRelativeResize="0"/>
          <p:nvPr/>
        </p:nvPicPr>
        <p:blipFill rotWithShape="1">
          <a:blip r:embed="rId3">
            <a:alphaModFix/>
          </a:blip>
          <a:srcRect b="0" l="0" r="0" t="0"/>
          <a:stretch/>
        </p:blipFill>
        <p:spPr>
          <a:xfrm rot="-1090662">
            <a:off x="2394695" y="1386758"/>
            <a:ext cx="513856" cy="5138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p8"/>
          <p:cNvSpPr txBox="1"/>
          <p:nvPr/>
        </p:nvSpPr>
        <p:spPr>
          <a:xfrm>
            <a:off x="643296" y="299313"/>
            <a:ext cx="760877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400"/>
              <a:buFont typeface="Calibri"/>
              <a:buNone/>
            </a:pPr>
            <a:r>
              <a:rPr b="1" i="0" lang="en-US" sz="4400" u="none" cap="none" strike="noStrike">
                <a:solidFill>
                  <a:srgbClr val="FFFFFF"/>
                </a:solidFill>
                <a:latin typeface="Calibri"/>
                <a:ea typeface="Calibri"/>
                <a:cs typeface="Calibri"/>
                <a:sym typeface="Calibri"/>
              </a:rPr>
              <a:t>WIS2 Global Service instances</a:t>
            </a:r>
            <a:endParaRPr b="1" i="0" sz="4400" u="none" cap="none" strike="noStrike">
              <a:solidFill>
                <a:srgbClr val="FFFFFF"/>
              </a:solidFill>
              <a:latin typeface="Calibri"/>
              <a:ea typeface="Calibri"/>
              <a:cs typeface="Calibri"/>
              <a:sym typeface="Calibri"/>
            </a:endParaRPr>
          </a:p>
        </p:txBody>
      </p:sp>
      <p:grpSp>
        <p:nvGrpSpPr>
          <p:cNvPr id="340" name="Google Shape;340;p8"/>
          <p:cNvGrpSpPr/>
          <p:nvPr/>
        </p:nvGrpSpPr>
        <p:grpSpPr>
          <a:xfrm>
            <a:off x="2047961" y="1758684"/>
            <a:ext cx="3281755" cy="1323439"/>
            <a:chOff x="2543022" y="1686321"/>
            <a:chExt cx="3281755" cy="1323439"/>
          </a:xfrm>
        </p:grpSpPr>
        <p:sp>
          <p:nvSpPr>
            <p:cNvPr id="341" name="Google Shape;341;p8"/>
            <p:cNvSpPr txBox="1"/>
            <p:nvPr/>
          </p:nvSpPr>
          <p:spPr>
            <a:xfrm>
              <a:off x="2543022" y="1932543"/>
              <a:ext cx="113474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Global Broker</a:t>
              </a:r>
              <a:endParaRPr b="1" i="0" sz="2400" u="none" cap="none" strike="noStrike">
                <a:solidFill>
                  <a:srgbClr val="FFFFFF"/>
                </a:solidFill>
                <a:latin typeface="Calibri"/>
                <a:ea typeface="Calibri"/>
                <a:cs typeface="Calibri"/>
                <a:sym typeface="Calibri"/>
              </a:endParaRPr>
            </a:p>
          </p:txBody>
        </p:sp>
        <p:grpSp>
          <p:nvGrpSpPr>
            <p:cNvPr id="342" name="Google Shape;342;p8"/>
            <p:cNvGrpSpPr/>
            <p:nvPr/>
          </p:nvGrpSpPr>
          <p:grpSpPr>
            <a:xfrm>
              <a:off x="3780784" y="1837518"/>
              <a:ext cx="1083641" cy="1030526"/>
              <a:chOff x="3100578" y="2626881"/>
              <a:chExt cx="926187" cy="914400"/>
            </a:xfrm>
          </p:grpSpPr>
          <p:sp>
            <p:nvSpPr>
              <p:cNvPr id="343" name="Google Shape;343;p8"/>
              <p:cNvSpPr/>
              <p:nvPr/>
            </p:nvSpPr>
            <p:spPr>
              <a:xfrm>
                <a:off x="3100578" y="2626881"/>
                <a:ext cx="926187" cy="914400"/>
              </a:xfrm>
              <a:prstGeom prst="ellipse">
                <a:avLst/>
              </a:prstGeom>
              <a:solidFill>
                <a:srgbClr val="F4B0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Network with solid fill" id="344" name="Google Shape;344;p8"/>
              <p:cNvPicPr preferRelativeResize="0"/>
              <p:nvPr/>
            </p:nvPicPr>
            <p:blipFill rotWithShape="1">
              <a:blip r:embed="rId4">
                <a:alphaModFix/>
              </a:blip>
              <a:srcRect b="0" l="0" r="0" t="0"/>
              <a:stretch/>
            </p:blipFill>
            <p:spPr>
              <a:xfrm>
                <a:off x="3167308" y="2639091"/>
                <a:ext cx="789683" cy="789683"/>
              </a:xfrm>
              <a:prstGeom prst="rect">
                <a:avLst/>
              </a:prstGeom>
              <a:noFill/>
              <a:ln>
                <a:noFill/>
              </a:ln>
            </p:spPr>
          </p:pic>
        </p:grpSp>
        <p:sp>
          <p:nvSpPr>
            <p:cNvPr id="345" name="Google Shape;345;p8"/>
            <p:cNvSpPr txBox="1"/>
            <p:nvPr/>
          </p:nvSpPr>
          <p:spPr>
            <a:xfrm>
              <a:off x="4942499" y="1686321"/>
              <a:ext cx="882278"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Brazil</a:t>
              </a:r>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France</a:t>
              </a:r>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China</a:t>
              </a:r>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USA</a:t>
              </a:r>
              <a:endParaRPr b="1" i="0" sz="2000" u="none" cap="none" strike="noStrike">
                <a:solidFill>
                  <a:srgbClr val="C4E0B2"/>
                </a:solidFill>
                <a:latin typeface="Calibri"/>
                <a:ea typeface="Calibri"/>
                <a:cs typeface="Calibri"/>
                <a:sym typeface="Calibri"/>
              </a:endParaRPr>
            </a:p>
          </p:txBody>
        </p:sp>
      </p:grpSp>
      <p:grpSp>
        <p:nvGrpSpPr>
          <p:cNvPr id="346" name="Google Shape;346;p8"/>
          <p:cNvGrpSpPr/>
          <p:nvPr/>
        </p:nvGrpSpPr>
        <p:grpSpPr>
          <a:xfrm>
            <a:off x="2100738" y="3827376"/>
            <a:ext cx="3519020" cy="1631216"/>
            <a:chOff x="3639984" y="2227785"/>
            <a:chExt cx="3519020" cy="1631216"/>
          </a:xfrm>
        </p:grpSpPr>
        <p:grpSp>
          <p:nvGrpSpPr>
            <p:cNvPr id="347" name="Google Shape;347;p8"/>
            <p:cNvGrpSpPr/>
            <p:nvPr/>
          </p:nvGrpSpPr>
          <p:grpSpPr>
            <a:xfrm>
              <a:off x="4786024" y="2431873"/>
              <a:ext cx="1120688" cy="1030526"/>
              <a:chOff x="3107885" y="2667808"/>
              <a:chExt cx="1256145" cy="1200330"/>
            </a:xfrm>
          </p:grpSpPr>
          <p:sp>
            <p:nvSpPr>
              <p:cNvPr id="348" name="Google Shape;348;p8"/>
              <p:cNvSpPr/>
              <p:nvPr/>
            </p:nvSpPr>
            <p:spPr>
              <a:xfrm>
                <a:off x="3107885" y="2667808"/>
                <a:ext cx="1256145" cy="1200330"/>
              </a:xfrm>
              <a:prstGeom prst="ellipse">
                <a:avLst/>
              </a:prstGeom>
              <a:gradFill>
                <a:gsLst>
                  <a:gs pos="0">
                    <a:srgbClr val="2E75B5"/>
                  </a:gs>
                  <a:gs pos="100000">
                    <a:srgbClr val="90B0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atabase with solid fill" id="349" name="Google Shape;349;p8"/>
              <p:cNvPicPr preferRelativeResize="0"/>
              <p:nvPr/>
            </p:nvPicPr>
            <p:blipFill rotWithShape="1">
              <a:blip r:embed="rId5">
                <a:alphaModFix/>
              </a:blip>
              <a:srcRect b="0" l="0" r="0" t="0"/>
              <a:stretch/>
            </p:blipFill>
            <p:spPr>
              <a:xfrm>
                <a:off x="3260369" y="2810772"/>
                <a:ext cx="914400" cy="914399"/>
              </a:xfrm>
              <a:prstGeom prst="rect">
                <a:avLst/>
              </a:prstGeom>
              <a:noFill/>
              <a:ln>
                <a:noFill/>
              </a:ln>
            </p:spPr>
          </p:pic>
        </p:grpSp>
        <p:sp>
          <p:nvSpPr>
            <p:cNvPr id="350" name="Google Shape;350;p8"/>
            <p:cNvSpPr txBox="1"/>
            <p:nvPr/>
          </p:nvSpPr>
          <p:spPr>
            <a:xfrm>
              <a:off x="3639984" y="2590848"/>
              <a:ext cx="100585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Global Cache</a:t>
              </a:r>
              <a:endParaRPr b="1" i="0" sz="2400" u="none" cap="none" strike="noStrike">
                <a:solidFill>
                  <a:srgbClr val="FFFFFF"/>
                </a:solidFill>
                <a:latin typeface="Calibri"/>
                <a:ea typeface="Calibri"/>
                <a:cs typeface="Calibri"/>
                <a:sym typeface="Calibri"/>
              </a:endParaRPr>
            </a:p>
          </p:txBody>
        </p:sp>
        <p:sp>
          <p:nvSpPr>
            <p:cNvPr id="351" name="Google Shape;351;p8"/>
            <p:cNvSpPr txBox="1"/>
            <p:nvPr/>
          </p:nvSpPr>
          <p:spPr>
            <a:xfrm>
              <a:off x="5986684" y="2227785"/>
              <a:ext cx="1172320"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China</a:t>
              </a:r>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Germany</a:t>
              </a:r>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Japan</a:t>
              </a:r>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Korea</a:t>
              </a:r>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USA/UK</a:t>
              </a:r>
              <a:endParaRPr b="1" i="0" sz="1600" u="none" cap="none" strike="noStrike">
                <a:solidFill>
                  <a:srgbClr val="C4E0B2"/>
                </a:solidFill>
                <a:latin typeface="Calibri"/>
                <a:ea typeface="Calibri"/>
                <a:cs typeface="Calibri"/>
                <a:sym typeface="Calibri"/>
              </a:endParaRPr>
            </a:p>
          </p:txBody>
        </p:sp>
      </p:grpSp>
      <p:grpSp>
        <p:nvGrpSpPr>
          <p:cNvPr id="352" name="Google Shape;352;p8"/>
          <p:cNvGrpSpPr/>
          <p:nvPr/>
        </p:nvGrpSpPr>
        <p:grpSpPr>
          <a:xfrm>
            <a:off x="6577505" y="1803650"/>
            <a:ext cx="4905788" cy="1233505"/>
            <a:chOff x="4719429" y="3781875"/>
            <a:chExt cx="4905788" cy="1233505"/>
          </a:xfrm>
        </p:grpSpPr>
        <p:grpSp>
          <p:nvGrpSpPr>
            <p:cNvPr id="353" name="Google Shape;353;p8"/>
            <p:cNvGrpSpPr/>
            <p:nvPr/>
          </p:nvGrpSpPr>
          <p:grpSpPr>
            <a:xfrm>
              <a:off x="6290976" y="3870874"/>
              <a:ext cx="1091768" cy="953357"/>
              <a:chOff x="6018575" y="2624111"/>
              <a:chExt cx="926187" cy="914400"/>
            </a:xfrm>
          </p:grpSpPr>
          <p:sp>
            <p:nvSpPr>
              <p:cNvPr id="354" name="Google Shape;354;p8"/>
              <p:cNvSpPr/>
              <p:nvPr/>
            </p:nvSpPr>
            <p:spPr>
              <a:xfrm>
                <a:off x="6018575" y="2624111"/>
                <a:ext cx="926187" cy="914400"/>
              </a:xfrm>
              <a:prstGeom prst="ellipse">
                <a:avLst/>
              </a:prstGeom>
              <a:solidFill>
                <a:srgbClr val="EDED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Books outline" id="355" name="Google Shape;355;p8"/>
              <p:cNvPicPr preferRelativeResize="0"/>
              <p:nvPr/>
            </p:nvPicPr>
            <p:blipFill rotWithShape="1">
              <a:blip r:embed="rId6">
                <a:alphaModFix/>
              </a:blip>
              <a:srcRect b="0" l="0" r="0" t="0"/>
              <a:stretch/>
            </p:blipFill>
            <p:spPr>
              <a:xfrm>
                <a:off x="6105969" y="2732194"/>
                <a:ext cx="751399" cy="751399"/>
              </a:xfrm>
              <a:prstGeom prst="rect">
                <a:avLst/>
              </a:prstGeom>
              <a:noFill/>
              <a:ln>
                <a:noFill/>
              </a:ln>
            </p:spPr>
          </p:pic>
        </p:grpSp>
        <p:sp>
          <p:nvSpPr>
            <p:cNvPr id="356" name="Google Shape;356;p8"/>
            <p:cNvSpPr txBox="1"/>
            <p:nvPr/>
          </p:nvSpPr>
          <p:spPr>
            <a:xfrm>
              <a:off x="4719429" y="3815051"/>
              <a:ext cx="151971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Global Discovery Catalogue</a:t>
              </a:r>
              <a:endParaRPr b="1" i="0" sz="2400" u="none" cap="none" strike="noStrike">
                <a:solidFill>
                  <a:srgbClr val="FFFFFF"/>
                </a:solidFill>
                <a:latin typeface="Calibri"/>
                <a:ea typeface="Calibri"/>
                <a:cs typeface="Calibri"/>
                <a:sym typeface="Calibri"/>
              </a:endParaRPr>
            </a:p>
          </p:txBody>
        </p:sp>
        <p:sp>
          <p:nvSpPr>
            <p:cNvPr id="357" name="Google Shape;357;p8"/>
            <p:cNvSpPr txBox="1"/>
            <p:nvPr/>
          </p:nvSpPr>
          <p:spPr>
            <a:xfrm>
              <a:off x="7511735" y="3781875"/>
              <a:ext cx="211348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Canada</a:t>
              </a:r>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China</a:t>
              </a:r>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Korea</a:t>
              </a:r>
              <a:endParaRPr b="1" i="0" sz="1600" u="none" cap="none" strike="noStrike">
                <a:solidFill>
                  <a:srgbClr val="C4E0B2"/>
                </a:solidFill>
                <a:latin typeface="Calibri"/>
                <a:ea typeface="Calibri"/>
                <a:cs typeface="Calibri"/>
                <a:sym typeface="Calibri"/>
              </a:endParaRPr>
            </a:p>
          </p:txBody>
        </p:sp>
      </p:grpSp>
      <p:grpSp>
        <p:nvGrpSpPr>
          <p:cNvPr id="358" name="Google Shape;358;p8"/>
          <p:cNvGrpSpPr/>
          <p:nvPr/>
        </p:nvGrpSpPr>
        <p:grpSpPr>
          <a:xfrm>
            <a:off x="6540376" y="4049336"/>
            <a:ext cx="4001755" cy="1012654"/>
            <a:chOff x="5563165" y="5254919"/>
            <a:chExt cx="4001755" cy="1012654"/>
          </a:xfrm>
        </p:grpSpPr>
        <p:sp>
          <p:nvSpPr>
            <p:cNvPr id="359" name="Google Shape;359;p8"/>
            <p:cNvSpPr txBox="1"/>
            <p:nvPr/>
          </p:nvSpPr>
          <p:spPr>
            <a:xfrm>
              <a:off x="5563165" y="5401923"/>
              <a:ext cx="161266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Global Monitoring</a:t>
              </a:r>
              <a:endParaRPr b="1" i="0" sz="2400" u="none" cap="none" strike="noStrike">
                <a:solidFill>
                  <a:srgbClr val="FFFFFF"/>
                </a:solidFill>
                <a:latin typeface="Calibri"/>
                <a:ea typeface="Calibri"/>
                <a:cs typeface="Calibri"/>
                <a:sym typeface="Calibri"/>
              </a:endParaRPr>
            </a:p>
          </p:txBody>
        </p:sp>
        <p:grpSp>
          <p:nvGrpSpPr>
            <p:cNvPr id="360" name="Google Shape;360;p8"/>
            <p:cNvGrpSpPr/>
            <p:nvPr/>
          </p:nvGrpSpPr>
          <p:grpSpPr>
            <a:xfrm>
              <a:off x="7238331" y="5254919"/>
              <a:ext cx="1091768" cy="1012654"/>
              <a:chOff x="4851042" y="4429399"/>
              <a:chExt cx="1223729" cy="1200330"/>
            </a:xfrm>
          </p:grpSpPr>
          <p:sp>
            <p:nvSpPr>
              <p:cNvPr id="361" name="Google Shape;361;p8"/>
              <p:cNvSpPr/>
              <p:nvPr/>
            </p:nvSpPr>
            <p:spPr>
              <a:xfrm>
                <a:off x="4851042" y="4429399"/>
                <a:ext cx="1223729" cy="1200330"/>
              </a:xfrm>
              <a:prstGeom prst="ellipse">
                <a:avLst/>
              </a:prstGeom>
              <a:solidFill>
                <a:srgbClr val="E1EF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Bar chart with solid fill" id="362" name="Google Shape;362;p8"/>
              <p:cNvPicPr preferRelativeResize="0"/>
              <p:nvPr/>
            </p:nvPicPr>
            <p:blipFill rotWithShape="1">
              <a:blip r:embed="rId7">
                <a:alphaModFix/>
              </a:blip>
              <a:srcRect b="0" l="0" r="0" t="0"/>
              <a:stretch/>
            </p:blipFill>
            <p:spPr>
              <a:xfrm>
                <a:off x="5085089" y="4571278"/>
                <a:ext cx="914402" cy="914398"/>
              </a:xfrm>
              <a:prstGeom prst="rect">
                <a:avLst/>
              </a:prstGeom>
              <a:noFill/>
              <a:ln>
                <a:noFill/>
              </a:ln>
            </p:spPr>
          </p:pic>
        </p:grpSp>
        <p:sp>
          <p:nvSpPr>
            <p:cNvPr id="363" name="Google Shape;363;p8"/>
            <p:cNvSpPr txBox="1"/>
            <p:nvPr/>
          </p:nvSpPr>
          <p:spPr>
            <a:xfrm>
              <a:off x="8392600" y="5359789"/>
              <a:ext cx="117232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China</a:t>
              </a:r>
              <a:endParaRPr b="1" i="0" sz="2000" u="none" cap="none" strike="noStrike">
                <a:solidFill>
                  <a:srgbClr val="C4E0B2"/>
                </a:solidFill>
                <a:latin typeface="Calibri"/>
                <a:ea typeface="Calibri"/>
                <a:cs typeface="Calibri"/>
                <a:sym typeface="Calibri"/>
              </a:endParaRPr>
            </a:p>
            <a:p>
              <a:pPr indent="0" lvl="0" marL="0" marR="0" rtl="0" algn="l">
                <a:lnSpc>
                  <a:spcPct val="100000"/>
                </a:lnSpc>
                <a:spcBef>
                  <a:spcPts val="0"/>
                </a:spcBef>
                <a:spcAft>
                  <a:spcPts val="0"/>
                </a:spcAft>
                <a:buClr>
                  <a:srgbClr val="C4E0B2"/>
                </a:buClr>
                <a:buSzPts val="2000"/>
                <a:buFont typeface="Calibri"/>
                <a:buNone/>
              </a:pPr>
              <a:r>
                <a:rPr b="1" i="0" lang="en-US" sz="2000" u="none" cap="none" strike="noStrike">
                  <a:solidFill>
                    <a:srgbClr val="C4E0B2"/>
                  </a:solidFill>
                  <a:latin typeface="Calibri"/>
                  <a:ea typeface="Calibri"/>
                  <a:cs typeface="Calibri"/>
                  <a:sym typeface="Calibri"/>
                </a:rPr>
                <a:t>Morocco</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9"/>
          <p:cNvSpPr txBox="1"/>
          <p:nvPr/>
        </p:nvSpPr>
        <p:spPr>
          <a:xfrm>
            <a:off x="4105741" y="2262924"/>
            <a:ext cx="8336045" cy="326172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FFFF"/>
              </a:buClr>
              <a:buSzPts val="2000"/>
              <a:buFont typeface="Verdana"/>
              <a:buNone/>
            </a:pPr>
            <a:r>
              <a:rPr b="1" i="0" lang="en-US" sz="2000" u="none" cap="none" strike="noStrike">
                <a:solidFill>
                  <a:srgbClr val="FFFFFF"/>
                </a:solidFill>
                <a:latin typeface="Verdana"/>
                <a:ea typeface="Verdana"/>
                <a:cs typeface="Verdana"/>
                <a:sym typeface="Verdana"/>
              </a:rPr>
              <a:t>1</a:t>
            </a:r>
            <a:endParaRPr/>
          </a:p>
          <a:p>
            <a:pPr indent="0" lvl="0" marL="0" marR="0" rtl="0" algn="l">
              <a:lnSpc>
                <a:spcPct val="150000"/>
              </a:lnSpc>
              <a:spcBef>
                <a:spcPts val="0"/>
              </a:spcBef>
              <a:spcAft>
                <a:spcPts val="0"/>
              </a:spcAft>
              <a:buClr>
                <a:srgbClr val="FFFFFF"/>
              </a:buClr>
              <a:buSzPts val="2000"/>
              <a:buFont typeface="Verdana"/>
              <a:buNone/>
            </a:pPr>
            <a:r>
              <a:rPr b="1" i="0" lang="en-US" sz="2000" u="none" cap="none" strike="noStrike">
                <a:solidFill>
                  <a:srgbClr val="FFFFFF"/>
                </a:solidFill>
                <a:latin typeface="Verdana"/>
                <a:ea typeface="Verdana"/>
                <a:cs typeface="Verdana"/>
                <a:sym typeface="Verdana"/>
              </a:rPr>
              <a:t>2</a:t>
            </a:r>
            <a:endParaRPr/>
          </a:p>
          <a:p>
            <a:pPr indent="0" lvl="0" marL="0" marR="0" rtl="0" algn="l">
              <a:lnSpc>
                <a:spcPct val="150000"/>
              </a:lnSpc>
              <a:spcBef>
                <a:spcPts val="0"/>
              </a:spcBef>
              <a:spcAft>
                <a:spcPts val="0"/>
              </a:spcAft>
              <a:buClr>
                <a:srgbClr val="FFFFFF"/>
              </a:buClr>
              <a:buSzPts val="2000"/>
              <a:buFont typeface="Verdana"/>
              <a:buNone/>
            </a:pPr>
            <a:r>
              <a:rPr b="1" i="0" lang="en-US" sz="2000" u="none" cap="none" strike="noStrike">
                <a:solidFill>
                  <a:srgbClr val="FFFFFF"/>
                </a:solidFill>
                <a:latin typeface="Verdana"/>
                <a:ea typeface="Verdana"/>
                <a:cs typeface="Verdana"/>
                <a:sym typeface="Verdana"/>
              </a:rPr>
              <a:t>3</a:t>
            </a:r>
            <a:endParaRPr/>
          </a:p>
          <a:p>
            <a:pPr indent="0" lvl="0" marL="0" marR="0" rtl="0" algn="l">
              <a:lnSpc>
                <a:spcPct val="150000"/>
              </a:lnSpc>
              <a:spcBef>
                <a:spcPts val="0"/>
              </a:spcBef>
              <a:spcAft>
                <a:spcPts val="0"/>
              </a:spcAft>
              <a:buClr>
                <a:srgbClr val="FFFFFF"/>
              </a:buClr>
              <a:buSzPts val="2000"/>
              <a:buFont typeface="Verdana"/>
              <a:buNone/>
            </a:pPr>
            <a:r>
              <a:rPr b="1" i="0" lang="en-US" sz="2000" u="none" cap="none" strike="noStrike">
                <a:solidFill>
                  <a:srgbClr val="FFFFFF"/>
                </a:solidFill>
                <a:latin typeface="Verdana"/>
                <a:ea typeface="Verdana"/>
                <a:cs typeface="Verdana"/>
                <a:sym typeface="Verdana"/>
              </a:rPr>
              <a:t>4</a:t>
            </a:r>
            <a:endParaRPr/>
          </a:p>
          <a:p>
            <a:pPr indent="0" lvl="0" marL="0" marR="0" rtl="0" algn="l">
              <a:lnSpc>
                <a:spcPct val="150000"/>
              </a:lnSpc>
              <a:spcBef>
                <a:spcPts val="0"/>
              </a:spcBef>
              <a:spcAft>
                <a:spcPts val="0"/>
              </a:spcAft>
              <a:buClr>
                <a:srgbClr val="FFFFFF"/>
              </a:buClr>
              <a:buSzPts val="2000"/>
              <a:buFont typeface="Verdana"/>
              <a:buNone/>
            </a:pPr>
            <a:r>
              <a:rPr b="1" i="0" lang="en-US" sz="2000" u="none" cap="none" strike="noStrike">
                <a:solidFill>
                  <a:srgbClr val="FFFFFF"/>
                </a:solidFill>
                <a:latin typeface="Verdana"/>
                <a:ea typeface="Verdana"/>
                <a:cs typeface="Verdana"/>
                <a:sym typeface="Verdana"/>
              </a:rPr>
              <a:t>5</a:t>
            </a:r>
            <a:endParaRPr/>
          </a:p>
          <a:p>
            <a:pPr indent="0" lvl="0" marL="0" marR="0" rtl="0" algn="l">
              <a:lnSpc>
                <a:spcPct val="150000"/>
              </a:lnSpc>
              <a:spcBef>
                <a:spcPts val="0"/>
              </a:spcBef>
              <a:spcAft>
                <a:spcPts val="0"/>
              </a:spcAft>
              <a:buClr>
                <a:srgbClr val="FFFFFF"/>
              </a:buClr>
              <a:buSzPts val="2000"/>
              <a:buFont typeface="Verdana"/>
              <a:buNone/>
            </a:pPr>
            <a:r>
              <a:rPr b="1" i="0" lang="en-US" sz="2000" u="none" cap="none" strike="noStrike">
                <a:solidFill>
                  <a:srgbClr val="FFFFFF"/>
                </a:solidFill>
                <a:latin typeface="Verdana"/>
                <a:ea typeface="Verdana"/>
                <a:cs typeface="Verdana"/>
                <a:sym typeface="Verdana"/>
              </a:rPr>
              <a:t>6</a:t>
            </a:r>
            <a:endParaRPr/>
          </a:p>
          <a:p>
            <a:pPr indent="0" lvl="0" marL="0" marR="0" rtl="0" algn="l">
              <a:lnSpc>
                <a:spcPct val="150000"/>
              </a:lnSpc>
              <a:spcBef>
                <a:spcPts val="0"/>
              </a:spcBef>
              <a:spcAft>
                <a:spcPts val="0"/>
              </a:spcAft>
              <a:buClr>
                <a:schemeClr val="dk1"/>
              </a:buClr>
              <a:buSzPts val="2000"/>
              <a:buFont typeface="Calibri"/>
              <a:buNone/>
            </a:pPr>
            <a:r>
              <a:t/>
            </a:r>
            <a:endParaRPr b="1" i="0" sz="2000" u="none" cap="none" strike="noStrike">
              <a:solidFill>
                <a:srgbClr val="005BAA"/>
              </a:solidFill>
              <a:latin typeface="Verdana"/>
              <a:ea typeface="Verdana"/>
              <a:cs typeface="Verdana"/>
              <a:sym typeface="Verdana"/>
            </a:endParaRPr>
          </a:p>
        </p:txBody>
      </p:sp>
      <p:pic>
        <p:nvPicPr>
          <p:cNvPr id="369" name="Google Shape;369;p9"/>
          <p:cNvPicPr preferRelativeResize="0"/>
          <p:nvPr/>
        </p:nvPicPr>
        <p:blipFill rotWithShape="1">
          <a:blip r:embed="rId3">
            <a:alphaModFix/>
          </a:blip>
          <a:srcRect b="0" l="0" r="0" t="0"/>
          <a:stretch/>
        </p:blipFill>
        <p:spPr>
          <a:xfrm>
            <a:off x="492869" y="1623054"/>
            <a:ext cx="1314450" cy="1914525"/>
          </a:xfrm>
          <a:prstGeom prst="rect">
            <a:avLst/>
          </a:prstGeom>
          <a:noFill/>
          <a:ln>
            <a:noFill/>
          </a:ln>
        </p:spPr>
      </p:pic>
      <p:pic>
        <p:nvPicPr>
          <p:cNvPr id="370" name="Google Shape;370;p9"/>
          <p:cNvPicPr preferRelativeResize="0"/>
          <p:nvPr/>
        </p:nvPicPr>
        <p:blipFill rotWithShape="1">
          <a:blip r:embed="rId3">
            <a:alphaModFix/>
          </a:blip>
          <a:srcRect b="0" l="0" r="0" t="0"/>
          <a:stretch/>
        </p:blipFill>
        <p:spPr>
          <a:xfrm>
            <a:off x="3126202" y="870060"/>
            <a:ext cx="1314450" cy="1914525"/>
          </a:xfrm>
          <a:prstGeom prst="rect">
            <a:avLst/>
          </a:prstGeom>
          <a:noFill/>
          <a:ln>
            <a:noFill/>
          </a:ln>
        </p:spPr>
      </p:pic>
      <p:pic>
        <p:nvPicPr>
          <p:cNvPr id="371" name="Google Shape;371;p9"/>
          <p:cNvPicPr preferRelativeResize="0"/>
          <p:nvPr/>
        </p:nvPicPr>
        <p:blipFill rotWithShape="1">
          <a:blip r:embed="rId3">
            <a:alphaModFix/>
          </a:blip>
          <a:srcRect b="0" l="0" r="0" t="0"/>
          <a:stretch/>
        </p:blipFill>
        <p:spPr>
          <a:xfrm>
            <a:off x="3144554" y="2844262"/>
            <a:ext cx="1314450" cy="1914525"/>
          </a:xfrm>
          <a:prstGeom prst="rect">
            <a:avLst/>
          </a:prstGeom>
          <a:noFill/>
          <a:ln>
            <a:noFill/>
          </a:ln>
        </p:spPr>
      </p:pic>
      <p:pic>
        <p:nvPicPr>
          <p:cNvPr id="372" name="Google Shape;372;p9"/>
          <p:cNvPicPr preferRelativeResize="0"/>
          <p:nvPr/>
        </p:nvPicPr>
        <p:blipFill rotWithShape="1">
          <a:blip r:embed="rId4">
            <a:alphaModFix/>
          </a:blip>
          <a:srcRect b="0" l="0" r="0" t="0"/>
          <a:stretch/>
        </p:blipFill>
        <p:spPr>
          <a:xfrm>
            <a:off x="10544783" y="1524000"/>
            <a:ext cx="1371600" cy="1905000"/>
          </a:xfrm>
          <a:prstGeom prst="rect">
            <a:avLst/>
          </a:prstGeom>
          <a:noFill/>
          <a:ln>
            <a:noFill/>
          </a:ln>
        </p:spPr>
      </p:pic>
      <p:graphicFrame>
        <p:nvGraphicFramePr>
          <p:cNvPr id="373" name="Google Shape;373;p9"/>
          <p:cNvGraphicFramePr/>
          <p:nvPr/>
        </p:nvGraphicFramePr>
        <p:xfrm>
          <a:off x="7011753" y="5933274"/>
          <a:ext cx="3000000" cy="3000000"/>
        </p:xfrm>
        <a:graphic>
          <a:graphicData uri="http://schemas.openxmlformats.org/drawingml/2006/table">
            <a:tbl>
              <a:tblPr firstRow="1">
                <a:noFill/>
                <a:tableStyleId>{A5FED6D1-C95B-4E04-AC28-FEB4B4F39C54}</a:tableStyleId>
              </a:tblPr>
              <a:tblGrid>
                <a:gridCol w="2452325"/>
                <a:gridCol w="2452325"/>
              </a:tblGrid>
              <a:tr h="918375">
                <a:tc>
                  <a:txBody>
                    <a:bodyPr/>
                    <a:lstStyle/>
                    <a:p>
                      <a:pPr indent="0" lvl="0" marL="0" marR="0" rtl="0" algn="r">
                        <a:lnSpc>
                          <a:spcPct val="150000"/>
                        </a:lnSpc>
                        <a:spcBef>
                          <a:spcPts val="0"/>
                        </a:spcBef>
                        <a:spcAft>
                          <a:spcPts val="0"/>
                        </a:spcAft>
                        <a:buClr>
                          <a:schemeClr val="dk1"/>
                        </a:buClr>
                        <a:buSzPts val="1050"/>
                        <a:buFont typeface="Calibri"/>
                        <a:buNone/>
                      </a:pPr>
                      <a:r>
                        <a:t/>
                      </a:r>
                      <a:endParaRPr b="0" sz="1050">
                        <a:solidFill>
                          <a:schemeClr val="lt1"/>
                        </a:solidFill>
                        <a:latin typeface="Verdana"/>
                        <a:ea typeface="Verdana"/>
                        <a:cs typeface="Verdana"/>
                        <a:sym typeface="Verdana"/>
                      </a:endParaRPr>
                    </a:p>
                  </a:txBody>
                  <a:tcPr marT="45725" marB="45725" marR="91450" marL="91450" anchor="ctr"/>
                </a:tc>
                <a:tc>
                  <a:txBody>
                    <a:bodyPr/>
                    <a:lstStyle/>
                    <a:p>
                      <a:pPr indent="0" lvl="0" marL="0" marR="0" rtl="0" algn="r">
                        <a:lnSpc>
                          <a:spcPct val="150000"/>
                        </a:lnSpc>
                        <a:spcBef>
                          <a:spcPts val="0"/>
                        </a:spcBef>
                        <a:spcAft>
                          <a:spcPts val="0"/>
                        </a:spcAft>
                        <a:buClr>
                          <a:schemeClr val="lt1"/>
                        </a:buClr>
                        <a:buSzPts val="1200"/>
                        <a:buFont typeface="Arial"/>
                        <a:buNone/>
                      </a:pPr>
                      <a:fld id="{00000000-1234-1234-1234-123412341234}" type="slidenum">
                        <a:rPr b="0" lang="en-US" sz="1200">
                          <a:solidFill>
                            <a:schemeClr val="lt1"/>
                          </a:solidFill>
                          <a:latin typeface="Arial"/>
                          <a:ea typeface="Arial"/>
                          <a:cs typeface="Arial"/>
                          <a:sym typeface="Arial"/>
                        </a:rPr>
                        <a:t>‹#›</a:t>
                      </a:fld>
                      <a:endParaRPr b="0" sz="1200">
                        <a:solidFill>
                          <a:schemeClr val="lt1"/>
                        </a:solidFill>
                        <a:latin typeface="Arial"/>
                        <a:ea typeface="Arial"/>
                        <a:cs typeface="Arial"/>
                        <a:sym typeface="Arial"/>
                      </a:endParaRPr>
                    </a:p>
                  </a:txBody>
                  <a:tcPr marT="45725" marB="45725" marR="91450" marL="91450" anchor="ctr"/>
                </a:tc>
              </a:tr>
            </a:tbl>
          </a:graphicData>
        </a:graphic>
      </p:graphicFrame>
      <p:cxnSp>
        <p:nvCxnSpPr>
          <p:cNvPr id="374" name="Google Shape;374;p9"/>
          <p:cNvCxnSpPr/>
          <p:nvPr/>
        </p:nvCxnSpPr>
        <p:spPr>
          <a:xfrm flipH="1" rot="10800000">
            <a:off x="2066996" y="1853952"/>
            <a:ext cx="924905" cy="559972"/>
          </a:xfrm>
          <a:prstGeom prst="straightConnector1">
            <a:avLst/>
          </a:prstGeom>
          <a:noFill/>
          <a:ln cap="flat" cmpd="sng" w="25400">
            <a:solidFill>
              <a:schemeClr val="accent5"/>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375" name="Google Shape;375;p9"/>
          <p:cNvCxnSpPr/>
          <p:nvPr/>
        </p:nvCxnSpPr>
        <p:spPr>
          <a:xfrm>
            <a:off x="2066996" y="2949677"/>
            <a:ext cx="924905" cy="509779"/>
          </a:xfrm>
          <a:prstGeom prst="straightConnector1">
            <a:avLst/>
          </a:prstGeom>
          <a:noFill/>
          <a:ln cap="flat" cmpd="sng" w="25400">
            <a:solidFill>
              <a:schemeClr val="accent5"/>
            </a:solidFill>
            <a:prstDash val="solid"/>
            <a:round/>
            <a:headEnd len="sm" w="sm" type="none"/>
            <a:tailEnd len="med" w="med" type="triangle"/>
          </a:ln>
          <a:effectLst>
            <a:outerShdw blurRad="40000" rotWithShape="0" dir="5400000" dist="20000">
              <a:srgbClr val="000000">
                <a:alpha val="37647"/>
              </a:srgbClr>
            </a:outerShdw>
          </a:effectLst>
        </p:spPr>
      </p:cxnSp>
      <p:sp>
        <p:nvSpPr>
          <p:cNvPr id="376" name="Google Shape;376;p9"/>
          <p:cNvSpPr txBox="1"/>
          <p:nvPr/>
        </p:nvSpPr>
        <p:spPr>
          <a:xfrm>
            <a:off x="3224229" y="1675729"/>
            <a:ext cx="11723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Volume I</a:t>
            </a:r>
            <a:endParaRPr/>
          </a:p>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1.0</a:t>
            </a:r>
            <a:endParaRPr/>
          </a:p>
        </p:txBody>
      </p:sp>
      <p:sp>
        <p:nvSpPr>
          <p:cNvPr id="377" name="Google Shape;377;p9"/>
          <p:cNvSpPr txBox="1"/>
          <p:nvPr/>
        </p:nvSpPr>
        <p:spPr>
          <a:xfrm>
            <a:off x="3230908" y="3629015"/>
            <a:ext cx="11723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Volume II</a:t>
            </a:r>
            <a:endParaRPr/>
          </a:p>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2.0</a:t>
            </a:r>
            <a:endParaRPr/>
          </a:p>
        </p:txBody>
      </p:sp>
      <p:sp>
        <p:nvSpPr>
          <p:cNvPr id="378" name="Google Shape;378;p9"/>
          <p:cNvSpPr txBox="1"/>
          <p:nvPr/>
        </p:nvSpPr>
        <p:spPr>
          <a:xfrm>
            <a:off x="82729" y="934214"/>
            <a:ext cx="293365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3777"/>
              </a:buClr>
              <a:buSzPts val="2400"/>
              <a:buFont typeface="Arial"/>
              <a:buNone/>
            </a:pPr>
            <a:r>
              <a:rPr b="0" i="0" lang="en-US" sz="2400" u="none" cap="none" strike="noStrike">
                <a:solidFill>
                  <a:srgbClr val="003777"/>
                </a:solidFill>
                <a:latin typeface="Arial"/>
                <a:ea typeface="Arial"/>
                <a:cs typeface="Arial"/>
                <a:sym typeface="Arial"/>
              </a:rPr>
              <a:t>June 2023 Cg-19 </a:t>
            </a:r>
            <a:endParaRPr b="0" i="0" sz="2400" u="none" cap="none" strike="noStrike">
              <a:solidFill>
                <a:srgbClr val="003777"/>
              </a:solidFill>
              <a:latin typeface="Arial"/>
              <a:ea typeface="Arial"/>
              <a:cs typeface="Arial"/>
              <a:sym typeface="Arial"/>
            </a:endParaRPr>
          </a:p>
        </p:txBody>
      </p:sp>
      <p:sp>
        <p:nvSpPr>
          <p:cNvPr id="379" name="Google Shape;379;p9"/>
          <p:cNvSpPr txBox="1"/>
          <p:nvPr/>
        </p:nvSpPr>
        <p:spPr>
          <a:xfrm>
            <a:off x="4945505" y="934214"/>
            <a:ext cx="372728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3777"/>
              </a:buClr>
              <a:buSzPts val="2400"/>
              <a:buFont typeface="Arial"/>
              <a:buNone/>
            </a:pPr>
            <a:r>
              <a:rPr b="0" i="0" lang="en-US" sz="2400" u="none" cap="none" strike="noStrike">
                <a:solidFill>
                  <a:srgbClr val="003777"/>
                </a:solidFill>
                <a:latin typeface="Arial"/>
                <a:ea typeface="Arial"/>
                <a:cs typeface="Arial"/>
                <a:sym typeface="Arial"/>
              </a:rPr>
              <a:t>April 2024</a:t>
            </a:r>
            <a:r>
              <a:rPr b="0" i="0" lang="en-US" sz="2400" u="none" cap="none" strike="noStrike">
                <a:solidFill>
                  <a:srgbClr val="003777"/>
                </a:solidFill>
                <a:latin typeface="Arial"/>
                <a:ea typeface="Arial"/>
                <a:cs typeface="Arial"/>
                <a:sym typeface="Arial"/>
              </a:rPr>
              <a:t> </a:t>
            </a:r>
            <a:r>
              <a:rPr b="0" i="0" lang="en-US" sz="2400" u="none" cap="none" strike="noStrike">
                <a:solidFill>
                  <a:srgbClr val="003777"/>
                </a:solidFill>
                <a:latin typeface="Arial"/>
                <a:ea typeface="Arial"/>
                <a:cs typeface="Arial"/>
                <a:sym typeface="Arial"/>
              </a:rPr>
              <a:t>INFCOM-3 </a:t>
            </a:r>
            <a:endParaRPr b="0" i="0" sz="2400" u="none" cap="none" strike="noStrike">
              <a:solidFill>
                <a:srgbClr val="003777"/>
              </a:solidFill>
              <a:latin typeface="Arial"/>
              <a:ea typeface="Arial"/>
              <a:cs typeface="Arial"/>
              <a:sym typeface="Arial"/>
            </a:endParaRPr>
          </a:p>
        </p:txBody>
      </p:sp>
      <p:sp>
        <p:nvSpPr>
          <p:cNvPr id="380" name="Google Shape;380;p9"/>
          <p:cNvSpPr txBox="1"/>
          <p:nvPr/>
        </p:nvSpPr>
        <p:spPr>
          <a:xfrm>
            <a:off x="499523" y="2011789"/>
            <a:ext cx="126286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Manual on</a:t>
            </a:r>
            <a:endParaRPr b="0" i="0" sz="1800" u="none" cap="none" strike="noStrike">
              <a:solidFill>
                <a:srgbClr val="F2F2F2"/>
              </a:solidFill>
              <a:latin typeface="Arial"/>
              <a:ea typeface="Arial"/>
              <a:cs typeface="Arial"/>
              <a:sym typeface="Arial"/>
            </a:endParaRPr>
          </a:p>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a:t>
            </a:r>
            <a:endParaRPr/>
          </a:p>
        </p:txBody>
      </p:sp>
      <p:sp>
        <p:nvSpPr>
          <p:cNvPr id="381" name="Google Shape;381;p9"/>
          <p:cNvSpPr txBox="1"/>
          <p:nvPr/>
        </p:nvSpPr>
        <p:spPr>
          <a:xfrm>
            <a:off x="393851" y="3968185"/>
            <a:ext cx="256267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Manual on WIS Volume II WMO Information System 2.0</a:t>
            </a:r>
            <a:endParaRPr b="0" i="0" sz="1400" u="none" cap="none" strike="noStrike">
              <a:solidFill>
                <a:srgbClr val="000000"/>
              </a:solidFill>
              <a:latin typeface="Arial"/>
              <a:ea typeface="Arial"/>
              <a:cs typeface="Arial"/>
              <a:sym typeface="Arial"/>
            </a:endParaRPr>
          </a:p>
        </p:txBody>
      </p:sp>
      <p:pic>
        <p:nvPicPr>
          <p:cNvPr id="382" name="Google Shape;382;p9"/>
          <p:cNvPicPr preferRelativeResize="0"/>
          <p:nvPr/>
        </p:nvPicPr>
        <p:blipFill rotWithShape="1">
          <a:blip r:embed="rId6">
            <a:alphaModFix/>
          </a:blip>
          <a:srcRect b="0" l="0" r="0" t="0"/>
          <a:stretch/>
        </p:blipFill>
        <p:spPr>
          <a:xfrm>
            <a:off x="5744166" y="1544189"/>
            <a:ext cx="1353425" cy="1923689"/>
          </a:xfrm>
          <a:prstGeom prst="rect">
            <a:avLst/>
          </a:prstGeom>
          <a:noFill/>
          <a:ln>
            <a:noFill/>
          </a:ln>
        </p:spPr>
      </p:pic>
      <p:cxnSp>
        <p:nvCxnSpPr>
          <p:cNvPr id="383" name="Google Shape;383;p9"/>
          <p:cNvCxnSpPr/>
          <p:nvPr/>
        </p:nvCxnSpPr>
        <p:spPr>
          <a:xfrm flipH="1" rot="10800000">
            <a:off x="7326836" y="1738531"/>
            <a:ext cx="924905" cy="559972"/>
          </a:xfrm>
          <a:prstGeom prst="straightConnector1">
            <a:avLst/>
          </a:prstGeom>
          <a:noFill/>
          <a:ln cap="flat" cmpd="sng" w="25400">
            <a:solidFill>
              <a:schemeClr val="accent5"/>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384" name="Google Shape;384;p9"/>
          <p:cNvCxnSpPr/>
          <p:nvPr/>
        </p:nvCxnSpPr>
        <p:spPr>
          <a:xfrm>
            <a:off x="7326836" y="2834256"/>
            <a:ext cx="924905" cy="580099"/>
          </a:xfrm>
          <a:prstGeom prst="straightConnector1">
            <a:avLst/>
          </a:prstGeom>
          <a:noFill/>
          <a:ln cap="flat" cmpd="sng" w="25400">
            <a:solidFill>
              <a:schemeClr val="accent5"/>
            </a:solidFill>
            <a:prstDash val="solid"/>
            <a:round/>
            <a:headEnd len="sm" w="sm" type="none"/>
            <a:tailEnd len="med" w="med" type="triangle"/>
          </a:ln>
          <a:effectLst>
            <a:outerShdw blurRad="40000" rotWithShape="0" dir="5400000" dist="20000">
              <a:srgbClr val="000000">
                <a:alpha val="37647"/>
              </a:srgbClr>
            </a:outerShdw>
          </a:effectLst>
        </p:spPr>
      </p:cxnSp>
      <p:sp>
        <p:nvSpPr>
          <p:cNvPr id="385" name="Google Shape;385;p9"/>
          <p:cNvSpPr txBox="1"/>
          <p:nvPr/>
        </p:nvSpPr>
        <p:spPr>
          <a:xfrm>
            <a:off x="10611951" y="1706458"/>
            <a:ext cx="126286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F2F2"/>
              </a:buClr>
              <a:buSzPts val="1200"/>
              <a:buFont typeface="Arial"/>
              <a:buNone/>
            </a:pPr>
            <a:r>
              <a:rPr b="0" i="0" lang="en-US" sz="1200" u="none" cap="none" strike="noStrike">
                <a:solidFill>
                  <a:srgbClr val="F2F2F2"/>
                </a:solidFill>
                <a:latin typeface="Arial"/>
                <a:ea typeface="Arial"/>
                <a:cs typeface="Arial"/>
                <a:sym typeface="Arial"/>
              </a:rPr>
              <a:t>Transition  from WIS/GTS </a:t>
            </a:r>
            <a:endParaRPr/>
          </a:p>
          <a:p>
            <a:pPr indent="0" lvl="0" marL="0" marR="0" rtl="0" algn="ctr">
              <a:lnSpc>
                <a:spcPct val="100000"/>
              </a:lnSpc>
              <a:spcBef>
                <a:spcPts val="0"/>
              </a:spcBef>
              <a:spcAft>
                <a:spcPts val="0"/>
              </a:spcAft>
              <a:buClr>
                <a:srgbClr val="F2F2F2"/>
              </a:buClr>
              <a:buSzPts val="1200"/>
              <a:buFont typeface="Arial"/>
              <a:buNone/>
            </a:pPr>
            <a:r>
              <a:rPr b="0" i="0" lang="en-US" sz="1200" u="none" cap="none" strike="noStrike">
                <a:solidFill>
                  <a:srgbClr val="F2F2F2"/>
                </a:solidFill>
                <a:latin typeface="Arial"/>
                <a:ea typeface="Arial"/>
                <a:cs typeface="Arial"/>
                <a:sym typeface="Arial"/>
              </a:rPr>
              <a:t>to WIS2</a:t>
            </a:r>
            <a:endParaRPr b="0" i="0" sz="1200" u="none" cap="none" strike="noStrike">
              <a:solidFill>
                <a:srgbClr val="F2F2F2"/>
              </a:solidFill>
              <a:latin typeface="Arial"/>
              <a:ea typeface="Arial"/>
              <a:cs typeface="Arial"/>
              <a:sym typeface="Arial"/>
            </a:endParaRPr>
          </a:p>
        </p:txBody>
      </p:sp>
      <p:sp>
        <p:nvSpPr>
          <p:cNvPr id="386" name="Google Shape;386;p9"/>
          <p:cNvSpPr/>
          <p:nvPr/>
        </p:nvSpPr>
        <p:spPr>
          <a:xfrm>
            <a:off x="10023673" y="2443070"/>
            <a:ext cx="264874" cy="263380"/>
          </a:xfrm>
          <a:prstGeom prst="mathPlus">
            <a:avLst>
              <a:gd fmla="val 23520" name="adj1"/>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387" name="Google Shape;387;p9"/>
          <p:cNvSpPr txBox="1"/>
          <p:nvPr/>
        </p:nvSpPr>
        <p:spPr>
          <a:xfrm>
            <a:off x="3129398" y="832849"/>
            <a:ext cx="126286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Manual on</a:t>
            </a:r>
            <a:endParaRPr/>
          </a:p>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a:t>
            </a:r>
            <a:endParaRPr/>
          </a:p>
        </p:txBody>
      </p:sp>
      <p:sp>
        <p:nvSpPr>
          <p:cNvPr id="388" name="Google Shape;388;p9"/>
          <p:cNvSpPr txBox="1"/>
          <p:nvPr/>
        </p:nvSpPr>
        <p:spPr>
          <a:xfrm>
            <a:off x="3167745" y="2832634"/>
            <a:ext cx="126286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Manual on</a:t>
            </a:r>
            <a:endParaRPr b="0" i="0" sz="1800" u="none" cap="none" strike="noStrike">
              <a:solidFill>
                <a:srgbClr val="F2F2F2"/>
              </a:solidFill>
              <a:latin typeface="Arial"/>
              <a:ea typeface="Arial"/>
              <a:cs typeface="Arial"/>
              <a:sym typeface="Arial"/>
            </a:endParaRPr>
          </a:p>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a:t>
            </a:r>
            <a:endParaRPr/>
          </a:p>
        </p:txBody>
      </p:sp>
      <p:cxnSp>
        <p:nvCxnSpPr>
          <p:cNvPr id="389" name="Google Shape;389;p9"/>
          <p:cNvCxnSpPr/>
          <p:nvPr/>
        </p:nvCxnSpPr>
        <p:spPr>
          <a:xfrm>
            <a:off x="5068215" y="842546"/>
            <a:ext cx="0" cy="4103080"/>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901"/>
              </a:srgbClr>
            </a:outerShdw>
          </a:effectLst>
        </p:spPr>
      </p:cxnSp>
      <p:sp>
        <p:nvSpPr>
          <p:cNvPr id="390" name="Google Shape;390;p9"/>
          <p:cNvSpPr/>
          <p:nvPr/>
        </p:nvSpPr>
        <p:spPr>
          <a:xfrm>
            <a:off x="5862368" y="1786580"/>
            <a:ext cx="1157218" cy="998558"/>
          </a:xfrm>
          <a:prstGeom prst="rect">
            <a:avLst/>
          </a:prstGeom>
          <a:solidFill>
            <a:srgbClr val="007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9"/>
          <p:cNvSpPr txBox="1"/>
          <p:nvPr/>
        </p:nvSpPr>
        <p:spPr>
          <a:xfrm>
            <a:off x="5794373" y="2060119"/>
            <a:ext cx="126286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Guide to</a:t>
            </a:r>
            <a:endParaRPr b="0" i="0" sz="1800" u="none" cap="none" strike="noStrike">
              <a:solidFill>
                <a:srgbClr val="F2F2F2"/>
              </a:solidFill>
              <a:latin typeface="Arial"/>
              <a:ea typeface="Arial"/>
              <a:cs typeface="Arial"/>
              <a:sym typeface="Arial"/>
            </a:endParaRPr>
          </a:p>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a:t>
            </a:r>
            <a:endParaRPr/>
          </a:p>
        </p:txBody>
      </p:sp>
      <p:grpSp>
        <p:nvGrpSpPr>
          <p:cNvPr id="392" name="Google Shape;392;p9"/>
          <p:cNvGrpSpPr/>
          <p:nvPr/>
        </p:nvGrpSpPr>
        <p:grpSpPr>
          <a:xfrm>
            <a:off x="8427585" y="843951"/>
            <a:ext cx="1353425" cy="1923689"/>
            <a:chOff x="8427585" y="519381"/>
            <a:chExt cx="1353425" cy="1923689"/>
          </a:xfrm>
        </p:grpSpPr>
        <p:pic>
          <p:nvPicPr>
            <p:cNvPr id="393" name="Google Shape;393;p9"/>
            <p:cNvPicPr preferRelativeResize="0"/>
            <p:nvPr/>
          </p:nvPicPr>
          <p:blipFill rotWithShape="1">
            <a:blip r:embed="rId6">
              <a:alphaModFix/>
            </a:blip>
            <a:srcRect b="0" l="0" r="0" t="0"/>
            <a:stretch/>
          </p:blipFill>
          <p:spPr>
            <a:xfrm>
              <a:off x="8427585" y="519381"/>
              <a:ext cx="1353425" cy="1923689"/>
            </a:xfrm>
            <a:prstGeom prst="rect">
              <a:avLst/>
            </a:prstGeom>
            <a:noFill/>
            <a:ln>
              <a:noFill/>
            </a:ln>
          </p:spPr>
        </p:pic>
        <p:sp>
          <p:nvSpPr>
            <p:cNvPr id="394" name="Google Shape;394;p9"/>
            <p:cNvSpPr/>
            <p:nvPr/>
          </p:nvSpPr>
          <p:spPr>
            <a:xfrm>
              <a:off x="8555130" y="757238"/>
              <a:ext cx="1157218" cy="998558"/>
            </a:xfrm>
            <a:prstGeom prst="rect">
              <a:avLst/>
            </a:prstGeom>
            <a:solidFill>
              <a:srgbClr val="007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9"/>
            <p:cNvSpPr txBox="1"/>
            <p:nvPr/>
          </p:nvSpPr>
          <p:spPr>
            <a:xfrm>
              <a:off x="8608700" y="1207621"/>
              <a:ext cx="11723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Volume I</a:t>
              </a:r>
              <a:endParaRPr/>
            </a:p>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1.0</a:t>
              </a:r>
              <a:endParaRPr/>
            </a:p>
          </p:txBody>
        </p:sp>
        <p:sp>
          <p:nvSpPr>
            <p:cNvPr id="396" name="Google Shape;396;p9"/>
            <p:cNvSpPr txBox="1"/>
            <p:nvPr/>
          </p:nvSpPr>
          <p:spPr>
            <a:xfrm>
              <a:off x="8476339" y="531255"/>
              <a:ext cx="126286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Guide to</a:t>
              </a:r>
              <a:endParaRPr b="0" i="0" sz="1800" u="none" cap="none" strike="noStrike">
                <a:solidFill>
                  <a:srgbClr val="F2F2F2"/>
                </a:solidFill>
                <a:latin typeface="Arial"/>
                <a:ea typeface="Arial"/>
                <a:cs typeface="Arial"/>
                <a:sym typeface="Arial"/>
              </a:endParaRPr>
            </a:p>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a:t>
              </a:r>
              <a:endParaRPr/>
            </a:p>
          </p:txBody>
        </p:sp>
      </p:grpSp>
      <p:grpSp>
        <p:nvGrpSpPr>
          <p:cNvPr id="397" name="Google Shape;397;p9"/>
          <p:cNvGrpSpPr/>
          <p:nvPr/>
        </p:nvGrpSpPr>
        <p:grpSpPr>
          <a:xfrm>
            <a:off x="8427585" y="2787969"/>
            <a:ext cx="1353425" cy="1933204"/>
            <a:chOff x="8427585" y="2696935"/>
            <a:chExt cx="1353425" cy="1933204"/>
          </a:xfrm>
        </p:grpSpPr>
        <p:pic>
          <p:nvPicPr>
            <p:cNvPr id="398" name="Google Shape;398;p9"/>
            <p:cNvPicPr preferRelativeResize="0"/>
            <p:nvPr/>
          </p:nvPicPr>
          <p:blipFill rotWithShape="1">
            <a:blip r:embed="rId6">
              <a:alphaModFix/>
            </a:blip>
            <a:srcRect b="0" l="0" r="0" t="0"/>
            <a:stretch/>
          </p:blipFill>
          <p:spPr>
            <a:xfrm>
              <a:off x="8427585" y="2706450"/>
              <a:ext cx="1353425" cy="1923689"/>
            </a:xfrm>
            <a:prstGeom prst="rect">
              <a:avLst/>
            </a:prstGeom>
            <a:noFill/>
            <a:ln>
              <a:noFill/>
            </a:ln>
          </p:spPr>
        </p:pic>
        <p:sp>
          <p:nvSpPr>
            <p:cNvPr id="399" name="Google Shape;399;p9"/>
            <p:cNvSpPr/>
            <p:nvPr/>
          </p:nvSpPr>
          <p:spPr>
            <a:xfrm>
              <a:off x="8547350" y="3011989"/>
              <a:ext cx="1157218" cy="998558"/>
            </a:xfrm>
            <a:prstGeom prst="rect">
              <a:avLst/>
            </a:prstGeom>
            <a:solidFill>
              <a:srgbClr val="007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9"/>
            <p:cNvSpPr txBox="1"/>
            <p:nvPr/>
          </p:nvSpPr>
          <p:spPr>
            <a:xfrm>
              <a:off x="8608700" y="3345128"/>
              <a:ext cx="11723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Volume II</a:t>
              </a:r>
              <a:endParaRPr/>
            </a:p>
            <a:p>
              <a:pPr indent="0" lvl="0" marL="0" marR="0" rtl="0" algn="l">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2.0</a:t>
              </a:r>
              <a:endParaRPr/>
            </a:p>
          </p:txBody>
        </p:sp>
        <p:sp>
          <p:nvSpPr>
            <p:cNvPr id="401" name="Google Shape;401;p9"/>
            <p:cNvSpPr txBox="1"/>
            <p:nvPr/>
          </p:nvSpPr>
          <p:spPr>
            <a:xfrm>
              <a:off x="8472378" y="2696935"/>
              <a:ext cx="126286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Guide to</a:t>
              </a:r>
              <a:endParaRPr b="0" i="0" sz="1800" u="none" cap="none" strike="noStrike">
                <a:solidFill>
                  <a:srgbClr val="F2F2F2"/>
                </a:solidFill>
                <a:latin typeface="Arial"/>
                <a:ea typeface="Arial"/>
                <a:cs typeface="Arial"/>
                <a:sym typeface="Arial"/>
              </a:endParaRPr>
            </a:p>
            <a:p>
              <a:pPr indent="0" lvl="0" marL="0" marR="0" rtl="0" algn="ctr">
                <a:lnSpc>
                  <a:spcPct val="100000"/>
                </a:lnSpc>
                <a:spcBef>
                  <a:spcPts val="0"/>
                </a:spcBef>
                <a:spcAft>
                  <a:spcPts val="0"/>
                </a:spcAft>
                <a:buClr>
                  <a:srgbClr val="F2F2F2"/>
                </a:buClr>
                <a:buSzPts val="1800"/>
                <a:buFont typeface="Arial"/>
                <a:buNone/>
              </a:pPr>
              <a:r>
                <a:rPr b="0" i="0" lang="en-US" sz="1800" u="none" cap="none" strike="noStrike">
                  <a:solidFill>
                    <a:srgbClr val="F2F2F2"/>
                  </a:solidFill>
                  <a:latin typeface="Arial"/>
                  <a:ea typeface="Arial"/>
                  <a:cs typeface="Arial"/>
                  <a:sym typeface="Arial"/>
                </a:rPr>
                <a:t>WIS </a:t>
              </a:r>
              <a:endParaRPr/>
            </a:p>
          </p:txBody>
        </p:sp>
      </p:grpSp>
      <p:sp>
        <p:nvSpPr>
          <p:cNvPr id="402" name="Google Shape;402;p9"/>
          <p:cNvSpPr/>
          <p:nvPr/>
        </p:nvSpPr>
        <p:spPr>
          <a:xfrm>
            <a:off x="0" y="0"/>
            <a:ext cx="12192000" cy="734218"/>
          </a:xfrm>
          <a:prstGeom prst="rect">
            <a:avLst/>
          </a:prstGeom>
          <a:solidFill>
            <a:srgbClr val="034D9E"/>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WIS2 regulatory material</a:t>
            </a:r>
            <a:endParaRPr b="1" i="0" sz="3200" u="none" cap="none" strike="noStrike">
              <a:solidFill>
                <a:srgbClr val="FFFFFF"/>
              </a:solidFill>
              <a:latin typeface="Calibri"/>
              <a:ea typeface="Calibri"/>
              <a:cs typeface="Calibri"/>
              <a:sym typeface="Calibri"/>
            </a:endParaRPr>
          </a:p>
        </p:txBody>
      </p:sp>
      <p:grpSp>
        <p:nvGrpSpPr>
          <p:cNvPr id="403" name="Google Shape;403;p9"/>
          <p:cNvGrpSpPr/>
          <p:nvPr/>
        </p:nvGrpSpPr>
        <p:grpSpPr>
          <a:xfrm>
            <a:off x="3096968" y="2802924"/>
            <a:ext cx="1415654" cy="3130350"/>
            <a:chOff x="3096968" y="2802924"/>
            <a:chExt cx="1415654" cy="3130350"/>
          </a:xfrm>
        </p:grpSpPr>
        <p:sp>
          <p:nvSpPr>
            <p:cNvPr id="404" name="Google Shape;404;p9"/>
            <p:cNvSpPr/>
            <p:nvPr/>
          </p:nvSpPr>
          <p:spPr>
            <a:xfrm>
              <a:off x="3096968" y="2802924"/>
              <a:ext cx="1415654" cy="3075362"/>
            </a:xfrm>
            <a:prstGeom prst="roundRect">
              <a:avLst>
                <a:gd fmla="val 2685" name="adj"/>
              </a:avLst>
            </a:prstGeom>
            <a:noFill/>
            <a:ln cap="flat" cmpd="sng" w="9525">
              <a:solidFill>
                <a:srgbClr val="4A7DBA"/>
              </a:solidFill>
              <a:prstDash val="dot"/>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9"/>
            <p:cNvSpPr txBox="1"/>
            <p:nvPr/>
          </p:nvSpPr>
          <p:spPr>
            <a:xfrm>
              <a:off x="3144554" y="4732945"/>
              <a:ext cx="134728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doc 8.3(1)</a:t>
              </a:r>
              <a:r>
                <a:rPr lang="en-US" sz="1200">
                  <a:solidFill>
                    <a:schemeClr val="dk1"/>
                  </a:solidFill>
                  <a:latin typeface="Calibri"/>
                  <a:ea typeface="Calibri"/>
                  <a:cs typeface="Calibri"/>
                  <a:sym typeface="Calibri"/>
                </a:rPr>
                <a:t> AMENDMENTS TO THE MANUAL ON THE WMO INFORMATION SYSTEM</a:t>
              </a:r>
              <a:endParaRPr/>
            </a:p>
          </p:txBody>
        </p:sp>
      </p:grpSp>
      <p:grpSp>
        <p:nvGrpSpPr>
          <p:cNvPr id="406" name="Google Shape;406;p9"/>
          <p:cNvGrpSpPr/>
          <p:nvPr/>
        </p:nvGrpSpPr>
        <p:grpSpPr>
          <a:xfrm>
            <a:off x="8395984" y="2767639"/>
            <a:ext cx="1415654" cy="3120533"/>
            <a:chOff x="3096968" y="3925865"/>
            <a:chExt cx="1415654" cy="1794233"/>
          </a:xfrm>
        </p:grpSpPr>
        <p:sp>
          <p:nvSpPr>
            <p:cNvPr id="407" name="Google Shape;407;p9"/>
            <p:cNvSpPr/>
            <p:nvPr/>
          </p:nvSpPr>
          <p:spPr>
            <a:xfrm>
              <a:off x="3096968" y="3925865"/>
              <a:ext cx="1415654" cy="1788550"/>
            </a:xfrm>
            <a:prstGeom prst="roundRect">
              <a:avLst>
                <a:gd fmla="val 2685" name="adj"/>
              </a:avLst>
            </a:prstGeom>
            <a:noFill/>
            <a:ln cap="flat" cmpd="sng" w="9525">
              <a:solidFill>
                <a:srgbClr val="4A7DBA"/>
              </a:solidFill>
              <a:prstDash val="dot"/>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9"/>
            <p:cNvSpPr txBox="1"/>
            <p:nvPr/>
          </p:nvSpPr>
          <p:spPr>
            <a:xfrm>
              <a:off x="3144554" y="5025818"/>
              <a:ext cx="1347282" cy="6942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doc 8.3(3)</a:t>
              </a:r>
              <a:r>
                <a:rPr lang="en-US" sz="1200">
                  <a:solidFill>
                    <a:schemeClr val="dk1"/>
                  </a:solidFill>
                  <a:latin typeface="Calibri"/>
                  <a:ea typeface="Calibri"/>
                  <a:cs typeface="Calibri"/>
                  <a:sym typeface="Calibri"/>
                </a:rPr>
                <a:t>   UPDATE OF THE GUIDE TO THE WMO INFORMATION SYSTEM</a:t>
              </a:r>
              <a:endParaRPr/>
            </a:p>
          </p:txBody>
        </p:sp>
      </p:grpSp>
      <p:grpSp>
        <p:nvGrpSpPr>
          <p:cNvPr id="409" name="Google Shape;409;p9"/>
          <p:cNvGrpSpPr/>
          <p:nvPr/>
        </p:nvGrpSpPr>
        <p:grpSpPr>
          <a:xfrm>
            <a:off x="10505772" y="1475041"/>
            <a:ext cx="1415654" cy="3315016"/>
            <a:chOff x="3096968" y="2802924"/>
            <a:chExt cx="1415654" cy="3315016"/>
          </a:xfrm>
        </p:grpSpPr>
        <p:sp>
          <p:nvSpPr>
            <p:cNvPr id="410" name="Google Shape;410;p9"/>
            <p:cNvSpPr/>
            <p:nvPr/>
          </p:nvSpPr>
          <p:spPr>
            <a:xfrm>
              <a:off x="3096968" y="2802924"/>
              <a:ext cx="1415654" cy="3283746"/>
            </a:xfrm>
            <a:prstGeom prst="roundRect">
              <a:avLst>
                <a:gd fmla="val 2685" name="adj"/>
              </a:avLst>
            </a:prstGeom>
            <a:noFill/>
            <a:ln cap="flat" cmpd="sng" w="9525">
              <a:solidFill>
                <a:srgbClr val="4A7DBA"/>
              </a:solidFill>
              <a:prstDash val="dot"/>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9"/>
            <p:cNvSpPr txBox="1"/>
            <p:nvPr/>
          </p:nvSpPr>
          <p:spPr>
            <a:xfrm>
              <a:off x="3144554" y="4732945"/>
              <a:ext cx="1347282"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Calibri"/>
                  <a:ea typeface="Calibri"/>
                  <a:cs typeface="Calibri"/>
                  <a:sym typeface="Calibri"/>
                </a:rPr>
                <a:t>doc 8.3(2)</a:t>
              </a:r>
              <a:r>
                <a:rPr lang="en-US" sz="1200">
                  <a:solidFill>
                    <a:schemeClr val="dk1"/>
                  </a:solidFill>
                  <a:latin typeface="Calibri"/>
                  <a:ea typeface="Calibri"/>
                  <a:cs typeface="Calibri"/>
                  <a:sym typeface="Calibri"/>
                </a:rPr>
                <a:t> TRANSITION FROM WIS 1.0 AND GTS TO WIS 2.0, INCLUDING CAPACITY DEVELOPMENT</a:t>
              </a:r>
              <a:endParaRPr/>
            </a:p>
          </p:txBody>
        </p:sp>
      </p:grpSp>
      <p:sp>
        <p:nvSpPr>
          <p:cNvPr id="412" name="Google Shape;412;p9"/>
          <p:cNvSpPr txBox="1"/>
          <p:nvPr/>
        </p:nvSpPr>
        <p:spPr>
          <a:xfrm rot="-1391932">
            <a:off x="5322569" y="3864768"/>
            <a:ext cx="6867251" cy="954107"/>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strike="noStrike">
                <a:solidFill>
                  <a:srgbClr val="FF0000"/>
                </a:solidFill>
                <a:latin typeface="Calibri"/>
                <a:ea typeface="Calibri"/>
                <a:cs typeface="Calibri"/>
                <a:sym typeface="Calibri"/>
              </a:rPr>
              <a:t>All documents have been endorsed by INFCOM 3 (April 2024)</a:t>
            </a:r>
            <a:endParaRPr sz="28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WMO_WHITE_Powerpoint_en_f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WMO_WHITE_Powerpoint_en_f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2024-03-13T14:25:33Z</dcterms:created>
  <dc:creator>Tom Kralidis</dc:creator>
</cp:coreProperties>
</file>