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5" r:id="rId2"/>
  </p:sldMasterIdLst>
  <p:notesMasterIdLst>
    <p:notesMasterId r:id="rId17"/>
  </p:notesMasterIdLst>
  <p:sldIdLst>
    <p:sldId id="310" r:id="rId3"/>
    <p:sldId id="318" r:id="rId4"/>
    <p:sldId id="326" r:id="rId5"/>
    <p:sldId id="3367" r:id="rId6"/>
    <p:sldId id="256" r:id="rId7"/>
    <p:sldId id="319" r:id="rId8"/>
    <p:sldId id="257" r:id="rId9"/>
    <p:sldId id="311" r:id="rId10"/>
    <p:sldId id="322" r:id="rId11"/>
    <p:sldId id="3348" r:id="rId12"/>
    <p:sldId id="3358" r:id="rId13"/>
    <p:sldId id="3366" r:id="rId14"/>
    <p:sldId id="3368" r:id="rId15"/>
    <p:sldId id="33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C348F9A-B65F-EE66-CE78-F87EBD689672}" name="Ashleigh Fromont [NEMA]" initials="AF[" userId="S::Ashleigh.Fromont@nema.govt.nz::d8ad61a2-0a38-4ee0-8d25-a7fe3a3d84b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61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06" autoAdjust="0"/>
    <p:restoredTop sz="79352" autoAdjust="0"/>
  </p:normalViewPr>
  <p:slideViewPr>
    <p:cSldViewPr snapToGrid="0">
      <p:cViewPr>
        <p:scale>
          <a:sx n="60" d="100"/>
          <a:sy n="60" d="100"/>
        </p:scale>
        <p:origin x="936"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67324B-AD87-4206-AD69-A90F22073BB6}" type="datetimeFigureOut">
              <a:rPr lang="en-NZ" smtClean="0"/>
              <a:t>19/09/2024</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25B7E-3D44-4E40-B0D2-55A8E9414320}" type="slidenum">
              <a:rPr lang="en-NZ" smtClean="0"/>
              <a:t>‹#›</a:t>
            </a:fld>
            <a:endParaRPr lang="en-NZ"/>
          </a:p>
        </p:txBody>
      </p:sp>
    </p:spTree>
    <p:extLst>
      <p:ext uri="{BB962C8B-B14F-4D97-AF65-F5344CB8AC3E}">
        <p14:creationId xmlns:p14="http://schemas.microsoft.com/office/powerpoint/2010/main" val="2902582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a:t>
            </a:fld>
            <a:endParaRPr lang="en-NZ"/>
          </a:p>
        </p:txBody>
      </p:sp>
    </p:spTree>
    <p:extLst>
      <p:ext uri="{BB962C8B-B14F-4D97-AF65-F5344CB8AC3E}">
        <p14:creationId xmlns:p14="http://schemas.microsoft.com/office/powerpoint/2010/main" val="2669670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10</a:t>
            </a:fld>
            <a:endParaRPr lang="en-NZ"/>
          </a:p>
        </p:txBody>
      </p:sp>
    </p:spTree>
    <p:extLst>
      <p:ext uri="{BB962C8B-B14F-4D97-AF65-F5344CB8AC3E}">
        <p14:creationId xmlns:p14="http://schemas.microsoft.com/office/powerpoint/2010/main" val="15233739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11</a:t>
            </a:fld>
            <a:endParaRPr lang="en-NZ"/>
          </a:p>
        </p:txBody>
      </p:sp>
    </p:spTree>
    <p:extLst>
      <p:ext uri="{BB962C8B-B14F-4D97-AF65-F5344CB8AC3E}">
        <p14:creationId xmlns:p14="http://schemas.microsoft.com/office/powerpoint/2010/main" val="36181826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12</a:t>
            </a:fld>
            <a:endParaRPr lang="en-NZ"/>
          </a:p>
        </p:txBody>
      </p:sp>
    </p:spTree>
    <p:extLst>
      <p:ext uri="{BB962C8B-B14F-4D97-AF65-F5344CB8AC3E}">
        <p14:creationId xmlns:p14="http://schemas.microsoft.com/office/powerpoint/2010/main" val="33371126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13</a:t>
            </a:fld>
            <a:endParaRPr lang="en-NZ"/>
          </a:p>
        </p:txBody>
      </p:sp>
    </p:spTree>
    <p:extLst>
      <p:ext uri="{BB962C8B-B14F-4D97-AF65-F5344CB8AC3E}">
        <p14:creationId xmlns:p14="http://schemas.microsoft.com/office/powerpoint/2010/main" val="8570822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14</a:t>
            </a:fld>
            <a:endParaRPr lang="en-NZ"/>
          </a:p>
        </p:txBody>
      </p:sp>
    </p:spTree>
    <p:extLst>
      <p:ext uri="{BB962C8B-B14F-4D97-AF65-F5344CB8AC3E}">
        <p14:creationId xmlns:p14="http://schemas.microsoft.com/office/powerpoint/2010/main" val="2465575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2</a:t>
            </a:fld>
            <a:endParaRPr lang="en-NZ"/>
          </a:p>
        </p:txBody>
      </p:sp>
    </p:spTree>
    <p:extLst>
      <p:ext uri="{BB962C8B-B14F-4D97-AF65-F5344CB8AC3E}">
        <p14:creationId xmlns:p14="http://schemas.microsoft.com/office/powerpoint/2010/main" val="3369719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67547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4</a:t>
            </a:fld>
            <a:endParaRPr lang="en-NZ"/>
          </a:p>
        </p:txBody>
      </p:sp>
    </p:spTree>
    <p:extLst>
      <p:ext uri="{BB962C8B-B14F-4D97-AF65-F5344CB8AC3E}">
        <p14:creationId xmlns:p14="http://schemas.microsoft.com/office/powerpoint/2010/main" val="36647719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5</a:t>
            </a:fld>
            <a:endParaRPr lang="en-NZ"/>
          </a:p>
        </p:txBody>
      </p:sp>
    </p:spTree>
    <p:extLst>
      <p:ext uri="{BB962C8B-B14F-4D97-AF65-F5344CB8AC3E}">
        <p14:creationId xmlns:p14="http://schemas.microsoft.com/office/powerpoint/2010/main" val="2174236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6</a:t>
            </a:fld>
            <a:endParaRPr lang="en-NZ"/>
          </a:p>
        </p:txBody>
      </p:sp>
    </p:spTree>
    <p:extLst>
      <p:ext uri="{BB962C8B-B14F-4D97-AF65-F5344CB8AC3E}">
        <p14:creationId xmlns:p14="http://schemas.microsoft.com/office/powerpoint/2010/main" val="28706568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7</a:t>
            </a:fld>
            <a:endParaRPr lang="en-NZ"/>
          </a:p>
        </p:txBody>
      </p:sp>
    </p:spTree>
    <p:extLst>
      <p:ext uri="{BB962C8B-B14F-4D97-AF65-F5344CB8AC3E}">
        <p14:creationId xmlns:p14="http://schemas.microsoft.com/office/powerpoint/2010/main" val="6130722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8</a:t>
            </a:fld>
            <a:endParaRPr lang="en-NZ"/>
          </a:p>
        </p:txBody>
      </p:sp>
    </p:spTree>
    <p:extLst>
      <p:ext uri="{BB962C8B-B14F-4D97-AF65-F5344CB8AC3E}">
        <p14:creationId xmlns:p14="http://schemas.microsoft.com/office/powerpoint/2010/main" val="8364583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9</a:t>
            </a:fld>
            <a:endParaRPr lang="en-NZ"/>
          </a:p>
        </p:txBody>
      </p:sp>
    </p:spTree>
    <p:extLst>
      <p:ext uri="{BB962C8B-B14F-4D97-AF65-F5344CB8AC3E}">
        <p14:creationId xmlns:p14="http://schemas.microsoft.com/office/powerpoint/2010/main" val="658757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C681C-93F4-B88C-8F6E-298B178DE2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DD482B87-08DB-22F0-3BFF-9FCB5C7A5E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23A0B1D2-9DBA-7B75-EE87-D8906227F760}"/>
              </a:ext>
            </a:extLst>
          </p:cNvPr>
          <p:cNvSpPr>
            <a:spLocks noGrp="1"/>
          </p:cNvSpPr>
          <p:nvPr>
            <p:ph type="dt" sz="half" idx="10"/>
          </p:nvPr>
        </p:nvSpPr>
        <p:spPr/>
        <p:txBody>
          <a:bodyPr/>
          <a:lstStyle/>
          <a:p>
            <a:fld id="{89EAB04D-218E-4515-90E8-69DA1A6E0DB5}" type="datetimeFigureOut">
              <a:rPr lang="en-NZ" smtClean="0"/>
              <a:t>19/09/2024</a:t>
            </a:fld>
            <a:endParaRPr lang="en-NZ"/>
          </a:p>
        </p:txBody>
      </p:sp>
      <p:sp>
        <p:nvSpPr>
          <p:cNvPr id="5" name="Footer Placeholder 4">
            <a:extLst>
              <a:ext uri="{FF2B5EF4-FFF2-40B4-BE49-F238E27FC236}">
                <a16:creationId xmlns:a16="http://schemas.microsoft.com/office/drawing/2014/main" id="{12BBD4EB-AECB-0206-E567-282A7A3A23D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7B546C6-969B-38DB-B33A-097FF5AF729C}"/>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593039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C852E-C57C-481A-1449-94B8A48004DB}"/>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C9BD7AA2-BBF9-E52C-D0E4-55C737667D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3A8A163D-AB0F-C98E-8FC8-1FE29F651EA9}"/>
              </a:ext>
            </a:extLst>
          </p:cNvPr>
          <p:cNvSpPr>
            <a:spLocks noGrp="1"/>
          </p:cNvSpPr>
          <p:nvPr>
            <p:ph type="dt" sz="half" idx="10"/>
          </p:nvPr>
        </p:nvSpPr>
        <p:spPr/>
        <p:txBody>
          <a:bodyPr/>
          <a:lstStyle/>
          <a:p>
            <a:fld id="{89EAB04D-218E-4515-90E8-69DA1A6E0DB5}" type="datetimeFigureOut">
              <a:rPr lang="en-NZ" smtClean="0"/>
              <a:t>19/09/2024</a:t>
            </a:fld>
            <a:endParaRPr lang="en-NZ"/>
          </a:p>
        </p:txBody>
      </p:sp>
      <p:sp>
        <p:nvSpPr>
          <p:cNvPr id="5" name="Footer Placeholder 4">
            <a:extLst>
              <a:ext uri="{FF2B5EF4-FFF2-40B4-BE49-F238E27FC236}">
                <a16:creationId xmlns:a16="http://schemas.microsoft.com/office/drawing/2014/main" id="{178796CE-DE31-F600-94E0-084A5853F68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EA342161-DECF-362E-99C0-84912A4DE7A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735187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449FEF-A1FE-FC5B-C718-F3F871B932D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AFE18774-C756-6918-6502-C115A7D025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75EEF02F-EA61-C6AC-C4A3-60E6068B7801}"/>
              </a:ext>
            </a:extLst>
          </p:cNvPr>
          <p:cNvSpPr>
            <a:spLocks noGrp="1"/>
          </p:cNvSpPr>
          <p:nvPr>
            <p:ph type="dt" sz="half" idx="10"/>
          </p:nvPr>
        </p:nvSpPr>
        <p:spPr/>
        <p:txBody>
          <a:bodyPr/>
          <a:lstStyle/>
          <a:p>
            <a:fld id="{89EAB04D-218E-4515-90E8-69DA1A6E0DB5}" type="datetimeFigureOut">
              <a:rPr lang="en-NZ" smtClean="0"/>
              <a:t>19/09/2024</a:t>
            </a:fld>
            <a:endParaRPr lang="en-NZ"/>
          </a:p>
        </p:txBody>
      </p:sp>
      <p:sp>
        <p:nvSpPr>
          <p:cNvPr id="5" name="Footer Placeholder 4">
            <a:extLst>
              <a:ext uri="{FF2B5EF4-FFF2-40B4-BE49-F238E27FC236}">
                <a16:creationId xmlns:a16="http://schemas.microsoft.com/office/drawing/2014/main" id="{DEA41C60-1669-EDA0-8F70-85924945003B}"/>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9D42471-8C74-01A3-B2D6-8732DF6E3B9F}"/>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509160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6" name="object 3">
            <a:extLst>
              <a:ext uri="{FF2B5EF4-FFF2-40B4-BE49-F238E27FC236}">
                <a16:creationId xmlns:a16="http://schemas.microsoft.com/office/drawing/2014/main" id="{BDC09DD5-328A-4E12-98AC-32EFFA4E3094}"/>
              </a:ext>
            </a:extLst>
          </p:cNvPr>
          <p:cNvSpPr/>
          <p:nvPr userDrawn="1"/>
        </p:nvSpPr>
        <p:spPr>
          <a:xfrm>
            <a:off x="763" y="0"/>
            <a:ext cx="12191365" cy="6858000"/>
          </a:xfrm>
          <a:custGeom>
            <a:avLst/>
            <a:gdLst/>
            <a:ahLst/>
            <a:cxnLst/>
            <a:rect l="l" t="t" r="r" b="b"/>
            <a:pathLst>
              <a:path w="12191365" h="5332095">
                <a:moveTo>
                  <a:pt x="0" y="5331714"/>
                </a:moveTo>
                <a:lnTo>
                  <a:pt x="12191238" y="5331714"/>
                </a:lnTo>
                <a:lnTo>
                  <a:pt x="12191238" y="0"/>
                </a:lnTo>
                <a:lnTo>
                  <a:pt x="0" y="0"/>
                </a:lnTo>
                <a:lnTo>
                  <a:pt x="0" y="5331714"/>
                </a:lnTo>
                <a:close/>
              </a:path>
            </a:pathLst>
          </a:custGeom>
          <a:solidFill>
            <a:srgbClr val="0069B0"/>
          </a:solidFill>
        </p:spPr>
        <p:txBody>
          <a:bodyPr wrap="square" lIns="0" tIns="0" rIns="0" bIns="0" rtlCol="0"/>
          <a:lstStyle/>
          <a:p>
            <a:endParaRPr sz="1000" dirty="0"/>
          </a:p>
        </p:txBody>
      </p:sp>
      <p:grpSp>
        <p:nvGrpSpPr>
          <p:cNvPr id="2" name="Group 1">
            <a:extLst>
              <a:ext uri="{FF2B5EF4-FFF2-40B4-BE49-F238E27FC236}">
                <a16:creationId xmlns:a16="http://schemas.microsoft.com/office/drawing/2014/main" id="{47BF785D-D629-586B-362F-1852E191A441}"/>
              </a:ext>
            </a:extLst>
          </p:cNvPr>
          <p:cNvGrpSpPr/>
          <p:nvPr userDrawn="1"/>
        </p:nvGrpSpPr>
        <p:grpSpPr>
          <a:xfrm>
            <a:off x="4986049" y="2211121"/>
            <a:ext cx="1238860" cy="2605548"/>
            <a:chOff x="5053781" y="2202426"/>
            <a:chExt cx="1238860" cy="2605548"/>
          </a:xfrm>
        </p:grpSpPr>
        <p:cxnSp>
          <p:nvCxnSpPr>
            <p:cNvPr id="3" name="Straight Connector 2">
              <a:extLst>
                <a:ext uri="{FF2B5EF4-FFF2-40B4-BE49-F238E27FC236}">
                  <a16:creationId xmlns:a16="http://schemas.microsoft.com/office/drawing/2014/main" id="{72DD46DE-AD41-7038-D3E1-D8EE23CFC8F8}"/>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47F225F8-A8C1-10AA-08B9-FD8D518944BD}"/>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5" name="Picture 4">
            <a:extLst>
              <a:ext uri="{FF2B5EF4-FFF2-40B4-BE49-F238E27FC236}">
                <a16:creationId xmlns:a16="http://schemas.microsoft.com/office/drawing/2014/main" id="{22AB4E4B-4A5C-C619-6EA8-EA3136EE3E6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99948" y="205691"/>
            <a:ext cx="1673113" cy="1201279"/>
          </a:xfrm>
          <a:prstGeom prst="rect">
            <a:avLst/>
          </a:prstGeom>
        </p:spPr>
      </p:pic>
      <p:pic>
        <p:nvPicPr>
          <p:cNvPr id="7" name="Picture 6">
            <a:extLst>
              <a:ext uri="{FF2B5EF4-FFF2-40B4-BE49-F238E27FC236}">
                <a16:creationId xmlns:a16="http://schemas.microsoft.com/office/drawing/2014/main" id="{68E9615C-4480-79AC-757A-315EBB6E2EA7}"/>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40712961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endParaRPr lang="en-US" dirty="0"/>
          </a:p>
        </p:txBody>
      </p:sp>
    </p:spTree>
    <p:extLst>
      <p:ext uri="{BB962C8B-B14F-4D97-AF65-F5344CB8AC3E}">
        <p14:creationId xmlns:p14="http://schemas.microsoft.com/office/powerpoint/2010/main" val="6524481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E3D22E-9E87-44AB-8271-F20F01B1E9E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8B8889A-14BB-4588-B51D-F39E6FE882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5A11A1D-BF23-4B7E-AD73-A795DD068C89}"/>
              </a:ext>
            </a:extLst>
          </p:cNvPr>
          <p:cNvSpPr>
            <a:spLocks noGrp="1"/>
          </p:cNvSpPr>
          <p:nvPr>
            <p:ph type="dt" sz="half" idx="10"/>
          </p:nvPr>
        </p:nvSpPr>
        <p:spPr/>
        <p:txBody>
          <a:bodyPr/>
          <a:lstStyle/>
          <a:p>
            <a:fld id="{1E1B93C7-32A8-46AF-A8DC-4EC17259C349}" type="datetimeFigureOut">
              <a:rPr lang="fr-FR" smtClean="0"/>
              <a:t>19/09/2024</a:t>
            </a:fld>
            <a:endParaRPr lang="fr-FR"/>
          </a:p>
        </p:txBody>
      </p:sp>
      <p:sp>
        <p:nvSpPr>
          <p:cNvPr id="5" name="Espace réservé du pied de page 4">
            <a:extLst>
              <a:ext uri="{FF2B5EF4-FFF2-40B4-BE49-F238E27FC236}">
                <a16:creationId xmlns:a16="http://schemas.microsoft.com/office/drawing/2014/main" id="{23EED3F1-8736-413F-B080-23394516D7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734AF0C-3BFA-42DA-B2AC-61CA57EA9F3E}"/>
              </a:ext>
            </a:extLst>
          </p:cNvPr>
          <p:cNvSpPr>
            <a:spLocks noGrp="1"/>
          </p:cNvSpPr>
          <p:nvPr>
            <p:ph type="sldNum" sz="quarter" idx="12"/>
          </p:nvPr>
        </p:nvSpPr>
        <p:spPr/>
        <p:txBody>
          <a:bodyPr/>
          <a:lstStyle/>
          <a:p>
            <a:fld id="{D9A9652F-599E-4FEE-9697-6DF6F6741C5E}" type="slidenum">
              <a:rPr lang="fr-FR" smtClean="0"/>
              <a:t>‹#›</a:t>
            </a:fld>
            <a:endParaRPr lang="fr-FR"/>
          </a:p>
        </p:txBody>
      </p:sp>
    </p:spTree>
    <p:extLst>
      <p:ext uri="{BB962C8B-B14F-4D97-AF65-F5344CB8AC3E}">
        <p14:creationId xmlns:p14="http://schemas.microsoft.com/office/powerpoint/2010/main" val="1532843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9B4D1AF-CA40-5174-68F3-A56D10D8EBB5}"/>
              </a:ext>
            </a:extLst>
          </p:cNvPr>
          <p:cNvGrpSpPr/>
          <p:nvPr userDrawn="1"/>
        </p:nvGrpSpPr>
        <p:grpSpPr>
          <a:xfrm>
            <a:off x="5053782" y="2202427"/>
            <a:ext cx="1238860" cy="2605548"/>
            <a:chOff x="5053781" y="2202426"/>
            <a:chExt cx="1238860" cy="2605548"/>
          </a:xfrm>
        </p:grpSpPr>
        <p:cxnSp>
          <p:nvCxnSpPr>
            <p:cNvPr id="3" name="Straight Connector 2">
              <a:extLst>
                <a:ext uri="{FF2B5EF4-FFF2-40B4-BE49-F238E27FC236}">
                  <a16:creationId xmlns:a16="http://schemas.microsoft.com/office/drawing/2014/main" id="{5F4883C4-8C13-38B1-5C05-254523F8BD81}"/>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A816C7B7-A43C-9606-F962-E8DA26E442CF}"/>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12" name="Picture 11">
            <a:extLst>
              <a:ext uri="{FF2B5EF4-FFF2-40B4-BE49-F238E27FC236}">
                <a16:creationId xmlns:a16="http://schemas.microsoft.com/office/drawing/2014/main" id="{EF3C1BF3-AA08-9B48-9529-D46C1EE2AF7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367682" y="121025"/>
            <a:ext cx="1673113" cy="1201279"/>
          </a:xfrm>
          <a:prstGeom prst="rect">
            <a:avLst/>
          </a:prstGeom>
        </p:spPr>
      </p:pic>
    </p:spTree>
    <p:extLst>
      <p:ext uri="{BB962C8B-B14F-4D97-AF65-F5344CB8AC3E}">
        <p14:creationId xmlns:p14="http://schemas.microsoft.com/office/powerpoint/2010/main" val="492746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7E7D2-B645-9B9F-A78D-6B51662F0DF9}"/>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790E46D7-6C97-90DD-57E5-CB2D66EFEB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94BF9886-967C-BF1D-CB02-F6DDE5BE5661}"/>
              </a:ext>
            </a:extLst>
          </p:cNvPr>
          <p:cNvSpPr>
            <a:spLocks noGrp="1"/>
          </p:cNvSpPr>
          <p:nvPr>
            <p:ph type="dt" sz="half" idx="10"/>
          </p:nvPr>
        </p:nvSpPr>
        <p:spPr/>
        <p:txBody>
          <a:bodyPr/>
          <a:lstStyle/>
          <a:p>
            <a:fld id="{89EAB04D-218E-4515-90E8-69DA1A6E0DB5}" type="datetimeFigureOut">
              <a:rPr lang="en-NZ" smtClean="0"/>
              <a:t>19/09/2024</a:t>
            </a:fld>
            <a:endParaRPr lang="en-NZ"/>
          </a:p>
        </p:txBody>
      </p:sp>
      <p:sp>
        <p:nvSpPr>
          <p:cNvPr id="5" name="Footer Placeholder 4">
            <a:extLst>
              <a:ext uri="{FF2B5EF4-FFF2-40B4-BE49-F238E27FC236}">
                <a16:creationId xmlns:a16="http://schemas.microsoft.com/office/drawing/2014/main" id="{DA0475A3-2418-00C5-44AA-BFC36FA6C434}"/>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3EF486F-5291-084E-EFF2-6D74A681485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9446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D1909-4FBD-0D47-44F9-24DBAA8AFA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BD490513-D449-A7CF-87C1-98FF30DC65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CA399D-62AD-729F-DA4F-B3825E233510}"/>
              </a:ext>
            </a:extLst>
          </p:cNvPr>
          <p:cNvSpPr>
            <a:spLocks noGrp="1"/>
          </p:cNvSpPr>
          <p:nvPr>
            <p:ph type="dt" sz="half" idx="10"/>
          </p:nvPr>
        </p:nvSpPr>
        <p:spPr/>
        <p:txBody>
          <a:bodyPr/>
          <a:lstStyle/>
          <a:p>
            <a:fld id="{89EAB04D-218E-4515-90E8-69DA1A6E0DB5}" type="datetimeFigureOut">
              <a:rPr lang="en-NZ" smtClean="0"/>
              <a:t>19/09/2024</a:t>
            </a:fld>
            <a:endParaRPr lang="en-NZ"/>
          </a:p>
        </p:txBody>
      </p:sp>
      <p:sp>
        <p:nvSpPr>
          <p:cNvPr id="5" name="Footer Placeholder 4">
            <a:extLst>
              <a:ext uri="{FF2B5EF4-FFF2-40B4-BE49-F238E27FC236}">
                <a16:creationId xmlns:a16="http://schemas.microsoft.com/office/drawing/2014/main" id="{1CA476B0-0EB3-880F-F3DF-7801FEE6BD2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2371111-77A6-0D1E-AF4A-B97A94C3C64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971073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55A5A-A340-A34E-0574-5F587DC9830C}"/>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922463D1-6318-1EE8-24EF-A1AB0AAB3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55152C4E-5D8A-4E7D-2A06-FB4CD521BB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673C6136-B3FD-606A-5D4A-B5396E8F5F26}"/>
              </a:ext>
            </a:extLst>
          </p:cNvPr>
          <p:cNvSpPr>
            <a:spLocks noGrp="1"/>
          </p:cNvSpPr>
          <p:nvPr>
            <p:ph type="dt" sz="half" idx="10"/>
          </p:nvPr>
        </p:nvSpPr>
        <p:spPr/>
        <p:txBody>
          <a:bodyPr/>
          <a:lstStyle/>
          <a:p>
            <a:fld id="{89EAB04D-218E-4515-90E8-69DA1A6E0DB5}" type="datetimeFigureOut">
              <a:rPr lang="en-NZ" smtClean="0"/>
              <a:t>19/09/2024</a:t>
            </a:fld>
            <a:endParaRPr lang="en-NZ"/>
          </a:p>
        </p:txBody>
      </p:sp>
      <p:sp>
        <p:nvSpPr>
          <p:cNvPr id="6" name="Footer Placeholder 5">
            <a:extLst>
              <a:ext uri="{FF2B5EF4-FFF2-40B4-BE49-F238E27FC236}">
                <a16:creationId xmlns:a16="http://schemas.microsoft.com/office/drawing/2014/main" id="{627D915A-6236-8D2F-3231-ABA24E6B3466}"/>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73F74067-2CD7-4A77-A60D-117659DA596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410348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89956-8021-2D55-DF40-1EDFB249A6DA}"/>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A13D5FF-6154-4940-C0DF-ED12CE838E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D1878-F973-3DF5-EB58-EAAC0E17DA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0DA5FE69-45AF-94D7-0AD8-B48DBC8085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A3B610D-CB42-4BB8-26C4-8CDD2324DF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240103CD-3365-5214-CBF7-9FDA7CEF136B}"/>
              </a:ext>
            </a:extLst>
          </p:cNvPr>
          <p:cNvSpPr>
            <a:spLocks noGrp="1"/>
          </p:cNvSpPr>
          <p:nvPr>
            <p:ph type="dt" sz="half" idx="10"/>
          </p:nvPr>
        </p:nvSpPr>
        <p:spPr/>
        <p:txBody>
          <a:bodyPr/>
          <a:lstStyle/>
          <a:p>
            <a:fld id="{89EAB04D-218E-4515-90E8-69DA1A6E0DB5}" type="datetimeFigureOut">
              <a:rPr lang="en-NZ" smtClean="0"/>
              <a:t>19/09/2024</a:t>
            </a:fld>
            <a:endParaRPr lang="en-NZ"/>
          </a:p>
        </p:txBody>
      </p:sp>
      <p:sp>
        <p:nvSpPr>
          <p:cNvPr id="8" name="Footer Placeholder 7">
            <a:extLst>
              <a:ext uri="{FF2B5EF4-FFF2-40B4-BE49-F238E27FC236}">
                <a16:creationId xmlns:a16="http://schemas.microsoft.com/office/drawing/2014/main" id="{A813D81B-9E4B-0355-16B5-1C00848B4D9A}"/>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72538E62-0293-681A-9DFB-C60528FAD064}"/>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73297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E2CD-E204-4913-A6D2-EA2429AC08F2}"/>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52418B10-209E-8204-1AAF-994EE8C93C21}"/>
              </a:ext>
            </a:extLst>
          </p:cNvPr>
          <p:cNvSpPr>
            <a:spLocks noGrp="1"/>
          </p:cNvSpPr>
          <p:nvPr>
            <p:ph type="dt" sz="half" idx="10"/>
          </p:nvPr>
        </p:nvSpPr>
        <p:spPr/>
        <p:txBody>
          <a:bodyPr/>
          <a:lstStyle/>
          <a:p>
            <a:fld id="{89EAB04D-218E-4515-90E8-69DA1A6E0DB5}" type="datetimeFigureOut">
              <a:rPr lang="en-NZ" smtClean="0"/>
              <a:t>19/09/2024</a:t>
            </a:fld>
            <a:endParaRPr lang="en-NZ"/>
          </a:p>
        </p:txBody>
      </p:sp>
      <p:sp>
        <p:nvSpPr>
          <p:cNvPr id="4" name="Footer Placeholder 3">
            <a:extLst>
              <a:ext uri="{FF2B5EF4-FFF2-40B4-BE49-F238E27FC236}">
                <a16:creationId xmlns:a16="http://schemas.microsoft.com/office/drawing/2014/main" id="{8A6D1B8E-1804-8AEE-9799-924AF7DBFC69}"/>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FB43067C-6020-B05C-D94C-0C9D2B9A8037}"/>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741543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5DC2AA-9F51-1CB0-B19A-FD239E72319D}"/>
              </a:ext>
            </a:extLst>
          </p:cNvPr>
          <p:cNvSpPr>
            <a:spLocks noGrp="1"/>
          </p:cNvSpPr>
          <p:nvPr>
            <p:ph type="dt" sz="half" idx="10"/>
          </p:nvPr>
        </p:nvSpPr>
        <p:spPr/>
        <p:txBody>
          <a:bodyPr/>
          <a:lstStyle/>
          <a:p>
            <a:fld id="{89EAB04D-218E-4515-90E8-69DA1A6E0DB5}" type="datetimeFigureOut">
              <a:rPr lang="en-NZ" smtClean="0"/>
              <a:t>19/09/2024</a:t>
            </a:fld>
            <a:endParaRPr lang="en-NZ"/>
          </a:p>
        </p:txBody>
      </p:sp>
      <p:sp>
        <p:nvSpPr>
          <p:cNvPr id="3" name="Footer Placeholder 2">
            <a:extLst>
              <a:ext uri="{FF2B5EF4-FFF2-40B4-BE49-F238E27FC236}">
                <a16:creationId xmlns:a16="http://schemas.microsoft.com/office/drawing/2014/main" id="{EC7BBD60-94A6-9045-E2A2-1043DDD0AD96}"/>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C6F1F6C7-82EF-3246-16DF-9B512284609A}"/>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180266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5759C-CEB8-C820-4914-E863465F6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FE35F002-EF47-8787-5A0E-2550D3331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3E5499AB-1BD2-F249-F5CD-BF2712F9E2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BAF179-0D10-6253-CCE3-FD0B630EB241}"/>
              </a:ext>
            </a:extLst>
          </p:cNvPr>
          <p:cNvSpPr>
            <a:spLocks noGrp="1"/>
          </p:cNvSpPr>
          <p:nvPr>
            <p:ph type="dt" sz="half" idx="10"/>
          </p:nvPr>
        </p:nvSpPr>
        <p:spPr/>
        <p:txBody>
          <a:bodyPr/>
          <a:lstStyle/>
          <a:p>
            <a:fld id="{89EAB04D-218E-4515-90E8-69DA1A6E0DB5}" type="datetimeFigureOut">
              <a:rPr lang="en-NZ" smtClean="0"/>
              <a:t>19/09/2024</a:t>
            </a:fld>
            <a:endParaRPr lang="en-NZ"/>
          </a:p>
        </p:txBody>
      </p:sp>
      <p:sp>
        <p:nvSpPr>
          <p:cNvPr id="6" name="Footer Placeholder 5">
            <a:extLst>
              <a:ext uri="{FF2B5EF4-FFF2-40B4-BE49-F238E27FC236}">
                <a16:creationId xmlns:a16="http://schemas.microsoft.com/office/drawing/2014/main" id="{A7BBFB3F-B9A1-2649-BB47-81953740BAA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7366C61-CA4B-A8B7-52B2-52A5E6FDB59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37653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732F9-BDAC-BD01-37B2-31F657F787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741722FB-34ED-F01C-0F74-BF07EA6834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5CDB569D-6612-4D7D-38A9-86B3D17BAB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96426F-9053-2F0E-BC46-39F6BE1E4815}"/>
              </a:ext>
            </a:extLst>
          </p:cNvPr>
          <p:cNvSpPr>
            <a:spLocks noGrp="1"/>
          </p:cNvSpPr>
          <p:nvPr>
            <p:ph type="dt" sz="half" idx="10"/>
          </p:nvPr>
        </p:nvSpPr>
        <p:spPr/>
        <p:txBody>
          <a:bodyPr/>
          <a:lstStyle/>
          <a:p>
            <a:fld id="{89EAB04D-218E-4515-90E8-69DA1A6E0DB5}" type="datetimeFigureOut">
              <a:rPr lang="en-NZ" smtClean="0"/>
              <a:t>19/09/2024</a:t>
            </a:fld>
            <a:endParaRPr lang="en-NZ"/>
          </a:p>
        </p:txBody>
      </p:sp>
      <p:sp>
        <p:nvSpPr>
          <p:cNvPr id="6" name="Footer Placeholder 5">
            <a:extLst>
              <a:ext uri="{FF2B5EF4-FFF2-40B4-BE49-F238E27FC236}">
                <a16:creationId xmlns:a16="http://schemas.microsoft.com/office/drawing/2014/main" id="{396B356D-189E-B857-7554-614DA2B3825A}"/>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36F759B3-0A91-A2B3-5370-84FFBB0BC17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051726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2.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150777-CDA2-0E07-9F8F-AB1A4813D8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74F4E32D-7F55-8B2A-8999-DA1D4AFE41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F44E93A-D8E9-67E2-4D0A-95A14ED67A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EAB04D-218E-4515-90E8-69DA1A6E0DB5}" type="datetimeFigureOut">
              <a:rPr lang="en-NZ" smtClean="0"/>
              <a:t>19/09/2024</a:t>
            </a:fld>
            <a:endParaRPr lang="en-NZ"/>
          </a:p>
        </p:txBody>
      </p:sp>
      <p:sp>
        <p:nvSpPr>
          <p:cNvPr id="5" name="Footer Placeholder 4">
            <a:extLst>
              <a:ext uri="{FF2B5EF4-FFF2-40B4-BE49-F238E27FC236}">
                <a16:creationId xmlns:a16="http://schemas.microsoft.com/office/drawing/2014/main" id="{45EFE047-F7F6-755F-CCA0-DEFA84F62C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F393F86A-D48B-594E-838D-270F04EEA9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CECF00-8E69-4F8D-AF2E-BD18219ABB32}" type="slidenum">
              <a:rPr lang="en-NZ" smtClean="0"/>
              <a:t>‹#›</a:t>
            </a:fld>
            <a:endParaRPr lang="en-NZ"/>
          </a:p>
        </p:txBody>
      </p:sp>
    </p:spTree>
    <p:extLst>
      <p:ext uri="{BB962C8B-B14F-4D97-AF65-F5344CB8AC3E}">
        <p14:creationId xmlns:p14="http://schemas.microsoft.com/office/powerpoint/2010/main" val="2519543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397117-F3A1-41B5-B5A5-0FD5A7D43CA4}" type="slidenum">
              <a:rPr lang="fr-FR" smtClean="0"/>
              <a:t>‹#›</a:t>
            </a:fld>
            <a:endParaRPr lang="fr-FR"/>
          </a:p>
        </p:txBody>
      </p:sp>
      <p:pic>
        <p:nvPicPr>
          <p:cNvPr id="9" name="Picture 8"/>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a:xfrm>
            <a:off x="10071545" y="216363"/>
            <a:ext cx="1999700" cy="951923"/>
          </a:xfrm>
          <a:prstGeom prst="rect">
            <a:avLst/>
          </a:prstGeom>
        </p:spPr>
      </p:pic>
      <p:sp>
        <p:nvSpPr>
          <p:cNvPr id="10" name="Rectangle"/>
          <p:cNvSpPr/>
          <p:nvPr userDrawn="1"/>
        </p:nvSpPr>
        <p:spPr>
          <a:xfrm rot="5400000">
            <a:off x="1721007" y="3812569"/>
            <a:ext cx="1639615" cy="110484"/>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sp>
        <p:nvSpPr>
          <p:cNvPr id="11" name="Rectangle 10"/>
          <p:cNvSpPr/>
          <p:nvPr userDrawn="1"/>
        </p:nvSpPr>
        <p:spPr>
          <a:xfrm>
            <a:off x="0" y="-7428"/>
            <a:ext cx="12192000" cy="6858000"/>
          </a:xfrm>
          <a:prstGeom prst="rect">
            <a:avLst/>
          </a:prstGeom>
          <a:solidFill>
            <a:srgbClr val="006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2" name="Rectangle">
            <a:extLst>
              <a:ext uri="{FF2B5EF4-FFF2-40B4-BE49-F238E27FC236}">
                <a16:creationId xmlns:a16="http://schemas.microsoft.com/office/drawing/2014/main" id="{21257D7F-3656-47C9-B5F0-D20A647BD6E3}"/>
              </a:ext>
            </a:extLst>
          </p:cNvPr>
          <p:cNvSpPr/>
          <p:nvPr userDrawn="1"/>
        </p:nvSpPr>
        <p:spPr>
          <a:xfrm rot="5400000">
            <a:off x="4884290" y="3379882"/>
            <a:ext cx="2423423" cy="98239"/>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pic>
        <p:nvPicPr>
          <p:cNvPr id="2" name="Picture 1">
            <a:extLst>
              <a:ext uri="{FF2B5EF4-FFF2-40B4-BE49-F238E27FC236}">
                <a16:creationId xmlns:a16="http://schemas.microsoft.com/office/drawing/2014/main" id="{DF983F3D-55AB-9F63-24E2-89F0ECD44AB5}"/>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325872067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9" r:id="rId3"/>
    <p:sldLayoutId id="2147483680" r:id="rId4"/>
  </p:sldLayoutIdLst>
  <p:hf sldNum="0"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7.jfif"/><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1316892" y="1958283"/>
            <a:ext cx="7685437" cy="1015663"/>
          </a:xfrm>
          <a:prstGeom prst="rect">
            <a:avLst/>
          </a:prstGeom>
          <a:noFill/>
        </p:spPr>
        <p:txBody>
          <a:bodyPr wrap="none" rtlCol="0">
            <a:spAutoFit/>
          </a:bodyPr>
          <a:lstStyle/>
          <a:p>
            <a:pPr algn="ctr"/>
            <a:r>
              <a:rPr lang="mi-NZ" sz="6000" b="1" dirty="0">
                <a:solidFill>
                  <a:srgbClr val="0070C0"/>
                </a:solidFill>
                <a:latin typeface="Aptos Black" panose="020F0502020204030204" pitchFamily="34" charset="0"/>
              </a:rPr>
              <a:t>8.2.3 PacificWave24 </a:t>
            </a:r>
            <a:endParaRPr lang="en-NZ" sz="6000" b="1" dirty="0">
              <a:solidFill>
                <a:srgbClr val="0070C0"/>
              </a:solidFill>
              <a:latin typeface="Aptos Black" panose="020F0502020204030204" pitchFamily="34" charset="0"/>
            </a:endParaRPr>
          </a:p>
        </p:txBody>
      </p:sp>
      <p:sp>
        <p:nvSpPr>
          <p:cNvPr id="4" name="TextBox 3">
            <a:extLst>
              <a:ext uri="{FF2B5EF4-FFF2-40B4-BE49-F238E27FC236}">
                <a16:creationId xmlns:a16="http://schemas.microsoft.com/office/drawing/2014/main" id="{3C4A8378-8E45-7F3D-0772-0F447E8BC9E5}"/>
              </a:ext>
            </a:extLst>
          </p:cNvPr>
          <p:cNvSpPr txBox="1"/>
          <p:nvPr/>
        </p:nvSpPr>
        <p:spPr>
          <a:xfrm>
            <a:off x="-65568" y="1064380"/>
            <a:ext cx="12257568" cy="7694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3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1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p:txBody>
      </p:sp>
      <p:sp>
        <p:nvSpPr>
          <p:cNvPr id="6" name="TextBox 5">
            <a:extLst>
              <a:ext uri="{FF2B5EF4-FFF2-40B4-BE49-F238E27FC236}">
                <a16:creationId xmlns:a16="http://schemas.microsoft.com/office/drawing/2014/main" id="{875A9050-0E1A-A0EE-134E-314FC47EB396}"/>
              </a:ext>
            </a:extLst>
          </p:cNvPr>
          <p:cNvSpPr txBox="1"/>
          <p:nvPr/>
        </p:nvSpPr>
        <p:spPr>
          <a:xfrm>
            <a:off x="6571094" y="4179792"/>
            <a:ext cx="5484999" cy="2954655"/>
          </a:xfrm>
          <a:prstGeom prst="rect">
            <a:avLst/>
          </a:prstGeom>
          <a:noFill/>
        </p:spPr>
        <p:txBody>
          <a:bodyPr wrap="square">
            <a:spAutoFit/>
          </a:bodyPr>
          <a:lstStyle/>
          <a:p>
            <a:pPr algn="r"/>
            <a:r>
              <a:rPr kumimoji="0" lang="mi-NZ" sz="2400" b="0" i="0" u="none" strike="noStrike" kern="1200" cap="none" spc="0" normalizeH="0" baseline="0" noProof="0" dirty="0">
                <a:ln>
                  <a:noFill/>
                </a:ln>
                <a:solidFill>
                  <a:srgbClr val="0070C0"/>
                </a:solidFill>
                <a:effectLst/>
                <a:uLnTx/>
                <a:uFillTx/>
                <a:latin typeface="Aptos ExtraBold" panose="020B0004020202020204" pitchFamily="34" charset="0"/>
                <a:ea typeface="+mn-ea"/>
                <a:cs typeface="+mn-cs"/>
              </a:rPr>
              <a:t>Task Team PacWave24 </a:t>
            </a:r>
            <a:r>
              <a:rPr lang="mi-NZ" sz="2400" dirty="0">
                <a:solidFill>
                  <a:srgbClr val="0070C0"/>
                </a:solidFill>
                <a:latin typeface="Aptos ExtraBold" panose="020B0004020202020204" pitchFamily="34" charset="0"/>
              </a:rPr>
              <a:t>Co Chairs:</a:t>
            </a:r>
          </a:p>
          <a:p>
            <a:pPr algn="r"/>
            <a:r>
              <a:rPr lang="mi-NZ" sz="2400" dirty="0">
                <a:solidFill>
                  <a:srgbClr val="0070C0"/>
                </a:solidFill>
                <a:latin typeface="Aptos ExtraBold" panose="020B0004020202020204" pitchFamily="34" charset="0"/>
              </a:rPr>
              <a:t>Margarita Martinez, SENAPRED Chile</a:t>
            </a:r>
          </a:p>
          <a:p>
            <a:pPr algn="r"/>
            <a:r>
              <a:rPr kumimoji="0" lang="mi-NZ" sz="2400" b="0" i="0" u="none" strike="noStrike" kern="1200" cap="none" spc="0" normalizeH="0" baseline="0" noProof="0" dirty="0">
                <a:ln>
                  <a:noFill/>
                </a:ln>
                <a:solidFill>
                  <a:srgbClr val="0070C0"/>
                </a:solidFill>
                <a:effectLst/>
                <a:uLnTx/>
                <a:uFillTx/>
                <a:latin typeface="Aptos ExtraBold" panose="020B0004020202020204" pitchFamily="34" charset="0"/>
                <a:ea typeface="+mn-ea"/>
                <a:cs typeface="+mn-cs"/>
              </a:rPr>
              <a:t>Laitia Fifita, Meteorological Services, Tonga</a:t>
            </a:r>
          </a:p>
          <a:p>
            <a:pPr algn="r"/>
            <a:r>
              <a:rPr kumimoji="0" lang="mi-NZ" sz="2400" b="0" i="0" u="none" strike="noStrike" kern="1200" cap="none" spc="0" normalizeH="0" baseline="0" noProof="0" dirty="0">
                <a:ln>
                  <a:noFill/>
                </a:ln>
                <a:solidFill>
                  <a:srgbClr val="0070C0"/>
                </a:solidFill>
                <a:effectLst/>
                <a:uLnTx/>
                <a:uFillTx/>
                <a:latin typeface="Aptos ExtraBold" panose="020B0004020202020204" pitchFamily="34" charset="0"/>
                <a:ea typeface="+mn-ea"/>
                <a:cs typeface="+mn-cs"/>
              </a:rPr>
              <a:t>Assistance: </a:t>
            </a:r>
          </a:p>
          <a:p>
            <a:pPr algn="r"/>
            <a:r>
              <a:rPr lang="en-US" altLang="en-US" sz="2400" dirty="0">
                <a:solidFill>
                  <a:srgbClr val="0070C0"/>
                </a:solidFill>
                <a:latin typeface="Aptos ExtraBold" panose="020B0004020202020204" pitchFamily="34" charset="0"/>
              </a:rPr>
              <a:t>Laura Kong, </a:t>
            </a:r>
            <a:r>
              <a:rPr lang="en-US" altLang="ja-JP" sz="2400" dirty="0">
                <a:solidFill>
                  <a:srgbClr val="0070C0"/>
                </a:solidFill>
                <a:latin typeface="Aptos ExtraBold" panose="020B0004020202020204" pitchFamily="34" charset="0"/>
              </a:rPr>
              <a:t>International Tsunami Information Center</a:t>
            </a:r>
          </a:p>
          <a:p>
            <a:pPr algn="r"/>
            <a:endPar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p:txBody>
      </p:sp>
      <p:pic>
        <p:nvPicPr>
          <p:cNvPr id="3" name="Picture 2">
            <a:extLst>
              <a:ext uri="{FF2B5EF4-FFF2-40B4-BE49-F238E27FC236}">
                <a16:creationId xmlns:a16="http://schemas.microsoft.com/office/drawing/2014/main" id="{E3B21F97-4D98-52D7-DF4A-28F09293E90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489" y="1905506"/>
            <a:ext cx="1717434" cy="1865087"/>
          </a:xfrm>
          <a:prstGeom prst="rect">
            <a:avLst/>
          </a:prstGeom>
        </p:spPr>
      </p:pic>
      <p:pic>
        <p:nvPicPr>
          <p:cNvPr id="7" name="Picture 6" descr="A blue and white logo&#10;&#10;Description automatically generated">
            <a:extLst>
              <a:ext uri="{FF2B5EF4-FFF2-40B4-BE49-F238E27FC236}">
                <a16:creationId xmlns:a16="http://schemas.microsoft.com/office/drawing/2014/main" id="{57A56F00-5CD5-2787-259C-46B4D1AA500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100150"/>
            <a:ext cx="2187085" cy="2058433"/>
          </a:xfrm>
          <a:prstGeom prst="rect">
            <a:avLst/>
          </a:prstGeom>
        </p:spPr>
      </p:pic>
    </p:spTree>
    <p:extLst>
      <p:ext uri="{BB962C8B-B14F-4D97-AF65-F5344CB8AC3E}">
        <p14:creationId xmlns:p14="http://schemas.microsoft.com/office/powerpoint/2010/main" val="3455151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187841" y="303594"/>
            <a:ext cx="11947451" cy="615553"/>
          </a:xfrm>
          <a:prstGeom prst="rect">
            <a:avLst/>
          </a:prstGeom>
          <a:noFill/>
        </p:spPr>
        <p:txBody>
          <a:bodyPr wrap="square" rtlCol="0">
            <a:spAutoFit/>
          </a:bodyPr>
          <a:lstStyle/>
          <a:p>
            <a:r>
              <a:rPr lang="mi-NZ" sz="3400" dirty="0">
                <a:solidFill>
                  <a:srgbClr val="0961A9"/>
                </a:solidFill>
                <a:latin typeface="Aptos ExtraBold" panose="020B0004020202020204" pitchFamily="34" charset="0"/>
              </a:rPr>
              <a:t>Standardized Training supporting Tsunami Ready – ITIC</a:t>
            </a:r>
            <a:endParaRPr lang="en-NZ" sz="3400" dirty="0">
              <a:solidFill>
                <a:srgbClr val="0961A9"/>
              </a:solidFill>
              <a:latin typeface="Aptos ExtraBold" panose="020B0004020202020204" pitchFamily="34" charset="0"/>
            </a:endParaRPr>
          </a:p>
        </p:txBody>
      </p:sp>
      <p:grpSp>
        <p:nvGrpSpPr>
          <p:cNvPr id="8" name="Group 7">
            <a:extLst>
              <a:ext uri="{FF2B5EF4-FFF2-40B4-BE49-F238E27FC236}">
                <a16:creationId xmlns:a16="http://schemas.microsoft.com/office/drawing/2014/main" id="{554BFADD-DD8D-E386-9013-6740A015CA6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0706F5CE-38B8-4D33-5C70-9F26720063B9}"/>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537B8D3C-EEF2-8411-EF35-2172E6345EAB}"/>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graphicFrame>
        <p:nvGraphicFramePr>
          <p:cNvPr id="9" name="Table 8">
            <a:extLst>
              <a:ext uri="{FF2B5EF4-FFF2-40B4-BE49-F238E27FC236}">
                <a16:creationId xmlns:a16="http://schemas.microsoft.com/office/drawing/2014/main" id="{93019CA1-CF4F-AC99-6D2D-856E7A026244}"/>
              </a:ext>
            </a:extLst>
          </p:cNvPr>
          <p:cNvGraphicFramePr>
            <a:graphicFrameLocks noGrp="1"/>
          </p:cNvGraphicFramePr>
          <p:nvPr>
            <p:extLst>
              <p:ext uri="{D42A27DB-BD31-4B8C-83A1-F6EECF244321}">
                <p14:modId xmlns:p14="http://schemas.microsoft.com/office/powerpoint/2010/main" val="651105348"/>
              </p:ext>
            </p:extLst>
          </p:nvPr>
        </p:nvGraphicFramePr>
        <p:xfrm>
          <a:off x="2461846" y="919149"/>
          <a:ext cx="9365185" cy="5151980"/>
        </p:xfrm>
        <a:graphic>
          <a:graphicData uri="http://schemas.openxmlformats.org/drawingml/2006/table">
            <a:tbl>
              <a:tblPr firstRow="1" bandRow="1">
                <a:tableStyleId>{5C22544A-7EE6-4342-B048-85BDC9FD1C3A}</a:tableStyleId>
              </a:tblPr>
              <a:tblGrid>
                <a:gridCol w="3219241">
                  <a:extLst>
                    <a:ext uri="{9D8B030D-6E8A-4147-A177-3AD203B41FA5}">
                      <a16:colId xmlns:a16="http://schemas.microsoft.com/office/drawing/2014/main" val="2007300340"/>
                    </a:ext>
                  </a:extLst>
                </a:gridCol>
                <a:gridCol w="6145944">
                  <a:extLst>
                    <a:ext uri="{9D8B030D-6E8A-4147-A177-3AD203B41FA5}">
                      <a16:colId xmlns:a16="http://schemas.microsoft.com/office/drawing/2014/main" val="660754895"/>
                    </a:ext>
                  </a:extLst>
                </a:gridCol>
              </a:tblGrid>
              <a:tr h="448706">
                <a:tc gridSpan="2">
                  <a:txBody>
                    <a:bodyPr/>
                    <a:lstStyle/>
                    <a:p>
                      <a:pPr marL="0" marR="0" lvl="0" indent="0" algn="l" defTabSz="454685" rtl="0" eaLnBrk="1" fontAlgn="auto" latinLnBrk="0" hangingPunct="1">
                        <a:lnSpc>
                          <a:spcPct val="100000"/>
                        </a:lnSpc>
                        <a:spcBef>
                          <a:spcPts val="0"/>
                        </a:spcBef>
                        <a:spcAft>
                          <a:spcPts val="0"/>
                        </a:spcAft>
                        <a:buClrTx/>
                        <a:buSzTx/>
                        <a:buFontTx/>
                        <a:buNone/>
                        <a:tabLst/>
                        <a:defRPr/>
                      </a:pPr>
                      <a:r>
                        <a:rPr lang="es-MX" sz="2400" dirty="0">
                          <a:solidFill>
                            <a:schemeClr val="accent2"/>
                          </a:solidFill>
                        </a:rPr>
                        <a:t>KEY DATES</a:t>
                      </a:r>
                      <a:endParaRPr lang="es-CL" sz="2400" dirty="0">
                        <a:solidFill>
                          <a:schemeClr val="accent2"/>
                        </a:solidFill>
                      </a:endParaRPr>
                    </a:p>
                  </a:txBody>
                  <a:tcPr/>
                </a:tc>
                <a:tc hMerge="1">
                  <a:txBody>
                    <a:bodyPr/>
                    <a:lstStyle/>
                    <a:p>
                      <a:endParaRPr lang="es-CL" sz="1600" dirty="0"/>
                    </a:p>
                  </a:txBody>
                  <a:tcPr/>
                </a:tc>
                <a:extLst>
                  <a:ext uri="{0D108BD9-81ED-4DB2-BD59-A6C34878D82A}">
                    <a16:rowId xmlns:a16="http://schemas.microsoft.com/office/drawing/2014/main" val="3205723193"/>
                  </a:ext>
                </a:extLst>
              </a:tr>
              <a:tr h="1884567">
                <a:tc>
                  <a:txBody>
                    <a:bodyPr/>
                    <a:lstStyle/>
                    <a:p>
                      <a:r>
                        <a:rPr lang="es-CL" sz="2000" b="0" i="0" u="none" strike="noStrike" kern="1200" baseline="0" dirty="0">
                          <a:solidFill>
                            <a:schemeClr val="dk1"/>
                          </a:solidFill>
                          <a:latin typeface="+mn-lt"/>
                          <a:ea typeface="+mn-ea"/>
                          <a:cs typeface="+mn-cs"/>
                        </a:rPr>
                        <a:t>15 </a:t>
                      </a:r>
                      <a:r>
                        <a:rPr lang="es-CL" sz="2000" b="0" i="0" u="none" strike="noStrike" kern="1200" baseline="0" dirty="0" err="1">
                          <a:solidFill>
                            <a:schemeClr val="dk1"/>
                          </a:solidFill>
                          <a:latin typeface="+mn-lt"/>
                          <a:ea typeface="+mn-ea"/>
                          <a:cs typeface="+mn-cs"/>
                        </a:rPr>
                        <a:t>December</a:t>
                      </a:r>
                      <a:r>
                        <a:rPr lang="es-CL" sz="2000" b="0" i="0" u="none" strike="noStrike" kern="1200" baseline="0" dirty="0">
                          <a:solidFill>
                            <a:schemeClr val="dk1"/>
                          </a:solidFill>
                          <a:latin typeface="+mn-lt"/>
                          <a:ea typeface="+mn-ea"/>
                          <a:cs typeface="+mn-cs"/>
                        </a:rPr>
                        <a:t> 2024</a:t>
                      </a:r>
                      <a:endParaRPr lang="es-CL" sz="2000" dirty="0"/>
                    </a:p>
                  </a:txBody>
                  <a:tcPr/>
                </a:tc>
                <a:tc>
                  <a:txBody>
                    <a:bodyPr/>
                    <a:lstStyle/>
                    <a:p>
                      <a:r>
                        <a:rPr lang="en-US" sz="2000" dirty="0"/>
                        <a:t>Deadline for Member States to complete and submit online PacWave24 Post-Exercise Evaluation Surveys for:</a:t>
                      </a:r>
                    </a:p>
                    <a:p>
                      <a:r>
                        <a:rPr lang="en-US" sz="2000" dirty="0"/>
                        <a:t>• Live TSP Communication Test</a:t>
                      </a:r>
                    </a:p>
                    <a:p>
                      <a:r>
                        <a:rPr lang="en-US" sz="2000" dirty="0"/>
                        <a:t>•Live NAVAREA Coordinators Communication Test</a:t>
                      </a:r>
                    </a:p>
                    <a:p>
                      <a:r>
                        <a:rPr lang="en-US" sz="2000" dirty="0"/>
                        <a:t>•National Exercise</a:t>
                      </a:r>
                    </a:p>
                    <a:p>
                      <a:r>
                        <a:rPr lang="en-US" sz="2000" dirty="0"/>
                        <a:t>•Regional Exercise</a:t>
                      </a:r>
                      <a:endParaRPr lang="es-CL" sz="2000" dirty="0"/>
                    </a:p>
                  </a:txBody>
                  <a:tcPr/>
                </a:tc>
                <a:extLst>
                  <a:ext uri="{0D108BD9-81ED-4DB2-BD59-A6C34878D82A}">
                    <a16:rowId xmlns:a16="http://schemas.microsoft.com/office/drawing/2014/main" val="2629558899"/>
                  </a:ext>
                </a:extLst>
              </a:tr>
              <a:tr h="1086346">
                <a:tc>
                  <a:txBody>
                    <a:bodyPr/>
                    <a:lstStyle/>
                    <a:p>
                      <a:r>
                        <a:rPr lang="es-CL" sz="2000" dirty="0"/>
                        <a:t>15 </a:t>
                      </a:r>
                      <a:r>
                        <a:rPr lang="es-CL" sz="2000" dirty="0" err="1"/>
                        <a:t>December</a:t>
                      </a:r>
                      <a:r>
                        <a:rPr lang="es-CL" sz="2000" dirty="0"/>
                        <a:t> 2024</a:t>
                      </a:r>
                    </a:p>
                  </a:txBody>
                  <a:tcPr/>
                </a:tc>
                <a:tc>
                  <a:txBody>
                    <a:bodyPr/>
                    <a:lstStyle/>
                    <a:p>
                      <a:r>
                        <a:rPr lang="en-US" sz="2000" dirty="0"/>
                        <a:t>Deadline for Submission of Regional Exercise Reports.</a:t>
                      </a:r>
                    </a:p>
                    <a:p>
                      <a:r>
                        <a:rPr lang="en-US" sz="2000" dirty="0"/>
                        <a:t>•PICT Regional Exercise</a:t>
                      </a:r>
                    </a:p>
                    <a:p>
                      <a:r>
                        <a:rPr lang="en-US" sz="2000" dirty="0"/>
                        <a:t>•SEP Regional Exercise</a:t>
                      </a:r>
                      <a:endParaRPr lang="es-CL" sz="2000" dirty="0"/>
                    </a:p>
                  </a:txBody>
                  <a:tcPr/>
                </a:tc>
                <a:extLst>
                  <a:ext uri="{0D108BD9-81ED-4DB2-BD59-A6C34878D82A}">
                    <a16:rowId xmlns:a16="http://schemas.microsoft.com/office/drawing/2014/main" val="242549304"/>
                  </a:ext>
                </a:extLst>
              </a:tr>
              <a:tr h="987154">
                <a:tc>
                  <a:txBody>
                    <a:bodyPr/>
                    <a:lstStyle/>
                    <a:p>
                      <a:r>
                        <a:rPr lang="en-US" sz="2000" b="0" i="0" u="none" strike="noStrike" kern="1200" baseline="0" dirty="0">
                          <a:solidFill>
                            <a:schemeClr val="dk1"/>
                          </a:solidFill>
                          <a:latin typeface="+mn-lt"/>
                          <a:ea typeface="+mn-ea"/>
                          <a:cs typeface="+mn-cs"/>
                        </a:rPr>
                        <a:t>10 days prior to ICG/PTWS-XXXI (</a:t>
                      </a:r>
                      <a:r>
                        <a:rPr lang="en-US" sz="2000" b="0" i="1" u="none" strike="noStrike" kern="1200" baseline="0" dirty="0">
                          <a:solidFill>
                            <a:schemeClr val="dk1"/>
                          </a:solidFill>
                          <a:latin typeface="+mn-lt"/>
                          <a:ea typeface="+mn-ea"/>
                          <a:cs typeface="+mn-cs"/>
                        </a:rPr>
                        <a:t>April 2025)</a:t>
                      </a:r>
                      <a:endParaRPr lang="es-CL" sz="2000" dirty="0"/>
                    </a:p>
                  </a:txBody>
                  <a:tcPr/>
                </a:tc>
                <a:tc>
                  <a:txBody>
                    <a:bodyPr/>
                    <a:lstStyle/>
                    <a:p>
                      <a:r>
                        <a:rPr lang="en-US" sz="2000" b="0" i="0" u="none" strike="noStrike" kern="1200" baseline="0" dirty="0">
                          <a:solidFill>
                            <a:schemeClr val="dk1"/>
                          </a:solidFill>
                          <a:latin typeface="+mn-lt"/>
                          <a:ea typeface="+mn-ea"/>
                          <a:cs typeface="+mn-cs"/>
                        </a:rPr>
                        <a:t>Draft PacWave24 Summary Report shared with Member States</a:t>
                      </a:r>
                      <a:endParaRPr lang="es-CL" sz="2000" dirty="0"/>
                    </a:p>
                  </a:txBody>
                  <a:tcPr/>
                </a:tc>
                <a:extLst>
                  <a:ext uri="{0D108BD9-81ED-4DB2-BD59-A6C34878D82A}">
                    <a16:rowId xmlns:a16="http://schemas.microsoft.com/office/drawing/2014/main" val="1968046768"/>
                  </a:ext>
                </a:extLst>
              </a:tr>
              <a:tr h="688017">
                <a:tc>
                  <a:txBody>
                    <a:bodyPr/>
                    <a:lstStyle/>
                    <a:p>
                      <a:r>
                        <a:rPr lang="es-CL" sz="2000" b="0" i="0" u="none" strike="noStrike" kern="1200" baseline="0" dirty="0">
                          <a:solidFill>
                            <a:schemeClr val="dk1"/>
                          </a:solidFill>
                          <a:latin typeface="+mn-lt"/>
                          <a:ea typeface="+mn-ea"/>
                          <a:cs typeface="+mn-cs"/>
                        </a:rPr>
                        <a:t>30 June 2025</a:t>
                      </a:r>
                      <a:endParaRPr lang="es-CL" sz="2000" dirty="0"/>
                    </a:p>
                  </a:txBody>
                  <a:tcPr/>
                </a:tc>
                <a:tc>
                  <a:txBody>
                    <a:bodyPr/>
                    <a:lstStyle/>
                    <a:p>
                      <a:r>
                        <a:rPr lang="en-US" sz="2000" dirty="0"/>
                        <a:t>Final PacWave24 Summary Report published and posted at http://www.pacwave.info/</a:t>
                      </a:r>
                      <a:endParaRPr lang="es-CL" sz="2000" dirty="0"/>
                    </a:p>
                  </a:txBody>
                  <a:tcPr/>
                </a:tc>
                <a:extLst>
                  <a:ext uri="{0D108BD9-81ED-4DB2-BD59-A6C34878D82A}">
                    <a16:rowId xmlns:a16="http://schemas.microsoft.com/office/drawing/2014/main" val="3059620141"/>
                  </a:ext>
                </a:extLst>
              </a:tr>
            </a:tbl>
          </a:graphicData>
        </a:graphic>
      </p:graphicFrame>
    </p:spTree>
    <p:extLst>
      <p:ext uri="{BB962C8B-B14F-4D97-AF65-F5344CB8AC3E}">
        <p14:creationId xmlns:p14="http://schemas.microsoft.com/office/powerpoint/2010/main" val="3682476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65568"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446917" y="0"/>
              <a:ext cx="4745082" cy="12673"/>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1495179" y="2367738"/>
            <a:ext cx="8684942" cy="1938992"/>
          </a:xfrm>
          <a:prstGeom prst="rect">
            <a:avLst/>
          </a:prstGeom>
          <a:noFill/>
        </p:spPr>
        <p:txBody>
          <a:bodyPr wrap="none" rtlCol="0">
            <a:spAutoFit/>
          </a:bodyPr>
          <a:lstStyle/>
          <a:p>
            <a:r>
              <a:rPr lang="en-US" sz="6000" b="1" dirty="0">
                <a:solidFill>
                  <a:schemeClr val="bg1"/>
                </a:solidFill>
              </a:rPr>
              <a:t>The Exercise Manual </a:t>
            </a:r>
          </a:p>
          <a:p>
            <a:r>
              <a:rPr lang="en-US" sz="6000" b="1" dirty="0">
                <a:solidFill>
                  <a:schemeClr val="bg1"/>
                </a:solidFill>
              </a:rPr>
              <a:t>(IOC Technical Series, 191)</a:t>
            </a:r>
            <a:r>
              <a:rPr lang="mi-NZ" sz="6000" b="1" dirty="0">
                <a:solidFill>
                  <a:schemeClr val="bg1"/>
                </a:solidFill>
                <a:latin typeface="Aptos Black" panose="020F0502020204030204" pitchFamily="34" charset="0"/>
              </a:rPr>
              <a:t> </a:t>
            </a:r>
            <a:endParaRPr lang="en-NZ" sz="60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1470976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187841" y="303594"/>
            <a:ext cx="11947451" cy="615553"/>
          </a:xfrm>
          <a:prstGeom prst="rect">
            <a:avLst/>
          </a:prstGeom>
          <a:noFill/>
        </p:spPr>
        <p:txBody>
          <a:bodyPr wrap="square" rtlCol="0">
            <a:spAutoFit/>
          </a:bodyPr>
          <a:lstStyle/>
          <a:p>
            <a:r>
              <a:rPr lang="en-US" sz="3400" dirty="0">
                <a:solidFill>
                  <a:srgbClr val="0961A9"/>
                </a:solidFill>
                <a:latin typeface="Aptos ExtraBold" panose="020B0004020202020204" pitchFamily="34" charset="0"/>
              </a:rPr>
              <a:t>The Exercise Manual (IOC Technical Series, 191)</a:t>
            </a:r>
            <a:endParaRPr lang="en-NZ" sz="3400" dirty="0">
              <a:solidFill>
                <a:srgbClr val="0961A9"/>
              </a:solidFill>
              <a:latin typeface="Aptos ExtraBold" panose="020B0004020202020204" pitchFamily="34" charset="0"/>
            </a:endParaRPr>
          </a:p>
        </p:txBody>
      </p:sp>
      <p:grpSp>
        <p:nvGrpSpPr>
          <p:cNvPr id="8" name="Group 7">
            <a:extLst>
              <a:ext uri="{FF2B5EF4-FFF2-40B4-BE49-F238E27FC236}">
                <a16:creationId xmlns:a16="http://schemas.microsoft.com/office/drawing/2014/main" id="{554BFADD-DD8D-E386-9013-6740A015CA6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0706F5CE-38B8-4D33-5C70-9F26720063B9}"/>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537B8D3C-EEF2-8411-EF35-2172E6345EAB}"/>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pic>
        <p:nvPicPr>
          <p:cNvPr id="10" name="Picture 9">
            <a:extLst>
              <a:ext uri="{FF2B5EF4-FFF2-40B4-BE49-F238E27FC236}">
                <a16:creationId xmlns:a16="http://schemas.microsoft.com/office/drawing/2014/main" id="{18B3B59D-BB27-0C92-1094-E6A8C24E35ED}"/>
              </a:ext>
            </a:extLst>
          </p:cNvPr>
          <p:cNvPicPr>
            <a:picLocks noChangeAspect="1"/>
          </p:cNvPicPr>
          <p:nvPr/>
        </p:nvPicPr>
        <p:blipFill>
          <a:blip r:embed="rId4"/>
          <a:stretch>
            <a:fillRect/>
          </a:stretch>
        </p:blipFill>
        <p:spPr>
          <a:xfrm>
            <a:off x="7296552" y="1027257"/>
            <a:ext cx="4030774" cy="5334577"/>
          </a:xfrm>
          <a:prstGeom prst="rect">
            <a:avLst/>
          </a:prstGeom>
        </p:spPr>
      </p:pic>
      <p:pic>
        <p:nvPicPr>
          <p:cNvPr id="11" name="Picture 10">
            <a:extLst>
              <a:ext uri="{FF2B5EF4-FFF2-40B4-BE49-F238E27FC236}">
                <a16:creationId xmlns:a16="http://schemas.microsoft.com/office/drawing/2014/main" id="{8CF22A51-A859-FC37-F8D1-02100B9411EF}"/>
              </a:ext>
            </a:extLst>
          </p:cNvPr>
          <p:cNvPicPr>
            <a:picLocks noChangeAspect="1"/>
          </p:cNvPicPr>
          <p:nvPr/>
        </p:nvPicPr>
        <p:blipFill>
          <a:blip r:embed="rId5"/>
          <a:stretch>
            <a:fillRect/>
          </a:stretch>
        </p:blipFill>
        <p:spPr>
          <a:xfrm>
            <a:off x="3041768" y="914963"/>
            <a:ext cx="3825374" cy="5175506"/>
          </a:xfrm>
          <a:prstGeom prst="rect">
            <a:avLst/>
          </a:prstGeom>
        </p:spPr>
      </p:pic>
    </p:spTree>
    <p:extLst>
      <p:ext uri="{BB962C8B-B14F-4D97-AF65-F5344CB8AC3E}">
        <p14:creationId xmlns:p14="http://schemas.microsoft.com/office/powerpoint/2010/main" val="22591441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65568"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446917" y="0"/>
              <a:ext cx="4745082" cy="12673"/>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Task Team on Tsunami Ready July 2024</a:t>
              </a:r>
              <a:endParaRPr lang="en-NZ" sz="1400" b="1" dirty="0">
                <a:solidFill>
                  <a:schemeClr val="bg1"/>
                </a:solidFill>
                <a:latin typeface="Aptos Black" panose="020F0502020204030204" pitchFamily="34" charset="0"/>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1495179" y="2367738"/>
            <a:ext cx="9709646" cy="1938992"/>
          </a:xfrm>
          <a:prstGeom prst="rect">
            <a:avLst/>
          </a:prstGeom>
          <a:noFill/>
        </p:spPr>
        <p:txBody>
          <a:bodyPr wrap="none" rtlCol="0">
            <a:spAutoFit/>
          </a:bodyPr>
          <a:lstStyle/>
          <a:p>
            <a:r>
              <a:rPr lang="en-NZ" sz="6000" b="1" dirty="0">
                <a:solidFill>
                  <a:schemeClr val="bg1"/>
                </a:solidFill>
                <a:latin typeface="Aptos Black" panose="020F0502020204030204" pitchFamily="34" charset="0"/>
              </a:rPr>
              <a:t>PacWave24 Post-Exercise </a:t>
            </a:r>
          </a:p>
          <a:p>
            <a:r>
              <a:rPr lang="en-NZ" sz="6000" b="1" dirty="0">
                <a:solidFill>
                  <a:schemeClr val="bg1"/>
                </a:solidFill>
                <a:latin typeface="Aptos Black" panose="020F0502020204030204" pitchFamily="34" charset="0"/>
              </a:rPr>
              <a:t>evaluation form</a:t>
            </a:r>
          </a:p>
        </p:txBody>
      </p:sp>
    </p:spTree>
    <p:extLst>
      <p:ext uri="{BB962C8B-B14F-4D97-AF65-F5344CB8AC3E}">
        <p14:creationId xmlns:p14="http://schemas.microsoft.com/office/powerpoint/2010/main" val="2810249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187841" y="350891"/>
            <a:ext cx="11947451" cy="584775"/>
          </a:xfrm>
          <a:prstGeom prst="rect">
            <a:avLst/>
          </a:prstGeom>
          <a:noFill/>
        </p:spPr>
        <p:txBody>
          <a:bodyPr wrap="square" rtlCol="0">
            <a:spAutoFit/>
          </a:bodyPr>
          <a:lstStyle/>
          <a:p>
            <a:r>
              <a:rPr lang="en-US" sz="3200" dirty="0">
                <a:solidFill>
                  <a:srgbClr val="0961A9"/>
                </a:solidFill>
                <a:latin typeface="Aptos ExtraBold" panose="020B0004020202020204" pitchFamily="34" charset="0"/>
              </a:rPr>
              <a:t>Exercise evaluation forms</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2321170" y="1530307"/>
            <a:ext cx="8897815" cy="2554545"/>
          </a:xfrm>
          <a:prstGeom prst="rect">
            <a:avLst/>
          </a:prstGeom>
          <a:noFill/>
        </p:spPr>
        <p:txBody>
          <a:bodyPr wrap="square" rtlCol="0">
            <a:spAutoFit/>
          </a:bodyPr>
          <a:lstStyle/>
          <a:p>
            <a:pPr algn="just"/>
            <a:r>
              <a:rPr lang="en-US" sz="3200" b="0" dirty="0">
                <a:solidFill>
                  <a:srgbClr val="FF0000"/>
                </a:solidFill>
              </a:rPr>
              <a:t>Comm test and NAVAREA 2024 Post-Exercise Evaluation Form</a:t>
            </a:r>
            <a:r>
              <a:rPr lang="en-NZ" sz="2000" dirty="0">
                <a:solidFill>
                  <a:srgbClr val="FF0000"/>
                </a:solidFill>
                <a:latin typeface="Aptos" panose="020B0004020202020204" pitchFamily="34" charset="0"/>
              </a:rPr>
              <a:t> </a:t>
            </a:r>
            <a:endParaRPr lang="en-US" sz="3200" b="0" dirty="0">
              <a:solidFill>
                <a:srgbClr val="FF0000"/>
              </a:solidFill>
            </a:endParaRPr>
          </a:p>
          <a:p>
            <a:pPr algn="just"/>
            <a:endParaRPr lang="en-US" sz="3200" b="0" dirty="0"/>
          </a:p>
          <a:p>
            <a:pPr marL="0" indent="0" algn="just">
              <a:buNone/>
            </a:pPr>
            <a:r>
              <a:rPr lang="en-US" sz="3200" b="0" dirty="0"/>
              <a:t>National/Regional Communication and Cooperation Post-Exercise Evaluation Form</a:t>
            </a:r>
            <a:r>
              <a:rPr lang="en-NZ" sz="2000" dirty="0">
                <a:latin typeface="Aptos" panose="020B0004020202020204" pitchFamily="34" charset="0"/>
              </a:rPr>
              <a:t> </a:t>
            </a:r>
          </a:p>
        </p:txBody>
      </p:sp>
      <p:grpSp>
        <p:nvGrpSpPr>
          <p:cNvPr id="8" name="Group 7">
            <a:extLst>
              <a:ext uri="{FF2B5EF4-FFF2-40B4-BE49-F238E27FC236}">
                <a16:creationId xmlns:a16="http://schemas.microsoft.com/office/drawing/2014/main" id="{554BFADD-DD8D-E386-9013-6740A015CA6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0706F5CE-38B8-4D33-5C70-9F26720063B9}"/>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537B8D3C-EEF2-8411-EF35-2172E6345EAB}"/>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Tree>
    <p:extLst>
      <p:ext uri="{BB962C8B-B14F-4D97-AF65-F5344CB8AC3E}">
        <p14:creationId xmlns:p14="http://schemas.microsoft.com/office/powerpoint/2010/main" val="3856596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491322" y="422183"/>
            <a:ext cx="11209354" cy="4955203"/>
          </a:xfrm>
          <a:prstGeom prst="rect">
            <a:avLst/>
          </a:prstGeom>
          <a:noFill/>
        </p:spPr>
        <p:txBody>
          <a:bodyPr wrap="square" rtlCol="0">
            <a:spAutoFit/>
          </a:bodyPr>
          <a:lstStyle/>
          <a:p>
            <a:pPr>
              <a:spcBef>
                <a:spcPts val="600"/>
              </a:spcBef>
              <a:spcAft>
                <a:spcPts val="600"/>
              </a:spcAft>
            </a:pPr>
            <a:r>
              <a:rPr lang="en-NZ" sz="4000" b="1" dirty="0">
                <a:solidFill>
                  <a:srgbClr val="0070C0"/>
                </a:solidFill>
                <a:latin typeface="Aptos Black" panose="020F0502020204030204" pitchFamily="34" charset="0"/>
              </a:rPr>
              <a:t>Contents</a:t>
            </a:r>
          </a:p>
          <a:p>
            <a:pPr>
              <a:spcBef>
                <a:spcPts val="600"/>
              </a:spcBef>
              <a:spcAft>
                <a:spcPts val="600"/>
              </a:spcAft>
            </a:pPr>
            <a:endParaRPr lang="en-NZ" sz="1400" b="1" dirty="0">
              <a:solidFill>
                <a:srgbClr val="0070C0"/>
              </a:solidFill>
              <a:latin typeface="Aptos Black" panose="020F0502020204030204" pitchFamily="34" charset="0"/>
            </a:endParaRPr>
          </a:p>
          <a:p>
            <a:pPr marL="914400" lvl="1" indent="-457200">
              <a:spcBef>
                <a:spcPts val="600"/>
              </a:spcBef>
              <a:spcAft>
                <a:spcPts val="600"/>
              </a:spcAft>
              <a:buAutoNum type="arabicPeriod"/>
            </a:pPr>
            <a:r>
              <a:rPr lang="en-NZ" sz="3200" b="1" dirty="0">
                <a:solidFill>
                  <a:srgbClr val="0070C0"/>
                </a:solidFill>
                <a:latin typeface="Aptos Black" panose="020F0502020204030204" pitchFamily="34" charset="0"/>
              </a:rPr>
              <a:t>Circular Letter</a:t>
            </a:r>
          </a:p>
          <a:p>
            <a:pPr marL="914400" lvl="1" indent="-457200">
              <a:spcBef>
                <a:spcPts val="600"/>
              </a:spcBef>
              <a:spcAft>
                <a:spcPts val="600"/>
              </a:spcAft>
              <a:buAutoNum type="arabicPeriod"/>
            </a:pPr>
            <a:r>
              <a:rPr lang="en-NZ" sz="3200" b="1" dirty="0">
                <a:solidFill>
                  <a:srgbClr val="0070C0"/>
                </a:solidFill>
                <a:latin typeface="Aptos Black" panose="020F0502020204030204" pitchFamily="34" charset="0"/>
              </a:rPr>
              <a:t>Manual</a:t>
            </a:r>
          </a:p>
          <a:p>
            <a:pPr marL="914400" lvl="1" indent="-457200">
              <a:spcBef>
                <a:spcPts val="600"/>
              </a:spcBef>
              <a:spcAft>
                <a:spcPts val="600"/>
              </a:spcAft>
              <a:buAutoNum type="arabicPeriod"/>
            </a:pPr>
            <a:r>
              <a:rPr lang="en-NZ" sz="3200" b="1" dirty="0">
                <a:solidFill>
                  <a:srgbClr val="0070C0"/>
                </a:solidFill>
                <a:latin typeface="Aptos Black" panose="020F0502020204030204" pitchFamily="34" charset="0"/>
              </a:rPr>
              <a:t>PacWave24 objectives</a:t>
            </a:r>
          </a:p>
          <a:p>
            <a:pPr marL="914400" lvl="1" indent="-457200">
              <a:spcBef>
                <a:spcPts val="600"/>
              </a:spcBef>
              <a:spcAft>
                <a:spcPts val="600"/>
              </a:spcAft>
              <a:buAutoNum type="arabicPeriod"/>
            </a:pPr>
            <a:r>
              <a:rPr lang="en-NZ" sz="3200" b="1" dirty="0">
                <a:solidFill>
                  <a:srgbClr val="0070C0"/>
                </a:solidFill>
                <a:latin typeface="Aptos Black" panose="020F0502020204030204" pitchFamily="34" charset="0"/>
              </a:rPr>
              <a:t>Key deadlines</a:t>
            </a:r>
          </a:p>
          <a:p>
            <a:pPr marL="914400" lvl="1" indent="-457200">
              <a:spcBef>
                <a:spcPts val="600"/>
              </a:spcBef>
              <a:spcAft>
                <a:spcPts val="600"/>
              </a:spcAft>
              <a:buAutoNum type="arabicPeriod"/>
            </a:pPr>
            <a:r>
              <a:rPr lang="en-NZ" sz="3200" b="1" dirty="0">
                <a:solidFill>
                  <a:srgbClr val="0070C0"/>
                </a:solidFill>
                <a:latin typeface="Aptos Black" panose="020F0502020204030204" pitchFamily="34" charset="0"/>
              </a:rPr>
              <a:t>Questionnaire</a:t>
            </a:r>
          </a:p>
          <a:p>
            <a:pPr marL="1371600" lvl="2" indent="-457200">
              <a:spcBef>
                <a:spcPts val="600"/>
              </a:spcBef>
              <a:spcAft>
                <a:spcPts val="600"/>
              </a:spcAft>
              <a:buAutoNum type="arabicPeriod"/>
            </a:pPr>
            <a:r>
              <a:rPr lang="en-NZ" sz="3200" b="1" dirty="0" err="1">
                <a:solidFill>
                  <a:srgbClr val="0070C0"/>
                </a:solidFill>
                <a:latin typeface="Aptos Black" panose="020F0502020204030204" pitchFamily="34" charset="0"/>
              </a:rPr>
              <a:t>Navarea</a:t>
            </a:r>
            <a:r>
              <a:rPr lang="en-NZ" sz="3200" b="1" dirty="0">
                <a:solidFill>
                  <a:srgbClr val="0070C0"/>
                </a:solidFill>
                <a:latin typeface="Aptos Black" panose="020F0502020204030204" pitchFamily="34" charset="0"/>
              </a:rPr>
              <a:t> TRIAL </a:t>
            </a:r>
          </a:p>
        </p:txBody>
      </p:sp>
      <p:pic>
        <p:nvPicPr>
          <p:cNvPr id="4" name="Picture 3">
            <a:extLst>
              <a:ext uri="{FF2B5EF4-FFF2-40B4-BE49-F238E27FC236}">
                <a16:creationId xmlns:a16="http://schemas.microsoft.com/office/drawing/2014/main" id="{E18AE49E-B47B-6574-A03A-64C8D4D6436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37776" y="1078504"/>
            <a:ext cx="4701524" cy="5105728"/>
          </a:xfrm>
          <a:prstGeom prst="rect">
            <a:avLst/>
          </a:prstGeom>
        </p:spPr>
      </p:pic>
    </p:spTree>
    <p:extLst>
      <p:ext uri="{BB962C8B-B14F-4D97-AF65-F5344CB8AC3E}">
        <p14:creationId xmlns:p14="http://schemas.microsoft.com/office/powerpoint/2010/main" val="3250134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PacWave</a:t>
            </a:r>
            <a:r>
              <a:rPr kumimoji="0" lang="en-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Exercises Task Team</a:t>
            </a: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7986809" y="0"/>
              <a:ext cx="4205190"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
        <p:nvSpPr>
          <p:cNvPr id="3" name="Content Placeholder 2">
            <a:extLst>
              <a:ext uri="{FF2B5EF4-FFF2-40B4-BE49-F238E27FC236}">
                <a16:creationId xmlns:a16="http://schemas.microsoft.com/office/drawing/2014/main" id="{E70A254E-A3F0-9E42-B0D2-17E03A3505B1}"/>
              </a:ext>
            </a:extLst>
          </p:cNvPr>
          <p:cNvSpPr txBox="1">
            <a:spLocks/>
          </p:cNvSpPr>
          <p:nvPr/>
        </p:nvSpPr>
        <p:spPr bwMode="auto">
          <a:xfrm>
            <a:off x="3411414" y="4475487"/>
            <a:ext cx="8536037" cy="1740211"/>
          </a:xfrm>
          <a:prstGeom prst="rect">
            <a:avLst/>
          </a:prstGeom>
          <a:solidFill>
            <a:srgbClr val="CAF6FE"/>
          </a:solidFill>
          <a:ln>
            <a:noFill/>
          </a:ln>
        </p:spPr>
        <p:txBody>
          <a:bodyPr vert="horz" wrap="square" lIns="91440" tIns="45720" rIns="91440" bIns="45720" numCol="1" anchor="t" anchorCtr="0" compatLnSpc="1">
            <a:prstTxWarp prst="textNoShape">
              <a:avLst/>
            </a:prstTxWarp>
          </a:bodyPr>
          <a:lstStyle>
            <a:lvl1pPr marL="347654" indent="-347654" algn="l" rtl="0" eaLnBrk="0" fontAlgn="base" hangingPunct="0">
              <a:lnSpc>
                <a:spcPct val="90000"/>
              </a:lnSpc>
              <a:spcBef>
                <a:spcPct val="20000"/>
              </a:spcBef>
              <a:spcAft>
                <a:spcPct val="0"/>
              </a:spcAft>
              <a:buClr>
                <a:schemeClr val="accent2"/>
              </a:buClr>
              <a:buSzPct val="80000"/>
              <a:buFont typeface="Wingdings" pitchFamily="2" charset="2"/>
              <a:buChar char="o"/>
              <a:defRPr sz="2200" b="1">
                <a:solidFill>
                  <a:schemeClr val="tx1"/>
                </a:solidFill>
                <a:latin typeface="+mn-lt"/>
                <a:ea typeface="ＭＳ Ｐゴシック" charset="0"/>
                <a:cs typeface="+mn-cs"/>
              </a:defRPr>
            </a:lvl1pPr>
            <a:lvl2pPr marL="674671" indent="-322255" algn="l" rtl="0" eaLnBrk="0" fontAlgn="base" hangingPunct="0">
              <a:lnSpc>
                <a:spcPct val="90000"/>
              </a:lnSpc>
              <a:spcBef>
                <a:spcPct val="20000"/>
              </a:spcBef>
              <a:spcAft>
                <a:spcPct val="0"/>
              </a:spcAft>
              <a:buClr>
                <a:schemeClr val="accent2"/>
              </a:buClr>
              <a:buSzPct val="80000"/>
              <a:buFont typeface="Wingdings" pitchFamily="2" charset="2"/>
              <a:buChar char="n"/>
              <a:defRPr sz="2100">
                <a:solidFill>
                  <a:schemeClr val="tx1"/>
                </a:solidFill>
                <a:latin typeface="+mn-lt"/>
                <a:ea typeface="+mn-ea"/>
                <a:cs typeface="+mn-cs"/>
              </a:defRPr>
            </a:lvl2pPr>
            <a:lvl3pPr marL="971526" indent="-290506" algn="l" rtl="0" eaLnBrk="0" fontAlgn="base" hangingPunct="0">
              <a:lnSpc>
                <a:spcPct val="90000"/>
              </a:lnSpc>
              <a:spcBef>
                <a:spcPct val="20000"/>
              </a:spcBef>
              <a:spcAft>
                <a:spcPct val="0"/>
              </a:spcAft>
              <a:buClr>
                <a:schemeClr val="accent2"/>
              </a:buClr>
              <a:buSzPct val="80000"/>
              <a:buFont typeface="Wingdings" pitchFamily="2" charset="2"/>
              <a:buChar char="o"/>
              <a:defRPr>
                <a:solidFill>
                  <a:schemeClr val="tx1"/>
                </a:solidFill>
                <a:latin typeface="+mn-lt"/>
                <a:ea typeface="+mn-ea"/>
                <a:cs typeface="+mn-cs"/>
              </a:defRPr>
            </a:lvl3pPr>
            <a:lvl4pPr marL="1260443" indent="-285744" algn="l" rtl="0" eaLnBrk="0" fontAlgn="base" hangingPunct="0">
              <a:lnSpc>
                <a:spcPct val="90000"/>
              </a:lnSpc>
              <a:spcBef>
                <a:spcPct val="20000"/>
              </a:spcBef>
              <a:spcAft>
                <a:spcPct val="0"/>
              </a:spcAft>
              <a:buClr>
                <a:schemeClr val="accent2"/>
              </a:buClr>
              <a:buSzPct val="80000"/>
              <a:buFont typeface="Wingdings" pitchFamily="2" charset="2"/>
              <a:buChar char="n"/>
              <a:defRPr>
                <a:solidFill>
                  <a:schemeClr val="tx1"/>
                </a:solidFill>
                <a:latin typeface="+mn-lt"/>
                <a:ea typeface="+mn-ea"/>
                <a:cs typeface="+mn-cs"/>
              </a:defRPr>
            </a:lvl4pPr>
            <a:lvl5pPr marL="1558886" indent="-293681" algn="l" rtl="0" eaLnBrk="0" fontAlgn="base" hangingPunct="0">
              <a:lnSpc>
                <a:spcPct val="90000"/>
              </a:lnSpc>
              <a:spcBef>
                <a:spcPct val="25000"/>
              </a:spcBef>
              <a:spcAft>
                <a:spcPct val="0"/>
              </a:spcAft>
              <a:buClr>
                <a:schemeClr val="accent2"/>
              </a:buClr>
              <a:buSzPct val="80000"/>
              <a:buFont typeface="Wingdings" pitchFamily="2" charset="2"/>
              <a:buChar char="§"/>
              <a:defRPr>
                <a:solidFill>
                  <a:schemeClr val="tx1"/>
                </a:solidFill>
                <a:latin typeface="+mn-lt"/>
                <a:ea typeface="+mn-ea"/>
                <a:cs typeface="+mn-cs"/>
              </a:defRPr>
            </a:lvl5pPr>
            <a:lvl6pPr marL="1902858"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6pPr>
            <a:lvl7pPr marL="2243880"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7pPr>
            <a:lvl8pPr marL="2584899"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8pPr>
            <a:lvl9pPr marL="2925926"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9pPr>
          </a:lstStyle>
          <a:p>
            <a:pPr marL="0" lvl="1" indent="0" defTabSz="1219170">
              <a:buClr>
                <a:srgbClr val="CC0000"/>
              </a:buClr>
              <a:buNone/>
              <a:defRPr/>
            </a:pPr>
            <a:r>
              <a:rPr lang="en-US" altLang="en-US" sz="2400" b="1" kern="0" dirty="0">
                <a:cs typeface="Arial" panose="020B0604020202020204" pitchFamily="34" charset="0"/>
              </a:rPr>
              <a:t>Also, Regional Exercises organized by Regional Working Groups  </a:t>
            </a:r>
            <a:endParaRPr lang="en-US" altLang="en-US" sz="2400" b="1" i="1" kern="0" dirty="0">
              <a:cs typeface="Arial" panose="020B0604020202020204" pitchFamily="34" charset="0"/>
            </a:endParaRPr>
          </a:p>
          <a:p>
            <a:pPr>
              <a:spcBef>
                <a:spcPts val="1032"/>
              </a:spcBef>
            </a:pPr>
            <a:r>
              <a:rPr lang="en-US" sz="1800" b="0" dirty="0">
                <a:effectLst/>
              </a:rPr>
              <a:t>Tsunami Warning and Mitigation System in the South China Sea Region</a:t>
            </a:r>
          </a:p>
          <a:p>
            <a:r>
              <a:rPr lang="en-US" sz="1800" b="0" dirty="0">
                <a:effectLst/>
              </a:rPr>
              <a:t>Tsunami Warning and Mitigation System on the Central American Pacific Coast</a:t>
            </a:r>
          </a:p>
          <a:p>
            <a:r>
              <a:rPr lang="en-US" sz="1800" b="0" dirty="0">
                <a:effectLst/>
              </a:rPr>
              <a:t>Tsunami Warning and Mitigation System in the Southeast Pacific Region</a:t>
            </a:r>
          </a:p>
          <a:p>
            <a:r>
              <a:rPr lang="en-US" sz="1800" b="0" dirty="0">
                <a:effectLst/>
              </a:rPr>
              <a:t>Pacific Island Countries and Territories</a:t>
            </a:r>
            <a:endParaRPr lang="en-US" altLang="en-US" sz="1800" b="0" kern="0" dirty="0">
              <a:solidFill>
                <a:srgbClr val="000000"/>
              </a:solidFill>
              <a:cs typeface="Arial" panose="020B0604020202020204" pitchFamily="34" charset="0"/>
            </a:endParaRPr>
          </a:p>
          <a:p>
            <a:pPr marL="0" indent="0" defTabSz="1219170">
              <a:lnSpc>
                <a:spcPct val="110000"/>
              </a:lnSpc>
              <a:spcBef>
                <a:spcPts val="1200"/>
              </a:spcBef>
              <a:buClr>
                <a:srgbClr val="CC0000"/>
              </a:buClr>
              <a:buNone/>
              <a:defRPr/>
            </a:pPr>
            <a:endParaRPr lang="en-US" altLang="en-US" sz="1867" kern="0" dirty="0">
              <a:solidFill>
                <a:srgbClr val="000000"/>
              </a:solidFill>
              <a:latin typeface="Arial" panose="020B0604020202020204" pitchFamily="34" charset="0"/>
              <a:cs typeface="Arial" panose="020B0604020202020204" pitchFamily="34" charset="0"/>
            </a:endParaRPr>
          </a:p>
        </p:txBody>
      </p:sp>
      <p:sp>
        <p:nvSpPr>
          <p:cNvPr id="6" name="Content Placeholder 2">
            <a:extLst>
              <a:ext uri="{FF2B5EF4-FFF2-40B4-BE49-F238E27FC236}">
                <a16:creationId xmlns:a16="http://schemas.microsoft.com/office/drawing/2014/main" id="{ECCF6104-68BA-249B-93C0-E53F0B8DCF9B}"/>
              </a:ext>
            </a:extLst>
          </p:cNvPr>
          <p:cNvSpPr txBox="1">
            <a:spLocks/>
          </p:cNvSpPr>
          <p:nvPr/>
        </p:nvSpPr>
        <p:spPr bwMode="auto">
          <a:xfrm>
            <a:off x="357373" y="1055143"/>
            <a:ext cx="11590078" cy="3293464"/>
          </a:xfrm>
          <a:prstGeom prst="rect">
            <a:avLst/>
          </a:prstGeom>
          <a:solidFill>
            <a:srgbClr val="FBEB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7654" indent="-347654" algn="l" rtl="0" eaLnBrk="0" fontAlgn="base" hangingPunct="0">
              <a:lnSpc>
                <a:spcPct val="90000"/>
              </a:lnSpc>
              <a:spcBef>
                <a:spcPct val="20000"/>
              </a:spcBef>
              <a:spcAft>
                <a:spcPct val="0"/>
              </a:spcAft>
              <a:buClr>
                <a:schemeClr val="accent2"/>
              </a:buClr>
              <a:buSzPct val="80000"/>
              <a:buFont typeface="Wingdings" pitchFamily="2" charset="2"/>
              <a:buChar char="o"/>
              <a:defRPr sz="2200" b="1">
                <a:solidFill>
                  <a:schemeClr val="tx1"/>
                </a:solidFill>
                <a:latin typeface="+mn-lt"/>
                <a:ea typeface="ＭＳ Ｐゴシック" charset="0"/>
                <a:cs typeface="+mn-cs"/>
              </a:defRPr>
            </a:lvl1pPr>
            <a:lvl2pPr marL="674671" indent="-322255" algn="l" rtl="0" eaLnBrk="0" fontAlgn="base" hangingPunct="0">
              <a:lnSpc>
                <a:spcPct val="90000"/>
              </a:lnSpc>
              <a:spcBef>
                <a:spcPct val="20000"/>
              </a:spcBef>
              <a:spcAft>
                <a:spcPct val="0"/>
              </a:spcAft>
              <a:buClr>
                <a:schemeClr val="accent2"/>
              </a:buClr>
              <a:buSzPct val="80000"/>
              <a:buFont typeface="Wingdings" pitchFamily="2" charset="2"/>
              <a:buChar char="n"/>
              <a:defRPr sz="2100">
                <a:solidFill>
                  <a:schemeClr val="tx1"/>
                </a:solidFill>
                <a:latin typeface="+mn-lt"/>
                <a:ea typeface="+mn-ea"/>
                <a:cs typeface="+mn-cs"/>
              </a:defRPr>
            </a:lvl2pPr>
            <a:lvl3pPr marL="971526" indent="-290506" algn="l" rtl="0" eaLnBrk="0" fontAlgn="base" hangingPunct="0">
              <a:lnSpc>
                <a:spcPct val="90000"/>
              </a:lnSpc>
              <a:spcBef>
                <a:spcPct val="20000"/>
              </a:spcBef>
              <a:spcAft>
                <a:spcPct val="0"/>
              </a:spcAft>
              <a:buClr>
                <a:schemeClr val="accent2"/>
              </a:buClr>
              <a:buSzPct val="80000"/>
              <a:buFont typeface="Wingdings" pitchFamily="2" charset="2"/>
              <a:buChar char="o"/>
              <a:defRPr>
                <a:solidFill>
                  <a:schemeClr val="tx1"/>
                </a:solidFill>
                <a:latin typeface="+mn-lt"/>
                <a:ea typeface="+mn-ea"/>
                <a:cs typeface="+mn-cs"/>
              </a:defRPr>
            </a:lvl3pPr>
            <a:lvl4pPr marL="1260443" indent="-285744" algn="l" rtl="0" eaLnBrk="0" fontAlgn="base" hangingPunct="0">
              <a:lnSpc>
                <a:spcPct val="90000"/>
              </a:lnSpc>
              <a:spcBef>
                <a:spcPct val="20000"/>
              </a:spcBef>
              <a:spcAft>
                <a:spcPct val="0"/>
              </a:spcAft>
              <a:buClr>
                <a:schemeClr val="accent2"/>
              </a:buClr>
              <a:buSzPct val="80000"/>
              <a:buFont typeface="Wingdings" pitchFamily="2" charset="2"/>
              <a:buChar char="n"/>
              <a:defRPr>
                <a:solidFill>
                  <a:schemeClr val="tx1"/>
                </a:solidFill>
                <a:latin typeface="+mn-lt"/>
                <a:ea typeface="+mn-ea"/>
                <a:cs typeface="+mn-cs"/>
              </a:defRPr>
            </a:lvl4pPr>
            <a:lvl5pPr marL="1558886" indent="-293681" algn="l" rtl="0" eaLnBrk="0" fontAlgn="base" hangingPunct="0">
              <a:lnSpc>
                <a:spcPct val="90000"/>
              </a:lnSpc>
              <a:spcBef>
                <a:spcPct val="25000"/>
              </a:spcBef>
              <a:spcAft>
                <a:spcPct val="0"/>
              </a:spcAft>
              <a:buClr>
                <a:schemeClr val="accent2"/>
              </a:buClr>
              <a:buSzPct val="80000"/>
              <a:buFont typeface="Wingdings" pitchFamily="2" charset="2"/>
              <a:buChar char="§"/>
              <a:defRPr>
                <a:solidFill>
                  <a:schemeClr val="tx1"/>
                </a:solidFill>
                <a:latin typeface="+mn-lt"/>
                <a:ea typeface="+mn-ea"/>
                <a:cs typeface="+mn-cs"/>
              </a:defRPr>
            </a:lvl5pPr>
            <a:lvl6pPr marL="1902858"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6pPr>
            <a:lvl7pPr marL="2243880"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7pPr>
            <a:lvl8pPr marL="2584899"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8pPr>
            <a:lvl9pPr marL="2925926"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9pPr>
          </a:lstStyle>
          <a:p>
            <a:pPr algn="just">
              <a:defRPr/>
            </a:pPr>
            <a:r>
              <a:rPr lang="en-US" altLang="en-US" sz="2000" dirty="0">
                <a:latin typeface="Arial" panose="020B0604020202020204" pitchFamily="34" charset="0"/>
                <a:cs typeface="Arial" panose="020B0604020202020204" pitchFamily="34" charset="0"/>
              </a:rPr>
              <a:t>Members (PacWave24)</a:t>
            </a:r>
          </a:p>
          <a:p>
            <a:pPr>
              <a:lnSpc>
                <a:spcPct val="100000"/>
              </a:lnSpc>
              <a:spcBef>
                <a:spcPts val="600"/>
              </a:spcBef>
            </a:pPr>
            <a:r>
              <a:rPr lang="en-US" sz="2000" dirty="0">
                <a:latin typeface="ArialMT"/>
              </a:rPr>
              <a:t>Chile, China, Colombia, Fiji,                France-French Polynesia,                   France-New Caledonia, Guatemala, Indonesia, Japan, Republic of Korea,       New Zealand, Panama, Solomon Islands, Tonga, USA (ITIC and PTWC), and Vanuatu </a:t>
            </a:r>
          </a:p>
          <a:p>
            <a:pPr marL="0" lvl="1" indent="0" defTabSz="1219170">
              <a:buClr>
                <a:srgbClr val="CC0000"/>
              </a:buClr>
              <a:buNone/>
              <a:defRPr/>
            </a:pPr>
            <a:r>
              <a:rPr lang="en-US" altLang="en-US" sz="2400" b="1" kern="0" dirty="0">
                <a:solidFill>
                  <a:srgbClr val="000000"/>
                </a:solidFill>
                <a:latin typeface="Arial" panose="020B0604020202020204" pitchFamily="34" charset="0"/>
                <a:cs typeface="Arial" panose="020B0604020202020204" pitchFamily="34" charset="0"/>
              </a:rPr>
              <a:t>Co-Chairs </a:t>
            </a:r>
            <a:endParaRPr lang="en-US" altLang="en-US" sz="2400" b="1" i="1" kern="0" dirty="0">
              <a:solidFill>
                <a:srgbClr val="000000"/>
              </a:solidFill>
              <a:latin typeface="Arial" panose="020B0604020202020204" pitchFamily="34" charset="0"/>
              <a:cs typeface="Arial" panose="020B0604020202020204" pitchFamily="34" charset="0"/>
            </a:endParaRPr>
          </a:p>
          <a:p>
            <a:pPr marL="701657" lvl="2" indent="-285744" defTabSz="1219170">
              <a:buClr>
                <a:srgbClr val="CC0000"/>
              </a:buClr>
              <a:defRPr/>
            </a:pPr>
            <a:r>
              <a:rPr lang="en-US" altLang="en-US" sz="2400" kern="0" dirty="0">
                <a:solidFill>
                  <a:srgbClr val="000000"/>
                </a:solidFill>
                <a:latin typeface="Arial" panose="020B0604020202020204" pitchFamily="34" charset="0"/>
                <a:cs typeface="Arial" panose="020B0604020202020204" pitchFamily="34" charset="0"/>
              </a:rPr>
              <a:t>Margarita Martinez – Chile</a:t>
            </a:r>
          </a:p>
          <a:p>
            <a:pPr marL="701657" lvl="2" indent="-285744" defTabSz="1219170">
              <a:buClr>
                <a:srgbClr val="CC0000"/>
              </a:buClr>
              <a:defRPr/>
            </a:pPr>
            <a:r>
              <a:rPr lang="en-US" altLang="en-US" sz="2400" kern="0" dirty="0">
                <a:solidFill>
                  <a:srgbClr val="000000"/>
                </a:solidFill>
                <a:latin typeface="Arial" panose="020B0604020202020204" pitchFamily="34" charset="0"/>
                <a:cs typeface="Arial" panose="020B0604020202020204" pitchFamily="34" charset="0"/>
              </a:rPr>
              <a:t>Laitia Fifita – Tonga</a:t>
            </a:r>
          </a:p>
          <a:p>
            <a:pPr marL="990574" lvl="3" defTabSz="1219170">
              <a:buClr>
                <a:srgbClr val="CC0000"/>
              </a:buClr>
              <a:defRPr/>
            </a:pPr>
            <a:r>
              <a:rPr lang="en-US" altLang="en-US" sz="2400" kern="0" dirty="0">
                <a:solidFill>
                  <a:srgbClr val="000000"/>
                </a:solidFill>
                <a:latin typeface="Arial" panose="020B0604020202020204" pitchFamily="34" charset="0"/>
                <a:cs typeface="Arial" panose="020B0604020202020204" pitchFamily="34" charset="0"/>
              </a:rPr>
              <a:t>4 meetings </a:t>
            </a:r>
          </a:p>
          <a:p>
            <a:pPr>
              <a:lnSpc>
                <a:spcPct val="100000"/>
              </a:lnSpc>
              <a:spcBef>
                <a:spcPts val="600"/>
              </a:spcBef>
            </a:pPr>
            <a:endParaRPr lang="en-US" sz="1100" dirty="0"/>
          </a:p>
          <a:p>
            <a:pPr marL="0" indent="0" defTabSz="1219170">
              <a:lnSpc>
                <a:spcPct val="110000"/>
              </a:lnSpc>
              <a:spcBef>
                <a:spcPts val="1200"/>
              </a:spcBef>
              <a:buClr>
                <a:srgbClr val="CC0000"/>
              </a:buClr>
              <a:buNone/>
              <a:defRPr/>
            </a:pPr>
            <a:endParaRPr lang="en-US" altLang="en-US" sz="1867"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8599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65568"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949940" y="0"/>
              <a:ext cx="4242059" cy="1267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28144" y="4814568"/>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564836" y="2367738"/>
            <a:ext cx="10431125" cy="1938992"/>
          </a:xfrm>
          <a:prstGeom prst="rect">
            <a:avLst/>
          </a:prstGeom>
          <a:noFill/>
        </p:spPr>
        <p:txBody>
          <a:bodyPr wrap="none" rtlCol="0">
            <a:spAutoFit/>
          </a:bodyPr>
          <a:lstStyle/>
          <a:p>
            <a:pPr algn="ctr"/>
            <a:r>
              <a:rPr lang="mi-NZ" sz="6000" dirty="0">
                <a:solidFill>
                  <a:schemeClr val="bg1"/>
                </a:solidFill>
                <a:latin typeface="Aptos ExtraBold" panose="020B0004020202020204" pitchFamily="34" charset="0"/>
              </a:rPr>
              <a:t>Exercise Aim and Objectives </a:t>
            </a:r>
          </a:p>
          <a:p>
            <a:pPr algn="ctr"/>
            <a:r>
              <a:rPr lang="mi-NZ" sz="6000" dirty="0">
                <a:solidFill>
                  <a:schemeClr val="bg1"/>
                </a:solidFill>
                <a:latin typeface="Aptos ExtraBold" panose="020B0004020202020204" pitchFamily="34" charset="0"/>
              </a:rPr>
              <a:t>(IOC Circular Letter No 2999)</a:t>
            </a:r>
            <a:endParaRPr lang="en-NZ" sz="6000" dirty="0">
              <a:solidFill>
                <a:schemeClr val="bg1"/>
              </a:solidFill>
              <a:latin typeface="Aptos ExtraBold" panose="020B0004020202020204" pitchFamily="34" charset="0"/>
            </a:endParaRPr>
          </a:p>
        </p:txBody>
      </p:sp>
    </p:spTree>
    <p:extLst>
      <p:ext uri="{BB962C8B-B14F-4D97-AF65-F5344CB8AC3E}">
        <p14:creationId xmlns:p14="http://schemas.microsoft.com/office/powerpoint/2010/main" val="3819009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10E1C562-4BCD-F731-F343-0641111C7EC9}"/>
              </a:ext>
            </a:extLst>
          </p:cNvPr>
          <p:cNvSpPr txBox="1"/>
          <p:nvPr/>
        </p:nvSpPr>
        <p:spPr>
          <a:xfrm>
            <a:off x="808893" y="928172"/>
            <a:ext cx="10830658" cy="4832092"/>
          </a:xfrm>
          <a:prstGeom prst="rect">
            <a:avLst/>
          </a:prstGeom>
          <a:solidFill>
            <a:schemeClr val="bg1"/>
          </a:solidFill>
        </p:spPr>
        <p:txBody>
          <a:bodyPr wrap="square" rtlCol="0">
            <a:spAutoFit/>
          </a:bodyPr>
          <a:lstStyle/>
          <a:p>
            <a:pPr algn="just"/>
            <a:r>
              <a:rPr lang="en-US" sz="2800" dirty="0">
                <a:effectLst/>
                <a:latin typeface="ArialMT"/>
              </a:rPr>
              <a:t>PacWave24 will test PTWS Tsunami Service Provider (TSP), and country operational plans and procedures to respond to a destructive tsunami. PacWave24 is the eleventh in a series of </a:t>
            </a:r>
            <a:r>
              <a:rPr lang="en-US" sz="2800" dirty="0" err="1">
                <a:effectLst/>
                <a:latin typeface="ArialMT"/>
              </a:rPr>
              <a:t>PacWave</a:t>
            </a:r>
            <a:r>
              <a:rPr lang="en-US" sz="2800" dirty="0">
                <a:effectLst/>
                <a:latin typeface="ArialMT"/>
              </a:rPr>
              <a:t> exercises that have been conducted biennially since 2006</a:t>
            </a:r>
          </a:p>
          <a:p>
            <a:pPr lvl="3" algn="just"/>
            <a:r>
              <a:rPr lang="en-US" sz="2800" dirty="0">
                <a:effectLst/>
                <a:latin typeface="ArialMT"/>
              </a:rPr>
              <a:t>Steering Committee decided to provide special tsunami maritime safety products to NAVAREA coordinators through the NTWC from the PTWC, and further decided to conduct a trial dissemination of the dummy message from the PTWC to the NAVAREA coordinators through the NTWCs as part of Exercise Pacific Wave 2024.</a:t>
            </a:r>
          </a:p>
        </p:txBody>
      </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584775"/>
          </a:xfrm>
          <a:prstGeom prst="rect">
            <a:avLst/>
          </a:prstGeom>
          <a:noFill/>
        </p:spPr>
        <p:txBody>
          <a:bodyPr wrap="square" rtlCol="0">
            <a:spAutoFit/>
          </a:bodyPr>
          <a:lstStyle/>
          <a:p>
            <a:pPr algn="ctr"/>
            <a:r>
              <a:rPr lang="mi-NZ" sz="3200" dirty="0">
                <a:solidFill>
                  <a:srgbClr val="C00000"/>
                </a:solidFill>
                <a:latin typeface="Aptos ExtraBold" panose="020B0004020202020204" pitchFamily="34" charset="0"/>
              </a:rPr>
              <a:t>Exercise Aim and Objectives (IOC Circular Letter No 2999)</a:t>
            </a:r>
            <a:endParaRPr lang="en-NZ" sz="3200" dirty="0">
              <a:solidFill>
                <a:srgbClr val="C00000"/>
              </a:solidFill>
              <a:latin typeface="Aptos ExtraBold" panose="020B0004020202020204" pitchFamily="34" charset="0"/>
            </a:endParaRP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Tree>
    <p:extLst>
      <p:ext uri="{BB962C8B-B14F-4D97-AF65-F5344CB8AC3E}">
        <p14:creationId xmlns:p14="http://schemas.microsoft.com/office/powerpoint/2010/main" val="1847808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375684" y="350891"/>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Exercise Aim and Objectives (IOC Circular Letter No 2999)</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663916" cy="4993675"/>
          </a:xfrm>
          <a:prstGeom prst="rect">
            <a:avLst/>
          </a:prstGeom>
          <a:noFill/>
        </p:spPr>
        <p:txBody>
          <a:bodyPr wrap="square" rtlCol="0">
            <a:spAutoFit/>
          </a:bodyPr>
          <a:lstStyle/>
          <a:p>
            <a:pPr marL="0" indent="0">
              <a:buNone/>
            </a:pPr>
            <a:r>
              <a:rPr lang="en-US" sz="2800" dirty="0">
                <a:latin typeface="ArialMT"/>
              </a:rPr>
              <a:t>PTWS Member States should choose to participate in all applicable modes of exercise outlined below:</a:t>
            </a:r>
          </a:p>
          <a:p>
            <a:pPr marL="0" indent="0">
              <a:buNone/>
            </a:pPr>
            <a:endParaRPr lang="en-US" sz="2800" dirty="0">
              <a:latin typeface="ArialMT"/>
            </a:endParaRPr>
          </a:p>
          <a:p>
            <a:pPr marL="0" indent="0">
              <a:buNone/>
            </a:pPr>
            <a:r>
              <a:rPr lang="es-CL" sz="2800" dirty="0">
                <a:latin typeface="ArialMT"/>
              </a:rPr>
              <a:t>(i) </a:t>
            </a:r>
            <a:r>
              <a:rPr lang="en-US" sz="2800" dirty="0">
                <a:latin typeface="ArialMT"/>
              </a:rPr>
              <a:t>One Live Communication Test from the PTWS TSPs to PTWS Member States on 5 of November 2024 at 0000UTC</a:t>
            </a:r>
          </a:p>
          <a:p>
            <a:pPr lvl="4" algn="just"/>
            <a:endParaRPr lang="en-US" sz="2800" dirty="0">
              <a:latin typeface="ArialMT"/>
            </a:endParaRPr>
          </a:p>
          <a:p>
            <a:pPr lvl="4" algn="just"/>
            <a:r>
              <a:rPr lang="es-CL" sz="2800" dirty="0">
                <a:latin typeface="ArialMT"/>
              </a:rPr>
              <a:t>(</a:t>
            </a:r>
            <a:r>
              <a:rPr lang="es-CL" sz="2800" dirty="0" err="1">
                <a:latin typeface="ArialMT"/>
              </a:rPr>
              <a:t>ii</a:t>
            </a:r>
            <a:r>
              <a:rPr lang="es-CL" sz="2800" dirty="0">
                <a:latin typeface="ArialMT"/>
              </a:rPr>
              <a:t>) </a:t>
            </a:r>
            <a:r>
              <a:rPr lang="en-US" sz="2800" dirty="0">
                <a:latin typeface="ArialMT"/>
              </a:rPr>
              <a:t>One NAVAREA Live Communication Test from PTWC to the NAVAREA Coordinators referred above through concerned NTWCs, or in the absence of an NTWC, upon request to the PTWS Technical Secretary, directly to the NAVAREA Coordinator, on 5 of November 2024 at 0100 UTC</a:t>
            </a:r>
            <a:endParaRPr lang="en-US" altLang="en-US" sz="2800" dirty="0">
              <a:latin typeface="ArialMT"/>
            </a:endParaRPr>
          </a:p>
          <a:p>
            <a:pPr algn="r"/>
            <a:r>
              <a:rPr lang="en-NZ" sz="1050" dirty="0">
                <a:latin typeface="Aptos" panose="020B0004020202020204" pitchFamily="34" charset="0"/>
              </a:rPr>
              <a:t> </a:t>
            </a:r>
            <a:endParaRPr lang="en-NZ" sz="2000" dirty="0">
              <a:latin typeface="Aptos" panose="020B0004020202020204" pitchFamily="34" charset="0"/>
            </a:endParaRPr>
          </a:p>
        </p:txBody>
      </p:sp>
      <p:grpSp>
        <p:nvGrpSpPr>
          <p:cNvPr id="8" name="Group 7">
            <a:extLst>
              <a:ext uri="{FF2B5EF4-FFF2-40B4-BE49-F238E27FC236}">
                <a16:creationId xmlns:a16="http://schemas.microsoft.com/office/drawing/2014/main" id="{554BFADD-DD8D-E386-9013-6740A015CA6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0706F5CE-38B8-4D33-5C70-9F26720063B9}"/>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537B8D3C-EEF2-8411-EF35-2172E6345EAB}"/>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Tree>
    <p:extLst>
      <p:ext uri="{BB962C8B-B14F-4D97-AF65-F5344CB8AC3E}">
        <p14:creationId xmlns:p14="http://schemas.microsoft.com/office/powerpoint/2010/main" val="3382817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375684" y="329334"/>
            <a:ext cx="11947451" cy="584775"/>
          </a:xfrm>
          <a:prstGeom prst="rect">
            <a:avLst/>
          </a:prstGeom>
          <a:noFill/>
        </p:spPr>
        <p:txBody>
          <a:bodyPr wrap="square" rtlCol="0">
            <a:spAutoFit/>
          </a:bodyPr>
          <a:lstStyle/>
          <a:p>
            <a:r>
              <a:rPr lang="en-US" sz="3200" dirty="0">
                <a:solidFill>
                  <a:srgbClr val="0961A9"/>
                </a:solidFill>
                <a:latin typeface="Aptos ExtraBold" panose="020B0004020202020204" pitchFamily="34" charset="0"/>
              </a:rPr>
              <a:t>The Exercise Manual (IOC Technical Series, 191)</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2057400" y="935666"/>
            <a:ext cx="9758916" cy="3847207"/>
          </a:xfrm>
          <a:prstGeom prst="rect">
            <a:avLst/>
          </a:prstGeom>
          <a:noFill/>
        </p:spPr>
        <p:txBody>
          <a:bodyPr wrap="square" rtlCol="0">
            <a:spAutoFit/>
          </a:bodyPr>
          <a:lstStyle/>
          <a:p>
            <a:pPr algn="just"/>
            <a:r>
              <a:rPr lang="es-CL" sz="3200" b="0" dirty="0"/>
              <a:t>(</a:t>
            </a:r>
            <a:r>
              <a:rPr lang="es-CL" sz="3200" b="0" dirty="0" err="1"/>
              <a:t>iii</a:t>
            </a:r>
            <a:r>
              <a:rPr lang="es-CL" sz="3200" b="0" dirty="0"/>
              <a:t>) </a:t>
            </a:r>
            <a:r>
              <a:rPr lang="en-US" sz="3200" b="0" dirty="0"/>
              <a:t>A national exercise from September to November 2024; and/or</a:t>
            </a:r>
          </a:p>
          <a:p>
            <a:pPr marL="0" indent="0" algn="just">
              <a:buNone/>
            </a:pPr>
            <a:endParaRPr lang="en-US" sz="3200" b="0" dirty="0"/>
          </a:p>
          <a:p>
            <a:pPr algn="just"/>
            <a:r>
              <a:rPr lang="es-CL" sz="3200" b="0" dirty="0"/>
              <a:t>(</a:t>
            </a:r>
            <a:r>
              <a:rPr lang="es-CL" sz="3200" b="0" dirty="0" err="1"/>
              <a:t>iv</a:t>
            </a:r>
            <a:r>
              <a:rPr lang="es-CL" sz="3200" b="0" dirty="0"/>
              <a:t>) </a:t>
            </a:r>
            <a:r>
              <a:rPr lang="en-US" sz="3200" b="0" dirty="0"/>
              <a:t>A regional exercise involving </a:t>
            </a:r>
            <a:r>
              <a:rPr lang="en-US" sz="3200" b="0" dirty="0" err="1"/>
              <a:t>neighbouring</a:t>
            </a:r>
            <a:r>
              <a:rPr lang="en-US" sz="3200" b="0" dirty="0"/>
              <a:t> Member States within a region, such as within the PTWS Regional Working Groups where applicable, with a common scenario.</a:t>
            </a:r>
            <a:endParaRPr lang="en-US" altLang="en-US" sz="3200" b="0" dirty="0"/>
          </a:p>
          <a:p>
            <a:pPr algn="r"/>
            <a:r>
              <a:rPr lang="en-NZ" sz="2000" dirty="0">
                <a:latin typeface="Aptos" panose="020B0004020202020204" pitchFamily="34" charset="0"/>
              </a:rPr>
              <a:t> </a:t>
            </a:r>
          </a:p>
        </p:txBody>
      </p:sp>
      <p:grpSp>
        <p:nvGrpSpPr>
          <p:cNvPr id="8" name="Group 7">
            <a:extLst>
              <a:ext uri="{FF2B5EF4-FFF2-40B4-BE49-F238E27FC236}">
                <a16:creationId xmlns:a16="http://schemas.microsoft.com/office/drawing/2014/main" id="{554BFADD-DD8D-E386-9013-6740A015CA6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0706F5CE-38B8-4D33-5C70-9F26720063B9}"/>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537B8D3C-EEF2-8411-EF35-2172E6345EAB}"/>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Tree>
    <p:extLst>
      <p:ext uri="{BB962C8B-B14F-4D97-AF65-F5344CB8AC3E}">
        <p14:creationId xmlns:p14="http://schemas.microsoft.com/office/powerpoint/2010/main" val="3687609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65568"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949940" y="0"/>
              <a:ext cx="4242059" cy="12673"/>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1261783" y="1798352"/>
            <a:ext cx="10723833" cy="1938992"/>
          </a:xfrm>
          <a:prstGeom prst="rect">
            <a:avLst/>
          </a:prstGeom>
          <a:noFill/>
        </p:spPr>
        <p:txBody>
          <a:bodyPr wrap="none" rtlCol="0">
            <a:spAutoFit/>
          </a:bodyPr>
          <a:lstStyle/>
          <a:p>
            <a:r>
              <a:rPr lang="mi-NZ" sz="6000" b="1" dirty="0">
                <a:solidFill>
                  <a:schemeClr val="bg1"/>
                </a:solidFill>
                <a:latin typeface="Aptos Black" panose="020F0502020204030204" pitchFamily="34" charset="0"/>
              </a:rPr>
              <a:t>Timeline Milestones </a:t>
            </a:r>
          </a:p>
          <a:p>
            <a:r>
              <a:rPr lang="mi-NZ" sz="6000" b="1" dirty="0">
                <a:solidFill>
                  <a:schemeClr val="bg1"/>
                </a:solidFill>
                <a:latin typeface="Aptos Black" panose="020F0502020204030204" pitchFamily="34" charset="0"/>
              </a:rPr>
              <a:t>(IOC Circular Letter No 2999)</a:t>
            </a:r>
          </a:p>
        </p:txBody>
      </p:sp>
    </p:spTree>
    <p:extLst>
      <p:ext uri="{BB962C8B-B14F-4D97-AF65-F5344CB8AC3E}">
        <p14:creationId xmlns:p14="http://schemas.microsoft.com/office/powerpoint/2010/main" val="493031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375684" y="329334"/>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Timeline Milestones </a:t>
            </a:r>
            <a:r>
              <a:rPr lang="pt-BR" sz="3200" dirty="0">
                <a:solidFill>
                  <a:srgbClr val="0961A9"/>
                </a:solidFill>
                <a:latin typeface="Aptos ExtraBold" panose="020B0004020202020204" pitchFamily="34" charset="0"/>
              </a:rPr>
              <a:t>(IOC Circular </a:t>
            </a:r>
            <a:r>
              <a:rPr lang="pt-BR" sz="3200" dirty="0" err="1">
                <a:solidFill>
                  <a:srgbClr val="0961A9"/>
                </a:solidFill>
                <a:latin typeface="Aptos ExtraBold" panose="020B0004020202020204" pitchFamily="34" charset="0"/>
              </a:rPr>
              <a:t>Letter</a:t>
            </a:r>
            <a:r>
              <a:rPr lang="pt-BR" sz="3200" dirty="0">
                <a:solidFill>
                  <a:srgbClr val="0961A9"/>
                </a:solidFill>
                <a:latin typeface="Aptos ExtraBold" panose="020B0004020202020204" pitchFamily="34" charset="0"/>
              </a:rPr>
              <a:t> No 2999)</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272445" y="905878"/>
            <a:ext cx="11440632" cy="1015663"/>
          </a:xfrm>
          <a:prstGeom prst="rect">
            <a:avLst/>
          </a:prstGeom>
          <a:noFill/>
        </p:spPr>
        <p:txBody>
          <a:bodyPr wrap="square" rtlCol="0">
            <a:spAutoFit/>
          </a:bodyPr>
          <a:lstStyle/>
          <a:p>
            <a:pPr algn="r"/>
            <a:endParaRPr lang="en-NZ" sz="2000" dirty="0">
              <a:latin typeface="Aptos" panose="020B0004020202020204" pitchFamily="34" charset="0"/>
            </a:endParaRPr>
          </a:p>
          <a:p>
            <a:pPr algn="r"/>
            <a:endParaRPr lang="en-NZ" sz="2000" dirty="0">
              <a:latin typeface="Aptos" panose="020B0004020202020204" pitchFamily="34" charset="0"/>
            </a:endParaRPr>
          </a:p>
          <a:p>
            <a:pPr algn="r"/>
            <a:r>
              <a:rPr lang="en-NZ" sz="2000" i="1" dirty="0">
                <a:latin typeface="Aptos" panose="020B0004020202020204" pitchFamily="34" charset="0"/>
              </a:rPr>
              <a:t>. </a:t>
            </a:r>
          </a:p>
        </p:txBody>
      </p:sp>
      <p:grpSp>
        <p:nvGrpSpPr>
          <p:cNvPr id="8" name="Group 7">
            <a:extLst>
              <a:ext uri="{FF2B5EF4-FFF2-40B4-BE49-F238E27FC236}">
                <a16:creationId xmlns:a16="http://schemas.microsoft.com/office/drawing/2014/main" id="{554BFADD-DD8D-E386-9013-6740A015CA6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0706F5CE-38B8-4D33-5C70-9F26720063B9}"/>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537B8D3C-EEF2-8411-EF35-2172E6345EAB}"/>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graphicFrame>
        <p:nvGraphicFramePr>
          <p:cNvPr id="2" name="Content Placeholder 3">
            <a:extLst>
              <a:ext uri="{FF2B5EF4-FFF2-40B4-BE49-F238E27FC236}">
                <a16:creationId xmlns:a16="http://schemas.microsoft.com/office/drawing/2014/main" id="{2B95A72F-95CF-73C7-74C6-F6796067929A}"/>
              </a:ext>
            </a:extLst>
          </p:cNvPr>
          <p:cNvGraphicFramePr>
            <a:graphicFrameLocks/>
          </p:cNvGraphicFramePr>
          <p:nvPr>
            <p:extLst>
              <p:ext uri="{D42A27DB-BD31-4B8C-83A1-F6EECF244321}">
                <p14:modId xmlns:p14="http://schemas.microsoft.com/office/powerpoint/2010/main" val="3626803653"/>
              </p:ext>
            </p:extLst>
          </p:nvPr>
        </p:nvGraphicFramePr>
        <p:xfrm>
          <a:off x="2461846" y="935666"/>
          <a:ext cx="9457709" cy="5462932"/>
        </p:xfrm>
        <a:graphic>
          <a:graphicData uri="http://schemas.openxmlformats.org/drawingml/2006/table">
            <a:tbl>
              <a:tblPr firstRow="1" bandRow="1">
                <a:tableStyleId>{5C22544A-7EE6-4342-B048-85BDC9FD1C3A}</a:tableStyleId>
              </a:tblPr>
              <a:tblGrid>
                <a:gridCol w="3204887">
                  <a:extLst>
                    <a:ext uri="{9D8B030D-6E8A-4147-A177-3AD203B41FA5}">
                      <a16:colId xmlns:a16="http://schemas.microsoft.com/office/drawing/2014/main" val="3110386517"/>
                    </a:ext>
                  </a:extLst>
                </a:gridCol>
                <a:gridCol w="6252822">
                  <a:extLst>
                    <a:ext uri="{9D8B030D-6E8A-4147-A177-3AD203B41FA5}">
                      <a16:colId xmlns:a16="http://schemas.microsoft.com/office/drawing/2014/main" val="3988292450"/>
                    </a:ext>
                  </a:extLst>
                </a:gridCol>
              </a:tblGrid>
              <a:tr h="497462">
                <a:tc gridSpan="2">
                  <a:txBody>
                    <a:bodyPr/>
                    <a:lstStyle/>
                    <a:p>
                      <a:r>
                        <a:rPr lang="es-MX" sz="2400" dirty="0">
                          <a:solidFill>
                            <a:schemeClr val="accent2"/>
                          </a:solidFill>
                        </a:rPr>
                        <a:t>KEY DATES</a:t>
                      </a:r>
                      <a:endParaRPr lang="es-CL" sz="2400" dirty="0">
                        <a:solidFill>
                          <a:schemeClr val="accent2"/>
                        </a:solidFill>
                      </a:endParaRPr>
                    </a:p>
                  </a:txBody>
                  <a:tcPr/>
                </a:tc>
                <a:tc hMerge="1">
                  <a:txBody>
                    <a:bodyPr/>
                    <a:lstStyle/>
                    <a:p>
                      <a:endParaRPr lang="es-CL" dirty="0"/>
                    </a:p>
                  </a:txBody>
                  <a:tcPr/>
                </a:tc>
                <a:extLst>
                  <a:ext uri="{0D108BD9-81ED-4DB2-BD59-A6C34878D82A}">
                    <a16:rowId xmlns:a16="http://schemas.microsoft.com/office/drawing/2014/main" val="1386647604"/>
                  </a:ext>
                </a:extLst>
              </a:tr>
              <a:tr h="787648">
                <a:tc>
                  <a:txBody>
                    <a:bodyPr/>
                    <a:lstStyle/>
                    <a:p>
                      <a:r>
                        <a:rPr lang="es-CL" sz="2000" dirty="0"/>
                        <a:t>31 August 2024</a:t>
                      </a:r>
                    </a:p>
                  </a:txBody>
                  <a:tcPr/>
                </a:tc>
                <a:tc>
                  <a:txBody>
                    <a:bodyPr/>
                    <a:lstStyle/>
                    <a:p>
                      <a:r>
                        <a:rPr lang="en-US" sz="2000" b="0" i="0" u="none" strike="noStrike" kern="1200" baseline="0" dirty="0">
                          <a:solidFill>
                            <a:schemeClr val="dk1"/>
                          </a:solidFill>
                          <a:latin typeface="+mn-lt"/>
                          <a:ea typeface="+mn-ea"/>
                          <a:cs typeface="+mn-cs"/>
                        </a:rPr>
                        <a:t>Deadline for PTWS Regional Working Groups to inform TSPs if products needed, copied to ITIC</a:t>
                      </a:r>
                      <a:endParaRPr lang="es-CL" sz="2000" dirty="0"/>
                    </a:p>
                  </a:txBody>
                  <a:tcPr/>
                </a:tc>
                <a:extLst>
                  <a:ext uri="{0D108BD9-81ED-4DB2-BD59-A6C34878D82A}">
                    <a16:rowId xmlns:a16="http://schemas.microsoft.com/office/drawing/2014/main" val="1040018494"/>
                  </a:ext>
                </a:extLst>
              </a:tr>
              <a:tr h="787648">
                <a:tc>
                  <a:txBody>
                    <a:bodyPr/>
                    <a:lstStyle/>
                    <a:p>
                      <a:r>
                        <a:rPr lang="es-CL" sz="2000" b="0" i="0" u="none" strike="noStrike" kern="1200" baseline="0" dirty="0">
                          <a:solidFill>
                            <a:schemeClr val="dk1"/>
                          </a:solidFill>
                          <a:latin typeface="+mn-lt"/>
                          <a:ea typeface="+mn-ea"/>
                          <a:cs typeface="+mn-cs"/>
                        </a:rPr>
                        <a:t>1 </a:t>
                      </a:r>
                      <a:r>
                        <a:rPr lang="es-CL" sz="2000" b="0" i="0" u="none" strike="noStrike" kern="1200" baseline="0" dirty="0" err="1">
                          <a:solidFill>
                            <a:schemeClr val="dk1"/>
                          </a:solidFill>
                          <a:latin typeface="+mn-lt"/>
                          <a:ea typeface="+mn-ea"/>
                          <a:cs typeface="+mn-cs"/>
                        </a:rPr>
                        <a:t>September</a:t>
                      </a:r>
                      <a:r>
                        <a:rPr lang="es-CL" sz="2000" b="0" i="0" u="none" strike="noStrike" kern="1200" baseline="0" dirty="0">
                          <a:solidFill>
                            <a:schemeClr val="dk1"/>
                          </a:solidFill>
                          <a:latin typeface="+mn-lt"/>
                          <a:ea typeface="+mn-ea"/>
                          <a:cs typeface="+mn-cs"/>
                        </a:rPr>
                        <a:t> – 30 </a:t>
                      </a:r>
                      <a:r>
                        <a:rPr lang="es-CL" sz="2000" b="0" i="0" u="none" strike="noStrike" kern="1200" baseline="0" dirty="0" err="1">
                          <a:solidFill>
                            <a:schemeClr val="dk1"/>
                          </a:solidFill>
                          <a:latin typeface="+mn-lt"/>
                          <a:ea typeface="+mn-ea"/>
                          <a:cs typeface="+mn-cs"/>
                        </a:rPr>
                        <a:t>November</a:t>
                      </a:r>
                      <a:r>
                        <a:rPr lang="es-CL" sz="2000" b="0" i="0" u="none" strike="noStrike" kern="1200" baseline="0" dirty="0">
                          <a:solidFill>
                            <a:schemeClr val="dk1"/>
                          </a:solidFill>
                          <a:latin typeface="+mn-lt"/>
                          <a:ea typeface="+mn-ea"/>
                          <a:cs typeface="+mn-cs"/>
                        </a:rPr>
                        <a:t> 2024</a:t>
                      </a:r>
                      <a:endParaRPr lang="es-CL" sz="2000" dirty="0"/>
                    </a:p>
                  </a:txBody>
                  <a:tcPr/>
                </a:tc>
                <a:tc>
                  <a:txBody>
                    <a:bodyPr/>
                    <a:lstStyle/>
                    <a:p>
                      <a:r>
                        <a:rPr lang="en-US" sz="2000" b="0" i="0" u="none" strike="noStrike" kern="1200" baseline="0" dirty="0">
                          <a:solidFill>
                            <a:schemeClr val="dk1"/>
                          </a:solidFill>
                          <a:latin typeface="+mn-lt"/>
                          <a:ea typeface="+mn-ea"/>
                          <a:cs typeface="+mn-cs"/>
                        </a:rPr>
                        <a:t>PacWave24 Member State national exercise</a:t>
                      </a:r>
                      <a:endParaRPr lang="es-CL" sz="2000" dirty="0"/>
                    </a:p>
                  </a:txBody>
                  <a:tcPr/>
                </a:tc>
                <a:extLst>
                  <a:ext uri="{0D108BD9-81ED-4DB2-BD59-A6C34878D82A}">
                    <a16:rowId xmlns:a16="http://schemas.microsoft.com/office/drawing/2014/main" val="4178149511"/>
                  </a:ext>
                </a:extLst>
              </a:tr>
              <a:tr h="787648">
                <a:tc>
                  <a:txBody>
                    <a:bodyPr/>
                    <a:lstStyle/>
                    <a:p>
                      <a:r>
                        <a:rPr lang="en-US" sz="2000" b="0" i="0" u="none" strike="noStrike" kern="1200" baseline="0" dirty="0">
                          <a:solidFill>
                            <a:schemeClr val="dk1"/>
                          </a:solidFill>
                          <a:latin typeface="+mn-lt"/>
                          <a:ea typeface="+mn-ea"/>
                          <a:cs typeface="+mn-cs"/>
                        </a:rPr>
                        <a:t>2 weeks before Regional Exercise (</a:t>
                      </a:r>
                      <a:r>
                        <a:rPr lang="en-US" sz="2000" b="0" i="1" u="none" strike="noStrike" kern="1200" baseline="0" dirty="0">
                          <a:solidFill>
                            <a:schemeClr val="dk1"/>
                          </a:solidFill>
                          <a:latin typeface="+mn-lt"/>
                          <a:ea typeface="+mn-ea"/>
                          <a:cs typeface="+mn-cs"/>
                        </a:rPr>
                        <a:t>5 Nov.</a:t>
                      </a:r>
                      <a:r>
                        <a:rPr lang="en-US" sz="2000" b="0" i="0" u="none" strike="noStrike" kern="1200" baseline="0" dirty="0">
                          <a:solidFill>
                            <a:schemeClr val="dk1"/>
                          </a:solidFill>
                          <a:latin typeface="+mn-lt"/>
                          <a:ea typeface="+mn-ea"/>
                          <a:cs typeface="+mn-cs"/>
                        </a:rPr>
                        <a:t>)</a:t>
                      </a:r>
                      <a:endParaRPr lang="es-CL" sz="2000" dirty="0"/>
                    </a:p>
                  </a:txBody>
                  <a:tcPr/>
                </a:tc>
                <a:tc>
                  <a:txBody>
                    <a:bodyPr/>
                    <a:lstStyle/>
                    <a:p>
                      <a:r>
                        <a:rPr lang="es-CL" sz="2400" b="0" i="0" u="none" strike="noStrike" kern="1200" baseline="0" dirty="0">
                          <a:solidFill>
                            <a:schemeClr val="dk1"/>
                          </a:solidFill>
                          <a:latin typeface="+mn-lt"/>
                          <a:ea typeface="+mn-ea"/>
                          <a:cs typeface="+mn-cs"/>
                        </a:rPr>
                        <a:t>TSP </a:t>
                      </a:r>
                      <a:r>
                        <a:rPr lang="es-CL" sz="2400" b="0" i="0" u="none" strike="noStrike" kern="1200" baseline="0" dirty="0" err="1">
                          <a:solidFill>
                            <a:schemeClr val="dk1"/>
                          </a:solidFill>
                          <a:latin typeface="+mn-lt"/>
                          <a:ea typeface="+mn-ea"/>
                          <a:cs typeface="+mn-cs"/>
                        </a:rPr>
                        <a:t>products</a:t>
                      </a:r>
                      <a:r>
                        <a:rPr lang="es-CL" sz="2400" b="0" i="0" u="none" strike="noStrike" kern="1200" baseline="0" dirty="0">
                          <a:solidFill>
                            <a:schemeClr val="dk1"/>
                          </a:solidFill>
                          <a:latin typeface="+mn-lt"/>
                          <a:ea typeface="+mn-ea"/>
                          <a:cs typeface="+mn-cs"/>
                        </a:rPr>
                        <a:t> </a:t>
                      </a:r>
                      <a:r>
                        <a:rPr lang="es-CL" sz="2400" b="0" i="0" u="none" strike="noStrike" kern="1200" baseline="0" dirty="0" err="1">
                          <a:solidFill>
                            <a:schemeClr val="dk1"/>
                          </a:solidFill>
                          <a:latin typeface="+mn-lt"/>
                          <a:ea typeface="+mn-ea"/>
                          <a:cs typeface="+mn-cs"/>
                        </a:rPr>
                        <a:t>available</a:t>
                      </a:r>
                      <a:r>
                        <a:rPr lang="es-CL" sz="2400" b="0" i="0" u="none" strike="noStrike" kern="1200" baseline="0" dirty="0">
                          <a:solidFill>
                            <a:schemeClr val="dk1"/>
                          </a:solidFill>
                          <a:latin typeface="+mn-lt"/>
                          <a:ea typeface="+mn-ea"/>
                          <a:cs typeface="+mn-cs"/>
                        </a:rPr>
                        <a:t> </a:t>
                      </a:r>
                      <a:r>
                        <a:rPr lang="es-CL" sz="2400" b="0" i="0" u="none" strike="noStrike" kern="1200" baseline="0" dirty="0" err="1">
                          <a:solidFill>
                            <a:schemeClr val="dk1"/>
                          </a:solidFill>
                          <a:latin typeface="+mn-lt"/>
                          <a:ea typeface="+mn-ea"/>
                          <a:cs typeface="+mn-cs"/>
                        </a:rPr>
                        <a:t>on</a:t>
                      </a:r>
                      <a:r>
                        <a:rPr lang="es-CL" sz="2400" b="0" i="0" u="none" strike="noStrike" kern="1200" baseline="0" dirty="0">
                          <a:solidFill>
                            <a:schemeClr val="dk1"/>
                          </a:solidFill>
                          <a:latin typeface="+mn-lt"/>
                          <a:ea typeface="+mn-ea"/>
                          <a:cs typeface="+mn-cs"/>
                        </a:rPr>
                        <a:t> regional </a:t>
                      </a:r>
                      <a:r>
                        <a:rPr lang="es-CL" sz="2400" b="0" i="0" u="none" strike="noStrike" kern="1200" baseline="0" dirty="0" err="1">
                          <a:solidFill>
                            <a:schemeClr val="dk1"/>
                          </a:solidFill>
                          <a:latin typeface="+mn-lt"/>
                          <a:ea typeface="+mn-ea"/>
                          <a:cs typeface="+mn-cs"/>
                        </a:rPr>
                        <a:t>exercise</a:t>
                      </a:r>
                      <a:r>
                        <a:rPr lang="es-CL" sz="2400" b="0" i="0" u="none" strike="noStrike" kern="1200" baseline="0" dirty="0">
                          <a:solidFill>
                            <a:schemeClr val="dk1"/>
                          </a:solidFill>
                          <a:latin typeface="+mn-lt"/>
                          <a:ea typeface="+mn-ea"/>
                          <a:cs typeface="+mn-cs"/>
                        </a:rPr>
                        <a:t> </a:t>
                      </a:r>
                      <a:r>
                        <a:rPr lang="es-CL" sz="2400" b="0" i="0" u="none" strike="noStrike" kern="1200" baseline="0" dirty="0" err="1">
                          <a:solidFill>
                            <a:schemeClr val="dk1"/>
                          </a:solidFill>
                          <a:latin typeface="+mn-lt"/>
                          <a:ea typeface="+mn-ea"/>
                          <a:cs typeface="+mn-cs"/>
                        </a:rPr>
                        <a:t>webpage</a:t>
                      </a:r>
                      <a:endParaRPr lang="es-CL" sz="2000" dirty="0"/>
                    </a:p>
                  </a:txBody>
                  <a:tcPr/>
                </a:tc>
                <a:extLst>
                  <a:ext uri="{0D108BD9-81ED-4DB2-BD59-A6C34878D82A}">
                    <a16:rowId xmlns:a16="http://schemas.microsoft.com/office/drawing/2014/main" val="1199745100"/>
                  </a:ext>
                </a:extLst>
              </a:tr>
              <a:tr h="497635">
                <a:tc>
                  <a:txBody>
                    <a:bodyPr/>
                    <a:lstStyle/>
                    <a:p>
                      <a:r>
                        <a:rPr lang="nb-NO" sz="2000" b="0" i="0" u="none" strike="noStrike" kern="1200" baseline="0" dirty="0">
                          <a:solidFill>
                            <a:schemeClr val="dk1"/>
                          </a:solidFill>
                          <a:latin typeface="+mn-lt"/>
                          <a:ea typeface="+mn-ea"/>
                          <a:cs typeface="+mn-cs"/>
                        </a:rPr>
                        <a:t>5 November 2024 (0000 UTC)</a:t>
                      </a:r>
                      <a:endParaRPr lang="es-CL" sz="2000" dirty="0"/>
                    </a:p>
                  </a:txBody>
                  <a:tcPr/>
                </a:tc>
                <a:tc>
                  <a:txBody>
                    <a:bodyPr/>
                    <a:lstStyle/>
                    <a:p>
                      <a:r>
                        <a:rPr lang="es-CL" sz="2400" b="0" i="0" u="none" strike="noStrike" kern="1200" baseline="0" dirty="0">
                          <a:solidFill>
                            <a:schemeClr val="dk1"/>
                          </a:solidFill>
                          <a:latin typeface="+mn-lt"/>
                          <a:ea typeface="+mn-ea"/>
                          <a:cs typeface="+mn-cs"/>
                        </a:rPr>
                        <a:t>Live TSP </a:t>
                      </a:r>
                      <a:r>
                        <a:rPr lang="es-CL" sz="2400" b="0" i="0" u="none" strike="noStrike" kern="1200" baseline="0" dirty="0" err="1">
                          <a:solidFill>
                            <a:schemeClr val="dk1"/>
                          </a:solidFill>
                          <a:latin typeface="+mn-lt"/>
                          <a:ea typeface="+mn-ea"/>
                          <a:cs typeface="+mn-cs"/>
                        </a:rPr>
                        <a:t>Communications</a:t>
                      </a:r>
                      <a:r>
                        <a:rPr lang="es-CL" sz="2400" b="0" i="0" u="none" strike="noStrike" kern="1200" baseline="0" dirty="0">
                          <a:solidFill>
                            <a:schemeClr val="dk1"/>
                          </a:solidFill>
                          <a:latin typeface="+mn-lt"/>
                          <a:ea typeface="+mn-ea"/>
                          <a:cs typeface="+mn-cs"/>
                        </a:rPr>
                        <a:t> Test</a:t>
                      </a:r>
                      <a:endParaRPr lang="es-CL" sz="2000" dirty="0"/>
                    </a:p>
                  </a:txBody>
                  <a:tcPr/>
                </a:tc>
                <a:extLst>
                  <a:ext uri="{0D108BD9-81ED-4DB2-BD59-A6C34878D82A}">
                    <a16:rowId xmlns:a16="http://schemas.microsoft.com/office/drawing/2014/main" val="721575861"/>
                  </a:ext>
                </a:extLst>
              </a:tr>
              <a:tr h="870904">
                <a:tc>
                  <a:txBody>
                    <a:bodyPr/>
                    <a:lstStyle/>
                    <a:p>
                      <a:r>
                        <a:rPr lang="nb-NO" sz="2000" b="0" i="0" u="none" strike="noStrike" kern="1200" baseline="0" dirty="0">
                          <a:solidFill>
                            <a:schemeClr val="dk1"/>
                          </a:solidFill>
                          <a:latin typeface="+mn-lt"/>
                          <a:ea typeface="+mn-ea"/>
                          <a:cs typeface="+mn-cs"/>
                        </a:rPr>
                        <a:t>5 November 2024 (0100 UTC)</a:t>
                      </a:r>
                      <a:endParaRPr lang="es-CL" sz="2000" dirty="0"/>
                    </a:p>
                  </a:txBody>
                  <a:tcPr/>
                </a:tc>
                <a:tc>
                  <a:txBody>
                    <a:bodyPr/>
                    <a:lstStyle/>
                    <a:p>
                      <a:r>
                        <a:rPr lang="en-US" sz="2400" b="0" i="0" u="none" strike="noStrike" kern="1200" baseline="0" dirty="0">
                          <a:solidFill>
                            <a:schemeClr val="dk1"/>
                          </a:solidFill>
                          <a:latin typeface="+mn-lt"/>
                          <a:ea typeface="+mn-ea"/>
                          <a:cs typeface="+mn-cs"/>
                        </a:rPr>
                        <a:t>Live NAVAREA Coordinators Communication Test from PTWC through concerned NTWC</a:t>
                      </a:r>
                      <a:endParaRPr lang="es-CL" sz="2000" dirty="0"/>
                    </a:p>
                  </a:txBody>
                  <a:tcPr/>
                </a:tc>
                <a:extLst>
                  <a:ext uri="{0D108BD9-81ED-4DB2-BD59-A6C34878D82A}">
                    <a16:rowId xmlns:a16="http://schemas.microsoft.com/office/drawing/2014/main" val="1962356643"/>
                  </a:ext>
                </a:extLst>
              </a:tr>
              <a:tr h="497635">
                <a:tc>
                  <a:txBody>
                    <a:bodyPr/>
                    <a:lstStyle/>
                    <a:p>
                      <a:r>
                        <a:rPr lang="es-CL" sz="2400" b="0" i="0" u="none" strike="noStrike" kern="1200" baseline="0" dirty="0">
                          <a:solidFill>
                            <a:schemeClr val="dk1"/>
                          </a:solidFill>
                          <a:latin typeface="+mn-lt"/>
                          <a:ea typeface="+mn-ea"/>
                          <a:cs typeface="+mn-cs"/>
                        </a:rPr>
                        <a:t>4 </a:t>
                      </a:r>
                      <a:r>
                        <a:rPr lang="es-CL" sz="2400" b="0" i="0" u="none" strike="noStrike" kern="1200" baseline="0" dirty="0" err="1">
                          <a:solidFill>
                            <a:schemeClr val="dk1"/>
                          </a:solidFill>
                          <a:latin typeface="+mn-lt"/>
                          <a:ea typeface="+mn-ea"/>
                          <a:cs typeface="+mn-cs"/>
                        </a:rPr>
                        <a:t>November</a:t>
                      </a:r>
                      <a:r>
                        <a:rPr lang="es-CL" sz="2400" b="0" i="0" u="none" strike="noStrike" kern="1200" baseline="0" dirty="0">
                          <a:solidFill>
                            <a:schemeClr val="dk1"/>
                          </a:solidFill>
                          <a:latin typeface="+mn-lt"/>
                          <a:ea typeface="+mn-ea"/>
                          <a:cs typeface="+mn-cs"/>
                        </a:rPr>
                        <a:t> 2024</a:t>
                      </a:r>
                    </a:p>
                  </a:txBody>
                  <a:tcPr/>
                </a:tc>
                <a:tc>
                  <a:txBody>
                    <a:bodyPr/>
                    <a:lstStyle/>
                    <a:p>
                      <a:r>
                        <a:rPr lang="es-CL" sz="2400" b="0" i="0" u="none" strike="noStrike" kern="1200" baseline="0" dirty="0">
                          <a:solidFill>
                            <a:schemeClr val="dk1"/>
                          </a:solidFill>
                          <a:latin typeface="+mn-lt"/>
                          <a:ea typeface="+mn-ea"/>
                          <a:cs typeface="+mn-cs"/>
                        </a:rPr>
                        <a:t>PICT Regional </a:t>
                      </a:r>
                      <a:r>
                        <a:rPr lang="es-CL" sz="2400" b="0" i="0" u="none" strike="noStrike" kern="1200" baseline="0" dirty="0" err="1">
                          <a:solidFill>
                            <a:schemeClr val="dk1"/>
                          </a:solidFill>
                          <a:latin typeface="+mn-lt"/>
                          <a:ea typeface="+mn-ea"/>
                          <a:cs typeface="+mn-cs"/>
                        </a:rPr>
                        <a:t>Exercise</a:t>
                      </a:r>
                      <a:endParaRPr lang="es-CL" sz="24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310768303"/>
                  </a:ext>
                </a:extLst>
              </a:tr>
              <a:tr h="497635">
                <a:tc>
                  <a:txBody>
                    <a:bodyPr/>
                    <a:lstStyle/>
                    <a:p>
                      <a:pPr marL="0" algn="l" defTabSz="914400" rtl="0" eaLnBrk="1" latinLnBrk="0" hangingPunct="1"/>
                      <a:r>
                        <a:rPr lang="es-MX" sz="2400" b="0" i="0" u="none" strike="noStrike" kern="1200" baseline="0" dirty="0">
                          <a:solidFill>
                            <a:schemeClr val="dk1"/>
                          </a:solidFill>
                          <a:latin typeface="+mn-lt"/>
                          <a:ea typeface="+mn-ea"/>
                          <a:cs typeface="+mn-cs"/>
                        </a:rPr>
                        <a:t>21 </a:t>
                      </a:r>
                      <a:r>
                        <a:rPr lang="es-MX" sz="2400" b="0" i="0" u="none" strike="noStrike" kern="1200" baseline="0" dirty="0" err="1">
                          <a:solidFill>
                            <a:schemeClr val="dk1"/>
                          </a:solidFill>
                          <a:latin typeface="+mn-lt"/>
                          <a:ea typeface="+mn-ea"/>
                          <a:cs typeface="+mn-cs"/>
                        </a:rPr>
                        <a:t>November</a:t>
                      </a:r>
                      <a:r>
                        <a:rPr lang="es-MX" sz="2400" b="0" i="0" u="none" strike="noStrike" kern="1200" baseline="0" dirty="0">
                          <a:solidFill>
                            <a:schemeClr val="dk1"/>
                          </a:solidFill>
                          <a:latin typeface="+mn-lt"/>
                          <a:ea typeface="+mn-ea"/>
                          <a:cs typeface="+mn-cs"/>
                        </a:rPr>
                        <a:t> 2024</a:t>
                      </a:r>
                      <a:endParaRPr lang="es-CL" sz="2400" b="0" i="0" u="none" strike="noStrike" kern="1200" baseline="0" dirty="0">
                        <a:solidFill>
                          <a:schemeClr val="dk1"/>
                        </a:solidFill>
                        <a:latin typeface="+mn-lt"/>
                        <a:ea typeface="+mn-ea"/>
                        <a:cs typeface="+mn-cs"/>
                      </a:endParaRPr>
                    </a:p>
                  </a:txBody>
                  <a:tcPr/>
                </a:tc>
                <a:tc>
                  <a:txBody>
                    <a:bodyPr/>
                    <a:lstStyle/>
                    <a:p>
                      <a:pPr marL="0" algn="l" defTabSz="914400" rtl="0" eaLnBrk="1" latinLnBrk="0" hangingPunct="1"/>
                      <a:r>
                        <a:rPr lang="es-MX" sz="2400" b="0" i="0" u="none" strike="noStrike" kern="1200" baseline="0" dirty="0">
                          <a:solidFill>
                            <a:schemeClr val="dk1"/>
                          </a:solidFill>
                          <a:latin typeface="+mn-lt"/>
                          <a:ea typeface="+mn-ea"/>
                          <a:cs typeface="+mn-cs"/>
                        </a:rPr>
                        <a:t>SEP Regional </a:t>
                      </a:r>
                      <a:r>
                        <a:rPr lang="es-MX" sz="2400" b="0" i="0" u="none" strike="noStrike" kern="1200" baseline="0" dirty="0" err="1">
                          <a:solidFill>
                            <a:schemeClr val="dk1"/>
                          </a:solidFill>
                          <a:latin typeface="+mn-lt"/>
                          <a:ea typeface="+mn-ea"/>
                          <a:cs typeface="+mn-cs"/>
                        </a:rPr>
                        <a:t>Exercise</a:t>
                      </a:r>
                      <a:r>
                        <a:rPr lang="es-MX" sz="2400" b="0" i="0" u="none" strike="noStrike" kern="1200" baseline="0" dirty="0">
                          <a:solidFill>
                            <a:schemeClr val="dk1"/>
                          </a:solidFill>
                          <a:latin typeface="+mn-lt"/>
                          <a:ea typeface="+mn-ea"/>
                          <a:cs typeface="+mn-cs"/>
                        </a:rPr>
                        <a:t> </a:t>
                      </a:r>
                      <a:endParaRPr lang="es-CL" sz="24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1525292615"/>
                  </a:ext>
                </a:extLst>
              </a:tr>
            </a:tbl>
          </a:graphicData>
        </a:graphic>
      </p:graphicFrame>
    </p:spTree>
    <p:extLst>
      <p:ext uri="{BB962C8B-B14F-4D97-AF65-F5344CB8AC3E}">
        <p14:creationId xmlns:p14="http://schemas.microsoft.com/office/powerpoint/2010/main" val="32702026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1853</TotalTime>
  <Words>773</Words>
  <Application>Microsoft Office PowerPoint</Application>
  <PresentationFormat>Widescreen</PresentationFormat>
  <Paragraphs>115</Paragraphs>
  <Slides>14</Slides>
  <Notes>14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14</vt:i4>
      </vt:variant>
    </vt:vector>
  </HeadingPairs>
  <TitlesOfParts>
    <vt:vector size="23" baseType="lpstr">
      <vt:lpstr>Aptos</vt:lpstr>
      <vt:lpstr>Aptos Black</vt:lpstr>
      <vt:lpstr>Aptos ExtraBold</vt:lpstr>
      <vt:lpstr>Arial</vt:lpstr>
      <vt:lpstr>ArialMT</vt:lpstr>
      <vt:lpstr>Calibri</vt:lpstr>
      <vt:lpstr>Calibri Light</vt:lpstr>
      <vt:lpstr>Office Theme</vt:lpstr>
      <vt:lpstr>Title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Central Agencies Shared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Fromont [NEMA]</dc:creator>
  <cp:lastModifiedBy>Margarita Martinez</cp:lastModifiedBy>
  <cp:revision>24</cp:revision>
  <dcterms:created xsi:type="dcterms:W3CDTF">2024-07-10T01:00:56Z</dcterms:created>
  <dcterms:modified xsi:type="dcterms:W3CDTF">2024-09-20T01:09:10Z</dcterms:modified>
</cp:coreProperties>
</file>