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jLKRKVCtYX2MRcyOdZhFoyF0IW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7"/>
  </p:normalViewPr>
  <p:slideViewPr>
    <p:cSldViewPr snapToGrid="0">
      <p:cViewPr varScale="1">
        <p:scale>
          <a:sx n="110" d="100"/>
          <a:sy n="110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01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oosocean.org/document/2941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29666" y="618040"/>
            <a:ext cx="10048183" cy="307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7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O" sz="4400" b="1" i="0" u="none" strike="noStrike" cap="none">
                <a:solidFill>
                  <a:srgbClr val="005A9C"/>
                </a:solidFill>
                <a:latin typeface="Arial"/>
                <a:ea typeface="Arial"/>
                <a:cs typeface="Arial"/>
                <a:sym typeface="Arial"/>
              </a:rPr>
              <a:t>46th   RA IV Hurricane Committee</a:t>
            </a:r>
            <a:endParaRPr sz="4400" b="1" i="0" u="none" strike="noStrike" cap="none">
              <a:solidFill>
                <a:srgbClr val="005A9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7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005A9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7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O" sz="4400" b="1" i="0" u="none" strike="noStrike" cap="none">
                <a:solidFill>
                  <a:srgbClr val="005A9C"/>
                </a:solidFill>
                <a:latin typeface="Arial"/>
                <a:ea typeface="Arial"/>
                <a:cs typeface="Arial"/>
                <a:sym typeface="Arial"/>
              </a:rPr>
              <a:t>Ocean Panel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7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005A9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1" i="0" u="none" strike="noStrike" cap="none">
                <a:solidFill>
                  <a:srgbClr val="005A9C"/>
                </a:solidFill>
                <a:latin typeface="Arial"/>
                <a:ea typeface="Arial"/>
                <a:cs typeface="Arial"/>
                <a:sym typeface="Arial"/>
              </a:rPr>
              <a:t>Consolidating the value chain: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1" i="0" u="none" strike="noStrike" cap="none">
                <a:solidFill>
                  <a:srgbClr val="005A9C"/>
                </a:solidFill>
                <a:latin typeface="Arial"/>
                <a:ea typeface="Arial"/>
                <a:cs typeface="Arial"/>
                <a:sym typeface="Arial"/>
              </a:rPr>
              <a:t>From ocean observations to coastal inundation forecasting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7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005A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071908" y="5624407"/>
            <a:ext cx="1004818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0" i="0" u="none" strike="noStrike" cap="none">
                <a:solidFill>
                  <a:srgbClr val="005A9C"/>
                </a:solidFill>
                <a:latin typeface="Arial"/>
                <a:ea typeface="Arial"/>
                <a:cs typeface="Arial"/>
                <a:sym typeface="Arial"/>
              </a:rPr>
              <a:t>Thursday, 21 March, 10h15-12h00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0" i="0" u="none" strike="noStrike" cap="none">
                <a:solidFill>
                  <a:srgbClr val="005A9C"/>
                </a:solidFill>
                <a:latin typeface="Arial"/>
                <a:ea typeface="Arial"/>
                <a:cs typeface="Arial"/>
                <a:sym typeface="Arial"/>
              </a:rPr>
              <a:t>Panama City, Panama </a:t>
            </a:r>
            <a:endParaRPr sz="2000" b="0" i="0" u="none" strike="noStrike" cap="none">
              <a:solidFill>
                <a:srgbClr val="005A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756948" y="3828499"/>
            <a:ext cx="10048183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O" sz="2800" b="0" i="0" u="none" strike="noStrike" cap="none">
                <a:solidFill>
                  <a:srgbClr val="005A9C"/>
                </a:solidFill>
                <a:latin typeface="Arial"/>
                <a:ea typeface="Arial"/>
                <a:cs typeface="Arial"/>
                <a:sym typeface="Arial"/>
              </a:rPr>
              <a:t>Scott Glenn &amp; Cheyenne Stienbarger, Co-leads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O" sz="2800" b="0" i="0" u="none" strike="noStrike" cap="none">
                <a:solidFill>
                  <a:srgbClr val="005A9C"/>
                </a:solidFill>
                <a:latin typeface="Arial"/>
                <a:ea typeface="Arial"/>
                <a:cs typeface="Arial"/>
                <a:sym typeface="Arial"/>
              </a:rPr>
              <a:t>GOOS Ocean Observing Co-Design Programme - </a:t>
            </a:r>
            <a:br>
              <a:rPr lang="es-CO" sz="2800" b="0" i="0" u="none" strike="noStrike" cap="none">
                <a:solidFill>
                  <a:srgbClr val="005A9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2800" b="0" i="0" u="none" strike="noStrike" cap="none">
                <a:solidFill>
                  <a:srgbClr val="005A9C"/>
                </a:solidFill>
                <a:latin typeface="Arial"/>
                <a:ea typeface="Arial"/>
                <a:cs typeface="Arial"/>
                <a:sym typeface="Arial"/>
              </a:rPr>
              <a:t>Tropical Cyclone Exemplar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71F8A8-3151-7C49-33B3-1E2595525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18" y="3608879"/>
            <a:ext cx="4622951" cy="321439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79AC585-6096-25A0-0A40-30194E67D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629" y="3012895"/>
            <a:ext cx="5907398" cy="38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E11E62-CFF4-ABE2-7A4D-C323B59BA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71" y="71564"/>
            <a:ext cx="4620307" cy="12360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16B04B-D469-D360-B83E-AF0881813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518" y="1307646"/>
            <a:ext cx="4622951" cy="212135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72864B-808D-BA39-4123-1C3D0DBD4389}"/>
              </a:ext>
            </a:extLst>
          </p:cNvPr>
          <p:cNvCxnSpPr/>
          <p:nvPr/>
        </p:nvCxnSpPr>
        <p:spPr>
          <a:xfrm>
            <a:off x="5683170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4D9859-E0BA-F203-975E-1ED700E36B76}"/>
              </a:ext>
            </a:extLst>
          </p:cNvPr>
          <p:cNvCxnSpPr>
            <a:cxnSpLocks/>
          </p:cNvCxnSpPr>
          <p:nvPr/>
        </p:nvCxnSpPr>
        <p:spPr>
          <a:xfrm>
            <a:off x="0" y="3541853"/>
            <a:ext cx="56829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0AD9E46-43F6-9471-CC8B-1FCECB0C820C}"/>
              </a:ext>
            </a:extLst>
          </p:cNvPr>
          <p:cNvCxnSpPr>
            <a:cxnSpLocks/>
          </p:cNvCxnSpPr>
          <p:nvPr/>
        </p:nvCxnSpPr>
        <p:spPr>
          <a:xfrm>
            <a:off x="5682961" y="3012895"/>
            <a:ext cx="65090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AB63B01-EF0B-628D-DBF2-A0F6CA32FA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83285">
            <a:off x="5897174" y="5182582"/>
            <a:ext cx="1214467" cy="680101"/>
          </a:xfrm>
          <a:prstGeom prst="rect">
            <a:avLst/>
          </a:prstGeom>
        </p:spPr>
      </p:pic>
      <p:pic>
        <p:nvPicPr>
          <p:cNvPr id="23" name="Picture 22" descr="glider.png">
            <a:extLst>
              <a:ext uri="{FF2B5EF4-FFF2-40B4-BE49-F238E27FC236}">
                <a16:creationId xmlns:a16="http://schemas.microsoft.com/office/drawing/2014/main" id="{836B61E4-9ABF-C64C-65D1-93BD99639E2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10778" flipH="1" flipV="1">
            <a:off x="6729966" y="5369987"/>
            <a:ext cx="1209049" cy="7183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4BFC3E-2E31-9FEE-E5A0-9AEF3D5EF8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6314" y="32665"/>
            <a:ext cx="5238628" cy="2939897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89A0FFDC-7218-8173-48A6-A1BFFB89BAA0}"/>
              </a:ext>
            </a:extLst>
          </p:cNvPr>
          <p:cNvSpPr/>
          <p:nvPr/>
        </p:nvSpPr>
        <p:spPr>
          <a:xfrm rot="1244477">
            <a:off x="6969628" y="4002503"/>
            <a:ext cx="2865916" cy="191375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65D79A3-5EA9-967D-CBF0-69CF305851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88952" y="3557048"/>
            <a:ext cx="2085633" cy="28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4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174450" y="1618550"/>
            <a:ext cx="116634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O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Hurricanes are coupled atmosphere-ocean events, including co-evolution</a:t>
            </a:r>
            <a:endParaRPr sz="20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s-CO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Ocean dependencies include upper ocean heat, salt, stratification, mixing, …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O" sz="20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Essential Ocean Features</a:t>
            </a:r>
            <a:r>
              <a:rPr lang="es-CO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impacting Caribbean hurricanes identified  </a:t>
            </a:r>
            <a:endParaRPr sz="20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s-CO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Upper ocean heat, river plumes, global conveyor belt</a:t>
            </a:r>
            <a:r>
              <a:rPr lang="es-CO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- passages, eddies, WBCs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O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Hurricanes, and the ocean beneath them, are impacted by climate change</a:t>
            </a:r>
            <a:endParaRPr sz="20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s-CO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Caribbean upper ocean is warming, subsurface ocean is saltier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O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Coupled atmosphere-ocean hurricane models require ocean initial conditions</a:t>
            </a:r>
            <a:endParaRPr sz="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s-CO" sz="20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Data-assimilative ocean models limited by a “dearth of subsurface profile data”*</a:t>
            </a:r>
            <a:endParaRPr sz="80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O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Caribbean is a chronically undersampled for multiple applications</a:t>
            </a:r>
            <a:endParaRPr sz="2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s-CO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Uncrewed systems for s</a:t>
            </a:r>
            <a:r>
              <a:rPr lang="es-CO" sz="20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ubsurface profile data </a:t>
            </a:r>
            <a:r>
              <a:rPr lang="es-CO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demonstrated in U.S. jurisdictions</a:t>
            </a:r>
            <a:endParaRPr sz="200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1073670" y="354736"/>
            <a:ext cx="1068145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O" sz="4000" b="1" i="0" u="none" strike="noStrike" cap="none">
                <a:solidFill>
                  <a:srgbClr val="005BAA"/>
                </a:solidFill>
                <a:latin typeface="Arial"/>
                <a:ea typeface="Arial"/>
                <a:cs typeface="Arial"/>
                <a:sym typeface="Arial"/>
              </a:rPr>
              <a:t>Why do we need more ocean observations in the Caribbean?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5187175" y="5792025"/>
            <a:ext cx="6854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 Quote from NOAA Environmental Modeling Center (EMC)  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during the 2022 GOOS Co-Design Programme Kick-off Meeting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474150" y="1467000"/>
            <a:ext cx="115671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CO" sz="2000" b="1" u="sng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Barrier</a:t>
            </a:r>
            <a:r>
              <a:rPr lang="es-CO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s-CO" sz="20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Caribbean</a:t>
            </a:r>
            <a:r>
              <a:rPr lang="es-CO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is</a:t>
            </a:r>
            <a:r>
              <a:rPr lang="es-CO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one</a:t>
            </a:r>
            <a:r>
              <a:rPr lang="es-CO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sea </a:t>
            </a:r>
            <a:r>
              <a:rPr lang="es-CO" sz="20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with</a:t>
            </a:r>
            <a:r>
              <a:rPr lang="es-CO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numerous</a:t>
            </a:r>
            <a:r>
              <a:rPr lang="es-CO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National</a:t>
            </a:r>
            <a:r>
              <a:rPr lang="es-CO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Jurisdictions</a:t>
            </a:r>
            <a:endParaRPr sz="20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s-CO" sz="2000" i="1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Response</a:t>
            </a:r>
            <a:r>
              <a:rPr lang="es-CO" sz="20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Foster </a:t>
            </a:r>
            <a:r>
              <a:rPr lang="es-CO" sz="2000" i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international</a:t>
            </a:r>
            <a:r>
              <a:rPr lang="es-CO" sz="20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i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collaboration</a:t>
            </a:r>
            <a:r>
              <a:rPr lang="es-CO" sz="20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i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within</a:t>
            </a:r>
            <a:r>
              <a:rPr lang="es-CO" sz="20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WMO &amp; IOC </a:t>
            </a:r>
            <a:r>
              <a:rPr lang="es-CO" sz="2000" i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organizations</a:t>
            </a:r>
            <a:endParaRPr sz="20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O" sz="2000" b="1" i="0" u="sng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Barrier</a:t>
            </a:r>
            <a:r>
              <a:rPr lang="es-CO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s-CO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Technology</a:t>
            </a:r>
            <a:r>
              <a:rPr lang="es-CO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exists</a:t>
            </a:r>
            <a:r>
              <a:rPr lang="es-CO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s-CO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but</a:t>
            </a:r>
            <a:r>
              <a:rPr lang="es-CO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customs</a:t>
            </a:r>
            <a:r>
              <a:rPr lang="es-CO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fees &amp; </a:t>
            </a:r>
            <a:r>
              <a:rPr lang="es-CO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import</a:t>
            </a:r>
            <a:r>
              <a:rPr lang="es-CO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duties</a:t>
            </a:r>
            <a:r>
              <a:rPr lang="es-CO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are </a:t>
            </a:r>
            <a:r>
              <a:rPr lang="es-CO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significant</a:t>
            </a:r>
            <a:endParaRPr sz="20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s-CO" sz="2000" b="0" i="1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Response</a:t>
            </a:r>
            <a:r>
              <a:rPr lang="es-CO" sz="20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s-CO" sz="20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Share </a:t>
            </a:r>
            <a:r>
              <a:rPr lang="es-CO" sz="2000" i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knowledge</a:t>
            </a:r>
            <a:r>
              <a:rPr lang="es-CO" sz="20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i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of</a:t>
            </a:r>
            <a:r>
              <a:rPr lang="es-CO" sz="20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ATA Carnet </a:t>
            </a:r>
            <a:r>
              <a:rPr lang="es-CO" sz="2000" b="0" i="1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process</a:t>
            </a:r>
            <a:r>
              <a:rPr lang="es-CO" sz="20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0" i="1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</a:t>
            </a:r>
            <a:r>
              <a:rPr lang="es-CO" sz="20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0" i="1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visiting</a:t>
            </a:r>
            <a:r>
              <a:rPr lang="es-CO" sz="20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0" i="1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technologies</a:t>
            </a:r>
            <a:endParaRPr sz="2000" b="0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O" sz="2000" b="1" i="0" u="sng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Barrier</a:t>
            </a:r>
            <a:r>
              <a:rPr lang="es-CO" sz="20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Marine </a:t>
            </a:r>
            <a:r>
              <a:rPr lang="es-CO" sz="20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Scientific</a:t>
            </a:r>
            <a:r>
              <a:rPr lang="es-CO" sz="20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Research</a:t>
            </a:r>
            <a:r>
              <a:rPr lang="es-CO" sz="20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(MSR) </a:t>
            </a:r>
            <a:r>
              <a:rPr lang="es-CO" sz="20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permi</a:t>
            </a:r>
            <a:r>
              <a:rPr lang="es-CO" sz="2000" b="1" dirty="0" err="1">
                <a:latin typeface="Verdana"/>
                <a:ea typeface="Verdana"/>
                <a:cs typeface="Verdana"/>
                <a:sym typeface="Verdana"/>
              </a:rPr>
              <a:t>ts</a:t>
            </a:r>
            <a:r>
              <a:rPr lang="es-CO" sz="20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(1</a:t>
            </a:r>
            <a:r>
              <a:rPr lang="es-CO" sz="2000" b="1" dirty="0">
                <a:latin typeface="Verdana"/>
                <a:ea typeface="Verdana"/>
                <a:cs typeface="Verdana"/>
                <a:sym typeface="Verdana"/>
              </a:rPr>
              <a:t>8 so </a:t>
            </a:r>
            <a:r>
              <a:rPr lang="es-CO" sz="2000" b="1" dirty="0" err="1">
                <a:latin typeface="Verdana"/>
                <a:ea typeface="Verdana"/>
                <a:cs typeface="Verdana"/>
                <a:sym typeface="Verdana"/>
              </a:rPr>
              <a:t>far</a:t>
            </a:r>
            <a:r>
              <a:rPr lang="es-CO" sz="2000" b="1" dirty="0"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lang="es-CO" sz="2000" b="1" dirty="0" err="1">
                <a:latin typeface="Verdana"/>
                <a:ea typeface="Verdana"/>
                <a:cs typeface="Verdana"/>
                <a:sym typeface="Verdana"/>
              </a:rPr>
              <a:t>temporary</a:t>
            </a:r>
            <a:r>
              <a:rPr lang="es-CO" sz="2000" b="1" dirty="0">
                <a:latin typeface="Verdana"/>
                <a:ea typeface="Verdana"/>
                <a:cs typeface="Verdana"/>
                <a:sym typeface="Verdana"/>
              </a:rPr>
              <a:t>;</a:t>
            </a:r>
            <a:r>
              <a:rPr lang="es-CO" sz="20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responsibility</a:t>
            </a:r>
            <a:r>
              <a:rPr lang="es-CO" sz="20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on</a:t>
            </a:r>
            <a:r>
              <a:rPr lang="es-CO" sz="20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researchers</a:t>
            </a:r>
            <a:r>
              <a:rPr lang="es-CO" sz="2000" b="1" dirty="0">
                <a:latin typeface="Verdana"/>
                <a:ea typeface="Verdana"/>
                <a:cs typeface="Verdana"/>
                <a:sym typeface="Verdana"/>
              </a:rPr>
              <a:t>;</a:t>
            </a:r>
            <a:r>
              <a:rPr lang="es-CO" sz="20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not</a:t>
            </a:r>
            <a:r>
              <a:rPr lang="es-CO" sz="20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des</a:t>
            </a:r>
            <a:r>
              <a:rPr lang="es-CO" sz="2000" b="1" dirty="0" err="1">
                <a:latin typeface="Verdana"/>
                <a:ea typeface="Verdana"/>
                <a:cs typeface="Verdana"/>
                <a:sym typeface="Verdana"/>
              </a:rPr>
              <a:t>igned</a:t>
            </a:r>
            <a:r>
              <a:rPr lang="es-CO" sz="20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for</a:t>
            </a:r>
            <a:r>
              <a:rPr lang="es-CO" sz="20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sustained</a:t>
            </a:r>
            <a:r>
              <a:rPr lang="es-CO" sz="20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operations</a:t>
            </a:r>
            <a:endParaRPr sz="20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s-CO" sz="2000" b="0" i="1" u="sng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Response</a:t>
            </a:r>
            <a:r>
              <a:rPr lang="es-CO" sz="2000" b="0" i="1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s-CO" sz="2000" b="0" i="1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Develop</a:t>
            </a:r>
            <a:r>
              <a:rPr lang="es-CO" sz="2000" b="0" i="1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regional multi-</a:t>
            </a:r>
            <a:r>
              <a:rPr lang="es-CO" sz="2000" b="0" i="1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national</a:t>
            </a:r>
            <a:r>
              <a:rPr lang="es-CO" sz="2000" b="0" i="1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0" i="1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agreements</a:t>
            </a:r>
            <a:r>
              <a:rPr lang="es-CO" sz="2000" b="0" i="1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i="1" dirty="0">
                <a:latin typeface="Verdana"/>
                <a:ea typeface="Verdana"/>
                <a:cs typeface="Verdana"/>
                <a:sym typeface="Verdana"/>
              </a:rPr>
              <a:t>as in </a:t>
            </a:r>
            <a:r>
              <a:rPr lang="es-CO" sz="2000" b="0" i="1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OONJ*</a:t>
            </a:r>
            <a:endParaRPr sz="2000" b="0" i="1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O" sz="2000" b="1" i="0" u="sng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Barrier</a:t>
            </a:r>
            <a:r>
              <a:rPr lang="es-CO" sz="20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Local </a:t>
            </a:r>
            <a:r>
              <a:rPr lang="es-CO" sz="20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ocean</a:t>
            </a:r>
            <a:r>
              <a:rPr lang="es-CO" sz="20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observing</a:t>
            </a:r>
            <a:r>
              <a:rPr lang="es-CO" sz="20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technology</a:t>
            </a:r>
            <a:r>
              <a:rPr lang="es-CO" sz="20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centers are </a:t>
            </a:r>
            <a:r>
              <a:rPr lang="es-CO" sz="20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required</a:t>
            </a:r>
            <a:r>
              <a:rPr lang="es-CO" sz="20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for</a:t>
            </a:r>
            <a:r>
              <a:rPr lang="es-CO" sz="20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logistics</a:t>
            </a:r>
            <a:r>
              <a:rPr lang="es-CO" sz="20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0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s-CO" sz="2000" b="0" i="1" u="sng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Response</a:t>
            </a:r>
            <a:r>
              <a:rPr lang="es-CO" sz="2000" b="0" i="1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s-CO" sz="2000" b="0" i="1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Capacity</a:t>
            </a:r>
            <a:r>
              <a:rPr lang="es-CO" sz="2000" b="0" i="1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0" i="1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building</a:t>
            </a:r>
            <a:r>
              <a:rPr lang="es-CO" sz="2000" b="0" i="1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0" i="1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is</a:t>
            </a:r>
            <a:r>
              <a:rPr lang="es-CO" sz="2000" b="0" i="1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0" i="1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possible</a:t>
            </a:r>
            <a:r>
              <a:rPr lang="es-CO" sz="2000" b="0" i="1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0" i="1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now</a:t>
            </a:r>
            <a:r>
              <a:rPr lang="es-CO" sz="2000" b="0" i="1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es-CO" sz="2000" b="0" i="1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leverage</a:t>
            </a:r>
            <a:r>
              <a:rPr lang="es-CO" sz="2000" b="0" i="1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O" sz="2000" b="0" i="1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existing</a:t>
            </a:r>
            <a:r>
              <a:rPr lang="es-CO" sz="2000" b="0" i="1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training centers</a:t>
            </a:r>
            <a:endParaRPr sz="2000" b="0" i="1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1073670" y="126136"/>
            <a:ext cx="10894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4000"/>
              <a:buFont typeface="Arial"/>
              <a:buNone/>
            </a:pPr>
            <a:r>
              <a:rPr lang="es-CO" sz="4000" b="1" i="0" u="none" strike="noStrike" cap="none">
                <a:solidFill>
                  <a:srgbClr val="005BAA"/>
                </a:solidFill>
                <a:latin typeface="Arial"/>
                <a:ea typeface="Arial"/>
                <a:cs typeface="Arial"/>
                <a:sym typeface="Arial"/>
              </a:rPr>
              <a:t>What are the key barriers to implementation and how can they be lowered?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5187175" y="5792025"/>
            <a:ext cx="6854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 Ocean Observations in areas under National Jurisdiction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(OONJ) Workshop, 2020, Report no. </a:t>
            </a:r>
            <a:r>
              <a:rPr lang="es-CO" sz="20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GOOS-246</a:t>
            </a:r>
            <a:r>
              <a:rPr lang="es-CO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/>
        </p:nvSpPr>
        <p:spPr>
          <a:xfrm>
            <a:off x="465025" y="1989075"/>
            <a:ext cx="115656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CO" sz="2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Characterize the ocean obs value chain* - </a:t>
            </a:r>
            <a:r>
              <a:rPr lang="es-CO" sz="2000" b="1">
                <a:latin typeface="Verdana"/>
                <a:ea typeface="Verdana"/>
                <a:cs typeface="Verdana"/>
                <a:sym typeface="Verdana"/>
              </a:rPr>
              <a:t>identify</a:t>
            </a:r>
            <a:r>
              <a:rPr lang="es-CO" sz="2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requirements </a:t>
            </a:r>
            <a:r>
              <a:rPr lang="es-CO" sz="2000" b="1">
                <a:latin typeface="Verdana"/>
                <a:ea typeface="Verdana"/>
                <a:cs typeface="Verdana"/>
                <a:sym typeface="Verdana"/>
              </a:rPr>
              <a:t>and gaps</a:t>
            </a:r>
            <a:endParaRPr sz="20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s-CO"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Obs &gt; Modeling Centers &gt; Forecast Centers &gt; Response Centers &gt; People </a:t>
            </a:r>
            <a:endParaRPr sz="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CO" sz="2000" b="1">
                <a:latin typeface="Verdana"/>
                <a:ea typeface="Verdana"/>
                <a:cs typeface="Verdana"/>
                <a:sym typeface="Verdana"/>
              </a:rPr>
              <a:t>Improving the model guidance requires ocean data ahead of the storm</a:t>
            </a:r>
            <a:endParaRPr sz="2000" b="1"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s-CO" sz="2000">
                <a:latin typeface="Verdana"/>
                <a:ea typeface="Verdana"/>
                <a:cs typeface="Verdana"/>
                <a:sym typeface="Verdana"/>
              </a:rPr>
              <a:t>Soccer analogy; aircraft chase the ball; uncrewed ocean systems protect the goal</a:t>
            </a:r>
            <a:endParaRPr sz="200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CO" sz="2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Develop pilot projects to demonstrate value  </a:t>
            </a:r>
            <a:endParaRPr sz="20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s-CO"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Collect real-time observations that flow downstream through the operational centers with Observing System Experiment (OSE) follow-up at research centers </a:t>
            </a:r>
            <a:endParaRPr sz="2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1073670" y="202336"/>
            <a:ext cx="10894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3200"/>
              <a:buFont typeface="Arial"/>
              <a:buNone/>
            </a:pPr>
            <a:r>
              <a:rPr lang="es-CO" sz="3200" b="1" i="0" u="none" strike="noStrike" cap="none">
                <a:solidFill>
                  <a:srgbClr val="005BAA"/>
                </a:solidFill>
                <a:latin typeface="Arial"/>
                <a:ea typeface="Arial"/>
                <a:cs typeface="Arial"/>
                <a:sym typeface="Arial"/>
              </a:rPr>
              <a:t>What is needed to strengthen the link between ocean observations, data assimilation, modelling and coastal and marine services?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5187175" y="5792025"/>
            <a:ext cx="6582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 GOOS Co-Design Programme developed several versions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that can be leveraged as starting points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/>
        </p:nvSpPr>
        <p:spPr>
          <a:xfrm>
            <a:off x="212400" y="1385225"/>
            <a:ext cx="11767200" cy="4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CO" sz="2000" b="1">
                <a:latin typeface="Verdana"/>
                <a:ea typeface="Verdana"/>
                <a:cs typeface="Verdana"/>
                <a:sym typeface="Verdana"/>
              </a:rPr>
              <a:t>Foster WMO (Early Warnings for All) &amp; IOC (UN Ocean Decade) collaborations</a:t>
            </a:r>
            <a:endParaRPr sz="2000" b="1"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s-CO" sz="2000">
                <a:latin typeface="Verdana"/>
                <a:ea typeface="Verdana"/>
                <a:cs typeface="Verdana"/>
                <a:sym typeface="Verdana"/>
              </a:rPr>
              <a:t>WMO Region IV, IOCARIBE-GOOS, Co-Design TC Exemplar, TAC-OOFS, …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CO" sz="2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Embrace autonomous and uncrewed systems for sustained in situ sampling</a:t>
            </a:r>
            <a:endParaRPr sz="20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00100" marR="0" lvl="1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CO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Increased coverage needed now - </a:t>
            </a:r>
            <a:r>
              <a:rPr lang="es-CO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Develop OONJ multi-national agreements </a:t>
            </a:r>
            <a:endParaRPr sz="8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CO" sz="2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Expand Co-Design processes to demonstrate pathways to the future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CO"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Leverage existing excess capacity, engage funding agencies and foundations, conduct observation-to-impact pilot studies*</a:t>
            </a:r>
            <a:endParaRPr sz="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CO" sz="2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Leverage existing training programs and co-develop technology centers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556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CO"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Enable training center participation (e.g., Marine Technology Society (MTS), University of Virgin Islands, etc), invite researchers to jumpstart technology centers</a:t>
            </a:r>
            <a:endParaRPr sz="2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1073670" y="354736"/>
            <a:ext cx="1089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2800"/>
              <a:buFont typeface="Arial"/>
              <a:buNone/>
            </a:pPr>
            <a:r>
              <a:rPr lang="es-CO" sz="2800" b="1" i="0" u="sng" strike="noStrike" cap="none">
                <a:solidFill>
                  <a:srgbClr val="005BAA"/>
                </a:solidFill>
                <a:latin typeface="Arial"/>
                <a:ea typeface="Arial"/>
                <a:cs typeface="Arial"/>
                <a:sym typeface="Arial"/>
              </a:rPr>
              <a:t>Practical</a:t>
            </a:r>
            <a:r>
              <a:rPr lang="es-CO" sz="2800" b="1" i="0" u="none" strike="noStrike" cap="none">
                <a:solidFill>
                  <a:srgbClr val="005BAA"/>
                </a:solidFill>
                <a:latin typeface="Arial"/>
                <a:ea typeface="Arial"/>
                <a:cs typeface="Arial"/>
                <a:sym typeface="Arial"/>
              </a:rPr>
              <a:t> recommendations for consolidating the value chain: from ocean observations to coastal inundation forecasting</a:t>
            </a:r>
            <a:endParaRPr sz="2800" b="1" i="0" u="none" strike="noStrike" cap="none">
              <a:solidFill>
                <a:srgbClr val="005B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5187174" y="5792025"/>
            <a:ext cx="6781295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 U.S. </a:t>
            </a:r>
            <a:r>
              <a:rPr lang="es-CO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</a:t>
            </a:r>
            <a:r>
              <a:rPr lang="es-C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Academies</a:t>
            </a:r>
            <a:r>
              <a:rPr lang="es-C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Understanding</a:t>
            </a:r>
            <a:r>
              <a:rPr lang="es-C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Gulf</a:t>
            </a:r>
            <a:r>
              <a:rPr lang="es-C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Ocean</a:t>
            </a:r>
            <a:r>
              <a:rPr lang="es-C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Systems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(UGOS) </a:t>
            </a:r>
            <a:r>
              <a:rPr lang="es-CO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field</a:t>
            </a:r>
            <a:r>
              <a:rPr lang="es-C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r>
              <a:rPr lang="es-C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s-CO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Yucatan</a:t>
            </a:r>
            <a:r>
              <a:rPr lang="es-C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Strait</a:t>
            </a:r>
            <a:r>
              <a:rPr lang="es-C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C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es-C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lang="es-C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es-C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s-CO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co-designed</a:t>
            </a:r>
            <a:r>
              <a:rPr lang="es-C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r>
              <a:rPr lang="es-C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C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U.S., </a:t>
            </a:r>
            <a:r>
              <a:rPr lang="es-CO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Mexico</a:t>
            </a:r>
            <a:r>
              <a:rPr lang="es-C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&amp; Cuba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838200" y="22631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A9C"/>
              </a:buClr>
              <a:buSzPct val="100000"/>
              <a:buFont typeface="Arial"/>
              <a:buNone/>
            </a:pPr>
            <a:r>
              <a:rPr lang="es-CO" sz="6000" b="1">
                <a:solidFill>
                  <a:srgbClr val="005A9C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br>
              <a:rPr lang="es-CO" sz="6000" b="1">
                <a:solidFill>
                  <a:srgbClr val="005A9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6000" b="1">
                <a:solidFill>
                  <a:srgbClr val="005A9C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br>
              <a:rPr lang="es-CO" sz="6000" b="1">
                <a:solidFill>
                  <a:srgbClr val="005A9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6000" b="1">
                <a:solidFill>
                  <a:srgbClr val="005A9C"/>
                </a:solidFill>
                <a:latin typeface="Arial"/>
                <a:ea typeface="Arial"/>
                <a:cs typeface="Arial"/>
                <a:sym typeface="Arial"/>
              </a:rPr>
              <a:t>Merci</a:t>
            </a:r>
            <a:endParaRPr sz="6000" b="1">
              <a:solidFill>
                <a:srgbClr val="005A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3824879" y="6020736"/>
            <a:ext cx="4542242" cy="523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O" sz="3200" b="0" i="0" u="none" strike="noStrike" cap="none" baseline="30000">
                <a:solidFill>
                  <a:srgbClr val="005A9C"/>
                </a:solidFill>
                <a:latin typeface="Arial"/>
                <a:ea typeface="Arial"/>
                <a:cs typeface="Arial"/>
                <a:sym typeface="Arial"/>
              </a:rPr>
              <a:t>wmo.int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8509</TotalTime>
  <Words>604</Words>
  <Application>Microsoft Macintosh PowerPoint</Application>
  <PresentationFormat>Widescreen</PresentationFormat>
  <Paragraphs>57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Gracias Thank you 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Josipovic</dc:creator>
  <cp:lastModifiedBy>Scott Glenn</cp:lastModifiedBy>
  <cp:revision>9</cp:revision>
  <dcterms:created xsi:type="dcterms:W3CDTF">2024-01-11T14:19:20Z</dcterms:created>
  <dcterms:modified xsi:type="dcterms:W3CDTF">2024-04-09T08:17:45Z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0x01010063F6497A16C24847AD78F11B87F7D548</vt:lpwstr>
  </property>
  <property fmtid="{D5CDD505-2E9C-101B-9397-08002B2CF9AE}" pid="3" name="_dlc_DocIdItemGuid">
    <vt:lpwstr>d9410c5b-4b37-4c8f-8899-06403149ffc9</vt:lpwstr>
  </property>
  <property fmtid="{D5CDD505-2E9C-101B-9397-08002B2CF9AE}" pid="4" name="MediaServiceImageTags">
    <vt:lpwstr/>
  </property>
</Properties>
</file>