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notesMasterIdLst>
    <p:notesMasterId r:id="rId17"/>
  </p:notesMasterIdLst>
  <p:sldIdLst>
    <p:sldId id="319" r:id="rId2"/>
    <p:sldId id="257" r:id="rId3"/>
    <p:sldId id="863" r:id="rId4"/>
    <p:sldId id="861" r:id="rId5"/>
    <p:sldId id="354" r:id="rId6"/>
    <p:sldId id="858" r:id="rId7"/>
    <p:sldId id="860" r:id="rId8"/>
    <p:sldId id="857" r:id="rId9"/>
    <p:sldId id="856" r:id="rId10"/>
    <p:sldId id="859" r:id="rId11"/>
    <p:sldId id="878" r:id="rId12"/>
    <p:sldId id="258" r:id="rId13"/>
    <p:sldId id="259" r:id="rId14"/>
    <p:sldId id="877" r:id="rId15"/>
    <p:sldId id="32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0066CC"/>
    <a:srgbClr val="66FF66"/>
    <a:srgbClr val="CCFFCC"/>
    <a:srgbClr val="ECF8EE"/>
    <a:srgbClr val="E6D8B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8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941901A-5C26-4D48-AD5C-61EDD766BC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C6C05DA-35EE-4B5B-A90A-F0D384B5F5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B3144C89-B845-40AC-BE8A-8CFF8DAC8E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1B87B0C-0EBF-43DA-AC47-9EB28BC4D27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3CCDF98-7C43-4194-A8F3-40FBAEC38E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3E350C6-FDFA-469C-86BE-96673845DE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7032516-AB39-44C7-BA97-FD56584A85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0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DCCE52F-814F-49B7-8C26-E0A08D54CE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010D6A4-302B-45DC-8D94-5F8140243FB4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50C54BD-6BB9-4514-A2E3-FE05EC1C25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EC09245-EB19-456B-8DF3-DB79F0A8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65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F314B57-2775-4A4E-BAD3-B69432851C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0340ECC-18A9-4A45-A28A-08DDA6B2D75B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E973D60-70A3-4575-8000-FEBFEA94E7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0A73BDA-A690-4FBB-AED4-41F382FF3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6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B66F2C67-9234-4BEB-AE05-7742665F4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0813" cy="92075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91368" tIns="45685" rIns="91368" bIns="45685"/>
          <a:lstStyle/>
          <a:p>
            <a:endParaRPr lang="en-US"/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F8BDAA33-7243-4B18-A36F-0336CB2CB5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047488" y="338582"/>
            <a:ext cx="3755200" cy="82742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 lIns="87908" tIns="43953" rIns="87908" bIns="43953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PTWS Steering Committee Meeting</a:t>
            </a:r>
          </a:p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23-27 September 2024</a:t>
            </a:r>
          </a:p>
          <a:p>
            <a:pPr algn="ctr" eaLnBrk="1" hangingPunct="1">
              <a:defRPr/>
            </a:pPr>
            <a:r>
              <a:rPr lang="en-US" altLang="en-US" sz="1600" b="1" dirty="0">
                <a:latin typeface="Calibri" panose="020F0502020204030204" pitchFamily="34" charset="0"/>
                <a:cs typeface="Arial" panose="020B0604020202020204" pitchFamily="34" charset="0"/>
              </a:rPr>
              <a:t>Honolulu, Hawaii</a:t>
            </a:r>
          </a:p>
        </p:txBody>
      </p:sp>
      <p:pic>
        <p:nvPicPr>
          <p:cNvPr id="6" name="Picture 11" descr="UNESCO-IOC_nowords.png">
            <a:extLst>
              <a:ext uri="{FF2B5EF4-FFF2-40B4-BE49-F238E27FC236}">
                <a16:creationId xmlns:a16="http://schemas.microsoft.com/office/drawing/2014/main" id="{D3CC552C-DCC6-4F69-B9F9-14FE5B656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450850"/>
            <a:ext cx="1736872" cy="687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10" y="4329701"/>
            <a:ext cx="5497513" cy="609600"/>
          </a:xfrm>
        </p:spPr>
        <p:txBody>
          <a:bodyPr/>
          <a:lstStyle>
            <a:lvl1pPr marL="0" indent="0" algn="r">
              <a:buFont typeface="Wingdings" charset="2"/>
              <a:buNone/>
              <a:defRPr sz="2100" b="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155" y="2115145"/>
            <a:ext cx="7772400" cy="1817688"/>
          </a:xfrm>
          <a:solidFill>
            <a:schemeClr val="bg1"/>
          </a:solidFill>
        </p:spPr>
        <p:txBody>
          <a:bodyPr/>
          <a:lstStyle>
            <a:lvl1pPr>
              <a:defRPr sz="3600"/>
            </a:lvl1pPr>
          </a:lstStyle>
          <a:p>
            <a:endParaRPr lang="th-TH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DBCE85-3C1E-4231-B62A-CD542F505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635A37-73EA-4EB7-8DF1-FB688EEBB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21B241-FE97-4DFE-AA54-ACF86EFCA7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368" tIns="45685" rIns="91368" bIns="4568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6C1E7C1-3DA2-4E59-B1A5-507333F023A2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27152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218" y="151900"/>
            <a:ext cx="8380963" cy="91529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919" y="991195"/>
            <a:ext cx="4229411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7823" y="991195"/>
            <a:ext cx="4230968" cy="25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07823" y="3652326"/>
            <a:ext cx="4230968" cy="25196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B24BDAD-B0C3-4831-B359-64841C939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08" tIns="43953" rIns="87908" bIns="4395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314AE-2368-437F-A8E2-1A4559FD2C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08" tIns="43953" rIns="87908" bIns="4395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0794047-EF86-4F54-AAC3-7CA092B26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80140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220" y="151811"/>
            <a:ext cx="8380962" cy="91529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913" y="991195"/>
            <a:ext cx="4229411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7818" y="991195"/>
            <a:ext cx="4230968" cy="5180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12DC4-1B48-4EEB-BE8F-596BE4D255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47" tIns="43973" rIns="87947" bIns="4397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A398E4-72FB-4CBD-BB8E-5117D135FC8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D946EA1-BB92-4DBE-B165-653F3F47E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22048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B5AF4-34D5-4869-8F73-8123F6FB23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lIns="87947" tIns="43973" rIns="87947" bIns="43973"/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CCC067-4AC9-40EB-A6A3-F12B65C99F7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5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9D33D4-D518-4136-A04D-6F80A77CF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91339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663EA-3D9E-4713-93CC-07A917328F8B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E33E7-7A3E-45DC-9016-653B4924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5F47BA7-7393-42A4-9045-8C844E146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68151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8" tIns="45690" rIns="91378" bIns="4569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F40677-734F-4BCB-91DA-D34CD4EBC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4359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8" tIns="45690" rIns="91378" bIns="456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C6C1E4A1-25E3-4326-9A5E-ABCC8BD69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38" y="990600"/>
            <a:ext cx="7958137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lIns="91378" tIns="45690" rIns="91378" bIns="4569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ngsana New" pitchFamily="18" charset="0"/>
        </a:defRPr>
      </a:lvl5pPr>
      <a:lvl6pPr marL="456891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913782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370672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1827563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466725" indent="-46672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904875" indent="-433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301750" indent="-392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90688" indent="-38417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90738" indent="-395288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49388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006279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63170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920060" indent="-398194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82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72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63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455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344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236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127" algn="l" defTabSz="4568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65A259F-F3F4-4266-9648-538B9585F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697163"/>
            <a:ext cx="7783513" cy="1133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8" tIns="45690" rIns="91378" bIns="4569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3000" b="1">
                <a:solidFill>
                  <a:schemeClr val="accent2"/>
                </a:solidFill>
              </a:rPr>
              <a:t>Tsunami Service Provider Report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000" b="1">
                <a:solidFill>
                  <a:schemeClr val="accent2"/>
                </a:solidFill>
              </a:rPr>
              <a:t>Pacific Tsunami Warning Center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3922DBB-0818-4ECC-9114-4771917DB6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55925" y="5381625"/>
            <a:ext cx="5497513" cy="14112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Charles McCreery, Director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NOAA Pacific Tsunami Warning Center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charles.mccreery@noaa.gov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255F16-CFBE-4D3F-8C9D-8DD199D1B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2" y="1188720"/>
            <a:ext cx="8469297" cy="5356410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800" dirty="0"/>
              <a:t>Key Performance Indicator – Mw from WCMT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FF1479-8CC1-4764-A726-D813FF025617}"/>
              </a:ext>
            </a:extLst>
          </p:cNvPr>
          <p:cNvSpPr/>
          <p:nvPr/>
        </p:nvSpPr>
        <p:spPr bwMode="auto">
          <a:xfrm>
            <a:off x="5544064" y="4820782"/>
            <a:ext cx="2726467" cy="848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PTWC real-time </a:t>
            </a:r>
            <a:r>
              <a:rPr lang="en-US" sz="1600" dirty="0">
                <a:latin typeface="Arial" charset="0"/>
              </a:rPr>
              <a:t>p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arameters compared with USGS parameters published later</a:t>
            </a:r>
          </a:p>
        </p:txBody>
      </p:sp>
    </p:spTree>
    <p:extLst>
      <p:ext uri="{BB962C8B-B14F-4D97-AF65-F5344CB8AC3E}">
        <p14:creationId xmlns:p14="http://schemas.microsoft.com/office/powerpoint/2010/main" val="3751933164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5BC471F-A9C2-4B0A-8B06-68359410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438150"/>
            <a:ext cx="8174037" cy="582613"/>
          </a:xfrm>
        </p:spPr>
        <p:txBody>
          <a:bodyPr/>
          <a:lstStyle/>
          <a:p>
            <a:r>
              <a:rPr lang="en-US" altLang="en-US" sz="2800" dirty="0"/>
              <a:t>Other </a:t>
            </a:r>
            <a:r>
              <a:rPr lang="en-US" altLang="en-US" sz="2800" dirty="0" err="1"/>
              <a:t>Noteable</a:t>
            </a:r>
            <a:r>
              <a:rPr lang="en-US" altLang="en-US" sz="2800" dirty="0"/>
              <a:t> Activities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:a16="http://schemas.microsoft.com/office/drawing/2014/main" id="{E037B1CA-E0D6-4F6A-B77F-95757D5B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381125"/>
            <a:ext cx="79470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Reorganization of PTWC, ITIC and USNTWC under common management structure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Common Message Creation and Dissemination Software for PTWC and USNTWC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Enterprise Supported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More Seamless Backup between PTWC and USNTWC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More Standardized Products including CAP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Common Analysis System for PTWC and USNTWC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cs typeface="Courier New" panose="02070309020205020404" pitchFamily="49" charset="0"/>
              </a:rPr>
              <a:t>Enterprise Supported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cs typeface="Courier New" panose="02070309020205020404" pitchFamily="49" charset="0"/>
              </a:rPr>
              <a:t>More Seamless Backup between PTWC and USNTWC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Improved Tsunami Forecasting (</a:t>
            </a:r>
            <a:r>
              <a:rPr lang="en-US" sz="1400" dirty="0" err="1">
                <a:latin typeface="+mn-lt"/>
                <a:cs typeface="Courier New" panose="02070309020205020404" pitchFamily="49" charset="0"/>
              </a:rPr>
              <a:t>Probablistic</a:t>
            </a:r>
            <a:r>
              <a:rPr lang="en-US" sz="1400" dirty="0">
                <a:latin typeface="+mn-lt"/>
                <a:cs typeface="Courier New" panose="02070309020205020404" pitchFamily="49" charset="0"/>
              </a:rPr>
              <a:t> Forecasts?)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Complete redo of the tsunami.gov website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Enterprise Supported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More information – operational and background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Ease of Use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ourier New" panose="02070309020205020404" pitchFamily="49" charset="0"/>
              </a:rPr>
              <a:t>Reimplement Un-announced Communication Tests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+mn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5007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4C6B490-8ECF-4BB9-AA69-3646932E9930}"/>
              </a:ext>
            </a:extLst>
          </p:cNvPr>
          <p:cNvGrpSpPr/>
          <p:nvPr/>
        </p:nvGrpSpPr>
        <p:grpSpPr>
          <a:xfrm>
            <a:off x="1385915" y="145301"/>
            <a:ext cx="7600297" cy="6305966"/>
            <a:chOff x="1385915" y="145301"/>
            <a:chExt cx="7600297" cy="630596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A7F4BAA-D3C7-4A0E-A39E-A6C03004AACD}"/>
                </a:ext>
              </a:extLst>
            </p:cNvPr>
            <p:cNvGrpSpPr/>
            <p:nvPr/>
          </p:nvGrpSpPr>
          <p:grpSpPr>
            <a:xfrm>
              <a:off x="1385915" y="406733"/>
              <a:ext cx="6372170" cy="6044534"/>
              <a:chOff x="1385915" y="406733"/>
              <a:chExt cx="6372170" cy="6044534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B9E69F2B-7107-41EB-9312-BC79C16F8D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385915" y="406733"/>
                <a:ext cx="5865071" cy="5966059"/>
              </a:xfrm>
              <a:prstGeom prst="rect">
                <a:avLst/>
              </a:prstGeom>
            </p:spPr>
          </p:pic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241250C4-FC53-4D83-BE74-F406FF5FF6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9624" y="3429000"/>
                <a:ext cx="2408461" cy="3022267"/>
              </a:xfrm>
              <a:prstGeom prst="rect">
                <a:avLst/>
              </a:prstGeom>
            </p:spPr>
          </p:pic>
          <p:sp>
            <p:nvSpPr>
              <p:cNvPr id="4" name="Arrow: Right 3">
                <a:extLst>
                  <a:ext uri="{FF2B5EF4-FFF2-40B4-BE49-F238E27FC236}">
                    <a16:creationId xmlns:a16="http://schemas.microsoft.com/office/drawing/2014/main" id="{975D5875-43E7-4BE8-B438-0C5623A5061A}"/>
                  </a:ext>
                </a:extLst>
              </p:cNvPr>
              <p:cNvSpPr/>
              <p:nvPr/>
            </p:nvSpPr>
            <p:spPr>
              <a:xfrm>
                <a:off x="4842525" y="4106832"/>
                <a:ext cx="419450" cy="137997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A3D1D-8FE6-4B52-8F87-F53210CAE265}"/>
                </a:ext>
              </a:extLst>
            </p:cNvPr>
            <p:cNvSpPr/>
            <p:nvPr/>
          </p:nvSpPr>
          <p:spPr>
            <a:xfrm>
              <a:off x="5052250" y="145301"/>
              <a:ext cx="3933962" cy="338554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https://www.surveymonkey.com/r/testPTWS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969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0053DA-8D38-40E5-A78C-20242C846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853" y="394282"/>
            <a:ext cx="5576294" cy="606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44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5BC471F-A9C2-4B0A-8B06-68359410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438150"/>
            <a:ext cx="8174037" cy="582613"/>
          </a:xfrm>
        </p:spPr>
        <p:txBody>
          <a:bodyPr/>
          <a:lstStyle/>
          <a:p>
            <a:r>
              <a:rPr lang="en-US" altLang="en-US" sz="2800" dirty="0"/>
              <a:t>Covered Tomorrow in SC Agenda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:a16="http://schemas.microsoft.com/office/drawing/2014/main" id="{E037B1CA-E0D6-4F6A-B77F-95757D5B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381125"/>
            <a:ext cx="7947025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Courier New" panose="02070309020205020404" pitchFamily="49" charset="0"/>
              </a:rPr>
              <a:t>Expansion of Earthquake Source Zone to Scotia Arc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Courier New" panose="02070309020205020404" pitchFamily="49" charset="0"/>
              </a:rPr>
              <a:t>Changes to PTWC Threat Message Content and Format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Courier New" panose="02070309020205020404" pitchFamily="49" charset="0"/>
              </a:rPr>
              <a:t>Ceasing of Telefaxes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Courier New" panose="02070309020205020404" pitchFamily="49" charset="0"/>
              </a:rPr>
              <a:t>Revision of PTWC User’s Guide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Courier New" panose="02070309020205020404" pitchFamily="49" charset="0"/>
              </a:rPr>
              <a:t>Maritime Products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latin typeface="+mn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959809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34ACE3C-4020-42DE-95CC-92949A276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144713"/>
            <a:ext cx="7204075" cy="1685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8" tIns="45690" rIns="91378" bIns="4569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3600" b="1">
                <a:solidFill>
                  <a:srgbClr val="CC0000"/>
                </a:solidFill>
              </a:rPr>
              <a:t>Thank You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E99AE69-028D-4656-B59B-C7F7DFE42E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19400" y="5087938"/>
            <a:ext cx="5497513" cy="14112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Charles McCreery, Chair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NOAA Pacific Tsunami Warning Center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charles.mccreery@noaa.gov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D9A4-87A5-44D5-9A75-964772E5B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127" y="151900"/>
            <a:ext cx="8095054" cy="845627"/>
          </a:xfrm>
        </p:spPr>
        <p:txBody>
          <a:bodyPr/>
          <a:lstStyle/>
          <a:p>
            <a:r>
              <a:rPr lang="en-US" sz="3200" dirty="0"/>
              <a:t>Staffing as of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ECE04-805F-45E7-B882-B92DC28FF04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91127" y="1240577"/>
            <a:ext cx="8095054" cy="5180708"/>
          </a:xfrm>
          <a:solidFill>
            <a:schemeClr val="bg1">
              <a:lumMod val="95000"/>
            </a:schemeClr>
          </a:solidFill>
          <a:ln w="9525"/>
        </p:spPr>
        <p:txBody>
          <a:bodyPr/>
          <a:lstStyle/>
          <a:p>
            <a:pPr>
              <a:tabLst>
                <a:tab pos="7315200" algn="r"/>
              </a:tabLst>
            </a:pPr>
            <a:r>
              <a:rPr lang="en-US" sz="1600" dirty="0">
                <a:highlight>
                  <a:srgbClr val="00FFFF"/>
                </a:highlight>
              </a:rPr>
              <a:t>Management Team	</a:t>
            </a:r>
            <a:r>
              <a:rPr lang="en-US" sz="1600" b="0" dirty="0">
                <a:highlight>
                  <a:srgbClr val="00FFFF"/>
                </a:highlight>
              </a:rPr>
              <a:t>.</a:t>
            </a:r>
          </a:p>
          <a:p>
            <a:pPr lvl="1">
              <a:tabLst>
                <a:tab pos="7315200" algn="r"/>
              </a:tabLst>
            </a:pPr>
            <a:r>
              <a:rPr lang="en-US" sz="1400" b="0" dirty="0"/>
              <a:t>Director </a:t>
            </a:r>
            <a:r>
              <a:rPr lang="en-US" sz="1400" b="0" u="dotted" dirty="0"/>
              <a:t>	         </a:t>
            </a:r>
            <a:r>
              <a:rPr lang="en-US" sz="1400" b="0" dirty="0"/>
              <a:t>Chip McCreery</a:t>
            </a:r>
            <a:endParaRPr lang="en-US" sz="1400" u="sng" dirty="0"/>
          </a:p>
          <a:p>
            <a:pPr lvl="1">
              <a:tabLst>
                <a:tab pos="7315200" algn="r"/>
              </a:tabLst>
            </a:pPr>
            <a:r>
              <a:rPr lang="en-US" sz="1400" dirty="0"/>
              <a:t>Science Officer </a:t>
            </a:r>
            <a:r>
              <a:rPr lang="en-US" sz="1400" u="dotted" dirty="0"/>
              <a:t>	</a:t>
            </a:r>
            <a:r>
              <a:rPr lang="en-US" sz="1400" dirty="0"/>
              <a:t>Stuart Weinstein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Electronics System Analyst </a:t>
            </a:r>
            <a:r>
              <a:rPr lang="en-US" sz="1400" u="dotted" dirty="0"/>
              <a:t>	</a:t>
            </a:r>
            <a:r>
              <a:rPr lang="en-US" sz="1400" dirty="0"/>
              <a:t>vacant</a:t>
            </a:r>
          </a:p>
          <a:p>
            <a:pPr>
              <a:tabLst>
                <a:tab pos="7315200" algn="r"/>
              </a:tabLst>
            </a:pPr>
            <a:r>
              <a:rPr lang="en-US" sz="1600" dirty="0">
                <a:highlight>
                  <a:srgbClr val="00FFFF"/>
                </a:highlight>
                <a:ea typeface="+mn-ea"/>
              </a:rPr>
              <a:t>24x7 Duty Scientists	</a:t>
            </a:r>
            <a:r>
              <a:rPr lang="en-US" sz="1600" b="0" dirty="0">
                <a:highlight>
                  <a:srgbClr val="00FFFF"/>
                </a:highlight>
                <a:ea typeface="+mn-ea"/>
              </a:rPr>
              <a:t>.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Lead Duty Scientist </a:t>
            </a:r>
            <a:r>
              <a:rPr lang="en-US" sz="1400" u="dotted" dirty="0"/>
              <a:t>	</a:t>
            </a:r>
            <a:r>
              <a:rPr lang="en-US" sz="1400" dirty="0" err="1"/>
              <a:t>Dailin</a:t>
            </a:r>
            <a:r>
              <a:rPr lang="en-US" sz="1400" dirty="0"/>
              <a:t> Wang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Lead Duty Scientist </a:t>
            </a:r>
            <a:r>
              <a:rPr lang="en-US" sz="1400" u="dotted" dirty="0"/>
              <a:t>	</a:t>
            </a:r>
            <a:r>
              <a:rPr lang="en-US" sz="1400" dirty="0"/>
              <a:t>David Walsh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Lead Duty Scientist </a:t>
            </a:r>
            <a:r>
              <a:rPr lang="en-US" sz="1400" u="dotted" dirty="0"/>
              <a:t>	</a:t>
            </a:r>
            <a:r>
              <a:rPr lang="en-US" sz="1400" dirty="0"/>
              <a:t>Nathan Becker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Lead Duty Scientist </a:t>
            </a:r>
            <a:r>
              <a:rPr lang="en-US" sz="1400" u="dotted" dirty="0"/>
              <a:t>	</a:t>
            </a:r>
            <a:r>
              <a:rPr lang="en-US" sz="1400" dirty="0"/>
              <a:t>Jonathan Weiss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Lead Duty Scientist </a:t>
            </a:r>
            <a:r>
              <a:rPr lang="en-US" sz="1400" u="dotted" dirty="0"/>
              <a:t>	</a:t>
            </a:r>
            <a:r>
              <a:rPr lang="en-US" sz="1400" dirty="0"/>
              <a:t>Stanley </a:t>
            </a:r>
            <a:r>
              <a:rPr lang="en-US" sz="1400" dirty="0" err="1"/>
              <a:t>Goosby</a:t>
            </a:r>
            <a:endParaRPr lang="en-US" sz="1400" dirty="0"/>
          </a:p>
          <a:p>
            <a:pPr lvl="1">
              <a:tabLst>
                <a:tab pos="7315200" algn="r"/>
              </a:tabLst>
            </a:pPr>
            <a:r>
              <a:rPr lang="en-US" sz="1400" dirty="0"/>
              <a:t>Duty Scientist </a:t>
            </a:r>
            <a:r>
              <a:rPr lang="en-US" sz="1400" u="dotted" dirty="0"/>
              <a:t>	</a:t>
            </a:r>
            <a:r>
              <a:rPr lang="en-US" sz="1400" dirty="0"/>
              <a:t>Andrei </a:t>
            </a:r>
            <a:r>
              <a:rPr lang="en-US" sz="1400" dirty="0" err="1"/>
              <a:t>Natarov</a:t>
            </a:r>
            <a:endParaRPr lang="en-US" sz="1400" dirty="0"/>
          </a:p>
          <a:p>
            <a:pPr lvl="1">
              <a:tabLst>
                <a:tab pos="7315200" algn="r"/>
              </a:tabLst>
            </a:pPr>
            <a:r>
              <a:rPr lang="en-US" sz="1400" dirty="0"/>
              <a:t>Duty Scientist </a:t>
            </a:r>
            <a:r>
              <a:rPr lang="en-US" sz="1400" u="dotted" dirty="0"/>
              <a:t>	</a:t>
            </a:r>
            <a:r>
              <a:rPr lang="en-US" sz="1400" dirty="0"/>
              <a:t>Carolina </a:t>
            </a:r>
            <a:r>
              <a:rPr lang="en-US" sz="1400" dirty="0" err="1"/>
              <a:t>Hincapie</a:t>
            </a:r>
            <a:endParaRPr lang="en-US" sz="1400" dirty="0"/>
          </a:p>
          <a:p>
            <a:pPr lvl="1">
              <a:tabLst>
                <a:tab pos="7315200" algn="r"/>
              </a:tabLst>
            </a:pPr>
            <a:r>
              <a:rPr lang="en-US" sz="1400" dirty="0"/>
              <a:t>Duty Scientist </a:t>
            </a:r>
            <a:r>
              <a:rPr lang="en-US" sz="1400" u="dotted" dirty="0"/>
              <a:t>	</a:t>
            </a:r>
            <a:r>
              <a:rPr lang="en-US" sz="1400" dirty="0"/>
              <a:t>Caroline Jackson, in training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Duty Scientist </a:t>
            </a:r>
            <a:r>
              <a:rPr lang="en-US" sz="1400" u="dotted" dirty="0"/>
              <a:t>	</a:t>
            </a:r>
            <a:r>
              <a:rPr lang="en-US" sz="1400" dirty="0"/>
              <a:t>Hannah Weinstein, in training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Duty Scientist </a:t>
            </a:r>
            <a:r>
              <a:rPr lang="en-US" sz="1400" u="dotted" dirty="0"/>
              <a:t>	</a:t>
            </a:r>
            <a:r>
              <a:rPr lang="en-US" sz="1400" dirty="0"/>
              <a:t>Kayla </a:t>
            </a:r>
            <a:r>
              <a:rPr lang="en-US" sz="1400" dirty="0" err="1"/>
              <a:t>Besong</a:t>
            </a:r>
            <a:r>
              <a:rPr lang="en-US" sz="1400" dirty="0"/>
              <a:t>, starting 9/23/24</a:t>
            </a:r>
          </a:p>
          <a:p>
            <a:pPr>
              <a:tabLst>
                <a:tab pos="7315200" algn="r"/>
              </a:tabLst>
            </a:pPr>
            <a:r>
              <a:rPr lang="en-US" sz="1600" dirty="0">
                <a:highlight>
                  <a:srgbClr val="00FFFF"/>
                </a:highlight>
                <a:ea typeface="+mn-ea"/>
              </a:rPr>
              <a:t>Support Staff	</a:t>
            </a:r>
            <a:r>
              <a:rPr lang="en-US" sz="1600" b="0" dirty="0">
                <a:highlight>
                  <a:srgbClr val="00FFFF"/>
                </a:highlight>
                <a:ea typeface="+mn-ea"/>
              </a:rPr>
              <a:t>.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Administrative Support Assistant </a:t>
            </a:r>
            <a:r>
              <a:rPr lang="en-US" sz="1400" u="dotted" dirty="0"/>
              <a:t>	</a:t>
            </a:r>
            <a:r>
              <a:rPr lang="en-US" sz="1400" dirty="0"/>
              <a:t>Melissa Behnken, starting 9/23/24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Electronics Technician </a:t>
            </a:r>
            <a:r>
              <a:rPr lang="en-US" sz="1400" u="dotted" dirty="0"/>
              <a:t>	</a:t>
            </a:r>
            <a:r>
              <a:rPr lang="en-US" sz="1400" dirty="0"/>
              <a:t>Karl </a:t>
            </a:r>
            <a:r>
              <a:rPr lang="en-US" sz="1400" dirty="0" err="1"/>
              <a:t>Abrahamzon</a:t>
            </a:r>
            <a:endParaRPr lang="en-US" sz="1400" dirty="0"/>
          </a:p>
          <a:p>
            <a:pPr lvl="1">
              <a:tabLst>
                <a:tab pos="7315200" algn="r"/>
              </a:tabLst>
            </a:pPr>
            <a:r>
              <a:rPr lang="en-US" sz="1400" dirty="0"/>
              <a:t>Information Technology Specialist </a:t>
            </a:r>
            <a:r>
              <a:rPr lang="en-US" sz="1400" u="dotted" dirty="0"/>
              <a:t>	</a:t>
            </a:r>
            <a:r>
              <a:rPr lang="en-US" sz="1400" dirty="0"/>
              <a:t>Aaron Beers</a:t>
            </a:r>
          </a:p>
          <a:p>
            <a:pPr>
              <a:tabLst>
                <a:tab pos="7315200" algn="r"/>
              </a:tabLst>
            </a:pPr>
            <a:r>
              <a:rPr lang="en-US" sz="1600" dirty="0">
                <a:highlight>
                  <a:srgbClr val="00FFFF"/>
                </a:highlight>
                <a:ea typeface="+mn-ea"/>
              </a:rPr>
              <a:t>Contract Support	</a:t>
            </a:r>
            <a:r>
              <a:rPr lang="en-US" sz="1600" b="0" dirty="0">
                <a:highlight>
                  <a:srgbClr val="00FFFF"/>
                </a:highlight>
                <a:ea typeface="+mn-ea"/>
              </a:rPr>
              <a:t>.</a:t>
            </a:r>
          </a:p>
          <a:p>
            <a:pPr lvl="1">
              <a:tabLst>
                <a:tab pos="7315200" algn="r"/>
              </a:tabLst>
            </a:pPr>
            <a:r>
              <a:rPr lang="en-US" sz="1400" dirty="0"/>
              <a:t>Information Technology Contractor </a:t>
            </a:r>
            <a:r>
              <a:rPr lang="en-US" sz="1400" u="dotted" dirty="0"/>
              <a:t>	</a:t>
            </a:r>
            <a:r>
              <a:rPr lang="en-US" sz="1400" dirty="0"/>
              <a:t>Sean Gleason</a:t>
            </a:r>
          </a:p>
          <a:p>
            <a:pPr lvl="1">
              <a:tabLst>
                <a:tab pos="5486400" algn="r"/>
              </a:tabLst>
            </a:pPr>
            <a:endParaRPr lang="en-US" sz="1400" b="0" dirty="0"/>
          </a:p>
          <a:p>
            <a:pPr>
              <a:tabLst>
                <a:tab pos="5486400" algn="r"/>
              </a:tabLst>
            </a:pP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69443653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400" dirty="0"/>
              <a:t>Seismic Network Used by PTWC – 9/14/24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8A035-6826-4632-8613-73520103F88C}"/>
              </a:ext>
            </a:extLst>
          </p:cNvPr>
          <p:cNvSpPr txBox="1"/>
          <p:nvPr/>
        </p:nvSpPr>
        <p:spPr>
          <a:xfrm>
            <a:off x="5229225" y="1390650"/>
            <a:ext cx="3181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Snapshot on 6/5/22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White Dots are Active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EECC30-FE93-4AC6-93C7-65196F692590}"/>
              </a:ext>
            </a:extLst>
          </p:cNvPr>
          <p:cNvSpPr txBox="1"/>
          <p:nvPr/>
        </p:nvSpPr>
        <p:spPr>
          <a:xfrm>
            <a:off x="394446" y="5634677"/>
            <a:ext cx="83551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dot is a seismic station. At the time of this snapshot, PTWC was receiving digital seismic waveform data from all the white-colored stations within a minute. No data was being received from black-colored stations.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FD1696-1EFD-4210-9513-7FEEE50642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3" b="3093"/>
          <a:stretch/>
        </p:blipFill>
        <p:spPr>
          <a:xfrm>
            <a:off x="733425" y="1390650"/>
            <a:ext cx="767715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27766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400" dirty="0"/>
              <a:t>Sea-Level Gauges Monitored by PTWC – 9/14/224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8A035-6826-4632-8613-73520103F88C}"/>
              </a:ext>
            </a:extLst>
          </p:cNvPr>
          <p:cNvSpPr txBox="1"/>
          <p:nvPr/>
        </p:nvSpPr>
        <p:spPr>
          <a:xfrm>
            <a:off x="5229225" y="1390650"/>
            <a:ext cx="3181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Snapshot on 6/5/22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White Dots are Active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C23770-2C6F-4225-8BAE-E283C85487DD}"/>
              </a:ext>
            </a:extLst>
          </p:cNvPr>
          <p:cNvSpPr txBox="1"/>
          <p:nvPr/>
        </p:nvSpPr>
        <p:spPr>
          <a:xfrm>
            <a:off x="197708" y="5634677"/>
            <a:ext cx="8740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Small dots are coastal sea-level stations. Larger dots are deep-ocean tsunameters (DARTs). At the time of this snapshot, the white and yellow coastal stations and the orange DART gauges were sending timely data. Black stations were not functioning.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A280DE-0A05-401F-947A-D44DBD7990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" t="2779" r="1351" b="2952"/>
          <a:stretch/>
        </p:blipFill>
        <p:spPr>
          <a:xfrm>
            <a:off x="411772" y="1161535"/>
            <a:ext cx="8312218" cy="452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0621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5BC471F-A9C2-4B0A-8B06-68359410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438150"/>
            <a:ext cx="8174037" cy="582613"/>
          </a:xfrm>
        </p:spPr>
        <p:txBody>
          <a:bodyPr/>
          <a:lstStyle/>
          <a:p>
            <a:r>
              <a:rPr lang="en-US" altLang="en-US" sz="2800" dirty="0"/>
              <a:t>PTWC Messages Issued since September 2023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:a16="http://schemas.microsoft.com/office/drawing/2014/main" id="{E037B1CA-E0D6-4F6A-B77F-95757D5B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266825"/>
            <a:ext cx="8174037" cy="28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b="1" dirty="0"/>
              <a:t>37 Tsunami Information Statements issued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b="1" dirty="0"/>
              <a:t>6 Tsunami Threat Message sequences issued</a:t>
            </a:r>
          </a:p>
          <a:p>
            <a:pPr marL="741363" lvl="1" indent="-284163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12/02/23 – Mw 7.6, Philippines, 3 Messages, 8 cm Davao, Philippines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12/07/23 – Mw 7.1, Vanuatu, 2 Messages, 8 cm </a:t>
            </a:r>
            <a:r>
              <a:rPr lang="en-US" altLang="en-US" dirty="0" err="1"/>
              <a:t>Lenakel</a:t>
            </a:r>
            <a:r>
              <a:rPr lang="en-US" altLang="en-US" dirty="0"/>
              <a:t>, Vanuatu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01/01/24 – Mw 7.5, Japan, 5 Messages, &gt;1.2 m </a:t>
            </a:r>
            <a:r>
              <a:rPr lang="en-US" altLang="en-US" dirty="0" err="1"/>
              <a:t>Wajimako</a:t>
            </a:r>
            <a:r>
              <a:rPr lang="en-US" altLang="en-US" dirty="0"/>
              <a:t>, Japan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04/02/24 – Mw 7.4, Taiwan, 4 Messages, 1.0 m Hualien, Taiwan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06/28/24 – Mw 7.2, Peru, 3 Messages, 20 cm Arequipa, Peru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altLang="en-US" dirty="0"/>
              <a:t>08/17/24 – Mw 7.0, Kamchatka, 3 Messages, 3 mm DART 21416</a:t>
            </a: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D6EB81-617C-4763-89C1-5ADE432F2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2" y="1188720"/>
            <a:ext cx="8469297" cy="5349399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800" dirty="0"/>
              <a:t>Key Performance Indicator – Elapsed Time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322F1A-E12F-495F-AF45-D66CA6833C1E}"/>
              </a:ext>
            </a:extLst>
          </p:cNvPr>
          <p:cNvSpPr txBox="1"/>
          <p:nvPr/>
        </p:nvSpPr>
        <p:spPr>
          <a:xfrm>
            <a:off x="2117125" y="1523258"/>
            <a:ext cx="490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Blue dots are Information Statements, red dots are Threat Messages. </a:t>
            </a:r>
          </a:p>
        </p:txBody>
      </p:sp>
    </p:spTree>
    <p:extLst>
      <p:ext uri="{BB962C8B-B14F-4D97-AF65-F5344CB8AC3E}">
        <p14:creationId xmlns:p14="http://schemas.microsoft.com/office/powerpoint/2010/main" val="3398747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DAE7277-DE02-4224-9902-DD18C9CBF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2" y="1188720"/>
            <a:ext cx="8469297" cy="5349399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800" dirty="0"/>
              <a:t>Key Performance Indicator – EQ Location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82AAE-4F19-4450-9B54-E1B45F8C5A95}"/>
              </a:ext>
            </a:extLst>
          </p:cNvPr>
          <p:cNvSpPr/>
          <p:nvPr/>
        </p:nvSpPr>
        <p:spPr bwMode="auto">
          <a:xfrm>
            <a:off x="4599781" y="2153610"/>
            <a:ext cx="2257940" cy="97676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PTWC real-time </a:t>
            </a:r>
            <a:r>
              <a:rPr lang="en-US" sz="1400" dirty="0">
                <a:latin typeface="Arial" charset="0"/>
              </a:rPr>
              <a:t>p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arameters compared with USGS parameters published later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8EAFE2-68D9-4498-8A60-1EAFB45CDAFD}"/>
              </a:ext>
            </a:extLst>
          </p:cNvPr>
          <p:cNvSpPr txBox="1"/>
          <p:nvPr/>
        </p:nvSpPr>
        <p:spPr>
          <a:xfrm>
            <a:off x="2117125" y="1572686"/>
            <a:ext cx="490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Blue dots are Information Statements, red dots are Threat Messages. </a:t>
            </a:r>
          </a:p>
        </p:txBody>
      </p:sp>
    </p:spTree>
    <p:extLst>
      <p:ext uri="{BB962C8B-B14F-4D97-AF65-F5344CB8AC3E}">
        <p14:creationId xmlns:p14="http://schemas.microsoft.com/office/powerpoint/2010/main" val="601019620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13446B-635A-4F49-8602-149444473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2" y="1188720"/>
            <a:ext cx="8469297" cy="5349399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800" dirty="0"/>
              <a:t>Key Performance Indicator – EQ Depth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FBEA50-53C1-4FEA-B59A-11BC604E59DA}"/>
              </a:ext>
            </a:extLst>
          </p:cNvPr>
          <p:cNvSpPr/>
          <p:nvPr/>
        </p:nvSpPr>
        <p:spPr bwMode="auto">
          <a:xfrm>
            <a:off x="2018270" y="4910493"/>
            <a:ext cx="2726467" cy="848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PTWC real-time </a:t>
            </a:r>
            <a:r>
              <a:rPr lang="en-US" sz="1600" dirty="0">
                <a:latin typeface="Arial" charset="0"/>
              </a:rPr>
              <a:t>p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arameters compared with USGS parameters published later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AD1E24-6F97-44F2-B913-F52006328A71}"/>
              </a:ext>
            </a:extLst>
          </p:cNvPr>
          <p:cNvSpPr txBox="1"/>
          <p:nvPr/>
        </p:nvSpPr>
        <p:spPr>
          <a:xfrm>
            <a:off x="2117125" y="1523258"/>
            <a:ext cx="490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Blue dots are Information Statements, red dots are Threat Messages. </a:t>
            </a:r>
          </a:p>
        </p:txBody>
      </p:sp>
    </p:spTree>
    <p:extLst>
      <p:ext uri="{BB962C8B-B14F-4D97-AF65-F5344CB8AC3E}">
        <p14:creationId xmlns:p14="http://schemas.microsoft.com/office/powerpoint/2010/main" val="1965038854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0615B5-CD5F-4723-B07A-07B3DD3BD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2" y="1188720"/>
            <a:ext cx="8469297" cy="5349399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AFB01D6A-22DE-45C2-A8A3-8AAE640C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63" y="85725"/>
            <a:ext cx="8174037" cy="914400"/>
          </a:xfrm>
        </p:spPr>
        <p:txBody>
          <a:bodyPr/>
          <a:lstStyle/>
          <a:p>
            <a:r>
              <a:rPr lang="en-US" altLang="en-US" sz="2800" dirty="0"/>
              <a:t>Key Performance Indicator – Mw from </a:t>
            </a:r>
            <a:r>
              <a:rPr lang="en-US" altLang="en-US" sz="2800" dirty="0" err="1"/>
              <a:t>Mwp</a:t>
            </a:r>
            <a:endParaRPr lang="en-US" altLang="en-US" sz="2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5DF1B-A27A-43E9-9DA2-FC20C6D0D511}"/>
              </a:ext>
            </a:extLst>
          </p:cNvPr>
          <p:cNvSpPr/>
          <p:nvPr/>
        </p:nvSpPr>
        <p:spPr bwMode="auto">
          <a:xfrm>
            <a:off x="5535827" y="4910493"/>
            <a:ext cx="2726467" cy="848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PTWC real-time </a:t>
            </a:r>
            <a:r>
              <a:rPr lang="en-US" sz="1600" dirty="0">
                <a:latin typeface="Arial" charset="0"/>
              </a:rPr>
              <a:t>p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arameters compared with USGS parameters published later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4F4AD9-8E8E-4517-8DA0-0D3BBD9FB2FE}"/>
              </a:ext>
            </a:extLst>
          </p:cNvPr>
          <p:cNvSpPr txBox="1"/>
          <p:nvPr/>
        </p:nvSpPr>
        <p:spPr>
          <a:xfrm>
            <a:off x="2117125" y="1523258"/>
            <a:ext cx="490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Blue dots are Information Statements, red dots are Threat Messages. </a:t>
            </a:r>
          </a:p>
        </p:txBody>
      </p:sp>
    </p:spTree>
    <p:extLst>
      <p:ext uri="{BB962C8B-B14F-4D97-AF65-F5344CB8AC3E}">
        <p14:creationId xmlns:p14="http://schemas.microsoft.com/office/powerpoint/2010/main" val="357200623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6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SOP BKK Template</Template>
  <TotalTime>35290</TotalTime>
  <Words>629</Words>
  <Application>Microsoft Office PowerPoint</Application>
  <PresentationFormat>On-screen Show (4:3)</PresentationFormat>
  <Paragraphs>85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MS PGothic</vt:lpstr>
      <vt:lpstr>MS PGothic</vt:lpstr>
      <vt:lpstr>Angsana New</vt:lpstr>
      <vt:lpstr>Arial</vt:lpstr>
      <vt:lpstr>Calibri</vt:lpstr>
      <vt:lpstr>Courier New</vt:lpstr>
      <vt:lpstr>Times New Roman</vt:lpstr>
      <vt:lpstr>Verdana</vt:lpstr>
      <vt:lpstr>Wingdings</vt:lpstr>
      <vt:lpstr>6_ITTI.McKinnie</vt:lpstr>
      <vt:lpstr>PowerPoint Presentation</vt:lpstr>
      <vt:lpstr>Staffing as of </vt:lpstr>
      <vt:lpstr>Seismic Network Used by PTWC – 9/14/24</vt:lpstr>
      <vt:lpstr>Sea-Level Gauges Monitored by PTWC – 9/14/224</vt:lpstr>
      <vt:lpstr>PTWC Messages Issued since September 2023</vt:lpstr>
      <vt:lpstr>Key Performance Indicator – Elapsed Time</vt:lpstr>
      <vt:lpstr>Key Performance Indicator – EQ Location</vt:lpstr>
      <vt:lpstr>Key Performance Indicator – EQ Depth</vt:lpstr>
      <vt:lpstr>Key Performance Indicator – Mw from Mwp</vt:lpstr>
      <vt:lpstr>Key Performance Indicator – Mw from WCMT</vt:lpstr>
      <vt:lpstr>Other Noteable Activities</vt:lpstr>
      <vt:lpstr>PowerPoint Presentation</vt:lpstr>
      <vt:lpstr>PowerPoint Presentation</vt:lpstr>
      <vt:lpstr>Covered Tomorrow in SC Agenda</vt:lpstr>
      <vt:lpstr>PowerPoint Presentation</vt:lpstr>
    </vt:vector>
  </TitlesOfParts>
  <Company>Pacific Tsunami Warning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Learned from Past Tsunami</dc:title>
  <dc:creator>Charles McCreery</dc:creator>
  <cp:lastModifiedBy>cmccreery</cp:lastModifiedBy>
  <cp:revision>240</cp:revision>
  <dcterms:created xsi:type="dcterms:W3CDTF">2008-05-03T16:04:58Z</dcterms:created>
  <dcterms:modified xsi:type="dcterms:W3CDTF">2024-10-01T05:42:40Z</dcterms:modified>
</cp:coreProperties>
</file>