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1"/>
    <p:sldMasterId id="2147484173" r:id="rId2"/>
  </p:sldMasterIdLst>
  <p:notesMasterIdLst>
    <p:notesMasterId r:id="rId8"/>
  </p:notesMasterIdLst>
  <p:sldIdLst>
    <p:sldId id="319" r:id="rId3"/>
    <p:sldId id="886" r:id="rId4"/>
    <p:sldId id="878" r:id="rId5"/>
    <p:sldId id="885" r:id="rId6"/>
    <p:sldId id="32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a Hincapie-Cardenas" initials="CH" lastIdx="3" clrIdx="0">
    <p:extLst>
      <p:ext uri="{19B8F6BF-5375-455C-9EA6-DF929625EA0E}">
        <p15:presenceInfo xmlns:p15="http://schemas.microsoft.com/office/powerpoint/2012/main" userId="Carolina Hincapie-Cardena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33"/>
    <a:srgbClr val="0066CC"/>
    <a:srgbClr val="00FF00"/>
    <a:srgbClr val="FF0000"/>
    <a:srgbClr val="66FF66"/>
    <a:srgbClr val="CCFFCC"/>
    <a:srgbClr val="ECF8EE"/>
    <a:srgbClr val="E6D8B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5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941901A-5C26-4D48-AD5C-61EDD766BC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C6C05DA-35EE-4B5B-A90A-F0D384B5F57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B3144C89-B845-40AC-BE8A-8CFF8DAC8EE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1B87B0C-0EBF-43DA-AC47-9EB28BC4D27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3CCDF98-7C43-4194-A8F3-40FBAEC38ED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3E350C6-FDFA-469C-86BE-96673845DE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7032516-AB39-44C7-BA97-FD56584A85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10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CDCCE52F-814F-49B7-8C26-E0A08D54CE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010D6A4-302B-45DC-8D94-5F8140243FB4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750C54BD-6BB9-4514-A2E3-FE05EC1C25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EC09245-EB19-456B-8DF3-DB79F0A854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465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0531D86-ECF9-42C0-9A48-4849C327B4AB}" type="slidenum">
              <a:rPr lang="en-US" altLang="en-US">
                <a:solidFill>
                  <a:srgbClr val="000000"/>
                </a:solidFill>
              </a:rPr>
              <a:pPr/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219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2F314B57-2775-4A4E-BAD3-B69432851C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60340ECC-18A9-4A45-A28A-08DDA6B2D75B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4E973D60-70A3-4575-8000-FEBFEA94E7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0A73BDA-A690-4FBB-AED4-41F382FF33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064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>
            <a:extLst>
              <a:ext uri="{FF2B5EF4-FFF2-40B4-BE49-F238E27FC236}">
                <a16:creationId xmlns:a16="http://schemas.microsoft.com/office/drawing/2014/main" id="{B66F2C67-9234-4BEB-AE05-7742665F4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114800"/>
            <a:ext cx="7770813" cy="92075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lIns="91368" tIns="45685" rIns="91368" bIns="45685"/>
          <a:lstStyle/>
          <a:p>
            <a:endParaRPr lang="en-US"/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F8BDAA33-7243-4B18-A36F-0336CB2CB5C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55800" y="311150"/>
            <a:ext cx="6846888" cy="82742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7908" tIns="43953" rIns="87908" bIns="43953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600" b="1" dirty="0">
                <a:latin typeface="Calibri" panose="020F0502020204030204" pitchFamily="34" charset="0"/>
                <a:cs typeface="Arial" panose="020B0604020202020204" pitchFamily="34" charset="0"/>
              </a:rPr>
              <a:t>PTWS Steering Committee Meeting</a:t>
            </a:r>
          </a:p>
          <a:p>
            <a:pPr algn="ctr" eaLnBrk="1" hangingPunct="1">
              <a:defRPr/>
            </a:pPr>
            <a:r>
              <a:rPr lang="en-US" altLang="en-US" sz="1600" b="1" dirty="0">
                <a:latin typeface="Calibri" panose="020F0502020204030204" pitchFamily="34" charset="0"/>
                <a:cs typeface="Arial" panose="020B0604020202020204" pitchFamily="34" charset="0"/>
              </a:rPr>
              <a:t>Honolulu, Hawaii</a:t>
            </a:r>
          </a:p>
          <a:p>
            <a:pPr algn="ctr" eaLnBrk="1" hangingPunct="1">
              <a:defRPr/>
            </a:pPr>
            <a:r>
              <a:rPr lang="en-US" altLang="en-US" sz="1600" b="1" dirty="0">
                <a:latin typeface="Calibri" panose="020F0502020204030204" pitchFamily="34" charset="0"/>
                <a:cs typeface="Arial" panose="020B0604020202020204" pitchFamily="34" charset="0"/>
              </a:rPr>
              <a:t>18-20 September, 2024</a:t>
            </a:r>
          </a:p>
        </p:txBody>
      </p:sp>
      <p:pic>
        <p:nvPicPr>
          <p:cNvPr id="6" name="Picture 11" descr="UNESCO-IOC_nowords.png">
            <a:extLst>
              <a:ext uri="{FF2B5EF4-FFF2-40B4-BE49-F238E27FC236}">
                <a16:creationId xmlns:a16="http://schemas.microsoft.com/office/drawing/2014/main" id="{D3CC552C-DCC6-4F69-B9F9-14FE5B656E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450850"/>
            <a:ext cx="1335087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8110" y="4329701"/>
            <a:ext cx="5497513" cy="609600"/>
          </a:xfrm>
        </p:spPr>
        <p:txBody>
          <a:bodyPr/>
          <a:lstStyle>
            <a:lvl1pPr marL="0" indent="0" algn="r">
              <a:buFont typeface="Wingdings" charset="2"/>
              <a:buNone/>
              <a:defRPr sz="2100" b="0"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155" y="2115145"/>
            <a:ext cx="7772400" cy="1817688"/>
          </a:xfrm>
          <a:solidFill>
            <a:schemeClr val="bg1"/>
          </a:solidFill>
        </p:spPr>
        <p:txBody>
          <a:bodyPr/>
          <a:lstStyle>
            <a:lvl1pPr>
              <a:defRPr sz="3600"/>
            </a:lvl1pPr>
          </a:lstStyle>
          <a:p>
            <a:endParaRPr lang="th-TH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6DBCE85-3C1E-4231-B62A-CD542F5052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368" tIns="45685" rIns="91368" bIns="4568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rgbClr val="000000"/>
                </a:solidFill>
                <a:latin typeface="Verdana" charset="0"/>
                <a:ea typeface="Angsana New"/>
                <a:cs typeface="Angsana New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3635A37-73EA-4EB7-8DF1-FB688EEBBC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368" tIns="45685" rIns="91368" bIns="4568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0000"/>
                </a:solidFill>
                <a:latin typeface="Verdana" charset="0"/>
                <a:ea typeface="Angsana New"/>
                <a:cs typeface="Angsana New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621B241-FE97-4DFE-AA54-ACF86EFCA7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368" tIns="45685" rIns="91368" bIns="4568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6C1E7C1-3DA2-4E59-B1A5-507333F023A2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271522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63B6A-798B-436B-A7C6-8B406E37575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4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E763D-1F67-4184-8E4E-F88A108E7BE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198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6F960-7FE2-4692-A908-B581278A94C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928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9C773-AB1D-40CF-8279-D3C5E021157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161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20941-AB08-40BC-804D-ABED5307C91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366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B4FE2-7ACB-45DD-AA92-D5BA7DACE86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3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218" y="151900"/>
            <a:ext cx="8380963" cy="91529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919" y="991195"/>
            <a:ext cx="4229411" cy="5180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07823" y="991195"/>
            <a:ext cx="4230968" cy="25181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07823" y="3652326"/>
            <a:ext cx="4230968" cy="25196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B24BDAD-B0C3-4831-B359-64841C9399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lIns="87908" tIns="43953" rIns="87908" bIns="43953"/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charset="0"/>
                <a:ea typeface="Angsana New"/>
                <a:cs typeface="Angsana New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314AE-2368-437F-A8E2-1A4559FD2C1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87908" tIns="43953" rIns="87908" bIns="4395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0794047-EF86-4F54-AAC3-7CA092B26C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7801404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220" y="151811"/>
            <a:ext cx="8380962" cy="91529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913" y="991195"/>
            <a:ext cx="4229411" cy="5180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7818" y="991195"/>
            <a:ext cx="4230968" cy="5180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812DC4-1B48-4EEB-BE8F-596BE4D255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lIns="87947" tIns="43973" rIns="87947" bIns="43973"/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A398E4-72FB-4CBD-BB8E-5117D135FC8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87947" tIns="43973" rIns="87947" bIns="4397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D946EA1-BB92-4DBE-B165-653F3F47EC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220483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B5AF4-34D5-4869-8F73-8123F6FB23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lIns="87947" tIns="43973" rIns="87947" bIns="43973"/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CCC067-4AC9-40EB-A6A3-F12B65C99F7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87947" tIns="43973" rIns="87947" bIns="4397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F9D33D4-D518-4136-A04D-6F80A77CF9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691339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D09EA-BA17-4EA2-807C-B8A1A1F4601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950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00634-43BF-408C-9C3F-F3A6AA70062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14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3275F-837E-4BF5-8540-91EC77E25CA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10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F0F42-5E0D-4C1B-94E1-1BA4E5DDEE5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58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2DB78-DE9B-481F-996A-EAD4BEF6033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5F47BA7-7393-42A4-9045-8C844E1461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52400"/>
            <a:ext cx="68151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8" tIns="45690" rIns="91378" bIns="4569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EF40677-734F-4BCB-91DA-D34CD4EBC1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4359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8" tIns="45690" rIns="91378" bIns="456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text styles</a:t>
            </a:r>
          </a:p>
          <a:p>
            <a:pPr lvl="1"/>
            <a:r>
              <a:rPr lang="th-TH" altLang="en-US"/>
              <a:t>Second level</a:t>
            </a:r>
          </a:p>
          <a:p>
            <a:pPr lvl="2"/>
            <a:r>
              <a:rPr lang="th-TH" altLang="en-US"/>
              <a:t>Third level</a:t>
            </a:r>
          </a:p>
          <a:p>
            <a:pPr lvl="3"/>
            <a:r>
              <a:rPr lang="th-TH" altLang="en-US"/>
              <a:t>Fourth level</a:t>
            </a:r>
          </a:p>
          <a:p>
            <a:pPr lvl="4"/>
            <a:r>
              <a:rPr lang="th-TH" altLang="en-US"/>
              <a:t>Fifth level 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id="{C6C1E4A1-25E3-4326-9A5E-ABCC8BD69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138" y="990600"/>
            <a:ext cx="7958137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 lIns="91378" tIns="45690" rIns="91378" bIns="4569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</p:sldLayoutIdLst>
  <p:txStyles>
    <p:titleStyle>
      <a:lvl1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ngsana New" pitchFamily="18" charset="0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ngsana New" pitchFamily="18" charset="0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ngsana New" pitchFamily="18" charset="0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ngsana New" pitchFamily="18" charset="0"/>
        </a:defRPr>
      </a:lvl5pPr>
      <a:lvl6pPr marL="456891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6pPr>
      <a:lvl7pPr marL="913782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7pPr>
      <a:lvl8pPr marL="1370672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8pPr>
      <a:lvl9pPr marL="1827563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9pPr>
    </p:titleStyle>
    <p:bodyStyle>
      <a:lvl1pPr marL="466725" indent="-466725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3000" b="1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904875" indent="-433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301750" indent="-39211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90688" indent="-384175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4pPr>
      <a:lvl5pPr marL="2090738" indent="-395288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5pPr>
      <a:lvl6pPr marL="2549388" indent="-398194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6pPr>
      <a:lvl7pPr marL="3006279" indent="-398194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7pPr>
      <a:lvl8pPr marL="3463170" indent="-398194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8pPr>
      <a:lvl9pPr marL="3920060" indent="-398194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91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782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672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563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455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344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236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127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B5C7474-1B19-42F7-95DF-11D9BC4263F6}" type="slidenum">
              <a:rPr lang="en-US" altLang="en-US">
                <a:solidFill>
                  <a:srgbClr val="000000"/>
                </a:solidFill>
                <a:ea typeface="+mn-ea"/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7193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4" r:id="rId1"/>
    <p:sldLayoutId id="2147484175" r:id="rId2"/>
    <p:sldLayoutId id="2147484176" r:id="rId3"/>
    <p:sldLayoutId id="2147484177" r:id="rId4"/>
    <p:sldLayoutId id="2147484178" r:id="rId5"/>
    <p:sldLayoutId id="2147484179" r:id="rId6"/>
    <p:sldLayoutId id="2147484180" r:id="rId7"/>
    <p:sldLayoutId id="2147484181" r:id="rId8"/>
    <p:sldLayoutId id="2147484182" r:id="rId9"/>
    <p:sldLayoutId id="2147484183" r:id="rId10"/>
    <p:sldLayoutId id="21474841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control" Target="../activeX/activeX1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65A259F-F3F4-4266-9648-538B9585F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2697163"/>
            <a:ext cx="7783513" cy="1133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8" tIns="45690" rIns="91378" bIns="4569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en-US" sz="3000" b="1" dirty="0">
                <a:solidFill>
                  <a:schemeClr val="accent2"/>
                </a:solidFill>
              </a:rPr>
              <a:t>Common PTWS TSP Users’ Guide Structure and Content – Progress Report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3922DBB-0818-4ECC-9114-4771917DB62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55925" y="5381625"/>
            <a:ext cx="5497513" cy="1411288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000"/>
              <a:t>Charles McCreery, Director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000"/>
              <a:t>NOAA Pacific Tsunami Warning Center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000"/>
              <a:t>charles.mccreery@noaa.gov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C5BC471F-A9C2-4B0A-8B06-68359410F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438150"/>
            <a:ext cx="8174037" cy="582613"/>
          </a:xfrm>
        </p:spPr>
        <p:txBody>
          <a:bodyPr/>
          <a:lstStyle/>
          <a:p>
            <a:r>
              <a:rPr lang="en-US" altLang="en-US" sz="2400" dirty="0"/>
              <a:t>Background</a:t>
            </a:r>
          </a:p>
        </p:txBody>
      </p:sp>
      <p:sp>
        <p:nvSpPr>
          <p:cNvPr id="10243" name="TextBox 4">
            <a:extLst>
              <a:ext uri="{FF2B5EF4-FFF2-40B4-BE49-F238E27FC236}">
                <a16:creationId xmlns:a16="http://schemas.microsoft.com/office/drawing/2014/main" id="{E037B1CA-E0D6-4F6A-B77F-95757D5B0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63" y="1280457"/>
            <a:ext cx="7947025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+mj-lt"/>
                <a:cs typeface="Courier New" panose="02070309020205020404" pitchFamily="49" charset="0"/>
              </a:rPr>
              <a:t>Prior to ICG/PTWS-XXX the WG2 TT of TSPs agreed to revise each of their Users’ Guides to have a common structure and contain similar content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+mj-lt"/>
                <a:cs typeface="Courier New" panose="02070309020205020404" pitchFamily="49" charset="0"/>
              </a:rPr>
              <a:t>At ICG/PTWS-XXX these changes to the Guides were briefed and the ICG agreed that the TSPs proceed.</a:t>
            </a:r>
          </a:p>
        </p:txBody>
      </p:sp>
    </p:spTree>
    <p:extLst>
      <p:ext uri="{BB962C8B-B14F-4D97-AF65-F5344CB8AC3E}">
        <p14:creationId xmlns:p14="http://schemas.microsoft.com/office/powerpoint/2010/main" val="2485078397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2"/>
          <p:cNvSpPr txBox="1">
            <a:spLocks noChangeArrowheads="1"/>
          </p:cNvSpPr>
          <p:nvPr/>
        </p:nvSpPr>
        <p:spPr bwMode="auto">
          <a:xfrm>
            <a:off x="381000" y="152400"/>
            <a:ext cx="845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  <a:ea typeface="+mn-ea"/>
              </a:rPr>
              <a:t>Example New Tsunami Threat Message with Forecast</a:t>
            </a:r>
          </a:p>
        </p:txBody>
      </p:sp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379413" y="6324600"/>
            <a:ext cx="845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FFFF00"/>
                </a:solidFill>
                <a:ea typeface="+mn-ea"/>
              </a:rPr>
              <a:t>Tsunami ETAs are organized by Country or Territory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r:id="rId1" imgW="8458200" imgH="5562720"/>
        </mc:Choice>
        <mc:Fallback>
          <p:control r:id="rId1" imgW="8458200" imgH="5562720">
            <p:pic>
              <p:nvPicPr>
                <p:cNvPr id="717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381000" y="609600"/>
                  <a:ext cx="8458200" cy="5562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389187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C5BC471F-A9C2-4B0A-8B06-68359410F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438150"/>
            <a:ext cx="8174037" cy="582613"/>
          </a:xfrm>
        </p:spPr>
        <p:txBody>
          <a:bodyPr/>
          <a:lstStyle/>
          <a:p>
            <a:r>
              <a:rPr lang="en-US" altLang="en-US" sz="2400" dirty="0"/>
              <a:t>Current Status</a:t>
            </a:r>
          </a:p>
        </p:txBody>
      </p:sp>
      <p:sp>
        <p:nvSpPr>
          <p:cNvPr id="10243" name="TextBox 4">
            <a:extLst>
              <a:ext uri="{FF2B5EF4-FFF2-40B4-BE49-F238E27FC236}">
                <a16:creationId xmlns:a16="http://schemas.microsoft.com/office/drawing/2014/main" id="{E037B1CA-E0D6-4F6A-B77F-95757D5B0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63" y="1280457"/>
            <a:ext cx="7947025" cy="386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b="1" dirty="0">
                <a:latin typeface="+mj-lt"/>
                <a:cs typeface="Courier New" panose="02070309020205020404" pitchFamily="49" charset="0"/>
              </a:rPr>
              <a:t>PTWC</a:t>
            </a:r>
            <a:r>
              <a:rPr lang="en-US" altLang="en-US" sz="2000" dirty="0">
                <a:latin typeface="+mj-lt"/>
                <a:cs typeface="Courier New" panose="02070309020205020404" pitchFamily="49" charset="0"/>
              </a:rPr>
              <a:t> – Work is underway. Expect to complete before ICG/PTWS-XXXI.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b="1" dirty="0">
                <a:latin typeface="+mj-lt"/>
                <a:cs typeface="Courier New" panose="02070309020205020404" pitchFamily="49" charset="0"/>
              </a:rPr>
              <a:t>NWPTAC</a:t>
            </a:r>
            <a:r>
              <a:rPr lang="en-US" altLang="en-US" sz="2000" dirty="0">
                <a:latin typeface="+mj-lt"/>
                <a:cs typeface="Courier New" panose="02070309020205020404" pitchFamily="49" charset="0"/>
              </a:rPr>
              <a:t> – Work is underway. Will probably not complete before ICG/PTWS-XXXI.</a:t>
            </a:r>
            <a:endParaRPr lang="en-US" altLang="en-US" sz="2000" i="1" dirty="0">
              <a:latin typeface="+mj-lt"/>
              <a:cs typeface="Courier New" panose="02070309020205020404" pitchFamily="49" charset="0"/>
            </a:endParaRP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b="1" dirty="0">
                <a:latin typeface="+mj-lt"/>
                <a:cs typeface="Courier New" panose="02070309020205020404" pitchFamily="49" charset="0"/>
              </a:rPr>
              <a:t>SCSTAC</a:t>
            </a:r>
            <a:r>
              <a:rPr lang="en-US" altLang="en-US" sz="2000" dirty="0">
                <a:latin typeface="+mj-lt"/>
                <a:cs typeface="Courier New" panose="02070309020205020404" pitchFamily="49" charset="0"/>
              </a:rPr>
              <a:t> – Work is underway. Will provide a progress report at ICG/PTWS-XXXI.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b="1" dirty="0">
                <a:latin typeface="+mj-lt"/>
                <a:cs typeface="Courier New" panose="02070309020205020404" pitchFamily="49" charset="0"/>
              </a:rPr>
              <a:t>CATAC</a:t>
            </a:r>
            <a:r>
              <a:rPr lang="en-US" altLang="en-US" sz="2000" dirty="0">
                <a:latin typeface="+mj-lt"/>
                <a:cs typeface="Courier New" panose="02070309020205020404" pitchFamily="49" charset="0"/>
              </a:rPr>
              <a:t> – Work on this paused temporarily while the legal foundation for CATAC was being established in Nicaragua. That step is now nearly complete. </a:t>
            </a:r>
            <a:r>
              <a:rPr lang="en-US" altLang="en-US" sz="2000">
                <a:cs typeface="Courier New" panose="02070309020205020404" pitchFamily="49" charset="0"/>
              </a:rPr>
              <a:t>Will provide a progress report at ICG/PTWS-XXXI.</a:t>
            </a:r>
            <a:endParaRPr lang="en-US" altLang="en-US" sz="2000" dirty="0">
              <a:latin typeface="+mj-lt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70393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034ACE3C-4020-42DE-95CC-92949A276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2144713"/>
            <a:ext cx="7204075" cy="1685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8" tIns="45690" rIns="91378" bIns="4569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en-US" sz="3600" b="1">
                <a:solidFill>
                  <a:srgbClr val="CC0000"/>
                </a:solidFill>
              </a:rPr>
              <a:t>Thank You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E99AE69-028D-4656-B59B-C7F7DFE42EB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19400" y="5087938"/>
            <a:ext cx="5497513" cy="1411287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Charles McCreery, Chair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NOAA Pacific Tsunami Warning Center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charles.mccreery@noaa.gov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6_ITTI.McKinnie">
  <a:themeElements>
    <a:clrScheme name="ITTI.McKinni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ITTI.McKinnie">
      <a:majorFont>
        <a:latin typeface="Arial"/>
        <a:ea typeface="Angsana New"/>
        <a:cs typeface="Angsana New"/>
      </a:majorFont>
      <a:minorFont>
        <a:latin typeface="Arial"/>
        <a:ea typeface="Angsana New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TTI.McKinni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TI.McKinni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SOP BKK Template</Template>
  <TotalTime>74149</TotalTime>
  <Words>196</Words>
  <Application>Microsoft Macintosh PowerPoint</Application>
  <PresentationFormat>On-screen Show (4:3)</PresentationFormat>
  <Paragraphs>21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Courier New</vt:lpstr>
      <vt:lpstr>Times New Roman</vt:lpstr>
      <vt:lpstr>Verdana</vt:lpstr>
      <vt:lpstr>Wingdings</vt:lpstr>
      <vt:lpstr>6_ITTI.McKinnie</vt:lpstr>
      <vt:lpstr>Default Design</vt:lpstr>
      <vt:lpstr>PowerPoint Presentation</vt:lpstr>
      <vt:lpstr>Background</vt:lpstr>
      <vt:lpstr>PowerPoint Presentation</vt:lpstr>
      <vt:lpstr>Current Status</vt:lpstr>
      <vt:lpstr>PowerPoint Presentation</vt:lpstr>
    </vt:vector>
  </TitlesOfParts>
  <Company>Pacific Tsunami Warning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Learned from Past Tsunami</dc:title>
  <dc:creator>Charles McCreery</dc:creator>
  <cp:lastModifiedBy>Ocal Necmioglu (UNESCO/IOC)</cp:lastModifiedBy>
  <cp:revision>266</cp:revision>
  <dcterms:created xsi:type="dcterms:W3CDTF">2008-05-03T16:04:58Z</dcterms:created>
  <dcterms:modified xsi:type="dcterms:W3CDTF">2024-09-22T00:10:09Z</dcterms:modified>
</cp:coreProperties>
</file>