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30"/>
  </p:notesMasterIdLst>
  <p:sldIdLst>
    <p:sldId id="310" r:id="rId3"/>
    <p:sldId id="318" r:id="rId4"/>
    <p:sldId id="326" r:id="rId5"/>
    <p:sldId id="256" r:id="rId6"/>
    <p:sldId id="319" r:id="rId7"/>
    <p:sldId id="257" r:id="rId8"/>
    <p:sldId id="322" r:id="rId9"/>
    <p:sldId id="3348" r:id="rId10"/>
    <p:sldId id="772" r:id="rId11"/>
    <p:sldId id="3357" r:id="rId12"/>
    <p:sldId id="311" r:id="rId13"/>
    <p:sldId id="2798" r:id="rId14"/>
    <p:sldId id="321" r:id="rId15"/>
    <p:sldId id="259" r:id="rId16"/>
    <p:sldId id="3365" r:id="rId17"/>
    <p:sldId id="3358" r:id="rId18"/>
    <p:sldId id="320" r:id="rId19"/>
    <p:sldId id="315" r:id="rId20"/>
    <p:sldId id="316" r:id="rId21"/>
    <p:sldId id="3362" r:id="rId22"/>
    <p:sldId id="3360" r:id="rId23"/>
    <p:sldId id="3361" r:id="rId24"/>
    <p:sldId id="3363" r:id="rId25"/>
    <p:sldId id="3369" r:id="rId26"/>
    <p:sldId id="3366" r:id="rId27"/>
    <p:sldId id="3367" r:id="rId28"/>
    <p:sldId id="336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35EEF7-4903-4928-803B-E8EDC4E24921}" v="18" dt="2024-09-20T00:45:34.4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83131" autoAdjust="0"/>
  </p:normalViewPr>
  <p:slideViewPr>
    <p:cSldViewPr snapToGrid="0">
      <p:cViewPr>
        <p:scale>
          <a:sx n="50" d="100"/>
          <a:sy n="50" d="100"/>
        </p:scale>
        <p:origin x="1096" y="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NEMA]" userId="d8ad61a2-0a38-4ee0-8d25-a7fe3a3d84b4" providerId="ADAL" clId="{1735EEF7-4903-4928-803B-E8EDC4E24921}"/>
    <pc:docChg chg="undo custSel addSld delSld modSld sldOrd">
      <pc:chgData name="Ashleigh Fromont [NEMA]" userId="d8ad61a2-0a38-4ee0-8d25-a7fe3a3d84b4" providerId="ADAL" clId="{1735EEF7-4903-4928-803B-E8EDC4E24921}" dt="2024-09-20T19:21:32.535" v="8461" actId="20577"/>
      <pc:docMkLst>
        <pc:docMk/>
      </pc:docMkLst>
      <pc:sldChg chg="modSp mod">
        <pc:chgData name="Ashleigh Fromont [NEMA]" userId="d8ad61a2-0a38-4ee0-8d25-a7fe3a3d84b4" providerId="ADAL" clId="{1735EEF7-4903-4928-803B-E8EDC4E24921}" dt="2024-09-16T22:34:54.684" v="3470" actId="20577"/>
        <pc:sldMkLst>
          <pc:docMk/>
          <pc:sldMk cId="3687609753" sldId="257"/>
        </pc:sldMkLst>
        <pc:spChg chg="mod">
          <ac:chgData name="Ashleigh Fromont [NEMA]" userId="d8ad61a2-0a38-4ee0-8d25-a7fe3a3d84b4" providerId="ADAL" clId="{1735EEF7-4903-4928-803B-E8EDC4E24921}" dt="2024-09-16T22:34:54.684" v="3470" actId="20577"/>
          <ac:spMkLst>
            <pc:docMk/>
            <pc:sldMk cId="3687609753" sldId="257"/>
            <ac:spMk id="9" creationId="{10E1C562-4BCD-F731-F343-0641111C7EC9}"/>
          </ac:spMkLst>
        </pc:spChg>
      </pc:sldChg>
      <pc:sldChg chg="modSp mod">
        <pc:chgData name="Ashleigh Fromont [NEMA]" userId="d8ad61a2-0a38-4ee0-8d25-a7fe3a3d84b4" providerId="ADAL" clId="{1735EEF7-4903-4928-803B-E8EDC4E24921}" dt="2024-09-17T00:36:30.267" v="6943" actId="1076"/>
        <pc:sldMkLst>
          <pc:docMk/>
          <pc:sldMk cId="155818424" sldId="259"/>
        </pc:sldMkLst>
        <pc:spChg chg="mod">
          <ac:chgData name="Ashleigh Fromont [NEMA]" userId="d8ad61a2-0a38-4ee0-8d25-a7fe3a3d84b4" providerId="ADAL" clId="{1735EEF7-4903-4928-803B-E8EDC4E24921}" dt="2024-09-17T00:36:25.265" v="6942" actId="948"/>
          <ac:spMkLst>
            <pc:docMk/>
            <pc:sldMk cId="155818424" sldId="259"/>
            <ac:spMk id="6" creationId="{06D795C3-1003-58A3-9C86-93640271331C}"/>
          </ac:spMkLst>
        </pc:spChg>
        <pc:picChg chg="mod">
          <ac:chgData name="Ashleigh Fromont [NEMA]" userId="d8ad61a2-0a38-4ee0-8d25-a7fe3a3d84b4" providerId="ADAL" clId="{1735EEF7-4903-4928-803B-E8EDC4E24921}" dt="2024-09-17T00:36:30.267" v="6943" actId="1076"/>
          <ac:picMkLst>
            <pc:docMk/>
            <pc:sldMk cId="155818424" sldId="259"/>
            <ac:picMk id="5" creationId="{AB8FBE76-A096-B739-3E29-3980027E8B0A}"/>
          </ac:picMkLst>
        </pc:picChg>
      </pc:sldChg>
      <pc:sldChg chg="modSp mod">
        <pc:chgData name="Ashleigh Fromont [NEMA]" userId="d8ad61a2-0a38-4ee0-8d25-a7fe3a3d84b4" providerId="ADAL" clId="{1735EEF7-4903-4928-803B-E8EDC4E24921}" dt="2024-09-12T22:55:26.405" v="3469" actId="20577"/>
        <pc:sldMkLst>
          <pc:docMk/>
          <pc:sldMk cId="3455151928" sldId="310"/>
        </pc:sldMkLst>
        <pc:spChg chg="mod">
          <ac:chgData name="Ashleigh Fromont [NEMA]" userId="d8ad61a2-0a38-4ee0-8d25-a7fe3a3d84b4" providerId="ADAL" clId="{1735EEF7-4903-4928-803B-E8EDC4E24921}" dt="2024-09-12T22:55:26.405" v="3469" actId="20577"/>
          <ac:spMkLst>
            <pc:docMk/>
            <pc:sldMk cId="3455151928" sldId="310"/>
            <ac:spMk id="2" creationId="{B075B67B-A456-D892-D22A-C73182CAABE9}"/>
          </ac:spMkLst>
        </pc:spChg>
      </pc:sldChg>
      <pc:sldChg chg="modSp mod">
        <pc:chgData name="Ashleigh Fromont [NEMA]" userId="d8ad61a2-0a38-4ee0-8d25-a7fe3a3d84b4" providerId="ADAL" clId="{1735EEF7-4903-4928-803B-E8EDC4E24921}" dt="2024-09-17T00:29:01.189" v="6365" actId="1076"/>
        <pc:sldMkLst>
          <pc:docMk/>
          <pc:sldMk cId="200163635" sldId="315"/>
        </pc:sldMkLst>
        <pc:spChg chg="mod">
          <ac:chgData name="Ashleigh Fromont [NEMA]" userId="d8ad61a2-0a38-4ee0-8d25-a7fe3a3d84b4" providerId="ADAL" clId="{1735EEF7-4903-4928-803B-E8EDC4E24921}" dt="2024-09-17T00:29:01.189" v="6365" actId="1076"/>
          <ac:spMkLst>
            <pc:docMk/>
            <pc:sldMk cId="200163635" sldId="315"/>
            <ac:spMk id="3" creationId="{2A80A15A-BB8E-E924-08C1-BD6412E90A27}"/>
          </ac:spMkLst>
        </pc:spChg>
        <pc:spChg chg="mod">
          <ac:chgData name="Ashleigh Fromont [NEMA]" userId="d8ad61a2-0a38-4ee0-8d25-a7fe3a3d84b4" providerId="ADAL" clId="{1735EEF7-4903-4928-803B-E8EDC4E24921}" dt="2024-09-17T00:28:58.193" v="6364" actId="1076"/>
          <ac:spMkLst>
            <pc:docMk/>
            <pc:sldMk cId="200163635" sldId="315"/>
            <ac:spMk id="4" creationId="{6B52521E-E479-5364-018B-446FAA253712}"/>
          </ac:spMkLst>
        </pc:spChg>
      </pc:sldChg>
      <pc:sldChg chg="addSp modSp mod modNotesTx">
        <pc:chgData name="Ashleigh Fromont [NEMA]" userId="d8ad61a2-0a38-4ee0-8d25-a7fe3a3d84b4" providerId="ADAL" clId="{1735EEF7-4903-4928-803B-E8EDC4E24921}" dt="2024-09-20T18:38:13.352" v="8270" actId="33524"/>
        <pc:sldMkLst>
          <pc:docMk/>
          <pc:sldMk cId="1279161042" sldId="316"/>
        </pc:sldMkLst>
        <pc:spChg chg="mod">
          <ac:chgData name="Ashleigh Fromont [NEMA]" userId="d8ad61a2-0a38-4ee0-8d25-a7fe3a3d84b4" providerId="ADAL" clId="{1735EEF7-4903-4928-803B-E8EDC4E24921}" dt="2024-09-12T21:33:33.818" v="221" actId="13926"/>
          <ac:spMkLst>
            <pc:docMk/>
            <pc:sldMk cId="1279161042" sldId="316"/>
            <ac:spMk id="3" creationId="{2A80A15A-BB8E-E924-08C1-BD6412E90A27}"/>
          </ac:spMkLst>
        </pc:spChg>
        <pc:spChg chg="mod">
          <ac:chgData name="Ashleigh Fromont [NEMA]" userId="d8ad61a2-0a38-4ee0-8d25-a7fe3a3d84b4" providerId="ADAL" clId="{1735EEF7-4903-4928-803B-E8EDC4E24921}" dt="2024-09-12T21:36:03.251" v="370" actId="20577"/>
          <ac:spMkLst>
            <pc:docMk/>
            <pc:sldMk cId="1279161042" sldId="316"/>
            <ac:spMk id="4" creationId="{6B52521E-E479-5364-018B-446FAA253712}"/>
          </ac:spMkLst>
        </pc:spChg>
        <pc:spChg chg="add mod">
          <ac:chgData name="Ashleigh Fromont [NEMA]" userId="d8ad61a2-0a38-4ee0-8d25-a7fe3a3d84b4" providerId="ADAL" clId="{1735EEF7-4903-4928-803B-E8EDC4E24921}" dt="2024-09-16T22:37:02.827" v="3625" actId="1076"/>
          <ac:spMkLst>
            <pc:docMk/>
            <pc:sldMk cId="1279161042" sldId="316"/>
            <ac:spMk id="8" creationId="{B2A7662E-F453-E6AD-CE3C-03E3931041D7}"/>
          </ac:spMkLst>
        </pc:spChg>
        <pc:picChg chg="add mod">
          <ac:chgData name="Ashleigh Fromont [NEMA]" userId="d8ad61a2-0a38-4ee0-8d25-a7fe3a3d84b4" providerId="ADAL" clId="{1735EEF7-4903-4928-803B-E8EDC4E24921}" dt="2024-09-12T21:33:45.968" v="222"/>
          <ac:picMkLst>
            <pc:docMk/>
            <pc:sldMk cId="1279161042" sldId="316"/>
            <ac:picMk id="2" creationId="{D0405E05-7E3F-E314-A102-F852F5B0E563}"/>
          </ac:picMkLst>
        </pc:picChg>
      </pc:sldChg>
      <pc:sldChg chg="modSp mod">
        <pc:chgData name="Ashleigh Fromont [NEMA]" userId="d8ad61a2-0a38-4ee0-8d25-a7fe3a3d84b4" providerId="ADAL" clId="{1735EEF7-4903-4928-803B-E8EDC4E24921}" dt="2024-09-20T00:51:23.298" v="8111" actId="20577"/>
        <pc:sldMkLst>
          <pc:docMk/>
          <pc:sldMk cId="3250134007" sldId="318"/>
        </pc:sldMkLst>
        <pc:spChg chg="mod">
          <ac:chgData name="Ashleigh Fromont [NEMA]" userId="d8ad61a2-0a38-4ee0-8d25-a7fe3a3d84b4" providerId="ADAL" clId="{1735EEF7-4903-4928-803B-E8EDC4E24921}" dt="2024-09-20T00:51:23.298" v="8111" actId="20577"/>
          <ac:spMkLst>
            <pc:docMk/>
            <pc:sldMk cId="3250134007" sldId="318"/>
            <ac:spMk id="2" creationId="{B075B67B-A456-D892-D22A-C73182CAABE9}"/>
          </ac:spMkLst>
        </pc:spChg>
      </pc:sldChg>
      <pc:sldChg chg="modSp mod">
        <pc:chgData name="Ashleigh Fromont [NEMA]" userId="d8ad61a2-0a38-4ee0-8d25-a7fe3a3d84b4" providerId="ADAL" clId="{1735EEF7-4903-4928-803B-E8EDC4E24921}" dt="2024-09-17T00:28:53.543" v="6363" actId="1076"/>
        <pc:sldMkLst>
          <pc:docMk/>
          <pc:sldMk cId="3323933366" sldId="320"/>
        </pc:sldMkLst>
        <pc:spChg chg="mod">
          <ac:chgData name="Ashleigh Fromont [NEMA]" userId="d8ad61a2-0a38-4ee0-8d25-a7fe3a3d84b4" providerId="ADAL" clId="{1735EEF7-4903-4928-803B-E8EDC4E24921}" dt="2024-09-17T00:28:53.543" v="6363" actId="1076"/>
          <ac:spMkLst>
            <pc:docMk/>
            <pc:sldMk cId="3323933366" sldId="320"/>
            <ac:spMk id="4" creationId="{6B52521E-E479-5364-018B-446FAA253712}"/>
          </ac:spMkLst>
        </pc:spChg>
      </pc:sldChg>
      <pc:sldChg chg="modSp mod ord delCm modNotesTx">
        <pc:chgData name="Ashleigh Fromont [NEMA]" userId="d8ad61a2-0a38-4ee0-8d25-a7fe3a3d84b4" providerId="ADAL" clId="{1735EEF7-4903-4928-803B-E8EDC4E24921}" dt="2024-09-20T18:22:48.218" v="8269" actId="313"/>
        <pc:sldMkLst>
          <pc:docMk/>
          <pc:sldMk cId="2052877716" sldId="321"/>
        </pc:sldMkLst>
        <pc:spChg chg="mod">
          <ac:chgData name="Ashleigh Fromont [NEMA]" userId="d8ad61a2-0a38-4ee0-8d25-a7fe3a3d84b4" providerId="ADAL" clId="{1735EEF7-4903-4928-803B-E8EDC4E24921}" dt="2024-09-20T18:22:48.218" v="8269" actId="313"/>
          <ac:spMkLst>
            <pc:docMk/>
            <pc:sldMk cId="2052877716" sldId="321"/>
            <ac:spMk id="11" creationId="{9E2E52F1-9531-76F2-3EE8-734135AC3971}"/>
          </ac:spMkLst>
        </pc:spChg>
        <pc:picChg chg="mod">
          <ac:chgData name="Ashleigh Fromont [NEMA]" userId="d8ad61a2-0a38-4ee0-8d25-a7fe3a3d84b4" providerId="ADAL" clId="{1735EEF7-4903-4928-803B-E8EDC4E24921}" dt="2024-09-16T22:51:30.386" v="4548" actId="1076"/>
          <ac:picMkLst>
            <pc:docMk/>
            <pc:sldMk cId="2052877716" sldId="321"/>
            <ac:picMk id="5" creationId="{AB8FBE76-A096-B739-3E29-3980027E8B0A}"/>
          </ac:picMkLst>
        </pc:picChg>
        <pc:extLst>
          <p:ext xmlns:p="http://schemas.openxmlformats.org/presentationml/2006/main" uri="{D6D511B9-2390-475A-947B-AFAB55BFBCF1}">
            <pc226:cmChg xmlns:pc226="http://schemas.microsoft.com/office/powerpoint/2022/06/main/command" chg="del">
              <pc226:chgData name="Ashleigh Fromont [NEMA]" userId="d8ad61a2-0a38-4ee0-8d25-a7fe3a3d84b4" providerId="ADAL" clId="{1735EEF7-4903-4928-803B-E8EDC4E24921}" dt="2024-09-16T22:35:20.349" v="3471"/>
              <pc2:cmMkLst xmlns:pc2="http://schemas.microsoft.com/office/powerpoint/2019/9/main/command">
                <pc:docMk/>
                <pc:sldMk cId="2052877716" sldId="321"/>
                <pc2:cmMk id="{13459ABA-6B00-47DD-8D1E-36D0F032B247}"/>
              </pc2:cmMkLst>
            </pc226:cmChg>
          </p:ext>
        </pc:extLst>
      </pc:sldChg>
      <pc:sldChg chg="addSp delSp modSp del mod">
        <pc:chgData name="Ashleigh Fromont [NEMA]" userId="d8ad61a2-0a38-4ee0-8d25-a7fe3a3d84b4" providerId="ADAL" clId="{1735EEF7-4903-4928-803B-E8EDC4E24921}" dt="2024-09-17T22:25:55.408" v="7253" actId="47"/>
        <pc:sldMkLst>
          <pc:docMk/>
          <pc:sldMk cId="3185702549" sldId="324"/>
        </pc:sldMkLst>
        <pc:spChg chg="mod">
          <ac:chgData name="Ashleigh Fromont [NEMA]" userId="d8ad61a2-0a38-4ee0-8d25-a7fe3a3d84b4" providerId="ADAL" clId="{1735EEF7-4903-4928-803B-E8EDC4E24921}" dt="2024-09-17T21:05:36.343" v="7060" actId="20577"/>
          <ac:spMkLst>
            <pc:docMk/>
            <pc:sldMk cId="3185702549" sldId="324"/>
            <ac:spMk id="3" creationId="{2A80A15A-BB8E-E924-08C1-BD6412E90A27}"/>
          </ac:spMkLst>
        </pc:spChg>
        <pc:spChg chg="add mod">
          <ac:chgData name="Ashleigh Fromont [NEMA]" userId="d8ad61a2-0a38-4ee0-8d25-a7fe3a3d84b4" providerId="ADAL" clId="{1735EEF7-4903-4928-803B-E8EDC4E24921}" dt="2024-09-17T22:24:43.819" v="7154" actId="113"/>
          <ac:spMkLst>
            <pc:docMk/>
            <pc:sldMk cId="3185702549" sldId="324"/>
            <ac:spMk id="4" creationId="{EA5F5F43-3A30-8667-3D1A-E99BCC200FBD}"/>
          </ac:spMkLst>
        </pc:spChg>
        <pc:graphicFrameChg chg="del mod modGraphic">
          <ac:chgData name="Ashleigh Fromont [NEMA]" userId="d8ad61a2-0a38-4ee0-8d25-a7fe3a3d84b4" providerId="ADAL" clId="{1735EEF7-4903-4928-803B-E8EDC4E24921}" dt="2024-09-16T22:44:19.621" v="3787" actId="478"/>
          <ac:graphicFrameMkLst>
            <pc:docMk/>
            <pc:sldMk cId="3185702549" sldId="324"/>
            <ac:graphicFrameMk id="8" creationId="{D6A8C386-6CE2-94B5-2835-ED5D55892284}"/>
          </ac:graphicFrameMkLst>
        </pc:graphicFrameChg>
        <pc:picChg chg="mod">
          <ac:chgData name="Ashleigh Fromont [NEMA]" userId="d8ad61a2-0a38-4ee0-8d25-a7fe3a3d84b4" providerId="ADAL" clId="{1735EEF7-4903-4928-803B-E8EDC4E24921}" dt="2024-09-17T21:05:58.633" v="7132" actId="1076"/>
          <ac:picMkLst>
            <pc:docMk/>
            <pc:sldMk cId="3185702549" sldId="324"/>
            <ac:picMk id="2" creationId="{B139AC97-779F-4C82-2FC7-801C014B6F8D}"/>
          </ac:picMkLst>
        </pc:picChg>
      </pc:sldChg>
      <pc:sldChg chg="delCm modNotesTx">
        <pc:chgData name="Ashleigh Fromont [NEMA]" userId="d8ad61a2-0a38-4ee0-8d25-a7fe3a3d84b4" providerId="ADAL" clId="{1735EEF7-4903-4928-803B-E8EDC4E24921}" dt="2024-09-20T00:51:46.927" v="8113"/>
        <pc:sldMkLst>
          <pc:docMk/>
          <pc:sldMk cId="3154675976" sldId="2798"/>
        </pc:sldMkLst>
        <pc:extLst>
          <p:ext xmlns:p="http://schemas.openxmlformats.org/presentationml/2006/main" uri="{D6D511B9-2390-475A-947B-AFAB55BFBCF1}">
            <pc226:cmChg xmlns:pc226="http://schemas.microsoft.com/office/powerpoint/2022/06/main/command" chg="del">
              <pc226:chgData name="Ashleigh Fromont [NEMA]" userId="d8ad61a2-0a38-4ee0-8d25-a7fe3a3d84b4" providerId="ADAL" clId="{1735EEF7-4903-4928-803B-E8EDC4E24921}" dt="2024-09-20T00:51:46.927" v="8113"/>
              <pc2:cmMkLst xmlns:pc2="http://schemas.microsoft.com/office/powerpoint/2019/9/main/command">
                <pc:docMk/>
                <pc:sldMk cId="3154675976" sldId="2798"/>
                <pc2:cmMk id="{BADB2C37-25B9-43B6-90A7-FF8538901E0F}"/>
              </pc2:cmMkLst>
            </pc226:cmChg>
          </p:ext>
        </pc:extLst>
      </pc:sldChg>
      <pc:sldChg chg="modSp del mod">
        <pc:chgData name="Ashleigh Fromont [NEMA]" userId="d8ad61a2-0a38-4ee0-8d25-a7fe3a3d84b4" providerId="ADAL" clId="{1735EEF7-4903-4928-803B-E8EDC4E24921}" dt="2024-09-17T22:25:56.041" v="7254" actId="47"/>
        <pc:sldMkLst>
          <pc:docMk/>
          <pc:sldMk cId="2899344654" sldId="3359"/>
        </pc:sldMkLst>
        <pc:spChg chg="mod">
          <ac:chgData name="Ashleigh Fromont [NEMA]" userId="d8ad61a2-0a38-4ee0-8d25-a7fe3a3d84b4" providerId="ADAL" clId="{1735EEF7-4903-4928-803B-E8EDC4E24921}" dt="2024-09-16T22:47:09.077" v="4025" actId="20577"/>
          <ac:spMkLst>
            <pc:docMk/>
            <pc:sldMk cId="2899344654" sldId="3359"/>
            <ac:spMk id="2" creationId="{B075B67B-A456-D892-D22A-C73182CAABE9}"/>
          </ac:spMkLst>
        </pc:spChg>
      </pc:sldChg>
      <pc:sldChg chg="addSp delSp modSp mod modNotesTx">
        <pc:chgData name="Ashleigh Fromont [NEMA]" userId="d8ad61a2-0a38-4ee0-8d25-a7fe3a3d84b4" providerId="ADAL" clId="{1735EEF7-4903-4928-803B-E8EDC4E24921}" dt="2024-09-17T22:26:44.996" v="7479" actId="20577"/>
        <pc:sldMkLst>
          <pc:docMk/>
          <pc:sldMk cId="3131846651" sldId="3360"/>
        </pc:sldMkLst>
        <pc:spChg chg="mod">
          <ac:chgData name="Ashleigh Fromont [NEMA]" userId="d8ad61a2-0a38-4ee0-8d25-a7fe3a3d84b4" providerId="ADAL" clId="{1735EEF7-4903-4928-803B-E8EDC4E24921}" dt="2024-09-12T21:54:44.041" v="2891" actId="790"/>
          <ac:spMkLst>
            <pc:docMk/>
            <pc:sldMk cId="3131846651" sldId="3360"/>
            <ac:spMk id="3" creationId="{2A80A15A-BB8E-E924-08C1-BD6412E90A27}"/>
          </ac:spMkLst>
        </pc:spChg>
        <pc:spChg chg="add del mod">
          <ac:chgData name="Ashleigh Fromont [NEMA]" userId="d8ad61a2-0a38-4ee0-8d25-a7fe3a3d84b4" providerId="ADAL" clId="{1735EEF7-4903-4928-803B-E8EDC4E24921}" dt="2024-09-12T21:42:15.218" v="1417" actId="21"/>
          <ac:spMkLst>
            <pc:docMk/>
            <pc:sldMk cId="3131846651" sldId="3360"/>
            <ac:spMk id="9" creationId="{16F6FFBE-0ADF-DF69-E0C2-782FF889BC74}"/>
          </ac:spMkLst>
        </pc:spChg>
        <pc:spChg chg="add mod">
          <ac:chgData name="Ashleigh Fromont [NEMA]" userId="d8ad61a2-0a38-4ee0-8d25-a7fe3a3d84b4" providerId="ADAL" clId="{1735EEF7-4903-4928-803B-E8EDC4E24921}" dt="2024-09-12T22:28:58.212" v="2896"/>
          <ac:spMkLst>
            <pc:docMk/>
            <pc:sldMk cId="3131846651" sldId="3360"/>
            <ac:spMk id="10" creationId="{25FCAEC5-451F-32E3-550C-A7511AFC1957}"/>
          </ac:spMkLst>
        </pc:spChg>
        <pc:spChg chg="add mod">
          <ac:chgData name="Ashleigh Fromont [NEMA]" userId="d8ad61a2-0a38-4ee0-8d25-a7fe3a3d84b4" providerId="ADAL" clId="{1735EEF7-4903-4928-803B-E8EDC4E24921}" dt="2024-09-12T22:54:09.092" v="3462" actId="20577"/>
          <ac:spMkLst>
            <pc:docMk/>
            <pc:sldMk cId="3131846651" sldId="3360"/>
            <ac:spMk id="12" creationId="{2DBF36F9-5D9A-A88A-5315-B94ED525F8A9}"/>
          </ac:spMkLst>
        </pc:spChg>
        <pc:spChg chg="add mod">
          <ac:chgData name="Ashleigh Fromont [NEMA]" userId="d8ad61a2-0a38-4ee0-8d25-a7fe3a3d84b4" providerId="ADAL" clId="{1735EEF7-4903-4928-803B-E8EDC4E24921}" dt="2024-09-12T22:54:12.136" v="3463" actId="1076"/>
          <ac:spMkLst>
            <pc:docMk/>
            <pc:sldMk cId="3131846651" sldId="3360"/>
            <ac:spMk id="14" creationId="{7A525FB2-27A3-48D7-19D4-3C0D664DF81F}"/>
          </ac:spMkLst>
        </pc:spChg>
      </pc:sldChg>
      <pc:sldChg chg="addSp modSp add mod">
        <pc:chgData name="Ashleigh Fromont [NEMA]" userId="d8ad61a2-0a38-4ee0-8d25-a7fe3a3d84b4" providerId="ADAL" clId="{1735EEF7-4903-4928-803B-E8EDC4E24921}" dt="2024-09-17T00:32:41.506" v="6386" actId="20577"/>
        <pc:sldMkLst>
          <pc:docMk/>
          <pc:sldMk cId="998773394" sldId="3361"/>
        </pc:sldMkLst>
        <pc:spChg chg="mod">
          <ac:chgData name="Ashleigh Fromont [NEMA]" userId="d8ad61a2-0a38-4ee0-8d25-a7fe3a3d84b4" providerId="ADAL" clId="{1735EEF7-4903-4928-803B-E8EDC4E24921}" dt="2024-09-12T21:54:55.491" v="2893" actId="790"/>
          <ac:spMkLst>
            <pc:docMk/>
            <pc:sldMk cId="998773394" sldId="3361"/>
            <ac:spMk id="3" creationId="{2A80A15A-BB8E-E924-08C1-BD6412E90A27}"/>
          </ac:spMkLst>
        </pc:spChg>
        <pc:spChg chg="add mod">
          <ac:chgData name="Ashleigh Fromont [NEMA]" userId="d8ad61a2-0a38-4ee0-8d25-a7fe3a3d84b4" providerId="ADAL" clId="{1735EEF7-4903-4928-803B-E8EDC4E24921}" dt="2024-09-17T00:32:41.506" v="6386" actId="20577"/>
          <ac:spMkLst>
            <pc:docMk/>
            <pc:sldMk cId="998773394" sldId="3361"/>
            <ac:spMk id="9" creationId="{16F6FFBE-0ADF-DF69-E0C2-782FF889BC74}"/>
          </ac:spMkLst>
        </pc:spChg>
      </pc:sldChg>
      <pc:sldChg chg="addSp modSp add mod">
        <pc:chgData name="Ashleigh Fromont [NEMA]" userId="d8ad61a2-0a38-4ee0-8d25-a7fe3a3d84b4" providerId="ADAL" clId="{1735EEF7-4903-4928-803B-E8EDC4E24921}" dt="2024-09-12T21:52:34.757" v="2890" actId="790"/>
        <pc:sldMkLst>
          <pc:docMk/>
          <pc:sldMk cId="27618938" sldId="3362"/>
        </pc:sldMkLst>
        <pc:spChg chg="mod">
          <ac:chgData name="Ashleigh Fromont [NEMA]" userId="d8ad61a2-0a38-4ee0-8d25-a7fe3a3d84b4" providerId="ADAL" clId="{1735EEF7-4903-4928-803B-E8EDC4E24921}" dt="2024-09-12T21:52:34.757" v="2890" actId="790"/>
          <ac:spMkLst>
            <pc:docMk/>
            <pc:sldMk cId="27618938" sldId="3362"/>
            <ac:spMk id="3" creationId="{2A80A15A-BB8E-E924-08C1-BD6412E90A27}"/>
          </ac:spMkLst>
        </pc:spChg>
        <pc:spChg chg="add mod">
          <ac:chgData name="Ashleigh Fromont [NEMA]" userId="d8ad61a2-0a38-4ee0-8d25-a7fe3a3d84b4" providerId="ADAL" clId="{1735EEF7-4903-4928-803B-E8EDC4E24921}" dt="2024-09-12T21:39:35.842" v="947" actId="1076"/>
          <ac:spMkLst>
            <pc:docMk/>
            <pc:sldMk cId="27618938" sldId="3362"/>
            <ac:spMk id="8" creationId="{562553D3-6381-F0C4-80F6-66BE093E4323}"/>
          </ac:spMkLst>
        </pc:spChg>
      </pc:sldChg>
      <pc:sldChg chg="addSp modSp add mod">
        <pc:chgData name="Ashleigh Fromont [NEMA]" userId="d8ad61a2-0a38-4ee0-8d25-a7fe3a3d84b4" providerId="ADAL" clId="{1735EEF7-4903-4928-803B-E8EDC4E24921}" dt="2024-09-20T00:46:29.159" v="7844" actId="1076"/>
        <pc:sldMkLst>
          <pc:docMk/>
          <pc:sldMk cId="1479830890" sldId="3363"/>
        </pc:sldMkLst>
        <pc:spChg chg="mod">
          <ac:chgData name="Ashleigh Fromont [NEMA]" userId="d8ad61a2-0a38-4ee0-8d25-a7fe3a3d84b4" providerId="ADAL" clId="{1735EEF7-4903-4928-803B-E8EDC4E24921}" dt="2024-09-12T21:54:49.707" v="2892" actId="790"/>
          <ac:spMkLst>
            <pc:docMk/>
            <pc:sldMk cId="1479830890" sldId="3363"/>
            <ac:spMk id="3" creationId="{2A80A15A-BB8E-E924-08C1-BD6412E90A27}"/>
          </ac:spMkLst>
        </pc:spChg>
        <pc:spChg chg="add mod">
          <ac:chgData name="Ashleigh Fromont [NEMA]" userId="d8ad61a2-0a38-4ee0-8d25-a7fe3a3d84b4" providerId="ADAL" clId="{1735EEF7-4903-4928-803B-E8EDC4E24921}" dt="2024-09-20T00:46:26.653" v="7843" actId="1076"/>
          <ac:spMkLst>
            <pc:docMk/>
            <pc:sldMk cId="1479830890" sldId="3363"/>
            <ac:spMk id="8" creationId="{F19871DD-535C-057E-2597-F421BF9847C5}"/>
          </ac:spMkLst>
        </pc:spChg>
        <pc:picChg chg="mod">
          <ac:chgData name="Ashleigh Fromont [NEMA]" userId="d8ad61a2-0a38-4ee0-8d25-a7fe3a3d84b4" providerId="ADAL" clId="{1735EEF7-4903-4928-803B-E8EDC4E24921}" dt="2024-09-20T00:46:29.159" v="7844" actId="1076"/>
          <ac:picMkLst>
            <pc:docMk/>
            <pc:sldMk cId="1479830890" sldId="3363"/>
            <ac:picMk id="2" creationId="{B139AC97-779F-4C82-2FC7-801C014B6F8D}"/>
          </ac:picMkLst>
        </pc:picChg>
      </pc:sldChg>
      <pc:sldChg chg="addSp delSp modSp add del mod">
        <pc:chgData name="Ashleigh Fromont [NEMA]" userId="d8ad61a2-0a38-4ee0-8d25-a7fe3a3d84b4" providerId="ADAL" clId="{1735EEF7-4903-4928-803B-E8EDC4E24921}" dt="2024-09-20T00:51:27.241" v="8112" actId="47"/>
        <pc:sldMkLst>
          <pc:docMk/>
          <pc:sldMk cId="1018117059" sldId="3364"/>
        </pc:sldMkLst>
        <pc:spChg chg="del mod">
          <ac:chgData name="Ashleigh Fromont [NEMA]" userId="d8ad61a2-0a38-4ee0-8d25-a7fe3a3d84b4" providerId="ADAL" clId="{1735EEF7-4903-4928-803B-E8EDC4E24921}" dt="2024-09-12T21:49:31.574" v="2500" actId="478"/>
          <ac:spMkLst>
            <pc:docMk/>
            <pc:sldMk cId="1018117059" sldId="3364"/>
            <ac:spMk id="3" creationId="{A458A4D2-AD36-EA3C-9B6C-F4B1AFE758D4}"/>
          </ac:spMkLst>
        </pc:spChg>
        <pc:spChg chg="mod">
          <ac:chgData name="Ashleigh Fromont [NEMA]" userId="d8ad61a2-0a38-4ee0-8d25-a7fe3a3d84b4" providerId="ADAL" clId="{1735EEF7-4903-4928-803B-E8EDC4E24921}" dt="2024-09-12T21:49:42.741" v="2546" actId="20577"/>
          <ac:spMkLst>
            <pc:docMk/>
            <pc:sldMk cId="1018117059" sldId="3364"/>
            <ac:spMk id="7" creationId="{50BDBC2B-93FB-1618-E184-DD580F751114}"/>
          </ac:spMkLst>
        </pc:spChg>
        <pc:spChg chg="add mod">
          <ac:chgData name="Ashleigh Fromont [NEMA]" userId="d8ad61a2-0a38-4ee0-8d25-a7fe3a3d84b4" providerId="ADAL" clId="{1735EEF7-4903-4928-803B-E8EDC4E24921}" dt="2024-09-12T21:49:58.542" v="2581" actId="13926"/>
          <ac:spMkLst>
            <pc:docMk/>
            <pc:sldMk cId="1018117059" sldId="3364"/>
            <ac:spMk id="9" creationId="{FADD8C0F-E021-8BC0-0261-865836E31019}"/>
          </ac:spMkLst>
        </pc:spChg>
        <pc:picChg chg="del">
          <ac:chgData name="Ashleigh Fromont [NEMA]" userId="d8ad61a2-0a38-4ee0-8d25-a7fe3a3d84b4" providerId="ADAL" clId="{1735EEF7-4903-4928-803B-E8EDC4E24921}" dt="2024-09-12T21:49:33.692" v="2501" actId="478"/>
          <ac:picMkLst>
            <pc:docMk/>
            <pc:sldMk cId="1018117059" sldId="3364"/>
            <ac:picMk id="2" creationId="{C83D7738-82D4-C5BF-18D3-D8E39F4D291B}"/>
          </ac:picMkLst>
        </pc:picChg>
      </pc:sldChg>
      <pc:sldChg chg="add del">
        <pc:chgData name="Ashleigh Fromont [NEMA]" userId="d8ad61a2-0a38-4ee0-8d25-a7fe3a3d84b4" providerId="ADAL" clId="{1735EEF7-4903-4928-803B-E8EDC4E24921}" dt="2024-09-12T21:42:12.351" v="1414"/>
        <pc:sldMkLst>
          <pc:docMk/>
          <pc:sldMk cId="1953217539" sldId="3364"/>
        </pc:sldMkLst>
      </pc:sldChg>
      <pc:sldChg chg="modSp add mod">
        <pc:chgData name="Ashleigh Fromont [NEMA]" userId="d8ad61a2-0a38-4ee0-8d25-a7fe3a3d84b4" providerId="ADAL" clId="{1735EEF7-4903-4928-803B-E8EDC4E24921}" dt="2024-09-20T17:43:47.040" v="8158" actId="20577"/>
        <pc:sldMkLst>
          <pc:docMk/>
          <pc:sldMk cId="2353643990" sldId="3365"/>
        </pc:sldMkLst>
        <pc:spChg chg="mod">
          <ac:chgData name="Ashleigh Fromont [NEMA]" userId="d8ad61a2-0a38-4ee0-8d25-a7fe3a3d84b4" providerId="ADAL" clId="{1735EEF7-4903-4928-803B-E8EDC4E24921}" dt="2024-09-16T22:45:21.061" v="3911" actId="20577"/>
          <ac:spMkLst>
            <pc:docMk/>
            <pc:sldMk cId="2353643990" sldId="3365"/>
            <ac:spMk id="7" creationId="{50BDBC2B-93FB-1618-E184-DD580F751114}"/>
          </ac:spMkLst>
        </pc:spChg>
        <pc:spChg chg="mod">
          <ac:chgData name="Ashleigh Fromont [NEMA]" userId="d8ad61a2-0a38-4ee0-8d25-a7fe3a3d84b4" providerId="ADAL" clId="{1735EEF7-4903-4928-803B-E8EDC4E24921}" dt="2024-09-20T17:43:47.040" v="8158" actId="20577"/>
          <ac:spMkLst>
            <pc:docMk/>
            <pc:sldMk cId="2353643990" sldId="3365"/>
            <ac:spMk id="11" creationId="{9E2E52F1-9531-76F2-3EE8-734135AC3971}"/>
          </ac:spMkLst>
        </pc:spChg>
        <pc:picChg chg="mod">
          <ac:chgData name="Ashleigh Fromont [NEMA]" userId="d8ad61a2-0a38-4ee0-8d25-a7fe3a3d84b4" providerId="ADAL" clId="{1735EEF7-4903-4928-803B-E8EDC4E24921}" dt="2024-09-17T00:35:55.983" v="6931" actId="1076"/>
          <ac:picMkLst>
            <pc:docMk/>
            <pc:sldMk cId="2353643990" sldId="3365"/>
            <ac:picMk id="5" creationId="{AB8FBE76-A096-B739-3E29-3980027E8B0A}"/>
          </ac:picMkLst>
        </pc:picChg>
      </pc:sldChg>
      <pc:sldChg chg="modSp add mod">
        <pc:chgData name="Ashleigh Fromont [NEMA]" userId="d8ad61a2-0a38-4ee0-8d25-a7fe3a3d84b4" providerId="ADAL" clId="{1735EEF7-4903-4928-803B-E8EDC4E24921}" dt="2024-09-20T19:20:27.706" v="8293" actId="20577"/>
        <pc:sldMkLst>
          <pc:docMk/>
          <pc:sldMk cId="1709924896" sldId="3366"/>
        </pc:sldMkLst>
        <pc:spChg chg="mod">
          <ac:chgData name="Ashleigh Fromont [NEMA]" userId="d8ad61a2-0a38-4ee0-8d25-a7fe3a3d84b4" providerId="ADAL" clId="{1735EEF7-4903-4928-803B-E8EDC4E24921}" dt="2024-09-20T19:20:27.706" v="8293" actId="20577"/>
          <ac:spMkLst>
            <pc:docMk/>
            <pc:sldMk cId="1709924896" sldId="3366"/>
            <ac:spMk id="4" creationId="{6B52521E-E479-5364-018B-446FAA253712}"/>
          </ac:spMkLst>
        </pc:spChg>
        <pc:spChg chg="mod">
          <ac:chgData name="Ashleigh Fromont [NEMA]" userId="d8ad61a2-0a38-4ee0-8d25-a7fe3a3d84b4" providerId="ADAL" clId="{1735EEF7-4903-4928-803B-E8EDC4E24921}" dt="2024-09-20T19:20:26.113" v="8287" actId="1076"/>
          <ac:spMkLst>
            <pc:docMk/>
            <pc:sldMk cId="1709924896" sldId="3366"/>
            <ac:spMk id="8" creationId="{D8C9ABFF-F915-7093-26C0-915A97583C05}"/>
          </ac:spMkLst>
        </pc:spChg>
      </pc:sldChg>
      <pc:sldChg chg="modSp add mod">
        <pc:chgData name="Ashleigh Fromont [NEMA]" userId="d8ad61a2-0a38-4ee0-8d25-a7fe3a3d84b4" providerId="ADAL" clId="{1735EEF7-4903-4928-803B-E8EDC4E24921}" dt="2024-09-20T19:21:26.152" v="8455" actId="1076"/>
        <pc:sldMkLst>
          <pc:docMk/>
          <pc:sldMk cId="2735018172" sldId="3367"/>
        </pc:sldMkLst>
        <pc:spChg chg="mod">
          <ac:chgData name="Ashleigh Fromont [NEMA]" userId="d8ad61a2-0a38-4ee0-8d25-a7fe3a3d84b4" providerId="ADAL" clId="{1735EEF7-4903-4928-803B-E8EDC4E24921}" dt="2024-09-20T19:20:58.782" v="8358" actId="20577"/>
          <ac:spMkLst>
            <pc:docMk/>
            <pc:sldMk cId="2735018172" sldId="3367"/>
            <ac:spMk id="11" creationId="{DE132B2C-5407-5E26-059A-F62A15715AB8}"/>
          </ac:spMkLst>
        </pc:spChg>
        <pc:spChg chg="mod">
          <ac:chgData name="Ashleigh Fromont [NEMA]" userId="d8ad61a2-0a38-4ee0-8d25-a7fe3a3d84b4" providerId="ADAL" clId="{1735EEF7-4903-4928-803B-E8EDC4E24921}" dt="2024-09-20T19:20:49.079" v="8327" actId="33524"/>
          <ac:spMkLst>
            <pc:docMk/>
            <pc:sldMk cId="2735018172" sldId="3367"/>
            <ac:spMk id="13" creationId="{696E30CF-3772-088B-253D-7567A79B5DB9}"/>
          </ac:spMkLst>
        </pc:spChg>
        <pc:spChg chg="mod">
          <ac:chgData name="Ashleigh Fromont [NEMA]" userId="d8ad61a2-0a38-4ee0-8d25-a7fe3a3d84b4" providerId="ADAL" clId="{1735EEF7-4903-4928-803B-E8EDC4E24921}" dt="2024-09-20T00:47:43.831" v="7935" actId="1076"/>
          <ac:spMkLst>
            <pc:docMk/>
            <pc:sldMk cId="2735018172" sldId="3367"/>
            <ac:spMk id="15" creationId="{FDE25A6B-A4DD-B055-580D-3502624EC2EC}"/>
          </ac:spMkLst>
        </pc:spChg>
        <pc:spChg chg="mod">
          <ac:chgData name="Ashleigh Fromont [NEMA]" userId="d8ad61a2-0a38-4ee0-8d25-a7fe3a3d84b4" providerId="ADAL" clId="{1735EEF7-4903-4928-803B-E8EDC4E24921}" dt="2024-09-20T19:21:26.152" v="8455" actId="1076"/>
          <ac:spMkLst>
            <pc:docMk/>
            <pc:sldMk cId="2735018172" sldId="3367"/>
            <ac:spMk id="19" creationId="{F57B6C30-7E42-2849-DDF0-5E71690BC63B}"/>
          </ac:spMkLst>
        </pc:spChg>
      </pc:sldChg>
      <pc:sldChg chg="modSp add mod">
        <pc:chgData name="Ashleigh Fromont [NEMA]" userId="d8ad61a2-0a38-4ee0-8d25-a7fe3a3d84b4" providerId="ADAL" clId="{1735EEF7-4903-4928-803B-E8EDC4E24921}" dt="2024-09-20T19:21:32.535" v="8461" actId="20577"/>
        <pc:sldMkLst>
          <pc:docMk/>
          <pc:sldMk cId="484745172" sldId="3368"/>
        </pc:sldMkLst>
        <pc:spChg chg="mod">
          <ac:chgData name="Ashleigh Fromont [NEMA]" userId="d8ad61a2-0a38-4ee0-8d25-a7fe3a3d84b4" providerId="ADAL" clId="{1735EEF7-4903-4928-803B-E8EDC4E24921}" dt="2024-09-20T19:21:32.535" v="8461" actId="20577"/>
          <ac:spMkLst>
            <pc:docMk/>
            <pc:sldMk cId="484745172" sldId="3368"/>
            <ac:spMk id="2" creationId="{B09FECF1-491E-9592-3C06-A70FDF9C8ACC}"/>
          </ac:spMkLst>
        </pc:spChg>
      </pc:sldChg>
      <pc:sldChg chg="modSp add mod">
        <pc:chgData name="Ashleigh Fromont [NEMA]" userId="d8ad61a2-0a38-4ee0-8d25-a7fe3a3d84b4" providerId="ADAL" clId="{1735EEF7-4903-4928-803B-E8EDC4E24921}" dt="2024-09-20T00:45:46.554" v="7650" actId="20577"/>
        <pc:sldMkLst>
          <pc:docMk/>
          <pc:sldMk cId="4188089111" sldId="3369"/>
        </pc:sldMkLst>
        <pc:spChg chg="mod">
          <ac:chgData name="Ashleigh Fromont [NEMA]" userId="d8ad61a2-0a38-4ee0-8d25-a7fe3a3d84b4" providerId="ADAL" clId="{1735EEF7-4903-4928-803B-E8EDC4E24921}" dt="2024-09-20T00:45:46.554" v="7650" actId="20577"/>
          <ac:spMkLst>
            <pc:docMk/>
            <pc:sldMk cId="4188089111" sldId="3369"/>
            <ac:spMk id="2" creationId="{B075B67B-A456-D892-D22A-C73182CAABE9}"/>
          </ac:spMkLst>
        </pc:spChg>
        <pc:grpChg chg="mod">
          <ac:chgData name="Ashleigh Fromont [NEMA]" userId="d8ad61a2-0a38-4ee0-8d25-a7fe3a3d84b4" providerId="ADAL" clId="{1735EEF7-4903-4928-803B-E8EDC4E24921}" dt="2024-09-20T00:45:36.109" v="7607" actId="1076"/>
          <ac:grpSpMkLst>
            <pc:docMk/>
            <pc:sldMk cId="4188089111" sldId="3369"/>
            <ac:grpSpMk id="10" creationId="{D3AA867B-115E-5FC1-F0E1-6B3A44124464}"/>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21/09/2024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C25B7E-3D44-4E40-B0D2-55A8E9414320}" type="slidenum">
              <a:rPr lang="en-NZ" smtClean="0"/>
              <a:t>10</a:t>
            </a:fld>
            <a:endParaRPr lang="en-NZ"/>
          </a:p>
        </p:txBody>
      </p:sp>
    </p:spTree>
    <p:extLst>
      <p:ext uri="{BB962C8B-B14F-4D97-AF65-F5344CB8AC3E}">
        <p14:creationId xmlns:p14="http://schemas.microsoft.com/office/powerpoint/2010/main" val="3084058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11</a:t>
            </a:fld>
            <a:endParaRPr lang="en-NZ"/>
          </a:p>
        </p:txBody>
      </p:sp>
    </p:spTree>
    <p:extLst>
      <p:ext uri="{BB962C8B-B14F-4D97-AF65-F5344CB8AC3E}">
        <p14:creationId xmlns:p14="http://schemas.microsoft.com/office/powerpoint/2010/main" val="836458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a:ln/>
        </p:spPr>
      </p:sp>
      <p:sp>
        <p:nvSpPr>
          <p:cNvPr id="1034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NZ" altLang="x-none" dirty="0">
                <a:latin typeface="Calibri" charset="0"/>
              </a:rPr>
              <a:t>Note that despite the PTWS encouraging Member States to share outcomes and progression towards 100% Tsunami Ready goal with WG3, including communities that are already considered compliant through national standards, it is remains challenging to report on this progress, as there is no mechanism for this reporting outside of national reporting at ICG. </a:t>
            </a:r>
            <a:endParaRPr lang="x-none" altLang="x-none" dirty="0">
              <a:latin typeface="Calibri" charset="0"/>
            </a:endParaRPr>
          </a:p>
        </p:txBody>
      </p:sp>
      <p:sp>
        <p:nvSpPr>
          <p:cNvPr id="1034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a:defRPr sz="1000">
                <a:solidFill>
                  <a:schemeClr val="tx1"/>
                </a:solidFill>
                <a:latin typeface="Times New Roman" charset="0"/>
              </a:defRPr>
            </a:lvl1pPr>
            <a:lvl2pPr marL="742950" indent="-285750" algn="ctr" defTabSz="931863">
              <a:defRPr sz="1000">
                <a:solidFill>
                  <a:schemeClr val="tx1"/>
                </a:solidFill>
                <a:latin typeface="Times New Roman" charset="0"/>
              </a:defRPr>
            </a:lvl2pPr>
            <a:lvl3pPr marL="1143000" indent="-228600" algn="ctr" defTabSz="931863">
              <a:defRPr sz="1000">
                <a:solidFill>
                  <a:schemeClr val="tx1"/>
                </a:solidFill>
                <a:latin typeface="Times New Roman" charset="0"/>
              </a:defRPr>
            </a:lvl3pPr>
            <a:lvl4pPr marL="1600200" indent="-228600" algn="ctr" defTabSz="931863">
              <a:defRPr sz="1000">
                <a:solidFill>
                  <a:schemeClr val="tx1"/>
                </a:solidFill>
                <a:latin typeface="Times New Roman" charset="0"/>
              </a:defRPr>
            </a:lvl4pPr>
            <a:lvl5pPr marL="2057400" indent="-228600" algn="ctr" defTabSz="931863">
              <a:defRPr sz="1000">
                <a:solidFill>
                  <a:schemeClr val="tx1"/>
                </a:solidFill>
                <a:latin typeface="Times New Roman" charset="0"/>
              </a:defRPr>
            </a:lvl5pPr>
            <a:lvl6pPr marL="2514600" indent="-228600" algn="ctr" defTabSz="931863" eaLnBrk="0" fontAlgn="base" hangingPunct="0">
              <a:spcBef>
                <a:spcPct val="0"/>
              </a:spcBef>
              <a:spcAft>
                <a:spcPct val="0"/>
              </a:spcAft>
              <a:defRPr sz="1000">
                <a:solidFill>
                  <a:schemeClr val="tx1"/>
                </a:solidFill>
                <a:latin typeface="Times New Roman" charset="0"/>
              </a:defRPr>
            </a:lvl6pPr>
            <a:lvl7pPr marL="2971800" indent="-228600" algn="ctr" defTabSz="931863" eaLnBrk="0" fontAlgn="base" hangingPunct="0">
              <a:spcBef>
                <a:spcPct val="0"/>
              </a:spcBef>
              <a:spcAft>
                <a:spcPct val="0"/>
              </a:spcAft>
              <a:defRPr sz="1000">
                <a:solidFill>
                  <a:schemeClr val="tx1"/>
                </a:solidFill>
                <a:latin typeface="Times New Roman" charset="0"/>
              </a:defRPr>
            </a:lvl7pPr>
            <a:lvl8pPr marL="3429000" indent="-228600" algn="ctr" defTabSz="931863" eaLnBrk="0" fontAlgn="base" hangingPunct="0">
              <a:spcBef>
                <a:spcPct val="0"/>
              </a:spcBef>
              <a:spcAft>
                <a:spcPct val="0"/>
              </a:spcAft>
              <a:defRPr sz="1000">
                <a:solidFill>
                  <a:schemeClr val="tx1"/>
                </a:solidFill>
                <a:latin typeface="Times New Roman" charset="0"/>
              </a:defRPr>
            </a:lvl8pPr>
            <a:lvl9pPr marL="3886200" indent="-228600" algn="ctr" defTabSz="931863" eaLnBrk="0" fontAlgn="base" hangingPunct="0">
              <a:spcBef>
                <a:spcPct val="0"/>
              </a:spcBef>
              <a:spcAft>
                <a:spcPct val="0"/>
              </a:spcAft>
              <a:defRPr sz="1000">
                <a:solidFill>
                  <a:schemeClr val="tx1"/>
                </a:solidFill>
                <a:latin typeface="Times New Roman" charset="0"/>
              </a:defRPr>
            </a:lvl9pPr>
          </a:lstStyle>
          <a:p>
            <a:pPr marL="0" marR="0" lvl="0" indent="0" algn="r" defTabSz="931863" rtl="0" eaLnBrk="1" fontAlgn="auto" latinLnBrk="0" hangingPunct="1">
              <a:lnSpc>
                <a:spcPct val="100000"/>
              </a:lnSpc>
              <a:spcBef>
                <a:spcPts val="0"/>
              </a:spcBef>
              <a:spcAft>
                <a:spcPts val="0"/>
              </a:spcAft>
              <a:buClrTx/>
              <a:buSzTx/>
              <a:buFontTx/>
              <a:buNone/>
              <a:tabLst/>
              <a:defRPr/>
            </a:pPr>
            <a:fld id="{53E1E946-0E72-9742-9AF2-8D913F1721E0}" type="slidenum">
              <a:rPr kumimoji="0" lang="en-US" altLang="x-none" sz="1200" b="0" i="0" u="none" strike="noStrike" kern="1200" cap="none" spc="0" normalizeH="0" baseline="0" noProof="0">
                <a:ln>
                  <a:noFill/>
                </a:ln>
                <a:solidFill>
                  <a:srgbClr val="000000"/>
                </a:solidFill>
                <a:effectLst/>
                <a:uLnTx/>
                <a:uFillTx/>
                <a:latin typeface="Times New Roman" charset="0"/>
                <a:ea typeface="+mn-ea"/>
                <a:cs typeface="+mn-cs"/>
              </a:rPr>
              <a:pPr marL="0" marR="0" lvl="0" indent="0" algn="r" defTabSz="931863" rtl="0" eaLnBrk="1" fontAlgn="auto" latinLnBrk="0" hangingPunct="1">
                <a:lnSpc>
                  <a:spcPct val="100000"/>
                </a:lnSpc>
                <a:spcBef>
                  <a:spcPts val="0"/>
                </a:spcBef>
                <a:spcAft>
                  <a:spcPts val="0"/>
                </a:spcAft>
                <a:buClrTx/>
                <a:buSzTx/>
                <a:buFontTx/>
                <a:buNone/>
                <a:tabLst/>
                <a:defRPr/>
              </a:pPr>
              <a:t>12</a:t>
            </a:fld>
            <a:endParaRPr kumimoji="0" lang="en-US" altLang="x-none" sz="1200" b="0" i="0" u="none" strike="noStrike" kern="1200" cap="none" spc="0" normalizeH="0" baseline="0" noProof="0" dirty="0">
              <a:ln>
                <a:noFill/>
              </a:ln>
              <a:solidFill>
                <a:srgbClr val="000000"/>
              </a:solidFill>
              <a:effectLst/>
              <a:uLnTx/>
              <a:uFillTx/>
              <a:latin typeface="Times New Roman" charset="0"/>
              <a:ea typeface="+mn-ea"/>
              <a:cs typeface="+mn-cs"/>
            </a:endParaRPr>
          </a:p>
        </p:txBody>
      </p:sp>
    </p:spTree>
    <p:extLst>
      <p:ext uri="{BB962C8B-B14F-4D97-AF65-F5344CB8AC3E}">
        <p14:creationId xmlns:p14="http://schemas.microsoft.com/office/powerpoint/2010/main" val="251459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also suggest that the PacWave24 survey does not include these questions </a:t>
            </a:r>
          </a:p>
        </p:txBody>
      </p:sp>
      <p:sp>
        <p:nvSpPr>
          <p:cNvPr id="4" name="Slide Number Placeholder 3"/>
          <p:cNvSpPr>
            <a:spLocks noGrp="1"/>
          </p:cNvSpPr>
          <p:nvPr>
            <p:ph type="sldNum" sz="quarter" idx="5"/>
          </p:nvPr>
        </p:nvSpPr>
        <p:spPr/>
        <p:txBody>
          <a:bodyPr/>
          <a:lstStyle/>
          <a:p>
            <a:fld id="{8FC25B7E-3D44-4E40-B0D2-55A8E9414320}" type="slidenum">
              <a:rPr lang="en-NZ" smtClean="0"/>
              <a:t>13</a:t>
            </a:fld>
            <a:endParaRPr lang="en-NZ"/>
          </a:p>
        </p:txBody>
      </p:sp>
    </p:spTree>
    <p:extLst>
      <p:ext uri="{BB962C8B-B14F-4D97-AF65-F5344CB8AC3E}">
        <p14:creationId xmlns:p14="http://schemas.microsoft.com/office/powerpoint/2010/main" val="27384260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14</a:t>
            </a:fld>
            <a:endParaRPr lang="en-NZ"/>
          </a:p>
        </p:txBody>
      </p:sp>
    </p:spTree>
    <p:extLst>
      <p:ext uri="{BB962C8B-B14F-4D97-AF65-F5344CB8AC3E}">
        <p14:creationId xmlns:p14="http://schemas.microsoft.com/office/powerpoint/2010/main" val="1386526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15</a:t>
            </a:fld>
            <a:endParaRPr lang="en-NZ"/>
          </a:p>
        </p:txBody>
      </p:sp>
    </p:spTree>
    <p:extLst>
      <p:ext uri="{BB962C8B-B14F-4D97-AF65-F5344CB8AC3E}">
        <p14:creationId xmlns:p14="http://schemas.microsoft.com/office/powerpoint/2010/main" val="1083824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16</a:t>
            </a:fld>
            <a:endParaRPr lang="en-NZ"/>
          </a:p>
        </p:txBody>
      </p:sp>
    </p:spTree>
    <p:extLst>
      <p:ext uri="{BB962C8B-B14F-4D97-AF65-F5344CB8AC3E}">
        <p14:creationId xmlns:p14="http://schemas.microsoft.com/office/powerpoint/2010/main" val="3618182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There was discussion at the Task Team meeting about the challenges of this definition, and for some cases, it may not be possible to apply this meaningfully, and still have the resources to apply the equivalency. This is not dissimilar to some of the resourcing challenges facing the Tsunami Ready Recognition Programme as well. </a:t>
            </a:r>
          </a:p>
          <a:p>
            <a:endParaRPr lang="en-NZ" dirty="0"/>
          </a:p>
          <a:p>
            <a:r>
              <a:rPr lang="en-NZ" dirty="0"/>
              <a:t>As part of this process, the community will be defined, and the total number of at-risk communities calculated. </a:t>
            </a:r>
            <a:br>
              <a:rPr lang="en-NZ" dirty="0"/>
            </a:br>
            <a:br>
              <a:rPr lang="en-NZ" dirty="0"/>
            </a:br>
            <a:r>
              <a:rPr lang="en-NZ" dirty="0"/>
              <a:t>Before the ICG we intend to include some examples of communities from different contexts </a:t>
            </a:r>
          </a:p>
          <a:p>
            <a:endParaRPr lang="en-NZ" dirty="0"/>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19</a:t>
            </a:fld>
            <a:endParaRPr lang="en-NZ"/>
          </a:p>
        </p:txBody>
      </p:sp>
    </p:spTree>
    <p:extLst>
      <p:ext uri="{BB962C8B-B14F-4D97-AF65-F5344CB8AC3E}">
        <p14:creationId xmlns:p14="http://schemas.microsoft.com/office/powerpoint/2010/main" val="1213366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20</a:t>
            </a:fld>
            <a:endParaRPr lang="en-NZ"/>
          </a:p>
        </p:txBody>
      </p:sp>
    </p:spTree>
    <p:extLst>
      <p:ext uri="{BB962C8B-B14F-4D97-AF65-F5344CB8AC3E}">
        <p14:creationId xmlns:p14="http://schemas.microsoft.com/office/powerpoint/2010/main" val="32428951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0" i="0" u="none" strike="noStrike" dirty="0">
                <a:solidFill>
                  <a:srgbClr val="000000"/>
                </a:solidFill>
                <a:effectLst/>
                <a:latin typeface="Aptos" panose="020B0004020202020204" pitchFamily="34" charset="0"/>
              </a:rPr>
              <a:t>At a national level, a review should be conducted of all existing activities and strategies that contribute to tsunami preparedness as described by the Tsunami Ready Recognition Programme indicators. The purpose of this is the identification of where Tsunami Ready indicators are already being met through existing national or community disaster management or tsunami preparedness efforts.</a:t>
            </a:r>
            <a:br>
              <a:rPr lang="en-NZ" sz="1200" b="0" i="0" u="none" strike="noStrike" dirty="0">
                <a:solidFill>
                  <a:srgbClr val="000000"/>
                </a:solidFill>
                <a:effectLst/>
                <a:latin typeface="Aptos" panose="020B0004020202020204" pitchFamily="34" charset="0"/>
              </a:rPr>
            </a:br>
            <a:br>
              <a:rPr lang="en-NZ" sz="1200" b="0" i="0" u="none" strike="noStrike" dirty="0">
                <a:solidFill>
                  <a:srgbClr val="000000"/>
                </a:solidFill>
                <a:effectLst/>
                <a:latin typeface="Aptos" panose="020B0004020202020204" pitchFamily="34" charset="0"/>
              </a:rPr>
            </a:br>
            <a:r>
              <a:rPr lang="en-NZ" sz="1200" b="0" i="0" u="none" strike="noStrike" dirty="0">
                <a:solidFill>
                  <a:srgbClr val="000000"/>
                </a:solidFill>
                <a:effectLst/>
                <a:latin typeface="Aptos" panose="020B0004020202020204" pitchFamily="34" charset="0"/>
              </a:rPr>
              <a:t>Before the ICG we will be trying to provide examples of how this might practically be applied in a few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21</a:t>
            </a:fld>
            <a:endParaRPr lang="en-NZ"/>
          </a:p>
        </p:txBody>
      </p:sp>
    </p:spTree>
    <p:extLst>
      <p:ext uri="{BB962C8B-B14F-4D97-AF65-F5344CB8AC3E}">
        <p14:creationId xmlns:p14="http://schemas.microsoft.com/office/powerpoint/2010/main" val="362303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a:t>
            </a:fld>
            <a:endParaRPr lang="en-NZ"/>
          </a:p>
        </p:txBody>
      </p:sp>
    </p:spTree>
    <p:extLst>
      <p:ext uri="{BB962C8B-B14F-4D97-AF65-F5344CB8AC3E}">
        <p14:creationId xmlns:p14="http://schemas.microsoft.com/office/powerpoint/2010/main" val="3369719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24</a:t>
            </a:fld>
            <a:endParaRPr lang="en-NZ"/>
          </a:p>
        </p:txBody>
      </p:sp>
    </p:spTree>
    <p:extLst>
      <p:ext uri="{BB962C8B-B14F-4D97-AF65-F5344CB8AC3E}">
        <p14:creationId xmlns:p14="http://schemas.microsoft.com/office/powerpoint/2010/main" val="2297112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noProof="0" dirty="0"/>
          </a:p>
        </p:txBody>
      </p:sp>
      <p:sp>
        <p:nvSpPr>
          <p:cNvPr id="4" name="Slide Number Placeholder 3"/>
          <p:cNvSpPr>
            <a:spLocks noGrp="1"/>
          </p:cNvSpPr>
          <p:nvPr>
            <p:ph type="sldNum" sz="quarter" idx="5"/>
          </p:nvPr>
        </p:nvSpPr>
        <p:spPr/>
        <p:txBody>
          <a:bodyPr/>
          <a:lstStyle/>
          <a:p>
            <a:fld id="{5BA88240-26D2-4F82-8E7D-BA82220C6A91}" type="slidenum">
              <a:rPr lang="en-NZ" smtClean="0"/>
              <a:t>26</a:t>
            </a:fld>
            <a:endParaRPr lang="en-NZ"/>
          </a:p>
        </p:txBody>
      </p:sp>
    </p:spTree>
    <p:extLst>
      <p:ext uri="{BB962C8B-B14F-4D97-AF65-F5344CB8AC3E}">
        <p14:creationId xmlns:p14="http://schemas.microsoft.com/office/powerpoint/2010/main" val="432315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2174236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2870656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613072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7</a:t>
            </a:fld>
            <a:endParaRPr lang="en-NZ"/>
          </a:p>
        </p:txBody>
      </p:sp>
    </p:spTree>
    <p:extLst>
      <p:ext uri="{BB962C8B-B14F-4D97-AF65-F5344CB8AC3E}">
        <p14:creationId xmlns:p14="http://schemas.microsoft.com/office/powerpoint/2010/main" val="658757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8</a:t>
            </a:fld>
            <a:endParaRPr lang="en-NZ"/>
          </a:p>
        </p:txBody>
      </p:sp>
    </p:spTree>
    <p:extLst>
      <p:ext uri="{BB962C8B-B14F-4D97-AF65-F5344CB8AC3E}">
        <p14:creationId xmlns:p14="http://schemas.microsoft.com/office/powerpoint/2010/main" val="1523373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9E974F-D732-4E48-BE67-7CDA609F1280}" type="slidenum">
              <a:rPr lang="en-US" smtClean="0"/>
              <a:t>9</a:t>
            </a:fld>
            <a:endParaRPr lang="en-US"/>
          </a:p>
        </p:txBody>
      </p:sp>
    </p:spTree>
    <p:extLst>
      <p:ext uri="{BB962C8B-B14F-4D97-AF65-F5344CB8AC3E}">
        <p14:creationId xmlns:p14="http://schemas.microsoft.com/office/powerpoint/2010/main" val="3489004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E5656FE-615F-4D36-89E2-B4338C3477AB}"/>
              </a:ext>
            </a:extLst>
          </p:cNvPr>
          <p:cNvSpPr/>
          <p:nvPr userDrawn="1"/>
        </p:nvSpPr>
        <p:spPr>
          <a:xfrm>
            <a:off x="0" y="0"/>
            <a:ext cx="12192000" cy="1400783"/>
          </a:xfrm>
          <a:prstGeom prst="rect">
            <a:avLst/>
          </a:prstGeom>
          <a:gradFill flip="none" rotWithShape="1">
            <a:gsLst>
              <a:gs pos="45000">
                <a:schemeClr val="accent1">
                  <a:lumMod val="50000"/>
                </a:schemeClr>
              </a:gs>
              <a:gs pos="21000">
                <a:schemeClr val="accent1">
                  <a:lumMod val="50000"/>
                  <a:shade val="67500"/>
                  <a:satMod val="115000"/>
                </a:schemeClr>
              </a:gs>
              <a:gs pos="88000">
                <a:schemeClr val="accent1">
                  <a:lumMod val="7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F296C8-2CD7-4FBA-9E62-19CB968D0E65}"/>
              </a:ext>
            </a:extLst>
          </p:cNvPr>
          <p:cNvSpPr>
            <a:spLocks noGrp="1"/>
          </p:cNvSpPr>
          <p:nvPr>
            <p:ph type="title"/>
          </p:nvPr>
        </p:nvSpPr>
        <p:spPr>
          <a:xfrm>
            <a:off x="465338" y="37609"/>
            <a:ext cx="8889759" cy="1325563"/>
          </a:xfrm>
        </p:spPr>
        <p:txBody>
          <a:bodyPr>
            <a:normAutofit/>
          </a:bodyPr>
          <a:lstStyle>
            <a:lvl1pPr>
              <a:defRPr sz="3600" b="1">
                <a:solidFill>
                  <a:schemeClr val="bg1"/>
                </a:solidFill>
                <a:latin typeface="Roboto" panose="02000000000000000000" pitchFamily="2" charset="0"/>
                <a:ea typeface="Roboto" panose="02000000000000000000" pitchFamily="2" charset="0"/>
              </a:defRPr>
            </a:lvl1pPr>
          </a:lstStyle>
          <a:p>
            <a:r>
              <a:rPr lang="en-US" dirty="0"/>
              <a:t>Click to edit Master title style</a:t>
            </a:r>
          </a:p>
        </p:txBody>
      </p:sp>
      <p:pic>
        <p:nvPicPr>
          <p:cNvPr id="8" name="Picture 7">
            <a:extLst>
              <a:ext uri="{FF2B5EF4-FFF2-40B4-BE49-F238E27FC236}">
                <a16:creationId xmlns:a16="http://schemas.microsoft.com/office/drawing/2014/main" id="{E1C85B7E-0A2F-1D20-26ED-8C7EE34C25D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87900" y="2565400"/>
            <a:ext cx="2616200" cy="1727200"/>
          </a:xfrm>
          <a:prstGeom prst="rect">
            <a:avLst/>
          </a:prstGeom>
        </p:spPr>
      </p:pic>
      <p:pic>
        <p:nvPicPr>
          <p:cNvPr id="11" name="Picture 10">
            <a:extLst>
              <a:ext uri="{FF2B5EF4-FFF2-40B4-BE49-F238E27FC236}">
                <a16:creationId xmlns:a16="http://schemas.microsoft.com/office/drawing/2014/main" id="{5FE7CFCA-725F-5501-AA95-1825D2A7A1E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87900" y="2565400"/>
            <a:ext cx="2616200" cy="1727200"/>
          </a:xfrm>
          <a:prstGeom prst="rect">
            <a:avLst/>
          </a:prstGeom>
        </p:spPr>
      </p:pic>
      <p:pic>
        <p:nvPicPr>
          <p:cNvPr id="14" name="Picture 13">
            <a:extLst>
              <a:ext uri="{FF2B5EF4-FFF2-40B4-BE49-F238E27FC236}">
                <a16:creationId xmlns:a16="http://schemas.microsoft.com/office/drawing/2014/main" id="{A9D332EA-82D0-8311-04B2-27C8C3867B47}"/>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a:off x="9685399" y="144038"/>
            <a:ext cx="1157890" cy="1112704"/>
          </a:xfrm>
          <a:prstGeom prst="rect">
            <a:avLst/>
          </a:prstGeom>
        </p:spPr>
      </p:pic>
      <p:pic>
        <p:nvPicPr>
          <p:cNvPr id="16" name="Picture 15">
            <a:extLst>
              <a:ext uri="{FF2B5EF4-FFF2-40B4-BE49-F238E27FC236}">
                <a16:creationId xmlns:a16="http://schemas.microsoft.com/office/drawing/2014/main" id="{17BBAF1C-5C79-130A-FE55-E3C1AA3A1F3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114093" y="197931"/>
            <a:ext cx="890433" cy="1004917"/>
          </a:xfrm>
          <a:prstGeom prst="rect">
            <a:avLst/>
          </a:prstGeom>
        </p:spPr>
      </p:pic>
      <p:pic>
        <p:nvPicPr>
          <p:cNvPr id="20" name="Picture 19">
            <a:extLst>
              <a:ext uri="{FF2B5EF4-FFF2-40B4-BE49-F238E27FC236}">
                <a16:creationId xmlns:a16="http://schemas.microsoft.com/office/drawing/2014/main" id="{B440C3A0-0FAF-E283-B337-63E5D69B6F5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218616" y="6267689"/>
            <a:ext cx="2138913" cy="424387"/>
          </a:xfrm>
          <a:prstGeom prst="rect">
            <a:avLst/>
          </a:prstGeom>
        </p:spPr>
      </p:pic>
    </p:spTree>
    <p:extLst>
      <p:ext uri="{BB962C8B-B14F-4D97-AF65-F5344CB8AC3E}">
        <p14:creationId xmlns:p14="http://schemas.microsoft.com/office/powerpoint/2010/main" val="2910336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Date Placeholder 4"/>
          <p:cNvSpPr>
            <a:spLocks noGrp="1"/>
          </p:cNvSpPr>
          <p:nvPr>
            <p:ph type="dt" sz="half" idx="10"/>
          </p:nvPr>
        </p:nvSpPr>
        <p:spPr/>
        <p:txBody>
          <a:bodyPr/>
          <a:lstStyle/>
          <a:p>
            <a:fld id="{43F67D23-B28E-C940-A3F4-7BF99AFF0B2F}" type="datetime1">
              <a:rPr lang="en-US" smtClean="0"/>
              <a:t>9/21/2024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9E91EC6-940A-44F4-9575-86FC82B01364}" type="slidenum">
              <a:rPr lang="ru-RU" smtClean="0"/>
              <a:t>‹#›</a:t>
            </a:fld>
            <a:endParaRPr lang="ru-RU"/>
          </a:p>
        </p:txBody>
      </p:sp>
    </p:spTree>
    <p:extLst>
      <p:ext uri="{BB962C8B-B14F-4D97-AF65-F5344CB8AC3E}">
        <p14:creationId xmlns:p14="http://schemas.microsoft.com/office/powerpoint/2010/main" val="1741403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21/09/2024</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21/09/2024</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6.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21/09/2024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1" r:id="rId12"/>
    <p:sldLayoutId id="214748368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9.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9.png"/><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86809" y="0"/>
              <a:ext cx="4205190"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a:t>
              </a:r>
              <a:r>
                <a:rPr lang="mi-NZ" sz="1400" b="1" dirty="0" err="1">
                  <a:solidFill>
                    <a:schemeClr val="bg1"/>
                  </a:solidFill>
                  <a:latin typeface="Aptos Black" panose="020F0502020204030204" pitchFamily="34" charset="0"/>
                </a:rPr>
                <a:t>Steering</a:t>
              </a:r>
              <a:r>
                <a:rPr lang="mi-NZ" sz="1400" b="1" dirty="0">
                  <a:solidFill>
                    <a:schemeClr val="bg1"/>
                  </a:solidFill>
                  <a:latin typeface="Aptos Black" panose="020F0502020204030204" pitchFamily="34" charset="0"/>
                </a:rPr>
                <a:t> </a:t>
              </a:r>
              <a:r>
                <a:rPr lang="mi-NZ" sz="1400" b="1" dirty="0" err="1">
                  <a:solidFill>
                    <a:schemeClr val="bg1"/>
                  </a:solidFill>
                  <a:latin typeface="Aptos Black" panose="020F0502020204030204" pitchFamily="34" charset="0"/>
                </a:rPr>
                <a:t>Committee</a:t>
              </a:r>
              <a:r>
                <a:rPr lang="mi-NZ" sz="1400" b="1" dirty="0">
                  <a:solidFill>
                    <a:schemeClr val="bg1"/>
                  </a:solidFill>
                  <a:latin typeface="Aptos Black" panose="020F0502020204030204" pitchFamily="34" charset="0"/>
                </a:rPr>
                <a:t>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2051529" y="2097015"/>
            <a:ext cx="7768602" cy="1015663"/>
          </a:xfrm>
          <a:prstGeom prst="rect">
            <a:avLst/>
          </a:prstGeom>
          <a:noFill/>
        </p:spPr>
        <p:txBody>
          <a:bodyPr wrap="none" rtlCol="0">
            <a:spAutoFit/>
          </a:bodyPr>
          <a:lstStyle/>
          <a:p>
            <a:pPr algn="ctr"/>
            <a:r>
              <a:rPr lang="mi-NZ" sz="6000" b="1" dirty="0">
                <a:solidFill>
                  <a:schemeClr val="bg1"/>
                </a:solidFill>
                <a:latin typeface="Aptos Black" panose="020F0502020204030204" pitchFamily="34" charset="0"/>
              </a:rPr>
              <a:t>8.2.1 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68873" y="5934670"/>
            <a:ext cx="5191991" cy="923330"/>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Task</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Team </a:t>
            </a:r>
            <a:r>
              <a:rPr lang="mi-NZ" dirty="0">
                <a:solidFill>
                  <a:srgbClr val="FFFF00"/>
                </a:solidFill>
                <a:latin typeface="Aptos ExtraBold" panose="020B0004020202020204" pitchFamily="34" charset="0"/>
              </a:rPr>
              <a:t>Tsunami </a:t>
            </a:r>
            <a:r>
              <a:rPr lang="mi-NZ" dirty="0" err="1">
                <a:solidFill>
                  <a:srgbClr val="FFFF00"/>
                </a:solidFill>
                <a:latin typeface="Aptos ExtraBold" panose="020B0004020202020204" pitchFamily="34" charset="0"/>
              </a:rPr>
              <a:t>Ready</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Co</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Chairs</a:t>
            </a:r>
            <a:r>
              <a:rPr lang="mi-NZ" dirty="0">
                <a:solidFill>
                  <a:srgbClr val="FFFF00"/>
                </a:solidFill>
                <a:latin typeface="Aptos ExtraBold" panose="020B0004020202020204" pitchFamily="34" charset="0"/>
              </a:rPr>
              <a:t>:</a:t>
            </a:r>
          </a:p>
          <a:p>
            <a:pPr algn="r"/>
            <a:r>
              <a:rPr lang="mi-NZ" dirty="0">
                <a:solidFill>
                  <a:srgbClr val="FFFF00"/>
                </a:solidFill>
                <a:latin typeface="Aptos ExtraBold" panose="020B0004020202020204" pitchFamily="34" charset="0"/>
              </a:rPr>
              <a:t>Laura Kong, ITIC</a:t>
            </a: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Logo&#10;&#10;Description automatically generated">
            <a:extLst>
              <a:ext uri="{FF2B5EF4-FFF2-40B4-BE49-F238E27FC236}">
                <a16:creationId xmlns:a16="http://schemas.microsoft.com/office/drawing/2014/main" id="{1B809F4A-1850-6565-D892-AA7B81D6B35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0767" y="321754"/>
            <a:ext cx="1628627" cy="814313"/>
          </a:xfrm>
          <a:prstGeom prst="rect">
            <a:avLst/>
          </a:prstGeom>
          <a:solidFill>
            <a:schemeClr val="bg1"/>
          </a:solidFill>
        </p:spPr>
      </p:pic>
      <p:grpSp>
        <p:nvGrpSpPr>
          <p:cNvPr id="3" name="Group 2">
            <a:extLst>
              <a:ext uri="{FF2B5EF4-FFF2-40B4-BE49-F238E27FC236}">
                <a16:creationId xmlns:a16="http://schemas.microsoft.com/office/drawing/2014/main" id="{36C5E18C-E30A-2713-FB14-7E60BE06FC98}"/>
              </a:ext>
            </a:extLst>
          </p:cNvPr>
          <p:cNvGrpSpPr/>
          <p:nvPr/>
        </p:nvGrpSpPr>
        <p:grpSpPr>
          <a:xfrm>
            <a:off x="1100708" y="2020627"/>
            <a:ext cx="10564819" cy="1252653"/>
            <a:chOff x="1100708" y="2020627"/>
            <a:chExt cx="10564819" cy="1252653"/>
          </a:xfrm>
        </p:grpSpPr>
        <p:sp>
          <p:nvSpPr>
            <p:cNvPr id="22" name="Callout: Right Arrow 21">
              <a:extLst>
                <a:ext uri="{FF2B5EF4-FFF2-40B4-BE49-F238E27FC236}">
                  <a16:creationId xmlns:a16="http://schemas.microsoft.com/office/drawing/2014/main" id="{7C3E1828-4368-6089-BEA2-C79CD57905F5}"/>
                </a:ext>
              </a:extLst>
            </p:cNvPr>
            <p:cNvSpPr/>
            <p:nvPr/>
          </p:nvSpPr>
          <p:spPr>
            <a:xfrm>
              <a:off x="1100708" y="2020627"/>
              <a:ext cx="3905381" cy="1252653"/>
            </a:xfrm>
            <a:prstGeom prst="rightArrowCallout">
              <a:avLst>
                <a:gd name="adj1" fmla="val 34135"/>
                <a:gd name="adj2" fmla="val 26429"/>
                <a:gd name="adj3" fmla="val 21587"/>
                <a:gd name="adj4" fmla="val 820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0ACEA86D-179F-F9E7-7114-D4B848D4B829}"/>
                </a:ext>
              </a:extLst>
            </p:cNvPr>
            <p:cNvSpPr txBox="1"/>
            <p:nvPr/>
          </p:nvSpPr>
          <p:spPr>
            <a:xfrm>
              <a:off x="1141302" y="2092705"/>
              <a:ext cx="3088447" cy="1077218"/>
            </a:xfrm>
            <a:prstGeom prst="rect">
              <a:avLst/>
            </a:prstGeom>
            <a:noFill/>
          </p:spPr>
          <p:txBody>
            <a:bodyPr wrap="square" rtlCol="0">
              <a:spAutoFit/>
            </a:bodyPr>
            <a:lstStyle/>
            <a:p>
              <a:pPr algn="ctr">
                <a:spcBef>
                  <a:spcPts val="800"/>
                </a:spcBef>
              </a:pPr>
              <a:r>
                <a:rPr lang="en-GB" sz="1600" b="1" dirty="0">
                  <a:solidFill>
                    <a:schemeClr val="bg1"/>
                  </a:solidFill>
                  <a:latin typeface="Arial" panose="020B0604020202020204" pitchFamily="34" charset="0"/>
                  <a:cs typeface="Arial" panose="020B0604020202020204" pitchFamily="34" charset="0"/>
                </a:rPr>
                <a:t>Course 1 </a:t>
              </a:r>
            </a:p>
            <a:p>
              <a:pPr algn="ctr"/>
              <a:r>
                <a:rPr lang="en-GB" sz="1600" b="1" dirty="0">
                  <a:solidFill>
                    <a:schemeClr val="bg1"/>
                  </a:solidFill>
                  <a:latin typeface="Arial" panose="020B0604020202020204" pitchFamily="34" charset="0"/>
                  <a:cs typeface="Arial" panose="020B0604020202020204" pitchFamily="34" charset="0"/>
                </a:rPr>
                <a:t>Introduction to UNESCO-IOC Tsunami Ready Recognition </a:t>
              </a:r>
              <a:r>
                <a:rPr lang="en-GB" sz="1600" b="1" dirty="0" err="1">
                  <a:solidFill>
                    <a:schemeClr val="bg1"/>
                  </a:solidFill>
                  <a:latin typeface="Arial" panose="020B0604020202020204" pitchFamily="34" charset="0"/>
                  <a:cs typeface="Arial" panose="020B0604020202020204" pitchFamily="34" charset="0"/>
                </a:rPr>
                <a:t>Programe</a:t>
              </a:r>
              <a:endParaRPr lang="en-GB" sz="1600" b="1" dirty="0">
                <a:solidFill>
                  <a:schemeClr val="bg1"/>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FCF89AE6-168E-FF63-A7D5-897CE0FFE422}"/>
                </a:ext>
              </a:extLst>
            </p:cNvPr>
            <p:cNvSpPr txBox="1"/>
            <p:nvPr/>
          </p:nvSpPr>
          <p:spPr>
            <a:xfrm>
              <a:off x="5097373" y="2343127"/>
              <a:ext cx="6568154" cy="746358"/>
            </a:xfrm>
            <a:prstGeom prst="rect">
              <a:avLst/>
            </a:prstGeom>
            <a:noFill/>
          </p:spPr>
          <p:txBody>
            <a:bodyPr wrap="square" rtlCol="0">
              <a:spAutoFit/>
            </a:bodyPr>
            <a:lstStyle/>
            <a:p>
              <a:pPr>
                <a:lnSpc>
                  <a:spcPts val="1700"/>
                </a:lnSpc>
                <a:tabLst>
                  <a:tab pos="1255713" algn="l"/>
                </a:tabLst>
              </a:pPr>
              <a:r>
                <a:rPr lang="en-US" sz="1600" b="1" dirty="0">
                  <a:latin typeface="Arial" panose="020B0604020202020204" pitchFamily="34" charset="0"/>
                  <a:cs typeface="Arial" panose="020B0604020202020204" pitchFamily="34" charset="0"/>
                </a:rPr>
                <a:t>Lessons 1: 	Tsunami Ready Background</a:t>
              </a:r>
            </a:p>
            <a:p>
              <a:pPr>
                <a:lnSpc>
                  <a:spcPts val="1700"/>
                </a:lnSpc>
                <a:tabLst>
                  <a:tab pos="1255713" algn="l"/>
                </a:tabLst>
              </a:pPr>
              <a:r>
                <a:rPr lang="en-US" sz="1600" b="1" dirty="0">
                  <a:latin typeface="Arial" panose="020B0604020202020204" pitchFamily="34" charset="0"/>
                  <a:cs typeface="Arial" panose="020B0604020202020204" pitchFamily="34" charset="0"/>
                </a:rPr>
                <a:t>Lessons 2: 	Tsunami Ready Implementation Process</a:t>
              </a:r>
            </a:p>
            <a:p>
              <a:pPr>
                <a:lnSpc>
                  <a:spcPts val="1700"/>
                </a:lnSpc>
                <a:tabLst>
                  <a:tab pos="1255713" algn="l"/>
                </a:tabLst>
              </a:pPr>
              <a:r>
                <a:rPr lang="en-US" sz="1600" b="1" dirty="0">
                  <a:latin typeface="Arial" panose="020B0604020202020204" pitchFamily="34" charset="0"/>
                  <a:cs typeface="Arial" panose="020B0604020202020204" pitchFamily="34" charset="0"/>
                </a:rPr>
                <a:t>Lessons 3: 	Tsunami Ready Indicators</a:t>
              </a:r>
            </a:p>
          </p:txBody>
        </p:sp>
      </p:grpSp>
      <p:grpSp>
        <p:nvGrpSpPr>
          <p:cNvPr id="4" name="Group 3">
            <a:extLst>
              <a:ext uri="{FF2B5EF4-FFF2-40B4-BE49-F238E27FC236}">
                <a16:creationId xmlns:a16="http://schemas.microsoft.com/office/drawing/2014/main" id="{1495F442-B9A7-E45A-034E-FB6FBE2643DC}"/>
              </a:ext>
            </a:extLst>
          </p:cNvPr>
          <p:cNvGrpSpPr/>
          <p:nvPr/>
        </p:nvGrpSpPr>
        <p:grpSpPr>
          <a:xfrm>
            <a:off x="955080" y="3344048"/>
            <a:ext cx="11207520" cy="1091640"/>
            <a:chOff x="955080" y="3344048"/>
            <a:chExt cx="11207520" cy="1091640"/>
          </a:xfrm>
        </p:grpSpPr>
        <p:sp>
          <p:nvSpPr>
            <p:cNvPr id="24" name="Callout: Right Arrow 23">
              <a:extLst>
                <a:ext uri="{FF2B5EF4-FFF2-40B4-BE49-F238E27FC236}">
                  <a16:creationId xmlns:a16="http://schemas.microsoft.com/office/drawing/2014/main" id="{971F65AE-3A9F-2382-7376-E159216AD75F}"/>
                </a:ext>
              </a:extLst>
            </p:cNvPr>
            <p:cNvSpPr/>
            <p:nvPr/>
          </p:nvSpPr>
          <p:spPr>
            <a:xfrm>
              <a:off x="1100708" y="3466987"/>
              <a:ext cx="3905381" cy="909661"/>
            </a:xfrm>
            <a:prstGeom prst="rightArrowCallout">
              <a:avLst>
                <a:gd name="adj1" fmla="val 34135"/>
                <a:gd name="adj2" fmla="val 26429"/>
                <a:gd name="adj3" fmla="val 21587"/>
                <a:gd name="adj4" fmla="val 820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D8BAA2F0-DD6A-48F4-EBDC-96B4D2D5CEF1}"/>
                </a:ext>
              </a:extLst>
            </p:cNvPr>
            <p:cNvSpPr txBox="1"/>
            <p:nvPr/>
          </p:nvSpPr>
          <p:spPr>
            <a:xfrm>
              <a:off x="955080" y="3344048"/>
              <a:ext cx="3460893" cy="830997"/>
            </a:xfrm>
            <a:prstGeom prst="rect">
              <a:avLst/>
            </a:prstGeom>
            <a:noFill/>
          </p:spPr>
          <p:txBody>
            <a:bodyPr wrap="square" rtlCol="0">
              <a:spAutoFit/>
            </a:bodyPr>
            <a:lstStyle/>
            <a:p>
              <a:pPr algn="ctr"/>
              <a:endParaRPr lang="en-GB" sz="1600" dirty="0">
                <a:solidFill>
                  <a:schemeClr val="bg1"/>
                </a:solidFill>
                <a:latin typeface="Arial" panose="020B0604020202020204" pitchFamily="34" charset="0"/>
                <a:cs typeface="Arial" panose="020B0604020202020204" pitchFamily="34" charset="0"/>
              </a:endParaRPr>
            </a:p>
            <a:p>
              <a:pPr algn="ctr"/>
              <a:r>
                <a:rPr lang="en-GB" sz="1600" dirty="0">
                  <a:solidFill>
                    <a:schemeClr val="bg1"/>
                  </a:solidFill>
                  <a:latin typeface="Arial" panose="020B0604020202020204" pitchFamily="34" charset="0"/>
                  <a:cs typeface="Arial" panose="020B0604020202020204" pitchFamily="34" charset="0"/>
                </a:rPr>
                <a:t>Course 2 </a:t>
              </a:r>
            </a:p>
            <a:p>
              <a:pPr algn="ctr"/>
              <a:r>
                <a:rPr lang="en-GB" sz="1600" dirty="0">
                  <a:solidFill>
                    <a:schemeClr val="bg1"/>
                  </a:solidFill>
                  <a:latin typeface="Arial" panose="020B0604020202020204" pitchFamily="34" charset="0"/>
                  <a:cs typeface="Arial" panose="020B0604020202020204" pitchFamily="34" charset="0"/>
                </a:rPr>
                <a:t>Facilitating Tsunami Ready</a:t>
              </a:r>
            </a:p>
          </p:txBody>
        </p:sp>
        <p:sp>
          <p:nvSpPr>
            <p:cNvPr id="27" name="TextBox 26">
              <a:extLst>
                <a:ext uri="{FF2B5EF4-FFF2-40B4-BE49-F238E27FC236}">
                  <a16:creationId xmlns:a16="http://schemas.microsoft.com/office/drawing/2014/main" id="{4BA72FA8-BE52-A5FB-9B48-A56CBAB6E5E1}"/>
                </a:ext>
              </a:extLst>
            </p:cNvPr>
            <p:cNvSpPr txBox="1"/>
            <p:nvPr/>
          </p:nvSpPr>
          <p:spPr>
            <a:xfrm>
              <a:off x="5097373" y="3522618"/>
              <a:ext cx="7065227" cy="913070"/>
            </a:xfrm>
            <a:prstGeom prst="rect">
              <a:avLst/>
            </a:prstGeom>
            <a:noFill/>
          </p:spPr>
          <p:txBody>
            <a:bodyPr wrap="square" rtlCol="0">
              <a:spAutoFit/>
            </a:bodyPr>
            <a:lstStyle>
              <a:defPPr>
                <a:defRPr lang="en-US"/>
              </a:defPPr>
              <a:lvl1pPr marL="92075" indent="-92075">
                <a:lnSpc>
                  <a:spcPts val="1200"/>
                </a:lnSpc>
                <a:buFont typeface="Arial" panose="020B0604020202020204" pitchFamily="34" charset="0"/>
                <a:buChar char="•"/>
                <a:defRPr sz="1200" b="1"/>
              </a:lvl1pPr>
            </a:lstStyle>
            <a:p>
              <a:pPr marL="0" indent="0">
                <a:lnSpc>
                  <a:spcPts val="1600"/>
                </a:lnSpc>
                <a:buNone/>
                <a:tabLst>
                  <a:tab pos="1185863" algn="l"/>
                </a:tabLst>
              </a:pPr>
              <a:r>
                <a:rPr lang="en-US" sz="1600" b="0" dirty="0">
                  <a:latin typeface="Arial" panose="020B0604020202020204" pitchFamily="34" charset="0"/>
                  <a:cs typeface="Arial" panose="020B0604020202020204" pitchFamily="34" charset="0"/>
                </a:rPr>
                <a:t>Lessons 1: 	Approach to Tsunami Ready Community Capacity Building</a:t>
              </a:r>
            </a:p>
            <a:p>
              <a:pPr marL="0" indent="0">
                <a:lnSpc>
                  <a:spcPts val="1600"/>
                </a:lnSpc>
                <a:buNone/>
                <a:tabLst>
                  <a:tab pos="1185863" algn="l"/>
                </a:tabLst>
              </a:pPr>
              <a:r>
                <a:rPr lang="en-US" sz="1600" b="0" dirty="0">
                  <a:latin typeface="Arial" panose="020B0604020202020204" pitchFamily="34" charset="0"/>
                  <a:cs typeface="Arial" panose="020B0604020202020204" pitchFamily="34" charset="0"/>
                </a:rPr>
                <a:t>Lessons 2:	Assessment Indicators</a:t>
              </a:r>
            </a:p>
            <a:p>
              <a:pPr marL="0" indent="0">
                <a:lnSpc>
                  <a:spcPts val="1600"/>
                </a:lnSpc>
                <a:buNone/>
                <a:tabLst>
                  <a:tab pos="1185863" algn="l"/>
                </a:tabLst>
              </a:pPr>
              <a:r>
                <a:rPr lang="en-US" sz="1600" b="0" dirty="0">
                  <a:latin typeface="Arial" panose="020B0604020202020204" pitchFamily="34" charset="0"/>
                  <a:cs typeface="Arial" panose="020B0604020202020204" pitchFamily="34" charset="0"/>
                </a:rPr>
                <a:t>Lessons 3:	Preparedness Indicators</a:t>
              </a:r>
            </a:p>
            <a:p>
              <a:pPr marL="0" indent="0">
                <a:lnSpc>
                  <a:spcPts val="1600"/>
                </a:lnSpc>
                <a:buNone/>
                <a:tabLst>
                  <a:tab pos="1185863" algn="l"/>
                </a:tabLst>
              </a:pPr>
              <a:r>
                <a:rPr lang="en-US" sz="1600" b="0" dirty="0">
                  <a:latin typeface="Arial" panose="020B0604020202020204" pitchFamily="34" charset="0"/>
                  <a:cs typeface="Arial" panose="020B0604020202020204" pitchFamily="34" charset="0"/>
                </a:rPr>
                <a:t>Lessons 4:	Response Indicators</a:t>
              </a:r>
            </a:p>
          </p:txBody>
        </p:sp>
      </p:grpSp>
      <p:grpSp>
        <p:nvGrpSpPr>
          <p:cNvPr id="31" name="Group 30">
            <a:extLst>
              <a:ext uri="{FF2B5EF4-FFF2-40B4-BE49-F238E27FC236}">
                <a16:creationId xmlns:a16="http://schemas.microsoft.com/office/drawing/2014/main" id="{5F92631C-C922-36A2-38B2-426544D71D49}"/>
              </a:ext>
            </a:extLst>
          </p:cNvPr>
          <p:cNvGrpSpPr/>
          <p:nvPr/>
        </p:nvGrpSpPr>
        <p:grpSpPr>
          <a:xfrm>
            <a:off x="3062529" y="4762778"/>
            <a:ext cx="8884054" cy="1732890"/>
            <a:chOff x="3031525" y="4598600"/>
            <a:chExt cx="9299042" cy="1983936"/>
          </a:xfrm>
        </p:grpSpPr>
        <p:pic>
          <p:nvPicPr>
            <p:cNvPr id="12" name="Picture 11">
              <a:extLst>
                <a:ext uri="{FF2B5EF4-FFF2-40B4-BE49-F238E27FC236}">
                  <a16:creationId xmlns:a16="http://schemas.microsoft.com/office/drawing/2014/main" id="{09999C51-888B-0C9C-ED00-01380B3B7AD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26729" y="4598600"/>
              <a:ext cx="2520021" cy="14874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8" name="Picture 17">
              <a:extLst>
                <a:ext uri="{FF2B5EF4-FFF2-40B4-BE49-F238E27FC236}">
                  <a16:creationId xmlns:a16="http://schemas.microsoft.com/office/drawing/2014/main" id="{AF647833-278F-3D64-AC83-49158F1DF484}"/>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225781" y="4598600"/>
              <a:ext cx="2520021" cy="1448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6" name="Picture 15">
              <a:extLst>
                <a:ext uri="{FF2B5EF4-FFF2-40B4-BE49-F238E27FC236}">
                  <a16:creationId xmlns:a16="http://schemas.microsoft.com/office/drawing/2014/main" id="{9914F5A4-4023-BEA5-8759-99D9669DA4C3}"/>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124833" y="4611988"/>
              <a:ext cx="2418524" cy="1448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8" name="TextBox 27">
              <a:extLst>
                <a:ext uri="{FF2B5EF4-FFF2-40B4-BE49-F238E27FC236}">
                  <a16:creationId xmlns:a16="http://schemas.microsoft.com/office/drawing/2014/main" id="{C9B5E47F-F4E0-9673-61B7-465A6E281302}"/>
                </a:ext>
              </a:extLst>
            </p:cNvPr>
            <p:cNvSpPr txBox="1"/>
            <p:nvPr/>
          </p:nvSpPr>
          <p:spPr>
            <a:xfrm>
              <a:off x="3031525" y="6159698"/>
              <a:ext cx="3138192" cy="422838"/>
            </a:xfrm>
            <a:prstGeom prst="rect">
              <a:avLst/>
            </a:prstGeom>
            <a:noFill/>
          </p:spPr>
          <p:txBody>
            <a:bodyPr wrap="square" rtlCol="0">
              <a:spAutoFit/>
            </a:bodyPr>
            <a:lstStyle/>
            <a:p>
              <a:pPr marL="174625" indent="-174625">
                <a:buFont typeface="Arial" panose="020B0604020202020204" pitchFamily="34" charset="0"/>
                <a:buChar char="•"/>
              </a:pPr>
              <a:r>
                <a:rPr lang="en-US" b="1" dirty="0">
                  <a:latin typeface="Arial" panose="020B0604020202020204" pitchFamily="34" charset="0"/>
                  <a:cs typeface="Arial" panose="020B0604020202020204" pitchFamily="34" charset="0"/>
                </a:rPr>
                <a:t>23 Slides</a:t>
              </a:r>
            </a:p>
          </p:txBody>
        </p:sp>
        <p:sp>
          <p:nvSpPr>
            <p:cNvPr id="29" name="TextBox 28">
              <a:extLst>
                <a:ext uri="{FF2B5EF4-FFF2-40B4-BE49-F238E27FC236}">
                  <a16:creationId xmlns:a16="http://schemas.microsoft.com/office/drawing/2014/main" id="{6BFCA024-026F-62D8-2F29-444FD6375052}"/>
                </a:ext>
              </a:extLst>
            </p:cNvPr>
            <p:cNvSpPr txBox="1"/>
            <p:nvPr/>
          </p:nvSpPr>
          <p:spPr>
            <a:xfrm>
              <a:off x="6086421" y="6159698"/>
              <a:ext cx="3105955" cy="422838"/>
            </a:xfrm>
            <a:prstGeom prst="rect">
              <a:avLst/>
            </a:prstGeom>
            <a:noFill/>
          </p:spPr>
          <p:txBody>
            <a:bodyPr wrap="square" rtlCol="0">
              <a:spAutoFit/>
            </a:bodyPr>
            <a:lstStyle>
              <a:defPPr>
                <a:defRPr lang="en-US"/>
              </a:defPPr>
              <a:lvl1pPr marL="174625" indent="-174625">
                <a:buFont typeface="Arial" panose="020B0604020202020204" pitchFamily="34" charset="0"/>
                <a:buChar char="•"/>
                <a:defRPr sz="2000" b="1"/>
              </a:lvl1pPr>
            </a:lstStyle>
            <a:p>
              <a:r>
                <a:rPr lang="en-US" sz="1800" dirty="0">
                  <a:latin typeface="Arial" panose="020B0604020202020204" pitchFamily="34" charset="0"/>
                  <a:cs typeface="Arial" panose="020B0604020202020204" pitchFamily="34" charset="0"/>
                </a:rPr>
                <a:t>19 Slides</a:t>
              </a:r>
            </a:p>
          </p:txBody>
        </p:sp>
        <p:sp>
          <p:nvSpPr>
            <p:cNvPr id="30" name="TextBox 29">
              <a:extLst>
                <a:ext uri="{FF2B5EF4-FFF2-40B4-BE49-F238E27FC236}">
                  <a16:creationId xmlns:a16="http://schemas.microsoft.com/office/drawing/2014/main" id="{FD36944A-1375-FF2D-CDE8-16B038C0F9D8}"/>
                </a:ext>
              </a:extLst>
            </p:cNvPr>
            <p:cNvSpPr txBox="1"/>
            <p:nvPr/>
          </p:nvSpPr>
          <p:spPr>
            <a:xfrm>
              <a:off x="9192376" y="6146471"/>
              <a:ext cx="3138191" cy="422838"/>
            </a:xfrm>
            <a:prstGeom prst="rect">
              <a:avLst/>
            </a:prstGeom>
            <a:noFill/>
          </p:spPr>
          <p:txBody>
            <a:bodyPr wrap="square" rtlCol="0">
              <a:spAutoFit/>
            </a:bodyPr>
            <a:lstStyle>
              <a:defPPr>
                <a:defRPr lang="en-US"/>
              </a:defPPr>
              <a:lvl1pPr marL="174625" indent="-174625">
                <a:buFont typeface="Arial" panose="020B0604020202020204" pitchFamily="34" charset="0"/>
                <a:buChar char="•"/>
                <a:defRPr sz="2000" b="1"/>
              </a:lvl1pPr>
            </a:lstStyle>
            <a:p>
              <a:r>
                <a:rPr lang="en-US" sz="1800" dirty="0">
                  <a:latin typeface="Arial" panose="020B0604020202020204" pitchFamily="34" charset="0"/>
                  <a:cs typeface="Arial" panose="020B0604020202020204" pitchFamily="34" charset="0"/>
                </a:rPr>
                <a:t>22 Slides</a:t>
              </a:r>
            </a:p>
          </p:txBody>
        </p:sp>
      </p:grpSp>
      <p:sp>
        <p:nvSpPr>
          <p:cNvPr id="35" name="Rectangle: Rounded Corners 34">
            <a:extLst>
              <a:ext uri="{FF2B5EF4-FFF2-40B4-BE49-F238E27FC236}">
                <a16:creationId xmlns:a16="http://schemas.microsoft.com/office/drawing/2014/main" id="{E2A141C8-DC06-329A-380C-D58DA42E866F}"/>
              </a:ext>
            </a:extLst>
          </p:cNvPr>
          <p:cNvSpPr/>
          <p:nvPr/>
        </p:nvSpPr>
        <p:spPr>
          <a:xfrm>
            <a:off x="900259" y="3360315"/>
            <a:ext cx="10945378" cy="1153512"/>
          </a:xfrm>
          <a:prstGeom prst="roundRect">
            <a:avLst/>
          </a:prstGeom>
          <a:solidFill>
            <a:srgbClr val="DAE3F3">
              <a:alpha val="71148"/>
            </a:srgbClr>
          </a:solidFill>
          <a:ln w="3175">
            <a:solidFill>
              <a:srgbClr val="C00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A97E498-F7FB-BC3A-A84B-03FAB6BAA86C}"/>
              </a:ext>
            </a:extLst>
          </p:cNvPr>
          <p:cNvSpPr txBox="1">
            <a:spLocks/>
          </p:cNvSpPr>
          <p:nvPr/>
        </p:nvSpPr>
        <p:spPr>
          <a:xfrm>
            <a:off x="1994651" y="326405"/>
            <a:ext cx="8239168" cy="834251"/>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FFFFFF"/>
                </a:solidFill>
                <a:latin typeface="Arial" panose="020B0604020202020204" pitchFamily="34" charset="0"/>
                <a:ea typeface="Roboto" panose="02000000000000000000" pitchFamily="2" charset="0"/>
                <a:cs typeface="Arial" panose="020B0604020202020204" pitchFamily="34" charset="0"/>
              </a:rPr>
              <a:t>UNESCO-IOC Tsunami Ready</a:t>
            </a:r>
          </a:p>
          <a:p>
            <a:r>
              <a:rPr lang="en-AU" sz="2400" b="1" dirty="0">
                <a:solidFill>
                  <a:schemeClr val="bg1"/>
                </a:solidFill>
                <a:effectLst/>
                <a:latin typeface="Arial" panose="020B0604020202020204" pitchFamily="34" charset="0"/>
                <a:ea typeface="DengXian" panose="02010600030101010101" pitchFamily="2" charset="-122"/>
                <a:cs typeface="Arial" panose="020B0604020202020204" pitchFamily="34" charset="0"/>
              </a:rPr>
              <a:t>ITIC and IOTIC Joint work </a:t>
            </a:r>
          </a:p>
        </p:txBody>
      </p:sp>
      <p:sp>
        <p:nvSpPr>
          <p:cNvPr id="7" name="TextBox 6">
            <a:extLst>
              <a:ext uri="{FF2B5EF4-FFF2-40B4-BE49-F238E27FC236}">
                <a16:creationId xmlns:a16="http://schemas.microsoft.com/office/drawing/2014/main" id="{4BA2E376-8887-EA3F-C746-61C9F162717B}"/>
              </a:ext>
            </a:extLst>
          </p:cNvPr>
          <p:cNvSpPr txBox="1"/>
          <p:nvPr/>
        </p:nvSpPr>
        <p:spPr>
          <a:xfrm>
            <a:off x="273775" y="1455605"/>
            <a:ext cx="11857767" cy="461665"/>
          </a:xfrm>
          <a:prstGeom prst="rect">
            <a:avLst/>
          </a:prstGeom>
          <a:noFill/>
        </p:spPr>
        <p:txBody>
          <a:bodyPr wrap="square">
            <a:spAutoFit/>
          </a:bodyPr>
          <a:lstStyle/>
          <a:p>
            <a:pPr marL="342900" indent="-342900">
              <a:spcBef>
                <a:spcPts val="600"/>
              </a:spcBef>
              <a:buSzPct val="130000"/>
              <a:buFont typeface="Arial" panose="020B0604020202020204" pitchFamily="34" charset="0"/>
              <a:buChar char="•"/>
            </a:pPr>
            <a:r>
              <a:rPr lang="en-AU" sz="2400" b="1" dirty="0">
                <a:latin typeface="Arial" panose="020B0604020202020204" pitchFamily="34" charset="0"/>
                <a:ea typeface="DengXian" panose="02010600030101010101" pitchFamily="2" charset="-122"/>
                <a:cs typeface="Arial" panose="020B0604020202020204" pitchFamily="34" charset="0"/>
              </a:rPr>
              <a:t>Self-paced, no instructor </a:t>
            </a:r>
          </a:p>
        </p:txBody>
      </p:sp>
      <p:sp>
        <p:nvSpPr>
          <p:cNvPr id="9" name="TextBox 8">
            <a:extLst>
              <a:ext uri="{FF2B5EF4-FFF2-40B4-BE49-F238E27FC236}">
                <a16:creationId xmlns:a16="http://schemas.microsoft.com/office/drawing/2014/main" id="{E6246BB9-0810-C5D5-47AA-A343BC0B480B}"/>
              </a:ext>
            </a:extLst>
          </p:cNvPr>
          <p:cNvSpPr txBox="1"/>
          <p:nvPr/>
        </p:nvSpPr>
        <p:spPr>
          <a:xfrm>
            <a:off x="1080081" y="4153333"/>
            <a:ext cx="6105832" cy="338554"/>
          </a:xfrm>
          <a:prstGeom prst="rect">
            <a:avLst/>
          </a:prstGeom>
          <a:noFill/>
        </p:spPr>
        <p:txBody>
          <a:bodyPr wrap="square">
            <a:spAutoFit/>
          </a:bodyPr>
          <a:lstStyle/>
          <a:p>
            <a:r>
              <a:rPr lang="en-AU" sz="1600" i="1" dirty="0">
                <a:latin typeface="Arial" panose="020B0604020202020204" pitchFamily="34" charset="0"/>
                <a:ea typeface="DengXian" panose="02010600030101010101" pitchFamily="2" charset="-122"/>
                <a:cs typeface="Arial" panose="020B0604020202020204" pitchFamily="34" charset="0"/>
              </a:rPr>
              <a:t>planned</a:t>
            </a:r>
            <a:endParaRPr lang="en-US" sz="1600" i="1" dirty="0"/>
          </a:p>
        </p:txBody>
      </p:sp>
      <p:sp>
        <p:nvSpPr>
          <p:cNvPr id="13" name="TextBox 12">
            <a:extLst>
              <a:ext uri="{FF2B5EF4-FFF2-40B4-BE49-F238E27FC236}">
                <a16:creationId xmlns:a16="http://schemas.microsoft.com/office/drawing/2014/main" id="{1657B46E-2A8B-0594-1D1A-97BB51E9B92D}"/>
              </a:ext>
            </a:extLst>
          </p:cNvPr>
          <p:cNvSpPr txBox="1"/>
          <p:nvPr/>
        </p:nvSpPr>
        <p:spPr>
          <a:xfrm>
            <a:off x="1684522" y="5217729"/>
            <a:ext cx="1769806" cy="369332"/>
          </a:xfrm>
          <a:prstGeom prst="rect">
            <a:avLst/>
          </a:prstGeom>
          <a:noFill/>
        </p:spPr>
        <p:txBody>
          <a:bodyPr wrap="square">
            <a:spAutoFit/>
          </a:bodyPr>
          <a:lstStyle/>
          <a:p>
            <a:pPr algn="ctr">
              <a:spcBef>
                <a:spcPts val="800"/>
              </a:spcBef>
            </a:pPr>
            <a:r>
              <a:rPr lang="en-GB" sz="1800" b="1" dirty="0">
                <a:latin typeface="Arial" panose="020B0604020202020204" pitchFamily="34" charset="0"/>
                <a:cs typeface="Arial" panose="020B0604020202020204" pitchFamily="34" charset="0"/>
              </a:rPr>
              <a:t>Course 1 </a:t>
            </a:r>
          </a:p>
        </p:txBody>
      </p:sp>
      <p:sp>
        <p:nvSpPr>
          <p:cNvPr id="14" name="TextBox 13">
            <a:extLst>
              <a:ext uri="{FF2B5EF4-FFF2-40B4-BE49-F238E27FC236}">
                <a16:creationId xmlns:a16="http://schemas.microsoft.com/office/drawing/2014/main" id="{8161A17C-F2D9-62E8-B830-D51A57E25BAF}"/>
              </a:ext>
            </a:extLst>
          </p:cNvPr>
          <p:cNvSpPr txBox="1"/>
          <p:nvPr/>
        </p:nvSpPr>
        <p:spPr>
          <a:xfrm>
            <a:off x="3053398" y="6409731"/>
            <a:ext cx="7411195" cy="369332"/>
          </a:xfrm>
          <a:prstGeom prst="rect">
            <a:avLst/>
          </a:prstGeom>
          <a:noFill/>
        </p:spPr>
        <p:txBody>
          <a:bodyPr wrap="square">
            <a:spAutoFit/>
          </a:bodyPr>
          <a:lstStyle/>
          <a:p>
            <a:pPr marL="174625" indent="-174625">
              <a:buFont typeface="Arial" panose="020B0604020202020204" pitchFamily="34" charset="0"/>
              <a:buChar char="•"/>
            </a:pPr>
            <a:r>
              <a:rPr lang="en-US" sz="1800" b="1" dirty="0">
                <a:latin typeface="Arial" panose="020B0604020202020204" pitchFamily="34" charset="0"/>
                <a:cs typeface="Arial" panose="020B0604020202020204" pitchFamily="34" charset="0"/>
              </a:rPr>
              <a:t>All Lessons have Activities, Knowledge review checks, Narration</a:t>
            </a:r>
            <a:endParaRPr lang="en-GB"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457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806906" y="2367738"/>
            <a:ext cx="7946984" cy="1015663"/>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PROGRESS &amp; SURVEY</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493031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Рисунок 23">
            <a:extLst>
              <a:ext uri="{FF2B5EF4-FFF2-40B4-BE49-F238E27FC236}">
                <a16:creationId xmlns:a16="http://schemas.microsoft.com/office/drawing/2014/main" id="{B2696C14-D477-4CD9-AF21-5E951FD8345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1748" y="1280197"/>
            <a:ext cx="11531069" cy="4867363"/>
          </a:xfrm>
          <a:prstGeom prst="rect">
            <a:avLst/>
          </a:prstGeom>
        </p:spPr>
      </p:pic>
      <p:sp>
        <p:nvSpPr>
          <p:cNvPr id="44" name="Прямоугольник 43">
            <a:extLst>
              <a:ext uri="{FF2B5EF4-FFF2-40B4-BE49-F238E27FC236}">
                <a16:creationId xmlns:a16="http://schemas.microsoft.com/office/drawing/2014/main" id="{7E78A9C0-257F-445F-8CAF-969D8B32A0A7}"/>
              </a:ext>
            </a:extLst>
          </p:cNvPr>
          <p:cNvSpPr/>
          <p:nvPr/>
        </p:nvSpPr>
        <p:spPr>
          <a:xfrm>
            <a:off x="0" y="1"/>
            <a:ext cx="12192000" cy="1579195"/>
          </a:xfrm>
          <a:prstGeom prst="rect">
            <a:avLst/>
          </a:prstGeom>
          <a:gradFill>
            <a:gsLst>
              <a:gs pos="50000">
                <a:srgbClr val="A7E2FF">
                  <a:alpha val="30000"/>
                </a:srgbClr>
              </a:gs>
              <a:gs pos="0">
                <a:srgbClr val="A7E2FF">
                  <a:alpha val="69000"/>
                </a:srgbClr>
              </a:gs>
              <a:gs pos="100000">
                <a:srgbClr val="A7E2FF">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78"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3" name="Группа 2"/>
          <p:cNvGrpSpPr>
            <a:grpSpLocks noChangeAspect="1"/>
          </p:cNvGrpSpPr>
          <p:nvPr/>
        </p:nvGrpSpPr>
        <p:grpSpPr>
          <a:xfrm>
            <a:off x="184233" y="3726272"/>
            <a:ext cx="4716811" cy="3039788"/>
            <a:chOff x="332291" y="4108676"/>
            <a:chExt cx="4076431" cy="2848391"/>
          </a:xfrm>
        </p:grpSpPr>
        <p:sp>
          <p:nvSpPr>
            <p:cNvPr id="25" name="Скругленный прямоугольник 24">
              <a:extLst>
                <a:ext uri="{FF2B5EF4-FFF2-40B4-BE49-F238E27FC236}">
                  <a16:creationId xmlns:a16="http://schemas.microsoft.com/office/drawing/2014/main" id="{F727BBA8-02B7-4FAA-AA8B-F00F9FF1C178}"/>
                </a:ext>
              </a:extLst>
            </p:cNvPr>
            <p:cNvSpPr/>
            <p:nvPr/>
          </p:nvSpPr>
          <p:spPr>
            <a:xfrm>
              <a:off x="332291" y="4108676"/>
              <a:ext cx="3418638" cy="2601514"/>
            </a:xfrm>
            <a:prstGeom prst="roundRect">
              <a:avLst>
                <a:gd name="adj" fmla="val 3982"/>
              </a:avLst>
            </a:prstGeom>
            <a:gradFill>
              <a:gsLst>
                <a:gs pos="0">
                  <a:srgbClr val="99CCFF">
                    <a:alpha val="69000"/>
                  </a:srgbClr>
                </a:gs>
                <a:gs pos="100000">
                  <a:srgbClr val="A7E2FF">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44000" tIns="108000" rIns="108000" bIns="108000" rtlCol="0" anchor="t" anchorCtr="0">
              <a:noAutofit/>
            </a:bodyPr>
            <a:lstStyle/>
            <a:p>
              <a:pPr marL="0" marR="0" lvl="0" indent="0" algn="l" defTabSz="457178" rtl="0" eaLnBrk="1" fontAlgn="auto" latinLnBrk="0" hangingPunct="1">
                <a:lnSpc>
                  <a:spcPct val="90000"/>
                </a:lnSpc>
                <a:spcBef>
                  <a:spcPts val="900"/>
                </a:spcBef>
                <a:spcAft>
                  <a:spcPts val="0"/>
                </a:spcAft>
                <a:buClr>
                  <a:srgbClr val="00B0F0"/>
                </a:buClr>
                <a:buSzPct val="63000"/>
                <a:buFontTx/>
                <a:buNone/>
                <a:tabLst/>
                <a:defRPr/>
              </a:pPr>
              <a:endParaRPr kumimoji="0" lang="ru-RU" sz="1867" b="1" i="0" u="none" strike="noStrike" kern="1200" cap="none" spc="0" normalizeH="0" baseline="0" noProof="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endParaRPr>
            </a:p>
          </p:txBody>
        </p:sp>
        <p:sp>
          <p:nvSpPr>
            <p:cNvPr id="22" name="Прямоугольник 21">
              <a:extLst>
                <a:ext uri="{FF2B5EF4-FFF2-40B4-BE49-F238E27FC236}">
                  <a16:creationId xmlns:a16="http://schemas.microsoft.com/office/drawing/2014/main" id="{91B73372-0A8E-44FC-8003-8D045B0C60C0}"/>
                </a:ext>
              </a:extLst>
            </p:cNvPr>
            <p:cNvSpPr/>
            <p:nvPr/>
          </p:nvSpPr>
          <p:spPr>
            <a:xfrm>
              <a:off x="410829" y="4186482"/>
              <a:ext cx="3997893" cy="327683"/>
            </a:xfrm>
            <a:prstGeom prst="rect">
              <a:avLst/>
            </a:prstGeom>
          </p:spPr>
          <p:txBody>
            <a:bodyPr vert="horz" wrap="square" lIns="36000" tIns="36000" rIns="36000" bIns="36000" rtlCol="0" anchor="b" anchorCtr="0">
              <a:spAutoFit/>
            </a:bodyPr>
            <a:lstStyle/>
            <a:p>
              <a:pPr marL="0" marR="0" lvl="0" indent="0" algn="l" defTabSz="457178" rtl="0" eaLnBrk="1" fontAlgn="auto" latinLnBrk="0" hangingPunct="1">
                <a:lnSpc>
                  <a:spcPct val="90000"/>
                </a:lnSpc>
                <a:spcBef>
                  <a:spcPts val="2400"/>
                </a:spcBef>
                <a:spcAft>
                  <a:spcPts val="0"/>
                </a:spcAft>
                <a:buClrTx/>
                <a:buSzTx/>
                <a:buFontTx/>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MAJOR ACTIVITIES IN 2021-2024+</a:t>
              </a:r>
            </a:p>
          </p:txBody>
        </p:sp>
        <p:sp>
          <p:nvSpPr>
            <p:cNvPr id="31" name="Прямоугольник: скругленные углы 23">
              <a:extLst>
                <a:ext uri="{FF2B5EF4-FFF2-40B4-BE49-F238E27FC236}">
                  <a16:creationId xmlns:a16="http://schemas.microsoft.com/office/drawing/2014/main" id="{44AC39CB-AB38-4FF7-A10F-B6BEB1A7872D}"/>
                </a:ext>
              </a:extLst>
            </p:cNvPr>
            <p:cNvSpPr/>
            <p:nvPr/>
          </p:nvSpPr>
          <p:spPr>
            <a:xfrm>
              <a:off x="350122" y="4477233"/>
              <a:ext cx="3498363" cy="24798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44000" tIns="108000" rIns="108000" bIns="108000" rtlCol="0" anchor="t" anchorCtr="0">
              <a:spAutoFit/>
            </a:bodyPr>
            <a:lstStyle/>
            <a:p>
              <a:pPr marL="251988" marR="0" lvl="0" indent="-251988" algn="l" defTabSz="457178" rtl="0" eaLnBrk="1" fontAlgn="auto" latinLnBrk="0" hangingPunct="1">
                <a:lnSpc>
                  <a:spcPct val="90000"/>
                </a:lnSpc>
                <a:spcBef>
                  <a:spcPts val="900"/>
                </a:spcBef>
                <a:spcAft>
                  <a:spcPts val="0"/>
                </a:spcAft>
                <a:buClr>
                  <a:srgbClr val="0070C0"/>
                </a:buClr>
                <a:buSzPct val="65000"/>
                <a:buFontTx/>
                <a:buChar char="●"/>
                <a:tabLst/>
                <a:defRPr/>
              </a:pPr>
              <a:r>
                <a:rPr kumimoji="0" lang="en-US" sz="1600" b="1" i="0" u="none" strike="noStrike" kern="1200" cap="none" spc="0" normalizeH="0" baseline="0" noProof="0" dirty="0">
                  <a:ln>
                    <a:noFill/>
                  </a:ln>
                  <a:solidFill>
                    <a:srgbClr val="C00000"/>
                  </a:solidFill>
                  <a:effectLst/>
                  <a:uLnTx/>
                  <a:uFillTx/>
                  <a:latin typeface="Calibri" panose="020F0502020204030204"/>
                  <a:ea typeface="MS Mincho" panose="02020609040205080304" pitchFamily="49" charset="-128"/>
                  <a:cs typeface="Times New Roman" panose="02020603050405020304" pitchFamily="18" charset="0"/>
                </a:rPr>
                <a:t>Ramp-up for Tsunami Ready</a:t>
              </a:r>
            </a:p>
            <a:p>
              <a:pPr marL="251988" marR="0" lvl="0" indent="-251988" algn="l" defTabSz="457178" rtl="0" eaLnBrk="1" fontAlgn="auto" latinLnBrk="0" hangingPunct="1">
                <a:lnSpc>
                  <a:spcPct val="90000"/>
                </a:lnSpc>
                <a:spcBef>
                  <a:spcPts val="900"/>
                </a:spcBef>
                <a:spcAft>
                  <a:spcPts val="0"/>
                </a:spcAft>
                <a:buClr>
                  <a:srgbClr val="0070C0"/>
                </a:buClr>
                <a:buSzPct val="65000"/>
                <a:buFontTx/>
                <a:buChar char="●"/>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D</a:t>
              </a:r>
              <a:r>
                <a:rPr kumimoji="0" lang="en-GB" sz="1400" b="1" i="0" u="none" strike="noStrike" kern="1200" cap="none" spc="0" normalizeH="0" baseline="0" noProof="0" dirty="0" err="1">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evelopment</a:t>
              </a:r>
              <a:r>
                <a:rPr kumimoji="0" lang="en-GB"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 of a global </a:t>
              </a:r>
              <a:br>
                <a:rPr kumimoji="0" lang="en-GB"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br>
              <a:r>
                <a:rPr kumimoji="0" lang="en-GB"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Tsunami Ready Interactive Map Viewer</a:t>
              </a:r>
            </a:p>
            <a:p>
              <a:pPr marL="251988" marR="0" lvl="0" indent="-251988" algn="l" defTabSz="457178" rtl="0" eaLnBrk="1" fontAlgn="auto" latinLnBrk="0" hangingPunct="1">
                <a:lnSpc>
                  <a:spcPct val="90000"/>
                </a:lnSpc>
                <a:spcBef>
                  <a:spcPts val="900"/>
                </a:spcBef>
                <a:spcAft>
                  <a:spcPts val="0"/>
                </a:spcAft>
                <a:buClr>
                  <a:srgbClr val="0070C0"/>
                </a:buClr>
                <a:buSzPct val="65000"/>
                <a:buFontTx/>
                <a:buChar char="●"/>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H</a:t>
              </a:r>
              <a:r>
                <a:rPr kumimoji="0" lang="en-US" sz="1400" b="1" i="0" u="none" strike="noStrike" kern="1200" cap="none" spc="0" normalizeH="0" baseline="0" noProof="0" dirty="0" err="1">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osting</a:t>
              </a: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 by ITIC of the </a:t>
              </a:r>
              <a:b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br>
              <a:r>
                <a:rPr kumimoji="0" lang="en-GB"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Tsunami Ready web site </a:t>
              </a:r>
            </a:p>
            <a:p>
              <a:pPr marL="251988" marR="0" lvl="0" indent="-251988" algn="l" defTabSz="457178" rtl="0" eaLnBrk="1" fontAlgn="auto" latinLnBrk="0" hangingPunct="1">
                <a:lnSpc>
                  <a:spcPct val="90000"/>
                </a:lnSpc>
                <a:spcBef>
                  <a:spcPts val="900"/>
                </a:spcBef>
                <a:spcAft>
                  <a:spcPts val="0"/>
                </a:spcAft>
                <a:buClr>
                  <a:srgbClr val="0070C0"/>
                </a:buClr>
                <a:buSzPct val="65000"/>
                <a:buFontTx/>
                <a:buChar char="●"/>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Development of a new </a:t>
              </a:r>
              <a:b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br>
              <a:r>
                <a:rPr kumimoji="0" lang="en-GB"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Tsunami Ready Board Game</a:t>
              </a:r>
              <a:endParaRPr kumimoji="0" lang="en-US"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endParaRPr>
            </a:p>
            <a:p>
              <a:pPr marL="251988" marR="0" lvl="0" indent="-251988" algn="l" defTabSz="457178" rtl="0" eaLnBrk="1" fontAlgn="auto" latinLnBrk="0" hangingPunct="1">
                <a:lnSpc>
                  <a:spcPct val="90000"/>
                </a:lnSpc>
                <a:spcBef>
                  <a:spcPts val="900"/>
                </a:spcBef>
                <a:spcAft>
                  <a:spcPts val="0"/>
                </a:spcAft>
                <a:buClr>
                  <a:srgbClr val="0070C0"/>
                </a:buClr>
                <a:buSzPct val="65000"/>
                <a:buFontTx/>
                <a:buChar char="●"/>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Publication of the IOC Manuals and Guides </a:t>
              </a:r>
              <a:r>
                <a:rPr kumimoji="0" lang="ru-RU"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74</a:t>
              </a: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 </a:t>
              </a:r>
              <a:b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br>
              <a:r>
                <a:rPr kumimoji="0" lang="en-US"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«Standard Guidelines for Tsunami Ready           Recognition </a:t>
              </a:r>
              <a:r>
                <a:rPr kumimoji="0" lang="en-US" sz="1400" b="1" i="0" u="none" strike="noStrike" kern="1200" cap="none" spc="0" normalizeH="0" baseline="0" noProof="0" dirty="0" err="1">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Programme</a:t>
              </a:r>
              <a:r>
                <a:rPr kumimoji="0" lang="en-US" sz="1400" b="1" i="0" u="none" strike="noStrike" kern="1200" cap="none" spc="0" normalizeH="0" baseline="0" noProof="0" dirty="0">
                  <a:ln>
                    <a:noFill/>
                  </a:ln>
                  <a:solidFill>
                    <a:srgbClr val="0070C0"/>
                  </a:solidFill>
                  <a:effectLst/>
                  <a:uLnTx/>
                  <a:uFillTx/>
                  <a:latin typeface="Calibri" panose="020F0502020204030204"/>
                  <a:ea typeface="MS Mincho" panose="02020609040205080304" pitchFamily="49" charset="-128"/>
                  <a:cs typeface="Times New Roman" panose="02020603050405020304" pitchFamily="18" charset="0"/>
                </a:rPr>
                <a:t>»</a:t>
              </a:r>
            </a:p>
          </p:txBody>
        </p:sp>
      </p:grpSp>
      <p:sp>
        <p:nvSpPr>
          <p:cNvPr id="2" name="TextBox 1">
            <a:extLst>
              <a:ext uri="{FF2B5EF4-FFF2-40B4-BE49-F238E27FC236}">
                <a16:creationId xmlns:a16="http://schemas.microsoft.com/office/drawing/2014/main" id="{9A97695B-7ABE-4815-268F-2D5E7993ADD0}"/>
              </a:ext>
            </a:extLst>
          </p:cNvPr>
          <p:cNvSpPr txBox="1"/>
          <p:nvPr/>
        </p:nvSpPr>
        <p:spPr>
          <a:xfrm>
            <a:off x="10089479" y="6395897"/>
            <a:ext cx="1997591" cy="256545"/>
          </a:xfrm>
          <a:prstGeom prst="rect">
            <a:avLst/>
          </a:prstGeom>
          <a:noFill/>
        </p:spPr>
        <p:txBody>
          <a:bodyPr wrap="square">
            <a:spAutoFit/>
          </a:bodyPr>
          <a:lstStyle/>
          <a:p>
            <a:pPr marL="0" marR="0" lvl="0" indent="0" algn="l" defTabSz="1219140" rtl="0" eaLnBrk="0" fontAlgn="base" latinLnBrk="0" hangingPunct="0">
              <a:lnSpc>
                <a:spcPct val="100000"/>
              </a:lnSpc>
              <a:spcBef>
                <a:spcPct val="0"/>
              </a:spcBef>
              <a:spcAft>
                <a:spcPct val="0"/>
              </a:spcAft>
              <a:buClrTx/>
              <a:buSzTx/>
              <a:buFontTx/>
              <a:buNone/>
              <a:tabLst/>
              <a:defRPr/>
            </a:pPr>
            <a:r>
              <a:rPr kumimoji="0" lang="en-US" altLang="en-US" sz="1067" b="0" i="1" u="none" strike="noStrike" kern="1200" cap="none" spc="0" normalizeH="0" baseline="0" noProof="0" dirty="0" err="1">
                <a:ln>
                  <a:noFill/>
                </a:ln>
                <a:solidFill>
                  <a:srgbClr val="000000"/>
                </a:solidFill>
                <a:effectLst/>
                <a:uLnTx/>
                <a:uFillTx/>
                <a:latin typeface="Calibri" panose="020F0502020204030204" pitchFamily="34" charset="0"/>
                <a:ea typeface="+mn-ea"/>
                <a:cs typeface="Angsana New"/>
              </a:rPr>
              <a:t>Frolov</a:t>
            </a:r>
            <a:r>
              <a:rPr kumimoji="0" lang="en-US" altLang="en-US" sz="1067" b="0" i="1" u="none" strike="noStrike" kern="1200" cap="none" spc="0" normalizeH="0" baseline="0" noProof="0" dirty="0">
                <a:ln>
                  <a:noFill/>
                </a:ln>
                <a:solidFill>
                  <a:srgbClr val="000000"/>
                </a:solidFill>
                <a:effectLst/>
                <a:uLnTx/>
                <a:uFillTx/>
                <a:latin typeface="Calibri" panose="020F0502020204030204" pitchFamily="34" charset="0"/>
                <a:ea typeface="+mn-ea"/>
                <a:cs typeface="Angsana New"/>
              </a:rPr>
              <a:t>, 2023; ITIC, June 2024</a:t>
            </a:r>
            <a:endParaRPr kumimoji="0" lang="en-US" sz="1067"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4" name="Прямоугольник 9">
            <a:extLst>
              <a:ext uri="{FF2B5EF4-FFF2-40B4-BE49-F238E27FC236}">
                <a16:creationId xmlns:a16="http://schemas.microsoft.com/office/drawing/2014/main" id="{9A4BDEBB-D5FB-8CBB-ECDA-EDC93937A258}"/>
              </a:ext>
            </a:extLst>
          </p:cNvPr>
          <p:cNvSpPr/>
          <p:nvPr/>
        </p:nvSpPr>
        <p:spPr>
          <a:xfrm>
            <a:off x="23819" y="116330"/>
            <a:ext cx="12192000" cy="1323439"/>
          </a:xfrm>
          <a:prstGeom prst="rect">
            <a:avLst/>
          </a:prstGeom>
        </p:spPr>
        <p:txBody>
          <a:bodyPr wrap="square">
            <a:spAutoFit/>
          </a:bodyPr>
          <a:lstStyle/>
          <a:p>
            <a:pPr marL="0" marR="0" lvl="0" indent="0" algn="ctr" defTabSz="457178"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200" normalizeH="0" baseline="0" noProof="0" dirty="0">
                <a:ln>
                  <a:noFill/>
                </a:ln>
                <a:solidFill>
                  <a:srgbClr val="C00000"/>
                </a:solidFill>
                <a:effectLst/>
                <a:uLnTx/>
                <a:uFillTx/>
                <a:latin typeface="Arial Narrow" panose="020B0604020202020204" pitchFamily="34" charset="0"/>
                <a:ea typeface="+mn-ea"/>
                <a:cs typeface="Arial Narrow" panose="020B0604020202020204" pitchFamily="34" charset="0"/>
              </a:rPr>
              <a:t>UNESCO/IOC TSUNAMI READY RECOGNITION PROGRAMME (TRRP)</a:t>
            </a:r>
          </a:p>
        </p:txBody>
      </p:sp>
      <p:sp>
        <p:nvSpPr>
          <p:cNvPr id="7" name="Oval 6">
            <a:extLst>
              <a:ext uri="{FF2B5EF4-FFF2-40B4-BE49-F238E27FC236}">
                <a16:creationId xmlns:a16="http://schemas.microsoft.com/office/drawing/2014/main" id="{A06ECAD5-6A5E-D009-3FAB-2DC8666B9204}"/>
              </a:ext>
            </a:extLst>
          </p:cNvPr>
          <p:cNvSpPr/>
          <p:nvPr/>
        </p:nvSpPr>
        <p:spPr>
          <a:xfrm>
            <a:off x="2470157" y="3028737"/>
            <a:ext cx="91883" cy="91883"/>
          </a:xfrm>
          <a:prstGeom prst="ellipse">
            <a:avLst/>
          </a:prstGeom>
          <a:solidFill>
            <a:schemeClr val="accent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F10F3A0A-9544-811A-7D86-B4438680D139}"/>
              </a:ext>
            </a:extLst>
          </p:cNvPr>
          <p:cNvSpPr/>
          <p:nvPr/>
        </p:nvSpPr>
        <p:spPr>
          <a:xfrm>
            <a:off x="3159055" y="3198375"/>
            <a:ext cx="91883" cy="91883"/>
          </a:xfrm>
          <a:prstGeom prst="ellipse">
            <a:avLst/>
          </a:prstGeom>
          <a:solidFill>
            <a:schemeClr val="accent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E322D4ED-6464-7EF5-D52A-A49FC322DBFF}"/>
              </a:ext>
            </a:extLst>
          </p:cNvPr>
          <p:cNvSpPr/>
          <p:nvPr/>
        </p:nvSpPr>
        <p:spPr>
          <a:xfrm>
            <a:off x="2592857" y="3074679"/>
            <a:ext cx="91883" cy="91883"/>
          </a:xfrm>
          <a:prstGeom prst="ellipse">
            <a:avLst/>
          </a:prstGeom>
          <a:solidFill>
            <a:schemeClr val="bg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0113DD68-703C-8135-1E8B-A86F46B7A642}"/>
              </a:ext>
            </a:extLst>
          </p:cNvPr>
          <p:cNvSpPr/>
          <p:nvPr/>
        </p:nvSpPr>
        <p:spPr>
          <a:xfrm>
            <a:off x="2138311" y="3255059"/>
            <a:ext cx="91883" cy="91883"/>
          </a:xfrm>
          <a:prstGeom prst="ellipse">
            <a:avLst/>
          </a:prstGeom>
          <a:solidFill>
            <a:schemeClr val="bg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Oval 16">
            <a:extLst>
              <a:ext uri="{FF2B5EF4-FFF2-40B4-BE49-F238E27FC236}">
                <a16:creationId xmlns:a16="http://schemas.microsoft.com/office/drawing/2014/main" id="{44A43007-F268-848E-7A3E-B769DB714F2C}"/>
              </a:ext>
            </a:extLst>
          </p:cNvPr>
          <p:cNvSpPr/>
          <p:nvPr/>
        </p:nvSpPr>
        <p:spPr>
          <a:xfrm>
            <a:off x="7273595" y="4861511"/>
            <a:ext cx="91883" cy="91883"/>
          </a:xfrm>
          <a:prstGeom prst="ellipse">
            <a:avLst/>
          </a:prstGeom>
          <a:solidFill>
            <a:srgbClr val="6F66FE"/>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3E30AAF8-E1BA-50EB-C4B9-A155F235A0D3}"/>
              </a:ext>
            </a:extLst>
          </p:cNvPr>
          <p:cNvSpPr/>
          <p:nvPr/>
        </p:nvSpPr>
        <p:spPr>
          <a:xfrm>
            <a:off x="7218728" y="4878233"/>
            <a:ext cx="91883" cy="91883"/>
          </a:xfrm>
          <a:prstGeom prst="ellipse">
            <a:avLst/>
          </a:prstGeom>
          <a:solidFill>
            <a:srgbClr val="6F66FE"/>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 name="TextBox 46">
            <a:extLst>
              <a:ext uri="{FF2B5EF4-FFF2-40B4-BE49-F238E27FC236}">
                <a16:creationId xmlns:a16="http://schemas.microsoft.com/office/drawing/2014/main" id="{45301FAC-A7EF-44C0-7AFD-7B3FA2D0F40A}"/>
              </a:ext>
            </a:extLst>
          </p:cNvPr>
          <p:cNvSpPr txBox="1"/>
          <p:nvPr/>
        </p:nvSpPr>
        <p:spPr>
          <a:xfrm>
            <a:off x="3178501" y="3097581"/>
            <a:ext cx="532660" cy="215444"/>
          </a:xfrm>
          <a:prstGeom prst="rect">
            <a:avLst/>
          </a:prstGeom>
          <a:noFill/>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err="1">
                <a:ln>
                  <a:noFill/>
                </a:ln>
                <a:solidFill>
                  <a:srgbClr val="1F1F1F"/>
                </a:solidFill>
                <a:effectLst/>
                <a:uLnTx/>
                <a:uFillTx/>
                <a:latin typeface="Calibri" panose="020F0502020204030204"/>
                <a:ea typeface="+mn-ea"/>
                <a:cs typeface="+mn-cs"/>
              </a:rPr>
              <a:t>Türkiye</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A3D5C182-479B-BB74-568C-1A2AEF33D79D}"/>
              </a:ext>
            </a:extLst>
          </p:cNvPr>
          <p:cNvSpPr/>
          <p:nvPr/>
        </p:nvSpPr>
        <p:spPr>
          <a:xfrm>
            <a:off x="3290553" y="3414932"/>
            <a:ext cx="91883" cy="91883"/>
          </a:xfrm>
          <a:prstGeom prst="ellipse">
            <a:avLst/>
          </a:prstGeom>
          <a:solidFill>
            <a:schemeClr val="bg1"/>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TextBox 48">
            <a:extLst>
              <a:ext uri="{FF2B5EF4-FFF2-40B4-BE49-F238E27FC236}">
                <a16:creationId xmlns:a16="http://schemas.microsoft.com/office/drawing/2014/main" id="{71DBBE3C-D0F7-C4D5-BC6A-0DB31CDD881F}"/>
              </a:ext>
            </a:extLst>
          </p:cNvPr>
          <p:cNvSpPr txBox="1"/>
          <p:nvPr/>
        </p:nvSpPr>
        <p:spPr>
          <a:xfrm>
            <a:off x="3327576" y="3309588"/>
            <a:ext cx="464927" cy="215444"/>
          </a:xfrm>
          <a:prstGeom prst="rect">
            <a:avLst/>
          </a:prstGeom>
          <a:noFill/>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Israel</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0" name="Oval 49">
            <a:extLst>
              <a:ext uri="{FF2B5EF4-FFF2-40B4-BE49-F238E27FC236}">
                <a16:creationId xmlns:a16="http://schemas.microsoft.com/office/drawing/2014/main" id="{3C0CDDC3-820F-D5B2-346E-7723C534BBD2}"/>
              </a:ext>
            </a:extLst>
          </p:cNvPr>
          <p:cNvSpPr/>
          <p:nvPr/>
        </p:nvSpPr>
        <p:spPr>
          <a:xfrm>
            <a:off x="2873745" y="3217705"/>
            <a:ext cx="91883" cy="91883"/>
          </a:xfrm>
          <a:prstGeom prst="ellipse">
            <a:avLst/>
          </a:prstGeom>
          <a:solidFill>
            <a:schemeClr val="bg1"/>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TextBox 50">
            <a:extLst>
              <a:ext uri="{FF2B5EF4-FFF2-40B4-BE49-F238E27FC236}">
                <a16:creationId xmlns:a16="http://schemas.microsoft.com/office/drawing/2014/main" id="{970D9220-3377-7F96-CED4-94313A6C217E}"/>
              </a:ext>
            </a:extLst>
          </p:cNvPr>
          <p:cNvSpPr txBox="1"/>
          <p:nvPr/>
        </p:nvSpPr>
        <p:spPr>
          <a:xfrm>
            <a:off x="2710775" y="3271158"/>
            <a:ext cx="532660" cy="215444"/>
          </a:xfrm>
          <a:prstGeom prst="rect">
            <a:avLst/>
          </a:prstGeom>
          <a:noFill/>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Greece</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60" name="Group 59">
            <a:extLst>
              <a:ext uri="{FF2B5EF4-FFF2-40B4-BE49-F238E27FC236}">
                <a16:creationId xmlns:a16="http://schemas.microsoft.com/office/drawing/2014/main" id="{97BE85B5-814D-2170-5481-5064CFB450F6}"/>
              </a:ext>
            </a:extLst>
          </p:cNvPr>
          <p:cNvGrpSpPr/>
          <p:nvPr/>
        </p:nvGrpSpPr>
        <p:grpSpPr>
          <a:xfrm>
            <a:off x="6190960" y="1563829"/>
            <a:ext cx="2717337" cy="2162094"/>
            <a:chOff x="5019998" y="1198150"/>
            <a:chExt cx="2038003" cy="1621570"/>
          </a:xfrm>
        </p:grpSpPr>
        <p:sp>
          <p:nvSpPr>
            <p:cNvPr id="53" name="Скругленный прямоугольник 24">
              <a:extLst>
                <a:ext uri="{FF2B5EF4-FFF2-40B4-BE49-F238E27FC236}">
                  <a16:creationId xmlns:a16="http://schemas.microsoft.com/office/drawing/2014/main" id="{78A4B030-4768-9B17-49FE-1FA5B6936B89}"/>
                </a:ext>
              </a:extLst>
            </p:cNvPr>
            <p:cNvSpPr/>
            <p:nvPr/>
          </p:nvSpPr>
          <p:spPr>
            <a:xfrm>
              <a:off x="5019998" y="1233850"/>
              <a:ext cx="1965282" cy="1585870"/>
            </a:xfrm>
            <a:prstGeom prst="roundRect">
              <a:avLst>
                <a:gd name="adj" fmla="val 3982"/>
              </a:avLst>
            </a:prstGeom>
            <a:gradFill>
              <a:gsLst>
                <a:gs pos="0">
                  <a:srgbClr val="FFFF00">
                    <a:alpha val="18000"/>
                  </a:srgbClr>
                </a:gs>
                <a:gs pos="100000">
                  <a:srgbClr val="FFFAE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44000" tIns="108000" rIns="108000" bIns="108000" rtlCol="0" anchor="t" anchorCtr="0">
              <a:noAutofit/>
            </a:bodyPr>
            <a:lstStyle/>
            <a:p>
              <a:pPr marL="0" marR="0" lvl="0" indent="0" algn="l" defTabSz="457178" rtl="0" eaLnBrk="1" fontAlgn="auto" latinLnBrk="0" hangingPunct="1">
                <a:lnSpc>
                  <a:spcPct val="90000"/>
                </a:lnSpc>
                <a:spcBef>
                  <a:spcPts val="900"/>
                </a:spcBef>
                <a:spcAft>
                  <a:spcPts val="0"/>
                </a:spcAft>
                <a:buClr>
                  <a:srgbClr val="00B0F0"/>
                </a:buClr>
                <a:buSzPct val="63000"/>
                <a:buFontTx/>
                <a:buNone/>
                <a:tabLst/>
                <a:defRPr/>
              </a:pPr>
              <a:endParaRPr kumimoji="0" lang="ru-RU" sz="1867" b="1" i="0" u="none" strike="noStrike" kern="1200" cap="none" spc="0" normalizeH="0" baseline="0" noProof="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endParaRPr>
            </a:p>
          </p:txBody>
        </p:sp>
        <p:grpSp>
          <p:nvGrpSpPr>
            <p:cNvPr id="46" name="Group 45">
              <a:extLst>
                <a:ext uri="{FF2B5EF4-FFF2-40B4-BE49-F238E27FC236}">
                  <a16:creationId xmlns:a16="http://schemas.microsoft.com/office/drawing/2014/main" id="{5282C5F4-EA71-EFFB-7F82-8693744850CA}"/>
                </a:ext>
              </a:extLst>
            </p:cNvPr>
            <p:cNvGrpSpPr/>
            <p:nvPr/>
          </p:nvGrpSpPr>
          <p:grpSpPr>
            <a:xfrm>
              <a:off x="5090762" y="1198150"/>
              <a:ext cx="1967239" cy="1599650"/>
              <a:chOff x="5082250" y="1196939"/>
              <a:chExt cx="1967239" cy="1599650"/>
            </a:xfrm>
          </p:grpSpPr>
          <p:sp>
            <p:nvSpPr>
              <p:cNvPr id="26" name="TextBox 25">
                <a:extLst>
                  <a:ext uri="{FF2B5EF4-FFF2-40B4-BE49-F238E27FC236}">
                    <a16:creationId xmlns:a16="http://schemas.microsoft.com/office/drawing/2014/main" id="{94A85A16-04E9-4ADD-B937-A2D6C5C48FAA}"/>
                  </a:ext>
                </a:extLst>
              </p:cNvPr>
              <p:cNvSpPr txBox="1"/>
              <p:nvPr/>
            </p:nvSpPr>
            <p:spPr>
              <a:xfrm>
                <a:off x="5082250" y="1645644"/>
                <a:ext cx="1461231" cy="405784"/>
              </a:xfrm>
              <a:prstGeom prst="rect">
                <a:avLst/>
              </a:prstGeom>
              <a:noFill/>
            </p:spPr>
            <p:txBody>
              <a:bodyPr wrap="square" rtlCol="0">
                <a:spAutoFit/>
              </a:bodyPr>
              <a:lstStyle/>
              <a:p>
                <a:pPr marL="0" marR="0" lvl="0" indent="0" algn="ctr" defTabSz="457178" rtl="0" eaLnBrk="1" fontAlgn="auto" latinLnBrk="0" hangingPunct="1">
                  <a:lnSpc>
                    <a:spcPct val="8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TSUNAMI READY </a:t>
                </a:r>
                <a:b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COMMUNITIES</a:t>
                </a:r>
                <a:endPar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27" name="Прямоугольник 26">
                <a:extLst>
                  <a:ext uri="{FF2B5EF4-FFF2-40B4-BE49-F238E27FC236}">
                    <a16:creationId xmlns:a16="http://schemas.microsoft.com/office/drawing/2014/main" id="{87E38197-182E-4E27-BB4F-EA88D46C4902}"/>
                  </a:ext>
                </a:extLst>
              </p:cNvPr>
              <p:cNvSpPr/>
              <p:nvPr/>
            </p:nvSpPr>
            <p:spPr>
              <a:xfrm>
                <a:off x="5506843" y="1196939"/>
                <a:ext cx="528029" cy="530914"/>
              </a:xfrm>
              <a:prstGeom prst="rect">
                <a:avLst/>
              </a:prstGeom>
            </p:spPr>
            <p:txBody>
              <a:bodyPr wrap="none">
                <a:spAutoFit/>
              </a:bodyPr>
              <a:lstStyle/>
              <a:p>
                <a:pPr marL="0" marR="0" lvl="0" indent="0" algn="ctr" defTabSz="457178"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54</a:t>
                </a:r>
                <a:endParaRPr kumimoji="0" lang="ru-RU" sz="4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39AC1561-9E63-41BE-8B6E-389386ED97C4}"/>
                  </a:ext>
                </a:extLst>
              </p:cNvPr>
              <p:cNvSpPr txBox="1"/>
              <p:nvPr/>
            </p:nvSpPr>
            <p:spPr>
              <a:xfrm>
                <a:off x="5291514" y="2008915"/>
                <a:ext cx="1757975" cy="650947"/>
              </a:xfrm>
              <a:prstGeom prst="rect">
                <a:avLst/>
              </a:prstGeom>
              <a:noFill/>
            </p:spPr>
            <p:txBody>
              <a:bodyPr wrap="square">
                <a:spAutoFit/>
              </a:bodyPr>
              <a:lstStyle/>
              <a:p>
                <a:pPr marL="0" marR="0" lvl="0" indent="0" algn="l" defTabSz="457178" rtl="0" eaLnBrk="1" fontAlgn="auto" latinLnBrk="0" hangingPunct="1">
                  <a:lnSpc>
                    <a:spcPct val="90000"/>
                  </a:lnSpc>
                  <a:spcBef>
                    <a:spcPts val="0"/>
                  </a:spcBef>
                  <a:spcAft>
                    <a:spcPts val="0"/>
                  </a:spcAft>
                  <a:buClr>
                    <a:srgbClr val="0070C0"/>
                  </a:buClr>
                  <a:buSzPct val="70000"/>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11</a:t>
                </a:r>
                <a:r>
                  <a:rPr kumimoji="0" lang="ru-RU"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srgbClr val="00B0F0"/>
                    </a:solidFill>
                    <a:effectLst/>
                    <a:uLnTx/>
                    <a:uFillTx/>
                    <a:latin typeface="Calibri" panose="020F0502020204030204"/>
                    <a:ea typeface="MS Mincho" panose="02020609040205080304" pitchFamily="49" charset="-128"/>
                    <a:cs typeface="Times New Roman" panose="02020603050405020304" pitchFamily="18" charset="0"/>
                  </a:rPr>
                  <a:t>IOTWMS</a:t>
                </a:r>
                <a:endParaRPr kumimoji="0" lang="ru-RU" sz="1400" b="1" i="0" u="none" strike="noStrike" kern="1200" cap="none" spc="0" normalizeH="0" baseline="0" noProof="0" dirty="0">
                  <a:ln>
                    <a:noFill/>
                  </a:ln>
                  <a:solidFill>
                    <a:srgbClr val="00B0F0"/>
                  </a:solidFill>
                  <a:effectLst/>
                  <a:uLnTx/>
                  <a:uFillTx/>
                  <a:latin typeface="Calibri" panose="020F0502020204030204"/>
                  <a:ea typeface="MS Mincho" panose="02020609040205080304" pitchFamily="49" charset="-128"/>
                  <a:cs typeface="Times New Roman" panose="02020603050405020304" pitchFamily="18" charset="0"/>
                </a:endParaRPr>
              </a:p>
              <a:p>
                <a:pPr marL="0" marR="0" lvl="0" indent="0" algn="l" defTabSz="457178" rtl="0" eaLnBrk="1" fontAlgn="auto" latinLnBrk="0" hangingPunct="1">
                  <a:lnSpc>
                    <a:spcPct val="90000"/>
                  </a:lnSpc>
                  <a:spcBef>
                    <a:spcPts val="0"/>
                  </a:spcBef>
                  <a:spcAft>
                    <a:spcPts val="0"/>
                  </a:spcAft>
                  <a:buClr>
                    <a:srgbClr val="0070C0"/>
                  </a:buClr>
                  <a:buSzPct val="70000"/>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20 </a:t>
                </a:r>
                <a:r>
                  <a:rPr kumimoji="0" lang="ru-RU"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a:t>
                </a:r>
                <a:r>
                  <a:rPr kumimoji="0" lang="ru-RU" sz="1400" b="1" i="0" u="none" strike="noStrike" kern="1200" cap="none" spc="0" normalizeH="0" baseline="0" noProof="0" dirty="0">
                    <a:ln>
                      <a:noFill/>
                    </a:ln>
                    <a:solidFill>
                      <a:srgbClr val="6060EA"/>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srgbClr val="6060EA"/>
                    </a:solidFill>
                    <a:effectLst/>
                    <a:uLnTx/>
                    <a:uFillTx/>
                    <a:latin typeface="Calibri" panose="020F0502020204030204"/>
                    <a:ea typeface="MS Mincho" panose="02020609040205080304" pitchFamily="49" charset="-128"/>
                    <a:cs typeface="Times New Roman" panose="02020603050405020304" pitchFamily="18" charset="0"/>
                  </a:rPr>
                  <a:t>PTWS (16/46 countries)</a:t>
                </a:r>
                <a:endParaRPr kumimoji="0" lang="ru-RU" sz="1400" b="1" i="0" u="none" strike="noStrike" kern="1200" cap="none" spc="0" normalizeH="0" baseline="0" noProof="0" dirty="0">
                  <a:ln>
                    <a:noFill/>
                  </a:ln>
                  <a:solidFill>
                    <a:srgbClr val="6060EA"/>
                  </a:solidFill>
                  <a:effectLst/>
                  <a:uLnTx/>
                  <a:uFillTx/>
                  <a:latin typeface="Calibri" panose="020F0502020204030204"/>
                  <a:ea typeface="MS Mincho" panose="02020609040205080304" pitchFamily="49" charset="-128"/>
                  <a:cs typeface="Times New Roman" panose="02020603050405020304" pitchFamily="18" charset="0"/>
                </a:endParaRPr>
              </a:p>
              <a:p>
                <a:pPr marL="0" marR="0" lvl="0" indent="0" algn="l" defTabSz="457178" rtl="0" eaLnBrk="1" fontAlgn="auto" latinLnBrk="0" hangingPunct="1">
                  <a:lnSpc>
                    <a:spcPct val="90000"/>
                  </a:lnSpc>
                  <a:spcBef>
                    <a:spcPts val="0"/>
                  </a:spcBef>
                  <a:spcAft>
                    <a:spcPts val="0"/>
                  </a:spcAft>
                  <a:buClr>
                    <a:srgbClr val="0070C0"/>
                  </a:buClr>
                  <a:buSzPct val="70000"/>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20 </a:t>
                </a:r>
                <a:r>
                  <a:rPr kumimoji="0" lang="ru-RU"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a:t>
                </a:r>
                <a:r>
                  <a:rPr kumimoji="0" lang="ru-RU" sz="1400" b="1" i="0" u="none" strike="noStrike" kern="1200" cap="none" spc="0" normalizeH="0" baseline="0" noProof="0" dirty="0">
                    <a:ln>
                      <a:noFill/>
                    </a:ln>
                    <a:solidFill>
                      <a:srgbClr val="EA8B00"/>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srgbClr val="EA8B00"/>
                    </a:solidFill>
                    <a:effectLst/>
                    <a:uLnTx/>
                    <a:uFillTx/>
                    <a:latin typeface="Calibri" panose="020F0502020204030204"/>
                    <a:ea typeface="MS Mincho" panose="02020609040205080304" pitchFamily="49" charset="-128"/>
                    <a:cs typeface="Times New Roman" panose="02020603050405020304" pitchFamily="18" charset="0"/>
                  </a:rPr>
                  <a:t>CARIBE-EWS</a:t>
                </a:r>
              </a:p>
              <a:p>
                <a:pPr marL="0" marR="0" lvl="0" indent="0" algn="l" defTabSz="457178" rtl="0" eaLnBrk="1" fontAlgn="auto" latinLnBrk="0" hangingPunct="1">
                  <a:lnSpc>
                    <a:spcPct val="90000"/>
                  </a:lnSpc>
                  <a:spcBef>
                    <a:spcPts val="0"/>
                  </a:spcBef>
                  <a:spcAft>
                    <a:spcPts val="0"/>
                  </a:spcAft>
                  <a:buClr>
                    <a:srgbClr val="0070C0"/>
                  </a:buClr>
                  <a:buSzPct val="70000"/>
                  <a:buFontTx/>
                  <a:buNone/>
                  <a:tabLst/>
                  <a:defRPr/>
                </a:pPr>
                <a:r>
                  <a:rPr kumimoji="0" lang="en-US" sz="1400" b="1" i="0" u="none" strike="noStrike" kern="1200" cap="none" spc="0" normalizeH="0" baseline="0" noProof="0" dirty="0">
                    <a:ln>
                      <a:noFill/>
                    </a:ln>
                    <a:solidFill>
                      <a:srgbClr val="EA8B00"/>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3 </a:t>
                </a:r>
                <a:r>
                  <a:rPr kumimoji="0" lang="ru-RU" sz="1400" b="1"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a:t>
                </a:r>
                <a:r>
                  <a:rPr kumimoji="0" lang="ru-RU" sz="1400" b="1" i="0" u="none" strike="noStrike" kern="1200" cap="none" spc="0" normalizeH="0" baseline="0" noProof="0" dirty="0">
                    <a:ln>
                      <a:noFill/>
                    </a:ln>
                    <a:solidFill>
                      <a:srgbClr val="EA8B00"/>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4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NEAMTWS</a:t>
                </a:r>
                <a:endParaRPr kumimoji="0" lang="en-US" sz="1400" b="1" i="0" u="none" strike="noStrike" kern="1200" cap="none" spc="0" normalizeH="0" baseline="0" noProof="0" dirty="0">
                  <a:ln>
                    <a:noFill/>
                  </a:ln>
                  <a:solidFill>
                    <a:srgbClr val="70AD47"/>
                  </a:solidFill>
                  <a:effectLst/>
                  <a:uLnTx/>
                  <a:uFillTx/>
                  <a:latin typeface="Calibri" panose="020F0502020204030204"/>
                  <a:ea typeface="MS Mincho" panose="02020609040205080304" pitchFamily="49" charset="-128"/>
                  <a:cs typeface="Times New Roman" panose="02020603050405020304" pitchFamily="18" charset="0"/>
                </a:endParaRPr>
              </a:p>
            </p:txBody>
          </p:sp>
          <p:sp>
            <p:nvSpPr>
              <p:cNvPr id="10" name="TextBox 9">
                <a:extLst>
                  <a:ext uri="{FF2B5EF4-FFF2-40B4-BE49-F238E27FC236}">
                    <a16:creationId xmlns:a16="http://schemas.microsoft.com/office/drawing/2014/main" id="{66944ED1-3404-0306-3622-BFEBEF289C63}"/>
                  </a:ext>
                </a:extLst>
              </p:cNvPr>
              <p:cNvSpPr txBox="1"/>
              <p:nvPr/>
            </p:nvSpPr>
            <p:spPr>
              <a:xfrm>
                <a:off x="5416393" y="2573499"/>
                <a:ext cx="1257433" cy="223090"/>
              </a:xfrm>
              <a:prstGeom prst="rect">
                <a:avLst/>
              </a:prstGeom>
              <a:noFill/>
            </p:spPr>
            <p:txBody>
              <a:bodyPr wrap="square">
                <a:spAutoFit/>
              </a:body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n-US" sz="1333"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u-RU" sz="1333" b="0" i="0" u="none" strike="noStrike" kern="1200" cap="none" spc="0" normalizeH="0" baseline="0" noProof="0" dirty="0">
                    <a:ln>
                      <a:noFill/>
                    </a:ln>
                    <a:solidFill>
                      <a:prstClr val="black"/>
                    </a:solidFill>
                    <a:effectLst/>
                    <a:uLnTx/>
                    <a:uFillTx/>
                    <a:latin typeface="Calibri" panose="020F0502020204030204"/>
                    <a:ea typeface="MS Mincho" panose="02020609040205080304" pitchFamily="49" charset="-128"/>
                    <a:cs typeface="Times New Roman" panose="02020603050405020304" pitchFamily="18" charset="0"/>
                  </a:rPr>
                  <a:t>–</a:t>
                </a:r>
                <a:r>
                  <a:rPr kumimoji="0" lang="ru-RU" sz="1333" b="0" i="0" u="none" strike="noStrike" kern="1200" cap="none" spc="0" normalizeH="0" baseline="0" noProof="0" dirty="0">
                    <a:ln>
                      <a:noFill/>
                    </a:ln>
                    <a:solidFill>
                      <a:srgbClr val="EA8B00"/>
                    </a:solidFill>
                    <a:effectLst/>
                    <a:uLnTx/>
                    <a:uFillTx/>
                    <a:latin typeface="Calibri" panose="020F0502020204030204"/>
                    <a:ea typeface="MS Mincho" panose="02020609040205080304" pitchFamily="49" charset="-128"/>
                    <a:cs typeface="Times New Roman" panose="02020603050405020304" pitchFamily="18" charset="0"/>
                  </a:rPr>
                  <a:t> </a:t>
                </a:r>
                <a:r>
                  <a:rPr kumimoji="0" lang="en-US" sz="1333" b="0" i="0" u="none" strike="noStrike" kern="1200" cap="none" spc="0" normalizeH="0" baseline="0" noProof="0" dirty="0">
                    <a:ln>
                      <a:noFill/>
                    </a:ln>
                    <a:solidFill>
                      <a:prstClr val="black"/>
                    </a:solidFill>
                    <a:effectLst/>
                    <a:uLnTx/>
                    <a:uFillTx/>
                    <a:latin typeface="Calibri" panose="020F0502020204030204"/>
                    <a:ea typeface="+mn-ea"/>
                    <a:cs typeface="+mn-cs"/>
                  </a:rPr>
                  <a:t>in progress </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(next </a:t>
                </a:r>
                <a:r>
                  <a:rPr kumimoji="0" lang="en-US" sz="1100" b="0" i="0" u="none" strike="noStrike" kern="1200" cap="none" spc="0" normalizeH="0" baseline="0" noProof="0" dirty="0" err="1">
                    <a:ln>
                      <a:noFill/>
                    </a:ln>
                    <a:solidFill>
                      <a:prstClr val="black"/>
                    </a:solidFill>
                    <a:effectLst/>
                    <a:uLnTx/>
                    <a:uFillTx/>
                    <a:latin typeface="Calibri" panose="020F0502020204030204"/>
                    <a:ea typeface="+mn-ea"/>
                    <a:cs typeface="+mn-cs"/>
                  </a:rPr>
                  <a:t>yr</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1333"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35" name="Oval 34">
                <a:extLst>
                  <a:ext uri="{FF2B5EF4-FFF2-40B4-BE49-F238E27FC236}">
                    <a16:creationId xmlns:a16="http://schemas.microsoft.com/office/drawing/2014/main" id="{CB85DFB5-7FB8-4A4D-AF05-23973D447099}"/>
                  </a:ext>
                </a:extLst>
              </p:cNvPr>
              <p:cNvSpPr/>
              <p:nvPr/>
            </p:nvSpPr>
            <p:spPr>
              <a:xfrm>
                <a:off x="5416393" y="2659313"/>
                <a:ext cx="68912" cy="6891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sp>
        <p:nvSpPr>
          <p:cNvPr id="37" name="TextBox 36">
            <a:extLst>
              <a:ext uri="{FF2B5EF4-FFF2-40B4-BE49-F238E27FC236}">
                <a16:creationId xmlns:a16="http://schemas.microsoft.com/office/drawing/2014/main" id="{76207CDD-84EE-58B9-7FDC-921CF7ABFAA9}"/>
              </a:ext>
            </a:extLst>
          </p:cNvPr>
          <p:cNvSpPr txBox="1"/>
          <p:nvPr/>
        </p:nvSpPr>
        <p:spPr>
          <a:xfrm>
            <a:off x="6821882" y="5001382"/>
            <a:ext cx="618503" cy="390300"/>
          </a:xfrm>
          <a:prstGeom prst="rect">
            <a:avLst/>
          </a:prstGeom>
          <a:noFill/>
        </p:spPr>
        <p:txBody>
          <a:bodyPr wrap="square">
            <a:spAutoFit/>
          </a:bodyPr>
          <a:lstStyle/>
          <a:p>
            <a:pPr marL="0" marR="0" lvl="0" indent="0" algn="r"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Fiji (2)</a:t>
            </a:r>
          </a:p>
          <a:p>
            <a:pPr marL="0" marR="0" lvl="0" indent="0" algn="r"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err="1">
                <a:ln>
                  <a:noFill/>
                </a:ln>
                <a:solidFill>
                  <a:srgbClr val="2100E4"/>
                </a:solidFill>
                <a:effectLst/>
                <a:uLnTx/>
                <a:uFillTx/>
                <a:latin typeface="Calibri" panose="020F0502020204030204"/>
                <a:ea typeface="+mn-ea"/>
                <a:cs typeface="+mn-cs"/>
              </a:rPr>
              <a:t>Naevuevu</a:t>
            </a:r>
            <a:endPar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endParaRPr>
          </a:p>
          <a:p>
            <a:pPr marL="0" marR="0" lvl="0" indent="0" algn="r"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err="1">
                <a:ln>
                  <a:noFill/>
                </a:ln>
                <a:solidFill>
                  <a:srgbClr val="2100E4"/>
                </a:solidFill>
                <a:effectLst/>
                <a:uLnTx/>
                <a:uFillTx/>
                <a:latin typeface="Calibri" panose="020F0502020204030204"/>
                <a:ea typeface="+mn-ea"/>
                <a:cs typeface="+mn-cs"/>
              </a:rPr>
              <a:t>Sila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41" name="TextBox 40">
            <a:extLst>
              <a:ext uri="{FF2B5EF4-FFF2-40B4-BE49-F238E27FC236}">
                <a16:creationId xmlns:a16="http://schemas.microsoft.com/office/drawing/2014/main" id="{F9665341-B2BC-FAE0-3836-9051F127C36B}"/>
              </a:ext>
            </a:extLst>
          </p:cNvPr>
          <p:cNvSpPr txBox="1"/>
          <p:nvPr/>
        </p:nvSpPr>
        <p:spPr>
          <a:xfrm>
            <a:off x="5758010" y="4219739"/>
            <a:ext cx="1485793" cy="338554"/>
          </a:xfrm>
          <a:prstGeom prst="rect">
            <a:avLst/>
          </a:prstGeom>
          <a:noFill/>
        </p:spPr>
        <p:txBody>
          <a:bodyPr wrap="square">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FSM (4)</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Yap, Chuuk, Pohnpei, Kosrae</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42" name="TextBox 41">
            <a:extLst>
              <a:ext uri="{FF2B5EF4-FFF2-40B4-BE49-F238E27FC236}">
                <a16:creationId xmlns:a16="http://schemas.microsoft.com/office/drawing/2014/main" id="{93732F99-DC8A-5E70-4F4B-F3892478687B}"/>
              </a:ext>
            </a:extLst>
          </p:cNvPr>
          <p:cNvSpPr txBox="1"/>
          <p:nvPr/>
        </p:nvSpPr>
        <p:spPr>
          <a:xfrm>
            <a:off x="7101649" y="4092218"/>
            <a:ext cx="838008" cy="291811"/>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RMI (1)</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Majuro</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43" name="TextBox 42">
            <a:extLst>
              <a:ext uri="{FF2B5EF4-FFF2-40B4-BE49-F238E27FC236}">
                <a16:creationId xmlns:a16="http://schemas.microsoft.com/office/drawing/2014/main" id="{D5FB86CD-32F5-C730-030F-8776861E6F31}"/>
              </a:ext>
            </a:extLst>
          </p:cNvPr>
          <p:cNvSpPr txBox="1"/>
          <p:nvPr/>
        </p:nvSpPr>
        <p:spPr>
          <a:xfrm>
            <a:off x="5451840" y="4117023"/>
            <a:ext cx="838008" cy="215444"/>
          </a:xfrm>
          <a:prstGeom prst="rect">
            <a:avLst/>
          </a:prstGeom>
          <a:noFill/>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Palau (1)</a:t>
            </a:r>
          </a:p>
        </p:txBody>
      </p:sp>
      <p:sp>
        <p:nvSpPr>
          <p:cNvPr id="45" name="TextBox 44">
            <a:extLst>
              <a:ext uri="{FF2B5EF4-FFF2-40B4-BE49-F238E27FC236}">
                <a16:creationId xmlns:a16="http://schemas.microsoft.com/office/drawing/2014/main" id="{913BE48B-5422-ECCF-BB64-EDB18CC7AE5A}"/>
              </a:ext>
            </a:extLst>
          </p:cNvPr>
          <p:cNvSpPr txBox="1"/>
          <p:nvPr/>
        </p:nvSpPr>
        <p:spPr>
          <a:xfrm>
            <a:off x="9345556" y="4483612"/>
            <a:ext cx="838008" cy="291811"/>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Ecuador (3) </a:t>
            </a: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Galapagos</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4" name="Oval 53">
            <a:extLst>
              <a:ext uri="{FF2B5EF4-FFF2-40B4-BE49-F238E27FC236}">
                <a16:creationId xmlns:a16="http://schemas.microsoft.com/office/drawing/2014/main" id="{59DD3FDB-B6A0-86D5-2663-03EB7F4E53BF}"/>
              </a:ext>
            </a:extLst>
          </p:cNvPr>
          <p:cNvSpPr/>
          <p:nvPr/>
        </p:nvSpPr>
        <p:spPr>
          <a:xfrm>
            <a:off x="7055708" y="4124627"/>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 name="Oval 54">
            <a:extLst>
              <a:ext uri="{FF2B5EF4-FFF2-40B4-BE49-F238E27FC236}">
                <a16:creationId xmlns:a16="http://schemas.microsoft.com/office/drawing/2014/main" id="{EA0A4A3D-2E64-F3D6-4095-D91E28734260}"/>
              </a:ext>
            </a:extLst>
          </p:cNvPr>
          <p:cNvSpPr/>
          <p:nvPr/>
        </p:nvSpPr>
        <p:spPr>
          <a:xfrm>
            <a:off x="5995400" y="4198011"/>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 name="Oval 55">
            <a:extLst>
              <a:ext uri="{FF2B5EF4-FFF2-40B4-BE49-F238E27FC236}">
                <a16:creationId xmlns:a16="http://schemas.microsoft.com/office/drawing/2014/main" id="{B60F20B4-A206-04B9-6293-EBBEB05DF3A1}"/>
              </a:ext>
            </a:extLst>
          </p:cNvPr>
          <p:cNvSpPr/>
          <p:nvPr/>
        </p:nvSpPr>
        <p:spPr>
          <a:xfrm>
            <a:off x="6027936" y="4154692"/>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 name="Oval 56">
            <a:extLst>
              <a:ext uri="{FF2B5EF4-FFF2-40B4-BE49-F238E27FC236}">
                <a16:creationId xmlns:a16="http://schemas.microsoft.com/office/drawing/2014/main" id="{1449356D-3578-BCA6-4A48-4FC174CBF6A3}"/>
              </a:ext>
            </a:extLst>
          </p:cNvPr>
          <p:cNvSpPr/>
          <p:nvPr/>
        </p:nvSpPr>
        <p:spPr>
          <a:xfrm>
            <a:off x="6379583" y="4143991"/>
            <a:ext cx="91883" cy="91883"/>
          </a:xfrm>
          <a:prstGeom prst="ellipse">
            <a:avLst/>
          </a:prstGeom>
          <a:solidFill>
            <a:srgbClr val="2100E4"/>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 name="Oval 57">
            <a:extLst>
              <a:ext uri="{FF2B5EF4-FFF2-40B4-BE49-F238E27FC236}">
                <a16:creationId xmlns:a16="http://schemas.microsoft.com/office/drawing/2014/main" id="{D79A0BB8-2447-8A0B-3478-72A7D2BEC209}"/>
              </a:ext>
            </a:extLst>
          </p:cNvPr>
          <p:cNvSpPr/>
          <p:nvPr/>
        </p:nvSpPr>
        <p:spPr>
          <a:xfrm>
            <a:off x="6835615" y="4165047"/>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 name="Oval 58">
            <a:extLst>
              <a:ext uri="{FF2B5EF4-FFF2-40B4-BE49-F238E27FC236}">
                <a16:creationId xmlns:a16="http://schemas.microsoft.com/office/drawing/2014/main" id="{422FBAAA-43AA-6C0A-0EED-56E021178183}"/>
              </a:ext>
            </a:extLst>
          </p:cNvPr>
          <p:cNvSpPr/>
          <p:nvPr/>
        </p:nvSpPr>
        <p:spPr>
          <a:xfrm>
            <a:off x="6602913" y="4143449"/>
            <a:ext cx="91883" cy="91883"/>
          </a:xfrm>
          <a:prstGeom prst="ellipse">
            <a:avLst/>
          </a:prstGeom>
          <a:solidFill>
            <a:srgbClr val="2100E4"/>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69" name="Group 68">
            <a:extLst>
              <a:ext uri="{FF2B5EF4-FFF2-40B4-BE49-F238E27FC236}">
                <a16:creationId xmlns:a16="http://schemas.microsoft.com/office/drawing/2014/main" id="{4FA287A6-A2D1-4C19-90B5-41674572D910}"/>
              </a:ext>
            </a:extLst>
          </p:cNvPr>
          <p:cNvGrpSpPr/>
          <p:nvPr/>
        </p:nvGrpSpPr>
        <p:grpSpPr>
          <a:xfrm>
            <a:off x="4286149" y="6035424"/>
            <a:ext cx="2278767" cy="638144"/>
            <a:chOff x="-2309105" y="-2241984"/>
            <a:chExt cx="1709075" cy="478608"/>
          </a:xfrm>
        </p:grpSpPr>
        <p:pic>
          <p:nvPicPr>
            <p:cNvPr id="64" name="Picture 63">
              <a:extLst>
                <a:ext uri="{FF2B5EF4-FFF2-40B4-BE49-F238E27FC236}">
                  <a16:creationId xmlns:a16="http://schemas.microsoft.com/office/drawing/2014/main" id="{9C70A199-3643-3977-574F-0950C7A7813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96806" y="-2241984"/>
              <a:ext cx="896776" cy="443781"/>
            </a:xfrm>
            <a:prstGeom prst="rect">
              <a:avLst/>
            </a:prstGeom>
          </p:spPr>
        </p:pic>
        <p:pic>
          <p:nvPicPr>
            <p:cNvPr id="68" name="Picture 67">
              <a:extLst>
                <a:ext uri="{FF2B5EF4-FFF2-40B4-BE49-F238E27FC236}">
                  <a16:creationId xmlns:a16="http://schemas.microsoft.com/office/drawing/2014/main" id="{B4B53341-509C-B823-BC13-D08C3E6EE72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309105" y="-2241984"/>
              <a:ext cx="721431" cy="478608"/>
            </a:xfrm>
            <a:prstGeom prst="rect">
              <a:avLst/>
            </a:prstGeom>
          </p:spPr>
        </p:pic>
      </p:grpSp>
      <p:sp>
        <p:nvSpPr>
          <p:cNvPr id="5" name="Oval 4">
            <a:extLst>
              <a:ext uri="{FF2B5EF4-FFF2-40B4-BE49-F238E27FC236}">
                <a16:creationId xmlns:a16="http://schemas.microsoft.com/office/drawing/2014/main" id="{2B69AF7E-5454-AD04-41DC-7C7E0317F361}"/>
              </a:ext>
            </a:extLst>
          </p:cNvPr>
          <p:cNvSpPr/>
          <p:nvPr/>
        </p:nvSpPr>
        <p:spPr>
          <a:xfrm>
            <a:off x="10614562" y="4045944"/>
            <a:ext cx="72488" cy="72488"/>
          </a:xfrm>
          <a:prstGeom prst="ellipse">
            <a:avLst/>
          </a:prstGeom>
          <a:solidFill>
            <a:schemeClr val="accent2"/>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BE63BAE-8DC9-23C7-633C-EAAD208C7349}"/>
              </a:ext>
            </a:extLst>
          </p:cNvPr>
          <p:cNvSpPr/>
          <p:nvPr/>
        </p:nvSpPr>
        <p:spPr>
          <a:xfrm>
            <a:off x="10627069" y="4235332"/>
            <a:ext cx="799756" cy="321429"/>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FE2356C-78FE-F553-DCC7-7DBA0ECA753A}"/>
              </a:ext>
            </a:extLst>
          </p:cNvPr>
          <p:cNvSpPr txBox="1"/>
          <p:nvPr/>
        </p:nvSpPr>
        <p:spPr>
          <a:xfrm>
            <a:off x="10578067" y="4223544"/>
            <a:ext cx="1118242" cy="390300"/>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Barbados (2)</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St. Lucy &amp; St. Peter</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Christ Church West</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FCDE169B-0B13-4DA4-3590-5058FB97EC0E}"/>
              </a:ext>
            </a:extLst>
          </p:cNvPr>
          <p:cNvSpPr/>
          <p:nvPr/>
        </p:nvSpPr>
        <p:spPr>
          <a:xfrm>
            <a:off x="10328619" y="5346811"/>
            <a:ext cx="460374" cy="190277"/>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BCEB0AC5-5C91-7DF0-6317-ADF57C635028}"/>
              </a:ext>
            </a:extLst>
          </p:cNvPr>
          <p:cNvSpPr/>
          <p:nvPr/>
        </p:nvSpPr>
        <p:spPr>
          <a:xfrm>
            <a:off x="10788993" y="5346922"/>
            <a:ext cx="1021661" cy="1903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F539CA0-EF83-7034-E5A8-4B072E6E23C8}"/>
              </a:ext>
            </a:extLst>
          </p:cNvPr>
          <p:cNvSpPr txBox="1"/>
          <p:nvPr/>
        </p:nvSpPr>
        <p:spPr>
          <a:xfrm>
            <a:off x="10270064" y="5312322"/>
            <a:ext cx="1674745" cy="390300"/>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St. Vincent and the Grenadines (2)</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Union Island</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Saint George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B6A997E7-E166-4E0C-7647-DC87014903E7}"/>
              </a:ext>
            </a:extLst>
          </p:cNvPr>
          <p:cNvSpPr txBox="1"/>
          <p:nvPr/>
        </p:nvSpPr>
        <p:spPr>
          <a:xfrm>
            <a:off x="11372152" y="2940045"/>
            <a:ext cx="838008" cy="266868"/>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98A4D4F3-D6C7-45BE-F1C5-A665D3D93675}"/>
              </a:ext>
            </a:extLst>
          </p:cNvPr>
          <p:cNvSpPr/>
          <p:nvPr/>
        </p:nvSpPr>
        <p:spPr>
          <a:xfrm>
            <a:off x="10487772" y="3941789"/>
            <a:ext cx="72488" cy="72488"/>
          </a:xfrm>
          <a:prstGeom prst="ellipse">
            <a:avLst/>
          </a:prstGeom>
          <a:solidFill>
            <a:schemeClr val="accent2"/>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Oval 37">
            <a:extLst>
              <a:ext uri="{FF2B5EF4-FFF2-40B4-BE49-F238E27FC236}">
                <a16:creationId xmlns:a16="http://schemas.microsoft.com/office/drawing/2014/main" id="{1F43A32C-BE55-B4F6-3F98-E31E9BCBE20D}"/>
              </a:ext>
            </a:extLst>
          </p:cNvPr>
          <p:cNvSpPr/>
          <p:nvPr/>
        </p:nvSpPr>
        <p:spPr>
          <a:xfrm>
            <a:off x="10511331" y="3927938"/>
            <a:ext cx="72488" cy="72488"/>
          </a:xfrm>
          <a:prstGeom prst="ellipse">
            <a:avLst/>
          </a:prstGeom>
          <a:solidFill>
            <a:schemeClr val="accent2"/>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50578C59-FAA2-7781-E59C-CBF8DC091291}"/>
              </a:ext>
            </a:extLst>
          </p:cNvPr>
          <p:cNvSpPr/>
          <p:nvPr/>
        </p:nvSpPr>
        <p:spPr>
          <a:xfrm>
            <a:off x="10520158" y="3891030"/>
            <a:ext cx="72488" cy="72488"/>
          </a:xfrm>
          <a:prstGeom prst="ellipse">
            <a:avLst/>
          </a:prstGeom>
          <a:solidFill>
            <a:schemeClr val="accent2"/>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5B6662C2-C0A6-6F59-1450-F64ED32AA768}"/>
              </a:ext>
            </a:extLst>
          </p:cNvPr>
          <p:cNvSpPr/>
          <p:nvPr/>
        </p:nvSpPr>
        <p:spPr>
          <a:xfrm>
            <a:off x="10403074" y="3090730"/>
            <a:ext cx="884380" cy="452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TextBox 51">
            <a:extLst>
              <a:ext uri="{FF2B5EF4-FFF2-40B4-BE49-F238E27FC236}">
                <a16:creationId xmlns:a16="http://schemas.microsoft.com/office/drawing/2014/main" id="{FBFA73AE-5C62-AD71-8AD9-88D99BA4D1E5}"/>
              </a:ext>
            </a:extLst>
          </p:cNvPr>
          <p:cNvSpPr txBox="1"/>
          <p:nvPr/>
        </p:nvSpPr>
        <p:spPr>
          <a:xfrm>
            <a:off x="10401465" y="3047067"/>
            <a:ext cx="1482036" cy="736805"/>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United Kingdom (2)</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British Virgin Islands, Anguilla</a:t>
            </a:r>
          </a:p>
          <a:p>
            <a:pPr marL="0" marR="0" lvl="0" indent="0" algn="l" defTabSz="914377" rtl="0" eaLnBrk="1" fontAlgn="auto" latinLnBrk="0" hangingPunct="1">
              <a:lnSpc>
                <a:spcPct val="80000"/>
              </a:lnSpc>
              <a:spcBef>
                <a:spcPts val="0"/>
              </a:spcBef>
              <a:spcAft>
                <a:spcPts val="0"/>
              </a:spcAft>
              <a:buClrTx/>
              <a:buSzTx/>
              <a:buFontTx/>
              <a:buNone/>
              <a:tabLst/>
              <a:defRPr/>
            </a:pPr>
            <a:endParaRPr kumimoji="0" lang="en-US" sz="300" b="1" i="0" u="none" strike="noStrike" kern="1200" cap="none" spc="0" normalizeH="0" baseline="0" noProof="0" dirty="0">
              <a:ln>
                <a:noFill/>
              </a:ln>
              <a:solidFill>
                <a:srgbClr val="1F1F1F"/>
              </a:solidFill>
              <a:effectLst/>
              <a:uLnTx/>
              <a:uFillTx/>
              <a:latin typeface="Calibri" panose="020F0502020204030204"/>
              <a:ea typeface="+mn-ea"/>
              <a:cs typeface="+mn-cs"/>
            </a:endParaRP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Dominica (1):    </a:t>
            </a: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Portsmouth</a:t>
            </a:r>
          </a:p>
          <a:p>
            <a:pPr marL="0" marR="0" lvl="0" indent="0" algn="l" defTabSz="914377" rtl="0" eaLnBrk="1" fontAlgn="auto" latinLnBrk="0" hangingPunct="1">
              <a:lnSpc>
                <a:spcPct val="80000"/>
              </a:lnSpc>
              <a:spcBef>
                <a:spcPts val="0"/>
              </a:spcBef>
              <a:spcAft>
                <a:spcPts val="0"/>
              </a:spcAft>
              <a:buClrTx/>
              <a:buSzTx/>
              <a:buFontTx/>
              <a:buNone/>
              <a:tabLst/>
              <a:defRPr/>
            </a:pPr>
            <a:endParaRPr kumimoji="0" lang="en-US" sz="300" b="1" i="0" u="none" strike="noStrike" kern="1200" cap="none" spc="0" normalizeH="0" baseline="0" noProof="0" dirty="0">
              <a:ln>
                <a:noFill/>
              </a:ln>
              <a:solidFill>
                <a:srgbClr val="1F1F1F"/>
              </a:solidFill>
              <a:effectLst/>
              <a:uLnTx/>
              <a:uFillTx/>
              <a:latin typeface="Calibri" panose="020F0502020204030204"/>
              <a:ea typeface="+mn-ea"/>
              <a:cs typeface="+mn-cs"/>
            </a:endParaRP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Saint Lucia (1):  </a:t>
            </a:r>
            <a:r>
              <a:rPr kumimoji="0" lang="en-US" sz="800" b="0" i="0" u="none" strike="noStrike" kern="1200" cap="none" spc="0" normalizeH="0" baseline="0" noProof="0" dirty="0">
                <a:ln>
                  <a:noFill/>
                </a:ln>
                <a:solidFill>
                  <a:srgbClr val="1F1F1F"/>
                </a:solidFill>
                <a:effectLst/>
                <a:uLnTx/>
                <a:uFillTx/>
                <a:latin typeface="Calibri" panose="020F0502020204030204"/>
                <a:ea typeface="+mn-ea"/>
                <a:cs typeface="+mn-cs"/>
              </a:rPr>
              <a:t>Laborite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377" rtl="0" eaLnBrk="1" fontAlgn="auto" latinLnBrk="0" hangingPunct="1">
              <a:lnSpc>
                <a:spcPct val="8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F28A5D29-89D3-6968-682F-935B764C9C44}"/>
              </a:ext>
            </a:extLst>
          </p:cNvPr>
          <p:cNvSpPr/>
          <p:nvPr/>
        </p:nvSpPr>
        <p:spPr>
          <a:xfrm>
            <a:off x="7147591" y="3849541"/>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E7CA2049-013D-C29A-E152-ED98B5FFFBD3}"/>
              </a:ext>
            </a:extLst>
          </p:cNvPr>
          <p:cNvSpPr/>
          <p:nvPr/>
        </p:nvSpPr>
        <p:spPr>
          <a:xfrm>
            <a:off x="6675264" y="4588099"/>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9E6AD8F0-B381-78AD-C1EC-3D5AEAE2C56A}"/>
              </a:ext>
            </a:extLst>
          </p:cNvPr>
          <p:cNvSpPr/>
          <p:nvPr/>
        </p:nvSpPr>
        <p:spPr>
          <a:xfrm>
            <a:off x="6937575" y="4832291"/>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5AD25D3E-8937-A686-EE1F-14D50430A707}"/>
              </a:ext>
            </a:extLst>
          </p:cNvPr>
          <p:cNvSpPr/>
          <p:nvPr/>
        </p:nvSpPr>
        <p:spPr>
          <a:xfrm>
            <a:off x="7457747" y="4699454"/>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7825863-8DC6-DCD0-3307-5A0F987998E9}"/>
              </a:ext>
            </a:extLst>
          </p:cNvPr>
          <p:cNvSpPr txBox="1"/>
          <p:nvPr/>
        </p:nvSpPr>
        <p:spPr>
          <a:xfrm>
            <a:off x="7217623" y="3783872"/>
            <a:ext cx="838008" cy="291811"/>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Kiribati (1)</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Tarawa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2B86453D-B549-414B-11F1-2CEBC9D4C382}"/>
              </a:ext>
            </a:extLst>
          </p:cNvPr>
          <p:cNvSpPr txBox="1"/>
          <p:nvPr/>
        </p:nvSpPr>
        <p:spPr>
          <a:xfrm>
            <a:off x="5909389" y="4699664"/>
            <a:ext cx="1224995" cy="390235"/>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Solomon Islands (9) </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Western Provinces</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Honiara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4906EECF-2E87-25F0-8877-B5FFC4822420}"/>
              </a:ext>
            </a:extLst>
          </p:cNvPr>
          <p:cNvSpPr txBox="1"/>
          <p:nvPr/>
        </p:nvSpPr>
        <p:spPr>
          <a:xfrm>
            <a:off x="6803288" y="4561403"/>
            <a:ext cx="1224995" cy="291747"/>
          </a:xfrm>
          <a:prstGeom prst="rect">
            <a:avLst/>
          </a:prstGeom>
          <a:no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err="1">
                <a:ln>
                  <a:noFill/>
                </a:ln>
                <a:solidFill>
                  <a:srgbClr val="2100E4"/>
                </a:solidFill>
                <a:effectLst/>
                <a:uLnTx/>
                <a:uFillTx/>
                <a:latin typeface="Calibri" panose="020F0502020204030204"/>
                <a:ea typeface="+mn-ea"/>
                <a:cs typeface="+mn-cs"/>
              </a:rPr>
              <a:t>Vanautu</a:t>
            </a: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 (10)</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100E4"/>
                </a:solidFill>
                <a:effectLst/>
                <a:uLnTx/>
                <a:uFillTx/>
                <a:latin typeface="Calibri" panose="020F0502020204030204"/>
                <a:ea typeface="+mn-ea"/>
                <a:cs typeface="+mn-cs"/>
              </a:rPr>
              <a:t>Efate, Santo </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62" name="Oval 61">
            <a:extLst>
              <a:ext uri="{FF2B5EF4-FFF2-40B4-BE49-F238E27FC236}">
                <a16:creationId xmlns:a16="http://schemas.microsoft.com/office/drawing/2014/main" id="{FEC7CF1A-DE5B-5DEE-4707-13706989A20B}"/>
              </a:ext>
            </a:extLst>
          </p:cNvPr>
          <p:cNvSpPr/>
          <p:nvPr/>
        </p:nvSpPr>
        <p:spPr>
          <a:xfrm>
            <a:off x="6861151" y="4985218"/>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3" name="Oval 62">
            <a:extLst>
              <a:ext uri="{FF2B5EF4-FFF2-40B4-BE49-F238E27FC236}">
                <a16:creationId xmlns:a16="http://schemas.microsoft.com/office/drawing/2014/main" id="{63FC3F84-B0CE-DDF6-EC9B-046DC6BE7A44}"/>
              </a:ext>
            </a:extLst>
          </p:cNvPr>
          <p:cNvSpPr/>
          <p:nvPr/>
        </p:nvSpPr>
        <p:spPr>
          <a:xfrm>
            <a:off x="7433712" y="5050347"/>
            <a:ext cx="91883" cy="91883"/>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5" name="TextBox 64">
            <a:extLst>
              <a:ext uri="{FF2B5EF4-FFF2-40B4-BE49-F238E27FC236}">
                <a16:creationId xmlns:a16="http://schemas.microsoft.com/office/drawing/2014/main" id="{EB60EEA0-4962-0575-C4A6-A33E69B201C7}"/>
              </a:ext>
            </a:extLst>
          </p:cNvPr>
          <p:cNvSpPr txBox="1"/>
          <p:nvPr/>
        </p:nvSpPr>
        <p:spPr>
          <a:xfrm>
            <a:off x="7203899" y="5134356"/>
            <a:ext cx="618503" cy="193258"/>
          </a:xfrm>
          <a:prstGeom prst="rect">
            <a:avLst/>
          </a:prstGeom>
          <a:noFill/>
        </p:spPr>
        <p:txBody>
          <a:bodyPr wrap="square">
            <a:spAutoFit/>
          </a:bodyPr>
          <a:lstStyle/>
          <a:p>
            <a:pPr marL="0" marR="0" lvl="0" indent="0" algn="r"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Tonga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66" name="TextBox 65">
            <a:extLst>
              <a:ext uri="{FF2B5EF4-FFF2-40B4-BE49-F238E27FC236}">
                <a16:creationId xmlns:a16="http://schemas.microsoft.com/office/drawing/2014/main" id="{2FF1A7C4-9EA0-58CA-A24D-9035DC9BBD17}"/>
              </a:ext>
            </a:extLst>
          </p:cNvPr>
          <p:cNvSpPr txBox="1"/>
          <p:nvPr/>
        </p:nvSpPr>
        <p:spPr>
          <a:xfrm>
            <a:off x="6289848" y="4932187"/>
            <a:ext cx="618503" cy="291747"/>
          </a:xfrm>
          <a:prstGeom prst="rect">
            <a:avLst/>
          </a:prstGeom>
          <a:noFill/>
        </p:spPr>
        <p:txBody>
          <a:bodyPr wrap="square">
            <a:spAutoFit/>
          </a:bodyPr>
          <a:lstStyle/>
          <a:p>
            <a:pPr marL="0" marR="0" lvl="0" indent="0" algn="r"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New Caledonia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67" name="TextBox 66">
            <a:extLst>
              <a:ext uri="{FF2B5EF4-FFF2-40B4-BE49-F238E27FC236}">
                <a16:creationId xmlns:a16="http://schemas.microsoft.com/office/drawing/2014/main" id="{061A70BC-74FB-7843-F8D5-4BFAA8648C52}"/>
              </a:ext>
            </a:extLst>
          </p:cNvPr>
          <p:cNvSpPr txBox="1"/>
          <p:nvPr/>
        </p:nvSpPr>
        <p:spPr>
          <a:xfrm>
            <a:off x="7593915" y="4665235"/>
            <a:ext cx="714343" cy="291747"/>
          </a:xfrm>
          <a:prstGeom prst="rect">
            <a:avLst/>
          </a:prstGeom>
          <a:solidFill>
            <a:schemeClr val="bg1"/>
          </a:solidFill>
        </p:spPr>
        <p:txBody>
          <a:bodyPr wrap="square">
            <a:spAutoFit/>
          </a:bodyPr>
          <a:lstStyle/>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2100E4"/>
                </a:solidFill>
                <a:effectLst/>
                <a:uLnTx/>
                <a:uFillTx/>
                <a:latin typeface="Calibri" panose="020F0502020204030204"/>
                <a:ea typeface="+mn-ea"/>
                <a:cs typeface="+mn-cs"/>
              </a:rPr>
              <a:t>Samoa (1+)</a:t>
            </a:r>
          </a:p>
          <a:p>
            <a:pPr marL="0" marR="0" lvl="0" indent="0" algn="l" defTabSz="914377" rtl="0" eaLnBrk="1" fontAlgn="auto" latinLnBrk="0" hangingPunct="1">
              <a:lnSpc>
                <a:spcPct val="80000"/>
              </a:lnSpc>
              <a:spcBef>
                <a:spcPts val="0"/>
              </a:spcBef>
              <a:spcAft>
                <a:spcPts val="0"/>
              </a:spcAft>
              <a:buClrTx/>
              <a:buSzTx/>
              <a:buFontTx/>
              <a:buNone/>
              <a:tabLst/>
              <a:defRPr/>
            </a:pPr>
            <a:r>
              <a:rPr kumimoji="0" lang="en-US" sz="800" b="0" i="0" u="none" strike="noStrike" kern="1200" cap="none" spc="0" normalizeH="0" baseline="0" noProof="0" dirty="0" err="1">
                <a:ln>
                  <a:noFill/>
                </a:ln>
                <a:solidFill>
                  <a:srgbClr val="2100E4"/>
                </a:solidFill>
                <a:effectLst/>
                <a:uLnTx/>
                <a:uFillTx/>
                <a:latin typeface="Calibri" panose="020F0502020204030204"/>
                <a:ea typeface="+mn-ea"/>
                <a:cs typeface="+mn-cs"/>
              </a:rPr>
              <a:t>Savaia</a:t>
            </a:r>
            <a:endParaRPr kumimoji="0" lang="en-US" sz="1600" b="0" i="0" u="none" strike="noStrike" kern="1200" cap="none" spc="0" normalizeH="0" baseline="0" noProof="0" dirty="0">
              <a:ln>
                <a:noFill/>
              </a:ln>
              <a:solidFill>
                <a:srgbClr val="2100E4"/>
              </a:solidFill>
              <a:effectLst/>
              <a:uLnTx/>
              <a:uFillTx/>
              <a:latin typeface="Calibri" panose="020F0502020204030204"/>
              <a:ea typeface="+mn-ea"/>
              <a:cs typeface="+mn-cs"/>
            </a:endParaRPr>
          </a:p>
        </p:txBody>
      </p:sp>
      <p:sp>
        <p:nvSpPr>
          <p:cNvPr id="70" name="Oval 69">
            <a:extLst>
              <a:ext uri="{FF2B5EF4-FFF2-40B4-BE49-F238E27FC236}">
                <a16:creationId xmlns:a16="http://schemas.microsoft.com/office/drawing/2014/main" id="{CD94703D-E727-A844-BC80-D61F74652F6C}"/>
              </a:ext>
            </a:extLst>
          </p:cNvPr>
          <p:cNvSpPr/>
          <p:nvPr/>
        </p:nvSpPr>
        <p:spPr>
          <a:xfrm>
            <a:off x="9782944" y="4408177"/>
            <a:ext cx="73499" cy="73499"/>
          </a:xfrm>
          <a:prstGeom prst="ellipse">
            <a:avLst/>
          </a:prstGeom>
          <a:solidFill>
            <a:srgbClr val="6F66FE"/>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929CC91D-50FF-3FF2-1817-AEC0D0A6A6B0}"/>
              </a:ext>
            </a:extLst>
          </p:cNvPr>
          <p:cNvSpPr/>
          <p:nvPr/>
        </p:nvSpPr>
        <p:spPr>
          <a:xfrm>
            <a:off x="9939768" y="4054738"/>
            <a:ext cx="72488" cy="72488"/>
          </a:xfrm>
          <a:prstGeom prst="ellipse">
            <a:avLst/>
          </a:prstGeom>
          <a:solidFill>
            <a:srgbClr val="FF93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7D2C1CB4-561B-C4C3-0FD3-B8138F79C6BF}"/>
              </a:ext>
            </a:extLst>
          </p:cNvPr>
          <p:cNvSpPr/>
          <p:nvPr/>
        </p:nvSpPr>
        <p:spPr>
          <a:xfrm>
            <a:off x="9807445" y="4410113"/>
            <a:ext cx="73499" cy="73499"/>
          </a:xfrm>
          <a:prstGeom prst="ellipse">
            <a:avLst/>
          </a:prstGeom>
          <a:solidFill>
            <a:schemeClr val="bg1"/>
          </a:solidFill>
          <a:ln w="9525">
            <a:solidFill>
              <a:srgbClr val="6F66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2" name="TextBox 71">
            <a:extLst>
              <a:ext uri="{FF2B5EF4-FFF2-40B4-BE49-F238E27FC236}">
                <a16:creationId xmlns:a16="http://schemas.microsoft.com/office/drawing/2014/main" id="{0402F544-402B-CEBB-E568-A7E5562FC2C5}"/>
              </a:ext>
            </a:extLst>
          </p:cNvPr>
          <p:cNvSpPr txBox="1"/>
          <p:nvPr/>
        </p:nvSpPr>
        <p:spPr>
          <a:xfrm>
            <a:off x="8811336" y="5265077"/>
            <a:ext cx="508854"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22222"/>
                </a:solidFill>
                <a:effectLst/>
                <a:uLnTx/>
                <a:uFillTx/>
                <a:latin typeface="Calibri" panose="020F0502020204030204"/>
                <a:ea typeface="+mn-ea"/>
                <a:cs typeface="+mn-cs"/>
              </a:rPr>
              <a:t>Cahuita</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5322EB89-20E4-CB7C-FA90-2B92A826A35D}"/>
              </a:ext>
            </a:extLst>
          </p:cNvPr>
          <p:cNvSpPr txBox="1"/>
          <p:nvPr/>
        </p:nvSpPr>
        <p:spPr>
          <a:xfrm>
            <a:off x="2744940" y="3500869"/>
            <a:ext cx="532660" cy="215444"/>
          </a:xfrm>
          <a:prstGeom prst="rect">
            <a:avLst/>
          </a:prstGeom>
          <a:noFill/>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F1F1F"/>
                </a:solidFill>
                <a:effectLst/>
                <a:uLnTx/>
                <a:uFillTx/>
                <a:latin typeface="Calibri" panose="020F0502020204030204"/>
                <a:ea typeface="+mn-ea"/>
                <a:cs typeface="+mn-cs"/>
              </a:rPr>
              <a:t>Egypt</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4" name="Oval 73">
            <a:extLst>
              <a:ext uri="{FF2B5EF4-FFF2-40B4-BE49-F238E27FC236}">
                <a16:creationId xmlns:a16="http://schemas.microsoft.com/office/drawing/2014/main" id="{FF5098EB-5043-7085-583E-DF407C70F64C}"/>
              </a:ext>
            </a:extLst>
          </p:cNvPr>
          <p:cNvSpPr/>
          <p:nvPr/>
        </p:nvSpPr>
        <p:spPr>
          <a:xfrm>
            <a:off x="3074819" y="3500869"/>
            <a:ext cx="91883" cy="91883"/>
          </a:xfrm>
          <a:prstGeom prst="ellipse">
            <a:avLst/>
          </a:prstGeom>
          <a:solidFill>
            <a:schemeClr val="accent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4675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25801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Action: PTWS Tsunami Ready Implementation Survey</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244548" y="1007510"/>
            <a:ext cx="11947450" cy="8402300"/>
          </a:xfrm>
          <a:prstGeom prst="rect">
            <a:avLst/>
          </a:prstGeom>
          <a:noFill/>
        </p:spPr>
        <p:txBody>
          <a:bodyPr wrap="square" rtlCol="0">
            <a:spAutoFit/>
          </a:bodyPr>
          <a:lstStyle/>
          <a:p>
            <a:r>
              <a:rPr lang="en-NZ" sz="2000" dirty="0">
                <a:latin typeface="Aptos" panose="020B0004020202020204" pitchFamily="34" charset="0"/>
              </a:rPr>
              <a:t>The Task Team propose that questions about Tsunami Ready implementation should be included in the Pacific Capacity Assessment, to inform overall progress and identify where efforts might be most impactful.  </a:t>
            </a:r>
          </a:p>
          <a:p>
            <a:endParaRPr lang="en-NZ" sz="2000" dirty="0">
              <a:latin typeface="Aptos" panose="020B0004020202020204" pitchFamily="34" charset="0"/>
            </a:endParaRPr>
          </a:p>
          <a:p>
            <a:r>
              <a:rPr lang="en-NZ" sz="2000" dirty="0">
                <a:latin typeface="Aptos" panose="020B0004020202020204" pitchFamily="34" charset="0"/>
              </a:rPr>
              <a:t>This would support monitoring and reporting on Tsunami Ready across the pacific, and also ensure that TT TR activities are representative of whole Pacific needs. Consideration could then later be made to conduct a regular PTWS-wide survey on tsunami ready, in advance of ICG reporting. </a:t>
            </a:r>
          </a:p>
          <a:p>
            <a:endParaRPr lang="en-NZ" sz="2000" dirty="0">
              <a:latin typeface="Aptos" panose="020B0004020202020204" pitchFamily="34" charset="0"/>
            </a:endParaRPr>
          </a:p>
          <a:p>
            <a:pPr lvl="7"/>
            <a:r>
              <a:rPr lang="en-NZ" sz="2000" dirty="0">
                <a:latin typeface="Aptos" panose="020B0004020202020204" pitchFamily="34" charset="0"/>
              </a:rPr>
              <a:t>Questions need to be to the effect of: </a:t>
            </a:r>
          </a:p>
          <a:p>
            <a:pPr lvl="7"/>
            <a:endParaRPr lang="en-NZ" sz="2000" dirty="0">
              <a:latin typeface="Aptos" panose="020B0004020202020204" pitchFamily="34" charset="0"/>
            </a:endParaRP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Intent &amp; progress with implementing the Tsunami Ready Recognition Programme </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Barriers and challenges with Tsunami Ready Recognition implementation</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Whether there is a national programme instead of Tsunami Ready</a:t>
            </a: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lvl="8">
              <a:spcBef>
                <a:spcPts val="600"/>
              </a:spcBef>
              <a:spcAft>
                <a:spcPts val="600"/>
              </a:spcAft>
            </a:pPr>
            <a:r>
              <a:rPr lang="en-NZ" sz="2000" b="1" dirty="0">
                <a:solidFill>
                  <a:srgbClr val="0961A9"/>
                </a:solidFill>
                <a:latin typeface="Aptos" panose="020B0004020202020204" pitchFamily="34" charset="0"/>
              </a:rPr>
              <a:t>The Task Team can support the development of these questions. </a:t>
            </a: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marL="4000500" lvl="8" indent="-342900">
              <a:spcBef>
                <a:spcPts val="600"/>
              </a:spcBef>
              <a:spcAft>
                <a:spcPts val="600"/>
              </a:spcAft>
              <a:buFont typeface="Arial" panose="020B0604020202020204" pitchFamily="34" charset="0"/>
              <a:buChar char="•"/>
            </a:pPr>
            <a:endParaRPr lang="en-NZ" sz="2000" dirty="0">
              <a:solidFill>
                <a:srgbClr val="0961A9"/>
              </a:solidFill>
              <a:latin typeface="Aptos" panose="020B0004020202020204" pitchFamily="34" charset="0"/>
            </a:endParaRPr>
          </a:p>
          <a:p>
            <a:pPr lvl="1"/>
            <a:r>
              <a:rPr lang="en-NZ" sz="2000" dirty="0">
                <a:solidFill>
                  <a:srgbClr val="0961A9"/>
                </a:solidFill>
                <a:latin typeface="Aptos" panose="020B0004020202020204" pitchFamily="34" charset="0"/>
              </a:rPr>
              <a:t>	</a:t>
            </a:r>
            <a:endParaRPr lang="en-NZ" sz="2000" dirty="0">
              <a:latin typeface="Aptos" panose="020B0004020202020204" pitchFamily="34" charset="0"/>
            </a:endParaRPr>
          </a:p>
          <a:p>
            <a:r>
              <a:rPr lang="en-NZ" sz="2000" dirty="0">
                <a:latin typeface="Aptos" panose="020B0004020202020204" pitchFamily="34" charset="0"/>
              </a:rPr>
              <a:t> </a:t>
            </a: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a:t>
            </a:r>
          </a:p>
        </p:txBody>
      </p:sp>
    </p:spTree>
    <p:extLst>
      <p:ext uri="{BB962C8B-B14F-4D97-AF65-F5344CB8AC3E}">
        <p14:creationId xmlns:p14="http://schemas.microsoft.com/office/powerpoint/2010/main" val="2052877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1699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60967"/>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Summary of Implementation Learnings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11875" y="-11875"/>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6" name="TextBox 5">
            <a:extLst>
              <a:ext uri="{FF2B5EF4-FFF2-40B4-BE49-F238E27FC236}">
                <a16:creationId xmlns:a16="http://schemas.microsoft.com/office/drawing/2014/main" id="{06D795C3-1003-58A3-9C86-93640271331C}"/>
              </a:ext>
            </a:extLst>
          </p:cNvPr>
          <p:cNvSpPr txBox="1"/>
          <p:nvPr/>
        </p:nvSpPr>
        <p:spPr>
          <a:xfrm>
            <a:off x="363810" y="920621"/>
            <a:ext cx="11640350" cy="5601533"/>
          </a:xfrm>
          <a:prstGeom prst="rect">
            <a:avLst/>
          </a:prstGeom>
          <a:noFill/>
        </p:spPr>
        <p:txBody>
          <a:bodyPr wrap="square">
            <a:spAutoFit/>
          </a:bodyPr>
          <a:lstStyle/>
          <a:p>
            <a:r>
              <a:rPr lang="en-NZ" sz="2400" dirty="0">
                <a:latin typeface="Aptos" panose="020B0004020202020204" pitchFamily="34" charset="0"/>
              </a:rPr>
              <a:t>At the meeting of the Task Team in July, implementation challenges in the Pacific and globally were discussed. </a:t>
            </a:r>
          </a:p>
          <a:p>
            <a:endParaRPr lang="en-NZ" sz="2400" dirty="0">
              <a:latin typeface="Aptos" panose="020B0004020202020204" pitchFamily="34" charset="0"/>
            </a:endParaRPr>
          </a:p>
          <a:p>
            <a:r>
              <a:rPr lang="en-NZ" sz="2400" dirty="0">
                <a:latin typeface="Aptos" panose="020B0004020202020204" pitchFamily="34" charset="0"/>
              </a:rPr>
              <a:t>Key challenges reported across ICGs include:</a:t>
            </a:r>
          </a:p>
          <a:p>
            <a:endParaRPr lang="en-NZ" sz="2400" dirty="0">
              <a:latin typeface="Aptos" panose="020B0004020202020204" pitchFamily="34" charset="0"/>
            </a:endParaRPr>
          </a:p>
          <a:p>
            <a:pPr marL="2171700" lvl="4" indent="-342900">
              <a:spcBef>
                <a:spcPts val="600"/>
              </a:spcBef>
              <a:spcAft>
                <a:spcPts val="600"/>
              </a:spcAft>
              <a:buFont typeface="Arial" panose="020B0604020202020204" pitchFamily="34" charset="0"/>
              <a:buChar char="•"/>
            </a:pPr>
            <a:r>
              <a:rPr lang="en-NZ" sz="2400" b="1" dirty="0">
                <a:solidFill>
                  <a:srgbClr val="0961A9"/>
                </a:solidFill>
                <a:latin typeface="Aptos" panose="020B0004020202020204" pitchFamily="34" charset="0"/>
              </a:rPr>
              <a:t>Hazard assessment, esp. Inundation modelling </a:t>
            </a:r>
            <a:r>
              <a:rPr lang="en-NZ" sz="2400" dirty="0">
                <a:latin typeface="Aptos" panose="020B0004020202020204" pitchFamily="34" charset="0"/>
              </a:rPr>
              <a:t>and GIS capacity (+ data layers)</a:t>
            </a:r>
          </a:p>
          <a:p>
            <a:pPr marL="2171700" lvl="4" indent="-342900">
              <a:spcBef>
                <a:spcPts val="600"/>
              </a:spcBef>
              <a:spcAft>
                <a:spcPts val="600"/>
              </a:spcAft>
              <a:buFont typeface="Arial" panose="020B0604020202020204" pitchFamily="34" charset="0"/>
              <a:buChar char="•"/>
            </a:pPr>
            <a:r>
              <a:rPr lang="en-NZ" sz="2400" dirty="0">
                <a:latin typeface="Aptos" panose="020B0004020202020204" pitchFamily="34" charset="0"/>
              </a:rPr>
              <a:t>Application process is cumbersome / time consuming</a:t>
            </a:r>
          </a:p>
          <a:p>
            <a:pPr marL="2171700" lvl="4" indent="-342900">
              <a:spcBef>
                <a:spcPts val="600"/>
              </a:spcBef>
              <a:spcAft>
                <a:spcPts val="600"/>
              </a:spcAft>
              <a:buFont typeface="Arial" panose="020B0604020202020204" pitchFamily="34" charset="0"/>
              <a:buChar char="•"/>
            </a:pPr>
            <a:r>
              <a:rPr lang="en-NZ" sz="2400" dirty="0">
                <a:latin typeface="Aptos" panose="020B0004020202020204" pitchFamily="34" charset="0"/>
              </a:rPr>
              <a:t>Communities can’t be too small as that uses high levels of admin to roll out across a country but must also be meaningful (not too large)</a:t>
            </a:r>
          </a:p>
          <a:p>
            <a:pPr marL="2171700" lvl="4" indent="-342900">
              <a:spcBef>
                <a:spcPts val="600"/>
              </a:spcBef>
              <a:spcAft>
                <a:spcPts val="600"/>
              </a:spcAft>
              <a:buFont typeface="Arial" panose="020B0604020202020204" pitchFamily="34" charset="0"/>
              <a:buChar char="•"/>
            </a:pPr>
            <a:r>
              <a:rPr lang="en-NZ" sz="2400" dirty="0">
                <a:latin typeface="Aptos" panose="020B0004020202020204" pitchFamily="34" charset="0"/>
              </a:rPr>
              <a:t>Sustainability in effort, expertise and funding</a:t>
            </a:r>
          </a:p>
          <a:p>
            <a:pPr marL="2171700" lvl="4" indent="-342900">
              <a:spcBef>
                <a:spcPts val="600"/>
              </a:spcBef>
              <a:spcAft>
                <a:spcPts val="600"/>
              </a:spcAft>
              <a:buFont typeface="Arial" panose="020B0604020202020204" pitchFamily="34" charset="0"/>
              <a:buChar char="•"/>
            </a:pPr>
            <a:r>
              <a:rPr lang="en-NZ" sz="2400" dirty="0">
                <a:latin typeface="Aptos" panose="020B0004020202020204" pitchFamily="34" charset="0"/>
              </a:rPr>
              <a:t>Awareness &amp; education both in community and government</a:t>
            </a:r>
          </a:p>
          <a:p>
            <a:endParaRPr lang="en-NZ" sz="2000" dirty="0">
              <a:latin typeface="Aptos" panose="020B0004020202020204" pitchFamily="34" charset="0"/>
            </a:endParaRPr>
          </a:p>
        </p:txBody>
      </p:sp>
    </p:spTree>
    <p:extLst>
      <p:ext uri="{BB962C8B-B14F-4D97-AF65-F5344CB8AC3E}">
        <p14:creationId xmlns:p14="http://schemas.microsoft.com/office/powerpoint/2010/main" val="155818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Action: </a:t>
            </a:r>
            <a:r>
              <a:rPr lang="mi-NZ" sz="3200" dirty="0" err="1">
                <a:solidFill>
                  <a:srgbClr val="0961A9"/>
                </a:solidFill>
                <a:latin typeface="Aptos ExtraBold" panose="020B0004020202020204" pitchFamily="34" charset="0"/>
              </a:rPr>
              <a:t>Further</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support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to</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inundation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modelling</a:t>
            </a:r>
            <a:r>
              <a:rPr lang="mi-NZ" sz="3200" dirty="0">
                <a:solidFill>
                  <a:srgbClr val="0961A9"/>
                </a:solidFill>
                <a:latin typeface="Aptos ExtraBold" panose="020B0004020202020204" pitchFamily="34" charset="0"/>
              </a:rPr>
              <a:t> </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375684" y="1058222"/>
            <a:ext cx="11947450" cy="7848302"/>
          </a:xfrm>
          <a:prstGeom prst="rect">
            <a:avLst/>
          </a:prstGeom>
          <a:noFill/>
        </p:spPr>
        <p:txBody>
          <a:bodyPr wrap="square" rtlCol="0">
            <a:spAutoFit/>
          </a:bodyPr>
          <a:lstStyle/>
          <a:p>
            <a:r>
              <a:rPr lang="en-NZ" sz="2400" dirty="0">
                <a:effectLst/>
                <a:latin typeface="Aptos" panose="020B0004020202020204" pitchFamily="34" charset="0"/>
                <a:ea typeface="Calibri" panose="020F0502020204030204" pitchFamily="34" charset="0"/>
              </a:rPr>
              <a:t>The Task Team discussed the difficulties that inundation modelling presents to tsunami</a:t>
            </a:r>
            <a:br>
              <a:rPr lang="en-NZ" sz="2400" dirty="0">
                <a:effectLst/>
                <a:latin typeface="Aptos" panose="020B0004020202020204" pitchFamily="34" charset="0"/>
                <a:ea typeface="Calibri" panose="020F0502020204030204" pitchFamily="34" charset="0"/>
              </a:rPr>
            </a:br>
            <a:r>
              <a:rPr lang="en-NZ" sz="2400" dirty="0">
                <a:effectLst/>
                <a:latin typeface="Aptos" panose="020B0004020202020204" pitchFamily="34" charset="0"/>
                <a:ea typeface="Calibri" panose="020F0502020204030204" pitchFamily="34" charset="0"/>
              </a:rPr>
              <a:t>preparedness, and Tsunami Ready Recognition.</a:t>
            </a:r>
          </a:p>
          <a:p>
            <a:r>
              <a:rPr lang="en-NZ" sz="2400" dirty="0">
                <a:effectLst/>
                <a:latin typeface="Aptos" panose="020B0004020202020204" pitchFamily="34" charset="0"/>
                <a:ea typeface="Calibri" panose="020F0502020204030204" pitchFamily="34" charset="0"/>
              </a:rPr>
              <a:t> </a:t>
            </a:r>
          </a:p>
          <a:p>
            <a:r>
              <a:rPr lang="en-NZ" sz="2400" dirty="0">
                <a:effectLst/>
                <a:latin typeface="Aptos" panose="020B0004020202020204" pitchFamily="34" charset="0"/>
                <a:ea typeface="Calibri" panose="020F0502020204030204" pitchFamily="34" charset="0"/>
              </a:rPr>
              <a:t>Accurate inundation modelling requires the availability of high-resolution bathymetry and topography, which often isn't available at every location, or is very expensive to obtain.  Advances in satellite-derived bathymetry which, when chart survey data is also available, can be used for inundation modelling, other options are being considered, including taking offshore wave amplitudes from PTHA tools and extrapolating to the coast  using accepted scaling procedures.</a:t>
            </a:r>
          </a:p>
          <a:p>
            <a:r>
              <a:rPr lang="en-NZ" sz="2400" dirty="0">
                <a:effectLst/>
                <a:latin typeface="Aptos" panose="020B0004020202020204" pitchFamily="34" charset="0"/>
                <a:ea typeface="Calibri" panose="020F0502020204030204" pitchFamily="34" charset="0"/>
              </a:rPr>
              <a:t> </a:t>
            </a:r>
          </a:p>
          <a:p>
            <a:pPr lvl="1"/>
            <a:r>
              <a:rPr lang="en-NZ" sz="2400" kern="0" dirty="0">
                <a:effectLst/>
                <a:latin typeface="Aptos" panose="020B0004020202020204" pitchFamily="34" charset="0"/>
                <a:ea typeface="Calibri" panose="020F0502020204030204" pitchFamily="34" charset="0"/>
              </a:rPr>
              <a:t>The group agreed the provision of new or collation of existing guidance on these techniques would be useful. We have discussed this with Working Group One. </a:t>
            </a:r>
            <a:br>
              <a:rPr lang="en-NZ" kern="0" dirty="0">
                <a:effectLst/>
                <a:latin typeface="Calibri" panose="020F0502020204030204" pitchFamily="34" charset="0"/>
                <a:ea typeface="Calibri" panose="020F0502020204030204" pitchFamily="34" charset="0"/>
              </a:rPr>
            </a:br>
            <a:endParaRPr lang="en-NZ" sz="2400" dirty="0">
              <a:solidFill>
                <a:srgbClr val="0961A9"/>
              </a:solidFill>
              <a:latin typeface="Aptos" panose="020B0004020202020204" pitchFamily="34" charset="0"/>
            </a:endParaRPr>
          </a:p>
          <a:p>
            <a:endParaRPr lang="en-NZ" sz="2400" dirty="0">
              <a:solidFill>
                <a:srgbClr val="0961A9"/>
              </a:solidFill>
              <a:latin typeface="Aptos" panose="020B0004020202020204" pitchFamily="34" charset="0"/>
            </a:endParaRPr>
          </a:p>
          <a:p>
            <a:endParaRPr lang="en-NZ" sz="2400" dirty="0">
              <a:solidFill>
                <a:srgbClr val="0961A9"/>
              </a:solidFill>
              <a:latin typeface="Aptos" panose="020B0004020202020204" pitchFamily="34" charset="0"/>
            </a:endParaRPr>
          </a:p>
          <a:p>
            <a:endParaRPr lang="en-NZ" sz="2400" dirty="0">
              <a:solidFill>
                <a:srgbClr val="0961A9"/>
              </a:solidFill>
              <a:latin typeface="Aptos" panose="020B0004020202020204" pitchFamily="34" charset="0"/>
            </a:endParaRPr>
          </a:p>
          <a:p>
            <a:endParaRPr lang="en-NZ" sz="2400" dirty="0">
              <a:solidFill>
                <a:srgbClr val="0961A9"/>
              </a:solidFill>
              <a:latin typeface="Aptos" panose="020B0004020202020204" pitchFamily="34" charset="0"/>
            </a:endParaRPr>
          </a:p>
          <a:p>
            <a:endParaRPr lang="en-NZ" sz="2400" dirty="0">
              <a:solidFill>
                <a:srgbClr val="0961A9"/>
              </a:solidFill>
              <a:latin typeface="Aptos" panose="020B0004020202020204" pitchFamily="34" charset="0"/>
            </a:endParaRPr>
          </a:p>
          <a:p>
            <a:endParaRPr lang="en-NZ" sz="2400" dirty="0">
              <a:latin typeface="Aptos" panose="020B0004020202020204" pitchFamily="34" charset="0"/>
            </a:endParaRPr>
          </a:p>
          <a:p>
            <a:r>
              <a:rPr lang="en-NZ" sz="2400" b="1" dirty="0">
                <a:solidFill>
                  <a:srgbClr val="0961A9"/>
                </a:solidFill>
                <a:latin typeface="Aptos" panose="020B0004020202020204" pitchFamily="34" charset="0"/>
              </a:rPr>
              <a:t>			</a:t>
            </a:r>
          </a:p>
          <a:p>
            <a:r>
              <a:rPr lang="en-NZ" sz="2400" b="1" dirty="0">
                <a:solidFill>
                  <a:srgbClr val="0961A9"/>
                </a:solidFill>
                <a:latin typeface="Aptos" panose="020B0004020202020204" pitchFamily="34" charset="0"/>
              </a:rPr>
              <a:t>			</a:t>
            </a:r>
          </a:p>
        </p:txBody>
      </p:sp>
    </p:spTree>
    <p:extLst>
      <p:ext uri="{BB962C8B-B14F-4D97-AF65-F5344CB8AC3E}">
        <p14:creationId xmlns:p14="http://schemas.microsoft.com/office/powerpoint/2010/main" val="2353643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9437007" cy="1015663"/>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EQUIVALENCY GUIDANCE</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70976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97957" y="1116835"/>
            <a:ext cx="11440632" cy="5262979"/>
          </a:xfrm>
          <a:prstGeom prst="rect">
            <a:avLst/>
          </a:prstGeom>
          <a:noFill/>
        </p:spPr>
        <p:txBody>
          <a:bodyPr wrap="square" rtlCol="0">
            <a:spAutoFit/>
          </a:bodyPr>
          <a:lstStyle/>
          <a:p>
            <a:r>
              <a:rPr lang="en-NZ" sz="2400" dirty="0">
                <a:latin typeface="Aptos" panose="020B0004020202020204" pitchFamily="34" charset="0"/>
              </a:rPr>
              <a:t>The UN Ocean Decade Goal is to make ”</a:t>
            </a:r>
            <a:r>
              <a:rPr lang="en-NZ" sz="2400" b="1" dirty="0">
                <a:solidFill>
                  <a:srgbClr val="0961A9"/>
                </a:solidFill>
                <a:latin typeface="Aptos" panose="020B0004020202020204" pitchFamily="34" charset="0"/>
              </a:rPr>
              <a:t>100% of communities at risk of tsunami prepared for and resilient to tsunamis by 2030 through the implementation of the UNESCO/IOC Tsunami Ready Recognition Programme and other initiatives</a:t>
            </a:r>
            <a:r>
              <a:rPr lang="en-NZ" sz="2400" dirty="0">
                <a:latin typeface="Aptos" panose="020B0004020202020204" pitchFamily="34" charset="0"/>
              </a:rPr>
              <a:t>.”</a:t>
            </a:r>
          </a:p>
          <a:p>
            <a:endParaRPr lang="en-NZ" sz="2400" i="1" dirty="0">
              <a:latin typeface="Aptos" panose="020B0004020202020204" pitchFamily="34" charset="0"/>
            </a:endParaRPr>
          </a:p>
          <a:p>
            <a:r>
              <a:rPr lang="en-NZ" sz="2400" dirty="0">
                <a:latin typeface="Aptos" panose="020B0004020202020204" pitchFamily="34" charset="0"/>
              </a:rPr>
              <a:t>For the proposed ‘equivalency’ concept, the 12 indicators of the Tsunami Ready Recognition Programme are taken as the definition of </a:t>
            </a:r>
            <a:r>
              <a:rPr lang="en-NZ" sz="2400" b="1" dirty="0">
                <a:solidFill>
                  <a:srgbClr val="0961A9"/>
                </a:solidFill>
                <a:latin typeface="Aptos" panose="020B0004020202020204" pitchFamily="34" charset="0"/>
              </a:rPr>
              <a:t>‘prepared and resilient’</a:t>
            </a:r>
          </a:p>
          <a:p>
            <a:endParaRPr lang="en-NZ" sz="2400" dirty="0">
              <a:latin typeface="Aptos" panose="020B0004020202020204" pitchFamily="34" charset="0"/>
            </a:endParaRPr>
          </a:p>
          <a:p>
            <a:r>
              <a:rPr lang="en-NZ" sz="2400" dirty="0">
                <a:latin typeface="Aptos" panose="020B0004020202020204" pitchFamily="34" charset="0"/>
              </a:rPr>
              <a:t>The purpose of this ‘equivalency approach’ is to ensure that </a:t>
            </a:r>
            <a:r>
              <a:rPr lang="en-NZ" sz="2400" b="1" dirty="0">
                <a:solidFill>
                  <a:srgbClr val="0961A9"/>
                </a:solidFill>
                <a:latin typeface="Aptos" panose="020B0004020202020204" pitchFamily="34" charset="0"/>
              </a:rPr>
              <a:t>every country can contribute </a:t>
            </a:r>
            <a:r>
              <a:rPr lang="en-NZ" sz="2400" dirty="0">
                <a:latin typeface="Aptos" panose="020B0004020202020204" pitchFamily="34" charset="0"/>
              </a:rPr>
              <a:t>to progress reporting for the UN Ocean Decade Goal. </a:t>
            </a:r>
          </a:p>
          <a:p>
            <a:endParaRPr lang="en-NZ" sz="2400" dirty="0">
              <a:latin typeface="Aptos" panose="020B0004020202020204" pitchFamily="34" charset="0"/>
            </a:endParaRPr>
          </a:p>
          <a:p>
            <a:r>
              <a:rPr lang="en-NZ" sz="2400" dirty="0">
                <a:latin typeface="Aptos" panose="020B0004020202020204" pitchFamily="34" charset="0"/>
              </a:rPr>
              <a:t>		This process </a:t>
            </a:r>
            <a:r>
              <a:rPr lang="en-NZ" sz="2400" b="1" dirty="0">
                <a:solidFill>
                  <a:srgbClr val="0961A9"/>
                </a:solidFill>
                <a:latin typeface="Aptos" panose="020B0004020202020204" pitchFamily="34" charset="0"/>
              </a:rPr>
              <a:t>does not require application</a:t>
            </a:r>
            <a:r>
              <a:rPr lang="en-NZ" sz="2400" dirty="0">
                <a:latin typeface="Aptos" panose="020B0004020202020204" pitchFamily="34" charset="0"/>
              </a:rPr>
              <a:t> to IOC/UNESCO for formal 			TR recognition but will support ICG reporting. </a:t>
            </a:r>
            <a:endParaRPr lang="en-NZ" sz="2400" i="1" dirty="0">
              <a:latin typeface="Aptos" panose="020B0004020202020204" pitchFamily="34" charset="0"/>
            </a:endParaRPr>
          </a:p>
          <a:p>
            <a:endParaRPr lang="en-NZ" sz="2400" i="1" dirty="0">
              <a:latin typeface="Aptos" panose="020B0004020202020204" pitchFamily="34" charset="0"/>
            </a:endParaRPr>
          </a:p>
          <a:p>
            <a:r>
              <a:rPr lang="en-NZ" sz="2400" i="1" dirty="0">
                <a:latin typeface="Aptos" panose="020B0004020202020204" pitchFamily="34" charset="0"/>
              </a:rPr>
              <a:t>.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3323933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423369" y="346933"/>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23369" y="992937"/>
            <a:ext cx="11345261" cy="4893647"/>
          </a:xfrm>
          <a:prstGeom prst="rect">
            <a:avLst/>
          </a:prstGeom>
          <a:noFill/>
        </p:spPr>
        <p:txBody>
          <a:bodyPr wrap="square" rtlCol="0">
            <a:spAutoFit/>
          </a:bodyPr>
          <a:lstStyle/>
          <a:p>
            <a:r>
              <a:rPr lang="en-NZ" sz="2400" dirty="0">
                <a:latin typeface="Aptos" panose="020B0004020202020204" pitchFamily="34" charset="0"/>
              </a:rPr>
              <a:t>The approach proposed at ICG/PTWS-XXX (September 2023) has the following principles:</a:t>
            </a:r>
            <a:r>
              <a:rPr lang="en-NZ" sz="2400" b="1" dirty="0">
                <a:solidFill>
                  <a:srgbClr val="0961A9"/>
                </a:solidFill>
                <a:latin typeface="Aptos" panose="020B0004020202020204" pitchFamily="34" charset="0"/>
              </a:rPr>
              <a:t>		</a:t>
            </a:r>
          </a:p>
          <a:p>
            <a:endParaRPr lang="en-NZ" sz="2400" b="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Countries have a strong motivation to ensure tsunami resilience 			</a:t>
            </a:r>
          </a:p>
          <a:p>
            <a:r>
              <a:rPr lang="en-NZ" sz="2400" b="1" dirty="0">
                <a:solidFill>
                  <a:srgbClr val="0961A9"/>
                </a:solidFill>
                <a:latin typeface="Aptos" panose="020B0004020202020204" pitchFamily="34" charset="0"/>
              </a:rPr>
              <a:t>		Builds upon existing programmes, capacities and strengths 	</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We use the 12 indicators of the Tsunami Ready Framework</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Contributes to ICG progress reporting for UNOD Tsunami 				Programme </a:t>
            </a:r>
          </a:p>
          <a:p>
            <a:pPr lvl="2"/>
            <a:endParaRPr lang="en-NZ" sz="2400" b="1" i="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Where possible, the TRRP should be implemented as a first option</a:t>
            </a:r>
            <a:endParaRPr lang="en-NZ" sz="24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200163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0358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 is a country action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997715"/>
            <a:ext cx="11147969" cy="2308324"/>
          </a:xfrm>
          <a:prstGeom prst="rect">
            <a:avLst/>
          </a:prstGeom>
          <a:noFill/>
        </p:spPr>
        <p:txBody>
          <a:bodyPr wrap="square" rtlCol="0">
            <a:spAutoFit/>
          </a:bodyPr>
          <a:lstStyle/>
          <a:p>
            <a:r>
              <a:rPr lang="en-NZ" sz="2400" dirty="0">
                <a:latin typeface="Aptos" panose="020B0004020202020204" pitchFamily="34" charset="0"/>
              </a:rPr>
              <a:t>Approach proposed at ICG/PTWS-XXX had 4 steps, since simplified to 3:</a:t>
            </a:r>
          </a:p>
          <a:p>
            <a:endParaRPr lang="en-NZ" sz="500" dirty="0">
              <a:latin typeface="Aptos" panose="020B0004020202020204" pitchFamily="34" charset="0"/>
            </a:endParaRPr>
          </a:p>
          <a:p>
            <a:pPr marL="514350" indent="-514350">
              <a:buFont typeface="+mj-lt"/>
              <a:buAutoNum type="arabicPeriod"/>
            </a:pPr>
            <a:r>
              <a:rPr lang="en-NZ" sz="2400" b="1" dirty="0">
                <a:solidFill>
                  <a:srgbClr val="0961A9"/>
                </a:solidFill>
                <a:latin typeface="Aptos" panose="020B0004020202020204" pitchFamily="34" charset="0"/>
              </a:rPr>
              <a:t>Identify / establish national governance </a:t>
            </a:r>
            <a:endParaRPr lang="en-NZ" sz="2800" dirty="0">
              <a:latin typeface="Aptos" panose="020B0004020202020204" pitchFamily="34" charset="0"/>
            </a:endParaRPr>
          </a:p>
          <a:p>
            <a:pPr marL="514350" indent="-514350">
              <a:spcBef>
                <a:spcPts val="900"/>
              </a:spcBef>
              <a:buFont typeface="+mj-lt"/>
              <a:buAutoNum type="arabicPeriod"/>
            </a:pPr>
            <a:r>
              <a:rPr lang="en-NZ" sz="2400" b="1" dirty="0">
                <a:solidFill>
                  <a:srgbClr val="0961A9"/>
                </a:solidFill>
                <a:latin typeface="Aptos" panose="020B0004020202020204" pitchFamily="34" charset="0"/>
              </a:rPr>
              <a:t>Assess tsunami preparedness &amp; resiliency against TRRP indicators</a:t>
            </a:r>
          </a:p>
          <a:p>
            <a:pPr marL="514350" indent="-514350">
              <a:spcBef>
                <a:spcPts val="900"/>
              </a:spcBef>
              <a:buFont typeface="+mj-lt"/>
              <a:buAutoNum type="arabicPeriod"/>
            </a:pPr>
            <a:r>
              <a:rPr lang="en-NZ" sz="2400" b="1" dirty="0">
                <a:solidFill>
                  <a:srgbClr val="0961A9"/>
                </a:solidFill>
                <a:latin typeface="Aptos" panose="020B0004020202020204" pitchFamily="34" charset="0"/>
              </a:rPr>
              <a:t>Report  progress toward UNOD Goal to ICG.                                                                  </a:t>
            </a:r>
            <a:endParaRPr lang="en-NZ" sz="200" dirty="0">
              <a:latin typeface="Aptos" panose="020B0004020202020204" pitchFamily="34" charset="0"/>
            </a:endParaRPr>
          </a:p>
          <a:p>
            <a:pPr algn="r"/>
            <a:r>
              <a:rPr lang="en-NZ" sz="2400" i="1" dirty="0">
                <a:latin typeface="Aptos" panose="020B0004020202020204" pitchFamily="34" charset="0"/>
              </a:rPr>
              <a:t>     </a:t>
            </a:r>
            <a:r>
              <a:rPr lang="en-NZ" sz="2800" dirty="0">
                <a:latin typeface="Aptos" panose="020B0004020202020204" pitchFamily="34" charset="0"/>
              </a:rPr>
              <a:t>                     </a:t>
            </a:r>
            <a:endParaRPr lang="en-NZ" sz="28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2" name="Picture 1" descr="A blue and white logo&#10;&#10;Description automatically generated">
            <a:extLst>
              <a:ext uri="{FF2B5EF4-FFF2-40B4-BE49-F238E27FC236}">
                <a16:creationId xmlns:a16="http://schemas.microsoft.com/office/drawing/2014/main" id="{D0405E05-7E3F-E314-A102-F852F5B0E56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8" name="TextBox 7">
            <a:extLst>
              <a:ext uri="{FF2B5EF4-FFF2-40B4-BE49-F238E27FC236}">
                <a16:creationId xmlns:a16="http://schemas.microsoft.com/office/drawing/2014/main" id="{B2A7662E-F453-E6AD-CE3C-03E3931041D7}"/>
              </a:ext>
            </a:extLst>
          </p:cNvPr>
          <p:cNvSpPr txBox="1"/>
          <p:nvPr/>
        </p:nvSpPr>
        <p:spPr>
          <a:xfrm>
            <a:off x="3452279" y="3207561"/>
            <a:ext cx="8495173" cy="2862322"/>
          </a:xfrm>
          <a:prstGeom prst="rect">
            <a:avLst/>
          </a:prstGeom>
          <a:noFill/>
        </p:spPr>
        <p:txBody>
          <a:bodyPr wrap="square" rtlCol="0">
            <a:spAutoFit/>
          </a:bodyPr>
          <a:lstStyle/>
          <a:p>
            <a:pPr algn="r"/>
            <a:r>
              <a:rPr lang="en-NZ" sz="2000" dirty="0">
                <a:latin typeface="Aptos" panose="020B0004020202020204" pitchFamily="34" charset="0"/>
              </a:rPr>
              <a:t>This process would be applied to the most pragmatic definition of community, so that the assessment can be conducted in a meaningful but sustainable manner.</a:t>
            </a:r>
          </a:p>
          <a:p>
            <a:pPr algn="r"/>
            <a:endParaRPr lang="en-NZ" sz="2000" dirty="0">
              <a:latin typeface="Aptos" panose="020B0004020202020204" pitchFamily="34" charset="0"/>
            </a:endParaRPr>
          </a:p>
          <a:p>
            <a:pPr algn="r"/>
            <a:r>
              <a:rPr lang="en-NZ" sz="2000" dirty="0">
                <a:latin typeface="Aptos" panose="020B0004020202020204" pitchFamily="34" charset="0"/>
              </a:rPr>
              <a:t>It is important that this is appropriate for each countries existing disaster management context  </a:t>
            </a:r>
          </a:p>
          <a:p>
            <a:pPr algn="r"/>
            <a:endParaRPr lang="en-NZ" sz="2000" dirty="0">
              <a:latin typeface="Aptos" panose="020B0004020202020204" pitchFamily="34" charset="0"/>
            </a:endParaRPr>
          </a:p>
          <a:p>
            <a:pPr algn="r"/>
            <a:r>
              <a:rPr lang="en-NZ" sz="2000" dirty="0">
                <a:latin typeface="Aptos" panose="020B0004020202020204" pitchFamily="34" charset="0"/>
              </a:rPr>
              <a:t>The Tsunami Ready Recognition Programme gives similar flexibility.</a:t>
            </a:r>
          </a:p>
          <a:p>
            <a:pPr algn="r"/>
            <a:endParaRPr lang="en-NZ" sz="2000" dirty="0">
              <a:latin typeface="Aptos" panose="020B0004020202020204" pitchFamily="34" charset="0"/>
            </a:endParaRPr>
          </a:p>
        </p:txBody>
      </p:sp>
    </p:spTree>
    <p:extLst>
      <p:ext uri="{BB962C8B-B14F-4D97-AF65-F5344CB8AC3E}">
        <p14:creationId xmlns:p14="http://schemas.microsoft.com/office/powerpoint/2010/main" val="127916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113736"/>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491322" y="422183"/>
            <a:ext cx="11209354" cy="3693319"/>
          </a:xfrm>
          <a:prstGeom prst="rect">
            <a:avLst/>
          </a:prstGeom>
          <a:noFill/>
        </p:spPr>
        <p:txBody>
          <a:bodyPr wrap="square" rtlCol="0">
            <a:spAutoFit/>
          </a:bodyPr>
          <a:lstStyle/>
          <a:p>
            <a:pPr>
              <a:spcBef>
                <a:spcPts val="600"/>
              </a:spcBef>
              <a:spcAft>
                <a:spcPts val="600"/>
              </a:spcAft>
            </a:pPr>
            <a:r>
              <a:rPr lang="en-NZ" sz="4000" b="1" dirty="0">
                <a:solidFill>
                  <a:schemeClr val="bg1"/>
                </a:solidFill>
                <a:latin typeface="Aptos Black" panose="020F0502020204030204" pitchFamily="34" charset="0"/>
              </a:rPr>
              <a:t>DISCUSSION ITEMS</a:t>
            </a:r>
          </a:p>
          <a:p>
            <a:pPr>
              <a:spcBef>
                <a:spcPts val="600"/>
              </a:spcBef>
              <a:spcAft>
                <a:spcPts val="600"/>
              </a:spcAft>
            </a:pPr>
            <a:endParaRPr lang="en-NZ" sz="1400" b="1" dirty="0">
              <a:solidFill>
                <a:schemeClr val="bg1"/>
              </a:solidFill>
              <a:latin typeface="Aptos Black" panose="020F0502020204030204" pitchFamily="34" charset="0"/>
            </a:endParaRPr>
          </a:p>
          <a:p>
            <a:pPr>
              <a:spcBef>
                <a:spcPts val="600"/>
              </a:spcBef>
              <a:spcAft>
                <a:spcPts val="600"/>
              </a:spcAft>
            </a:pPr>
            <a:r>
              <a:rPr lang="en-NZ" sz="2400" b="1" dirty="0">
                <a:solidFill>
                  <a:schemeClr val="bg1"/>
                </a:solidFill>
                <a:latin typeface="Aptos Black" panose="020F0502020204030204" pitchFamily="34" charset="0"/>
              </a:rPr>
              <a:t>1. Status Review (ICG/PTWS-XXX &amp; TOWS-WG)</a:t>
            </a:r>
          </a:p>
          <a:p>
            <a:pPr>
              <a:spcBef>
                <a:spcPts val="600"/>
              </a:spcBef>
              <a:spcAft>
                <a:spcPts val="600"/>
              </a:spcAft>
            </a:pPr>
            <a:r>
              <a:rPr lang="en-NZ" sz="2400" b="1" dirty="0">
                <a:solidFill>
                  <a:schemeClr val="bg1"/>
                </a:solidFill>
                <a:latin typeface="Aptos Black" panose="020F0502020204030204" pitchFamily="34" charset="0"/>
              </a:rPr>
              <a:t> 	Tsunami Ready Toolkit</a:t>
            </a:r>
          </a:p>
          <a:p>
            <a:pPr>
              <a:spcBef>
                <a:spcPts val="600"/>
              </a:spcBef>
              <a:spcAft>
                <a:spcPts val="600"/>
              </a:spcAft>
            </a:pPr>
            <a:r>
              <a:rPr lang="en-NZ" sz="2400" b="1" dirty="0">
                <a:solidFill>
                  <a:schemeClr val="bg1"/>
                </a:solidFill>
                <a:latin typeface="Aptos Black" panose="020F0502020204030204" pitchFamily="34" charset="0"/>
              </a:rPr>
              <a:t>	Standardized Training – Ocean Teacher Global Academy</a:t>
            </a:r>
          </a:p>
          <a:p>
            <a:pPr>
              <a:spcBef>
                <a:spcPts val="600"/>
              </a:spcBef>
              <a:spcAft>
                <a:spcPts val="600"/>
              </a:spcAft>
            </a:pPr>
            <a:r>
              <a:rPr lang="en-NZ" sz="2400" b="1" dirty="0">
                <a:solidFill>
                  <a:schemeClr val="bg1"/>
                </a:solidFill>
                <a:latin typeface="Aptos Black" panose="020F0502020204030204" pitchFamily="34" charset="0"/>
              </a:rPr>
              <a:t>2. Progress &amp; Tsunami Ready Survey</a:t>
            </a:r>
          </a:p>
          <a:p>
            <a:pPr>
              <a:spcBef>
                <a:spcPts val="600"/>
              </a:spcBef>
              <a:spcAft>
                <a:spcPts val="600"/>
              </a:spcAft>
            </a:pPr>
            <a:r>
              <a:rPr lang="en-NZ" sz="2400" b="1" dirty="0">
                <a:solidFill>
                  <a:schemeClr val="bg1"/>
                </a:solidFill>
                <a:latin typeface="Aptos Black" panose="020F0502020204030204" pitchFamily="34" charset="0"/>
              </a:rPr>
              <a:t>3. The Equivalency Guidance</a:t>
            </a:r>
          </a:p>
        </p:txBody>
      </p:sp>
    </p:spTree>
    <p:extLst>
      <p:ext uri="{BB962C8B-B14F-4D97-AF65-F5344CB8AC3E}">
        <p14:creationId xmlns:p14="http://schemas.microsoft.com/office/powerpoint/2010/main" val="3250134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43669"/>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1. Identify or Establish Governance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562553D3-6381-F0C4-80F6-66BE093E4323}"/>
              </a:ext>
            </a:extLst>
          </p:cNvPr>
          <p:cNvSpPr txBox="1"/>
          <p:nvPr/>
        </p:nvSpPr>
        <p:spPr>
          <a:xfrm>
            <a:off x="209993" y="1071801"/>
            <a:ext cx="11772014" cy="5786199"/>
          </a:xfrm>
          <a:prstGeom prst="rect">
            <a:avLst/>
          </a:prstGeom>
          <a:noFill/>
        </p:spPr>
        <p:txBody>
          <a:bodyPr wrap="square">
            <a:spAutoFit/>
          </a:bodyPr>
          <a:lstStyle/>
          <a:p>
            <a:pPr algn="just" rtl="0">
              <a:spcBef>
                <a:spcPts val="0"/>
              </a:spcBef>
              <a:spcAft>
                <a:spcPts val="1200"/>
              </a:spcAft>
            </a:pPr>
            <a:r>
              <a:rPr lang="en-NZ" sz="2000" b="1" i="0" u="none" strike="noStrike" dirty="0">
                <a:solidFill>
                  <a:srgbClr val="0961A9"/>
                </a:solidFill>
                <a:effectLst/>
                <a:latin typeface="Aptos" panose="020B0004020202020204" pitchFamily="34" charset="0"/>
              </a:rPr>
              <a:t>National governance should be in place in order to provide oversight of this process</a:t>
            </a:r>
            <a:r>
              <a:rPr lang="en-NZ" sz="2000" b="0" i="0" u="none" strike="noStrike" dirty="0">
                <a:solidFill>
                  <a:srgbClr val="000000"/>
                </a:solidFill>
                <a:effectLst/>
                <a:latin typeface="Aptos" panose="020B0004020202020204" pitchFamily="34" charset="0"/>
              </a:rPr>
              <a:t>.  In many cases an existing governance body may be able to be identified for this purpose to avoid duplication, or a bespoke National Tsunami Ready Board could be established. </a:t>
            </a:r>
            <a:endParaRPr lang="en-NZ" sz="2000" dirty="0">
              <a:solidFill>
                <a:srgbClr val="000000"/>
              </a:solidFill>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functions of this governance group will be to:</a:t>
            </a:r>
            <a:endParaRPr lang="en-NZ" sz="2000" b="0" dirty="0">
              <a:effectLst/>
              <a:latin typeface="Aptos" panose="020B0004020202020204" pitchFamily="34" charset="0"/>
            </a:endParaRP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interpretation of the tsunami ready indicators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commentary on the definition of community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Approve the implementation of this equivalency process </a:t>
            </a:r>
          </a:p>
          <a:p>
            <a:pPr algn="just" rtl="0">
              <a:spcBef>
                <a:spcPts val="0"/>
              </a:spcBef>
              <a:spcAft>
                <a:spcPts val="1200"/>
              </a:spcAft>
            </a:pPr>
            <a:endParaRPr lang="en-NZ" sz="2000" b="0" i="0" u="none" strike="noStrike" dirty="0">
              <a:solidFill>
                <a:srgbClr val="000000"/>
              </a:solidFill>
              <a:effectLst/>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		Should formal Tsunami Ready Recognition appropriately wish to be pursued by any 				individual community, this governance structure may be able to be utilized for the 			recognition process as per IOC MG 74. </a:t>
            </a: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dirty="0">
              <a:latin typeface="Aptos" panose="020B0004020202020204" pitchFamily="34" charset="0"/>
            </a:endParaRPr>
          </a:p>
        </p:txBody>
      </p:sp>
    </p:spTree>
    <p:extLst>
      <p:ext uri="{BB962C8B-B14F-4D97-AF65-F5344CB8AC3E}">
        <p14:creationId xmlns:p14="http://schemas.microsoft.com/office/powerpoint/2010/main" val="27618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1324"/>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12" name="TextBox 11">
            <a:extLst>
              <a:ext uri="{FF2B5EF4-FFF2-40B4-BE49-F238E27FC236}">
                <a16:creationId xmlns:a16="http://schemas.microsoft.com/office/drawing/2014/main" id="{2DBF36F9-5D9A-A88A-5315-B94ED525F8A9}"/>
              </a:ext>
            </a:extLst>
          </p:cNvPr>
          <p:cNvSpPr txBox="1"/>
          <p:nvPr/>
        </p:nvSpPr>
        <p:spPr>
          <a:xfrm>
            <a:off x="122274" y="1039646"/>
            <a:ext cx="11838117" cy="3293209"/>
          </a:xfrm>
          <a:prstGeom prst="rect">
            <a:avLst/>
          </a:prstGeom>
          <a:noFill/>
        </p:spPr>
        <p:txBody>
          <a:bodyPr wrap="square">
            <a:spAutoFit/>
          </a:bodyPr>
          <a:lstStyle/>
          <a:p>
            <a:pPr algn="just">
              <a:spcAft>
                <a:spcPts val="1200"/>
              </a:spcAft>
            </a:pPr>
            <a:r>
              <a:rPr lang="en-NZ" sz="2000" b="0" dirty="0">
                <a:solidFill>
                  <a:srgbClr val="000000"/>
                </a:solidFill>
                <a:effectLst/>
                <a:latin typeface="Aptos" panose="020B0004020202020204" pitchFamily="34" charset="0"/>
              </a:rPr>
              <a:t>A cross-referencing guide is provided in the documentation, which is intended to be broad enough for multiple contexts, while remaining a high standard of tsunami preparedness. For example, </a:t>
            </a:r>
            <a:r>
              <a:rPr lang="en-NZ" sz="2000" dirty="0">
                <a:solidFill>
                  <a:srgbClr val="000000"/>
                </a:solidFill>
                <a:latin typeface="Aptos" panose="020B0004020202020204" pitchFamily="34" charset="0"/>
              </a:rPr>
              <a:t>i</a:t>
            </a:r>
            <a:r>
              <a:rPr lang="en-NZ" sz="2000" b="0" i="0" u="none" strike="noStrike" dirty="0">
                <a:solidFill>
                  <a:srgbClr val="000000"/>
                </a:solidFill>
                <a:effectLst/>
                <a:latin typeface="Aptos" panose="020B0004020202020204" pitchFamily="34" charset="0"/>
              </a:rPr>
              <a:t>f it is believed that the preparedness activities conducted by the communities in accordance with the law contribute appropriately to an indicator in the communities, this can be appropriately recorded as justification to meet the overall indicator.</a:t>
            </a:r>
            <a:endParaRPr lang="en-NZ" sz="2000" dirty="0">
              <a:solidFill>
                <a:srgbClr val="000000"/>
              </a:solidFill>
              <a:latin typeface="Aptos" panose="020B0004020202020204" pitchFamily="34" charset="0"/>
            </a:endParaRPr>
          </a:p>
          <a:p>
            <a:pPr algn="just" rtl="0">
              <a:spcBef>
                <a:spcPts val="0"/>
              </a:spcBef>
              <a:spcAft>
                <a:spcPts val="1200"/>
              </a:spcAft>
            </a:pPr>
            <a:r>
              <a:rPr lang="en-NZ" sz="2400" b="1" dirty="0">
                <a:solidFill>
                  <a:srgbClr val="0961A9"/>
                </a:solidFill>
                <a:effectLst/>
                <a:latin typeface="Aptos" panose="020B0004020202020204" pitchFamily="34" charset="0"/>
              </a:rPr>
              <a:t>This process is a self-assessment, and countries are encouraged to apply it according to the principles of the equivalency process</a:t>
            </a:r>
            <a:r>
              <a:rPr lang="en-NZ" sz="2400" b="0" dirty="0">
                <a:solidFill>
                  <a:srgbClr val="000000"/>
                </a:solidFill>
                <a:effectLst/>
                <a:latin typeface="Aptos" panose="020B0004020202020204" pitchFamily="34" charset="0"/>
              </a:rPr>
              <a:t>. </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14" name="TextBox 13">
            <a:extLst>
              <a:ext uri="{FF2B5EF4-FFF2-40B4-BE49-F238E27FC236}">
                <a16:creationId xmlns:a16="http://schemas.microsoft.com/office/drawing/2014/main" id="{7A525FB2-27A3-48D7-19D4-3C0D664DF81F}"/>
              </a:ext>
            </a:extLst>
          </p:cNvPr>
          <p:cNvSpPr txBox="1"/>
          <p:nvPr/>
        </p:nvSpPr>
        <p:spPr>
          <a:xfrm>
            <a:off x="3527793" y="3837910"/>
            <a:ext cx="8263154" cy="2554545"/>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This review, along with supporting documentation such as plans, should then be </a:t>
            </a:r>
            <a:r>
              <a:rPr lang="en-NZ" sz="2000" dirty="0">
                <a:solidFill>
                  <a:srgbClr val="000000"/>
                </a:solidFill>
                <a:latin typeface="Aptos" panose="020B0004020202020204" pitchFamily="34" charset="0"/>
              </a:rPr>
              <a:t>reviewed</a:t>
            </a:r>
            <a:r>
              <a:rPr lang="en-NZ" sz="2000" b="0" i="0" u="none" strike="noStrike" dirty="0">
                <a:solidFill>
                  <a:srgbClr val="000000"/>
                </a:solidFill>
                <a:effectLst/>
                <a:latin typeface="Aptos" panose="020B0004020202020204" pitchFamily="34" charset="0"/>
              </a:rPr>
              <a:t> by the established governance mechanism. </a:t>
            </a: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cross-referencing process should be completed at least once every four years, in alignment with the Tsunami Ready Recognition Programme renewal timeframe.</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Tree>
    <p:extLst>
      <p:ext uri="{BB962C8B-B14F-4D97-AF65-F5344CB8AC3E}">
        <p14:creationId xmlns:p14="http://schemas.microsoft.com/office/powerpoint/2010/main" val="3131846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3. </a:t>
            </a:r>
            <a:r>
              <a:rPr lang="en-NZ" sz="3200" dirty="0">
                <a:solidFill>
                  <a:srgbClr val="0961A9"/>
                </a:solidFill>
                <a:latin typeface="Aptos ExtraBold" panose="020B0004020202020204" pitchFamily="34" charset="0"/>
              </a:rPr>
              <a:t>Reporting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9" name="TextBox 8">
            <a:extLst>
              <a:ext uri="{FF2B5EF4-FFF2-40B4-BE49-F238E27FC236}">
                <a16:creationId xmlns:a16="http://schemas.microsoft.com/office/drawing/2014/main" id="{16F6FFBE-0ADF-DF69-E0C2-782FF889BC74}"/>
              </a:ext>
            </a:extLst>
          </p:cNvPr>
          <p:cNvSpPr txBox="1"/>
          <p:nvPr/>
        </p:nvSpPr>
        <p:spPr>
          <a:xfrm>
            <a:off x="295938" y="1284085"/>
            <a:ext cx="11600122" cy="2769989"/>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PTWS Member States should report the progress of the preparedness and resilience of at risk communities either through the Tsunami Ready Recognition Programme Implementation or through the equivalency approach through national reporting to the ICG. </a:t>
            </a:r>
            <a:endParaRPr lang="en-NZ" sz="2000" b="0" dirty="0">
              <a:effectLst/>
              <a:latin typeface="Aptos" panose="020B0004020202020204" pitchFamily="34" charset="0"/>
            </a:endParaRPr>
          </a:p>
          <a:p>
            <a:pPr algn="just" rtl="0">
              <a:spcBef>
                <a:spcPts val="0"/>
              </a:spcBef>
              <a:spcAft>
                <a:spcPts val="1200"/>
              </a:spcAft>
            </a:pPr>
            <a:r>
              <a:rPr lang="en-NZ" sz="2000" dirty="0">
                <a:solidFill>
                  <a:srgbClr val="000000"/>
                </a:solidFill>
                <a:latin typeface="Aptos" panose="020B0004020202020204" pitchFamily="34" charset="0"/>
              </a:rPr>
              <a:t>Ideally, these should be integrated with future PTWS KPI and National Reporting frameworks, but reporting could be along the lines of the following:</a:t>
            </a:r>
          </a:p>
          <a:p>
            <a:pPr algn="just" rtl="0">
              <a:spcBef>
                <a:spcPts val="0"/>
              </a:spcBef>
              <a:spcAft>
                <a:spcPts val="1200"/>
              </a:spcAft>
            </a:pPr>
            <a:endParaRPr lang="en-NZ" sz="2000" b="0" dirty="0">
              <a:effectLst/>
              <a:latin typeface="Aptos" panose="020B0004020202020204" pitchFamily="34" charset="0"/>
            </a:endParaRPr>
          </a:p>
          <a:p>
            <a:pPr algn="ctr"/>
            <a:r>
              <a:rPr lang="en-NZ" sz="2400" b="1" i="0" u="none" strike="noStrike" dirty="0">
                <a:solidFill>
                  <a:srgbClr val="0961A9"/>
                </a:solidFill>
                <a:effectLst/>
                <a:latin typeface="Aptos" panose="020B0004020202020204" pitchFamily="34" charset="0"/>
              </a:rPr>
              <a:t>What % of your at risk communities are </a:t>
            </a:r>
            <a:r>
              <a:rPr lang="en-NZ" sz="2400" b="1" dirty="0">
                <a:solidFill>
                  <a:srgbClr val="0961A9"/>
                </a:solidFill>
                <a:latin typeface="Aptos" panose="020B0004020202020204" pitchFamily="34" charset="0"/>
              </a:rPr>
              <a:t>‘prepared for and resilient to tsunami’?</a:t>
            </a:r>
          </a:p>
        </p:txBody>
      </p:sp>
    </p:spTree>
    <p:extLst>
      <p:ext uri="{BB962C8B-B14F-4D97-AF65-F5344CB8AC3E}">
        <p14:creationId xmlns:p14="http://schemas.microsoft.com/office/powerpoint/2010/main" val="998773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643778" y="5120211"/>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0513"/>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Next Steps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F19871DD-535C-057E-2597-F421BF9847C5}"/>
              </a:ext>
            </a:extLst>
          </p:cNvPr>
          <p:cNvSpPr txBox="1"/>
          <p:nvPr/>
        </p:nvSpPr>
        <p:spPr>
          <a:xfrm>
            <a:off x="502389" y="1038024"/>
            <a:ext cx="11567336" cy="5016758"/>
          </a:xfrm>
          <a:prstGeom prst="rect">
            <a:avLst/>
          </a:prstGeom>
          <a:noFill/>
        </p:spPr>
        <p:txBody>
          <a:bodyPr wrap="square">
            <a:spAutoFit/>
          </a:bodyPr>
          <a:lstStyle/>
          <a:p>
            <a:pPr marL="342900" indent="-342900">
              <a:buFont typeface="Arial" panose="020B0604020202020204" pitchFamily="34" charset="0"/>
              <a:buChar char="•"/>
            </a:pPr>
            <a:r>
              <a:rPr lang="en-NZ" sz="2000" dirty="0">
                <a:latin typeface="Aptos" panose="020B0004020202020204" pitchFamily="34" charset="0"/>
              </a:rPr>
              <a:t>It will be important to use all representatives of the task team, as well as the Regional Working Groups, to hypothetically apply the guidance to different country contexts to ensure it is applicable across the Pacific. </a:t>
            </a:r>
            <a:r>
              <a:rPr lang="en-NZ" sz="2000" b="1" dirty="0">
                <a:solidFill>
                  <a:srgbClr val="0961A9"/>
                </a:solidFill>
                <a:latin typeface="Aptos" panose="020B0004020202020204" pitchFamily="34" charset="0"/>
              </a:rPr>
              <a:t>We would like to request Regional Working Group feedback on the draft guidance. </a:t>
            </a:r>
          </a:p>
          <a:p>
            <a:pPr marL="342900" indent="-342900">
              <a:buFont typeface="Arial" panose="020B0604020202020204" pitchFamily="34" charset="0"/>
              <a:buChar char="•"/>
            </a:pPr>
            <a:endParaRPr lang="en-NZ" sz="2000" b="1" dirty="0">
              <a:solidFill>
                <a:srgbClr val="0961A9"/>
              </a:solidFill>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The Task Team will be providing examples of community definitions, and an indication of the usability of this guidance in their own context by the time of the ICG</a:t>
            </a:r>
          </a:p>
          <a:p>
            <a:endParaRPr lang="en-NZ" sz="2000" b="1" dirty="0">
              <a:solidFill>
                <a:srgbClr val="0961A9"/>
              </a:solidFill>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The guidance will be presented at ICG/PTWS-XXXI, and </a:t>
            </a:r>
            <a:r>
              <a:rPr lang="en-NZ" sz="2000" b="1" dirty="0">
                <a:solidFill>
                  <a:srgbClr val="0961A9"/>
                </a:solidFill>
                <a:latin typeface="Aptos" panose="020B0004020202020204" pitchFamily="34" charset="0"/>
              </a:rPr>
              <a:t>the recommendation will likely be to run as a couple of pilots in countries with existing DRR </a:t>
            </a:r>
            <a:r>
              <a:rPr lang="en-NZ" sz="2000" dirty="0">
                <a:latin typeface="Aptos" panose="020B0004020202020204" pitchFamily="34" charset="0"/>
              </a:rPr>
              <a:t>programmes before final approval at ICG/PTWS-XXXII.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b="1" dirty="0">
                <a:solidFill>
                  <a:srgbClr val="0961A9"/>
                </a:solidFill>
                <a:latin typeface="Aptos" panose="020B0004020202020204" pitchFamily="34" charset="0"/>
              </a:rPr>
              <a:t>We will continue to engage globally </a:t>
            </a:r>
            <a:r>
              <a:rPr lang="en-NZ" sz="2000" dirty="0">
                <a:latin typeface="Aptos" panose="020B0004020202020204" pitchFamily="34" charset="0"/>
              </a:rPr>
              <a:t>as the guidance is developed through TOWS TT-DMP and others</a:t>
            </a:r>
          </a:p>
          <a:p>
            <a:endParaRPr lang="en-NZ" sz="2000" dirty="0">
              <a:latin typeface="Aptos" panose="020B0004020202020204" pitchFamily="34" charset="0"/>
            </a:endParaRPr>
          </a:p>
          <a:p>
            <a:pPr marL="1714500" lvl="3" indent="-342900">
              <a:buFont typeface="Arial" panose="020B0604020202020204" pitchFamily="34" charset="0"/>
              <a:buChar char="•"/>
            </a:pPr>
            <a:r>
              <a:rPr lang="en-NZ" sz="2000" dirty="0">
                <a:latin typeface="Aptos" panose="020B0004020202020204" pitchFamily="34" charset="0"/>
              </a:rPr>
              <a:t>Alongside this, the Task Team will also look into whether there is </a:t>
            </a:r>
            <a:r>
              <a:rPr lang="en-NZ" sz="2000" b="1" dirty="0">
                <a:solidFill>
                  <a:srgbClr val="0961A9"/>
                </a:solidFill>
                <a:latin typeface="Aptos" panose="020B0004020202020204" pitchFamily="34" charset="0"/>
              </a:rPr>
              <a:t>more that can be done to recognise and celebrate the benefits of formal Tsunami Ready Recognition. </a:t>
            </a:r>
          </a:p>
        </p:txBody>
      </p:sp>
    </p:spTree>
    <p:extLst>
      <p:ext uri="{BB962C8B-B14F-4D97-AF65-F5344CB8AC3E}">
        <p14:creationId xmlns:p14="http://schemas.microsoft.com/office/powerpoint/2010/main" val="1479830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7380610" cy="1015663"/>
          </a:xfrm>
          <a:prstGeom prst="rect">
            <a:avLst/>
          </a:prstGeom>
          <a:noFill/>
        </p:spPr>
        <p:txBody>
          <a:bodyPr wrap="none" rtlCol="0">
            <a:spAutoFit/>
          </a:bodyPr>
          <a:lstStyle/>
          <a:p>
            <a:r>
              <a:rPr lang="mi-NZ" sz="6000" b="1" dirty="0" err="1">
                <a:solidFill>
                  <a:schemeClr val="bg1"/>
                </a:solidFill>
                <a:latin typeface="Aptos Black" panose="020F0502020204030204" pitchFamily="34" charset="0"/>
              </a:rPr>
              <a:t>Example</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in</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Practice</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4188089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Tsunami </a:t>
            </a:r>
            <a:r>
              <a:rPr lang="mi-NZ" sz="3200" dirty="0" err="1">
                <a:solidFill>
                  <a:srgbClr val="0961A9"/>
                </a:solidFill>
                <a:latin typeface="Aptos ExtraBold" panose="020B0004020202020204" pitchFamily="34" charset="0"/>
              </a:rPr>
              <a:t>Ready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New</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Zealand</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310115" y="1010204"/>
            <a:ext cx="11702904" cy="2831544"/>
          </a:xfrm>
          <a:prstGeom prst="rect">
            <a:avLst/>
          </a:prstGeom>
          <a:noFill/>
        </p:spPr>
        <p:txBody>
          <a:bodyPr wrap="square" rtlCol="0">
            <a:spAutoFit/>
          </a:bodyPr>
          <a:lstStyle/>
          <a:p>
            <a:r>
              <a:rPr lang="en-NZ" sz="2400" dirty="0">
                <a:latin typeface="Aptos" panose="020B0004020202020204" pitchFamily="34" charset="0"/>
              </a:rPr>
              <a:t>New Zealand has an existing Tsunami governance group called the </a:t>
            </a:r>
            <a:r>
              <a:rPr lang="en-NZ" sz="2400" b="1" dirty="0">
                <a:latin typeface="Aptos" panose="020B0004020202020204" pitchFamily="34" charset="0"/>
              </a:rPr>
              <a:t>National Tsunami Reference Group</a:t>
            </a:r>
            <a:r>
              <a:rPr lang="en-NZ" sz="2400" dirty="0">
                <a:latin typeface="Aptos" panose="020B0004020202020204" pitchFamily="34" charset="0"/>
              </a:rPr>
              <a:t>, consisting of national and local NDMO offices, the national tsunami warning centre, and the science community. </a:t>
            </a:r>
          </a:p>
          <a:p>
            <a:endParaRPr lang="en-NZ" sz="2400" dirty="0">
              <a:latin typeface="Aptos" panose="020B0004020202020204" pitchFamily="34" charset="0"/>
            </a:endParaRPr>
          </a:p>
          <a:p>
            <a:r>
              <a:rPr lang="en-NZ" sz="2400" dirty="0">
                <a:latin typeface="Aptos" panose="020B0004020202020204" pitchFamily="34" charset="0"/>
              </a:rPr>
              <a:t>We will modify their terms of reference to include:</a:t>
            </a:r>
          </a:p>
          <a:p>
            <a:pPr marL="342900" indent="-342900">
              <a:buFontTx/>
              <a:buChar char="-"/>
            </a:pPr>
            <a:r>
              <a:rPr lang="en-NZ" sz="2400" dirty="0">
                <a:latin typeface="Aptos" panose="020B0004020202020204" pitchFamily="34" charset="0"/>
              </a:rPr>
              <a:t>Verification of an analysis of tsunami preparedness, in the context of the Tsunami Ready Framework</a:t>
            </a:r>
          </a:p>
          <a:p>
            <a:endParaRPr lang="en-NZ" sz="1000"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D8C9ABFF-F915-7093-26C0-915A97583C05}"/>
              </a:ext>
            </a:extLst>
          </p:cNvPr>
          <p:cNvSpPr txBox="1"/>
          <p:nvPr/>
        </p:nvSpPr>
        <p:spPr>
          <a:xfrm>
            <a:off x="2360671" y="4403701"/>
            <a:ext cx="9343439" cy="830997"/>
          </a:xfrm>
          <a:prstGeom prst="rect">
            <a:avLst/>
          </a:prstGeom>
          <a:noFill/>
        </p:spPr>
        <p:txBody>
          <a:bodyPr wrap="square" rtlCol="0">
            <a:spAutoFit/>
          </a:bodyPr>
          <a:lstStyle/>
          <a:p>
            <a:r>
              <a:rPr lang="en-NZ" sz="2400" dirty="0">
                <a:latin typeface="Aptos" panose="020B0004020202020204" pitchFamily="34" charset="0"/>
              </a:rPr>
              <a:t>New Zealand are prepared to use this Board to also approve formal Tsunami Ready Recognition should a community want to pursue that. </a:t>
            </a:r>
          </a:p>
        </p:txBody>
      </p:sp>
    </p:spTree>
    <p:extLst>
      <p:ext uri="{BB962C8B-B14F-4D97-AF65-F5344CB8AC3E}">
        <p14:creationId xmlns:p14="http://schemas.microsoft.com/office/powerpoint/2010/main" val="1709924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Early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comparison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against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indicators</a:t>
            </a:r>
            <a:endParaRPr lang="en-NZ" sz="3200" dirty="0">
              <a:solidFill>
                <a:srgbClr val="0961A9"/>
              </a:solidFill>
              <a:latin typeface="Aptos ExtraBold"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9" name="Picture 2" descr="TRindicators MG74">
            <a:extLst>
              <a:ext uri="{FF2B5EF4-FFF2-40B4-BE49-F238E27FC236}">
                <a16:creationId xmlns:a16="http://schemas.microsoft.com/office/drawing/2014/main" id="{248AD91A-E9CB-E2E4-6866-5DB143EC85D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41980" y="1073536"/>
            <a:ext cx="7217730" cy="5465486"/>
          </a:xfrm>
          <a:prstGeom prst="rect">
            <a:avLst/>
          </a:prstGeom>
          <a:noFill/>
          <a:extLst>
            <a:ext uri="{909E8E84-426E-40DD-AFC4-6F175D3DCCD1}">
              <a14:hiddenFill xmlns:a14="http://schemas.microsoft.com/office/drawing/2010/main">
                <a:solidFill>
                  <a:srgbClr val="FFFFFF"/>
                </a:solidFill>
              </a14:hiddenFill>
            </a:ext>
          </a:extLst>
        </p:spPr>
      </p:pic>
      <p:sp>
        <p:nvSpPr>
          <p:cNvPr id="10" name="Right Brace 9">
            <a:extLst>
              <a:ext uri="{FF2B5EF4-FFF2-40B4-BE49-F238E27FC236}">
                <a16:creationId xmlns:a16="http://schemas.microsoft.com/office/drawing/2014/main" id="{1FB893F6-9369-B3C2-5B4A-4633CE6D86DF}"/>
              </a:ext>
            </a:extLst>
          </p:cNvPr>
          <p:cNvSpPr/>
          <p:nvPr/>
        </p:nvSpPr>
        <p:spPr>
          <a:xfrm>
            <a:off x="7559710" y="5582451"/>
            <a:ext cx="359731" cy="92467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1" name="TextBox 10">
            <a:extLst>
              <a:ext uri="{FF2B5EF4-FFF2-40B4-BE49-F238E27FC236}">
                <a16:creationId xmlns:a16="http://schemas.microsoft.com/office/drawing/2014/main" id="{DE132B2C-5407-5E26-059A-F62A15715AB8}"/>
              </a:ext>
            </a:extLst>
          </p:cNvPr>
          <p:cNvSpPr txBox="1"/>
          <p:nvPr/>
        </p:nvSpPr>
        <p:spPr>
          <a:xfrm>
            <a:off x="7929506" y="5721621"/>
            <a:ext cx="3920514" cy="646331"/>
          </a:xfrm>
          <a:prstGeom prst="rect">
            <a:avLst/>
          </a:prstGeom>
          <a:noFill/>
        </p:spPr>
        <p:txBody>
          <a:bodyPr wrap="square" rtlCol="0">
            <a:spAutoFit/>
          </a:bodyPr>
          <a:lstStyle/>
          <a:p>
            <a:r>
              <a:rPr lang="en-NZ" dirty="0">
                <a:latin typeface="Aptos" panose="020B0004020202020204" pitchFamily="34" charset="0"/>
              </a:rPr>
              <a:t>In place for all communities (national capability)</a:t>
            </a:r>
            <a:endParaRPr lang="en-NZ" sz="1600" dirty="0">
              <a:latin typeface="Aptos" panose="020B0004020202020204" pitchFamily="34" charset="0"/>
            </a:endParaRPr>
          </a:p>
        </p:txBody>
      </p:sp>
      <p:sp>
        <p:nvSpPr>
          <p:cNvPr id="12" name="Right Brace 11">
            <a:extLst>
              <a:ext uri="{FF2B5EF4-FFF2-40B4-BE49-F238E27FC236}">
                <a16:creationId xmlns:a16="http://schemas.microsoft.com/office/drawing/2014/main" id="{CA40CB9E-4027-7FA0-2FA2-670142A29D55}"/>
              </a:ext>
            </a:extLst>
          </p:cNvPr>
          <p:cNvSpPr/>
          <p:nvPr/>
        </p:nvSpPr>
        <p:spPr>
          <a:xfrm>
            <a:off x="7559710" y="4816692"/>
            <a:ext cx="359731" cy="7405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3" name="TextBox 12">
            <a:extLst>
              <a:ext uri="{FF2B5EF4-FFF2-40B4-BE49-F238E27FC236}">
                <a16:creationId xmlns:a16="http://schemas.microsoft.com/office/drawing/2014/main" id="{696E30CF-3772-088B-253D-7567A79B5DB9}"/>
              </a:ext>
            </a:extLst>
          </p:cNvPr>
          <p:cNvSpPr txBox="1"/>
          <p:nvPr/>
        </p:nvSpPr>
        <p:spPr>
          <a:xfrm>
            <a:off x="7929506" y="4838829"/>
            <a:ext cx="4138447" cy="923330"/>
          </a:xfrm>
          <a:prstGeom prst="rect">
            <a:avLst/>
          </a:prstGeom>
          <a:noFill/>
        </p:spPr>
        <p:txBody>
          <a:bodyPr wrap="square" rtlCol="0">
            <a:spAutoFit/>
          </a:bodyPr>
          <a:lstStyle/>
          <a:p>
            <a:r>
              <a:rPr lang="en-NZ" dirty="0">
                <a:latin typeface="Aptos" panose="020B0004020202020204" pitchFamily="34" charset="0"/>
              </a:rPr>
              <a:t>Legally required across all communities, and reported on a 5-year cycle</a:t>
            </a:r>
            <a:endParaRPr lang="en-NZ" sz="1600" dirty="0">
              <a:latin typeface="Aptos" panose="020B0004020202020204" pitchFamily="34" charset="0"/>
            </a:endParaRPr>
          </a:p>
        </p:txBody>
      </p:sp>
      <p:sp>
        <p:nvSpPr>
          <p:cNvPr id="14" name="Right Brace 13">
            <a:extLst>
              <a:ext uri="{FF2B5EF4-FFF2-40B4-BE49-F238E27FC236}">
                <a16:creationId xmlns:a16="http://schemas.microsoft.com/office/drawing/2014/main" id="{728B97E7-D519-4287-6CCA-B2473B057EE8}"/>
              </a:ext>
            </a:extLst>
          </p:cNvPr>
          <p:cNvSpPr/>
          <p:nvPr/>
        </p:nvSpPr>
        <p:spPr>
          <a:xfrm>
            <a:off x="7559710" y="1792854"/>
            <a:ext cx="359731" cy="7405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5" name="TextBox 14">
            <a:extLst>
              <a:ext uri="{FF2B5EF4-FFF2-40B4-BE49-F238E27FC236}">
                <a16:creationId xmlns:a16="http://schemas.microsoft.com/office/drawing/2014/main" id="{FDE25A6B-A4DD-B055-580D-3502624EC2EC}"/>
              </a:ext>
            </a:extLst>
          </p:cNvPr>
          <p:cNvSpPr txBox="1"/>
          <p:nvPr/>
        </p:nvSpPr>
        <p:spPr>
          <a:xfrm>
            <a:off x="7919441" y="1805309"/>
            <a:ext cx="4138447" cy="646331"/>
          </a:xfrm>
          <a:prstGeom prst="rect">
            <a:avLst/>
          </a:prstGeom>
          <a:noFill/>
        </p:spPr>
        <p:txBody>
          <a:bodyPr wrap="square" rtlCol="0">
            <a:spAutoFit/>
          </a:bodyPr>
          <a:lstStyle/>
          <a:p>
            <a:r>
              <a:rPr lang="en-NZ" dirty="0">
                <a:latin typeface="Aptos" panose="020B0004020202020204" pitchFamily="34" charset="0"/>
              </a:rPr>
              <a:t>Risk assessment is legally required by all communities. </a:t>
            </a:r>
          </a:p>
        </p:txBody>
      </p:sp>
      <p:sp>
        <p:nvSpPr>
          <p:cNvPr id="18" name="Right Brace 17">
            <a:extLst>
              <a:ext uri="{FF2B5EF4-FFF2-40B4-BE49-F238E27FC236}">
                <a16:creationId xmlns:a16="http://schemas.microsoft.com/office/drawing/2014/main" id="{02DA6840-C8A8-577A-64A3-67120EBEFDD5}"/>
              </a:ext>
            </a:extLst>
          </p:cNvPr>
          <p:cNvSpPr/>
          <p:nvPr/>
        </p:nvSpPr>
        <p:spPr>
          <a:xfrm>
            <a:off x="7569775" y="2769827"/>
            <a:ext cx="359731" cy="174418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9" name="TextBox 18">
            <a:extLst>
              <a:ext uri="{FF2B5EF4-FFF2-40B4-BE49-F238E27FC236}">
                <a16:creationId xmlns:a16="http://schemas.microsoft.com/office/drawing/2014/main" id="{F57B6C30-7E42-2849-DDF0-5E71690BC63B}"/>
              </a:ext>
            </a:extLst>
          </p:cNvPr>
          <p:cNvSpPr txBox="1"/>
          <p:nvPr/>
        </p:nvSpPr>
        <p:spPr>
          <a:xfrm>
            <a:off x="7981464" y="2776456"/>
            <a:ext cx="4014400" cy="1754326"/>
          </a:xfrm>
          <a:prstGeom prst="rect">
            <a:avLst/>
          </a:prstGeom>
          <a:noFill/>
        </p:spPr>
        <p:txBody>
          <a:bodyPr wrap="square" rtlCol="0">
            <a:spAutoFit/>
          </a:bodyPr>
          <a:lstStyle/>
          <a:p>
            <a:r>
              <a:rPr lang="en-NZ" dirty="0">
                <a:latin typeface="Aptos" panose="020B0004020202020204" pitchFamily="34" charset="0"/>
              </a:rPr>
              <a:t>These variably occur across communities depending on their risk and will need investigation community by community relative to their risk. We will do this through our usual community engagement</a:t>
            </a:r>
          </a:p>
        </p:txBody>
      </p:sp>
    </p:spTree>
    <p:extLst>
      <p:ext uri="{BB962C8B-B14F-4D97-AF65-F5344CB8AC3E}">
        <p14:creationId xmlns:p14="http://schemas.microsoft.com/office/powerpoint/2010/main" val="2735018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Early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comparison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against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indicators</a:t>
            </a:r>
            <a:endParaRPr lang="en-NZ" sz="3200" dirty="0">
              <a:solidFill>
                <a:srgbClr val="0961A9"/>
              </a:solidFill>
              <a:latin typeface="Aptos ExtraBold"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B09FECF1-491E-9592-3C06-A70FDF9C8ACC}"/>
              </a:ext>
            </a:extLst>
          </p:cNvPr>
          <p:cNvSpPr txBox="1"/>
          <p:nvPr/>
        </p:nvSpPr>
        <p:spPr>
          <a:xfrm>
            <a:off x="244548" y="1169809"/>
            <a:ext cx="9436877" cy="1569660"/>
          </a:xfrm>
          <a:prstGeom prst="rect">
            <a:avLst/>
          </a:prstGeom>
          <a:noFill/>
        </p:spPr>
        <p:txBody>
          <a:bodyPr wrap="square" rtlCol="0">
            <a:spAutoFit/>
          </a:bodyPr>
          <a:lstStyle/>
          <a:p>
            <a:r>
              <a:rPr lang="en-NZ" sz="2400" dirty="0">
                <a:latin typeface="Aptos" panose="020B0004020202020204" pitchFamily="34" charset="0"/>
              </a:rPr>
              <a:t>We are working to be able to say:</a:t>
            </a:r>
          </a:p>
          <a:p>
            <a:endParaRPr lang="en-NZ" sz="2400" dirty="0">
              <a:latin typeface="Aptos" panose="020B0004020202020204" pitchFamily="34" charset="0"/>
            </a:endParaRPr>
          </a:p>
          <a:p>
            <a:r>
              <a:rPr lang="en-NZ" sz="2400" b="1" dirty="0">
                <a:latin typeface="Aptos" panose="020B0004020202020204" pitchFamily="34" charset="0"/>
              </a:rPr>
              <a:t>XX </a:t>
            </a:r>
            <a:r>
              <a:rPr lang="en-NZ" sz="2400" dirty="0">
                <a:latin typeface="Aptos" panose="020B0004020202020204" pitchFamily="34" charset="0"/>
              </a:rPr>
              <a:t>out of 16 communities ( %) are prepared &amp; resilience to Tsunami </a:t>
            </a:r>
          </a:p>
          <a:p>
            <a:r>
              <a:rPr lang="en-NZ" sz="2400" dirty="0">
                <a:latin typeface="Aptos" panose="020B0004020202020204" pitchFamily="34" charset="0"/>
              </a:rPr>
              <a:t>(or are consistent with the Tsunami Ready Framework)</a:t>
            </a:r>
          </a:p>
        </p:txBody>
      </p:sp>
      <p:pic>
        <p:nvPicPr>
          <p:cNvPr id="4" name="Picture 3" descr="A blue and white logo&#10;&#10;Description automatically generated">
            <a:extLst>
              <a:ext uri="{FF2B5EF4-FFF2-40B4-BE49-F238E27FC236}">
                <a16:creationId xmlns:a16="http://schemas.microsoft.com/office/drawing/2014/main" id="{BDF89782-52D6-A0D4-E41C-E27A2B8768CF}"/>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0985" y="4498986"/>
            <a:ext cx="6270171" cy="2495725"/>
          </a:xfrm>
          <a:prstGeom prst="rect">
            <a:avLst/>
          </a:prstGeom>
        </p:spPr>
      </p:pic>
      <p:pic>
        <p:nvPicPr>
          <p:cNvPr id="8" name="Picture 2">
            <a:extLst>
              <a:ext uri="{FF2B5EF4-FFF2-40B4-BE49-F238E27FC236}">
                <a16:creationId xmlns:a16="http://schemas.microsoft.com/office/drawing/2014/main" id="{D0071687-0399-7B72-6D26-29FEFC82C01F}"/>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8008" b="91211" l="9000" r="90000">
                        <a14:foregroundMark x1="68000" y1="43164" x2="68000" y2="43164"/>
                        <a14:foregroundMark x1="77000" y1="39258" x2="77000" y2="39258"/>
                        <a14:foregroundMark x1="63750" y1="23633" x2="63750" y2="23633"/>
                        <a14:foregroundMark x1="54500" y1="13086" x2="54500" y2="13086"/>
                        <a14:foregroundMark x1="49500" y1="8203" x2="49500" y2="8203"/>
                        <a14:foregroundMark x1="20250" y1="91211" x2="20250" y2="91211"/>
                        <a14:foregroundMark x1="10000" y1="83984" x2="10000" y2="83984"/>
                        <a14:foregroundMark x1="9000" y1="85938" x2="9000" y2="85938"/>
                      </a14:backgroundRemoval>
                    </a14:imgEffect>
                  </a14:imgLayer>
                </a14:imgProps>
              </a:ext>
              <a:ext uri="{28A0092B-C50C-407E-A947-70E740481C1C}">
                <a14:useLocalDpi xmlns:a14="http://schemas.microsoft.com/office/drawing/2010/main"/>
              </a:ext>
            </a:extLst>
          </a:blip>
          <a:srcRect/>
          <a:stretch>
            <a:fillRect/>
          </a:stretch>
        </p:blipFill>
        <p:spPr bwMode="auto">
          <a:xfrm>
            <a:off x="7915231" y="808060"/>
            <a:ext cx="4542582" cy="5814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74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14954"/>
            <a:ext cx="11440632" cy="59708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 in September 2023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established the WG3 Task Team: Tsunami Ready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facilitate and coordinate efforts relating to the Tsunami Ready Recognition Programme and within the ICG/PTWS, in support of the UN Ocean Decade Goals (ICG/PTWS-XXX.1)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Also, through ICG/PTWS-XXX.5, the ICG: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Encouraged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member states to continue to share outcomes and progression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towards “100% Tsunami Ready Goal” with WG3,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including communities already considered compliant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through national standards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Mandated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ITIC to continue to facilitate implementation and data collection</a:t>
            </a:r>
            <a:r>
              <a:rPr kumimoji="0" lang="en-NZ" sz="18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regarding TR in the PTWS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Noted &amp; Endorsed the proposed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Tsunami Ready Equivalency Approach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that seeks to enable reporting of tsunami preparedness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 a manner compatible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with the UNESCO/IOC Tsunami Ready Recognition Programme</a:t>
            </a:r>
          </a:p>
          <a:p>
            <a:pPr marL="2114550" marR="0" lvl="4"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Recommends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TT TR to develop formal guidance for the application of this approach</a:t>
            </a:r>
            <a:r>
              <a:rPr kumimoji="0" lang="en-NZ" sz="1800" b="0"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in consultation with the Regional Working Groups.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lvl="3">
              <a:defRPr/>
            </a:pPr>
            <a:r>
              <a:rPr kumimoji="0" lang="en-NZ"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task team has representation from Chile, China, Ecuador, France, Japan, Malaysia, New Zealand and USA and met three times in 2024</a:t>
            </a: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rPr>
              <a:t>Please see full recommendation in ICG/PTWS-XXX.5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rPr>
              <a:t>https://oceanexpert.org/event/3920</a:t>
            </a: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7986809" y="0"/>
              <a:ext cx="4205190"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4018599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algn="ctr"/>
            <a:r>
              <a:rPr lang="mi-NZ" sz="3200" dirty="0">
                <a:solidFill>
                  <a:srgbClr val="C00000"/>
                </a:solidFill>
                <a:latin typeface="Aptos ExtraBold" panose="020B0004020202020204" pitchFamily="34" charset="0"/>
              </a:rPr>
              <a:t>TASK TEAM ON TSUNAMI READY - TERMS OF REFERENCE</a:t>
            </a:r>
            <a:endParaRPr lang="en-NZ" sz="3200" dirty="0">
              <a:solidFill>
                <a:srgbClr val="C00000"/>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77896" y="928172"/>
            <a:ext cx="11636207" cy="5929828"/>
          </a:xfrm>
          <a:prstGeom prst="rect">
            <a:avLst/>
          </a:prstGeom>
          <a:solidFill>
            <a:schemeClr val="bg1"/>
          </a:solidFill>
        </p:spPr>
        <p:txBody>
          <a:bodyPr wrap="square" rtlCol="0">
            <a:spAutoFit/>
          </a:bodyPr>
          <a:lstStyle/>
          <a:p>
            <a:r>
              <a:rPr lang="en-US" sz="1800" dirty="0">
                <a:effectLst/>
                <a:latin typeface="ArialMT"/>
              </a:rPr>
              <a:t>This expert Task Team will facilitate and coordinate efforts relating to the Tsunami Ready Recognition </a:t>
            </a:r>
            <a:r>
              <a:rPr lang="en-US" sz="1800" dirty="0" err="1">
                <a:effectLst/>
                <a:latin typeface="ArialMT"/>
              </a:rPr>
              <a:t>Programme</a:t>
            </a:r>
            <a:r>
              <a:rPr lang="en-US" sz="1800" dirty="0">
                <a:effectLst/>
                <a:latin typeface="ArialMT"/>
              </a:rPr>
              <a:t> and within the ICG/PTWS, in support of UN Ocean Decade Goals. </a:t>
            </a:r>
          </a:p>
          <a:p>
            <a:pPr>
              <a:spcAft>
                <a:spcPts val="400"/>
              </a:spcAft>
            </a:pPr>
            <a:endParaRPr lang="en-US" sz="1100" dirty="0"/>
          </a:p>
          <a:p>
            <a:pPr marL="579438" indent="-331788">
              <a:spcAft>
                <a:spcPts val="400"/>
              </a:spcAft>
              <a:buFont typeface="+mj-lt"/>
              <a:buAutoNum type="arabicPeriod"/>
            </a:pPr>
            <a:r>
              <a:rPr lang="en-US" sz="1800" b="1" dirty="0">
                <a:solidFill>
                  <a:srgbClr val="C00000"/>
                </a:solidFill>
                <a:effectLst/>
                <a:latin typeface="ArialMT"/>
              </a:rPr>
              <a:t>Develop formal PTWS guidelines following the 'Tsunami Ready Equivalency Approach’</a:t>
            </a:r>
            <a:r>
              <a:rPr lang="en-US" sz="1800" dirty="0">
                <a:solidFill>
                  <a:srgbClr val="C00000"/>
                </a:solidFill>
                <a:effectLst/>
                <a:latin typeface="ArialMT"/>
              </a:rPr>
              <a:t> </a:t>
            </a:r>
            <a:r>
              <a:rPr lang="en-US" sz="1800" dirty="0">
                <a:effectLst/>
                <a:latin typeface="ArialMT"/>
              </a:rPr>
              <a:t>for recognition of tsunami readiness of communities not implementing the IOC Tsunami Ready Recognition </a:t>
            </a:r>
            <a:r>
              <a:rPr lang="en-US" sz="1800" dirty="0" err="1">
                <a:effectLst/>
                <a:latin typeface="ArialMT"/>
              </a:rPr>
              <a:t>Programme</a:t>
            </a:r>
            <a:r>
              <a:rPr lang="en-US" sz="1800" dirty="0">
                <a:effectLst/>
                <a:latin typeface="ArialMT"/>
              </a:rPr>
              <a:t>, </a:t>
            </a:r>
          </a:p>
          <a:p>
            <a:pPr marL="579438" indent="-331788">
              <a:spcAft>
                <a:spcPts val="400"/>
              </a:spcAft>
              <a:buFont typeface="+mj-lt"/>
              <a:buAutoNum type="arabicPeriod"/>
            </a:pPr>
            <a:r>
              <a:rPr lang="en-US" sz="1800" b="1" dirty="0">
                <a:solidFill>
                  <a:srgbClr val="C00000"/>
                </a:solidFill>
                <a:effectLst/>
                <a:latin typeface="ArialMT"/>
              </a:rPr>
              <a:t>Monitor Tsunami Ready </a:t>
            </a:r>
            <a:r>
              <a:rPr lang="en-US" sz="1800" dirty="0">
                <a:effectLst/>
                <a:latin typeface="ArialMT"/>
              </a:rPr>
              <a:t>campaigns and outcomes, </a:t>
            </a:r>
            <a:r>
              <a:rPr lang="en-US" sz="1800" b="1" dirty="0">
                <a:solidFill>
                  <a:srgbClr val="C00000"/>
                </a:solidFill>
                <a:effectLst/>
                <a:latin typeface="ArialMT"/>
              </a:rPr>
              <a:t>and report results</a:t>
            </a:r>
            <a:r>
              <a:rPr lang="en-US" sz="1800" dirty="0">
                <a:solidFill>
                  <a:srgbClr val="C00000"/>
                </a:solidFill>
                <a:effectLst/>
                <a:latin typeface="ArialMT"/>
              </a:rPr>
              <a:t>, </a:t>
            </a:r>
          </a:p>
          <a:p>
            <a:pPr marL="579438" indent="-331788">
              <a:spcAft>
                <a:spcPts val="400"/>
              </a:spcAft>
              <a:buFont typeface="+mj-lt"/>
              <a:buAutoNum type="arabicPeriod"/>
            </a:pPr>
            <a:r>
              <a:rPr lang="en-US" sz="1800" dirty="0">
                <a:effectLst/>
                <a:latin typeface="ArialMT"/>
              </a:rPr>
              <a:t>Ensure the advocacy for Tsunami Ready is aligned with other PTWS and IOC documents, </a:t>
            </a:r>
          </a:p>
          <a:p>
            <a:pPr marL="579438" indent="-331788">
              <a:spcAft>
                <a:spcPts val="400"/>
              </a:spcAft>
              <a:buFont typeface="+mj-lt"/>
              <a:buAutoNum type="arabicPeriod"/>
            </a:pPr>
            <a:r>
              <a:rPr lang="en-US" sz="1800" b="1" dirty="0">
                <a:effectLst/>
                <a:latin typeface="ArialMT"/>
              </a:rPr>
              <a:t>Advise on </a:t>
            </a:r>
            <a:r>
              <a:rPr lang="en-US" sz="1800" dirty="0">
                <a:effectLst/>
                <a:latin typeface="ArialMT"/>
              </a:rPr>
              <a:t>the Tsunami Ready </a:t>
            </a:r>
            <a:r>
              <a:rPr lang="en-US" sz="1800" b="1" dirty="0">
                <a:effectLst/>
                <a:latin typeface="ArialMT"/>
              </a:rPr>
              <a:t>workflow </a:t>
            </a:r>
            <a:r>
              <a:rPr lang="en-US" sz="1800" dirty="0">
                <a:effectLst/>
                <a:latin typeface="ArialMT"/>
              </a:rPr>
              <a:t>as it pertains to the PTWS and regions, </a:t>
            </a:r>
          </a:p>
          <a:p>
            <a:pPr marL="579438" indent="-331788">
              <a:spcAft>
                <a:spcPts val="400"/>
              </a:spcAft>
              <a:buFont typeface="+mj-lt"/>
              <a:buAutoNum type="arabicPeriod"/>
            </a:pPr>
            <a:r>
              <a:rPr lang="en-US" sz="1800" b="1" dirty="0">
                <a:effectLst/>
                <a:latin typeface="ArialMT"/>
              </a:rPr>
              <a:t>Support ITIC </a:t>
            </a:r>
            <a:r>
              <a:rPr lang="en-US" sz="1800" dirty="0">
                <a:effectLst/>
                <a:latin typeface="ArialMT"/>
              </a:rPr>
              <a:t>in its efforts </a:t>
            </a:r>
            <a:r>
              <a:rPr lang="en-US" sz="1800" b="1" dirty="0">
                <a:effectLst/>
                <a:latin typeface="ArialMT"/>
              </a:rPr>
              <a:t>to facilitate </a:t>
            </a:r>
            <a:r>
              <a:rPr lang="en-US" sz="1800" dirty="0">
                <a:effectLst/>
                <a:latin typeface="ArialMT"/>
              </a:rPr>
              <a:t>the implementation of Tsunami Ready in PTWS Member States, </a:t>
            </a:r>
          </a:p>
          <a:p>
            <a:pPr marL="579438" indent="-331788">
              <a:spcAft>
                <a:spcPts val="400"/>
              </a:spcAft>
              <a:buFont typeface="+mj-lt"/>
              <a:buAutoNum type="arabicPeriod"/>
            </a:pPr>
            <a:r>
              <a:rPr lang="en-US" sz="1800" b="1" dirty="0">
                <a:solidFill>
                  <a:srgbClr val="C00000"/>
                </a:solidFill>
                <a:effectLst/>
                <a:latin typeface="ArialMT"/>
              </a:rPr>
              <a:t>Support ITIC</a:t>
            </a:r>
            <a:r>
              <a:rPr lang="en-US" sz="1800" dirty="0">
                <a:effectLst/>
                <a:latin typeface="ArialMT"/>
              </a:rPr>
              <a:t>’s efforts </a:t>
            </a:r>
            <a:r>
              <a:rPr lang="en-US" sz="1800" b="1" dirty="0">
                <a:solidFill>
                  <a:srgbClr val="C00000"/>
                </a:solidFill>
                <a:effectLst/>
                <a:latin typeface="ArialMT"/>
              </a:rPr>
              <a:t>to develop standardized training</a:t>
            </a:r>
            <a:r>
              <a:rPr lang="en-US" sz="1800" dirty="0">
                <a:solidFill>
                  <a:srgbClr val="C00000"/>
                </a:solidFill>
                <a:effectLst/>
                <a:latin typeface="ArialMT"/>
              </a:rPr>
              <a:t> </a:t>
            </a:r>
            <a:r>
              <a:rPr lang="en-US" sz="1800" dirty="0">
                <a:effectLst/>
                <a:latin typeface="ArialMT"/>
              </a:rPr>
              <a:t>supporting Tsunami Ready under the framework of OTGA, such as through feedback on content and helping to test trainings before officially deployed, </a:t>
            </a:r>
          </a:p>
          <a:p>
            <a:pPr marL="579438" indent="-331788">
              <a:spcAft>
                <a:spcPts val="400"/>
              </a:spcAft>
              <a:buFont typeface="+mj-lt"/>
              <a:buAutoNum type="arabicPeriod"/>
            </a:pPr>
            <a:r>
              <a:rPr lang="en-US" sz="1800" b="1" dirty="0">
                <a:effectLst/>
                <a:latin typeface="ArialMT"/>
              </a:rPr>
              <a:t>Help </a:t>
            </a:r>
            <a:r>
              <a:rPr lang="en-US" sz="1800" dirty="0">
                <a:effectLst/>
                <a:latin typeface="ArialMT"/>
              </a:rPr>
              <a:t>to </a:t>
            </a:r>
            <a:r>
              <a:rPr lang="en-US" sz="1800" b="1" dirty="0">
                <a:effectLst/>
                <a:latin typeface="ArialMT"/>
              </a:rPr>
              <a:t>identify sources of funding </a:t>
            </a:r>
            <a:r>
              <a:rPr lang="en-US" sz="1800" dirty="0">
                <a:effectLst/>
                <a:latin typeface="ArialMT"/>
              </a:rPr>
              <a:t>in support of the implementation of Tsunami Ready, </a:t>
            </a:r>
          </a:p>
          <a:p>
            <a:pPr marL="579438" indent="-331788">
              <a:spcAft>
                <a:spcPts val="400"/>
              </a:spcAft>
              <a:buFont typeface="+mj-lt"/>
              <a:buAutoNum type="arabicPeriod"/>
            </a:pPr>
            <a:r>
              <a:rPr lang="en-US" sz="1800" b="1" dirty="0">
                <a:solidFill>
                  <a:srgbClr val="C00000"/>
                </a:solidFill>
                <a:effectLst/>
                <a:latin typeface="ArialMT"/>
              </a:rPr>
              <a:t>Report progress on encouraging </a:t>
            </a:r>
            <a:r>
              <a:rPr lang="en-US" sz="1800" dirty="0">
                <a:effectLst/>
                <a:latin typeface="ArialMT"/>
              </a:rPr>
              <a:t>the</a:t>
            </a:r>
            <a:r>
              <a:rPr lang="en-US" sz="1800" b="1" dirty="0">
                <a:effectLst/>
                <a:latin typeface="ArialMT"/>
              </a:rPr>
              <a:t> </a:t>
            </a:r>
            <a:r>
              <a:rPr lang="en-US" sz="1800" b="1" dirty="0">
                <a:solidFill>
                  <a:srgbClr val="C00000"/>
                </a:solidFill>
                <a:effectLst/>
                <a:latin typeface="ArialMT"/>
              </a:rPr>
              <a:t>standard text </a:t>
            </a:r>
            <a:r>
              <a:rPr lang="en-US" sz="1800" dirty="0">
                <a:effectLst/>
                <a:latin typeface="ArialMT"/>
              </a:rPr>
              <a:t>in the UNESCO-IOC </a:t>
            </a:r>
            <a:r>
              <a:rPr lang="en-US" sz="1800" b="1" dirty="0">
                <a:solidFill>
                  <a:srgbClr val="C00000"/>
                </a:solidFill>
                <a:effectLst/>
                <a:latin typeface="ArialMT"/>
              </a:rPr>
              <a:t>Tsunami Ready signage </a:t>
            </a:r>
            <a:r>
              <a:rPr lang="en-US" sz="1800" dirty="0">
                <a:effectLst/>
                <a:latin typeface="ArialMT"/>
              </a:rPr>
              <a:t>for vertical evacuation, such as “Go to the designated building for vertical evacuation”, </a:t>
            </a:r>
          </a:p>
          <a:p>
            <a:pPr marL="579438" indent="-331788">
              <a:spcAft>
                <a:spcPts val="400"/>
              </a:spcAft>
              <a:buFont typeface="+mj-lt"/>
              <a:buAutoNum type="arabicPeriod"/>
            </a:pPr>
            <a:r>
              <a:rPr lang="en-US" sz="1800" b="1" dirty="0">
                <a:effectLst/>
                <a:latin typeface="ArialMT"/>
              </a:rPr>
              <a:t>Report progress toward informing </a:t>
            </a:r>
            <a:r>
              <a:rPr lang="en-US" sz="1800" dirty="0">
                <a:effectLst/>
                <a:latin typeface="ArialMT"/>
              </a:rPr>
              <a:t>the</a:t>
            </a:r>
            <a:r>
              <a:rPr lang="en-US" sz="1800" b="1" dirty="0">
                <a:effectLst/>
                <a:latin typeface="ArialMT"/>
              </a:rPr>
              <a:t> public on</a:t>
            </a:r>
            <a:r>
              <a:rPr lang="en-US" sz="1800" dirty="0">
                <a:effectLst/>
                <a:latin typeface="ArialMT"/>
              </a:rPr>
              <a:t> the validity of the </a:t>
            </a:r>
            <a:r>
              <a:rPr lang="en-US" sz="1800" b="1" dirty="0">
                <a:effectLst/>
                <a:latin typeface="ArialMT"/>
              </a:rPr>
              <a:t>recognition</a:t>
            </a:r>
            <a:r>
              <a:rPr lang="en-US" sz="1800" dirty="0">
                <a:effectLst/>
                <a:latin typeface="ArialMT"/>
              </a:rPr>
              <a:t>, to be indicated on Tsunami Ready signage and on the certificate under the UNESCO-IOC Tsunami Ready logo. </a:t>
            </a:r>
          </a:p>
          <a:p>
            <a:endParaRPr lang="en-US" sz="1100" dirty="0">
              <a:effectLst/>
              <a:latin typeface="ArialMT"/>
            </a:endParaRPr>
          </a:p>
          <a:p>
            <a:r>
              <a:rPr lang="en-US" sz="1800" dirty="0">
                <a:effectLst/>
                <a:latin typeface="ArialMT"/>
              </a:rPr>
              <a:t>The Group will be </a:t>
            </a:r>
            <a:r>
              <a:rPr lang="en-US" dirty="0">
                <a:effectLst/>
                <a:latin typeface="ArialMT"/>
              </a:rPr>
              <a:t>composed</a:t>
            </a:r>
            <a:r>
              <a:rPr lang="en-US" sz="1800" dirty="0">
                <a:effectLst/>
                <a:latin typeface="ArialMT"/>
              </a:rPr>
              <a:t> of members nominated by the Member States, representative of ITIC, with two co-chairs to be elected by the ICG. </a:t>
            </a:r>
            <a:endParaRPr lang="en-US" dirty="0"/>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1847808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50891"/>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Status</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of</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Actions</a:t>
            </a:r>
            <a:r>
              <a:rPr lang="mi-NZ" sz="3200" dirty="0">
                <a:solidFill>
                  <a:srgbClr val="0961A9"/>
                </a:solidFill>
                <a:latin typeface="Aptos ExtraBold" panose="020B0004020202020204" pitchFamily="34" charset="0"/>
              </a:rPr>
              <a:t> &amp; </a:t>
            </a:r>
            <a:r>
              <a:rPr lang="mi-NZ" sz="3200" dirty="0" err="1">
                <a:solidFill>
                  <a:srgbClr val="0961A9"/>
                </a:solidFill>
                <a:latin typeface="Aptos ExtraBold" panose="020B0004020202020204" pitchFamily="34" charset="0"/>
              </a:rPr>
              <a:t>Decisions</a:t>
            </a:r>
            <a:r>
              <a:rPr lang="mi-NZ" sz="3200" dirty="0">
                <a:solidFill>
                  <a:srgbClr val="0961A9"/>
                </a:solidFill>
                <a:latin typeface="Aptos ExtraBold" panose="020B0004020202020204" pitchFamily="34" charset="0"/>
              </a:rPr>
              <a:t> – TOWS-WG-XVII</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663916" cy="6009337"/>
          </a:xfrm>
          <a:prstGeom prst="rect">
            <a:avLst/>
          </a:prstGeom>
          <a:noFill/>
        </p:spPr>
        <p:txBody>
          <a:bodyPr wrap="square" rtlCol="0">
            <a:spAutoFit/>
          </a:bodyPr>
          <a:lstStyle/>
          <a:p>
            <a:r>
              <a:rPr lang="en-NZ" sz="2400" dirty="0">
                <a:latin typeface="Aptos" panose="020B0004020202020204" pitchFamily="34" charset="0"/>
              </a:rPr>
              <a:t>The WG encourages synergy with Making Cities Resilient (2030), and recommended ICGs advocate for member states implementing Tsunami Ready to link with this (such as agency representation on NTRB). </a:t>
            </a:r>
          </a:p>
          <a:p>
            <a:endParaRPr lang="en-NZ" sz="1800" dirty="0">
              <a:latin typeface="Aptos" panose="020B0004020202020204" pitchFamily="34" charset="0"/>
            </a:endParaRPr>
          </a:p>
          <a:p>
            <a:r>
              <a:rPr lang="en-NZ" sz="2400" dirty="0">
                <a:latin typeface="Aptos" panose="020B0004020202020204" pitchFamily="34" charset="0"/>
              </a:rPr>
              <a:t>The WG recommended text for signage for locations that will not feel the earthquake, such as ‘</a:t>
            </a:r>
            <a:r>
              <a:rPr lang="en-NZ" sz="2400" i="1" dirty="0">
                <a:latin typeface="Aptos" panose="020B0004020202020204" pitchFamily="34" charset="0"/>
              </a:rPr>
              <a:t>In case of any official tsunami message, go to high ground or inland</a:t>
            </a:r>
            <a:r>
              <a:rPr lang="en-NZ" sz="2400" dirty="0">
                <a:latin typeface="Aptos" panose="020B0004020202020204" pitchFamily="34" charset="0"/>
              </a:rPr>
              <a:t>’.</a:t>
            </a:r>
          </a:p>
          <a:p>
            <a:r>
              <a:rPr lang="en-NZ" sz="2000" i="1" dirty="0">
                <a:solidFill>
                  <a:srgbClr val="C00000"/>
                </a:solidFill>
                <a:latin typeface="Aptos" panose="020B0004020202020204" pitchFamily="34" charset="0"/>
              </a:rPr>
              <a:t>(PTWS ITIC recommendation from working with Micronesia (Chuuk, Pohnpei) that has distant threat)</a:t>
            </a:r>
          </a:p>
          <a:p>
            <a:endParaRPr lang="en-NZ" sz="1800" dirty="0">
              <a:latin typeface="Aptos" panose="020B0004020202020204" pitchFamily="34" charset="0"/>
            </a:endParaRPr>
          </a:p>
          <a:p>
            <a:r>
              <a:rPr lang="en-NZ" sz="2400" dirty="0">
                <a:latin typeface="Aptos" panose="020B0004020202020204" pitchFamily="34" charset="0"/>
              </a:rPr>
              <a:t>ICG/IOTWMS have established National Tsunami Ready Focal Points to facilitate 			coordination and communication.</a:t>
            </a:r>
          </a:p>
          <a:p>
            <a:endParaRPr lang="en-NZ" sz="1800" dirty="0">
              <a:latin typeface="Aptos" panose="020B0004020202020204" pitchFamily="34" charset="0"/>
            </a:endParaRPr>
          </a:p>
          <a:p>
            <a:r>
              <a:rPr lang="en-NZ" sz="2400" dirty="0">
                <a:latin typeface="Aptos" panose="020B0004020202020204" pitchFamily="34" charset="0"/>
              </a:rPr>
              <a:t>		TT-DMP have been asked to consider the introduction of a Tsunami 			Ready Evaluation Form, as currently run in ICG/CARIBE. </a:t>
            </a:r>
          </a:p>
          <a:p>
            <a:endParaRPr lang="en-NZ" sz="1600" dirty="0">
              <a:latin typeface="Aptos" panose="020B0004020202020204" pitchFamily="34" charset="0"/>
            </a:endParaRPr>
          </a:p>
          <a:p>
            <a:r>
              <a:rPr lang="en-NZ" sz="2400" dirty="0">
                <a:latin typeface="Aptos" panose="020B0004020202020204" pitchFamily="34" charset="0"/>
              </a:rPr>
              <a:t>					There is an ISO 22328-3 which is targeting the 						large-scale private sector to be tsunami ready</a:t>
            </a:r>
            <a:endParaRPr lang="en-NZ" sz="2000" dirty="0">
              <a:latin typeface="Aptos" panose="020B0004020202020204" pitchFamily="34" charset="0"/>
            </a:endParaRPr>
          </a:p>
          <a:p>
            <a:pPr algn="r"/>
            <a:r>
              <a:rPr lang="en-NZ" sz="1050" dirty="0">
                <a:latin typeface="Aptos" panose="020B0004020202020204" pitchFamily="34" charset="0"/>
              </a:rPr>
              <a:t> </a:t>
            </a:r>
            <a:endParaRPr lang="en-NZ" sz="2000" dirty="0">
              <a:latin typeface="Aptos" panose="020B0004020202020204" pitchFamily="34" charset="0"/>
            </a:endParaRPr>
          </a:p>
          <a:p>
            <a:pPr algn="r"/>
            <a:r>
              <a:rPr lang="en-NZ" sz="2000" i="1" dirty="0">
                <a:latin typeface="Aptos" panose="020B0004020202020204" pitchFamily="34" charset="0"/>
              </a:rPr>
              <a:t>Please see full recommendation in the TOWS-WG-XVII report.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3382817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29334"/>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Status</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of</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Actions</a:t>
            </a:r>
            <a:r>
              <a:rPr lang="mi-NZ" sz="3200" dirty="0">
                <a:solidFill>
                  <a:srgbClr val="0961A9"/>
                </a:solidFill>
                <a:latin typeface="Aptos ExtraBold" panose="020B0004020202020204" pitchFamily="34" charset="0"/>
              </a:rPr>
              <a:t> &amp; </a:t>
            </a:r>
            <a:r>
              <a:rPr lang="mi-NZ" sz="3200" dirty="0" err="1">
                <a:solidFill>
                  <a:srgbClr val="0961A9"/>
                </a:solidFill>
                <a:latin typeface="Aptos ExtraBold" panose="020B0004020202020204" pitchFamily="34" charset="0"/>
              </a:rPr>
              <a:t>Decisions</a:t>
            </a:r>
            <a:r>
              <a:rPr lang="mi-NZ" sz="3200" dirty="0">
                <a:solidFill>
                  <a:srgbClr val="0961A9"/>
                </a:solidFill>
                <a:latin typeface="Aptos ExtraBold" panose="020B0004020202020204" pitchFamily="34" charset="0"/>
              </a:rPr>
              <a:t> – TOWS-WG-XVII</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5940088"/>
          </a:xfrm>
          <a:prstGeom prst="rect">
            <a:avLst/>
          </a:prstGeom>
          <a:noFill/>
        </p:spPr>
        <p:txBody>
          <a:bodyPr wrap="square" rtlCol="0">
            <a:spAutoFit/>
          </a:bodyPr>
          <a:lstStyle/>
          <a:p>
            <a:r>
              <a:rPr lang="en-NZ" sz="2000" dirty="0">
                <a:latin typeface="Aptos" panose="020B0004020202020204" pitchFamily="34" charset="0"/>
              </a:rPr>
              <a:t>Progress on Tsunami Ready implementation was presented at the TOWS TT-DMP and TOWS-WG-XVII. </a:t>
            </a:r>
          </a:p>
          <a:p>
            <a:endParaRPr lang="en-NZ" sz="2000" dirty="0">
              <a:latin typeface="Aptos" panose="020B0004020202020204" pitchFamily="34" charset="0"/>
            </a:endParaRPr>
          </a:p>
          <a:p>
            <a:r>
              <a:rPr lang="en-NZ" sz="2000" dirty="0">
                <a:latin typeface="Aptos" panose="020B0004020202020204" pitchFamily="34" charset="0"/>
              </a:rPr>
              <a:t>The Group noted “</a:t>
            </a:r>
            <a:r>
              <a:rPr lang="en-NZ" sz="2000" i="1" dirty="0">
                <a:latin typeface="Aptos" panose="020B0004020202020204" pitchFamily="34" charset="0"/>
              </a:rPr>
              <a:t>the progress made by ICG/PTWS concerning exploring mechanisms of how to include national tsunami preparedness and readiness programmes and initiatives in the UN Ocean Decade Programme, and that the Tsunami Ready Equivalency Approach framed under similar initiatives seeks to enable reporting on tsunami preparedness in a  manner compatible with the TRRP”</a:t>
            </a:r>
          </a:p>
          <a:p>
            <a:endParaRPr lang="en-NZ" sz="2000" i="1" dirty="0">
              <a:latin typeface="Aptos" panose="020B0004020202020204" pitchFamily="34" charset="0"/>
            </a:endParaRPr>
          </a:p>
          <a:p>
            <a:r>
              <a:rPr lang="en-NZ" sz="2000" dirty="0">
                <a:latin typeface="Aptos" panose="020B0004020202020204" pitchFamily="34" charset="0"/>
              </a:rPr>
              <a:t>And recommended that </a:t>
            </a:r>
            <a:r>
              <a:rPr lang="en-NZ" sz="2000" b="1" dirty="0">
                <a:solidFill>
                  <a:srgbClr val="0961A9"/>
                </a:solidFill>
                <a:latin typeface="Aptos" panose="020B0004020202020204" pitchFamily="34" charset="0"/>
              </a:rPr>
              <a:t>ICG/PTWS Task Team Tsunami Ready share the ICG/PTWS guidance on Tsunami Ready Equivalency for further consideration by TT-DMP</a:t>
            </a:r>
            <a:r>
              <a:rPr lang="en-NZ" sz="2000" dirty="0">
                <a:latin typeface="Aptos" panose="020B0004020202020204" pitchFamily="34" charset="0"/>
              </a:rPr>
              <a:t>, as a potential mechanism for reporting toward this goal;</a:t>
            </a:r>
          </a:p>
          <a:p>
            <a:endParaRPr lang="en-NZ" sz="2000" dirty="0">
              <a:latin typeface="Aptos" panose="020B0004020202020204" pitchFamily="34" charset="0"/>
            </a:endParaRPr>
          </a:p>
          <a:p>
            <a:r>
              <a:rPr lang="en-NZ" sz="2000" dirty="0">
                <a:latin typeface="Aptos" panose="020B0004020202020204" pitchFamily="34" charset="0"/>
              </a:rPr>
              <a:t>		The Groups also requested that the Secretariat, led by TICs, </a:t>
            </a:r>
            <a:r>
              <a:rPr lang="en-NZ" sz="2000" b="1" dirty="0">
                <a:solidFill>
                  <a:srgbClr val="0961A9"/>
                </a:solidFill>
                <a:latin typeface="Aptos" panose="020B0004020202020204" pitchFamily="34" charset="0"/>
              </a:rPr>
              <a:t>develop and share a 			Tsunami Ready Toolkit </a:t>
            </a:r>
            <a:r>
              <a:rPr lang="en-NZ" sz="2000" dirty="0">
                <a:latin typeface="Aptos" panose="020B0004020202020204" pitchFamily="34" charset="0"/>
              </a:rPr>
              <a:t>to assist Member States with implementation, such as 			standard procedure for the submission of an application, and clarification on the 			definition of ‘community’  .              </a:t>
            </a:r>
          </a:p>
          <a:p>
            <a:pPr algn="r"/>
            <a:endParaRPr lang="en-NZ" sz="2000" dirty="0">
              <a:latin typeface="Aptos" panose="020B0004020202020204" pitchFamily="34" charset="0"/>
            </a:endParaRPr>
          </a:p>
          <a:p>
            <a:pPr algn="r"/>
            <a:endParaRPr lang="en-NZ" sz="2000" dirty="0">
              <a:latin typeface="Aptos" panose="020B0004020202020204" pitchFamily="34" charset="0"/>
            </a:endParaRPr>
          </a:p>
          <a:p>
            <a:pPr algn="r"/>
            <a:r>
              <a:rPr lang="en-NZ" sz="2000" dirty="0">
                <a:latin typeface="Aptos" panose="020B0004020202020204" pitchFamily="34" charset="0"/>
              </a:rPr>
              <a:t> </a:t>
            </a:r>
          </a:p>
          <a:p>
            <a:pPr algn="r"/>
            <a:r>
              <a:rPr lang="en-NZ" sz="2000" i="1" dirty="0">
                <a:latin typeface="Aptos" panose="020B0004020202020204" pitchFamily="34" charset="0"/>
              </a:rPr>
              <a:t>Please see full recommendation in the TOWS-WG-XVII report.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3687609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29334"/>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Tsunami Ready Toolkit - contents so far </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72445" y="905878"/>
            <a:ext cx="11440632" cy="1015663"/>
          </a:xfrm>
          <a:prstGeom prst="rect">
            <a:avLst/>
          </a:prstGeom>
          <a:noFill/>
        </p:spPr>
        <p:txBody>
          <a:bodyPr wrap="square" rtlCol="0">
            <a:spAutoFit/>
          </a:bodyPr>
          <a:lstStyle/>
          <a:p>
            <a:pPr algn="r"/>
            <a:endParaRPr lang="en-NZ" sz="2000" dirty="0">
              <a:latin typeface="Aptos" panose="020B0004020202020204" pitchFamily="34" charset="0"/>
            </a:endParaRPr>
          </a:p>
          <a:p>
            <a:pPr algn="r"/>
            <a:endParaRPr lang="en-NZ" sz="2000" dirty="0">
              <a:latin typeface="Aptos" panose="020B0004020202020204" pitchFamily="34" charset="0"/>
            </a:endParaRPr>
          </a:p>
          <a:p>
            <a:pPr algn="r"/>
            <a:r>
              <a:rPr lang="en-NZ" sz="2000" i="1" dirty="0">
                <a:latin typeface="Aptos" panose="020B0004020202020204" pitchFamily="34" charset="0"/>
              </a:rPr>
              <a: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3" name="TextBox 2">
            <a:extLst>
              <a:ext uri="{FF2B5EF4-FFF2-40B4-BE49-F238E27FC236}">
                <a16:creationId xmlns:a16="http://schemas.microsoft.com/office/drawing/2014/main" id="{A458A4D2-AD36-EA3C-9B6C-F4B1AFE758D4}"/>
              </a:ext>
            </a:extLst>
          </p:cNvPr>
          <p:cNvSpPr txBox="1"/>
          <p:nvPr/>
        </p:nvSpPr>
        <p:spPr>
          <a:xfrm>
            <a:off x="329609" y="942184"/>
            <a:ext cx="11663916" cy="5740033"/>
          </a:xfrm>
          <a:prstGeom prst="rect">
            <a:avLst/>
          </a:prstGeom>
          <a:solidFill>
            <a:schemeClr val="bg1"/>
          </a:solidFill>
        </p:spPr>
        <p:txBody>
          <a:bodyPr wrap="square" rtlCol="0">
            <a:spAutoFit/>
          </a:bodyPr>
          <a:lstStyle/>
          <a:p>
            <a:pPr marL="466725" indent="-466725">
              <a:spcAft>
                <a:spcPts val="600"/>
              </a:spcAft>
              <a:buFont typeface="Wingdings" pitchFamily="2" charset="2"/>
              <a:buChar char="q"/>
            </a:pPr>
            <a:r>
              <a:rPr lang="en-NZ" sz="2400" b="1" dirty="0">
                <a:solidFill>
                  <a:srgbClr val="0961A9"/>
                </a:solidFill>
                <a:latin typeface="Arial" panose="020B0604020202020204" pitchFamily="34" charset="0"/>
                <a:cs typeface="Arial" panose="020B0604020202020204" pitchFamily="34" charset="0"/>
              </a:rPr>
              <a:t>TR Application and NTRB approval process</a:t>
            </a:r>
          </a:p>
          <a:p>
            <a:pPr marL="800100" lvl="1" indent="-342900">
              <a:spcAft>
                <a:spcPts val="600"/>
              </a:spcAft>
              <a:buFont typeface="Arial" panose="020B0604020202020204" pitchFamily="34" charset="0"/>
              <a:buChar char="•"/>
            </a:pPr>
            <a:r>
              <a:rPr lang="en-NZ" sz="2400" dirty="0">
                <a:latin typeface="Arial" panose="020B0604020202020204" pitchFamily="34" charset="0"/>
                <a:cs typeface="Arial" panose="020B0604020202020204" pitchFamily="34" charset="0"/>
              </a:rPr>
              <a:t>Efficient Application Submission – enable online, automated, std file-naming</a:t>
            </a:r>
            <a:endParaRPr lang="en-NZ" sz="2400" dirty="0">
              <a:solidFill>
                <a:srgbClr val="222222"/>
              </a:solidFill>
              <a:latin typeface="Arial" panose="020B0604020202020204" pitchFamily="34" charset="0"/>
              <a:cs typeface="Arial" panose="020B0604020202020204" pitchFamily="34" charset="0"/>
            </a:endParaRPr>
          </a:p>
          <a:p>
            <a:pPr marL="800100" lvl="1" indent="-3429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Language requirements / flexibility for application / supporting documents </a:t>
            </a:r>
          </a:p>
          <a:p>
            <a:pPr marL="800100" lvl="1" indent="-3429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Accompanying Letter templates for required submitted documents </a:t>
            </a:r>
          </a:p>
          <a:p>
            <a:pPr marL="800100" lvl="1" indent="-3429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NTRB Tsunami Ready Application Review process – guidance for verification and approval with examples</a:t>
            </a:r>
          </a:p>
          <a:p>
            <a:pPr marL="466725" indent="-466725">
              <a:spcAft>
                <a:spcPts val="600"/>
              </a:spcAft>
              <a:buFont typeface="Wingdings" pitchFamily="2" charset="2"/>
              <a:buChar char="q"/>
            </a:pPr>
            <a:r>
              <a:rPr lang="en-US" sz="2400" b="1" i="0" dirty="0">
                <a:solidFill>
                  <a:srgbClr val="0961A9"/>
                </a:solidFill>
                <a:effectLst/>
                <a:latin typeface="Arial" panose="020B0604020202020204" pitchFamily="34" charset="0"/>
                <a:cs typeface="Arial" panose="020B0604020202020204" pitchFamily="34" charset="0"/>
              </a:rPr>
              <a:t>How to start Tsunami Ready - what to do 1</a:t>
            </a:r>
            <a:r>
              <a:rPr lang="en-US" sz="2400" b="1" i="0" baseline="30000" dirty="0">
                <a:solidFill>
                  <a:srgbClr val="0961A9"/>
                </a:solidFill>
                <a:effectLst/>
                <a:latin typeface="Arial" panose="020B0604020202020204" pitchFamily="34" charset="0"/>
                <a:cs typeface="Arial" panose="020B0604020202020204" pitchFamily="34" charset="0"/>
              </a:rPr>
              <a:t>st</a:t>
            </a:r>
            <a:r>
              <a:rPr lang="en-US" sz="2400" b="1" i="0" dirty="0">
                <a:solidFill>
                  <a:srgbClr val="0961A9"/>
                </a:solidFill>
                <a:effectLst/>
                <a:latin typeface="Arial" panose="020B0604020202020204" pitchFamily="34" charset="0"/>
                <a:cs typeface="Arial" panose="020B0604020202020204" pitchFamily="34" charset="0"/>
              </a:rPr>
              <a:t>, 2</a:t>
            </a:r>
            <a:r>
              <a:rPr lang="en-US" sz="2400" b="1" i="0" baseline="30000" dirty="0">
                <a:solidFill>
                  <a:srgbClr val="0961A9"/>
                </a:solidFill>
                <a:effectLst/>
                <a:latin typeface="Arial" panose="020B0604020202020204" pitchFamily="34" charset="0"/>
                <a:cs typeface="Arial" panose="020B0604020202020204" pitchFamily="34" charset="0"/>
              </a:rPr>
              <a:t>nd</a:t>
            </a:r>
            <a:r>
              <a:rPr lang="en-US" sz="2400" b="1" i="0" dirty="0">
                <a:solidFill>
                  <a:srgbClr val="0961A9"/>
                </a:solidFill>
                <a:effectLst/>
                <a:latin typeface="Arial" panose="020B0604020202020204" pitchFamily="34" charset="0"/>
                <a:cs typeface="Arial" panose="020B0604020202020204" pitchFamily="34" charset="0"/>
              </a:rPr>
              <a:t>, </a:t>
            </a:r>
            <a:r>
              <a:rPr lang="en-US" sz="2400" b="1" i="0" dirty="0" err="1">
                <a:solidFill>
                  <a:srgbClr val="0961A9"/>
                </a:solidFill>
                <a:effectLst/>
                <a:latin typeface="Arial" panose="020B0604020202020204" pitchFamily="34" charset="0"/>
                <a:cs typeface="Arial" panose="020B0604020202020204" pitchFamily="34" charset="0"/>
              </a:rPr>
              <a:t>etc</a:t>
            </a:r>
            <a:endParaRPr lang="en-US" sz="2400" b="1" i="0" dirty="0">
              <a:solidFill>
                <a:srgbClr val="0961A9"/>
              </a:solidFill>
              <a:effectLst/>
              <a:latin typeface="Arial" panose="020B0604020202020204" pitchFamily="34" charset="0"/>
              <a:cs typeface="Arial" panose="020B0604020202020204" pitchFamily="34" charset="0"/>
            </a:endParaRPr>
          </a:p>
          <a:p>
            <a:pPr marL="800100" lvl="1" indent="-342900">
              <a:spcAft>
                <a:spcPts val="600"/>
              </a:spcAft>
              <a:buFont typeface="Arial" panose="020B0604020202020204" pitchFamily="34" charset="0"/>
              <a:buChar char="•"/>
            </a:pPr>
            <a:r>
              <a:rPr lang="en-US" sz="2400" dirty="0">
                <a:solidFill>
                  <a:srgbClr val="222222"/>
                </a:solidFill>
                <a:latin typeface="Arial" panose="020B0604020202020204" pitchFamily="34" charset="0"/>
                <a:cs typeface="Arial" panose="020B0604020202020204" pitchFamily="34" charset="0"/>
              </a:rPr>
              <a:t>G</a:t>
            </a:r>
            <a:r>
              <a:rPr lang="en-US" sz="2400" b="0" i="0" dirty="0">
                <a:solidFill>
                  <a:srgbClr val="222222"/>
                </a:solidFill>
                <a:effectLst/>
                <a:latin typeface="Arial" panose="020B0604020202020204" pitchFamily="34" charset="0"/>
                <a:cs typeface="Arial" panose="020B0604020202020204" pitchFamily="34" charset="0"/>
              </a:rPr>
              <a:t>uidance how to define Community </a:t>
            </a:r>
            <a:endParaRPr lang="en-US" sz="2400" dirty="0">
              <a:solidFill>
                <a:srgbClr val="222222"/>
              </a:solidFill>
              <a:latin typeface="Arial" panose="020B0604020202020204" pitchFamily="34" charset="0"/>
              <a:cs typeface="Arial" panose="020B0604020202020204" pitchFamily="34" charset="0"/>
            </a:endParaRPr>
          </a:p>
          <a:p>
            <a:pPr marL="800100" lvl="1" indent="-342900">
              <a:spcAft>
                <a:spcPts val="600"/>
              </a:spcAft>
              <a:buFont typeface="Arial" panose="020B0604020202020204" pitchFamily="34" charset="0"/>
              <a:buChar char="•"/>
            </a:pPr>
            <a:r>
              <a:rPr lang="en-US" sz="2400" dirty="0">
                <a:solidFill>
                  <a:srgbClr val="222222"/>
                </a:solidFill>
                <a:latin typeface="Arial" panose="020B0604020202020204" pitchFamily="34" charset="0"/>
                <a:cs typeface="Arial" panose="020B0604020202020204" pitchFamily="34" charset="0"/>
              </a:rPr>
              <a:t>Use of baseline survey to document what is available and/or done</a:t>
            </a:r>
          </a:p>
          <a:p>
            <a:pPr marL="800100" lvl="1" indent="-342900">
              <a:spcAft>
                <a:spcPts val="600"/>
              </a:spcAft>
              <a:buFont typeface="Arial" panose="020B0604020202020204" pitchFamily="34" charset="0"/>
              <a:buChar char="•"/>
            </a:pPr>
            <a:r>
              <a:rPr lang="en-US" sz="2400" dirty="0">
                <a:solidFill>
                  <a:srgbClr val="222222"/>
                </a:solidFill>
                <a:latin typeface="Arial" panose="020B0604020202020204" pitchFamily="34" charset="0"/>
                <a:cs typeface="Arial" panose="020B0604020202020204" pitchFamily="34" charset="0"/>
              </a:rPr>
              <a:t>Confirm/obtain data for Inundation Modeling (bathymetry, topography, sources)</a:t>
            </a:r>
          </a:p>
          <a:p>
            <a:pPr marL="800100" lvl="1" indent="-342900">
              <a:spcAft>
                <a:spcPts val="600"/>
              </a:spcAft>
              <a:buFont typeface="Arial" panose="020B0604020202020204" pitchFamily="34" charset="0"/>
              <a:buChar char="•"/>
            </a:pPr>
            <a:r>
              <a:rPr lang="en-US" sz="2400" dirty="0">
                <a:solidFill>
                  <a:srgbClr val="222222"/>
                </a:solidFill>
                <a:latin typeface="Arial" panose="020B0604020202020204" pitchFamily="34" charset="0"/>
                <a:cs typeface="Arial" panose="020B0604020202020204" pitchFamily="34" charset="0"/>
              </a:rPr>
              <a:t>Confirm/obtain data for Evacuation Mapping – GIS data layers</a:t>
            </a:r>
            <a:endParaRPr lang="en-US" sz="2400" b="0" i="0" dirty="0">
              <a:solidFill>
                <a:srgbClr val="222222"/>
              </a:solidFill>
              <a:effectLst/>
              <a:latin typeface="Arial" panose="020B0604020202020204" pitchFamily="34" charset="0"/>
              <a:cs typeface="Arial" panose="020B0604020202020204" pitchFamily="34" charset="0"/>
            </a:endParaRPr>
          </a:p>
          <a:p>
            <a:pPr marL="466725" indent="-466725">
              <a:spcAft>
                <a:spcPts val="600"/>
              </a:spcAft>
              <a:buFont typeface="Wingdings" pitchFamily="2" charset="2"/>
              <a:buChar char="q"/>
            </a:pPr>
            <a:r>
              <a:rPr lang="en-US" sz="2400" b="1" i="0" dirty="0">
                <a:solidFill>
                  <a:srgbClr val="0961A9"/>
                </a:solidFill>
                <a:effectLst/>
                <a:latin typeface="Arial" panose="020B0604020202020204" pitchFamily="34" charset="0"/>
                <a:cs typeface="Arial" panose="020B0604020202020204" pitchFamily="34" charset="0"/>
              </a:rPr>
              <a:t>TR Work flow (between country and IOC Secretariat)</a:t>
            </a:r>
          </a:p>
          <a:p>
            <a:pPr marL="466725" indent="-466725">
              <a:spcAft>
                <a:spcPts val="600"/>
              </a:spcAft>
              <a:buFont typeface="Wingdings" pitchFamily="2" charset="2"/>
              <a:buChar char="q"/>
            </a:pPr>
            <a:r>
              <a:rPr lang="en-US" sz="2400" b="1" i="0" dirty="0">
                <a:solidFill>
                  <a:srgbClr val="0961A9"/>
                </a:solidFill>
                <a:effectLst/>
                <a:latin typeface="Arial" panose="020B0604020202020204" pitchFamily="34" charset="0"/>
                <a:cs typeface="Arial" panose="020B0604020202020204" pitchFamily="34" charset="0"/>
              </a:rPr>
              <a:t>Signage guidelines (std colors, size, fonts, words, </a:t>
            </a:r>
            <a:r>
              <a:rPr lang="en-US" sz="2400" b="1" i="0" dirty="0" err="1">
                <a:solidFill>
                  <a:srgbClr val="0961A9"/>
                </a:solidFill>
                <a:effectLst/>
                <a:latin typeface="Arial" panose="020B0604020202020204" pitchFamily="34" charset="0"/>
                <a:cs typeface="Arial" panose="020B0604020202020204" pitchFamily="34" charset="0"/>
              </a:rPr>
              <a:t>etc</a:t>
            </a:r>
            <a:r>
              <a:rPr lang="en-US" sz="2400" b="1" dirty="0">
                <a:solidFill>
                  <a:srgbClr val="0961A9"/>
                </a:solidFill>
                <a:latin typeface="Arial" panose="020B0604020202020204" pitchFamily="34" charset="0"/>
                <a:cs typeface="Arial" panose="020B0604020202020204" pitchFamily="34" charset="0"/>
              </a:rPr>
              <a:t> </a:t>
            </a:r>
            <a:r>
              <a:rPr lang="en-US" sz="2400" b="1" i="0" dirty="0">
                <a:solidFill>
                  <a:srgbClr val="0961A9"/>
                </a:solidFill>
                <a:effectLst/>
                <a:latin typeface="Arial" panose="020B0604020202020204" pitchFamily="34" charset="0"/>
                <a:cs typeface="Arial" panose="020B0604020202020204" pitchFamily="34" charset="0"/>
              </a:rPr>
              <a:t>for common signs) </a:t>
            </a:r>
          </a:p>
        </p:txBody>
      </p:sp>
    </p:spTree>
    <p:extLst>
      <p:ext uri="{BB962C8B-B14F-4D97-AF65-F5344CB8AC3E}">
        <p14:creationId xmlns:p14="http://schemas.microsoft.com/office/powerpoint/2010/main" val="3270202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03594"/>
            <a:ext cx="11947451" cy="615553"/>
          </a:xfrm>
          <a:prstGeom prst="rect">
            <a:avLst/>
          </a:prstGeom>
          <a:noFill/>
        </p:spPr>
        <p:txBody>
          <a:bodyPr wrap="square" rtlCol="0">
            <a:spAutoFit/>
          </a:bodyPr>
          <a:lstStyle/>
          <a:p>
            <a:r>
              <a:rPr lang="mi-NZ" sz="3400" dirty="0">
                <a:solidFill>
                  <a:srgbClr val="0961A9"/>
                </a:solidFill>
                <a:latin typeface="Aptos ExtraBold" panose="020B0004020202020204" pitchFamily="34" charset="0"/>
              </a:rPr>
              <a:t>Standardized Training supporting Tsunami Ready – ITIC</a:t>
            </a:r>
            <a:endParaRPr lang="en-NZ" sz="3400" dirty="0">
              <a:solidFill>
                <a:srgbClr val="0961A9"/>
              </a:solidFill>
              <a:latin typeface="Aptos ExtraBold" panose="020B0004020202020204" pitchFamily="34" charset="0"/>
            </a:endParaRP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3" name="TextBox 2">
            <a:extLst>
              <a:ext uri="{FF2B5EF4-FFF2-40B4-BE49-F238E27FC236}">
                <a16:creationId xmlns:a16="http://schemas.microsoft.com/office/drawing/2014/main" id="{A458A4D2-AD36-EA3C-9B6C-F4B1AFE758D4}"/>
              </a:ext>
            </a:extLst>
          </p:cNvPr>
          <p:cNvSpPr txBox="1"/>
          <p:nvPr/>
        </p:nvSpPr>
        <p:spPr>
          <a:xfrm>
            <a:off x="301256" y="1041023"/>
            <a:ext cx="11862390" cy="5816977"/>
          </a:xfrm>
          <a:prstGeom prst="rect">
            <a:avLst/>
          </a:prstGeom>
          <a:solidFill>
            <a:schemeClr val="bg1"/>
          </a:solidFill>
        </p:spPr>
        <p:txBody>
          <a:bodyPr wrap="square" rtlCol="0">
            <a:spAutoFit/>
          </a:bodyPr>
          <a:lstStyle/>
          <a:p>
            <a:pPr marL="466725" indent="-466725">
              <a:spcAft>
                <a:spcPts val="600"/>
              </a:spcAft>
              <a:buFont typeface="Wingdings" pitchFamily="2" charset="2"/>
              <a:buChar char="q"/>
            </a:pPr>
            <a:r>
              <a:rPr lang="en-NZ" sz="2400" b="1" dirty="0">
                <a:solidFill>
                  <a:srgbClr val="0961A9"/>
                </a:solidFill>
                <a:latin typeface="Arial" panose="020B0604020202020204" pitchFamily="34" charset="0"/>
                <a:cs typeface="Arial" panose="020B0604020202020204" pitchFamily="34" charset="0"/>
              </a:rPr>
              <a:t>IOC Ocean Teacher Global Academy (OTGA)</a:t>
            </a:r>
          </a:p>
          <a:p>
            <a:pPr marL="800100" lvl="1" indent="-3429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Intl Oceanographic Data and Information Exchange (IODE) </a:t>
            </a:r>
            <a:r>
              <a:rPr lang="en-US" sz="2400" dirty="0" err="1">
                <a:latin typeface="Arial" panose="020B0604020202020204" pitchFamily="34" charset="0"/>
                <a:cs typeface="Arial" panose="020B0604020202020204" pitchFamily="34" charset="0"/>
              </a:rPr>
              <a:t>programme</a:t>
            </a:r>
            <a:r>
              <a:rPr lang="en-US" sz="2400" dirty="0">
                <a:latin typeface="Arial" panose="020B0604020202020204" pitchFamily="34" charset="0"/>
                <a:cs typeface="Arial" panose="020B0604020202020204" pitchFamily="34" charset="0"/>
              </a:rPr>
              <a:t> </a:t>
            </a:r>
            <a:endParaRPr lang="en-NZ" sz="2400" dirty="0">
              <a:latin typeface="Arial" panose="020B0604020202020204" pitchFamily="34" charset="0"/>
              <a:cs typeface="Arial" panose="020B0604020202020204" pitchFamily="34" charset="0"/>
            </a:endParaRPr>
          </a:p>
          <a:p>
            <a:pPr marL="800100" lvl="1" indent="-34290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Implements IOC Capacity Development Strategy</a:t>
            </a:r>
          </a:p>
          <a:p>
            <a:pPr marL="800100" lvl="1" indent="-342900">
              <a:spcAft>
                <a:spcPts val="600"/>
              </a:spcAft>
              <a:buFont typeface="Arial" panose="020B0604020202020204" pitchFamily="34" charset="0"/>
              <a:buChar char="•"/>
            </a:pPr>
            <a:r>
              <a:rPr lang="en-NZ" sz="2400" dirty="0">
                <a:latin typeface="Arial" panose="020B0604020202020204" pitchFamily="34" charset="0"/>
                <a:cs typeface="Arial" panose="020B0604020202020204" pitchFamily="34" charset="0"/>
              </a:rPr>
              <a:t>Online, global platform; </a:t>
            </a:r>
            <a:r>
              <a:rPr lang="en-NZ" sz="2400" dirty="0">
                <a:solidFill>
                  <a:srgbClr val="222222"/>
                </a:solidFill>
                <a:latin typeface="Arial" panose="020B0604020202020204" pitchFamily="34" charset="0"/>
                <a:cs typeface="Arial" panose="020B0604020202020204" pitchFamily="34" charset="0"/>
              </a:rPr>
              <a:t>17 regional and specialized centres around the world</a:t>
            </a:r>
          </a:p>
          <a:p>
            <a:pPr marL="466725" indent="-466725">
              <a:spcAft>
                <a:spcPts val="600"/>
              </a:spcAft>
              <a:buFont typeface="Wingdings" pitchFamily="2" charset="2"/>
              <a:buChar char="q"/>
            </a:pPr>
            <a:r>
              <a:rPr lang="en-US" sz="2400" b="1" i="0" dirty="0">
                <a:solidFill>
                  <a:srgbClr val="0961A9"/>
                </a:solidFill>
                <a:effectLst/>
                <a:latin typeface="Arial" panose="020B0604020202020204" pitchFamily="34" charset="0"/>
                <a:cs typeface="Arial" panose="020B0604020202020204" pitchFamily="34" charset="0"/>
              </a:rPr>
              <a:t>ITIC is OTGA Specialized Training Centre (STC) for Tsunamis</a:t>
            </a:r>
          </a:p>
          <a:p>
            <a:pPr marL="800100" marR="0" lvl="1"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NZ" sz="2400" b="0" i="0" u="none" strike="noStrike" kern="1200" cap="none" spc="0" normalizeH="0" baseline="0" noProof="0" dirty="0">
                <a:ln>
                  <a:noFill/>
                </a:ln>
                <a:solidFill>
                  <a:srgbClr val="0961A9"/>
                </a:solidFill>
                <a:effectLst/>
                <a:uLnTx/>
                <a:uFillTx/>
                <a:latin typeface="Arial" panose="020B0604020202020204" pitchFamily="34" charset="0"/>
                <a:ea typeface="+mn-ea"/>
                <a:cs typeface="Arial" panose="020B0604020202020204" pitchFamily="34" charset="0"/>
              </a:rPr>
              <a:t>UNESCO-IOC Tsunami Awareness (foundational) - live Aug 1</a:t>
            </a:r>
          </a:p>
          <a:p>
            <a:pPr marL="1257300" lvl="2" indent="-342900">
              <a:spcAft>
                <a:spcPts val="600"/>
              </a:spcAft>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ITIC with Tsunami TRS (Bernardo </a:t>
            </a:r>
            <a:r>
              <a:rPr lang="en-NZ" sz="2400" dirty="0" err="1">
                <a:solidFill>
                  <a:prstClr val="black"/>
                </a:solidFill>
                <a:latin typeface="Arial" panose="020B0604020202020204" pitchFamily="34" charset="0"/>
                <a:cs typeface="Arial" panose="020B0604020202020204" pitchFamily="34" charset="0"/>
              </a:rPr>
              <a:t>Aliaga</a:t>
            </a:r>
            <a:r>
              <a:rPr lang="en-NZ" sz="2400" dirty="0">
                <a:solidFill>
                  <a:prstClr val="black"/>
                </a:solidFill>
                <a:latin typeface="Arial" panose="020B0604020202020204" pitchFamily="34" charset="0"/>
                <a:cs typeface="Arial" panose="020B0604020202020204" pitchFamily="34" charset="0"/>
              </a:rPr>
              <a:t>)</a:t>
            </a:r>
          </a:p>
          <a:p>
            <a:pPr marL="800100" marR="0" lvl="1"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NZ" sz="2400" b="0" i="0" u="none" strike="noStrike" kern="1200" cap="none" spc="0" normalizeH="0" baseline="0" noProof="0" dirty="0">
                <a:ln>
                  <a:noFill/>
                </a:ln>
                <a:solidFill>
                  <a:srgbClr val="0961A9"/>
                </a:solidFill>
                <a:effectLst/>
                <a:uLnTx/>
                <a:uFillTx/>
                <a:latin typeface="Arial" panose="020B0604020202020204" pitchFamily="34" charset="0"/>
                <a:ea typeface="+mn-ea"/>
                <a:cs typeface="Arial" panose="020B0604020202020204" pitchFamily="34" charset="0"/>
              </a:rPr>
              <a:t>UNESCO-IOC Tsunami Ready (requires Tsunami Awareness) - live Sept 1</a:t>
            </a:r>
          </a:p>
          <a:p>
            <a:pPr marL="1257300" lvl="2" indent="-342900">
              <a:spcAft>
                <a:spcPts val="600"/>
              </a:spcAft>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ITIC and IOTIC (</a:t>
            </a:r>
            <a:r>
              <a:rPr lang="en-NZ" sz="2400" dirty="0" err="1">
                <a:solidFill>
                  <a:prstClr val="black"/>
                </a:solidFill>
                <a:latin typeface="Arial" panose="020B0604020202020204" pitchFamily="34" charset="0"/>
                <a:cs typeface="Arial" panose="020B0604020202020204" pitchFamily="34" charset="0"/>
              </a:rPr>
              <a:t>Ardito</a:t>
            </a:r>
            <a:r>
              <a:rPr lang="en-NZ" sz="2400" dirty="0">
                <a:solidFill>
                  <a:prstClr val="black"/>
                </a:solidFill>
                <a:latin typeface="Arial" panose="020B0604020202020204" pitchFamily="34" charset="0"/>
                <a:cs typeface="Arial" panose="020B0604020202020204" pitchFamily="34" charset="0"/>
              </a:rPr>
              <a:t> </a:t>
            </a:r>
            <a:r>
              <a:rPr lang="en-NZ" sz="2400" dirty="0" err="1">
                <a:solidFill>
                  <a:prstClr val="black"/>
                </a:solidFill>
                <a:latin typeface="Arial" panose="020B0604020202020204" pitchFamily="34" charset="0"/>
                <a:cs typeface="Arial" panose="020B0604020202020204" pitchFamily="34" charset="0"/>
              </a:rPr>
              <a:t>Kodijat</a:t>
            </a:r>
            <a:r>
              <a:rPr lang="en-NZ" sz="2400" dirty="0">
                <a:solidFill>
                  <a:prstClr val="black"/>
                </a:solidFill>
                <a:latin typeface="Arial" panose="020B0604020202020204" pitchFamily="34" charset="0"/>
                <a:cs typeface="Arial" panose="020B0604020202020204" pitchFamily="34" charset="0"/>
              </a:rPr>
              <a:t>)</a:t>
            </a:r>
          </a:p>
          <a:p>
            <a:pPr marL="800100" lvl="1" indent="-342900">
              <a:spcBef>
                <a:spcPts val="900"/>
              </a:spcBef>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UNESCO-IOC Tsunami Warning </a:t>
            </a:r>
            <a:r>
              <a:rPr lang="en-NZ" sz="2400" dirty="0" err="1">
                <a:solidFill>
                  <a:prstClr val="black"/>
                </a:solidFill>
                <a:latin typeface="Arial" panose="020B0604020202020204" pitchFamily="34" charset="0"/>
                <a:cs typeface="Arial" panose="020B0604020202020204" pitchFamily="34" charset="0"/>
              </a:rPr>
              <a:t>Center</a:t>
            </a:r>
            <a:r>
              <a:rPr lang="en-NZ" sz="2400" dirty="0">
                <a:solidFill>
                  <a:prstClr val="black"/>
                </a:solidFill>
                <a:latin typeface="Arial" panose="020B0604020202020204" pitchFamily="34" charset="0"/>
                <a:cs typeface="Arial" panose="020B0604020202020204" pitchFamily="34" charset="0"/>
              </a:rPr>
              <a:t> Staff Competencies – 2025/2026</a:t>
            </a:r>
          </a:p>
          <a:p>
            <a:pPr marL="1257300" lvl="2" indent="-342900">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Implement PTWS NTWC Minimum Staff Competency Framework(2023) </a:t>
            </a:r>
          </a:p>
          <a:p>
            <a:pPr marL="1257300" lvl="2" indent="-342900">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ITIC and PTWS Member States, request from PICT</a:t>
            </a:r>
          </a:p>
          <a:p>
            <a:pPr marL="1257300" lvl="2" indent="-342900">
              <a:buFont typeface="Arial" panose="020B0604020202020204" pitchFamily="34" charset="0"/>
              <a:buChar char="•"/>
              <a:defRPr/>
            </a:pPr>
            <a:r>
              <a:rPr lang="en-NZ" sz="2400" dirty="0">
                <a:solidFill>
                  <a:prstClr val="black"/>
                </a:solidFill>
                <a:latin typeface="Arial" panose="020B0604020202020204" pitchFamily="34" charset="0"/>
                <a:cs typeface="Arial" panose="020B0604020202020204" pitchFamily="34" charset="0"/>
              </a:rPr>
              <a:t>Series of self-paced and Hybrid pre-requisites, culminate in in-person course</a:t>
            </a:r>
          </a:p>
        </p:txBody>
      </p:sp>
      <p:pic>
        <p:nvPicPr>
          <p:cNvPr id="2" name="Picture 1" descr="Logo&#10;&#10;Description automatically generated">
            <a:extLst>
              <a:ext uri="{FF2B5EF4-FFF2-40B4-BE49-F238E27FC236}">
                <a16:creationId xmlns:a16="http://schemas.microsoft.com/office/drawing/2014/main" id="{C83D7738-82D4-C5BF-18D3-D8E39F4D291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446916" y="914963"/>
            <a:ext cx="1280502" cy="640251"/>
          </a:xfrm>
          <a:prstGeom prst="rect">
            <a:avLst/>
          </a:prstGeom>
          <a:solidFill>
            <a:schemeClr val="bg1"/>
          </a:solidFill>
        </p:spPr>
      </p:pic>
    </p:spTree>
    <p:extLst>
      <p:ext uri="{BB962C8B-B14F-4D97-AF65-F5344CB8AC3E}">
        <p14:creationId xmlns:p14="http://schemas.microsoft.com/office/powerpoint/2010/main" val="368247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go&#10;&#10;Description automatically generated">
            <a:extLst>
              <a:ext uri="{FF2B5EF4-FFF2-40B4-BE49-F238E27FC236}">
                <a16:creationId xmlns:a16="http://schemas.microsoft.com/office/drawing/2014/main" id="{261A0B76-1144-7A54-BE1D-0E887432A04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5357" y="246803"/>
            <a:ext cx="1628627" cy="814313"/>
          </a:xfrm>
          <a:prstGeom prst="rect">
            <a:avLst/>
          </a:prstGeom>
          <a:solidFill>
            <a:schemeClr val="bg1"/>
          </a:solidFill>
        </p:spPr>
      </p:pic>
      <p:sp>
        <p:nvSpPr>
          <p:cNvPr id="4" name="Title 1">
            <a:extLst>
              <a:ext uri="{FF2B5EF4-FFF2-40B4-BE49-F238E27FC236}">
                <a16:creationId xmlns:a16="http://schemas.microsoft.com/office/drawing/2014/main" id="{76A3A8A8-A92A-3285-75FA-D50CCAAFA6CA}"/>
              </a:ext>
            </a:extLst>
          </p:cNvPr>
          <p:cNvSpPr txBox="1">
            <a:spLocks/>
          </p:cNvSpPr>
          <p:nvPr/>
        </p:nvSpPr>
        <p:spPr>
          <a:xfrm>
            <a:off x="2311256" y="296851"/>
            <a:ext cx="8239168" cy="834251"/>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FFFFFF"/>
                </a:solidFill>
                <a:latin typeface="Arial" panose="020B0604020202020204" pitchFamily="34" charset="0"/>
                <a:ea typeface="Roboto" panose="02000000000000000000" pitchFamily="2" charset="0"/>
                <a:cs typeface="Arial" panose="020B0604020202020204" pitchFamily="34" charset="0"/>
              </a:rPr>
              <a:t>UNESCO-IOC Tsunami Awareness</a:t>
            </a:r>
          </a:p>
          <a:p>
            <a:pPr>
              <a:lnSpc>
                <a:spcPct val="100000"/>
              </a:lnSpc>
            </a:pPr>
            <a:r>
              <a:rPr lang="en-AU" sz="2400" b="1" dirty="0">
                <a:solidFill>
                  <a:schemeClr val="bg1"/>
                </a:solidFill>
                <a:effectLst/>
                <a:latin typeface="Arial" panose="020B0604020202020204" pitchFamily="34" charset="0"/>
                <a:ea typeface="DengXian" panose="02010600030101010101" pitchFamily="2" charset="-122"/>
                <a:cs typeface="Arial" panose="020B0604020202020204" pitchFamily="34" charset="0"/>
              </a:rPr>
              <a:t>ITIC and IOC TSR Joint work </a:t>
            </a:r>
          </a:p>
        </p:txBody>
      </p:sp>
      <p:sp>
        <p:nvSpPr>
          <p:cNvPr id="7" name="TextBox 6">
            <a:extLst>
              <a:ext uri="{FF2B5EF4-FFF2-40B4-BE49-F238E27FC236}">
                <a16:creationId xmlns:a16="http://schemas.microsoft.com/office/drawing/2014/main" id="{8EABAEEA-B59D-755D-1AD9-B2566FA6AD2B}"/>
              </a:ext>
            </a:extLst>
          </p:cNvPr>
          <p:cNvSpPr txBox="1"/>
          <p:nvPr/>
        </p:nvSpPr>
        <p:spPr>
          <a:xfrm>
            <a:off x="167116" y="1617374"/>
            <a:ext cx="11857767" cy="907941"/>
          </a:xfrm>
          <a:prstGeom prst="rect">
            <a:avLst/>
          </a:prstGeom>
          <a:noFill/>
        </p:spPr>
        <p:txBody>
          <a:bodyPr wrap="square">
            <a:spAutoFit/>
          </a:bodyPr>
          <a:lstStyle/>
          <a:p>
            <a:pPr marL="342900" indent="-342900">
              <a:spcBef>
                <a:spcPts val="600"/>
              </a:spcBef>
              <a:buSzPct val="130000"/>
              <a:buFont typeface="Arial" panose="020B0604020202020204" pitchFamily="34" charset="0"/>
              <a:buChar char="•"/>
            </a:pPr>
            <a:r>
              <a:rPr lang="en-AU" sz="2400" b="1" dirty="0">
                <a:latin typeface="Arial" panose="020B0604020202020204" pitchFamily="34" charset="0"/>
                <a:ea typeface="DengXian" panose="02010600030101010101" pitchFamily="2" charset="-122"/>
                <a:cs typeface="Arial" panose="020B0604020202020204" pitchFamily="34" charset="0"/>
              </a:rPr>
              <a:t>Self-paced, no instructor – 6 hrs</a:t>
            </a:r>
          </a:p>
          <a:p>
            <a:pPr marL="342900" indent="-342900">
              <a:spcBef>
                <a:spcPts val="600"/>
              </a:spcBef>
              <a:buSzPct val="130000"/>
              <a:buFont typeface="Arial" panose="020B0604020202020204" pitchFamily="34" charset="0"/>
              <a:buChar char="•"/>
            </a:pPr>
            <a:r>
              <a:rPr lang="en-AU" sz="2200" b="1" dirty="0">
                <a:latin typeface="Arial" panose="020B0604020202020204" pitchFamily="34" charset="0"/>
                <a:ea typeface="DengXian" panose="02010600030101010101" pitchFamily="2" charset="-122"/>
                <a:cs typeface="Arial" panose="020B0604020202020204" pitchFamily="34" charset="0"/>
              </a:rPr>
              <a:t>UNESCO-IOC Tsunami Awareness certificate required for later UNESCO-IOC courses</a:t>
            </a:r>
            <a:r>
              <a:rPr lang="en-AU" sz="2400" b="1" dirty="0">
                <a:latin typeface="Arial" panose="020B0604020202020204" pitchFamily="34" charset="0"/>
                <a:ea typeface="DengXian" panose="02010600030101010101" pitchFamily="2" charset="-122"/>
                <a:cs typeface="Arial" panose="020B0604020202020204" pitchFamily="34" charset="0"/>
              </a:rPr>
              <a:t> </a:t>
            </a:r>
          </a:p>
        </p:txBody>
      </p:sp>
      <p:sp>
        <p:nvSpPr>
          <p:cNvPr id="8" name="Callout: Right Arrow 21">
            <a:extLst>
              <a:ext uri="{FF2B5EF4-FFF2-40B4-BE49-F238E27FC236}">
                <a16:creationId xmlns:a16="http://schemas.microsoft.com/office/drawing/2014/main" id="{D7BA585B-7E50-AA8C-9553-45772FB9C5A7}"/>
              </a:ext>
            </a:extLst>
          </p:cNvPr>
          <p:cNvSpPr/>
          <p:nvPr/>
        </p:nvSpPr>
        <p:spPr>
          <a:xfrm>
            <a:off x="1757319" y="2699699"/>
            <a:ext cx="2577175" cy="1532784"/>
          </a:xfrm>
          <a:prstGeom prst="rightArrowCallout">
            <a:avLst>
              <a:gd name="adj1" fmla="val 34135"/>
              <a:gd name="adj2" fmla="val 26429"/>
              <a:gd name="adj3" fmla="val 21587"/>
              <a:gd name="adj4" fmla="val 820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453FD4E-AA22-CFA6-3828-FC20F9ACCC9D}"/>
              </a:ext>
            </a:extLst>
          </p:cNvPr>
          <p:cNvSpPr txBox="1"/>
          <p:nvPr/>
        </p:nvSpPr>
        <p:spPr>
          <a:xfrm>
            <a:off x="1757318" y="3013934"/>
            <a:ext cx="2035416" cy="830997"/>
          </a:xfrm>
          <a:prstGeom prst="rect">
            <a:avLst/>
          </a:prstGeom>
          <a:noFill/>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Tsunami</a:t>
            </a:r>
          </a:p>
          <a:p>
            <a:pPr algn="ctr"/>
            <a:r>
              <a:rPr lang="en-GB" sz="2400" b="1" dirty="0">
                <a:solidFill>
                  <a:schemeClr val="bg1"/>
                </a:solidFill>
                <a:latin typeface="Arial" panose="020B0604020202020204" pitchFamily="34" charset="0"/>
                <a:cs typeface="Arial" panose="020B0604020202020204" pitchFamily="34" charset="0"/>
              </a:rPr>
              <a:t>Awareness</a:t>
            </a:r>
          </a:p>
        </p:txBody>
      </p:sp>
      <p:sp>
        <p:nvSpPr>
          <p:cNvPr id="10" name="TextBox 9">
            <a:extLst>
              <a:ext uri="{FF2B5EF4-FFF2-40B4-BE49-F238E27FC236}">
                <a16:creationId xmlns:a16="http://schemas.microsoft.com/office/drawing/2014/main" id="{C74AFA01-0E49-C599-69B7-3C897E0A6104}"/>
              </a:ext>
            </a:extLst>
          </p:cNvPr>
          <p:cNvSpPr txBox="1"/>
          <p:nvPr/>
        </p:nvSpPr>
        <p:spPr>
          <a:xfrm>
            <a:off x="4541825" y="2676358"/>
            <a:ext cx="7018004" cy="1631216"/>
          </a:xfrm>
          <a:prstGeom prst="rect">
            <a:avLst/>
          </a:prstGeom>
          <a:noFill/>
        </p:spPr>
        <p:txBody>
          <a:bodyPr wrap="square" rtlCol="0">
            <a:spAutoFit/>
          </a:bodyPr>
          <a:lstStyle/>
          <a:p>
            <a:pPr>
              <a:tabLst>
                <a:tab pos="1357313" algn="l"/>
              </a:tabLst>
            </a:pPr>
            <a:r>
              <a:rPr lang="en-US" sz="2000" b="1" dirty="0">
                <a:solidFill>
                  <a:schemeClr val="accent5">
                    <a:lumMod val="75000"/>
                  </a:schemeClr>
                </a:solidFill>
                <a:latin typeface="Arial" panose="020B0604020202020204" pitchFamily="34" charset="0"/>
                <a:cs typeface="Arial" panose="020B0604020202020204" pitchFamily="34" charset="0"/>
              </a:rPr>
              <a:t>Pre-Quiz</a:t>
            </a:r>
          </a:p>
          <a:p>
            <a:pPr>
              <a:tabLst>
                <a:tab pos="1357313" algn="l"/>
              </a:tabLst>
            </a:pPr>
            <a:r>
              <a:rPr lang="en-US" sz="2000" b="1" dirty="0">
                <a:solidFill>
                  <a:schemeClr val="accent5">
                    <a:lumMod val="75000"/>
                  </a:schemeClr>
                </a:solidFill>
                <a:latin typeface="Arial" panose="020B0604020202020204" pitchFamily="34" charset="0"/>
                <a:cs typeface="Arial" panose="020B0604020202020204" pitchFamily="34" charset="0"/>
              </a:rPr>
              <a:t>Lesson 1: 	Tsunami Basics (Parts 1 and 2)</a:t>
            </a:r>
          </a:p>
          <a:p>
            <a:pPr>
              <a:tabLst>
                <a:tab pos="1357313" algn="l"/>
              </a:tabLst>
            </a:pPr>
            <a:r>
              <a:rPr lang="en-US" sz="2000" b="1" dirty="0">
                <a:solidFill>
                  <a:schemeClr val="accent5">
                    <a:lumMod val="75000"/>
                  </a:schemeClr>
                </a:solidFill>
                <a:latin typeface="Arial" panose="020B0604020202020204" pitchFamily="34" charset="0"/>
                <a:cs typeface="Arial" panose="020B0604020202020204" pitchFamily="34" charset="0"/>
              </a:rPr>
              <a:t>Lesson 2: 	Tsunami Warning Systems (Parts 1 and 2)</a:t>
            </a:r>
          </a:p>
          <a:p>
            <a:pPr>
              <a:tabLst>
                <a:tab pos="1357313" algn="l"/>
              </a:tabLst>
            </a:pPr>
            <a:r>
              <a:rPr lang="en-US" sz="2000" b="1" dirty="0">
                <a:solidFill>
                  <a:schemeClr val="accent5">
                    <a:lumMod val="75000"/>
                  </a:schemeClr>
                </a:solidFill>
                <a:latin typeface="Arial" panose="020B0604020202020204" pitchFamily="34" charset="0"/>
                <a:cs typeface="Arial" panose="020B0604020202020204" pitchFamily="34" charset="0"/>
              </a:rPr>
              <a:t>Lesson 3: 	Tsunami Ready Preparedness (Parts 1 and 2)</a:t>
            </a:r>
          </a:p>
          <a:p>
            <a:pPr>
              <a:tabLst>
                <a:tab pos="1357313" algn="l"/>
              </a:tabLst>
            </a:pPr>
            <a:r>
              <a:rPr lang="en-US" sz="2000" b="1" dirty="0">
                <a:solidFill>
                  <a:schemeClr val="accent5">
                    <a:lumMod val="75000"/>
                  </a:schemeClr>
                </a:solidFill>
                <a:latin typeface="Arial" panose="020B0604020202020204" pitchFamily="34" charset="0"/>
                <a:cs typeface="Arial" panose="020B0604020202020204" pitchFamily="34" charset="0"/>
              </a:rPr>
              <a:t>Post-Test</a:t>
            </a:r>
          </a:p>
        </p:txBody>
      </p:sp>
      <p:sp>
        <p:nvSpPr>
          <p:cNvPr id="14" name="TextBox 13">
            <a:extLst>
              <a:ext uri="{FF2B5EF4-FFF2-40B4-BE49-F238E27FC236}">
                <a16:creationId xmlns:a16="http://schemas.microsoft.com/office/drawing/2014/main" id="{0C5D54CA-76A5-5BF2-B55C-2C2E31E9A0C9}"/>
              </a:ext>
            </a:extLst>
          </p:cNvPr>
          <p:cNvSpPr txBox="1"/>
          <p:nvPr/>
        </p:nvSpPr>
        <p:spPr>
          <a:xfrm>
            <a:off x="2757745" y="5852830"/>
            <a:ext cx="2998144" cy="400110"/>
          </a:xfrm>
          <a:prstGeom prst="rect">
            <a:avLst/>
          </a:prstGeom>
          <a:noFill/>
        </p:spPr>
        <p:txBody>
          <a:bodyPr wrap="square" rtlCol="0">
            <a:spAutoFit/>
          </a:bodyPr>
          <a:lstStyle/>
          <a:p>
            <a:pPr marL="174625" indent="-174625">
              <a:buFont typeface="Arial" panose="020B0604020202020204" pitchFamily="34" charset="0"/>
              <a:buChar char="•"/>
            </a:pPr>
            <a:r>
              <a:rPr lang="en-US" sz="2000" b="1" dirty="0">
                <a:latin typeface="Arial" panose="020B0604020202020204" pitchFamily="34" charset="0"/>
                <a:cs typeface="Arial" panose="020B0604020202020204" pitchFamily="34" charset="0"/>
              </a:rPr>
              <a:t>2 parts (18, 23 Slides)</a:t>
            </a:r>
          </a:p>
        </p:txBody>
      </p:sp>
      <p:sp>
        <p:nvSpPr>
          <p:cNvPr id="15" name="TextBox 14">
            <a:extLst>
              <a:ext uri="{FF2B5EF4-FFF2-40B4-BE49-F238E27FC236}">
                <a16:creationId xmlns:a16="http://schemas.microsoft.com/office/drawing/2014/main" id="{BBE27E1E-79DE-D877-EF03-92A1D56443AC}"/>
              </a:ext>
            </a:extLst>
          </p:cNvPr>
          <p:cNvSpPr txBox="1"/>
          <p:nvPr/>
        </p:nvSpPr>
        <p:spPr>
          <a:xfrm>
            <a:off x="5879942" y="5852830"/>
            <a:ext cx="2998143" cy="400110"/>
          </a:xfrm>
          <a:prstGeom prst="rect">
            <a:avLst/>
          </a:prstGeom>
          <a:noFill/>
        </p:spPr>
        <p:txBody>
          <a:bodyPr wrap="square" rtlCol="0">
            <a:spAutoFit/>
          </a:bodyPr>
          <a:lstStyle>
            <a:defPPr>
              <a:defRPr lang="en-US"/>
            </a:defPPr>
            <a:lvl1pPr marL="174625" indent="-174625">
              <a:buFont typeface="Arial" panose="020B0604020202020204" pitchFamily="34" charset="0"/>
              <a:buChar char="•"/>
              <a:defRPr sz="2000" b="1"/>
            </a:lvl1pPr>
          </a:lstStyle>
          <a:p>
            <a:r>
              <a:rPr lang="en-US" dirty="0">
                <a:latin typeface="Arial" panose="020B0604020202020204" pitchFamily="34" charset="0"/>
                <a:cs typeface="Arial" panose="020B0604020202020204" pitchFamily="34" charset="0"/>
              </a:rPr>
              <a:t>2 parts (14, 18 Slides</a:t>
            </a:r>
          </a:p>
        </p:txBody>
      </p:sp>
      <p:sp>
        <p:nvSpPr>
          <p:cNvPr id="16" name="TextBox 15">
            <a:extLst>
              <a:ext uri="{FF2B5EF4-FFF2-40B4-BE49-F238E27FC236}">
                <a16:creationId xmlns:a16="http://schemas.microsoft.com/office/drawing/2014/main" id="{8FFA6084-C6A2-A39A-E1DA-9B6C3DE93FC8}"/>
              </a:ext>
            </a:extLst>
          </p:cNvPr>
          <p:cNvSpPr txBox="1"/>
          <p:nvPr/>
        </p:nvSpPr>
        <p:spPr>
          <a:xfrm>
            <a:off x="9051353" y="5852830"/>
            <a:ext cx="2998143" cy="400110"/>
          </a:xfrm>
          <a:prstGeom prst="rect">
            <a:avLst/>
          </a:prstGeom>
          <a:noFill/>
        </p:spPr>
        <p:txBody>
          <a:bodyPr wrap="square" rtlCol="0">
            <a:spAutoFit/>
          </a:bodyPr>
          <a:lstStyle>
            <a:defPPr>
              <a:defRPr lang="en-US"/>
            </a:defPPr>
            <a:lvl1pPr marL="174625" indent="-174625">
              <a:buFont typeface="Arial" panose="020B0604020202020204" pitchFamily="34" charset="0"/>
              <a:buChar char="•"/>
              <a:defRPr sz="2000" b="1"/>
            </a:lvl1pPr>
          </a:lstStyle>
          <a:p>
            <a:r>
              <a:rPr lang="en-US" dirty="0">
                <a:latin typeface="Arial" panose="020B0604020202020204" pitchFamily="34" charset="0"/>
                <a:cs typeface="Arial" panose="020B0604020202020204" pitchFamily="34" charset="0"/>
              </a:rPr>
              <a:t>2 parts (15, 23  Slides</a:t>
            </a:r>
          </a:p>
        </p:txBody>
      </p:sp>
      <p:pic>
        <p:nvPicPr>
          <p:cNvPr id="17" name="Picture 16">
            <a:extLst>
              <a:ext uri="{FF2B5EF4-FFF2-40B4-BE49-F238E27FC236}">
                <a16:creationId xmlns:a16="http://schemas.microsoft.com/office/drawing/2014/main" id="{4D69E0ED-EB2C-8EC4-4786-AAA8029E53BF}"/>
              </a:ext>
            </a:extLst>
          </p:cNvPr>
          <p:cNvPicPr/>
          <p:nvPr/>
        </p:nvPicPr>
        <p:blipFill>
          <a:blip r:embed="rId4" cstate="email">
            <a:extLst>
              <a:ext uri="{28A0092B-C50C-407E-A947-70E740481C1C}">
                <a14:useLocalDpi xmlns:a14="http://schemas.microsoft.com/office/drawing/2010/main"/>
              </a:ext>
            </a:extLst>
          </a:blip>
          <a:stretch>
            <a:fillRect/>
          </a:stretch>
        </p:blipFill>
        <p:spPr>
          <a:xfrm>
            <a:off x="6142527" y="4431614"/>
            <a:ext cx="2084848" cy="1303030"/>
          </a:xfrm>
          <a:prstGeom prst="rect">
            <a:avLst/>
          </a:prstGeom>
          <a:ln>
            <a:solidFill>
              <a:schemeClr val="accent1"/>
            </a:solidFill>
          </a:ln>
        </p:spPr>
      </p:pic>
      <p:pic>
        <p:nvPicPr>
          <p:cNvPr id="18" name="Picture 17">
            <a:extLst>
              <a:ext uri="{FF2B5EF4-FFF2-40B4-BE49-F238E27FC236}">
                <a16:creationId xmlns:a16="http://schemas.microsoft.com/office/drawing/2014/main" id="{48624684-F080-7E28-8C81-AD16C9C0967E}"/>
              </a:ext>
            </a:extLst>
          </p:cNvPr>
          <p:cNvPicPr/>
          <p:nvPr/>
        </p:nvPicPr>
        <p:blipFill>
          <a:blip r:embed="rId4" cstate="email">
            <a:extLst>
              <a:ext uri="{28A0092B-C50C-407E-A947-70E740481C1C}">
                <a14:useLocalDpi xmlns:a14="http://schemas.microsoft.com/office/drawing/2010/main"/>
              </a:ext>
            </a:extLst>
          </a:blip>
          <a:stretch>
            <a:fillRect/>
          </a:stretch>
        </p:blipFill>
        <p:spPr>
          <a:xfrm>
            <a:off x="3023021" y="4431614"/>
            <a:ext cx="2084848" cy="1303030"/>
          </a:xfrm>
          <a:prstGeom prst="rect">
            <a:avLst/>
          </a:prstGeom>
          <a:ln>
            <a:solidFill>
              <a:schemeClr val="accent1"/>
            </a:solidFill>
          </a:ln>
        </p:spPr>
      </p:pic>
      <p:pic>
        <p:nvPicPr>
          <p:cNvPr id="19" name="Picture 18">
            <a:extLst>
              <a:ext uri="{FF2B5EF4-FFF2-40B4-BE49-F238E27FC236}">
                <a16:creationId xmlns:a16="http://schemas.microsoft.com/office/drawing/2014/main" id="{30FE26E3-4771-CA35-0DB6-FB4EFE3F6175}"/>
              </a:ext>
            </a:extLst>
          </p:cNvPr>
          <p:cNvPicPr/>
          <p:nvPr/>
        </p:nvPicPr>
        <p:blipFill>
          <a:blip r:embed="rId5" cstate="email">
            <a:extLst>
              <a:ext uri="{28A0092B-C50C-407E-A947-70E740481C1C}">
                <a14:useLocalDpi xmlns:a14="http://schemas.microsoft.com/office/drawing/2010/main"/>
              </a:ext>
            </a:extLst>
          </a:blip>
          <a:stretch>
            <a:fillRect/>
          </a:stretch>
        </p:blipFill>
        <p:spPr>
          <a:xfrm>
            <a:off x="9262034" y="4431614"/>
            <a:ext cx="2066529" cy="1291581"/>
          </a:xfrm>
          <a:prstGeom prst="rect">
            <a:avLst/>
          </a:prstGeom>
          <a:ln>
            <a:solidFill>
              <a:schemeClr val="accent1"/>
            </a:solidFill>
          </a:ln>
        </p:spPr>
      </p:pic>
      <p:sp>
        <p:nvSpPr>
          <p:cNvPr id="5" name="TextBox 4">
            <a:extLst>
              <a:ext uri="{FF2B5EF4-FFF2-40B4-BE49-F238E27FC236}">
                <a16:creationId xmlns:a16="http://schemas.microsoft.com/office/drawing/2014/main" id="{B2235878-4EB5-9A5C-5A61-7C91F2A2F4E8}"/>
              </a:ext>
            </a:extLst>
          </p:cNvPr>
          <p:cNvSpPr txBox="1"/>
          <p:nvPr/>
        </p:nvSpPr>
        <p:spPr>
          <a:xfrm>
            <a:off x="2757745" y="6252940"/>
            <a:ext cx="7411195" cy="369332"/>
          </a:xfrm>
          <a:prstGeom prst="rect">
            <a:avLst/>
          </a:prstGeom>
          <a:noFill/>
        </p:spPr>
        <p:txBody>
          <a:bodyPr wrap="square">
            <a:spAutoFit/>
          </a:bodyPr>
          <a:lstStyle/>
          <a:p>
            <a:pPr marL="174625" indent="-174625">
              <a:buFont typeface="Arial" panose="020B0604020202020204" pitchFamily="34" charset="0"/>
              <a:buChar char="•"/>
            </a:pPr>
            <a:r>
              <a:rPr lang="en-US" sz="1800" b="1" dirty="0">
                <a:latin typeface="Arial" panose="020B0604020202020204" pitchFamily="34" charset="0"/>
                <a:cs typeface="Arial" panose="020B0604020202020204" pitchFamily="34" charset="0"/>
              </a:rPr>
              <a:t>All Lessons have Activities, Knowledge review checks, Narration</a:t>
            </a:r>
            <a:endParaRPr lang="en-GB"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2465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1789</TotalTime>
  <Words>3469</Words>
  <Application>Microsoft Office PowerPoint</Application>
  <PresentationFormat>Widescreen</PresentationFormat>
  <Paragraphs>363</Paragraphs>
  <Slides>27</Slides>
  <Notes>21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27</vt:i4>
      </vt:variant>
    </vt:vector>
  </HeadingPairs>
  <TitlesOfParts>
    <vt:vector size="40" baseType="lpstr">
      <vt:lpstr>Aptos</vt:lpstr>
      <vt:lpstr>Aptos Black</vt:lpstr>
      <vt:lpstr>Aptos ExtraBold</vt:lpstr>
      <vt:lpstr>Arial</vt:lpstr>
      <vt:lpstr>Arial Narrow</vt:lpstr>
      <vt:lpstr>ArialMT</vt:lpstr>
      <vt:lpstr>Calibri</vt:lpstr>
      <vt:lpstr>Calibri Light</vt:lpstr>
      <vt:lpstr>Roboto</vt:lpstr>
      <vt:lpstr>Times New Roman</vt:lpstr>
      <vt:lpstr>Wingdings</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Ashleigh Fromont [NEMA]</cp:lastModifiedBy>
  <cp:revision>16</cp:revision>
  <dcterms:created xsi:type="dcterms:W3CDTF">2024-07-10T01:00:56Z</dcterms:created>
  <dcterms:modified xsi:type="dcterms:W3CDTF">2024-09-20T19:21:40Z</dcterms:modified>
</cp:coreProperties>
</file>