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9" r:id="rId3"/>
    <p:sldId id="326" r:id="rId4"/>
    <p:sldId id="328" r:id="rId5"/>
    <p:sldId id="320" r:id="rId6"/>
    <p:sldId id="261" r:id="rId7"/>
    <p:sldId id="263" r:id="rId8"/>
    <p:sldId id="32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6C1B31-B0B1-469C-A77E-CF90B7727CDB}" v="18" dt="2024-09-18T05:14:16.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6505" autoAdjust="0"/>
  </p:normalViewPr>
  <p:slideViewPr>
    <p:cSldViewPr snapToGrid="0">
      <p:cViewPr varScale="1">
        <p:scale>
          <a:sx n="58" d="100"/>
          <a:sy n="58" d="100"/>
        </p:scale>
        <p:origin x="952"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NEMA]" userId="d8ad61a2-0a38-4ee0-8d25-a7fe3a3d84b4" providerId="ADAL" clId="{6B6C1B31-B0B1-469C-A77E-CF90B7727CDB}"/>
    <pc:docChg chg="undo custSel addSld delSld modSld delMainMaster">
      <pc:chgData name="Ashleigh Fromont [NEMA]" userId="d8ad61a2-0a38-4ee0-8d25-a7fe3a3d84b4" providerId="ADAL" clId="{6B6C1B31-B0B1-469C-A77E-CF90B7727CDB}" dt="2024-09-18T04:37:02.157" v="5393" actId="13926"/>
      <pc:docMkLst>
        <pc:docMk/>
      </pc:docMkLst>
      <pc:sldChg chg="del">
        <pc:chgData name="Ashleigh Fromont [NEMA]" userId="d8ad61a2-0a38-4ee0-8d25-a7fe3a3d84b4" providerId="ADAL" clId="{6B6C1B31-B0B1-469C-A77E-CF90B7727CDB}" dt="2024-09-13T01:50:44.774" v="0" actId="2696"/>
        <pc:sldMkLst>
          <pc:docMk/>
          <pc:sldMk cId="12300012" sldId="256"/>
        </pc:sldMkLst>
      </pc:sldChg>
      <pc:sldChg chg="modSp mod">
        <pc:chgData name="Ashleigh Fromont [NEMA]" userId="d8ad61a2-0a38-4ee0-8d25-a7fe3a3d84b4" providerId="ADAL" clId="{6B6C1B31-B0B1-469C-A77E-CF90B7727CDB}" dt="2024-09-18T01:20:30.112" v="3731" actId="20577"/>
        <pc:sldMkLst>
          <pc:docMk/>
          <pc:sldMk cId="3455151928" sldId="257"/>
        </pc:sldMkLst>
        <pc:spChg chg="mod">
          <ac:chgData name="Ashleigh Fromont [NEMA]" userId="d8ad61a2-0a38-4ee0-8d25-a7fe3a3d84b4" providerId="ADAL" clId="{6B6C1B31-B0B1-469C-A77E-CF90B7727CDB}" dt="2024-09-18T01:20:30.112" v="3731" actId="20577"/>
          <ac:spMkLst>
            <pc:docMk/>
            <pc:sldMk cId="3455151928" sldId="257"/>
            <ac:spMk id="2" creationId="{B075B67B-A456-D892-D22A-C73182CAABE9}"/>
          </ac:spMkLst>
        </pc:spChg>
        <pc:spChg chg="mod">
          <ac:chgData name="Ashleigh Fromont [NEMA]" userId="d8ad61a2-0a38-4ee0-8d25-a7fe3a3d84b4" providerId="ADAL" clId="{6B6C1B31-B0B1-469C-A77E-CF90B7727CDB}" dt="2024-09-13T01:51:00.428" v="20" actId="20577"/>
          <ac:spMkLst>
            <pc:docMk/>
            <pc:sldMk cId="3455151928" sldId="257"/>
            <ac:spMk id="4" creationId="{3C4A8378-8E45-7F3D-0772-0F447E8BC9E5}"/>
          </ac:spMkLst>
        </pc:spChg>
        <pc:spChg chg="mod">
          <ac:chgData name="Ashleigh Fromont [NEMA]" userId="d8ad61a2-0a38-4ee0-8d25-a7fe3a3d84b4" providerId="ADAL" clId="{6B6C1B31-B0B1-469C-A77E-CF90B7727CDB}" dt="2024-09-13T01:51:18.262" v="41" actId="1076"/>
          <ac:spMkLst>
            <pc:docMk/>
            <pc:sldMk cId="3455151928" sldId="257"/>
            <ac:spMk id="6" creationId="{875A9050-0E1A-A0EE-134E-314FC47EB396}"/>
          </ac:spMkLst>
        </pc:spChg>
        <pc:spChg chg="mod">
          <ac:chgData name="Ashleigh Fromont [NEMA]" userId="d8ad61a2-0a38-4ee0-8d25-a7fe3a3d84b4" providerId="ADAL" clId="{6B6C1B31-B0B1-469C-A77E-CF90B7727CDB}" dt="2024-09-13T02:23:18.634" v="79" actId="790"/>
          <ac:spMkLst>
            <pc:docMk/>
            <pc:sldMk cId="3455151928" sldId="257"/>
            <ac:spMk id="12" creationId="{A69F35E7-2314-3811-2B8B-CBA3623C0812}"/>
          </ac:spMkLst>
        </pc:spChg>
      </pc:sldChg>
      <pc:sldChg chg="del">
        <pc:chgData name="Ashleigh Fromont [NEMA]" userId="d8ad61a2-0a38-4ee0-8d25-a7fe3a3d84b4" providerId="ADAL" clId="{6B6C1B31-B0B1-469C-A77E-CF90B7727CDB}" dt="2024-09-13T02:33:38.131" v="117" actId="2696"/>
        <pc:sldMkLst>
          <pc:docMk/>
          <pc:sldMk cId="3250134007" sldId="258"/>
        </pc:sldMkLst>
      </pc:sldChg>
      <pc:sldChg chg="modSp add del mod">
        <pc:chgData name="Ashleigh Fromont [NEMA]" userId="d8ad61a2-0a38-4ee0-8d25-a7fe3a3d84b4" providerId="ADAL" clId="{6B6C1B31-B0B1-469C-A77E-CF90B7727CDB}" dt="2024-09-13T02:33:32.254" v="116" actId="20577"/>
        <pc:sldMkLst>
          <pc:docMk/>
          <pc:sldMk cId="4018599253" sldId="259"/>
        </pc:sldMkLst>
        <pc:spChg chg="mod">
          <ac:chgData name="Ashleigh Fromont [NEMA]" userId="d8ad61a2-0a38-4ee0-8d25-a7fe3a3d84b4" providerId="ADAL" clId="{6B6C1B31-B0B1-469C-A77E-CF90B7727CDB}" dt="2024-09-13T02:33:32.254" v="116" actId="20577"/>
          <ac:spMkLst>
            <pc:docMk/>
            <pc:sldMk cId="4018599253" sldId="259"/>
            <ac:spMk id="9" creationId="{10E1C562-4BCD-F731-F343-0641111C7EC9}"/>
          </ac:spMkLst>
        </pc:spChg>
      </pc:sldChg>
      <pc:sldChg chg="modSp add del mod">
        <pc:chgData name="Ashleigh Fromont [NEMA]" userId="d8ad61a2-0a38-4ee0-8d25-a7fe3a3d84b4" providerId="ADAL" clId="{6B6C1B31-B0B1-469C-A77E-CF90B7727CDB}" dt="2024-09-13T03:26:00.718" v="457" actId="47"/>
        <pc:sldMkLst>
          <pc:docMk/>
          <pc:sldMk cId="528192273" sldId="260"/>
        </pc:sldMkLst>
        <pc:spChg chg="mod">
          <ac:chgData name="Ashleigh Fromont [NEMA]" userId="d8ad61a2-0a38-4ee0-8d25-a7fe3a3d84b4" providerId="ADAL" clId="{6B6C1B31-B0B1-469C-A77E-CF90B7727CDB}" dt="2024-09-13T03:02:38.356" v="455" actId="13926"/>
          <ac:spMkLst>
            <pc:docMk/>
            <pc:sldMk cId="528192273" sldId="260"/>
            <ac:spMk id="9" creationId="{10E1C562-4BCD-F731-F343-0641111C7EC9}"/>
          </ac:spMkLst>
        </pc:spChg>
      </pc:sldChg>
      <pc:sldChg chg="addSp delSp modSp add mod modNotesTx">
        <pc:chgData name="Ashleigh Fromont [NEMA]" userId="d8ad61a2-0a38-4ee0-8d25-a7fe3a3d84b4" providerId="ADAL" clId="{6B6C1B31-B0B1-469C-A77E-CF90B7727CDB}" dt="2024-09-18T04:37:02.157" v="5393" actId="13926"/>
        <pc:sldMkLst>
          <pc:docMk/>
          <pc:sldMk cId="86102470" sldId="261"/>
        </pc:sldMkLst>
        <pc:spChg chg="add mod">
          <ac:chgData name="Ashleigh Fromont [NEMA]" userId="d8ad61a2-0a38-4ee0-8d25-a7fe3a3d84b4" providerId="ADAL" clId="{6B6C1B31-B0B1-469C-A77E-CF90B7727CDB}" dt="2024-09-18T04:37:02.157" v="5393" actId="13926"/>
          <ac:spMkLst>
            <pc:docMk/>
            <pc:sldMk cId="86102470" sldId="261"/>
            <ac:spMk id="2" creationId="{1B0CF16E-D926-C92E-CBFB-E16CDC165203}"/>
          </ac:spMkLst>
        </pc:spChg>
        <pc:spChg chg="add del mod">
          <ac:chgData name="Ashleigh Fromont [NEMA]" userId="d8ad61a2-0a38-4ee0-8d25-a7fe3a3d84b4" providerId="ADAL" clId="{6B6C1B31-B0B1-469C-A77E-CF90B7727CDB}" dt="2024-09-18T00:44:51.955" v="663" actId="478"/>
          <ac:spMkLst>
            <pc:docMk/>
            <pc:sldMk cId="86102470" sldId="261"/>
            <ac:spMk id="3" creationId="{8F2031A2-5DC2-6258-A824-DCD4C600AAF5}"/>
          </ac:spMkLst>
        </pc:spChg>
        <pc:spChg chg="mod">
          <ac:chgData name="Ashleigh Fromont [NEMA]" userId="d8ad61a2-0a38-4ee0-8d25-a7fe3a3d84b4" providerId="ADAL" clId="{6B6C1B31-B0B1-469C-A77E-CF90B7727CDB}" dt="2024-09-18T01:06:44.255" v="3207" actId="20577"/>
          <ac:spMkLst>
            <pc:docMk/>
            <pc:sldMk cId="86102470" sldId="261"/>
            <ac:spMk id="7" creationId="{50BDBC2B-93FB-1618-E184-DD580F751114}"/>
          </ac:spMkLst>
        </pc:spChg>
        <pc:spChg chg="del">
          <ac:chgData name="Ashleigh Fromont [NEMA]" userId="d8ad61a2-0a38-4ee0-8d25-a7fe3a3d84b4" providerId="ADAL" clId="{6B6C1B31-B0B1-469C-A77E-CF90B7727CDB}" dt="2024-09-13T02:54:12.342" v="309" actId="478"/>
          <ac:spMkLst>
            <pc:docMk/>
            <pc:sldMk cId="86102470" sldId="261"/>
            <ac:spMk id="9" creationId="{10E1C562-4BCD-F731-F343-0641111C7EC9}"/>
          </ac:spMkLst>
        </pc:spChg>
        <pc:picChg chg="del mod">
          <ac:chgData name="Ashleigh Fromont [NEMA]" userId="d8ad61a2-0a38-4ee0-8d25-a7fe3a3d84b4" providerId="ADAL" clId="{6B6C1B31-B0B1-469C-A77E-CF90B7727CDB}" dt="2024-09-18T00:56:18.980" v="2379" actId="478"/>
          <ac:picMkLst>
            <pc:docMk/>
            <pc:sldMk cId="86102470" sldId="261"/>
            <ac:picMk id="5" creationId="{AB8FBE76-A096-B739-3E29-3980027E8B0A}"/>
          </ac:picMkLst>
        </pc:picChg>
      </pc:sldChg>
      <pc:sldChg chg="addSp delSp modSp add del mod">
        <pc:chgData name="Ashleigh Fromont [NEMA]" userId="d8ad61a2-0a38-4ee0-8d25-a7fe3a3d84b4" providerId="ADAL" clId="{6B6C1B31-B0B1-469C-A77E-CF90B7727CDB}" dt="2024-09-18T01:03:55.557" v="2841" actId="47"/>
        <pc:sldMkLst>
          <pc:docMk/>
          <pc:sldMk cId="4036293071" sldId="262"/>
        </pc:sldMkLst>
        <pc:spChg chg="add del mod">
          <ac:chgData name="Ashleigh Fromont [NEMA]" userId="d8ad61a2-0a38-4ee0-8d25-a7fe3a3d84b4" providerId="ADAL" clId="{6B6C1B31-B0B1-469C-A77E-CF90B7727CDB}" dt="2024-09-18T00:55:15.475" v="2243" actId="478"/>
          <ac:spMkLst>
            <pc:docMk/>
            <pc:sldMk cId="4036293071" sldId="262"/>
            <ac:spMk id="2" creationId="{5F41C49E-3144-A338-1668-4D97BED1E9C1}"/>
          </ac:spMkLst>
        </pc:spChg>
        <pc:spChg chg="add mod">
          <ac:chgData name="Ashleigh Fromont [NEMA]" userId="d8ad61a2-0a38-4ee0-8d25-a7fe3a3d84b4" providerId="ADAL" clId="{6B6C1B31-B0B1-469C-A77E-CF90B7727CDB}" dt="2024-09-18T01:00:30.728" v="2838" actId="13926"/>
          <ac:spMkLst>
            <pc:docMk/>
            <pc:sldMk cId="4036293071" sldId="262"/>
            <ac:spMk id="3" creationId="{D23C9FFF-1B85-95C7-574E-ABD14FF6C7D4}"/>
          </ac:spMkLst>
        </pc:spChg>
        <pc:spChg chg="mod">
          <ac:chgData name="Ashleigh Fromont [NEMA]" userId="d8ad61a2-0a38-4ee0-8d25-a7fe3a3d84b4" providerId="ADAL" clId="{6B6C1B31-B0B1-469C-A77E-CF90B7727CDB}" dt="2024-09-13T02:50:36.607" v="232" actId="20577"/>
          <ac:spMkLst>
            <pc:docMk/>
            <pc:sldMk cId="4036293071" sldId="262"/>
            <ac:spMk id="7" creationId="{50BDBC2B-93FB-1618-E184-DD580F751114}"/>
          </ac:spMkLst>
        </pc:spChg>
        <pc:spChg chg="del">
          <ac:chgData name="Ashleigh Fromont [NEMA]" userId="d8ad61a2-0a38-4ee0-8d25-a7fe3a3d84b4" providerId="ADAL" clId="{6B6C1B31-B0B1-469C-A77E-CF90B7727CDB}" dt="2024-09-13T02:51:02.237" v="308" actId="478"/>
          <ac:spMkLst>
            <pc:docMk/>
            <pc:sldMk cId="4036293071" sldId="262"/>
            <ac:spMk id="9" creationId="{10E1C562-4BCD-F731-F343-0641111C7EC9}"/>
          </ac:spMkLst>
        </pc:spChg>
      </pc:sldChg>
      <pc:sldChg chg="addSp delSp modSp add mod">
        <pc:chgData name="Ashleigh Fromont [NEMA]" userId="d8ad61a2-0a38-4ee0-8d25-a7fe3a3d84b4" providerId="ADAL" clId="{6B6C1B31-B0B1-469C-A77E-CF90B7727CDB}" dt="2024-09-18T01:30:06.196" v="4948" actId="20577"/>
        <pc:sldMkLst>
          <pc:docMk/>
          <pc:sldMk cId="2065650312" sldId="263"/>
        </pc:sldMkLst>
        <pc:spChg chg="add mod">
          <ac:chgData name="Ashleigh Fromont [NEMA]" userId="d8ad61a2-0a38-4ee0-8d25-a7fe3a3d84b4" providerId="ADAL" clId="{6B6C1B31-B0B1-469C-A77E-CF90B7727CDB}" dt="2024-09-18T01:30:06.196" v="4948" actId="20577"/>
          <ac:spMkLst>
            <pc:docMk/>
            <pc:sldMk cId="2065650312" sldId="263"/>
            <ac:spMk id="2" creationId="{88E1FF74-5CB6-8B6C-0F59-534354873B2C}"/>
          </ac:spMkLst>
        </pc:spChg>
        <pc:spChg chg="mod">
          <ac:chgData name="Ashleigh Fromont [NEMA]" userId="d8ad61a2-0a38-4ee0-8d25-a7fe3a3d84b4" providerId="ADAL" clId="{6B6C1B31-B0B1-469C-A77E-CF90B7727CDB}" dt="2024-09-18T01:19:54.668" v="3679" actId="1076"/>
          <ac:spMkLst>
            <pc:docMk/>
            <pc:sldMk cId="2065650312" sldId="263"/>
            <ac:spMk id="7" creationId="{50BDBC2B-93FB-1618-E184-DD580F751114}"/>
          </ac:spMkLst>
        </pc:spChg>
        <pc:spChg chg="del">
          <ac:chgData name="Ashleigh Fromont [NEMA]" userId="d8ad61a2-0a38-4ee0-8d25-a7fe3a3d84b4" providerId="ADAL" clId="{6B6C1B31-B0B1-469C-A77E-CF90B7727CDB}" dt="2024-09-13T02:50:57.716" v="307" actId="478"/>
          <ac:spMkLst>
            <pc:docMk/>
            <pc:sldMk cId="2065650312" sldId="263"/>
            <ac:spMk id="9" creationId="{10E1C562-4BCD-F731-F343-0641111C7EC9}"/>
          </ac:spMkLst>
        </pc:spChg>
      </pc:sldChg>
      <pc:sldChg chg="modSp add del mod">
        <pc:chgData name="Ashleigh Fromont [NEMA]" userId="d8ad61a2-0a38-4ee0-8d25-a7fe3a3d84b4" providerId="ADAL" clId="{6B6C1B31-B0B1-469C-A77E-CF90B7727CDB}" dt="2024-09-18T01:19:11.376" v="3588" actId="47"/>
        <pc:sldMkLst>
          <pc:docMk/>
          <pc:sldMk cId="157896598" sldId="264"/>
        </pc:sldMkLst>
        <pc:spChg chg="mod">
          <ac:chgData name="Ashleigh Fromont [NEMA]" userId="d8ad61a2-0a38-4ee0-8d25-a7fe3a3d84b4" providerId="ADAL" clId="{6B6C1B31-B0B1-469C-A77E-CF90B7727CDB}" dt="2024-09-18T01:06:50.279" v="3208" actId="20577"/>
          <ac:spMkLst>
            <pc:docMk/>
            <pc:sldMk cId="157896598" sldId="264"/>
            <ac:spMk id="7" creationId="{50BDBC2B-93FB-1618-E184-DD580F751114}"/>
          </ac:spMkLst>
        </pc:spChg>
      </pc:sldChg>
      <pc:sldChg chg="add del">
        <pc:chgData name="Ashleigh Fromont [NEMA]" userId="d8ad61a2-0a38-4ee0-8d25-a7fe3a3d84b4" providerId="ADAL" clId="{6B6C1B31-B0B1-469C-A77E-CF90B7727CDB}" dt="2024-09-13T02:56:14.786" v="409" actId="47"/>
        <pc:sldMkLst>
          <pc:docMk/>
          <pc:sldMk cId="62721088" sldId="265"/>
        </pc:sldMkLst>
      </pc:sldChg>
      <pc:sldChg chg="add">
        <pc:chgData name="Ashleigh Fromont [NEMA]" userId="d8ad61a2-0a38-4ee0-8d25-a7fe3a3d84b4" providerId="ADAL" clId="{6B6C1B31-B0B1-469C-A77E-CF90B7727CDB}" dt="2024-09-13T03:26:24.228" v="484"/>
        <pc:sldMkLst>
          <pc:docMk/>
          <pc:sldMk cId="3687609753" sldId="320"/>
        </pc:sldMkLst>
      </pc:sldChg>
      <pc:sldChg chg="modSp add mod">
        <pc:chgData name="Ashleigh Fromont [NEMA]" userId="d8ad61a2-0a38-4ee0-8d25-a7fe3a3d84b4" providerId="ADAL" clId="{6B6C1B31-B0B1-469C-A77E-CF90B7727CDB}" dt="2024-09-13T02:56:06.286" v="408" actId="20577"/>
        <pc:sldMkLst>
          <pc:docMk/>
          <pc:sldMk cId="298613434" sldId="326"/>
        </pc:sldMkLst>
        <pc:spChg chg="mod">
          <ac:chgData name="Ashleigh Fromont [NEMA]" userId="d8ad61a2-0a38-4ee0-8d25-a7fe3a3d84b4" providerId="ADAL" clId="{6B6C1B31-B0B1-469C-A77E-CF90B7727CDB}" dt="2024-09-13T02:56:06.286" v="408" actId="20577"/>
          <ac:spMkLst>
            <pc:docMk/>
            <pc:sldMk cId="298613434" sldId="326"/>
            <ac:spMk id="9" creationId="{10E1C562-4BCD-F731-F343-0641111C7EC9}"/>
          </ac:spMkLst>
        </pc:spChg>
      </pc:sldChg>
      <pc:sldChg chg="addSp modSp add mod">
        <pc:chgData name="Ashleigh Fromont [NEMA]" userId="d8ad61a2-0a38-4ee0-8d25-a7fe3a3d84b4" providerId="ADAL" clId="{6B6C1B31-B0B1-469C-A77E-CF90B7727CDB}" dt="2024-09-18T01:30:28.815" v="4949" actId="1076"/>
        <pc:sldMkLst>
          <pc:docMk/>
          <pc:sldMk cId="1453677338" sldId="327"/>
        </pc:sldMkLst>
        <pc:spChg chg="add mod">
          <ac:chgData name="Ashleigh Fromont [NEMA]" userId="d8ad61a2-0a38-4ee0-8d25-a7fe3a3d84b4" providerId="ADAL" clId="{6B6C1B31-B0B1-469C-A77E-CF90B7727CDB}" dt="2024-09-18T01:30:28.815" v="4949" actId="1076"/>
          <ac:spMkLst>
            <pc:docMk/>
            <pc:sldMk cId="1453677338" sldId="327"/>
            <ac:spMk id="2" creationId="{FB78F3C8-DDC4-F099-BA4E-FDD9444111FE}"/>
          </ac:spMkLst>
        </pc:spChg>
        <pc:spChg chg="mod">
          <ac:chgData name="Ashleigh Fromont [NEMA]" userId="d8ad61a2-0a38-4ee0-8d25-a7fe3a3d84b4" providerId="ADAL" clId="{6B6C1B31-B0B1-469C-A77E-CF90B7727CDB}" dt="2024-09-18T01:07:04.811" v="3239" actId="20577"/>
          <ac:spMkLst>
            <pc:docMk/>
            <pc:sldMk cId="1453677338" sldId="327"/>
            <ac:spMk id="7" creationId="{50BDBC2B-93FB-1618-E184-DD580F751114}"/>
          </ac:spMkLst>
        </pc:spChg>
      </pc:sldChg>
      <pc:sldChg chg="modSp add mod">
        <pc:chgData name="Ashleigh Fromont [NEMA]" userId="d8ad61a2-0a38-4ee0-8d25-a7fe3a3d84b4" providerId="ADAL" clId="{6B6C1B31-B0B1-469C-A77E-CF90B7727CDB}" dt="2024-09-18T01:06:40.067" v="3206" actId="20577"/>
        <pc:sldMkLst>
          <pc:docMk/>
          <pc:sldMk cId="1608379740" sldId="328"/>
        </pc:sldMkLst>
        <pc:spChg chg="mod">
          <ac:chgData name="Ashleigh Fromont [NEMA]" userId="d8ad61a2-0a38-4ee0-8d25-a7fe3a3d84b4" providerId="ADAL" clId="{6B6C1B31-B0B1-469C-A77E-CF90B7727CDB}" dt="2024-09-18T01:06:40.067" v="3206" actId="20577"/>
          <ac:spMkLst>
            <pc:docMk/>
            <pc:sldMk cId="1608379740" sldId="328"/>
            <ac:spMk id="7" creationId="{50BDBC2B-93FB-1618-E184-DD580F751114}"/>
          </ac:spMkLst>
        </pc:spChg>
      </pc:sldChg>
      <pc:sldChg chg="delSp modSp add del mod">
        <pc:chgData name="Ashleigh Fromont [NEMA]" userId="d8ad61a2-0a38-4ee0-8d25-a7fe3a3d84b4" providerId="ADAL" clId="{6B6C1B31-B0B1-469C-A77E-CF90B7727CDB}" dt="2024-09-18T00:36:26.924" v="601" actId="47"/>
        <pc:sldMkLst>
          <pc:docMk/>
          <pc:sldMk cId="1282658198" sldId="329"/>
        </pc:sldMkLst>
        <pc:spChg chg="del">
          <ac:chgData name="Ashleigh Fromont [NEMA]" userId="d8ad61a2-0a38-4ee0-8d25-a7fe3a3d84b4" providerId="ADAL" clId="{6B6C1B31-B0B1-469C-A77E-CF90B7727CDB}" dt="2024-09-13T03:26:15.180" v="483" actId="478"/>
          <ac:spMkLst>
            <pc:docMk/>
            <pc:sldMk cId="1282658198" sldId="329"/>
            <ac:spMk id="3" creationId="{AEDC13D7-68B0-9F80-C7D6-82B317CA47B3}"/>
          </ac:spMkLst>
        </pc:spChg>
        <pc:spChg chg="mod">
          <ac:chgData name="Ashleigh Fromont [NEMA]" userId="d8ad61a2-0a38-4ee0-8d25-a7fe3a3d84b4" providerId="ADAL" clId="{6B6C1B31-B0B1-469C-A77E-CF90B7727CDB}" dt="2024-09-13T03:26:33.328" v="485" actId="1076"/>
          <ac:spMkLst>
            <pc:docMk/>
            <pc:sldMk cId="1282658198" sldId="329"/>
            <ac:spMk id="9" creationId="{10E1C562-4BCD-F731-F343-0641111C7EC9}"/>
          </ac:spMkLst>
        </pc:spChg>
      </pc:sldChg>
      <pc:sldChg chg="delSp modSp add del mod">
        <pc:chgData name="Ashleigh Fromont [NEMA]" userId="d8ad61a2-0a38-4ee0-8d25-a7fe3a3d84b4" providerId="ADAL" clId="{6B6C1B31-B0B1-469C-A77E-CF90B7727CDB}" dt="2024-09-18T01:03:05.186" v="2839" actId="47"/>
        <pc:sldMkLst>
          <pc:docMk/>
          <pc:sldMk cId="2057046104" sldId="330"/>
        </pc:sldMkLst>
        <pc:spChg chg="mod">
          <ac:chgData name="Ashleigh Fromont [NEMA]" userId="d8ad61a2-0a38-4ee0-8d25-a7fe3a3d84b4" providerId="ADAL" clId="{6B6C1B31-B0B1-469C-A77E-CF90B7727CDB}" dt="2024-09-18T00:54:46.891" v="2242" actId="13926"/>
          <ac:spMkLst>
            <pc:docMk/>
            <pc:sldMk cId="2057046104" sldId="330"/>
            <ac:spMk id="2" creationId="{1B0CF16E-D926-C92E-CBFB-E16CDC165203}"/>
          </ac:spMkLst>
        </pc:spChg>
        <pc:spChg chg="del">
          <ac:chgData name="Ashleigh Fromont [NEMA]" userId="d8ad61a2-0a38-4ee0-8d25-a7fe3a3d84b4" providerId="ADAL" clId="{6B6C1B31-B0B1-469C-A77E-CF90B7727CDB}" dt="2024-09-13T03:30:03.625" v="538" actId="478"/>
          <ac:spMkLst>
            <pc:docMk/>
            <pc:sldMk cId="2057046104" sldId="330"/>
            <ac:spMk id="3" creationId="{8F2031A2-5DC2-6258-A824-DCD4C600AAF5}"/>
          </ac:spMkLst>
        </pc:spChg>
      </pc:sldChg>
      <pc:sldMasterChg chg="del delSldLayout">
        <pc:chgData name="Ashleigh Fromont [NEMA]" userId="d8ad61a2-0a38-4ee0-8d25-a7fe3a3d84b4" providerId="ADAL" clId="{6B6C1B31-B0B1-469C-A77E-CF90B7727CDB}" dt="2024-09-13T01:50:44.774" v="0" actId="2696"/>
        <pc:sldMasterMkLst>
          <pc:docMk/>
          <pc:sldMasterMk cId="327897327" sldId="2147483660"/>
        </pc:sldMasterMkLst>
        <pc:sldLayoutChg chg="del">
          <pc:chgData name="Ashleigh Fromont [NEMA]" userId="d8ad61a2-0a38-4ee0-8d25-a7fe3a3d84b4" providerId="ADAL" clId="{6B6C1B31-B0B1-469C-A77E-CF90B7727CDB}" dt="2024-09-13T01:50:44.774" v="0" actId="2696"/>
          <pc:sldLayoutMkLst>
            <pc:docMk/>
            <pc:sldMasterMk cId="327897327" sldId="2147483660"/>
            <pc:sldLayoutMk cId="1979723829" sldId="2147483650"/>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1177951801" sldId="2147483651"/>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424383259" sldId="2147483652"/>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3911984195" sldId="2147483653"/>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1983845246" sldId="2147483654"/>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86052153" sldId="2147483655"/>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1558925627" sldId="2147483656"/>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3783775776" sldId="2147483657"/>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182525852" sldId="2147483658"/>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1244729679" sldId="2147483659"/>
          </pc:sldLayoutMkLst>
        </pc:sldLayoutChg>
        <pc:sldLayoutChg chg="del">
          <pc:chgData name="Ashleigh Fromont [NEMA]" userId="d8ad61a2-0a38-4ee0-8d25-a7fe3a3d84b4" providerId="ADAL" clId="{6B6C1B31-B0B1-469C-A77E-CF90B7727CDB}" dt="2024-09-13T01:50:44.774" v="0" actId="2696"/>
          <pc:sldLayoutMkLst>
            <pc:docMk/>
            <pc:sldMasterMk cId="327897327" sldId="2147483660"/>
            <pc:sldLayoutMk cId="519940679"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B98FEF-D5C7-479E-B4CC-201E45B395C8}" type="datetimeFigureOut">
              <a:rPr lang="en-NZ" smtClean="0"/>
              <a:t>18/09/2024</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42F853-1FB9-4D1A-AFA9-30FF17E98367}" type="slidenum">
              <a:rPr lang="en-NZ" smtClean="0"/>
              <a:t>‹#›</a:t>
            </a:fld>
            <a:endParaRPr lang="en-NZ"/>
          </a:p>
        </p:txBody>
      </p:sp>
    </p:spTree>
    <p:extLst>
      <p:ext uri="{BB962C8B-B14F-4D97-AF65-F5344CB8AC3E}">
        <p14:creationId xmlns:p14="http://schemas.microsoft.com/office/powerpoint/2010/main" val="2954757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6754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613072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Drills with the community in Chile have resulted in requests from the community for more drills and updated guidance with respect to tsunami evacuation and preparedness – a great outcome!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25306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6594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FC25B7E-3D44-4E40-B0D2-55A8E9414320}" type="slidenum">
              <a:rPr kumimoji="0" lang="en-NZ"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NZ"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6356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18/09/2024</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18/09/2024</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7949939" y="0"/>
              <a:ext cx="4242060" cy="12673"/>
            </a:xfrm>
            <a:prstGeom prst="rect">
              <a:avLst/>
            </a:prstGeom>
            <a:noFill/>
          </p:spPr>
          <p:txBody>
            <a:bodyPr wrap="none" rtlCol="0">
              <a:spAutoFit/>
            </a:bodyPr>
            <a:lstStyle/>
            <a:p>
              <a:pPr algn="r"/>
              <a:r>
                <a:rPr lang="en-NZ" sz="1400" b="1">
                  <a:solidFill>
                    <a:schemeClr val="bg1"/>
                  </a:solidFill>
                  <a:latin typeface="Aptos Black" panose="020F0502020204030204" pitchFamily="34" charset="0"/>
                </a:rPr>
                <a:t>ICG/PTWS Steering Committee September 2024</a:t>
              </a: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609200" y="2921168"/>
            <a:ext cx="11212045" cy="1015663"/>
          </a:xfrm>
          <a:prstGeom prst="rect">
            <a:avLst/>
          </a:prstGeom>
          <a:noFill/>
        </p:spPr>
        <p:txBody>
          <a:bodyPr wrap="none" rtlCol="0">
            <a:spAutoFit/>
          </a:bodyPr>
          <a:lstStyle/>
          <a:p>
            <a:pPr algn="ctr"/>
            <a:r>
              <a:rPr lang="mi-NZ" sz="6000" b="1" dirty="0" err="1">
                <a:solidFill>
                  <a:schemeClr val="bg1"/>
                </a:solidFill>
                <a:latin typeface="Aptos Black" panose="020F0502020204030204" pitchFamily="34" charset="0"/>
              </a:rPr>
              <a:t>Update</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to</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Steering</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Committee</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126188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PTWS WORKING GROUP 3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ON DISASTER RISK MANAGEMENT AND PREPAREDNESS (WG 3)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53727" y="6211669"/>
            <a:ext cx="5274439" cy="646331"/>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Chair</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a:t>
            </a:r>
            <a:r>
              <a:rPr lang="mi-NZ" dirty="0">
                <a:solidFill>
                  <a:srgbClr val="FFFF00"/>
                </a:solidFill>
                <a:latin typeface="Aptos ExtraBold" panose="020B0004020202020204" pitchFamily="34" charset="0"/>
              </a:rPr>
              <a:t> </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a:p>
            <a:pPr algn="r"/>
            <a:r>
              <a:rPr lang="mi-NZ" dirty="0" err="1">
                <a:solidFill>
                  <a:srgbClr val="FFFF00"/>
                </a:solidFill>
                <a:latin typeface="Aptos ExtraBold" panose="020B0004020202020204" pitchFamily="34" charset="0"/>
              </a:rPr>
              <a:t>Vice</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a:t>
            </a:r>
            <a:r>
              <a:rPr lang="mi-NZ" dirty="0">
                <a:solidFill>
                  <a:srgbClr val="FFFF00"/>
                </a:solidFill>
                <a:latin typeface="Aptos ExtraBold" panose="020B0004020202020204" pitchFamily="34" charset="0"/>
              </a:rPr>
              <a:t>: Laura Kong, ITIC</a:t>
            </a:r>
            <a:endParaRPr lang="en-US" dirty="0"/>
          </a:p>
        </p:txBody>
      </p:sp>
    </p:spTree>
    <p:extLst>
      <p:ext uri="{BB962C8B-B14F-4D97-AF65-F5344CB8AC3E}">
        <p14:creationId xmlns:p14="http://schemas.microsoft.com/office/powerpoint/2010/main" val="3455151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1041991"/>
            <a:ext cx="11440632" cy="54476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 in September 2023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decided to continue </a:t>
            </a:r>
            <a:r>
              <a:rPr kumimoji="0" lang="en-NZ" sz="1800"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Working Group </a:t>
            </a:r>
            <a:r>
              <a:rPr lang="en-NZ" b="1" dirty="0">
                <a:solidFill>
                  <a:srgbClr val="C00000"/>
                </a:solidFill>
                <a:latin typeface="Aptos" panose="020B0004020202020204" pitchFamily="34" charset="0"/>
              </a:rPr>
              <a:t>Three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facilitate and coordinate efforts relating to Disaster Risk Management and Preparedness within the ICG/PTWS</a:t>
            </a:r>
            <a:r>
              <a:rPr lang="en-NZ" dirty="0">
                <a:solidFill>
                  <a:prstClr val="black"/>
                </a:solidFill>
                <a:latin typeface="Aptos" panose="020B0004020202020204" pitchFamily="34" charset="0"/>
              </a:rPr>
              <a: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R="0" lvl="0" algn="l" defTabSz="914400" rtl="0" eaLnBrk="1" fontAlgn="auto" latinLnBrk="0" hangingPunct="1">
              <a:lnSpc>
                <a:spcPct val="100000"/>
              </a:lnSpc>
              <a:spcBef>
                <a:spcPts val="0"/>
              </a:spcBef>
              <a:spcAft>
                <a:spcPts val="0"/>
              </a:spcAft>
              <a:buClrTx/>
              <a:buSzTx/>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Working Group has the following Terms of Reference:</a:t>
            </a:r>
          </a:p>
          <a:p>
            <a:pPr marR="0" lvl="0" algn="l" defTabSz="914400" rtl="0" eaLnBrk="1" fontAlgn="auto" latinLnBrk="0" hangingPunct="1">
              <a:lnSpc>
                <a:spcPct val="100000"/>
              </a:lnSpc>
              <a:spcBef>
                <a:spcPts val="0"/>
              </a:spcBef>
              <a:spcAft>
                <a:spcPts val="0"/>
              </a:spcAft>
              <a:buClrTx/>
              <a:buSzTx/>
              <a:tabLst/>
              <a:defRPr/>
            </a:pPr>
            <a:endParaRPr lang="en-NZ" dirty="0">
              <a:solidFill>
                <a:prstClr val="black"/>
              </a:solidFill>
              <a:latin typeface="Aptos" panose="020B0004020202020204" pitchFamily="34" charset="0"/>
            </a:endParaRP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In collaboration with TOWS TT DMP, and organisations such as UNDRR, support the exchange of experiences and information on risk reduction and preparedness actions, and matters related to disaster management </a:t>
            </a: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lang="en-NZ" dirty="0">
                <a:solidFill>
                  <a:prstClr val="black"/>
                </a:solidFill>
                <a:latin typeface="Aptos" panose="020B0004020202020204" pitchFamily="34" charset="0"/>
              </a:rPr>
              <a:t>Promote preparedness in coastal communities through education and awareness products and campaigns</a:t>
            </a:r>
          </a:p>
          <a:p>
            <a:pPr marL="342900" marR="0" lvl="0" indent="-342900" algn="l" defTabSz="914400" rtl="0" eaLnBrk="1" fontAlgn="auto" latinLnBrk="0" hangingPunct="1">
              <a:lnSpc>
                <a:spcPct val="100000"/>
              </a:lnSpc>
              <a:spcBef>
                <a:spcPts val="600"/>
              </a:spcBef>
              <a:spcAft>
                <a:spcPts val="600"/>
              </a:spcAft>
              <a:buClrTx/>
              <a:buSzTx/>
              <a:buAutoNum type="arabicPeriod"/>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Facilitate SOP training ac</a:t>
            </a:r>
            <a:r>
              <a:rPr lang="en-NZ" dirty="0">
                <a:solidFill>
                  <a:prstClr val="black"/>
                </a:solidFill>
                <a:latin typeface="Aptos" panose="020B0004020202020204" pitchFamily="34" charset="0"/>
              </a:rPr>
              <a:t>ross regions to strengthen emergency response capabilities of Member States and their DMOs.</a:t>
            </a:r>
          </a:p>
          <a:p>
            <a:pPr marL="2171700" lvl="4" indent="-342900">
              <a:spcBef>
                <a:spcPts val="600"/>
              </a:spcBef>
              <a:spcAft>
                <a:spcPts val="600"/>
              </a:spcAft>
              <a:buFont typeface="+mj-lt"/>
              <a:buAutoNum type="arabicPeriod" startAt="4"/>
              <a:defRPr/>
            </a:pP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Develop and promote best practice preparedness material, programmes, and assessment tools</a:t>
            </a:r>
          </a:p>
          <a:p>
            <a:pPr marL="2171700" lvl="4" indent="-342900">
              <a:spcBef>
                <a:spcPts val="600"/>
              </a:spcBef>
              <a:spcAft>
                <a:spcPts val="600"/>
              </a:spcAft>
              <a:buFont typeface="+mj-lt"/>
              <a:buAutoNum type="arabicPeriod" startAt="4"/>
              <a:defRPr/>
            </a:pPr>
            <a:r>
              <a:rPr lang="en-NZ" dirty="0">
                <a:solidFill>
                  <a:prstClr val="black"/>
                </a:solidFill>
                <a:latin typeface="Aptos" panose="020B0004020202020204" pitchFamily="34" charset="0"/>
              </a:rPr>
              <a:t>Develop and promote tsunami risk reduction theory and practice</a:t>
            </a:r>
          </a:p>
          <a:p>
            <a:pPr marL="2171700" lvl="4" indent="-342900">
              <a:spcBef>
                <a:spcPts val="600"/>
              </a:spcBef>
              <a:spcAft>
                <a:spcPts val="600"/>
              </a:spcAft>
              <a:buFont typeface="+mj-lt"/>
              <a:buAutoNum type="arabicPeriod" startAt="4"/>
              <a:defRPr/>
            </a:pP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Support the ITIC of the ICG. </a:t>
            </a: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7446917" y="0"/>
              <a:ext cx="4745082"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WG3 Task Team on Tsunami Ready July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401859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Status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of</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Actions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&amp; </a:t>
            </a:r>
            <a:r>
              <a:rPr kumimoji="0" lang="mi-NZ" sz="3200" b="0" i="0" u="none" strike="noStrike" kern="1200" cap="none" spc="0" normalizeH="0" baseline="0" noProof="0" dirty="0" err="1">
                <a:ln>
                  <a:noFill/>
                </a:ln>
                <a:solidFill>
                  <a:srgbClr val="0961A9"/>
                </a:solidFill>
                <a:effectLst/>
                <a:uLnTx/>
                <a:uFillTx/>
                <a:latin typeface="Aptos ExtraBold" panose="020B0004020202020204" pitchFamily="34" charset="0"/>
                <a:ea typeface="+mn-ea"/>
                <a:cs typeface="+mn-cs"/>
              </a:rPr>
              <a:t>Decisions</a:t>
            </a:r>
            <a:r>
              <a:rPr kumimoji="0" lang="mi-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rPr>
              <a:t> – ICG/PTWS-XXX</a:t>
            </a:r>
            <a:endParaRPr kumimoji="0" lang="en-NZ" sz="3200" b="0" i="0" u="none" strike="noStrike" kern="1200" cap="none" spc="0" normalizeH="0" baseline="0" noProof="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75684" y="914954"/>
            <a:ext cx="11440632" cy="59708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ICG/PTWS-XXX in September 2023 </a:t>
            </a:r>
            <a:r>
              <a:rPr kumimoji="0" lang="en-NZ" sz="1800" b="1" i="0" u="none" strike="noStrike" kern="1200" cap="none" spc="0" normalizeH="0" baseline="0" noProof="0" dirty="0">
                <a:ln>
                  <a:noFill/>
                </a:ln>
                <a:solidFill>
                  <a:srgbClr val="C00000"/>
                </a:solidFill>
                <a:effectLst/>
                <a:uLnTx/>
                <a:uFillTx/>
                <a:latin typeface="Aptos" panose="020B0004020202020204" pitchFamily="34" charset="0"/>
                <a:ea typeface="+mn-ea"/>
                <a:cs typeface="+mn-cs"/>
              </a:rPr>
              <a:t>established the WG3 Task Team: Tsunami Ready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 facilitate and coordinate efforts relating to the Tsunami Ready Recognition Programme and within the ICG/PTWS, in support of the UN Ocean Decade Goals (ICG/PTWS-XXX.1)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Also, through ICG/PTWS-XXX.5, the ICG: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Encouraged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member states to continue to share outcomes and progression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towards “100% Tsunami Ready Goal” with WG3,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including communities already considered compliant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through national standards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Mandated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ITIC to continue to facilitate implementation and data collection</a:t>
            </a:r>
            <a:r>
              <a:rPr kumimoji="0" lang="en-NZ" sz="18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regarding TR in the PTWS</a:t>
            </a:r>
          </a:p>
          <a:p>
            <a:pPr marL="285750" marR="0" lvl="0"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Noted &amp; Endorsed the proposed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Tsunami Ready Equivalency Approach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that seeks to enable reporting of tsunami preparedness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in a manner compatible </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with the UNESCO/IOC Tsunami Ready Recognition Programme</a:t>
            </a:r>
          </a:p>
          <a:p>
            <a:pPr marL="2114550" marR="0" lvl="4" indent="-28575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Recommends the </a:t>
            </a:r>
            <a:r>
              <a:rPr kumimoji="0" lang="en-NZ" sz="1800" b="1"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TT TR to develop formal guidance for the application of this approach</a:t>
            </a:r>
            <a:r>
              <a:rPr kumimoji="0" lang="en-NZ" sz="1800" b="0" i="0" u="none" strike="noStrike" kern="1200" cap="none" spc="0" normalizeH="0" baseline="0" noProof="0" dirty="0">
                <a:ln>
                  <a:noFill/>
                </a:ln>
                <a:solidFill>
                  <a:srgbClr val="0961A9"/>
                </a:solidFill>
                <a:effectLst/>
                <a:uLnTx/>
                <a:uFillTx/>
                <a:latin typeface="Aptos" panose="020B0004020202020204" pitchFamily="34" charset="0"/>
                <a:ea typeface="+mn-ea"/>
                <a:cs typeface="+mn-cs"/>
              </a:rPr>
              <a:t>,</a:t>
            </a: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in consultation with the Regional Working Groups.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lvl="3">
              <a:defRPr/>
            </a:pPr>
            <a:r>
              <a:rPr kumimoji="0" lang="en-NZ"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task team has representation from Chile, China, Ecuador, France, Japan, Malaysia, New Zealand and USA and met three times in 2024</a:t>
            </a:r>
            <a:r>
              <a:rPr kumimoji="0" lang="en-NZ"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NZ" sz="1800" b="0"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r>
              <a:rPr kumimoji="0" lang="en-NZ" sz="1800" b="0" i="1" u="none" strike="noStrike" kern="1200" cap="none" spc="0" normalizeH="0" baseline="0" noProof="0" dirty="0">
                <a:ln>
                  <a:noFill/>
                </a:ln>
                <a:solidFill>
                  <a:prstClr val="black"/>
                </a:solidFill>
                <a:effectLst/>
                <a:uLnTx/>
                <a:uFillTx/>
                <a:latin typeface="Aptos" panose="020B0004020202020204" pitchFamily="34" charset="0"/>
                <a:ea typeface="+mn-ea"/>
                <a:cs typeface="+mn-cs"/>
              </a:rPr>
              <a:t>This will be further reported on in Agenda Item 8.2.1 </a:t>
            </a: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7986809" y="0"/>
              <a:ext cx="4205190"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Tree>
    <p:extLst>
      <p:ext uri="{BB962C8B-B14F-4D97-AF65-F5344CB8AC3E}">
        <p14:creationId xmlns:p14="http://schemas.microsoft.com/office/powerpoint/2010/main" val="298613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742948" y="4630176"/>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3610"/>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Support Exchange of experiences and information on risk reduction and preparedness actions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sp>
        <p:nvSpPr>
          <p:cNvPr id="9" name="TextBox 8">
            <a:extLst>
              <a:ext uri="{FF2B5EF4-FFF2-40B4-BE49-F238E27FC236}">
                <a16:creationId xmlns:a16="http://schemas.microsoft.com/office/drawing/2014/main" id="{10E1C562-4BCD-F731-F343-0641111C7EC9}"/>
              </a:ext>
            </a:extLst>
          </p:cNvPr>
          <p:cNvSpPr txBox="1"/>
          <p:nvPr/>
        </p:nvSpPr>
        <p:spPr>
          <a:xfrm>
            <a:off x="312914" y="1084849"/>
            <a:ext cx="11736656" cy="557075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Task Team Disaster Management Preparedness Report Back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2000" b="1"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NZ"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Chair of WG3 and Director ITIC attended the TOWS Task Team DMP &amp; TOWS WG-XVII meetings in February 2024.  </a:t>
            </a:r>
            <a:r>
              <a:rPr lang="en-NZ" dirty="0">
                <a:solidFill>
                  <a:prstClr val="black"/>
                </a:solidFill>
                <a:latin typeface="Aptos" panose="020B0004020202020204" pitchFamily="34" charset="0"/>
              </a:rPr>
              <a:t>Here they primarily discussed the Tsunami Ready Equivalency guidance, and led discussion for text in Tsunami Ready signage for locations that may be at risk of tsunami but may not feel earthquake shaking. </a:t>
            </a:r>
          </a:p>
          <a:p>
            <a:pPr marR="0" lvl="0" algn="l" defTabSz="914400" rtl="0" eaLnBrk="1" fontAlgn="auto" latinLnBrk="0" hangingPunct="1">
              <a:lnSpc>
                <a:spcPct val="100000"/>
              </a:lnSpc>
              <a:spcBef>
                <a:spcPts val="0"/>
              </a:spcBef>
              <a:spcAft>
                <a:spcPts val="0"/>
              </a:spcAft>
              <a:buClrTx/>
              <a:buSzTx/>
              <a:tabLst/>
              <a:defRPr/>
            </a:pPr>
            <a:endParaRPr lang="en-NZ" noProof="0"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lang="en-NZ" dirty="0">
                <a:solidFill>
                  <a:prstClr val="black"/>
                </a:solidFill>
                <a:latin typeface="Aptos" panose="020B0004020202020204" pitchFamily="34" charset="0"/>
              </a:rPr>
              <a:t>In the next period, TOWS TT-DMP will be working on: </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Development</a:t>
            </a:r>
            <a:r>
              <a:rPr lang="en-NZ" sz="1700" dirty="0">
                <a:solidFill>
                  <a:prstClr val="black"/>
                </a:solidFill>
                <a:latin typeface="Aptos" panose="020B0004020202020204" pitchFamily="34" charset="0"/>
              </a:rPr>
              <a:t> of KPIs for the relevant sections of the Ocean Decade Tsunami Programme – Research, Development and Implementation Plan to monitor progress</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Explore requirements and existing methods to warn people with disabilities and underserved communities. </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Consider the ICG/IOTWMS approach of establishing National Tsunami Ready Focal Points for other ICGs</a:t>
            </a:r>
          </a:p>
          <a:p>
            <a:pPr marL="2114550" lvl="4" indent="-285750">
              <a:buFont typeface="Arial" panose="020B0604020202020204" pitchFamily="34" charset="0"/>
              <a:buChar char="•"/>
              <a:defRPr/>
            </a:pPr>
            <a:r>
              <a:rPr lang="en-NZ" sz="1700" noProof="0" dirty="0">
                <a:solidFill>
                  <a:prstClr val="black"/>
                </a:solidFill>
                <a:latin typeface="Aptos" panose="020B0004020202020204" pitchFamily="34" charset="0"/>
              </a:rPr>
              <a:t>Consider the introduction of a Tsunami Ready Evaluation Form in other ICGs (currently in </a:t>
            </a:r>
            <a:r>
              <a:rPr lang="en-NZ" sz="1700" dirty="0">
                <a:solidFill>
                  <a:prstClr val="black"/>
                </a:solidFill>
                <a:latin typeface="Aptos" panose="020B0004020202020204" pitchFamily="34" charset="0"/>
              </a:rPr>
              <a:t>ICG/CARIBE EWS)</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Follow up on progress of Making Cities Resilience 2030 ISO Requirements </a:t>
            </a:r>
          </a:p>
          <a:p>
            <a:pPr marL="2114550" lvl="4" indent="-285750">
              <a:buFont typeface="Arial" panose="020B0604020202020204" pitchFamily="34" charset="0"/>
              <a:buChar char="•"/>
              <a:defRPr/>
            </a:pPr>
            <a:r>
              <a:rPr lang="en-NZ" sz="1700" dirty="0">
                <a:solidFill>
                  <a:prstClr val="black"/>
                </a:solidFill>
                <a:latin typeface="Aptos" panose="020B0004020202020204" pitchFamily="34" charset="0"/>
              </a:rPr>
              <a:t>Explore the possibilities of implementing ISO22328-3 for large scale private sector ‘Tsunami Ready’</a:t>
            </a:r>
          </a:p>
          <a:p>
            <a:pPr marL="2114550" lvl="4" indent="-285750">
              <a:buFont typeface="Arial" panose="020B0604020202020204" pitchFamily="34" charset="0"/>
              <a:buChar char="•"/>
              <a:defRPr/>
            </a:pPr>
            <a:endParaRPr lang="en-NZ" sz="1600" noProof="0" dirty="0">
              <a:solidFill>
                <a:prstClr val="black"/>
              </a:solidFill>
              <a:latin typeface="Aptos" panose="020B00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NZ" sz="20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                          </a:t>
            </a:r>
            <a:endParaRPr kumimoji="0" lang="en-NZ" sz="2000" b="1" i="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3" name="TextBox 2">
            <a:extLst>
              <a:ext uri="{FF2B5EF4-FFF2-40B4-BE49-F238E27FC236}">
                <a16:creationId xmlns:a16="http://schemas.microsoft.com/office/drawing/2014/main" id="{AEDC13D7-68B0-9F80-C7D6-82B317CA47B3}"/>
              </a:ext>
            </a:extLst>
          </p:cNvPr>
          <p:cNvSpPr txBox="1"/>
          <p:nvPr/>
        </p:nvSpPr>
        <p:spPr>
          <a:xfrm>
            <a:off x="6633561" y="6486328"/>
            <a:ext cx="7037460" cy="338554"/>
          </a:xfrm>
          <a:prstGeom prst="rect">
            <a:avLst/>
          </a:prstGeom>
          <a:noFill/>
        </p:spPr>
        <p:txBody>
          <a:bodyPr wrap="square">
            <a:spAutoFit/>
          </a:bodyPr>
          <a:lstStyle/>
          <a:p>
            <a:r>
              <a:rPr lang="en-NZ" sz="1600" i="1" dirty="0">
                <a:latin typeface="Aptos" panose="020B0004020202020204" pitchFamily="34" charset="0"/>
              </a:rPr>
              <a:t>Please see full recommendation in the TOWS-WG-XVII report</a:t>
            </a:r>
            <a:endParaRPr lang="en-NZ" sz="1600" dirty="0"/>
          </a:p>
        </p:txBody>
      </p:sp>
    </p:spTree>
    <p:extLst>
      <p:ext uri="{BB962C8B-B14F-4D97-AF65-F5344CB8AC3E}">
        <p14:creationId xmlns:p14="http://schemas.microsoft.com/office/powerpoint/2010/main" val="1608379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9" name="TextBox 8">
            <a:extLst>
              <a:ext uri="{FF2B5EF4-FFF2-40B4-BE49-F238E27FC236}">
                <a16:creationId xmlns:a16="http://schemas.microsoft.com/office/drawing/2014/main" id="{10E1C562-4BCD-F731-F343-0641111C7EC9}"/>
              </a:ext>
            </a:extLst>
          </p:cNvPr>
          <p:cNvSpPr txBox="1"/>
          <p:nvPr/>
        </p:nvSpPr>
        <p:spPr>
          <a:xfrm>
            <a:off x="375684" y="1063319"/>
            <a:ext cx="11440632" cy="5632311"/>
          </a:xfrm>
          <a:prstGeom prst="rect">
            <a:avLst/>
          </a:prstGeom>
          <a:noFill/>
        </p:spPr>
        <p:txBody>
          <a:bodyPr wrap="square" rtlCol="0">
            <a:spAutoFit/>
          </a:bodyPr>
          <a:lstStyle/>
          <a:p>
            <a:r>
              <a:rPr lang="en-NZ" sz="2000" dirty="0">
                <a:latin typeface="Aptos" panose="020B0004020202020204" pitchFamily="34" charset="0"/>
              </a:rPr>
              <a:t>Progress on Tsunami Ready implementation was presented at the TOWS TT-DMP and TOWS-WG-XVII. </a:t>
            </a:r>
          </a:p>
          <a:p>
            <a:endParaRPr lang="en-NZ" sz="2000" dirty="0">
              <a:latin typeface="Aptos" panose="020B0004020202020204" pitchFamily="34" charset="0"/>
            </a:endParaRPr>
          </a:p>
          <a:p>
            <a:r>
              <a:rPr lang="en-NZ" sz="2000" dirty="0">
                <a:latin typeface="Aptos" panose="020B0004020202020204" pitchFamily="34" charset="0"/>
              </a:rPr>
              <a:t>The Group noted “</a:t>
            </a:r>
            <a:r>
              <a:rPr lang="en-NZ" sz="2000" i="1" dirty="0">
                <a:latin typeface="Aptos" panose="020B0004020202020204" pitchFamily="34" charset="0"/>
              </a:rPr>
              <a:t>the progress made by ICG/PTWS concerning exploring mechanisms of how to include national tsunami preparedness and readiness programmes and initiatives in the UN Ocean Decade Programme, and that the Tsunami Ready Equivalency Approach framed under similar initiatives seeks to enable reporting on tsunami preparedness in a  manner compatible with the TRRP”</a:t>
            </a:r>
          </a:p>
          <a:p>
            <a:endParaRPr lang="en-NZ" sz="2000" i="1" dirty="0">
              <a:latin typeface="Aptos" panose="020B0004020202020204" pitchFamily="34" charset="0"/>
            </a:endParaRPr>
          </a:p>
          <a:p>
            <a:r>
              <a:rPr lang="en-NZ" sz="2000" dirty="0">
                <a:latin typeface="Aptos" panose="020B0004020202020204" pitchFamily="34" charset="0"/>
              </a:rPr>
              <a:t>And recommended that </a:t>
            </a:r>
            <a:r>
              <a:rPr lang="en-NZ" sz="2000" b="1" dirty="0">
                <a:solidFill>
                  <a:srgbClr val="0961A9"/>
                </a:solidFill>
                <a:latin typeface="Aptos" panose="020B0004020202020204" pitchFamily="34" charset="0"/>
              </a:rPr>
              <a:t>ICG/PTWS Task Team Tsunami Ready share the ICG/PTWS guidance on Tsunami Ready Equivalency for further consideration by TT-DMP</a:t>
            </a:r>
            <a:r>
              <a:rPr lang="en-NZ" sz="2000" dirty="0">
                <a:latin typeface="Aptos" panose="020B0004020202020204" pitchFamily="34" charset="0"/>
              </a:rPr>
              <a:t>, as a potential mechanism for reporting toward this goal;</a:t>
            </a:r>
          </a:p>
          <a:p>
            <a:endParaRPr lang="en-NZ" sz="2000" dirty="0">
              <a:latin typeface="Aptos" panose="020B0004020202020204" pitchFamily="34" charset="0"/>
            </a:endParaRPr>
          </a:p>
          <a:p>
            <a:r>
              <a:rPr lang="en-NZ" sz="2000" dirty="0">
                <a:latin typeface="Aptos" panose="020B0004020202020204" pitchFamily="34" charset="0"/>
              </a:rPr>
              <a:t>		The Groups also requested that the Secretariat, led by TICs, </a:t>
            </a:r>
            <a:r>
              <a:rPr lang="en-NZ" sz="2000" b="1" dirty="0">
                <a:solidFill>
                  <a:srgbClr val="0961A9"/>
                </a:solidFill>
                <a:latin typeface="Aptos" panose="020B0004020202020204" pitchFamily="34" charset="0"/>
              </a:rPr>
              <a:t>develop and share a 			Tsunami Ready Toolkit </a:t>
            </a:r>
            <a:r>
              <a:rPr lang="en-NZ" sz="2000" dirty="0">
                <a:latin typeface="Aptos" panose="020B0004020202020204" pitchFamily="34" charset="0"/>
              </a:rPr>
              <a:t>to assist Member States with implementation, such as 			standard procedure for the submission of an application, and clarification on the 			definition of ‘community’  .              </a:t>
            </a:r>
          </a:p>
          <a:p>
            <a:pPr algn="r"/>
            <a:endParaRPr lang="en-NZ" sz="2000" dirty="0">
              <a:latin typeface="Aptos" panose="020B0004020202020204" pitchFamily="34" charset="0"/>
            </a:endParaRPr>
          </a:p>
          <a:p>
            <a:pPr algn="r"/>
            <a:endParaRPr lang="en-NZ" sz="2000" dirty="0">
              <a:latin typeface="Aptos" panose="020B0004020202020204" pitchFamily="34" charset="0"/>
            </a:endParaRPr>
          </a:p>
          <a:p>
            <a:pPr algn="r"/>
            <a:r>
              <a:rPr lang="en-NZ" sz="2000" dirty="0">
                <a:latin typeface="Aptos" panose="020B0004020202020204" pitchFamily="34" charset="0"/>
              </a:rPr>
              <a:t> </a:t>
            </a:r>
            <a:r>
              <a:rPr lang="en-NZ" sz="2000" i="1" dirty="0">
                <a:latin typeface="Aptos" panose="020B0004020202020204" pitchFamily="34" charset="0"/>
              </a:rPr>
              <a:t>Please see full recommendation in the TOWS-WG-XVII report. </a:t>
            </a:r>
          </a:p>
        </p:txBody>
      </p:sp>
      <p:grpSp>
        <p:nvGrpSpPr>
          <p:cNvPr id="8" name="Group 7">
            <a:extLst>
              <a:ext uri="{FF2B5EF4-FFF2-40B4-BE49-F238E27FC236}">
                <a16:creationId xmlns:a16="http://schemas.microsoft.com/office/drawing/2014/main" id="{554BFADD-DD8D-E386-9013-6740A015CA65}"/>
              </a:ext>
            </a:extLst>
          </p:cNvPr>
          <p:cNvGrpSpPr/>
          <p:nvPr/>
        </p:nvGrpSpPr>
        <p:grpSpPr>
          <a:xfrm>
            <a:off x="0" y="0"/>
            <a:ext cx="12323135" cy="307777"/>
            <a:chOff x="0" y="0"/>
            <a:chExt cx="12323135" cy="307777"/>
          </a:xfrm>
        </p:grpSpPr>
        <p:sp>
          <p:nvSpPr>
            <p:cNvPr id="6" name="Rectangle 5">
              <a:extLst>
                <a:ext uri="{FF2B5EF4-FFF2-40B4-BE49-F238E27FC236}">
                  <a16:creationId xmlns:a16="http://schemas.microsoft.com/office/drawing/2014/main" id="{0706F5CE-38B8-4D33-5C70-9F26720063B9}"/>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TextBox 3">
              <a:extLst>
                <a:ext uri="{FF2B5EF4-FFF2-40B4-BE49-F238E27FC236}">
                  <a16:creationId xmlns:a16="http://schemas.microsoft.com/office/drawing/2014/main" id="{537B8D3C-EEF2-8411-EF35-2172E6345EAB}"/>
                </a:ext>
              </a:extLst>
            </p:cNvPr>
            <p:cNvSpPr txBox="1"/>
            <p:nvPr/>
          </p:nvSpPr>
          <p:spPr>
            <a:xfrm>
              <a:off x="7949940" y="0"/>
              <a:ext cx="4242059" cy="307777"/>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ICG/PTWS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Steering</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Committee</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a:t>
              </a:r>
              <a:r>
                <a:rPr kumimoji="0" lang="mi-NZ" sz="1400" b="1" i="0" u="none" strike="noStrike" kern="1200" cap="none" spc="0" normalizeH="0" baseline="0" noProof="0" dirty="0" err="1">
                  <a:ln>
                    <a:noFill/>
                  </a:ln>
                  <a:solidFill>
                    <a:prstClr val="white"/>
                  </a:solidFill>
                  <a:effectLst/>
                  <a:uLnTx/>
                  <a:uFillTx/>
                  <a:latin typeface="Aptos Black" panose="020F0502020204030204" pitchFamily="34" charset="0"/>
                  <a:ea typeface="+mn-ea"/>
                  <a:cs typeface="+mn-cs"/>
                </a:rPr>
                <a:t>September</a:t>
              </a:r>
              <a:r>
                <a:rPr kumimoji="0" lang="mi-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rPr>
                <a:t> 2024</a:t>
              </a:r>
              <a:endParaRPr kumimoji="0" lang="en-NZ" sz="1400" b="1" i="0" u="none" strike="noStrike" kern="1200" cap="none" spc="0" normalizeH="0" baseline="0" noProof="0" dirty="0">
                <a:ln>
                  <a:noFill/>
                </a:ln>
                <a:solidFill>
                  <a:prstClr val="white"/>
                </a:solidFill>
                <a:effectLst/>
                <a:uLnTx/>
                <a:uFillTx/>
                <a:latin typeface="Aptos Black" panose="020F0502020204030204" pitchFamily="34" charset="0"/>
                <a:ea typeface="+mn-ea"/>
                <a:cs typeface="+mn-cs"/>
              </a:endParaRPr>
            </a:p>
          </p:txBody>
        </p:sp>
      </p:grpSp>
      <p:sp>
        <p:nvSpPr>
          <p:cNvPr id="10" name="TextBox 9">
            <a:extLst>
              <a:ext uri="{FF2B5EF4-FFF2-40B4-BE49-F238E27FC236}">
                <a16:creationId xmlns:a16="http://schemas.microsoft.com/office/drawing/2014/main" id="{7F56C09E-6FA5-0614-A974-8F074FE37573}"/>
              </a:ext>
            </a:extLst>
          </p:cNvPr>
          <p:cNvSpPr txBox="1"/>
          <p:nvPr/>
        </p:nvSpPr>
        <p:spPr>
          <a:xfrm>
            <a:off x="375684" y="153888"/>
            <a:ext cx="9537437" cy="83099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NZ" sz="24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400" b="1" i="0" u="none" strike="noStrike" kern="1200" cap="none" spc="0" normalizeH="0" baseline="0" noProof="0" dirty="0">
                <a:ln>
                  <a:noFill/>
                </a:ln>
                <a:solidFill>
                  <a:prstClr val="black"/>
                </a:solidFill>
                <a:effectLst/>
                <a:uLnTx/>
                <a:uFillTx/>
                <a:latin typeface="Aptos" panose="020B0004020202020204" pitchFamily="34" charset="0"/>
                <a:ea typeface="+mn-ea"/>
                <a:cs typeface="+mn-cs"/>
              </a:rPr>
              <a:t>Task Team Disaster Management Preparedness Report Back Cont.</a:t>
            </a:r>
            <a:endParaRPr lang="en-NZ" sz="2400" dirty="0"/>
          </a:p>
        </p:txBody>
      </p:sp>
    </p:spTree>
    <p:extLst>
      <p:ext uri="{BB962C8B-B14F-4D97-AF65-F5344CB8AC3E}">
        <p14:creationId xmlns:p14="http://schemas.microsoft.com/office/powerpoint/2010/main" val="3687609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Promotion of preparedness in communities [education and awareness campaigns]</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1B0CF16E-D926-C92E-CBFB-E16CDC165203}"/>
              </a:ext>
            </a:extLst>
          </p:cNvPr>
          <p:cNvSpPr txBox="1"/>
          <p:nvPr/>
        </p:nvSpPr>
        <p:spPr>
          <a:xfrm>
            <a:off x="293239" y="1004156"/>
            <a:ext cx="11736656" cy="59400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2400" b="1" dirty="0">
              <a:solidFill>
                <a:prstClr val="black"/>
              </a:solidFill>
              <a:latin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000" dirty="0">
                <a:solidFill>
                  <a:prstClr val="black"/>
                </a:solidFill>
                <a:latin typeface="Aptos" panose="020B0004020202020204" pitchFamily="34" charset="0"/>
              </a:rPr>
              <a:t>Although the theme of World Tsunami Awareness Day has yet to be announced there are a number of public events and exercises which Member States are coinciding in the latter half of the year with WTAD including: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NZ" sz="2000" dirty="0">
              <a:solidFill>
                <a:prstClr val="black"/>
              </a:solidFill>
              <a:latin typeface="Aptos" panose="020B0004020202020204" pitchFamily="34" charset="0"/>
            </a:endParaRPr>
          </a:p>
          <a:p>
            <a:pPr marL="800100" lvl="1" indent="-342900">
              <a:buFont typeface="Arial" panose="020B0604020202020204" pitchFamily="34" charset="0"/>
              <a:buChar char="•"/>
              <a:defRPr/>
            </a:pPr>
            <a:r>
              <a:rPr lang="en-NZ" sz="2000" dirty="0">
                <a:solidFill>
                  <a:prstClr val="black"/>
                </a:solidFill>
                <a:latin typeface="Aptos" panose="020B0004020202020204" pitchFamily="34" charset="0"/>
              </a:rPr>
              <a:t>Indonesia will be conducting a community drill as part of the Aceh commemorations and WTAD, including exercises in communities that have been recognised as Tsunami Ready.</a:t>
            </a:r>
          </a:p>
          <a:p>
            <a:pPr marL="800100" lvl="1" indent="-342900">
              <a:buFont typeface="Arial" panose="020B0604020202020204" pitchFamily="34" charset="0"/>
              <a:buChar char="•"/>
              <a:defRPr/>
            </a:pPr>
            <a:r>
              <a:rPr lang="en-NZ" sz="2000" dirty="0">
                <a:solidFill>
                  <a:prstClr val="black"/>
                </a:solidFill>
                <a:latin typeface="Aptos" panose="020B0004020202020204" pitchFamily="34" charset="0"/>
              </a:rPr>
              <a:t>Malaysia’s events will coincide with WTAD and include participation with ASEAN countries as part of a number of projects in the region associated with the commemoration</a:t>
            </a:r>
          </a:p>
          <a:p>
            <a:pPr marL="800100" lvl="1" indent="-342900">
              <a:buFont typeface="Arial" panose="020B0604020202020204" pitchFamily="34" charset="0"/>
              <a:buChar char="•"/>
              <a:defRPr/>
            </a:pPr>
            <a:r>
              <a:rPr lang="en-NZ" sz="2000" dirty="0">
                <a:solidFill>
                  <a:prstClr val="black"/>
                </a:solidFill>
                <a:latin typeface="Aptos" panose="020B0004020202020204" pitchFamily="34" charset="0"/>
              </a:rPr>
              <a:t>Washington State’s Great </a:t>
            </a:r>
            <a:r>
              <a:rPr lang="en-NZ" sz="2000" dirty="0" err="1">
                <a:solidFill>
                  <a:prstClr val="black"/>
                </a:solidFill>
                <a:latin typeface="Aptos" panose="020B0004020202020204" pitchFamily="34" charset="0"/>
              </a:rPr>
              <a:t>ShakeOut</a:t>
            </a:r>
            <a:r>
              <a:rPr lang="en-NZ" sz="2000" dirty="0">
                <a:solidFill>
                  <a:prstClr val="black"/>
                </a:solidFill>
                <a:latin typeface="Aptos" panose="020B0004020202020204" pitchFamily="34" charset="0"/>
              </a:rPr>
              <a:t> is occurring in late October. </a:t>
            </a:r>
          </a:p>
          <a:p>
            <a:pPr marL="800100" lvl="1" indent="-342900">
              <a:buFont typeface="Arial" panose="020B0604020202020204" pitchFamily="34" charset="0"/>
              <a:buChar char="•"/>
              <a:defRPr/>
            </a:pPr>
            <a:r>
              <a:rPr lang="en-NZ" sz="2000" dirty="0">
                <a:solidFill>
                  <a:prstClr val="black"/>
                </a:solidFill>
                <a:latin typeface="Aptos" panose="020B0004020202020204" pitchFamily="34" charset="0"/>
              </a:rPr>
              <a:t>A SE Pacific Regional Exercise will be occurring in late November, with 4 major drills expected to run in Chile. </a:t>
            </a:r>
          </a:p>
          <a:p>
            <a:pPr marL="800100" lvl="1" indent="-342900">
              <a:buFont typeface="Arial" panose="020B0604020202020204" pitchFamily="34" charset="0"/>
              <a:buChar char="•"/>
              <a:defRPr/>
            </a:pPr>
            <a:r>
              <a:rPr lang="en-NZ" sz="2000" dirty="0">
                <a:solidFill>
                  <a:prstClr val="black"/>
                </a:solidFill>
                <a:latin typeface="Aptos" panose="020B0004020202020204" pitchFamily="34" charset="0"/>
              </a:rPr>
              <a:t>New Zealand’s national earthquake drill and tsunami ‘hikoi’ [evacuation walk] is occurring late October. </a:t>
            </a:r>
            <a:endParaRPr kumimoji="0" lang="en-NZ" sz="2400" b="1" i="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lvl="3">
              <a:defRPr/>
            </a:pPr>
            <a:endParaRPr lang="en-NZ" sz="2400" b="1" dirty="0">
              <a:solidFill>
                <a:prstClr val="black"/>
              </a:solidFill>
              <a:latin typeface="Aptos" panose="020B0004020202020204" pitchFamily="34" charset="0"/>
            </a:endParaRPr>
          </a:p>
          <a:p>
            <a:pPr lvl="1">
              <a:defRPr/>
            </a:pPr>
            <a:r>
              <a:rPr kumimoji="0" lang="en-NZ" sz="2400" b="1" u="none" strike="noStrike" kern="1200" cap="none" spc="0" normalizeH="0" baseline="0" noProof="0" dirty="0">
                <a:ln>
                  <a:noFill/>
                </a:ln>
                <a:solidFill>
                  <a:prstClr val="black"/>
                </a:solidFill>
                <a:effectLst/>
                <a:uLnTx/>
                <a:uFillTx/>
                <a:latin typeface="Aptos" panose="020B0004020202020204" pitchFamily="34" charset="0"/>
                <a:ea typeface="+mn-ea"/>
                <a:cs typeface="+mn-cs"/>
              </a:rPr>
              <a:t>The Group recognises the ongoing value and importance of exercises, such as </a:t>
            </a:r>
            <a:r>
              <a:rPr kumimoji="0" lang="en-NZ" sz="2400" b="1" u="none" strike="noStrike" kern="1200" cap="none" spc="0" normalizeH="0" baseline="0" noProof="0" dirty="0" err="1">
                <a:ln>
                  <a:noFill/>
                </a:ln>
                <a:solidFill>
                  <a:prstClr val="black"/>
                </a:solidFill>
                <a:effectLst/>
                <a:uLnTx/>
                <a:uFillTx/>
                <a:latin typeface="Aptos" panose="020B0004020202020204" pitchFamily="34" charset="0"/>
                <a:ea typeface="+mn-ea"/>
                <a:cs typeface="+mn-cs"/>
              </a:rPr>
              <a:t>PacWAVE</a:t>
            </a:r>
            <a:r>
              <a:rPr kumimoji="0" lang="en-NZ" sz="2400" b="1" u="none" strike="noStrike" kern="1200" cap="none" spc="0" normalizeH="0" baseline="0" noProof="0" dirty="0">
                <a:ln>
                  <a:noFill/>
                </a:ln>
                <a:solidFill>
                  <a:prstClr val="black"/>
                </a:solidFill>
                <a:effectLst/>
                <a:uLnTx/>
                <a:uFillTx/>
                <a:latin typeface="Aptos" panose="020B0004020202020204" pitchFamily="34" charset="0"/>
                <a:ea typeface="+mn-ea"/>
                <a:cs typeface="+mn-cs"/>
              </a:rPr>
              <a:t>, and community involvement in these as a preparedness and awareness tool</a:t>
            </a:r>
          </a:p>
        </p:txBody>
      </p:sp>
    </p:spTree>
    <p:extLst>
      <p:ext uri="{BB962C8B-B14F-4D97-AF65-F5344CB8AC3E}">
        <p14:creationId xmlns:p14="http://schemas.microsoft.com/office/powerpoint/2010/main" val="86102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122274" y="396096"/>
            <a:ext cx="1194745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rPr>
              <a:t>Collat</a:t>
            </a:r>
            <a:r>
              <a:rPr lang="en-NZ" sz="3200" dirty="0">
                <a:solidFill>
                  <a:srgbClr val="0961A9"/>
                </a:solidFill>
                <a:latin typeface="Aptos ExtraBold" panose="020B0004020202020204" pitchFamily="34" charset="0"/>
              </a:rPr>
              <a:t>ion of resources (preparedness, assessment, risk reduction)</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88E1FF74-5CB6-8B6C-0F59-534354873B2C}"/>
              </a:ext>
            </a:extLst>
          </p:cNvPr>
          <p:cNvSpPr txBox="1"/>
          <p:nvPr/>
        </p:nvSpPr>
        <p:spPr>
          <a:xfrm>
            <a:off x="293239" y="1136064"/>
            <a:ext cx="11736656" cy="458587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2800" b="1" dirty="0">
              <a:solidFill>
                <a:prstClr val="black"/>
              </a:solidFill>
              <a:latin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400" dirty="0">
                <a:solidFill>
                  <a:prstClr val="black"/>
                </a:solidFill>
                <a:latin typeface="Aptos" panose="020B0004020202020204" pitchFamily="34" charset="0"/>
              </a:rPr>
              <a:t>The Group sees value in an effort to collate guidance and material on certain topics for reference for member states, to enable the spread of best practice and reduce duplication of effort – either at a global scale or material specific to the Pacific.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2400" b="1"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2400" u="none" strike="noStrike" kern="1200" cap="none" spc="0" normalizeH="0" baseline="0" noProof="0" dirty="0">
                <a:ln>
                  <a:noFill/>
                </a:ln>
                <a:solidFill>
                  <a:prstClr val="black"/>
                </a:solidFill>
                <a:effectLst/>
                <a:uLnTx/>
                <a:uFillTx/>
                <a:latin typeface="Aptos" panose="020B0004020202020204" pitchFamily="34" charset="0"/>
                <a:ea typeface="+mn-ea"/>
                <a:cs typeface="+mn-cs"/>
              </a:rPr>
              <a:t>We also think it would be beneficial to create a mechanism for Member States to share links to their developed best practice guidance proactively. This has previously</a:t>
            </a:r>
            <a:r>
              <a:rPr lang="en-NZ" sz="2400" dirty="0">
                <a:solidFill>
                  <a:prstClr val="black"/>
                </a:solidFill>
                <a:latin typeface="Aptos" panose="020B0004020202020204" pitchFamily="34" charset="0"/>
              </a:rPr>
              <a:t> been recommended but lacked the mechanism.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240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400" dirty="0">
                <a:solidFill>
                  <a:prstClr val="black"/>
                </a:solidFill>
                <a:latin typeface="Aptos" panose="020B0004020202020204" pitchFamily="34" charset="0"/>
              </a:rPr>
              <a:t>		  We intend to discuss this with the Secretariat, and also look towards 				engaging at the ICG with Member States and Regional Working 				Groups on what topics would be of interest. </a:t>
            </a:r>
            <a:endParaRPr kumimoji="0" lang="en-NZ" sz="280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206565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7" name="TextBox 6">
            <a:extLst>
              <a:ext uri="{FF2B5EF4-FFF2-40B4-BE49-F238E27FC236}">
                <a16:creationId xmlns:a16="http://schemas.microsoft.com/office/drawing/2014/main" id="{50BDBC2B-93FB-1618-E184-DD580F751114}"/>
              </a:ext>
            </a:extLst>
          </p:cNvPr>
          <p:cNvSpPr txBox="1"/>
          <p:nvPr/>
        </p:nvSpPr>
        <p:spPr>
          <a:xfrm>
            <a:off x="244548" y="318978"/>
            <a:ext cx="11947451"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3200" dirty="0">
                <a:solidFill>
                  <a:srgbClr val="0961A9"/>
                </a:solidFill>
                <a:latin typeface="Aptos ExtraBold" panose="020B0004020202020204" pitchFamily="34" charset="0"/>
              </a:rPr>
              <a:t>Support to the ITIC &amp; NDMO involvement</a:t>
            </a:r>
            <a:endParaRPr kumimoji="0" lang="en-NZ" sz="3200" b="0" i="0" u="none" strike="noStrike" kern="1200" cap="none" spc="0" normalizeH="0" baseline="0" dirty="0">
              <a:ln>
                <a:noFill/>
              </a:ln>
              <a:solidFill>
                <a:srgbClr val="0961A9"/>
              </a:solidFill>
              <a:effectLst/>
              <a:uLnTx/>
              <a:uFillTx/>
              <a:latin typeface="Aptos ExtraBold" panose="020B0004020202020204" pitchFamily="34" charset="0"/>
              <a:ea typeface="+mn-ea"/>
              <a:cs typeface="+mn-cs"/>
            </a:endParaRPr>
          </a:p>
        </p:txBody>
      </p:sp>
      <p:grpSp>
        <p:nvGrpSpPr>
          <p:cNvPr id="10" name="Group 9">
            <a:extLst>
              <a:ext uri="{FF2B5EF4-FFF2-40B4-BE49-F238E27FC236}">
                <a16:creationId xmlns:a16="http://schemas.microsoft.com/office/drawing/2014/main" id="{D3AA867B-115E-5FC1-F0E1-6B3A44124464}"/>
              </a:ext>
            </a:extLst>
          </p:cNvPr>
          <p:cNvGrpSpPr/>
          <p:nvPr/>
        </p:nvGrpSpPr>
        <p:grpSpPr>
          <a:xfrm>
            <a:off x="0" y="0"/>
            <a:ext cx="12323135" cy="307777"/>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69F35E7-2314-3811-2B8B-CBA3623C0812}"/>
                </a:ext>
              </a:extLst>
            </p:cNvPr>
            <p:cNvSpPr txBox="1"/>
            <p:nvPr/>
          </p:nvSpPr>
          <p:spPr>
            <a:xfrm>
              <a:off x="9254079" y="0"/>
              <a:ext cx="2937920"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ICG/PTWS WG3 </a:t>
              </a:r>
              <a:r>
                <a:rPr lang="mi-NZ" sz="1400" b="1" dirty="0" err="1">
                  <a:solidFill>
                    <a:schemeClr val="bg1"/>
                  </a:solidFill>
                  <a:latin typeface="Aptos Black" panose="020F0502020204030204" pitchFamily="34" charset="0"/>
                </a:rPr>
                <a:t>September</a:t>
              </a:r>
              <a:r>
                <a:rPr lang="mi-NZ" sz="1400" b="1" dirty="0">
                  <a:solidFill>
                    <a:schemeClr val="bg1"/>
                  </a:solidFill>
                  <a:latin typeface="Aptos Black" panose="020F0502020204030204" pitchFamily="34" charset="0"/>
                </a:rPr>
                <a:t> 2024</a:t>
              </a:r>
              <a:endParaRPr lang="en-NZ" sz="1400" b="1" dirty="0">
                <a:solidFill>
                  <a:schemeClr val="bg1"/>
                </a:solidFill>
                <a:latin typeface="Aptos Black" panose="020F0502020204030204" pitchFamily="34" charset="0"/>
              </a:endParaRPr>
            </a:p>
          </p:txBody>
        </p:sp>
      </p:grpSp>
      <p:sp>
        <p:nvSpPr>
          <p:cNvPr id="2" name="TextBox 1">
            <a:extLst>
              <a:ext uri="{FF2B5EF4-FFF2-40B4-BE49-F238E27FC236}">
                <a16:creationId xmlns:a16="http://schemas.microsoft.com/office/drawing/2014/main" id="{FB78F3C8-DDC4-F099-BA4E-FDD9444111FE}"/>
              </a:ext>
            </a:extLst>
          </p:cNvPr>
          <p:cNvSpPr txBox="1"/>
          <p:nvPr/>
        </p:nvSpPr>
        <p:spPr>
          <a:xfrm>
            <a:off x="381112" y="1079714"/>
            <a:ext cx="11560910"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2400" b="1" dirty="0">
                <a:solidFill>
                  <a:prstClr val="black"/>
                </a:solidFill>
                <a:latin typeface="Aptos" panose="020B0004020202020204" pitchFamily="34" charset="0"/>
              </a:rPr>
              <a:t>ITIC continues to provide significant effort and leadership for tsunami preparedness in the Pacific</a:t>
            </a:r>
            <a:r>
              <a:rPr lang="en-NZ" sz="2400" dirty="0">
                <a:solidFill>
                  <a:prstClr val="black"/>
                </a:solidFill>
                <a:latin typeface="Aptos" panose="020B0004020202020204" pitchFamily="34" charset="0"/>
              </a:rPr>
              <a:t>, including through SOP training, awareness products, facilitation of Tsunami Ready capacity.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240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400" dirty="0">
                <a:solidFill>
                  <a:prstClr val="black"/>
                </a:solidFill>
                <a:latin typeface="Aptos" panose="020B0004020202020204" pitchFamily="34" charset="0"/>
              </a:rPr>
              <a:t>It is important that Working Group 3 and all of the PTWS continues to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2400" dirty="0">
              <a:solidFill>
                <a:prstClr val="black"/>
              </a:solidFill>
              <a:latin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400" dirty="0">
                <a:solidFill>
                  <a:prstClr val="black"/>
                </a:solidFill>
                <a:latin typeface="Aptos" panose="020B0004020202020204" pitchFamily="34" charset="0"/>
              </a:rPr>
              <a:t>We also wanted to note the importance of </a:t>
            </a:r>
            <a:r>
              <a:rPr lang="en-NZ" sz="2400" b="1" dirty="0">
                <a:solidFill>
                  <a:prstClr val="black"/>
                </a:solidFill>
                <a:latin typeface="Aptos" panose="020B0004020202020204" pitchFamily="34" charset="0"/>
              </a:rPr>
              <a:t>encouraging more NDMO participation </a:t>
            </a:r>
            <a:r>
              <a:rPr lang="en-NZ" sz="2400" dirty="0">
                <a:solidFill>
                  <a:prstClr val="black"/>
                </a:solidFill>
                <a:latin typeface="Aptos" panose="020B0004020202020204" pitchFamily="34" charset="0"/>
              </a:rPr>
              <a:t>and involvement in the PTWS discussions and governance mechanisms.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240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NZ" sz="2400" dirty="0">
                <a:solidFill>
                  <a:prstClr val="black"/>
                </a:solidFill>
                <a:latin typeface="Aptos" panose="020B0004020202020204" pitchFamily="34" charset="0"/>
              </a:rPr>
              <a:t>		Working Group 3 will aim to provide some recommendations to the ICG 		on this, and welcome suggestions! </a:t>
            </a:r>
            <a:endParaRPr kumimoji="0" lang="en-NZ" sz="2400" u="none" strike="noStrike" kern="1200" cap="none" spc="0" normalizeH="0" baseline="0" noProof="0" dirty="0">
              <a:ln>
                <a:noFill/>
              </a:ln>
              <a:solidFill>
                <a:prstClr val="black"/>
              </a:solidFill>
              <a:effectLst/>
              <a:uLnTx/>
              <a:uFillTx/>
              <a:latin typeface="Aptos" panose="020B0004020202020204" pitchFamily="34" charset="0"/>
              <a:ea typeface="+mn-ea"/>
              <a:cs typeface="+mn-cs"/>
            </a:endParaRPr>
          </a:p>
        </p:txBody>
      </p:sp>
    </p:spTree>
    <p:extLst>
      <p:ext uri="{BB962C8B-B14F-4D97-AF65-F5344CB8AC3E}">
        <p14:creationId xmlns:p14="http://schemas.microsoft.com/office/powerpoint/2010/main" val="1453677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TotalTime>
  <Words>1279</Words>
  <Application>Microsoft Office PowerPoint</Application>
  <PresentationFormat>Widescreen</PresentationFormat>
  <Paragraphs>103</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Aptos Black</vt:lpstr>
      <vt:lpstr>Aptos ExtraBold</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Ashleigh Fromont [NEMA]</cp:lastModifiedBy>
  <cp:revision>1</cp:revision>
  <dcterms:created xsi:type="dcterms:W3CDTF">2024-09-12T20:54:28Z</dcterms:created>
  <dcterms:modified xsi:type="dcterms:W3CDTF">2024-09-18T05:14:24Z</dcterms:modified>
</cp:coreProperties>
</file>