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12fd29a7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12fd29a7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12fd29a7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12fd29a7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12fd29a7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12fd29a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12fd29a7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12fd29a7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1bd7b1bfc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1bd7b1bfc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12fd29a7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12fd29a7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12fd29a7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12fd29a7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1bd7b1bfc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1bd7b1bfc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12fd29a7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12fd29a7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12fd29a7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12fd29a7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12fd29a7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12fd29a7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1bd7b1bf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1bd7b1bf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12fd29a7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12fd29a7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2fd29a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12fd29a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12fd29a7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12fd29a7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12fd29a7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12fd29a7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PTWS-SC Working Group 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Tsunami Risk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Honolulu, HI Sep 17, 2024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chairs: Christopher Moore, Silvia Chacón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29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Volcanogenic/Landslide tsunami assessments</a:t>
            </a:r>
            <a:endParaRPr sz="2400"/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525" y="865175"/>
            <a:ext cx="4740501" cy="42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PTHA/M: Tiered Hazard </a:t>
            </a:r>
            <a:r>
              <a:rPr lang="en"/>
              <a:t>Assessments / Models</a:t>
            </a:r>
            <a:endParaRPr/>
          </a:p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"Tiered" recommendations on hazard assessments: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inundation mapping should not rely on stochastic assessment - we need ideas for cheaper engineering soln’s: </a:t>
            </a:r>
            <a:r>
              <a:rPr b="1" lang="en" sz="1900">
                <a:solidFill>
                  <a:schemeClr val="dk1"/>
                </a:solidFill>
              </a:rPr>
              <a:t>tiered</a:t>
            </a:r>
            <a:r>
              <a:rPr lang="en" sz="1900">
                <a:solidFill>
                  <a:schemeClr val="dk1"/>
                </a:solidFill>
              </a:rPr>
              <a:t> best-practice ideas gold, silver, bronze standards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Recommendation: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Gathering info on model resolution, isobath depth, tools available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Catalogue the sources used in each: Circum-Pacific Source Model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Possible Tsunami Source workshop to include PTHA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UNESCO/IOC </a:t>
            </a:r>
            <a:r>
              <a:rPr lang="en" sz="2400"/>
              <a:t>Tsunami Ready needs/crossover</a:t>
            </a:r>
            <a:endParaRPr sz="4100"/>
          </a:p>
        </p:txBody>
      </p:sp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TsuCAT release 4.4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use in TRRP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Exercise messages feature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Real-time event notification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60" y="0"/>
            <a:ext cx="78028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>
            <a:off x="311700" y="31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PTHA/M use case for TR</a:t>
            </a:r>
            <a:endParaRPr/>
          </a:p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311700" y="890950"/>
            <a:ext cx="85206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From the  catalog of tsunami sources database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Provide tools to allow easy comparison of impact of a source on a given coastline to aid in </a:t>
            </a:r>
            <a:r>
              <a:rPr lang="en" sz="1700"/>
              <a:t>choosing</a:t>
            </a:r>
            <a:r>
              <a:rPr lang="en" sz="1700"/>
              <a:t> a return period/probability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Provides open-ocean/deep-water wave amplitudes offshore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Allow for varying needs from member states: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No high resolution DEM …. </a:t>
            </a:r>
            <a:r>
              <a:rPr lang="en" sz="1700"/>
              <a:t>or no hydrodynamic modeling support: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Extend PTHA wave amplitudes by extrapolation to the coast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Some high-resolution DEM: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Provide MCE for a given probability to allow modeling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High-res DEM and full hydrodynamic modeling resources: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Full multi-source inundation probabilistic modeling assessment</a:t>
            </a: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focus on Risk</a:t>
            </a:r>
            <a:endParaRPr/>
          </a:p>
        </p:txBody>
      </p:sp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Social scientists involved with this WG, and vulnerability assessments: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Search methodologies for tsunami vulnerability/risk assessments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Connect with WG2: Forecast to tie into impact-based forecasts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750" y="330250"/>
            <a:ext cx="5943600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Regional Experts Meeting reccomendation</a:t>
            </a:r>
            <a:endParaRPr/>
          </a:p>
        </p:txBody>
      </p:sp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We p</a:t>
            </a:r>
            <a:r>
              <a:rPr lang="en"/>
              <a:t>ropose an Experts Meeting for the Scotia Arc and South Sandwich Islands region inter-ICG joint with the Caribbean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Multi-basin impact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Discussion in SC</a:t>
            </a:r>
            <a:endParaRPr/>
          </a:p>
          <a:p>
            <a:pPr indent="0" lvl="0" marL="45720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(EC57 decision associated during IOC-EC 2024 regarding hosting and regional impact)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Co-chair voted in during July 8th meeting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Silvia Chacón-Barrantes,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Professor and Researcher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Sistema Nacional de Monitoreo de Tsunamis (SINAMOT), Costa Rica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of Reference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and promote best practice tsunami risk assessment material, programmes standards, and tools for understanding tsunami risk, to support emergency management and early warning, including but not limited to: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hazard assessment and coastal inundation models and products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risk assessment methodology and risk forecasting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scenario assessments including maximum credible events</a:t>
            </a:r>
            <a:r>
              <a:rPr lang="en" sz="1300">
                <a:solidFill>
                  <a:schemeClr val="dk1"/>
                </a:solidFill>
              </a:rPr>
              <a:t> to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understand likely exposure, vulnerability, and event frequency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forecast and threat models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evacuation and inundation modelling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use of new and improved data including DEM, GNSS and paleotsunami information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Work with scientific experts to support Member State tsunami risk assessment.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Improve best practice for assessing risk of local source and non-seismic tsunami sources.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projects to address gaps or areas for improvement in tsunami risk assessment, this may include land-use planning, vertical evacuation or supporting early warning improvements.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of Reference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and promote best practice tsunami risk assessment material, programmes standards, and tools for understanding tsunami risk, to support emergency management and early warning, including but not limited to: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hazard assessment and coastal inundation models and products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risk assessment methodology and risk forecasting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scenario assessments including maximum credible events</a:t>
            </a:r>
            <a:r>
              <a:rPr lang="en" sz="1300">
                <a:solidFill>
                  <a:schemeClr val="dk1"/>
                </a:solidFill>
              </a:rPr>
              <a:t> to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understand likely exposure, vulnerability, and event frequency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forecast and threat models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evacuation and inundation modelling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use of new and improved data including DEM, GNSS and paleotsunami information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Work with scientific experts to support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Member State tsunami risk assessment.</a:t>
            </a:r>
            <a:endParaRPr sz="13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Improve best practice for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assessing risk</a:t>
            </a:r>
            <a:r>
              <a:rPr lang="en" sz="1300">
                <a:solidFill>
                  <a:schemeClr val="dk1"/>
                </a:solidFill>
              </a:rPr>
              <a:t> of local source and non-seismic tsunami sources.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projects to address gaps or areas for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improvement in tsunami risk assessment</a:t>
            </a:r>
            <a:r>
              <a:rPr lang="en" sz="1300">
                <a:solidFill>
                  <a:schemeClr val="dk1"/>
                </a:solidFill>
              </a:rPr>
              <a:t>, this may include land-use planning, vertical evacuation or supporting early warning improvements.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24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ICG-XXX </a:t>
            </a:r>
            <a:r>
              <a:rPr lang="en" sz="2800">
                <a:solidFill>
                  <a:schemeClr val="dk2"/>
                </a:solidFill>
              </a:rPr>
              <a:t>Requests WG1 to:</a:t>
            </a:r>
            <a:endParaRPr sz="3800"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817175"/>
            <a:ext cx="8520600" cy="42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/>
              <a:t>● Continue to</a:t>
            </a:r>
            <a:r>
              <a:rPr lang="en" sz="1917"/>
              <a:t> support Tsunami Hazard Assessment (THA) studies in the Pacific as part of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comprehensive risk assessment, consistent with the first objective of the UN Ocean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Decade Tsunami Programme (UN ODTP), to achieve 100% coverage for coasts at risk of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tsunamis.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● Support and encourage regional workshops of seismic experts in tsunami sources. Such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regional workshops are best way to include local experts into THA studies.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● Support further development of the tsunami hazard and risk assessment tools for use in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THA (TsuCAT, ComMIT, Tweb and others).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● Encourage development of new and improved methods and promote use of best practices for THA.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● Encourage creation of a clearing house for access to the results of the THA studies.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/>
              <a:t>● Encourage use of THA results for use in various IOC programs such as ITIC training,</a:t>
            </a:r>
            <a:endParaRPr sz="191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7"/>
              <a:t>Tsunami Ready Program, IOC/ICG/PTWS WG 2 and WG 3 activities and UN ODTP.</a:t>
            </a:r>
            <a:endParaRPr sz="1917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30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961300"/>
            <a:ext cx="8520600" cy="38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Outcome of New Hebrides/Solomon/New Britain Tsunami Sources meeting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Discussion on PTHA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Possible Tsunami Source workshop to include PTHA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Gathering info on all regional PTHA efforts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"Tiered" recommendations on hazard assessments: inundation mapping should not rely on stochastic. best-practice ideas, gold/silver/bronze standards,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TsunamiReady crossover: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TsuCAT release 4.5, use in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eeds regional assessment: can it be based on PTHA work (Matthieu Peroche’s GIS study in the Caribbean)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Volcanogenic tsunami assessment - WG2 connection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Proposal on an Experts Meeting for the Scotia Arc and South Sandwich Islands region inter-ICG with the Caribbean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Social scientists involved with this WG, improve risk and vulnerability assessments</a:t>
            </a:r>
            <a:endParaRPr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Tsunami Sources meeting, Vanuatu May 13-17th</a:t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Review of latest research on New Britain, Solomon Islands, New Hebrides trenches and related tectonic features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Overall tectonics considered, including arrangement and rates of the tectonic plates and likely segmentation. </a:t>
            </a:r>
            <a:r>
              <a:rPr lang="en">
                <a:solidFill>
                  <a:schemeClr val="dk1"/>
                </a:solidFill>
              </a:rPr>
              <a:t>Multi-segment ruptures will be added.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Landslides and VGTs  catalogued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Mmax(min) and Mmax(max) updated - another refinement will be considered from the regional strain budget work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3645875" y="3634150"/>
            <a:ext cx="552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 rotWithShape="1">
          <a:blip r:embed="rId3">
            <a:alphaModFix/>
          </a:blip>
          <a:srcRect b="10027" l="15866" r="12499" t="5988"/>
          <a:stretch/>
        </p:blipFill>
        <p:spPr>
          <a:xfrm>
            <a:off x="1460700" y="166450"/>
            <a:ext cx="5762625" cy="51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949" y="0"/>
            <a:ext cx="62257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