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7" r:id="rId3"/>
    <p:sldMasterId id="2147483685" r:id="rId4"/>
    <p:sldMasterId id="2147483695" r:id="rId5"/>
    <p:sldMasterId id="2147483698" r:id="rId6"/>
  </p:sldMasterIdLst>
  <p:notesMasterIdLst>
    <p:notesMasterId r:id="rId24"/>
  </p:notesMasterIdLst>
  <p:sldIdLst>
    <p:sldId id="257" r:id="rId7"/>
    <p:sldId id="272" r:id="rId8"/>
    <p:sldId id="259" r:id="rId9"/>
    <p:sldId id="264" r:id="rId10"/>
    <p:sldId id="265" r:id="rId11"/>
    <p:sldId id="266" r:id="rId12"/>
    <p:sldId id="271" r:id="rId13"/>
    <p:sldId id="267" r:id="rId14"/>
    <p:sldId id="260" r:id="rId15"/>
    <p:sldId id="276" r:id="rId16"/>
    <p:sldId id="277" r:id="rId17"/>
    <p:sldId id="261" r:id="rId18"/>
    <p:sldId id="263" r:id="rId19"/>
    <p:sldId id="273" r:id="rId20"/>
    <p:sldId id="275" r:id="rId21"/>
    <p:sldId id="274" r:id="rId22"/>
    <p:sldId id="269"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5" autoAdjust="0"/>
    <p:restoredTop sz="94660"/>
  </p:normalViewPr>
  <p:slideViewPr>
    <p:cSldViewPr snapToGrid="0" showGuides="1">
      <p:cViewPr varScale="1">
        <p:scale>
          <a:sx n="60" d="100"/>
          <a:sy n="60" d="100"/>
        </p:scale>
        <p:origin x="684" y="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93C7F-C9E0-4BF8-9C92-CE1D7A1CBD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977E91C9-0122-4E06-8E48-4077A79A6093}">
      <dgm:prSet phldrT="[テキスト]"/>
      <dgm:spPr/>
      <dgm:t>
        <a:bodyPr/>
        <a:lstStyle/>
        <a:p>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IOC Decision A-32/3.4.1</a:t>
          </a:r>
        </a:p>
        <a:p>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dirty="0">
            <a:solidFill>
              <a:schemeClr val="bg1"/>
            </a:solidFill>
          </a:endParaRPr>
        </a:p>
      </dgm:t>
    </dgm:pt>
    <dgm:pt modelId="{2042AFC2-0D47-43C6-AB11-C8ADBFB47B58}" type="parTrans" cxnId="{635BCF4F-EE53-4388-8D76-E18DB6468224}">
      <dgm:prSet/>
      <dgm:spPr/>
      <dgm:t>
        <a:bodyPr/>
        <a:lstStyle/>
        <a:p>
          <a:endParaRPr kumimoji="1" lang="ja-JP" altLang="en-US"/>
        </a:p>
      </dgm:t>
    </dgm:pt>
    <dgm:pt modelId="{EAB616A5-BDED-4772-AC4F-EDAA08DA26AA}" type="sibTrans" cxnId="{635BCF4F-EE53-4388-8D76-E18DB6468224}">
      <dgm:prSet/>
      <dgm:spPr/>
      <dgm:t>
        <a:bodyPr/>
        <a:lstStyle/>
        <a:p>
          <a:endParaRPr kumimoji="1" lang="ja-JP" altLang="en-US"/>
        </a:p>
      </dgm:t>
    </dgm:pt>
    <dgm:pt modelId="{4A8A698E-2742-4931-BC73-D9CEDE718B9E}">
      <dgm:prSet phldrT="[テキスト]" custT="1"/>
      <dgm:spPr/>
      <dgm:t>
        <a:bodyPr/>
        <a:lstStyle/>
        <a:p>
          <a:r>
            <a:rPr kumimoji="1" lang="en-GB"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dirty="0"/>
        </a:p>
      </dgm:t>
    </dgm:pt>
    <dgm:pt modelId="{57F7DD4B-80BA-4388-BA98-F0E166B4AA83}" type="parTrans" cxnId="{752E7AC3-B8AC-4A81-95CA-4C235F42BB16}">
      <dgm:prSet/>
      <dgm:spPr/>
      <dgm:t>
        <a:bodyPr/>
        <a:lstStyle/>
        <a:p>
          <a:endParaRPr kumimoji="1" lang="ja-JP" altLang="en-US"/>
        </a:p>
      </dgm:t>
    </dgm:pt>
    <dgm:pt modelId="{E8FE2944-0DF6-4CB7-BAA0-91CEDF703D8A}" type="sibTrans" cxnId="{752E7AC3-B8AC-4A81-95CA-4C235F42BB16}">
      <dgm:prSet/>
      <dgm:spPr/>
      <dgm:t>
        <a:bodyPr/>
        <a:lstStyle/>
        <a:p>
          <a:endParaRPr kumimoji="1" lang="ja-JP" altLang="en-US"/>
        </a:p>
      </dgm:t>
    </dgm:pt>
    <dgm:pt modelId="{891F1861-B6F2-4B8D-8FC4-A9D05D690A0F}">
      <dgm:prSet phldrT="[テキスト]"/>
      <dgm:spPr/>
      <dgm:t>
        <a:bodyPr/>
        <a:lstStyle/>
        <a:p>
          <a:r>
            <a:rPr lang="en-US" altLang="ja-JP" b="1" dirty="0">
              <a:latin typeface="Arial" panose="020B0604020202020204" pitchFamily="34" charset="0"/>
              <a:cs typeface="Arial" panose="020B0604020202020204" pitchFamily="34" charset="0"/>
            </a:rPr>
            <a:t>R</a:t>
          </a:r>
          <a:r>
            <a:rPr lang="en-US" altLang="ja-JP" b="1" dirty="0">
              <a:latin typeface="Arial" panose="020B0604020202020204" pitchFamily="34" charset="0"/>
              <a:ea typeface="游ゴシック" panose="020B0400000000000000" pitchFamily="50" charset="-128"/>
              <a:cs typeface="Arial" panose="020B0604020202020204" pitchFamily="34" charset="0"/>
            </a:rPr>
            <a:t>ecommendation ICG/PTWS-XXX.4</a:t>
          </a:r>
          <a:endParaRPr kumimoji="1" lang="ja-JP" altLang="en-US" dirty="0"/>
        </a:p>
      </dgm:t>
    </dgm:pt>
    <dgm:pt modelId="{51FA5C89-14C6-44BC-8E22-9C75A4F43396}" type="parTrans" cxnId="{81CE7D68-7440-44D1-B290-F93B64324FD0}">
      <dgm:prSet/>
      <dgm:spPr/>
      <dgm:t>
        <a:bodyPr/>
        <a:lstStyle/>
        <a:p>
          <a:endParaRPr kumimoji="1" lang="ja-JP" altLang="en-US"/>
        </a:p>
      </dgm:t>
    </dgm:pt>
    <dgm:pt modelId="{7280E52B-B03C-4200-A0A4-866961A91801}" type="sibTrans" cxnId="{81CE7D68-7440-44D1-B290-F93B64324FD0}">
      <dgm:prSet/>
      <dgm:spPr/>
      <dgm:t>
        <a:bodyPr/>
        <a:lstStyle/>
        <a:p>
          <a:endParaRPr kumimoji="1" lang="ja-JP" altLang="en-US"/>
        </a:p>
      </dgm:t>
    </dgm:pt>
    <dgm:pt modelId="{FCB2CC00-4F23-4BEA-94EF-9AD838D34E53}">
      <dgm:prSet phldrT="[テキスト]" custT="1"/>
      <dgm:spPr/>
      <dgm:t>
        <a:bodyPr/>
        <a:lstStyle/>
        <a:p>
          <a:r>
            <a:rPr lang="en-GB" altLang="ja-JP" sz="1600" b="1" dirty="0">
              <a:latin typeface="Arial" panose="020B0604020202020204" pitchFamily="34" charset="0"/>
              <a:ea typeface="Arial" panose="020B0604020202020204" pitchFamily="34" charset="0"/>
              <a:cs typeface="Arial" panose="020B0604020202020204" pitchFamily="34" charset="0"/>
            </a:rPr>
            <a:t>Recommends</a:t>
          </a:r>
          <a:r>
            <a:rPr lang="en-GB" altLang="ja-JP" sz="1600" dirty="0">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1" lang="ja-JP" altLang="en-US" sz="1600" dirty="0"/>
        </a:p>
      </dgm:t>
    </dgm:pt>
    <dgm:pt modelId="{4EEC932F-6FA8-4D54-B3B6-C941758C17C3}" type="parTrans" cxnId="{6F0A98C5-83DC-4A55-AAD4-68812965ABBB}">
      <dgm:prSet/>
      <dgm:spPr/>
      <dgm:t>
        <a:bodyPr/>
        <a:lstStyle/>
        <a:p>
          <a:endParaRPr kumimoji="1" lang="ja-JP" altLang="en-US"/>
        </a:p>
      </dgm:t>
    </dgm:pt>
    <dgm:pt modelId="{C01BF69D-CEF8-4AA0-B6F0-4203B40A0CCF}" type="sibTrans" cxnId="{6F0A98C5-83DC-4A55-AAD4-68812965ABBB}">
      <dgm:prSet/>
      <dgm:spPr/>
      <dgm:t>
        <a:bodyPr/>
        <a:lstStyle/>
        <a:p>
          <a:endParaRPr kumimoji="1" lang="ja-JP" altLang="en-US"/>
        </a:p>
      </dgm:t>
    </dgm:pt>
    <dgm:pt modelId="{4000CCFE-366F-4D67-897D-B76F62175D31}">
      <dgm:prSet phldrT="[テキスト]"/>
      <dgm:spPr/>
      <dgm:t>
        <a:bodyPr/>
        <a:lstStyle/>
        <a:p>
          <a:r>
            <a:rPr lang="en-US" altLang="ja-JP" b="1" dirty="0">
              <a:latin typeface="Arial" panose="020B0604020202020204" pitchFamily="34" charset="0"/>
              <a:cs typeface="Arial" panose="020B0604020202020204" pitchFamily="34" charset="0"/>
            </a:rPr>
            <a:t>IOC/TOWS-WG-XVII DECISIONS AND RECOMMENDATIONS</a:t>
          </a:r>
          <a:endParaRPr kumimoji="1" lang="ja-JP" altLang="en-US" dirty="0"/>
        </a:p>
      </dgm:t>
    </dgm:pt>
    <dgm:pt modelId="{AC912E43-88BD-4B5E-8EEC-B7B7BFA45B82}" type="parTrans" cxnId="{FA9F368A-7B85-418D-9F05-CCC0B1B4920E}">
      <dgm:prSet/>
      <dgm:spPr/>
      <dgm:t>
        <a:bodyPr/>
        <a:lstStyle/>
        <a:p>
          <a:endParaRPr kumimoji="1" lang="ja-JP" altLang="en-US"/>
        </a:p>
      </dgm:t>
    </dgm:pt>
    <dgm:pt modelId="{D22B28C2-0BB9-4DFE-A9A9-73D0944E26AA}" type="sibTrans" cxnId="{FA9F368A-7B85-418D-9F05-CCC0B1B4920E}">
      <dgm:prSet/>
      <dgm:spPr/>
      <dgm:t>
        <a:bodyPr/>
        <a:lstStyle/>
        <a:p>
          <a:endParaRPr kumimoji="1" lang="ja-JP" altLang="en-US"/>
        </a:p>
      </dgm:t>
    </dgm:pt>
    <dgm:pt modelId="{A5CB4995-5F8F-400F-A92F-369566D2EE93}">
      <dgm:prSet phldrT="[テキスト]"/>
      <dgm:spPr/>
      <dgm:t>
        <a:bodyPr/>
        <a:lstStyle/>
        <a:p>
          <a:r>
            <a:rPr kumimoji="1" lang="en-US" altLang="ja-JP"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Group recommended to Intergovernmental Coordination Groups (ICGs):</a:t>
          </a:r>
          <a:endParaRPr kumimoji="1" lang="ja-JP" altLang="en-US" b="1" dirty="0"/>
        </a:p>
      </dgm:t>
    </dgm:pt>
    <dgm:pt modelId="{E7DDBB4C-1E82-4CDF-ABC6-9FB33E3B998D}" type="parTrans" cxnId="{09AECFEE-0D0D-4C22-AA3D-3CCFFAB436EE}">
      <dgm:prSet/>
      <dgm:spPr/>
      <dgm:t>
        <a:bodyPr/>
        <a:lstStyle/>
        <a:p>
          <a:endParaRPr kumimoji="1" lang="ja-JP" altLang="en-US"/>
        </a:p>
      </dgm:t>
    </dgm:pt>
    <dgm:pt modelId="{017A5050-31F7-44F2-AD40-8FAEC71A6655}" type="sibTrans" cxnId="{09AECFEE-0D0D-4C22-AA3D-3CCFFAB436EE}">
      <dgm:prSet/>
      <dgm:spPr/>
      <dgm:t>
        <a:bodyPr/>
        <a:lstStyle/>
        <a:p>
          <a:endParaRPr kumimoji="1" lang="ja-JP" altLang="en-US"/>
        </a:p>
      </dgm:t>
    </dgm:pt>
    <dgm:pt modelId="{B14746A6-2376-458D-BB79-E700E129B8BD}">
      <dgm:prSet custT="1"/>
      <dgm:spPr/>
      <dgm:t>
        <a:bodyPr/>
        <a:lstStyle/>
        <a:p>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gm:t>
    </dgm:pt>
    <dgm:pt modelId="{DBE3D1F1-9E0A-4534-A1DD-050E283FB211}" type="parTrans" cxnId="{C1899E99-4726-42CB-8F3B-FD32504F1BE2}">
      <dgm:prSet/>
      <dgm:spPr/>
      <dgm:t>
        <a:bodyPr/>
        <a:lstStyle/>
        <a:p>
          <a:endParaRPr kumimoji="1" lang="ja-JP" altLang="en-US"/>
        </a:p>
      </dgm:t>
    </dgm:pt>
    <dgm:pt modelId="{DB6BB71B-7BBA-4DF6-B1C6-5651C2B33E2F}" type="sibTrans" cxnId="{C1899E99-4726-42CB-8F3B-FD32504F1BE2}">
      <dgm:prSet/>
      <dgm:spPr/>
      <dgm:t>
        <a:bodyPr/>
        <a:lstStyle/>
        <a:p>
          <a:endParaRPr kumimoji="1" lang="ja-JP" altLang="en-US"/>
        </a:p>
      </dgm:t>
    </dgm:pt>
    <dgm:pt modelId="{7B1706EB-352D-47EA-B809-69BE71931426}">
      <dgm:prSet/>
      <dgm:spPr/>
      <dgm:t>
        <a:bodyPr/>
        <a:lstStyle/>
        <a:p>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gm:t>
    </dgm:pt>
    <dgm:pt modelId="{451B73A3-1887-4A9C-B42E-490266B5A0E2}" type="parTrans" cxnId="{A3E557C9-4467-4928-8079-939A2D5BBB56}">
      <dgm:prSet/>
      <dgm:spPr/>
      <dgm:t>
        <a:bodyPr/>
        <a:lstStyle/>
        <a:p>
          <a:endParaRPr kumimoji="1" lang="ja-JP" altLang="en-US"/>
        </a:p>
      </dgm:t>
    </dgm:pt>
    <dgm:pt modelId="{1C628724-E7A7-4038-8CC9-00EF5BF758B9}" type="sibTrans" cxnId="{A3E557C9-4467-4928-8079-939A2D5BBB56}">
      <dgm:prSet/>
      <dgm:spPr/>
      <dgm:t>
        <a:bodyPr/>
        <a:lstStyle/>
        <a:p>
          <a:endParaRPr kumimoji="1" lang="ja-JP" altLang="en-US"/>
        </a:p>
      </dgm:t>
    </dgm:pt>
    <dgm:pt modelId="{F16309C0-73B9-4489-B420-B08C712F49A8}" type="pres">
      <dgm:prSet presAssocID="{B0493C7F-C9E0-4BF8-9C92-CE1D7A1CBD21}" presName="linearFlow" presStyleCnt="0">
        <dgm:presLayoutVars>
          <dgm:dir/>
          <dgm:animLvl val="lvl"/>
          <dgm:resizeHandles val="exact"/>
        </dgm:presLayoutVars>
      </dgm:prSet>
      <dgm:spPr/>
    </dgm:pt>
    <dgm:pt modelId="{995DBCC2-24BF-4EF0-905C-00377688F718}" type="pres">
      <dgm:prSet presAssocID="{977E91C9-0122-4E06-8E48-4077A79A6093}" presName="composite" presStyleCnt="0"/>
      <dgm:spPr/>
    </dgm:pt>
    <dgm:pt modelId="{4DDE54BB-E2AC-4E13-A81E-507D6F390BBA}" type="pres">
      <dgm:prSet presAssocID="{977E91C9-0122-4E06-8E48-4077A79A6093}" presName="parentText" presStyleLbl="alignNode1" presStyleIdx="0" presStyleCnt="3">
        <dgm:presLayoutVars>
          <dgm:chMax val="1"/>
          <dgm:bulletEnabled val="1"/>
        </dgm:presLayoutVars>
      </dgm:prSet>
      <dgm:spPr/>
    </dgm:pt>
    <dgm:pt modelId="{C5253889-7739-4662-B86C-5134A70609BE}" type="pres">
      <dgm:prSet presAssocID="{977E91C9-0122-4E06-8E48-4077A79A6093}" presName="descendantText" presStyleLbl="alignAcc1" presStyleIdx="0" presStyleCnt="3" custScaleY="105335">
        <dgm:presLayoutVars>
          <dgm:bulletEnabled val="1"/>
        </dgm:presLayoutVars>
      </dgm:prSet>
      <dgm:spPr/>
    </dgm:pt>
    <dgm:pt modelId="{1DD108B9-6EB9-412C-968E-780F5CC1883D}" type="pres">
      <dgm:prSet presAssocID="{EAB616A5-BDED-4772-AC4F-EDAA08DA26AA}" presName="sp" presStyleCnt="0"/>
      <dgm:spPr/>
    </dgm:pt>
    <dgm:pt modelId="{21985330-8E2A-49A1-807F-6A5096A64D4C}" type="pres">
      <dgm:prSet presAssocID="{891F1861-B6F2-4B8D-8FC4-A9D05D690A0F}" presName="composite" presStyleCnt="0"/>
      <dgm:spPr/>
    </dgm:pt>
    <dgm:pt modelId="{D7F39BA1-28B5-4A0E-B860-2DCE6A453C76}" type="pres">
      <dgm:prSet presAssocID="{891F1861-B6F2-4B8D-8FC4-A9D05D690A0F}" presName="parentText" presStyleLbl="alignNode1" presStyleIdx="1" presStyleCnt="3">
        <dgm:presLayoutVars>
          <dgm:chMax val="1"/>
          <dgm:bulletEnabled val="1"/>
        </dgm:presLayoutVars>
      </dgm:prSet>
      <dgm:spPr/>
    </dgm:pt>
    <dgm:pt modelId="{7E09E7EF-1283-4E10-B40A-57109983D75F}" type="pres">
      <dgm:prSet presAssocID="{891F1861-B6F2-4B8D-8FC4-A9D05D690A0F}" presName="descendantText" presStyleLbl="alignAcc1" presStyleIdx="1" presStyleCnt="3">
        <dgm:presLayoutVars>
          <dgm:bulletEnabled val="1"/>
        </dgm:presLayoutVars>
      </dgm:prSet>
      <dgm:spPr/>
    </dgm:pt>
    <dgm:pt modelId="{BF0FFDA2-4E3E-4E43-B27E-DC38220F53D6}" type="pres">
      <dgm:prSet presAssocID="{7280E52B-B03C-4200-A0A4-866961A91801}" presName="sp" presStyleCnt="0"/>
      <dgm:spPr/>
    </dgm:pt>
    <dgm:pt modelId="{A73A640D-1189-4E0A-862A-84EC321A3DBA}" type="pres">
      <dgm:prSet presAssocID="{4000CCFE-366F-4D67-897D-B76F62175D31}" presName="composite" presStyleCnt="0"/>
      <dgm:spPr/>
    </dgm:pt>
    <dgm:pt modelId="{760A7242-DFE5-46DC-AE7D-C36D84ACB044}" type="pres">
      <dgm:prSet presAssocID="{4000CCFE-366F-4D67-897D-B76F62175D31}" presName="parentText" presStyleLbl="alignNode1" presStyleIdx="2" presStyleCnt="3">
        <dgm:presLayoutVars>
          <dgm:chMax val="1"/>
          <dgm:bulletEnabled val="1"/>
        </dgm:presLayoutVars>
      </dgm:prSet>
      <dgm:spPr/>
    </dgm:pt>
    <dgm:pt modelId="{15901615-20A0-4C02-8FB3-9B6D1D9FF29B}" type="pres">
      <dgm:prSet presAssocID="{4000CCFE-366F-4D67-897D-B76F62175D31}" presName="descendantText" presStyleLbl="alignAcc1" presStyleIdx="2" presStyleCnt="3">
        <dgm:presLayoutVars>
          <dgm:bulletEnabled val="1"/>
        </dgm:presLayoutVars>
      </dgm:prSet>
      <dgm:spPr/>
    </dgm:pt>
  </dgm:ptLst>
  <dgm:cxnLst>
    <dgm:cxn modelId="{ED055508-B34D-4F58-A789-D4B001BD8360}" type="presOf" srcId="{4000CCFE-366F-4D67-897D-B76F62175D31}" destId="{760A7242-DFE5-46DC-AE7D-C36D84ACB044}" srcOrd="0" destOrd="0" presId="urn:microsoft.com/office/officeart/2005/8/layout/chevron2"/>
    <dgm:cxn modelId="{3A5CC73D-1C0B-4CF4-B8F9-04EC1F66D108}" type="presOf" srcId="{B0493C7F-C9E0-4BF8-9C92-CE1D7A1CBD21}" destId="{F16309C0-73B9-4489-B420-B08C712F49A8}" srcOrd="0" destOrd="0" presId="urn:microsoft.com/office/officeart/2005/8/layout/chevron2"/>
    <dgm:cxn modelId="{C23F8F64-7F1D-44BB-ADB6-16EA9D1C2FC9}" type="presOf" srcId="{977E91C9-0122-4E06-8E48-4077A79A6093}" destId="{4DDE54BB-E2AC-4E13-A81E-507D6F390BBA}" srcOrd="0" destOrd="0" presId="urn:microsoft.com/office/officeart/2005/8/layout/chevron2"/>
    <dgm:cxn modelId="{81CE7D68-7440-44D1-B290-F93B64324FD0}" srcId="{B0493C7F-C9E0-4BF8-9C92-CE1D7A1CBD21}" destId="{891F1861-B6F2-4B8D-8FC4-A9D05D690A0F}" srcOrd="1" destOrd="0" parTransId="{51FA5C89-14C6-44BC-8E22-9C75A4F43396}" sibTransId="{7280E52B-B03C-4200-A0A4-866961A91801}"/>
    <dgm:cxn modelId="{635BCF4F-EE53-4388-8D76-E18DB6468224}" srcId="{B0493C7F-C9E0-4BF8-9C92-CE1D7A1CBD21}" destId="{977E91C9-0122-4E06-8E48-4077A79A6093}" srcOrd="0" destOrd="0" parTransId="{2042AFC2-0D47-43C6-AB11-C8ADBFB47B58}" sibTransId="{EAB616A5-BDED-4772-AC4F-EDAA08DA26AA}"/>
    <dgm:cxn modelId="{808A5553-4C00-46C6-B630-26F31A420EC0}" type="presOf" srcId="{891F1861-B6F2-4B8D-8FC4-A9D05D690A0F}" destId="{D7F39BA1-28B5-4A0E-B860-2DCE6A453C76}" srcOrd="0" destOrd="0" presId="urn:microsoft.com/office/officeart/2005/8/layout/chevron2"/>
    <dgm:cxn modelId="{7E5D7156-9854-49B3-93E8-612E2A1DDBBA}" type="presOf" srcId="{7B1706EB-352D-47EA-B809-69BE71931426}" destId="{15901615-20A0-4C02-8FB3-9B6D1D9FF29B}" srcOrd="0" destOrd="1" presId="urn:microsoft.com/office/officeart/2005/8/layout/chevron2"/>
    <dgm:cxn modelId="{A0A09B7F-4670-4ED2-B881-63F92009F705}" type="presOf" srcId="{A5CB4995-5F8F-400F-A92F-369566D2EE93}" destId="{15901615-20A0-4C02-8FB3-9B6D1D9FF29B}" srcOrd="0" destOrd="0" presId="urn:microsoft.com/office/officeart/2005/8/layout/chevron2"/>
    <dgm:cxn modelId="{FA9F368A-7B85-418D-9F05-CCC0B1B4920E}" srcId="{B0493C7F-C9E0-4BF8-9C92-CE1D7A1CBD21}" destId="{4000CCFE-366F-4D67-897D-B76F62175D31}" srcOrd="2" destOrd="0" parTransId="{AC912E43-88BD-4B5E-8EEC-B7B7BFA45B82}" sibTransId="{D22B28C2-0BB9-4DFE-A9A9-73D0944E26AA}"/>
    <dgm:cxn modelId="{32508E96-BC34-4E6E-BAD2-0B950645323B}" type="presOf" srcId="{B14746A6-2376-458D-BB79-E700E129B8BD}" destId="{C5253889-7739-4662-B86C-5134A70609BE}" srcOrd="0" destOrd="1" presId="urn:microsoft.com/office/officeart/2005/8/layout/chevron2"/>
    <dgm:cxn modelId="{C1899E99-4726-42CB-8F3B-FD32504F1BE2}" srcId="{977E91C9-0122-4E06-8E48-4077A79A6093}" destId="{B14746A6-2376-458D-BB79-E700E129B8BD}" srcOrd="1" destOrd="0" parTransId="{DBE3D1F1-9E0A-4534-A1DD-050E283FB211}" sibTransId="{DB6BB71B-7BBA-4DF6-B1C6-5651C2B33E2F}"/>
    <dgm:cxn modelId="{131F409E-9439-488B-9B00-7B6FC902AB84}" type="presOf" srcId="{FCB2CC00-4F23-4BEA-94EF-9AD838D34E53}" destId="{7E09E7EF-1283-4E10-B40A-57109983D75F}" srcOrd="0" destOrd="0" presId="urn:microsoft.com/office/officeart/2005/8/layout/chevron2"/>
    <dgm:cxn modelId="{752E7AC3-B8AC-4A81-95CA-4C235F42BB16}" srcId="{977E91C9-0122-4E06-8E48-4077A79A6093}" destId="{4A8A698E-2742-4931-BC73-D9CEDE718B9E}" srcOrd="0" destOrd="0" parTransId="{57F7DD4B-80BA-4388-BA98-F0E166B4AA83}" sibTransId="{E8FE2944-0DF6-4CB7-BAA0-91CEDF703D8A}"/>
    <dgm:cxn modelId="{6F0A98C5-83DC-4A55-AAD4-68812965ABBB}" srcId="{891F1861-B6F2-4B8D-8FC4-A9D05D690A0F}" destId="{FCB2CC00-4F23-4BEA-94EF-9AD838D34E53}" srcOrd="0" destOrd="0" parTransId="{4EEC932F-6FA8-4D54-B3B6-C941758C17C3}" sibTransId="{C01BF69D-CEF8-4AA0-B6F0-4203B40A0CCF}"/>
    <dgm:cxn modelId="{A3E557C9-4467-4928-8079-939A2D5BBB56}" srcId="{4000CCFE-366F-4D67-897D-B76F62175D31}" destId="{7B1706EB-352D-47EA-B809-69BE71931426}" srcOrd="1" destOrd="0" parTransId="{451B73A3-1887-4A9C-B42E-490266B5A0E2}" sibTransId="{1C628724-E7A7-4038-8CC9-00EF5BF758B9}"/>
    <dgm:cxn modelId="{DA981EE6-8747-4EBB-A4A6-495692AE54DA}" type="presOf" srcId="{4A8A698E-2742-4931-BC73-D9CEDE718B9E}" destId="{C5253889-7739-4662-B86C-5134A70609BE}" srcOrd="0" destOrd="0" presId="urn:microsoft.com/office/officeart/2005/8/layout/chevron2"/>
    <dgm:cxn modelId="{09AECFEE-0D0D-4C22-AA3D-3CCFFAB436EE}" srcId="{4000CCFE-366F-4D67-897D-B76F62175D31}" destId="{A5CB4995-5F8F-400F-A92F-369566D2EE93}" srcOrd="0" destOrd="0" parTransId="{E7DDBB4C-1E82-4CDF-ABC6-9FB33E3B998D}" sibTransId="{017A5050-31F7-44F2-AD40-8FAEC71A6655}"/>
    <dgm:cxn modelId="{CB4018A4-DC9C-4A07-8247-FBC8AB7311AA}" type="presParOf" srcId="{F16309C0-73B9-4489-B420-B08C712F49A8}" destId="{995DBCC2-24BF-4EF0-905C-00377688F718}" srcOrd="0" destOrd="0" presId="urn:microsoft.com/office/officeart/2005/8/layout/chevron2"/>
    <dgm:cxn modelId="{E16C3093-896D-4C03-AEC6-85E2F7B99FF4}" type="presParOf" srcId="{995DBCC2-24BF-4EF0-905C-00377688F718}" destId="{4DDE54BB-E2AC-4E13-A81E-507D6F390BBA}" srcOrd="0" destOrd="0" presId="urn:microsoft.com/office/officeart/2005/8/layout/chevron2"/>
    <dgm:cxn modelId="{81C079AF-DEB6-47A1-904B-F5316AAA86E3}" type="presParOf" srcId="{995DBCC2-24BF-4EF0-905C-00377688F718}" destId="{C5253889-7739-4662-B86C-5134A70609BE}" srcOrd="1" destOrd="0" presId="urn:microsoft.com/office/officeart/2005/8/layout/chevron2"/>
    <dgm:cxn modelId="{98295B2A-7B47-47A8-B03A-DEFAC3BDE18F}" type="presParOf" srcId="{F16309C0-73B9-4489-B420-B08C712F49A8}" destId="{1DD108B9-6EB9-412C-968E-780F5CC1883D}" srcOrd="1" destOrd="0" presId="urn:microsoft.com/office/officeart/2005/8/layout/chevron2"/>
    <dgm:cxn modelId="{D9729219-C7C4-472E-A33D-1A2D7217D0B5}" type="presParOf" srcId="{F16309C0-73B9-4489-B420-B08C712F49A8}" destId="{21985330-8E2A-49A1-807F-6A5096A64D4C}" srcOrd="2" destOrd="0" presId="urn:microsoft.com/office/officeart/2005/8/layout/chevron2"/>
    <dgm:cxn modelId="{38927F8B-E82A-42E9-BC81-44BFE82EF1AB}" type="presParOf" srcId="{21985330-8E2A-49A1-807F-6A5096A64D4C}" destId="{D7F39BA1-28B5-4A0E-B860-2DCE6A453C76}" srcOrd="0" destOrd="0" presId="urn:microsoft.com/office/officeart/2005/8/layout/chevron2"/>
    <dgm:cxn modelId="{8E05EE01-E4C7-42F1-AF80-A8A36B84F189}" type="presParOf" srcId="{21985330-8E2A-49A1-807F-6A5096A64D4C}" destId="{7E09E7EF-1283-4E10-B40A-57109983D75F}" srcOrd="1" destOrd="0" presId="urn:microsoft.com/office/officeart/2005/8/layout/chevron2"/>
    <dgm:cxn modelId="{A7848641-C70E-41AA-8EF1-12D28B375614}" type="presParOf" srcId="{F16309C0-73B9-4489-B420-B08C712F49A8}" destId="{BF0FFDA2-4E3E-4E43-B27E-DC38220F53D6}" srcOrd="3" destOrd="0" presId="urn:microsoft.com/office/officeart/2005/8/layout/chevron2"/>
    <dgm:cxn modelId="{96E48518-AA6A-4904-901A-B74FFF85147C}" type="presParOf" srcId="{F16309C0-73B9-4489-B420-B08C712F49A8}" destId="{A73A640D-1189-4E0A-862A-84EC321A3DBA}" srcOrd="4" destOrd="0" presId="urn:microsoft.com/office/officeart/2005/8/layout/chevron2"/>
    <dgm:cxn modelId="{5EE8C2A5-0F04-4114-AEC5-78875BDF737C}" type="presParOf" srcId="{A73A640D-1189-4E0A-862A-84EC321A3DBA}" destId="{760A7242-DFE5-46DC-AE7D-C36D84ACB044}" srcOrd="0" destOrd="0" presId="urn:microsoft.com/office/officeart/2005/8/layout/chevron2"/>
    <dgm:cxn modelId="{5A170885-EB16-455A-BE84-590A2511DE2D}" type="presParOf" srcId="{A73A640D-1189-4E0A-862A-84EC321A3DBA}" destId="{15901615-20A0-4C02-8FB3-9B6D1D9FF2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54BB-E2AC-4E13-A81E-507D6F390BBA}">
      <dsp:nvSpPr>
        <dsp:cNvPr id="0" name=""/>
        <dsp:cNvSpPr/>
      </dsp:nvSpPr>
      <dsp:spPr>
        <a:xfrm rot="5400000">
          <a:off x="-306517" y="348753"/>
          <a:ext cx="2043451" cy="14304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marL="0" lvl="0" indent="0" algn="ctr" defTabSz="400050">
            <a:lnSpc>
              <a:spcPct val="90000"/>
            </a:lnSpc>
            <a:spcBef>
              <a:spcPct val="0"/>
            </a:spcBef>
            <a:spcAft>
              <a:spcPct val="35000"/>
            </a:spcAft>
            <a:buNone/>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900" kern="1200" dirty="0">
            <a:solidFill>
              <a:schemeClr val="bg1"/>
            </a:solidFill>
          </a:endParaRPr>
        </a:p>
      </dsp:txBody>
      <dsp:txXfrm rot="-5400000">
        <a:off x="2" y="757443"/>
        <a:ext cx="1430415" cy="613036"/>
      </dsp:txXfrm>
    </dsp:sp>
    <dsp:sp modelId="{C5253889-7739-4662-B86C-5134A70609BE}">
      <dsp:nvSpPr>
        <dsp:cNvPr id="0" name=""/>
        <dsp:cNvSpPr/>
      </dsp:nvSpPr>
      <dsp:spPr>
        <a:xfrm rot="5400000">
          <a:off x="4682537" y="-3245335"/>
          <a:ext cx="1399840" cy="79040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en-GB"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kern="1200" dirty="0"/>
        </a:p>
        <a:p>
          <a:pPr marL="171450" lvl="1" indent="-171450" algn="l" defTabSz="800100">
            <a:lnSpc>
              <a:spcPct val="90000"/>
            </a:lnSpc>
            <a:spcBef>
              <a:spcPct val="0"/>
            </a:spcBef>
            <a:spcAft>
              <a:spcPct val="15000"/>
            </a:spcAft>
            <a:buChar char="•"/>
          </a:pP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sp:txBody>
      <dsp:txXfrm rot="-5400000">
        <a:off x="1430416" y="75121"/>
        <a:ext cx="7835749" cy="1263170"/>
      </dsp:txXfrm>
    </dsp:sp>
    <dsp:sp modelId="{D7F39BA1-28B5-4A0E-B860-2DCE6A453C76}">
      <dsp:nvSpPr>
        <dsp:cNvPr id="0" name=""/>
        <dsp:cNvSpPr/>
      </dsp:nvSpPr>
      <dsp:spPr>
        <a:xfrm rot="5400000">
          <a:off x="-306517" y="2203540"/>
          <a:ext cx="2043451" cy="14304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ja-JP" sz="900" b="1" kern="1200" dirty="0">
              <a:latin typeface="Arial" panose="020B0604020202020204" pitchFamily="34" charset="0"/>
              <a:cs typeface="Arial" panose="020B0604020202020204" pitchFamily="34" charset="0"/>
            </a:rPr>
            <a:t>R</a:t>
          </a:r>
          <a:r>
            <a:rPr lang="en-US" altLang="ja-JP" sz="900" b="1" kern="1200" dirty="0">
              <a:latin typeface="Arial" panose="020B0604020202020204" pitchFamily="34" charset="0"/>
              <a:ea typeface="游ゴシック" panose="020B0400000000000000" pitchFamily="50" charset="-128"/>
              <a:cs typeface="Arial" panose="020B0604020202020204" pitchFamily="34" charset="0"/>
            </a:rPr>
            <a:t>ecommendation ICG/PTWS-XXX.4</a:t>
          </a:r>
          <a:endParaRPr kumimoji="1" lang="ja-JP" altLang="en-US" sz="900" kern="1200" dirty="0"/>
        </a:p>
      </dsp:txBody>
      <dsp:txXfrm rot="-5400000">
        <a:off x="2" y="2612230"/>
        <a:ext cx="1430415" cy="613036"/>
      </dsp:txXfrm>
    </dsp:sp>
    <dsp:sp modelId="{7E09E7EF-1283-4E10-B40A-57109983D75F}">
      <dsp:nvSpPr>
        <dsp:cNvPr id="0" name=""/>
        <dsp:cNvSpPr/>
      </dsp:nvSpPr>
      <dsp:spPr>
        <a:xfrm rot="5400000">
          <a:off x="4718336" y="-1390897"/>
          <a:ext cx="1328243" cy="79040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altLang="ja-JP" sz="1600" b="1" kern="1200" dirty="0">
              <a:latin typeface="Arial" panose="020B0604020202020204" pitchFamily="34" charset="0"/>
              <a:ea typeface="Arial" panose="020B0604020202020204" pitchFamily="34" charset="0"/>
              <a:cs typeface="Arial" panose="020B0604020202020204" pitchFamily="34" charset="0"/>
            </a:rPr>
            <a:t>Recommends</a:t>
          </a:r>
          <a:r>
            <a:rPr lang="en-GB" altLang="ja-JP" sz="1600" kern="1200" dirty="0">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1" lang="ja-JP" altLang="en-US" sz="1600" kern="1200" dirty="0"/>
        </a:p>
      </dsp:txBody>
      <dsp:txXfrm rot="-5400000">
        <a:off x="1430416" y="1961862"/>
        <a:ext cx="7839245" cy="1198565"/>
      </dsp:txXfrm>
    </dsp:sp>
    <dsp:sp modelId="{760A7242-DFE5-46DC-AE7D-C36D84ACB044}">
      <dsp:nvSpPr>
        <dsp:cNvPr id="0" name=""/>
        <dsp:cNvSpPr/>
      </dsp:nvSpPr>
      <dsp:spPr>
        <a:xfrm rot="5400000">
          <a:off x="-306517" y="4058328"/>
          <a:ext cx="2043451" cy="143041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ja-JP" sz="900" b="1" kern="1200" dirty="0">
              <a:latin typeface="Arial" panose="020B0604020202020204" pitchFamily="34" charset="0"/>
              <a:cs typeface="Arial" panose="020B0604020202020204" pitchFamily="34" charset="0"/>
            </a:rPr>
            <a:t>IOC/TOWS-WG-XVII DECISIONS AND RECOMMENDATIONS</a:t>
          </a:r>
          <a:endParaRPr kumimoji="1" lang="ja-JP" altLang="en-US" sz="900" kern="1200" dirty="0"/>
        </a:p>
      </dsp:txBody>
      <dsp:txXfrm rot="-5400000">
        <a:off x="2" y="4467018"/>
        <a:ext cx="1430415" cy="613036"/>
      </dsp:txXfrm>
    </dsp:sp>
    <dsp:sp modelId="{15901615-20A0-4C02-8FB3-9B6D1D9FF29B}">
      <dsp:nvSpPr>
        <dsp:cNvPr id="0" name=""/>
        <dsp:cNvSpPr/>
      </dsp:nvSpPr>
      <dsp:spPr>
        <a:xfrm rot="5400000">
          <a:off x="4718336" y="463890"/>
          <a:ext cx="1328243" cy="790408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kumimoji="1" lang="en-US" altLang="ja-JP" sz="1700" b="1"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Group recommended to Intergovernmental Coordination Groups (ICGs):</a:t>
          </a:r>
          <a:endParaRPr kumimoji="1" lang="ja-JP" altLang="en-US" sz="1700" b="1" kern="1200" dirty="0"/>
        </a:p>
        <a:p>
          <a:pPr marL="171450" lvl="1" indent="-171450" algn="l" defTabSz="755650">
            <a:lnSpc>
              <a:spcPct val="90000"/>
            </a:lnSpc>
            <a:spcBef>
              <a:spcPct val="0"/>
            </a:spcBef>
            <a:spcAft>
              <a:spcPct val="15000"/>
            </a:spcAft>
            <a:buChar char="•"/>
          </a:pP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sz="1700" kern="1200"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sp:txBody>
      <dsp:txXfrm rot="-5400000">
        <a:off x="1430416" y="3816650"/>
        <a:ext cx="7839245" cy="11985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8651-EA90-4011-BDA4-0D2385E695C9}" type="datetimeFigureOut">
              <a:rPr kumimoji="1" lang="ja-JP" altLang="en-US" smtClean="0"/>
              <a:t>2024/9/17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8FA81-B837-415E-9C5B-7235266AE996}" type="slidenum">
              <a:rPr kumimoji="1" lang="ja-JP" altLang="en-US" smtClean="0"/>
              <a:t>‹#›</a:t>
            </a:fld>
            <a:endParaRPr kumimoji="1" lang="ja-JP" altLang="en-US"/>
          </a:p>
        </p:txBody>
      </p:sp>
    </p:spTree>
    <p:extLst>
      <p:ext uri="{BB962C8B-B14F-4D97-AF65-F5344CB8AC3E}">
        <p14:creationId xmlns:p14="http://schemas.microsoft.com/office/powerpoint/2010/main" val="831729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471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25" y="1379538"/>
            <a:ext cx="6623050" cy="3725862"/>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236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17</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284697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86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293860607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2391517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212861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2269803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04892931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90666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50531620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30049704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0938271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6497858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54655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157840217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2024/9/17</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132166656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0876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11475408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35266811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5491421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936061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66904491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897125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51085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2024/9/17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63459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58035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231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137195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34249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38406617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1845878238"/>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3754594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337697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150742065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2024/9/17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317495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41344392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2024/9/17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09280187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2024/9/17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7228718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16971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3903142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2587740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586728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15967522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4.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4.png"/><Relationship Id="rId5" Type="http://schemas.openxmlformats.org/officeDocument/2006/relationships/slideLayout" Target="../slideLayouts/slideLayout37.xml"/><Relationship Id="rId10" Type="http://schemas.openxmlformats.org/officeDocument/2006/relationships/theme" Target="../theme/theme6.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2024/9/17</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587402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914876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9"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5900482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96767709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905083958"/>
      </p:ext>
    </p:extLst>
  </p:cSld>
  <p:clrMap bg1="lt1" tx1="dk1" bg2="lt2" tx2="dk2" accent1="accent1" accent2="accent2" accent3="accent3" accent4="accent4" accent5="accent5" accent6="accent6" hlink="hlink" folHlink="folHlink"/>
  <p:sldLayoutIdLst>
    <p:sldLayoutId id="2147483696" r:id="rId1"/>
    <p:sldLayoutId id="2147483697"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1" cstate="email"/>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8917981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096000" y="2328351"/>
            <a:ext cx="6051884" cy="995942"/>
          </a:xfrm>
        </p:spPr>
        <p:txBody>
          <a:bodyPr>
            <a:normAutofit fontScale="90000"/>
          </a:bodyPr>
          <a:lstStyle/>
          <a:p>
            <a:pPr algn="ctr"/>
            <a:r>
              <a:rPr lang="en-US" altLang="ja-JP" sz="3600" dirty="0">
                <a:solidFill>
                  <a:schemeClr val="bg1"/>
                </a:solidFill>
                <a:latin typeface="+mn-lt"/>
              </a:rPr>
              <a:t>4. Chair’s Report on the TOWS-WG XVII session and the IOC 57th EC </a:t>
            </a:r>
          </a:p>
        </p:txBody>
      </p:sp>
      <p:sp>
        <p:nvSpPr>
          <p:cNvPr id="3" name="サブタイトル 2"/>
          <p:cNvSpPr>
            <a:spLocks noGrp="1"/>
          </p:cNvSpPr>
          <p:nvPr>
            <p:ph type="subTitle" idx="4294967295"/>
          </p:nvPr>
        </p:nvSpPr>
        <p:spPr>
          <a:xfrm>
            <a:off x="6991917" y="4237860"/>
            <a:ext cx="3559175" cy="1655762"/>
          </a:xfrm>
        </p:spPr>
        <p:txBody>
          <a:bodyPr>
            <a:normAutofit/>
          </a:bodyPr>
          <a:lstStyle/>
          <a:p>
            <a:pPr marL="0" indent="0" algn="ctr">
              <a:buNone/>
            </a:pPr>
            <a:r>
              <a:rPr lang="en-US" altLang="ja-JP" sz="2800" dirty="0">
                <a:solidFill>
                  <a:schemeClr val="bg1"/>
                </a:solidFill>
              </a:rPr>
              <a:t>NISHIMAE Yuji</a:t>
            </a:r>
          </a:p>
          <a:p>
            <a:pPr marL="0" indent="0" algn="ctr">
              <a:buNone/>
            </a:pPr>
            <a:r>
              <a:rPr lang="en-US" altLang="ja-JP" sz="2800" dirty="0">
                <a:solidFill>
                  <a:schemeClr val="bg1"/>
                </a:solidFill>
              </a:rPr>
              <a:t>ICG/PTWS Chair</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7790633" y="0"/>
            <a:ext cx="378821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ICG/PTWS Steering 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a:t>
            </a: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- 20 September 2024</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15427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9557" y="1378731"/>
            <a:ext cx="11925321" cy="4967514"/>
          </a:xfrm>
          <a:prstGeom prst="rect">
            <a:avLst/>
          </a:prstGeom>
        </p:spPr>
        <p:txBody>
          <a:bodyPr wrap="square">
            <a:spAutoFit/>
          </a:bodyPr>
          <a:lstStyle/>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Significant Earthquakes from January 2022 to May 2024 ( M&gt;7.0)</a:t>
            </a:r>
          </a:p>
          <a:p>
            <a:pPr marL="0" marR="0" lvl="0" indent="0" algn="l" defTabSz="685800" rtl="0" eaLnBrk="1" fontAlgn="auto" latinLnBrk="0" hangingPunct="1">
              <a:lnSpc>
                <a:spcPct val="90000"/>
              </a:lnSpc>
              <a:spcBef>
                <a:spcPts val="0"/>
              </a:spcBef>
              <a:spcAft>
                <a:spcPts val="0"/>
              </a:spcAft>
              <a:buClrTx/>
              <a:buSzTx/>
              <a:buFontTx/>
              <a:buNone/>
              <a:tabLst/>
              <a:defRPr/>
            </a:pPr>
            <a:r>
              <a:rPr kumimoji="1"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1</a:t>
            </a:r>
            <a:r>
              <a:rPr kumimoji="0" lang="en-US" altLang="ja-JP" sz="2000" b="0" i="0" u="none" strike="noStrike" kern="1200" cap="none" spc="0" normalizeH="0" baseline="30000" noProof="0" dirty="0">
                <a:ln>
                  <a:noFill/>
                </a:ln>
                <a:solidFill>
                  <a:schemeClr val="accent4"/>
                </a:solidFill>
                <a:effectLst/>
                <a:uLnTx/>
                <a:uFillTx/>
                <a:latin typeface="Arial" panose="020B0604020202020204" pitchFamily="34" charset="0"/>
                <a:cs typeface="Arial" panose="020B0604020202020204" pitchFamily="34" charset="0"/>
                <a:sym typeface="Roboto"/>
              </a:rPr>
              <a:t>st</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 January, 2024</a:t>
            </a:r>
            <a:r>
              <a:rPr kumimoji="0" lang="ja-JP" altLang="en-US"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Noto Peninsula Earthquake</a:t>
            </a:r>
            <a:r>
              <a:rPr kumimoji="0" lang="ja-JP" altLang="en-US"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Roboto"/>
              </a:rPr>
              <a:t>in Japan</a:t>
            </a:r>
            <a:endParaRPr kumimoji="1" lang="en-US" altLang="ja-JP" sz="2400" b="0" i="0" u="none" strike="noStrike" kern="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sym typeface="Open Sans"/>
            </a:endParaRP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15 Jan 2022 – </a:t>
            </a:r>
            <a:r>
              <a:rPr kumimoji="0" lang="en-US" altLang="ja-JP" sz="24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Open Sans"/>
              </a:rPr>
              <a:t>Hunga</a:t>
            </a:r>
            <a:r>
              <a:rPr kumimoji="0"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 Tonga – </a:t>
            </a:r>
            <a:r>
              <a:rPr kumimoji="0" lang="en-US" altLang="ja-JP" sz="24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Open Sans"/>
              </a:rPr>
              <a:t>Hunga</a:t>
            </a:r>
            <a:r>
              <a:rPr kumimoji="0"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 </a:t>
            </a:r>
            <a:r>
              <a:rPr kumimoji="0" lang="en-US" altLang="ja-JP" sz="24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Open Sans"/>
              </a:rPr>
              <a:t>Ha’apai</a:t>
            </a:r>
            <a:r>
              <a:rPr kumimoji="0"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 Event</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ja-JP" altLang="en-US" sz="18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Establishment of the Task Team</a:t>
            </a:r>
            <a:r>
              <a:rPr kumimoji="0" lang="ja-JP" altLang="en-US"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on TGV under the WG2</a:t>
            </a:r>
          </a:p>
          <a:p>
            <a:pPr marL="984250" marR="0" lvl="0" indent="-984250" algn="l" defTabSz="685800" rtl="0" eaLnBrk="1" fontAlgn="auto" latinLnBrk="0" hangingPunct="1">
              <a:lnSpc>
                <a:spcPct val="9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sz="2000" b="0" i="0" u="none" strike="noStrike" kern="0" cap="none" spc="0" normalizeH="0" baseline="0" noProof="0" dirty="0" err="1">
                <a:ln>
                  <a:noFill/>
                </a:ln>
                <a:solidFill>
                  <a:schemeClr val="accent4"/>
                </a:solidFill>
                <a:effectLst/>
                <a:uLnTx/>
                <a:uFillTx/>
                <a:latin typeface="Arial"/>
                <a:ea typeface="ＭＳ Ｐゴシック" charset="0"/>
              </a:rPr>
              <a:t>Hunga</a:t>
            </a:r>
            <a:r>
              <a:rPr kumimoji="0" lang="en-US" altLang="ja-JP" sz="2000" b="0" i="0" u="none" strike="noStrike" kern="0" cap="none" spc="0" normalizeH="0" baseline="0" noProof="0" dirty="0">
                <a:ln>
                  <a:noFill/>
                </a:ln>
                <a:solidFill>
                  <a:schemeClr val="accent4"/>
                </a:solidFill>
                <a:effectLst/>
                <a:uLnTx/>
                <a:uFillTx/>
                <a:latin typeface="Arial"/>
                <a:ea typeface="ＭＳ Ｐゴシック" charset="0"/>
              </a:rPr>
              <a:t> Tonga </a:t>
            </a:r>
            <a:r>
              <a:rPr kumimoji="0" lang="en-US" altLang="ja-JP" sz="2000" b="0" i="0" u="none" strike="noStrike" kern="0" cap="none" spc="0" normalizeH="0" baseline="0" noProof="0" dirty="0" err="1">
                <a:ln>
                  <a:noFill/>
                </a:ln>
                <a:solidFill>
                  <a:schemeClr val="accent4"/>
                </a:solidFill>
                <a:effectLst/>
                <a:uLnTx/>
                <a:uFillTx/>
                <a:latin typeface="Arial"/>
                <a:ea typeface="ＭＳ Ｐゴシック" charset="0"/>
              </a:rPr>
              <a:t>Hunga</a:t>
            </a:r>
            <a:r>
              <a:rPr kumimoji="0" lang="en-US" altLang="ja-JP" sz="2000" b="0" i="0" u="none" strike="noStrike" kern="0" cap="none" spc="0" normalizeH="0" baseline="0" noProof="0" dirty="0">
                <a:ln>
                  <a:noFill/>
                </a:ln>
                <a:solidFill>
                  <a:schemeClr val="accent4"/>
                </a:solidFill>
                <a:effectLst/>
                <a:uLnTx/>
                <a:uFillTx/>
                <a:latin typeface="Arial"/>
                <a:ea typeface="ＭＳ Ｐゴシック" charset="0"/>
              </a:rPr>
              <a:t> </a:t>
            </a:r>
            <a:r>
              <a:rPr kumimoji="0" lang="en-US" altLang="ja-JP" sz="2000" b="0" i="0" u="none" strike="noStrike" kern="0" cap="none" spc="0" normalizeH="0" baseline="0" noProof="0" dirty="0" err="1">
                <a:ln>
                  <a:noFill/>
                </a:ln>
                <a:solidFill>
                  <a:schemeClr val="accent4"/>
                </a:solidFill>
                <a:effectLst/>
                <a:uLnTx/>
                <a:uFillTx/>
                <a:latin typeface="Arial"/>
                <a:ea typeface="ＭＳ Ｐゴシック" charset="0"/>
              </a:rPr>
              <a:t>Ha’apai</a:t>
            </a:r>
            <a:r>
              <a:rPr kumimoji="0" lang="en-US" altLang="ja-JP" sz="2000" b="0" i="0" u="none" strike="noStrike" kern="0" cap="none" spc="0" normalizeH="0" baseline="0" noProof="0" dirty="0">
                <a:ln>
                  <a:noFill/>
                </a:ln>
                <a:solidFill>
                  <a:schemeClr val="accent4"/>
                </a:solidFill>
                <a:effectLst/>
                <a:uLnTx/>
                <a:uFillTx/>
                <a:latin typeface="Arial"/>
                <a:ea typeface="ＭＳ Ｐゴシック" charset="0"/>
              </a:rPr>
              <a:t>’ Volcano Permanent Monitoring and Warning Procedures of the Pacific Tsunami Warning Center was published</a:t>
            </a:r>
            <a:endPar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Expansion of the ICG/PTWS Earthquake Source Zone</a:t>
            </a: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rPr>
              <a:t>TSP Messages for the Maritime Community</a:t>
            </a: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rPr>
              <a:t>Start of Operation of Central America Tsunami Advisory Center (CATAC) </a:t>
            </a: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Minimum competency levels for National Tsunami Warning Centre (NTWC) operations staff</a:t>
            </a: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IOC/UNESCO Tsunami Ready Recognition Program </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ja-JP" altLang="en-US" sz="24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rPr>
              <a:t>　       </a:t>
            </a:r>
            <a:r>
              <a:rPr kumimoji="0" lang="en-US" altLang="ja-JP" sz="2000" b="0" i="0" u="none" strike="noStrike" kern="1200" cap="none" spc="0" normalizeH="0" baseline="0" noProof="0" dirty="0">
                <a:ln>
                  <a:noFill/>
                </a:ln>
                <a:solidFill>
                  <a:schemeClr val="accent4"/>
                </a:solidFill>
                <a:effectLst/>
                <a:uLnTx/>
                <a:uFillTx/>
                <a:latin typeface="Arial" panose="020B0604020202020204" pitchFamily="34" charset="0"/>
                <a:ea typeface="游ゴシック" panose="020B0400000000000000" pitchFamily="50" charset="-128"/>
                <a:cs typeface="Arial" panose="020B0604020202020204" pitchFamily="34" charset="0"/>
              </a:rPr>
              <a:t>Establishment of the Task Team on Tsunami Ready under the WG3</a:t>
            </a:r>
          </a:p>
          <a:p>
            <a:pPr marL="457200" marR="0" lvl="0" indent="-457200" algn="l" defTabSz="6858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1" lang="en-US" altLang="ja-JP" sz="24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Open Sans"/>
              </a:rPr>
              <a:t>Exercise Pacific Wave 22 and Exercise Pacific Wave 24 </a:t>
            </a:r>
          </a:p>
          <a:p>
            <a:pPr marL="0" marR="0" lvl="0" indent="0" algn="l" defTabSz="685800" rtl="0" eaLnBrk="1" fontAlgn="auto" latinLnBrk="0" hangingPunct="1">
              <a:lnSpc>
                <a:spcPct val="90000"/>
              </a:lnSpc>
              <a:spcBef>
                <a:spcPts val="0"/>
              </a:spcBef>
              <a:spcAft>
                <a:spcPts val="0"/>
              </a:spcAft>
              <a:buClrTx/>
              <a:buSzTx/>
              <a:buFontTx/>
              <a:buNone/>
              <a:tabLst/>
              <a:defRPr/>
            </a:pPr>
            <a:endParaRPr kumimoji="1" lang="ja-JP" altLang="en-US" sz="2800" b="0" i="0" u="none" strike="noStrike" kern="0" cap="none" spc="0" normalizeH="0" baseline="0" noProof="0" dirty="0">
              <a:ln>
                <a:noFill/>
              </a:ln>
              <a:solidFill>
                <a:srgbClr val="31A8DF"/>
              </a:solidFill>
              <a:effectLst/>
              <a:uLnTx/>
              <a:uFillTx/>
              <a:latin typeface="Roboto"/>
              <a:sym typeface="Open Sans"/>
            </a:endParaRPr>
          </a:p>
        </p:txBody>
      </p:sp>
      <p:sp>
        <p:nvSpPr>
          <p:cNvPr id="3" name="正方形/長方形 2"/>
          <p:cNvSpPr/>
          <p:nvPr/>
        </p:nvSpPr>
        <p:spPr>
          <a:xfrm>
            <a:off x="485221" y="509760"/>
            <a:ext cx="27238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Open Sans"/>
              </a:rPr>
              <a:t>Reported items </a:t>
            </a:r>
            <a:endParaRPr kumimoji="1" lang="ja-JP" altLang="en-US" sz="2800" b="0" i="0" u="none" strike="noStrike" kern="1200" cap="none" spc="0" normalizeH="0" baseline="0" noProof="0" dirty="0">
              <a:ln>
                <a:noFill/>
              </a:ln>
              <a:solidFill>
                <a:srgbClr val="000000"/>
              </a:solidFill>
              <a:effectLst/>
              <a:uLnTx/>
              <a:uFillTx/>
              <a:latin typeface="Roboto"/>
            </a:endParaRPr>
          </a:p>
        </p:txBody>
      </p:sp>
    </p:spTree>
    <p:extLst>
      <p:ext uri="{BB962C8B-B14F-4D97-AF65-F5344CB8AC3E}">
        <p14:creationId xmlns:p14="http://schemas.microsoft.com/office/powerpoint/2010/main" val="6326316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2785" y="1327407"/>
            <a:ext cx="11266098" cy="37856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Part </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lll</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Intergovernmental Coordination Group for the Pacific Tsunami Warning  and Mitigation (ICG/PTWS)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Notes with appreciation: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eleventh Exercise Pacific Wave in 2024 (</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PacWave</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24) scheduled in the months of September through to November 2024 to support International Disaster Risk Reduction Day (13 October) and World Tsunami Awareness Day (5 November), as reflected in the Terms of Reference;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offer of China to host the 31st Session of the ICG/PTWS in April 2025 in Beijing and the offer of France to host the 32nd Session of the ICG/PTWS in 2027 in </a:t>
            </a:r>
            <a:r>
              <a:rPr kumimoji="1" lang="en-US" altLang="ja-JP"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Nouméa</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New Caledonia;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hosting by Vanuatu of the Expert Meeting on Tsunami Sources, Hazards, Risk and Uncertainties Associated with Vanuatu, San Cristobal and New Britain Subduction Zones, 14–17 May 2024;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ICG/PTWS decision to start official full functional operations of Central America Tsunami Advisory Centre (CATAC), with the specific starting date to be decided after the coordination with the ICG/CARIBE-EWS;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1" lang="en-US" altLang="ja-JP"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the approval of the PTWS National Tsunami Warning Centre competencies, framework, and training requirements, as described in IOC/ICG/PTWS-XXX Working document: Report from the Task Team on the Minimum Competency Levels for National Tsunami Warning Centre (NTWC) Operational Staff; </a:t>
            </a:r>
            <a:endParaRPr kumimoji="1" lang="ja-JP" altLang="en-US"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5" name="正方形/長方形 4"/>
          <p:cNvSpPr/>
          <p:nvPr/>
        </p:nvSpPr>
        <p:spPr>
          <a:xfrm>
            <a:off x="281796" y="5113059"/>
            <a:ext cx="11266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Requests</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 </a:t>
            </a: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正方形/長方形 5"/>
          <p:cNvSpPr/>
          <p:nvPr/>
        </p:nvSpPr>
        <p:spPr>
          <a:xfrm>
            <a:off x="450820" y="483881"/>
            <a:ext cx="932819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IOC Fifty-seventh Session of the Executive Council</a:t>
            </a:r>
            <a:r>
              <a:rPr kumimoji="1" lang="ja-JP" altLang="en-US"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 </a:t>
            </a:r>
            <a:r>
              <a:rPr kumimoji="1" lang="en-US" altLang="ja-JP"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rPr>
              <a:t>Decisions (IOC Decision EC-57/3.2.1) </a:t>
            </a:r>
            <a:endParaRPr kumimoji="1" lang="ja-JP" altLang="en-US" sz="1800" b="0" i="0" u="none" strike="noStrike" kern="1200" cap="none" spc="0" normalizeH="0" baseline="0" noProof="0" dirty="0">
              <a:ln>
                <a:noFill/>
              </a:ln>
              <a:solidFill>
                <a:srgbClr val="189ED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8489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154" y="3970009"/>
            <a:ext cx="3218218" cy="2674959"/>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54" y="1185280"/>
            <a:ext cx="3415804" cy="2674959"/>
          </a:xfrm>
          <a:prstGeom prst="rect">
            <a:avLst/>
          </a:prstGeom>
        </p:spPr>
      </p:pic>
      <p:sp>
        <p:nvSpPr>
          <p:cNvPr id="5" name="正方形/長方形 4"/>
          <p:cNvSpPr/>
          <p:nvPr/>
        </p:nvSpPr>
        <p:spPr>
          <a:xfrm>
            <a:off x="224809" y="1554612"/>
            <a:ext cx="8334719" cy="923330"/>
          </a:xfrm>
          <a:prstGeom prst="rect">
            <a:avLst/>
          </a:prstGeom>
          <a:ln>
            <a:solidFill>
              <a:schemeClr val="tx1"/>
            </a:solidFill>
          </a:ln>
        </p:spPr>
        <p:txBody>
          <a:bodyPr wrap="square">
            <a:spAutoFit/>
          </a:bodyPr>
          <a:lstStyle/>
          <a:p>
            <a:r>
              <a:rPr lang="en-US" altLang="ja-JP" b="1" dirty="0">
                <a:latin typeface="Arial" panose="020B0604020202020204" pitchFamily="34" charset="0"/>
                <a:cs typeface="Arial" panose="020B0604020202020204" pitchFamily="34" charset="0"/>
              </a:rPr>
              <a:t>Decides </a:t>
            </a:r>
            <a:r>
              <a:rPr lang="en-US" altLang="ja-JP" dirty="0">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lang="ja-JP" altLang="en-US" dirty="0">
              <a:latin typeface="Arial" panose="020B0604020202020204" pitchFamily="34" charset="0"/>
              <a:cs typeface="Arial" panose="020B0604020202020204" pitchFamily="34" charset="0"/>
            </a:endParaRPr>
          </a:p>
        </p:txBody>
      </p:sp>
      <p:sp>
        <p:nvSpPr>
          <p:cNvPr id="6" name="タイトル 1"/>
          <p:cNvSpPr txBox="1">
            <a:spLocks/>
          </p:cNvSpPr>
          <p:nvPr/>
        </p:nvSpPr>
        <p:spPr>
          <a:xfrm>
            <a:off x="405287" y="168377"/>
            <a:ext cx="9833587"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Start of the official full functional operation of the Central America Tsunami Advisory Center (CATAC)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Roboto"/>
              <a:cs typeface="Helvetica"/>
            </a:endParaRPr>
          </a:p>
        </p:txBody>
      </p:sp>
      <p:sp>
        <p:nvSpPr>
          <p:cNvPr id="2" name="正方形/長方形 1"/>
          <p:cNvSpPr/>
          <p:nvPr/>
        </p:nvSpPr>
        <p:spPr>
          <a:xfrm>
            <a:off x="122363" y="1185280"/>
            <a:ext cx="3942105"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Recommendation ICG/PTWS-XXX-6</a:t>
            </a:r>
          </a:p>
        </p:txBody>
      </p:sp>
      <p:sp>
        <p:nvSpPr>
          <p:cNvPr id="7" name="正方形/長方形 6"/>
          <p:cNvSpPr/>
          <p:nvPr/>
        </p:nvSpPr>
        <p:spPr>
          <a:xfrm>
            <a:off x="224809" y="3059933"/>
            <a:ext cx="8334720" cy="3693319"/>
          </a:xfrm>
          <a:prstGeom prst="rect">
            <a:avLst/>
          </a:prstGeom>
          <a:solidFill>
            <a:schemeClr val="bg1"/>
          </a:solidFill>
          <a:ln>
            <a:solidFill>
              <a:schemeClr val="tx1"/>
            </a:solidFill>
          </a:ln>
        </p:spPr>
        <p:txBody>
          <a:bodyPr wrap="square">
            <a:spAutoFit/>
          </a:bodyPr>
          <a:lstStyle/>
          <a:p>
            <a:endParaRPr lang="en-US" altLang="ja-JP"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b="1" dirty="0">
                <a:latin typeface="Arial" panose="020B0604020202020204" pitchFamily="34" charset="0"/>
                <a:cs typeface="Arial" panose="020B0604020202020204" pitchFamily="34" charset="0"/>
              </a:rPr>
              <a:t>Recommends </a:t>
            </a:r>
            <a:r>
              <a:rPr lang="en-US" altLang="ja-JP" dirty="0">
                <a:latin typeface="Arial" panose="020B0604020202020204" pitchFamily="34" charset="0"/>
                <a:cs typeface="Arial" panose="020B0604020202020204" pitchFamily="34" charset="0"/>
              </a:rPr>
              <a:t>CATAC to continue with the implementation of EEW methods for the acceleration and improvement of the tsunami warning for Central America.</a:t>
            </a:r>
          </a:p>
          <a:p>
            <a:pPr marL="285750" indent="-285750">
              <a:buFont typeface="Arial" panose="020B0604020202020204" pitchFamily="34" charset="0"/>
              <a:buChar char="•"/>
            </a:pPr>
            <a:r>
              <a:rPr lang="en-US" altLang="ja-JP" b="1" dirty="0">
                <a:latin typeface="Arial" panose="020B0604020202020204" pitchFamily="34" charset="0"/>
                <a:cs typeface="Arial" panose="020B0604020202020204" pitchFamily="34" charset="0"/>
              </a:rPr>
              <a:t>Recommends</a:t>
            </a:r>
            <a:r>
              <a:rPr lang="en-US" altLang="ja-JP" dirty="0">
                <a:latin typeface="Arial" panose="020B0604020202020204" pitchFamily="34" charset="0"/>
                <a:cs typeface="Arial" panose="020B0604020202020204" pitchFamily="34" charset="0"/>
              </a:rPr>
              <a:t> the use of additional methods for the transmission of CATAC’s products to its users. </a:t>
            </a:r>
          </a:p>
          <a:p>
            <a:pPr marL="285750" indent="-285750">
              <a:buFont typeface="Arial" panose="020B0604020202020204" pitchFamily="34" charset="0"/>
              <a:buChar char="•"/>
            </a:pPr>
            <a:r>
              <a:rPr lang="en-US" altLang="ja-JP" b="1" dirty="0">
                <a:latin typeface="Arial" panose="020B0604020202020204" pitchFamily="34" charset="0"/>
                <a:cs typeface="Arial" panose="020B0604020202020204" pitchFamily="34" charset="0"/>
              </a:rPr>
              <a:t>Recommends</a:t>
            </a:r>
            <a:r>
              <a:rPr lang="en-US" altLang="ja-JP" dirty="0">
                <a:latin typeface="Arial" panose="020B0604020202020204" pitchFamily="34" charset="0"/>
                <a:cs typeface="Arial" panose="020B0604020202020204" pitchFamily="34" charset="0"/>
              </a:rPr>
              <a:t> that CATAC continues full functionality in an interim manner to be able to support the National Tsunami Warning Centers (NTWCs), Tsunami Warning Focal Points 18 (TWFPs), and emergency management authorities of Central America in addressing those challenges, </a:t>
            </a:r>
          </a:p>
          <a:p>
            <a:pPr marL="285750" indent="-285750">
              <a:buFont typeface="Arial" panose="020B0604020202020204" pitchFamily="34" charset="0"/>
              <a:buChar char="•"/>
            </a:pPr>
            <a:r>
              <a:rPr lang="en-US" altLang="ja-JP" b="1" dirty="0">
                <a:latin typeface="Arial" panose="020B0604020202020204" pitchFamily="34" charset="0"/>
                <a:cs typeface="Arial" panose="020B0604020202020204" pitchFamily="34" charset="0"/>
              </a:rPr>
              <a:t>Further recommends </a:t>
            </a:r>
            <a:r>
              <a:rPr lang="en-US" altLang="ja-JP" dirty="0">
                <a:latin typeface="Arial" panose="020B0604020202020204" pitchFamily="34" charset="0"/>
                <a:cs typeface="Arial" panose="020B0604020202020204" pitchFamily="34" charset="0"/>
              </a:rPr>
              <a:t>the consideration of CATAC as a TSP in its XVIII Session in 2025 to enable the IOC Assembly to consider the final admission of CATAC as TSP in June 2025</a:t>
            </a:r>
            <a:endParaRPr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224809" y="2722771"/>
            <a:ext cx="4698722" cy="369332"/>
          </a:xfrm>
          <a:prstGeom prst="rect">
            <a:avLst/>
          </a:prstGeom>
        </p:spPr>
        <p:txBody>
          <a:bodyPr wrap="none">
            <a:spAutoFit/>
          </a:bodyPr>
          <a:lstStyle/>
          <a:p>
            <a:r>
              <a:rPr lang="en-US" altLang="ja-JP" dirty="0">
                <a:latin typeface="Arial" panose="020B0604020202020204" pitchFamily="34" charset="0"/>
                <a:cs typeface="Arial" panose="020B0604020202020204" pitchFamily="34" charset="0"/>
              </a:rPr>
              <a:t>Recommendation ICG/CARIBE-EWS-XVII.8</a:t>
            </a:r>
          </a:p>
        </p:txBody>
      </p:sp>
    </p:spTree>
    <p:extLst>
      <p:ext uri="{BB962C8B-B14F-4D97-AF65-F5344CB8AC3E}">
        <p14:creationId xmlns:p14="http://schemas.microsoft.com/office/powerpoint/2010/main" val="3942929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92060" y="207790"/>
            <a:ext cx="9620250" cy="482266"/>
          </a:xfrm>
          <a:prstGeom prst="rect">
            <a:avLst/>
          </a:prstGeom>
          <a:solidFill>
            <a:schemeClr val="bg1"/>
          </a:solidFill>
        </p:spPr>
        <p:txBody>
          <a:bodyPr>
            <a:normAutofit/>
          </a:bodyPr>
          <a:lstStyle/>
          <a:p>
            <a:r>
              <a:rPr lang="en-US" altLang="ja-JP" sz="2400" dirty="0">
                <a:solidFill>
                  <a:schemeClr val="accent5"/>
                </a:solidFill>
                <a:latin typeface="Arial" panose="020B0604020202020204" pitchFamily="34" charset="0"/>
                <a:cs typeface="Arial" panose="020B0604020202020204" pitchFamily="34" charset="0"/>
              </a:rPr>
              <a:t>Expansion of the ICG/PTWS Earthquake Source Zone</a:t>
            </a:r>
            <a:endParaRPr lang="ja-JP" altLang="en-US" sz="2000" dirty="0">
              <a:solidFill>
                <a:schemeClr val="accent5"/>
              </a:solidFill>
              <a:latin typeface="Arial" panose="020B0604020202020204" pitchFamily="34" charset="0"/>
              <a:cs typeface="Arial" panose="020B0604020202020204" pitchFamily="34" charset="0"/>
            </a:endParaRPr>
          </a:p>
        </p:txBody>
      </p:sp>
      <p:sp>
        <p:nvSpPr>
          <p:cNvPr id="4" name="テキストボックス 3"/>
          <p:cNvSpPr txBox="1"/>
          <p:nvPr/>
        </p:nvSpPr>
        <p:spPr>
          <a:xfrm>
            <a:off x="421337" y="1655320"/>
            <a:ext cx="7724042" cy="1015663"/>
          </a:xfrm>
          <a:prstGeom prst="rect">
            <a:avLst/>
          </a:prstGeom>
          <a:noFill/>
          <a:ln w="3175">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Decides to expand the PTWS Earthquake Source Zone to include an area from 63</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52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south latitude and from 72</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to 18</a:t>
            </a:r>
            <a:r>
              <a:rPr kumimoji="0" lang="en-US" altLang="ja-JP" sz="20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o</a:t>
            </a:r>
            <a:r>
              <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west longitude to include the Scotia Arc and its adjacent seismic zones. </a:t>
            </a:r>
          </a:p>
        </p:txBody>
      </p:sp>
      <p:sp>
        <p:nvSpPr>
          <p:cNvPr id="6" name="タイトル 1"/>
          <p:cNvSpPr txBox="1">
            <a:spLocks/>
          </p:cNvSpPr>
          <p:nvPr/>
        </p:nvSpPr>
        <p:spPr>
          <a:xfrm>
            <a:off x="0" y="45593"/>
            <a:ext cx="10012310" cy="646771"/>
          </a:xfrm>
        </p:spPr>
        <p:txBody>
          <a:bodyPr/>
          <a:lstStyle>
            <a:lvl1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eaLnBrk="1" latinLnBrk="0" hangingPunct="1">
              <a:lnSpc>
                <a:spcPct val="90000"/>
              </a:lnSpc>
              <a:spcBef>
                <a:spcPts val="0"/>
              </a:spcBef>
              <a:spcAft>
                <a:spcPts val="0"/>
              </a:spcAft>
              <a:buClrTx/>
              <a:buSzTx/>
              <a:buFontTx/>
              <a:buNone/>
              <a:tabLst/>
              <a:defRPr kumimoji="1"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1" lang="ja-JP" altLang="en-US" sz="28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Open Sans"/>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2264" y="45593"/>
            <a:ext cx="3580578" cy="3170534"/>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199" y="3429000"/>
            <a:ext cx="3673642" cy="2755231"/>
          </a:xfrm>
          <a:prstGeom prst="rect">
            <a:avLst/>
          </a:prstGeom>
        </p:spPr>
      </p:pic>
      <p:sp>
        <p:nvSpPr>
          <p:cNvPr id="11" name="正方形/長方形 10"/>
          <p:cNvSpPr/>
          <p:nvPr/>
        </p:nvSpPr>
        <p:spPr>
          <a:xfrm>
            <a:off x="329926" y="3753490"/>
            <a:ext cx="7815453" cy="3046988"/>
          </a:xfrm>
          <a:prstGeom prst="rect">
            <a:avLst/>
          </a:prstGeom>
          <a:solidFill>
            <a:schemeClr val="bg1"/>
          </a:solidFill>
          <a:ln w="3175">
            <a:solidFill>
              <a:schemeClr val="tx1"/>
            </a:solidFill>
          </a:ln>
        </p:spPr>
        <p:txBody>
          <a:bodyPr wrap="square">
            <a:spAutoFit/>
          </a:bodyPr>
          <a:lstStyle/>
          <a:p>
            <a:r>
              <a:rPr lang="en-US" altLang="ja-JP" sz="1600" b="1" dirty="0">
                <a:latin typeface="Arial" panose="020B0604020202020204" pitchFamily="34" charset="0"/>
                <a:cs typeface="Arial" panose="020B0604020202020204" pitchFamily="34" charset="0"/>
              </a:rPr>
              <a:t>The related paragraph to the Recommendation ICG/PTWS-XXX.3  was deleted. </a:t>
            </a:r>
          </a:p>
          <a:p>
            <a:r>
              <a:rPr lang="en-US" altLang="ja-JP" sz="1600" dirty="0">
                <a:latin typeface="Arial" panose="020B0604020202020204" pitchFamily="34" charset="0"/>
                <a:cs typeface="Arial" panose="020B0604020202020204" pitchFamily="34" charset="0"/>
              </a:rPr>
              <a:t>Notes:</a:t>
            </a:r>
          </a:p>
          <a:p>
            <a:r>
              <a:rPr lang="en-US" altLang="ja-JP" sz="1600" dirty="0">
                <a:latin typeface="Arial" panose="020B0604020202020204" pitchFamily="34" charset="0"/>
                <a:cs typeface="Arial" panose="020B0604020202020204" pitchFamily="34" charset="0"/>
              </a:rPr>
              <a:t>(</a:t>
            </a:r>
            <a:r>
              <a:rPr lang="en-US" altLang="ja-JP" sz="1600" dirty="0" err="1">
                <a:latin typeface="Arial" panose="020B0604020202020204" pitchFamily="34" charset="0"/>
                <a:cs typeface="Arial" panose="020B0604020202020204" pitchFamily="34" charset="0"/>
              </a:rPr>
              <a:t>i</a:t>
            </a:r>
            <a:r>
              <a:rPr lang="en-US" altLang="ja-JP" sz="1600" dirty="0">
                <a:latin typeface="Arial" panose="020B0604020202020204" pitchFamily="34" charset="0"/>
                <a:cs typeface="Arial" panose="020B0604020202020204" pitchFamily="34" charset="0"/>
              </a:rPr>
              <a:t>) the concerns of ICG/PTWS regarding the seismic activity in the Scotia Arc region as reflected in the Executive Summary of the ICG/PTWS-XXX (IOC/ICG/PTWS-XXX/3s);</a:t>
            </a:r>
          </a:p>
          <a:p>
            <a:r>
              <a:rPr lang="en-US" altLang="ja-JP" sz="1600" dirty="0">
                <a:latin typeface="Arial" panose="020B0604020202020204" pitchFamily="34" charset="0"/>
                <a:cs typeface="Arial" panose="020B0604020202020204" pitchFamily="34" charset="0"/>
              </a:rPr>
              <a:t>(ii) that tsunami bulletins are issued by the PTWC for the ICG/CARIBE-EWS and ICG/PTWS for earthquakes in the Scotia Arc and its adjacent seismic zones for events fulfilling certain criteria as reflected in the IOC Technical Series, 130, ‘Tsunami Watch Operations-Global Service Definition Document’;</a:t>
            </a:r>
          </a:p>
          <a:p>
            <a:r>
              <a:rPr lang="en-US" altLang="ja-JP" sz="1600" dirty="0">
                <a:latin typeface="Arial" panose="020B0604020202020204" pitchFamily="34" charset="0"/>
                <a:cs typeface="Arial" panose="020B0604020202020204" pitchFamily="34" charset="0"/>
              </a:rPr>
              <a:t>(iii) the need for the active engagement of Argentina with the ICG/CARIBE-EWS and ICG/PTWS regarding Argentinian Search and Rescue (SAR) and NAVAREA VI coordination responsibilities;</a:t>
            </a:r>
          </a:p>
        </p:txBody>
      </p:sp>
      <p:sp>
        <p:nvSpPr>
          <p:cNvPr id="12" name="テキスト ボックス 11"/>
          <p:cNvSpPr txBox="1"/>
          <p:nvPr/>
        </p:nvSpPr>
        <p:spPr>
          <a:xfrm>
            <a:off x="362311" y="3252842"/>
            <a:ext cx="4299124"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pPr>
            <a:r>
              <a:rPr kumimoji="0" lang="en-US" altLang="ja-JP" sz="2400" b="0" i="0" u="none" strike="noStrike" cap="none" spc="0" normalizeH="0" baseline="0" dirty="0">
                <a:ln>
                  <a:noFill/>
                </a:ln>
                <a:solidFill>
                  <a:srgbClr val="000000"/>
                </a:solidFill>
                <a:effectLst/>
                <a:uFillTx/>
                <a:latin typeface="+mn-lt"/>
                <a:ea typeface="+mn-ea"/>
                <a:cs typeface="+mn-cs"/>
                <a:sym typeface="Roboto"/>
              </a:rPr>
              <a:t>Adopted decision about the ESZ</a:t>
            </a:r>
          </a:p>
        </p:txBody>
      </p:sp>
      <p:sp>
        <p:nvSpPr>
          <p:cNvPr id="5" name="正方形/長方形 4"/>
          <p:cNvSpPr/>
          <p:nvPr/>
        </p:nvSpPr>
        <p:spPr>
          <a:xfrm>
            <a:off x="421337" y="1271915"/>
            <a:ext cx="4346062" cy="400110"/>
          </a:xfrm>
          <a:prstGeom prst="rect">
            <a:avLst/>
          </a:prstGeom>
        </p:spPr>
        <p:txBody>
          <a:bodyPr wrap="none">
            <a:spAutoFit/>
          </a:bodyPr>
          <a:lstStyle/>
          <a:p>
            <a:r>
              <a:rPr lang="en-US" altLang="ja-JP" sz="2000" dirty="0">
                <a:latin typeface="Arial" panose="020B0604020202020204" pitchFamily="34" charset="0"/>
                <a:cs typeface="Arial" panose="020B0604020202020204" pitchFamily="34" charset="0"/>
              </a:rPr>
              <a:t>Recommendation ICG/PTWS-XXX.3</a:t>
            </a:r>
            <a:endParaRPr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43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0876" y="188314"/>
            <a:ext cx="9958175" cy="523220"/>
          </a:xfrm>
          <a:prstGeom prst="rect">
            <a:avLst/>
          </a:prstGeom>
        </p:spPr>
        <p:txBody>
          <a:bodyPr wrap="none">
            <a:spAutoFit/>
          </a:bodyPr>
          <a:lstStyle/>
          <a:p>
            <a:pPr defTabSz="1300480" hangingPunct="0"/>
            <a:r>
              <a:rPr kumimoji="0" lang="en-US" altLang="ja-JP" sz="2800" dirty="0">
                <a:solidFill>
                  <a:srgbClr val="00B0F0"/>
                </a:solidFill>
                <a:latin typeface="Arial" panose="020B0604020202020204" pitchFamily="34" charset="0"/>
                <a:cs typeface="Arial" panose="020B0604020202020204" pitchFamily="34" charset="0"/>
                <a:sym typeface="Roboto"/>
              </a:rPr>
              <a:t>Joint WMO IOC Collaborative Board</a:t>
            </a:r>
            <a:r>
              <a:rPr kumimoji="0" lang="ja-JP" altLang="en-US" sz="2800" dirty="0">
                <a:solidFill>
                  <a:srgbClr val="00B0F0"/>
                </a:solidFill>
                <a:latin typeface="Arial" panose="020B0604020202020204" pitchFamily="34" charset="0"/>
                <a:cs typeface="Arial" panose="020B0604020202020204" pitchFamily="34" charset="0"/>
                <a:sym typeface="Roboto"/>
              </a:rPr>
              <a:t> </a:t>
            </a:r>
            <a:r>
              <a:rPr kumimoji="0" lang="en-US" altLang="ja-JP" sz="2800" dirty="0">
                <a:solidFill>
                  <a:srgbClr val="00B0F0"/>
                </a:solidFill>
                <a:latin typeface="Arial" panose="020B0604020202020204" pitchFamily="34" charset="0"/>
                <a:cs typeface="Arial" panose="020B0604020202020204" pitchFamily="34" charset="0"/>
                <a:sym typeface="Roboto"/>
              </a:rPr>
              <a:t>(4 to 6 September 2024)</a:t>
            </a:r>
            <a:endParaRPr kumimoji="0" lang="ja-JP" altLang="en-US" sz="2800" dirty="0">
              <a:solidFill>
                <a:srgbClr val="00B0F0"/>
              </a:solidFill>
              <a:latin typeface="Arial" panose="020B0604020202020204" pitchFamily="34" charset="0"/>
              <a:cs typeface="Arial" panose="020B0604020202020204" pitchFamily="34" charset="0"/>
              <a:sym typeface="Roboto"/>
            </a:endParaRPr>
          </a:p>
        </p:txBody>
      </p:sp>
      <p:pic>
        <p:nvPicPr>
          <p:cNvPr id="6" name="図 5"/>
          <p:cNvPicPr>
            <a:picLocks noChangeAspect="1"/>
          </p:cNvPicPr>
          <p:nvPr/>
        </p:nvPicPr>
        <p:blipFill>
          <a:blip r:embed="rId2"/>
          <a:stretch>
            <a:fillRect/>
          </a:stretch>
        </p:blipFill>
        <p:spPr>
          <a:xfrm>
            <a:off x="369470" y="883027"/>
            <a:ext cx="11277100" cy="5164971"/>
          </a:xfrm>
          <a:prstGeom prst="rect">
            <a:avLst/>
          </a:prstGeom>
        </p:spPr>
      </p:pic>
    </p:spTree>
    <p:extLst>
      <p:ext uri="{BB962C8B-B14F-4D97-AF65-F5344CB8AC3E}">
        <p14:creationId xmlns:p14="http://schemas.microsoft.com/office/powerpoint/2010/main" val="35975855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1225" y="101089"/>
            <a:ext cx="9958175" cy="523220"/>
          </a:xfrm>
          <a:prstGeom prst="rect">
            <a:avLst/>
          </a:prstGeom>
        </p:spPr>
        <p:txBody>
          <a:bodyPr wrap="none">
            <a:spAutoFit/>
          </a:bodyPr>
          <a:lstStyle/>
          <a:p>
            <a:pPr defTabSz="1300480" hangingPunct="0"/>
            <a:r>
              <a:rPr kumimoji="0" lang="en-US" altLang="ja-JP" sz="2800" dirty="0">
                <a:solidFill>
                  <a:srgbClr val="00B0F0"/>
                </a:solidFill>
                <a:latin typeface="Arial" panose="020B0604020202020204" pitchFamily="34" charset="0"/>
                <a:cs typeface="Arial" panose="020B0604020202020204" pitchFamily="34" charset="0"/>
                <a:sym typeface="Roboto"/>
              </a:rPr>
              <a:t>Joint WMO IOC Collaborative Board</a:t>
            </a:r>
            <a:r>
              <a:rPr kumimoji="0" lang="ja-JP" altLang="en-US" sz="2800" dirty="0">
                <a:solidFill>
                  <a:srgbClr val="00B0F0"/>
                </a:solidFill>
                <a:latin typeface="Arial" panose="020B0604020202020204" pitchFamily="34" charset="0"/>
                <a:cs typeface="Arial" panose="020B0604020202020204" pitchFamily="34" charset="0"/>
                <a:sym typeface="Roboto"/>
              </a:rPr>
              <a:t> </a:t>
            </a:r>
            <a:r>
              <a:rPr kumimoji="0" lang="en-US" altLang="ja-JP" sz="2800" dirty="0">
                <a:solidFill>
                  <a:srgbClr val="00B0F0"/>
                </a:solidFill>
                <a:latin typeface="Arial" panose="020B0604020202020204" pitchFamily="34" charset="0"/>
                <a:cs typeface="Arial" panose="020B0604020202020204" pitchFamily="34" charset="0"/>
                <a:sym typeface="Roboto"/>
              </a:rPr>
              <a:t>(4 to 6 September 2024)</a:t>
            </a:r>
            <a:endParaRPr kumimoji="0" lang="ja-JP" altLang="en-US" sz="2800" dirty="0">
              <a:solidFill>
                <a:srgbClr val="00B0F0"/>
              </a:solidFill>
              <a:latin typeface="Arial" panose="020B0604020202020204" pitchFamily="34" charset="0"/>
              <a:cs typeface="Arial" panose="020B0604020202020204" pitchFamily="34" charset="0"/>
              <a:sym typeface="Roboto"/>
            </a:endParaRPr>
          </a:p>
        </p:txBody>
      </p:sp>
      <p:sp>
        <p:nvSpPr>
          <p:cNvPr id="5" name="正方形/長方形 4"/>
          <p:cNvSpPr/>
          <p:nvPr/>
        </p:nvSpPr>
        <p:spPr>
          <a:xfrm>
            <a:off x="418507" y="871469"/>
            <a:ext cx="10159164" cy="400110"/>
          </a:xfrm>
          <a:prstGeom prst="rect">
            <a:avLst/>
          </a:prstGeom>
          <a:solidFill>
            <a:schemeClr val="bg1"/>
          </a:solidFill>
        </p:spPr>
        <p:txBody>
          <a:bodyPr wrap="square">
            <a:spAutoFit/>
          </a:bodyPr>
          <a:lstStyle/>
          <a:p>
            <a:pPr lvl="0">
              <a:defRPr/>
            </a:pPr>
            <a:r>
              <a:rPr kumimoji="0" lang="en-US" altLang="ja-JP" sz="2000" kern="0" dirty="0">
                <a:solidFill>
                  <a:prstClr val="black"/>
                </a:solidFill>
                <a:latin typeface="Arial" panose="020B0604020202020204" pitchFamily="34" charset="0"/>
                <a:ea typeface="游ゴシック Light" panose="020B0300000000000000" pitchFamily="50" charset="-128"/>
                <a:cs typeface="Arial" panose="020B0604020202020204" pitchFamily="34" charset="0"/>
              </a:rPr>
              <a:t>Recommendations at the TOWS-WG related to </a:t>
            </a:r>
            <a:r>
              <a:rPr kumimoji="0" lang="en-US" altLang="ja-JP" sz="2000" kern="0" dirty="0" err="1">
                <a:solidFill>
                  <a:prstClr val="black"/>
                </a:solidFill>
                <a:latin typeface="Arial" panose="020B0604020202020204" pitchFamily="34" charset="0"/>
                <a:ea typeface="游ゴシック Light" panose="020B0300000000000000" pitchFamily="50" charset="-128"/>
                <a:cs typeface="Arial" panose="020B0604020202020204" pitchFamily="34" charset="0"/>
              </a:rPr>
              <a:t>meteotsunamis</a:t>
            </a:r>
            <a:endParaRPr kumimoji="0" lang="ja-JP" altLang="en-US" sz="1200" kern="0" dirty="0">
              <a:solidFill>
                <a:sysClr val="windowText" lastClr="000000"/>
              </a:solidFill>
            </a:endParaRPr>
          </a:p>
        </p:txBody>
      </p:sp>
      <p:sp>
        <p:nvSpPr>
          <p:cNvPr id="6" name="正方形/長方形 5"/>
          <p:cNvSpPr/>
          <p:nvPr/>
        </p:nvSpPr>
        <p:spPr>
          <a:xfrm>
            <a:off x="418507" y="4200419"/>
            <a:ext cx="11232432" cy="2554545"/>
          </a:xfrm>
          <a:prstGeom prst="rect">
            <a:avLst/>
          </a:prstGeom>
          <a:solidFill>
            <a:schemeClr val="bg1"/>
          </a:solidFill>
          <a:ln>
            <a:solidFill>
              <a:schemeClr val="tx1"/>
            </a:solidFill>
          </a:ln>
        </p:spPr>
        <p:txBody>
          <a:bodyPr wrap="square">
            <a:spAutoFit/>
          </a:bodyPr>
          <a:lstStyle/>
          <a:p>
            <a:r>
              <a:rPr lang="en-US" altLang="ja-JP" sz="1600" b="1" dirty="0">
                <a:solidFill>
                  <a:srgbClr val="000000"/>
                </a:solidFill>
                <a:latin typeface="Arial" panose="020B0604020202020204" pitchFamily="34" charset="0"/>
                <a:cs typeface="Arial" panose="020B0604020202020204" pitchFamily="34" charset="0"/>
              </a:rPr>
              <a:t>The Group requested the Task Teams:</a:t>
            </a:r>
          </a:p>
          <a:p>
            <a:pPr marL="285750" indent="-285750">
              <a:buFont typeface="Arial" panose="020B0604020202020204" pitchFamily="34" charset="0"/>
              <a:buChar char="•"/>
            </a:pPr>
            <a:r>
              <a:rPr lang="en-US" altLang="ja-JP" sz="1600" dirty="0">
                <a:solidFill>
                  <a:srgbClr val="000000"/>
                </a:solidFill>
                <a:latin typeface="Arial" panose="020B0604020202020204" pitchFamily="34" charset="0"/>
                <a:cs typeface="Arial" panose="020B0604020202020204" pitchFamily="34" charset="0"/>
              </a:rPr>
              <a:t>TT-TWO Ad Hoc Team on </a:t>
            </a:r>
            <a:r>
              <a:rPr lang="en-US" altLang="ja-JP" sz="1600" b="1" dirty="0" err="1">
                <a:solidFill>
                  <a:srgbClr val="000000"/>
                </a:solidFill>
                <a:latin typeface="Arial" panose="020B0604020202020204" pitchFamily="34" charset="0"/>
                <a:cs typeface="Arial" panose="020B0604020202020204" pitchFamily="34" charset="0"/>
              </a:rPr>
              <a:t>Meteotsunamis</a:t>
            </a:r>
            <a:r>
              <a:rPr lang="en-US" altLang="ja-JP" sz="1600" b="1" dirty="0">
                <a:solidFill>
                  <a:srgbClr val="000000"/>
                </a:solidFill>
                <a:latin typeface="Arial" panose="020B0604020202020204" pitchFamily="34" charset="0"/>
                <a:cs typeface="Arial" panose="020B0604020202020204" pitchFamily="34" charset="0"/>
              </a:rPr>
              <a:t> </a:t>
            </a:r>
            <a:r>
              <a:rPr lang="en-US" altLang="ja-JP" sz="1600" dirty="0">
                <a:solidFill>
                  <a:srgbClr val="000000"/>
                </a:solidFill>
                <a:latin typeface="Arial" panose="020B0604020202020204" pitchFamily="34" charset="0"/>
                <a:cs typeface="Arial" panose="020B0604020202020204" pitchFamily="34" charset="0"/>
              </a:rPr>
              <a:t>in consultation with WMO and IUGG JTC to review the term and definition of</a:t>
            </a:r>
            <a:r>
              <a:rPr lang="en-US" altLang="ja-JP" sz="1600" b="1" dirty="0">
                <a:solidFill>
                  <a:srgbClr val="000000"/>
                </a:solidFill>
                <a:latin typeface="Arial" panose="020B0604020202020204" pitchFamily="34" charset="0"/>
                <a:cs typeface="Arial" panose="020B0604020202020204" pitchFamily="34" charset="0"/>
              </a:rPr>
              <a:t> </a:t>
            </a:r>
            <a:r>
              <a:rPr lang="en-US" altLang="ja-JP" sz="1600" b="1" dirty="0" err="1">
                <a:solidFill>
                  <a:srgbClr val="000000"/>
                </a:solidFill>
                <a:latin typeface="Arial" panose="020B0604020202020204" pitchFamily="34" charset="0"/>
                <a:cs typeface="Arial" panose="020B0604020202020204" pitchFamily="34" charset="0"/>
              </a:rPr>
              <a:t>meteotsunami</a:t>
            </a:r>
            <a:r>
              <a:rPr lang="en-US" altLang="ja-JP" sz="1600" b="1" dirty="0">
                <a:solidFill>
                  <a:srgbClr val="000000"/>
                </a:solidFill>
                <a:latin typeface="Arial" panose="020B0604020202020204" pitchFamily="34" charset="0"/>
                <a:cs typeface="Arial" panose="020B0604020202020204" pitchFamily="34" charset="0"/>
              </a:rPr>
              <a:t> </a:t>
            </a:r>
            <a:r>
              <a:rPr lang="en-US" altLang="ja-JP" sz="1600" dirty="0">
                <a:solidFill>
                  <a:srgbClr val="000000"/>
                </a:solidFill>
                <a:latin typeface="Arial" panose="020B0604020202020204" pitchFamily="34" charset="0"/>
                <a:cs typeface="Arial" panose="020B0604020202020204" pitchFamily="34" charset="0"/>
              </a:rPr>
              <a:t>for consideration by TOWS-WG and to inform discussions on this topic by the IOC/WMO JCB, taking into account the historical derivation and use of the term, any potential confusion with other existing products/services, and the public understanding of any associated warnings, with a view to updating future versions of the Tsunami Glossary;</a:t>
            </a:r>
          </a:p>
          <a:p>
            <a:endParaRPr lang="en-US" altLang="ja-JP" sz="16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1600" dirty="0">
                <a:solidFill>
                  <a:srgbClr val="000000"/>
                </a:solidFill>
                <a:latin typeface="Arial" panose="020B0604020202020204" pitchFamily="34" charset="0"/>
                <a:cs typeface="Arial" panose="020B0604020202020204" pitchFamily="34" charset="0"/>
              </a:rPr>
              <a:t>TT-TWO Ad Hoc Team on </a:t>
            </a:r>
            <a:r>
              <a:rPr lang="en-US" altLang="ja-JP" sz="1600" b="1" dirty="0" err="1">
                <a:solidFill>
                  <a:srgbClr val="000000"/>
                </a:solidFill>
                <a:latin typeface="Arial" panose="020B0604020202020204" pitchFamily="34" charset="0"/>
                <a:cs typeface="Arial" panose="020B0604020202020204" pitchFamily="34" charset="0"/>
              </a:rPr>
              <a:t>Meteotsunamis</a:t>
            </a:r>
            <a:r>
              <a:rPr lang="en-US" altLang="ja-JP" sz="1600" dirty="0">
                <a:solidFill>
                  <a:srgbClr val="000000"/>
                </a:solidFill>
                <a:latin typeface="Arial" panose="020B0604020202020204" pitchFamily="34" charset="0"/>
                <a:cs typeface="Arial" panose="020B0604020202020204" pitchFamily="34" charset="0"/>
              </a:rPr>
              <a:t> to complete a draft of the report for offline review by the TOWS-WG to be </a:t>
            </a:r>
            <a:r>
              <a:rPr lang="en-US" altLang="ja-JP" sz="1600" dirty="0" err="1">
                <a:solidFill>
                  <a:srgbClr val="000000"/>
                </a:solidFill>
                <a:latin typeface="Arial" panose="020B0604020202020204" pitchFamily="34" charset="0"/>
                <a:cs typeface="Arial" panose="020B0604020202020204" pitchFamily="34" charset="0"/>
              </a:rPr>
              <a:t>utilised</a:t>
            </a:r>
            <a:r>
              <a:rPr lang="en-US" altLang="ja-JP" sz="1600" dirty="0">
                <a:solidFill>
                  <a:srgbClr val="000000"/>
                </a:solidFill>
                <a:latin typeface="Arial" panose="020B0604020202020204" pitchFamily="34" charset="0"/>
                <a:cs typeface="Arial" panose="020B0604020202020204" pitchFamily="34" charset="0"/>
              </a:rPr>
              <a:t> as background information for consideration of the recommendations by the next meeting of IOC/WMO JCB in third quarter of 2024;</a:t>
            </a:r>
          </a:p>
        </p:txBody>
      </p:sp>
      <p:sp>
        <p:nvSpPr>
          <p:cNvPr id="7" name="正方形/長方形 6"/>
          <p:cNvSpPr/>
          <p:nvPr/>
        </p:nvSpPr>
        <p:spPr>
          <a:xfrm>
            <a:off x="418508" y="1642632"/>
            <a:ext cx="11232431" cy="2062103"/>
          </a:xfrm>
          <a:prstGeom prst="rect">
            <a:avLst/>
          </a:prstGeom>
          <a:solidFill>
            <a:schemeClr val="bg1"/>
          </a:solidFill>
          <a:ln>
            <a:solidFill>
              <a:schemeClr val="tx1"/>
            </a:solidFill>
          </a:ln>
        </p:spPr>
        <p:txBody>
          <a:bodyPr wrap="square">
            <a:spAutoFit/>
          </a:bodyPr>
          <a:lstStyle/>
          <a:p>
            <a:r>
              <a:rPr lang="en-US" altLang="ja-JP" sz="1600" b="1" dirty="0">
                <a:latin typeface="Arial" panose="020B0604020202020204" pitchFamily="34" charset="0"/>
                <a:cs typeface="Arial" panose="020B0604020202020204" pitchFamily="34" charset="0"/>
              </a:rPr>
              <a:t>The Group acknowledged </a:t>
            </a:r>
            <a:r>
              <a:rPr lang="en-US" altLang="ja-JP" sz="1600" dirty="0">
                <a:latin typeface="Arial" panose="020B0604020202020204" pitchFamily="34" charset="0"/>
                <a:cs typeface="Arial" panose="020B0604020202020204" pitchFamily="34" charset="0"/>
              </a:rPr>
              <a:t>that </a:t>
            </a:r>
            <a:r>
              <a:rPr lang="en-US" altLang="ja-JP" sz="1600" dirty="0" err="1">
                <a:latin typeface="Arial" panose="020B0604020202020204" pitchFamily="34" charset="0"/>
                <a:cs typeface="Arial" panose="020B0604020202020204" pitchFamily="34" charset="0"/>
              </a:rPr>
              <a:t>meteotsunamis</a:t>
            </a:r>
            <a:r>
              <a:rPr lang="en-US" altLang="ja-JP" sz="1600" dirty="0">
                <a:latin typeface="Arial" panose="020B0604020202020204" pitchFamily="34" charset="0"/>
                <a:cs typeface="Arial" panose="020B0604020202020204" pitchFamily="34" charset="0"/>
              </a:rPr>
              <a:t> are a meteorological driven phenomenon, and as such, better clarifying the roles of NMHS and WMO will be critical in supporting the development of any potential future detection and alerting service for </a:t>
            </a:r>
            <a:r>
              <a:rPr lang="en-US" altLang="ja-JP" sz="1600" dirty="0" err="1">
                <a:latin typeface="Arial" panose="020B0604020202020204" pitchFamily="34" charset="0"/>
                <a:cs typeface="Arial" panose="020B0604020202020204" pitchFamily="34" charset="0"/>
              </a:rPr>
              <a:t>meteotsunamis</a:t>
            </a:r>
            <a:r>
              <a:rPr lang="en-US" altLang="ja-JP" sz="1600" dirty="0">
                <a:latin typeface="Arial" panose="020B0604020202020204" pitchFamily="34" charset="0"/>
                <a:cs typeface="Arial" panose="020B0604020202020204" pitchFamily="34" charset="0"/>
              </a:rPr>
              <a:t>; </a:t>
            </a:r>
          </a:p>
          <a:p>
            <a:endParaRPr lang="en-US" altLang="ja-JP" sz="1600" b="1" dirty="0">
              <a:latin typeface="Arial" panose="020B0604020202020204" pitchFamily="34" charset="0"/>
              <a:cs typeface="Arial" panose="020B0604020202020204" pitchFamily="34" charset="0"/>
            </a:endParaRPr>
          </a:p>
          <a:p>
            <a:r>
              <a:rPr lang="en-US" altLang="ja-JP" sz="1600" b="1" dirty="0">
                <a:latin typeface="Arial" panose="020B0604020202020204" pitchFamily="34" charset="0"/>
                <a:cs typeface="Arial" panose="020B0604020202020204" pitchFamily="34" charset="0"/>
              </a:rPr>
              <a:t>The Group decided </a:t>
            </a:r>
            <a:r>
              <a:rPr lang="en-US" altLang="ja-JP" sz="1600" dirty="0">
                <a:latin typeface="Arial" panose="020B0604020202020204" pitchFamily="34" charset="0"/>
                <a:cs typeface="Arial" panose="020B0604020202020204" pitchFamily="34" charset="0"/>
              </a:rPr>
              <a:t>to continue the Ad Hoc Team on </a:t>
            </a:r>
            <a:r>
              <a:rPr lang="en-US" altLang="ja-JP" sz="1600" dirty="0" err="1">
                <a:latin typeface="Arial" panose="020B0604020202020204" pitchFamily="34" charset="0"/>
                <a:cs typeface="Arial" panose="020B0604020202020204" pitchFamily="34" charset="0"/>
              </a:rPr>
              <a:t>Meteotsunamis</a:t>
            </a:r>
            <a:r>
              <a:rPr lang="en-US" altLang="ja-JP" sz="1600" dirty="0">
                <a:latin typeface="Arial" panose="020B0604020202020204" pitchFamily="34" charset="0"/>
                <a:cs typeface="Arial" panose="020B0604020202020204" pitchFamily="34" charset="0"/>
              </a:rPr>
              <a:t> to </a:t>
            </a:r>
            <a:r>
              <a:rPr lang="en-US" altLang="ja-JP" sz="1600" dirty="0" err="1">
                <a:latin typeface="Arial" panose="020B0604020202020204" pitchFamily="34" charset="0"/>
                <a:cs typeface="Arial" panose="020B0604020202020204" pitchFamily="34" charset="0"/>
              </a:rPr>
              <a:t>finalise</a:t>
            </a:r>
            <a:r>
              <a:rPr lang="en-US" altLang="ja-JP" sz="1600" dirty="0">
                <a:latin typeface="Arial" panose="020B0604020202020204" pitchFamily="34" charset="0"/>
                <a:cs typeface="Arial" panose="020B0604020202020204" pitchFamily="34" charset="0"/>
              </a:rPr>
              <a:t> its report, recommended that WMO experts be engaged to assist in this task, and also acknowledged that WMO requests the WMO-IOC Joint Collaborative Board to discuss tsunami related issues with respect to </a:t>
            </a:r>
            <a:r>
              <a:rPr lang="en-US" altLang="ja-JP" sz="1600" dirty="0" err="1">
                <a:latin typeface="Arial" panose="020B0604020202020204" pitchFamily="34" charset="0"/>
                <a:cs typeface="Arial" panose="020B0604020202020204" pitchFamily="34" charset="0"/>
              </a:rPr>
              <a:t>meteotsunami</a:t>
            </a:r>
            <a:r>
              <a:rPr lang="en-US" altLang="ja-JP" sz="1600" dirty="0">
                <a:latin typeface="Arial" panose="020B0604020202020204" pitchFamily="34" charset="0"/>
                <a:cs typeface="Arial" panose="020B0604020202020204" pitchFamily="34" charset="0"/>
              </a:rPr>
              <a:t>, to clarify the roles and responsibilities for the WMO and UNESCO/IOC, and how best to strengthen collaboration for supporting Member States; </a:t>
            </a:r>
            <a:endParaRPr lang="ja-JP" altLang="en-US" sz="1600" dirty="0">
              <a:latin typeface="Arial" panose="020B0604020202020204" pitchFamily="34" charset="0"/>
              <a:cs typeface="Arial" panose="020B0604020202020204" pitchFamily="34" charset="0"/>
            </a:endParaRPr>
          </a:p>
        </p:txBody>
      </p:sp>
      <p:sp>
        <p:nvSpPr>
          <p:cNvPr id="8" name="テキスト ボックス 7"/>
          <p:cNvSpPr txBox="1"/>
          <p:nvPr/>
        </p:nvSpPr>
        <p:spPr>
          <a:xfrm>
            <a:off x="356761" y="1240801"/>
            <a:ext cx="2953053" cy="369332"/>
          </a:xfrm>
          <a:prstGeom prst="rect">
            <a:avLst/>
          </a:prstGeom>
          <a:solidFill>
            <a:schemeClr val="bg1"/>
          </a:solidFill>
        </p:spPr>
        <p:txBody>
          <a:bodyPr wrap="none" rtlCol="0">
            <a:spAutoFit/>
          </a:bodyPr>
          <a:lstStyle/>
          <a:p>
            <a:r>
              <a:rPr kumimoji="1" lang="en-US" altLang="ja-JP" b="1" dirty="0">
                <a:latin typeface="Arial" panose="020B0604020202020204" pitchFamily="34" charset="0"/>
                <a:cs typeface="Arial" panose="020B0604020202020204" pitchFamily="34" charset="0"/>
              </a:rPr>
              <a:t>(TOWS-WG XVI Session)</a:t>
            </a:r>
            <a:endParaRPr kumimoji="1" lang="ja-JP" altLang="en-US"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418507" y="3805829"/>
            <a:ext cx="2953053" cy="369332"/>
          </a:xfrm>
          <a:prstGeom prst="rect">
            <a:avLst/>
          </a:prstGeom>
          <a:solidFill>
            <a:schemeClr val="bg1"/>
          </a:solidFill>
        </p:spPr>
        <p:txBody>
          <a:bodyPr wrap="none" rtlCol="0">
            <a:spAutoFit/>
          </a:bodyPr>
          <a:lstStyle/>
          <a:p>
            <a:r>
              <a:rPr kumimoji="1" lang="en-US" altLang="ja-JP" b="1" dirty="0">
                <a:latin typeface="Arial" panose="020B0604020202020204" pitchFamily="34" charset="0"/>
                <a:cs typeface="Arial" panose="020B0604020202020204" pitchFamily="34" charset="0"/>
              </a:rPr>
              <a:t>(TOWS-WG XVII Session)</a:t>
            </a:r>
            <a:endParaRPr kumimoji="1" lang="ja-JP"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2497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0876" y="188314"/>
            <a:ext cx="9958175" cy="523220"/>
          </a:xfrm>
          <a:prstGeom prst="rect">
            <a:avLst/>
          </a:prstGeom>
        </p:spPr>
        <p:txBody>
          <a:bodyPr wrap="none">
            <a:spAutoFit/>
          </a:bodyPr>
          <a:lstStyle/>
          <a:p>
            <a:pPr defTabSz="1300480" hangingPunct="0"/>
            <a:r>
              <a:rPr kumimoji="0" lang="en-US" altLang="ja-JP" sz="2800" dirty="0">
                <a:solidFill>
                  <a:srgbClr val="00B0F0"/>
                </a:solidFill>
                <a:latin typeface="Arial" panose="020B0604020202020204" pitchFamily="34" charset="0"/>
                <a:cs typeface="Arial" panose="020B0604020202020204" pitchFamily="34" charset="0"/>
                <a:sym typeface="Roboto"/>
              </a:rPr>
              <a:t>Joint WMO IOC Collaborative Board</a:t>
            </a:r>
            <a:r>
              <a:rPr kumimoji="0" lang="ja-JP" altLang="en-US" sz="2800" dirty="0">
                <a:solidFill>
                  <a:srgbClr val="00B0F0"/>
                </a:solidFill>
                <a:latin typeface="Arial" panose="020B0604020202020204" pitchFamily="34" charset="0"/>
                <a:cs typeface="Arial" panose="020B0604020202020204" pitchFamily="34" charset="0"/>
                <a:sym typeface="Roboto"/>
              </a:rPr>
              <a:t> </a:t>
            </a:r>
            <a:r>
              <a:rPr kumimoji="0" lang="en-US" altLang="ja-JP" sz="2800" dirty="0">
                <a:solidFill>
                  <a:srgbClr val="00B0F0"/>
                </a:solidFill>
                <a:latin typeface="Arial" panose="020B0604020202020204" pitchFamily="34" charset="0"/>
                <a:cs typeface="Arial" panose="020B0604020202020204" pitchFamily="34" charset="0"/>
                <a:sym typeface="Roboto"/>
              </a:rPr>
              <a:t>(4 to 6 September 2024)</a:t>
            </a:r>
            <a:endParaRPr kumimoji="0" lang="ja-JP" altLang="en-US" sz="2800" dirty="0">
              <a:solidFill>
                <a:srgbClr val="00B0F0"/>
              </a:solidFill>
              <a:latin typeface="Arial" panose="020B0604020202020204" pitchFamily="34" charset="0"/>
              <a:cs typeface="Arial" panose="020B0604020202020204" pitchFamily="34" charset="0"/>
              <a:sym typeface="Roboto"/>
            </a:endParaRPr>
          </a:p>
        </p:txBody>
      </p:sp>
      <p:sp>
        <p:nvSpPr>
          <p:cNvPr id="3" name="正方形/長方形 2"/>
          <p:cNvSpPr/>
          <p:nvPr/>
        </p:nvSpPr>
        <p:spPr>
          <a:xfrm>
            <a:off x="619264" y="2203177"/>
            <a:ext cx="11526254" cy="4401205"/>
          </a:xfrm>
          <a:prstGeom prst="rect">
            <a:avLst/>
          </a:prstGeom>
          <a:solidFill>
            <a:schemeClr val="bg1"/>
          </a:solidFill>
        </p:spPr>
        <p:txBody>
          <a:bodyPr wrap="square">
            <a:spAutoFit/>
          </a:body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meteorological tsunami (“</a:t>
            </a:r>
            <a:r>
              <a:rPr kumimoji="0" lang="en-US" altLang="ja-JP"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meteotsunami</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a technical term sometimes used to refer to long waves generated by weather disturbances.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long waves can be produced by pressure jumps associated with frontal passages, squalls, cyclones, or other meteorological sources.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unusual events have the same temporal and spatial scales as tsunami waves and can cause coastal inundation similar to </a:t>
            </a:r>
            <a:r>
              <a:rPr kumimoji="0" lang="en-US" altLang="ja-JP"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seiches</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or storm surges, especially in bays and inlets with strong amplification and well-defined resonant properties.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issuing alerts for these long waves, meteorological services focus on their coastal impacts and in general do not use the term “</a:t>
            </a:r>
            <a:r>
              <a:rPr kumimoji="0" lang="en-US" altLang="ja-JP"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meteotsunami</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avoid confusion with tsunami events generated by disturbances such as undersea earthquakes, volcanic eruptions, or landslides, which occasionally lead to devastation.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weather-driven long wave events are sometimes referred to as </a:t>
            </a:r>
            <a:r>
              <a:rPr kumimoji="0" lang="en-US" altLang="ja-JP" sz="20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rissaga</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ja-JP" sz="20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abiki</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ja-JP" sz="20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marrobbio</a:t>
            </a:r>
            <a:r>
              <a:rPr kumimoji="0" lang="en-US" altLang="ja-JP"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based on regional language. </a:t>
            </a:r>
          </a:p>
        </p:txBody>
      </p:sp>
      <p:sp>
        <p:nvSpPr>
          <p:cNvPr id="4" name="正方形/長方形 3"/>
          <p:cNvSpPr/>
          <p:nvPr/>
        </p:nvSpPr>
        <p:spPr>
          <a:xfrm>
            <a:off x="711868" y="1224854"/>
            <a:ext cx="107682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0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WMO draft “</a:t>
            </a:r>
            <a:r>
              <a:rPr kumimoji="0" lang="en-US" altLang="ja-JP" sz="3200" b="1" i="0" u="none" strike="noStrike" kern="1000" cap="none" spc="0" normalizeH="0" baseline="0" noProof="0" dirty="0" err="1">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meteotsunami</a:t>
            </a:r>
            <a:r>
              <a:rPr kumimoji="0" lang="en-US" altLang="ja-JP" sz="3200" b="1" i="0" u="none" strike="noStrike" kern="10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 definition</a:t>
            </a:r>
            <a:br>
              <a:rPr kumimoji="0" lang="en-US" altLang="ja-JP" sz="3200" b="1" i="0" u="none" strike="noStrike" kern="10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br>
            <a:r>
              <a:rPr kumimoji="0" lang="en-US" altLang="ja-JP" sz="2000" b="0" i="1" u="none" strike="noStrike" kern="1000" cap="none" spc="0" normalizeH="0" baseline="0" noProof="0" dirty="0">
                <a:ln>
                  <a:noFill/>
                </a:ln>
                <a:solidFill>
                  <a:srgbClr val="005A9C"/>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(pre-decisional; still in development)</a:t>
            </a:r>
            <a:endParaRPr kumimoji="0" lang="ja-JP" altLang="en-US" sz="1400" b="0" i="0" u="none" strike="noStrike" kern="0" cap="none" spc="0" normalizeH="0" baseline="0" noProof="0" dirty="0">
              <a:ln>
                <a:noFill/>
              </a:ln>
              <a:solidFill>
                <a:sysClr val="windowText" lastClr="000000"/>
              </a:solidFill>
              <a:effectLst/>
              <a:uLnTx/>
              <a:uFillTx/>
              <a:latin typeface="Roboto"/>
            </a:endParaRPr>
          </a:p>
        </p:txBody>
      </p:sp>
    </p:spTree>
    <p:extLst>
      <p:ext uri="{BB962C8B-B14F-4D97-AF65-F5344CB8AC3E}">
        <p14:creationId xmlns:p14="http://schemas.microsoft.com/office/powerpoint/2010/main" val="21470234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9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19468" y="469232"/>
            <a:ext cx="7833746"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defTabSz="1300480" hangingPunct="0"/>
            <a:r>
              <a:rPr kumimoji="0" lang="en-US" altLang="ja-JP" sz="2400" dirty="0">
                <a:solidFill>
                  <a:schemeClr val="accent2"/>
                </a:solidFill>
                <a:sym typeface="Roboto"/>
              </a:rPr>
              <a:t>Past meetings attended by the Chair since September</a:t>
            </a:r>
            <a:r>
              <a:rPr kumimoji="0" lang="ja-JP" altLang="en-US" sz="2400" dirty="0">
                <a:solidFill>
                  <a:schemeClr val="accent2"/>
                </a:solidFill>
                <a:sym typeface="Roboto"/>
              </a:rPr>
              <a:t> </a:t>
            </a:r>
            <a:r>
              <a:rPr kumimoji="0" lang="en-US" altLang="ja-JP" sz="2400" dirty="0">
                <a:solidFill>
                  <a:schemeClr val="accent2"/>
                </a:solidFill>
                <a:sym typeface="Roboto"/>
              </a:rPr>
              <a:t>2023</a:t>
            </a:r>
            <a:endParaRPr kumimoji="0" lang="ja-JP" altLang="en-US" sz="2400" b="0" i="0" u="none" strike="noStrike" cap="none" spc="0" normalizeH="0" baseline="0" dirty="0">
              <a:ln>
                <a:noFill/>
              </a:ln>
              <a:solidFill>
                <a:schemeClr val="accent2"/>
              </a:solidFill>
              <a:effectLst/>
              <a:uFillTx/>
              <a:sym typeface="Roboto"/>
            </a:endParaRPr>
          </a:p>
        </p:txBody>
      </p:sp>
      <p:graphicFrame>
        <p:nvGraphicFramePr>
          <p:cNvPr id="4" name="表 3"/>
          <p:cNvGraphicFramePr>
            <a:graphicFrameLocks noGrp="1"/>
          </p:cNvGraphicFramePr>
          <p:nvPr>
            <p:extLst>
              <p:ext uri="{D42A27DB-BD31-4B8C-83A1-F6EECF244321}">
                <p14:modId xmlns:p14="http://schemas.microsoft.com/office/powerpoint/2010/main" val="2663967095"/>
              </p:ext>
            </p:extLst>
          </p:nvPr>
        </p:nvGraphicFramePr>
        <p:xfrm>
          <a:off x="457200" y="1762498"/>
          <a:ext cx="10948737" cy="3962400"/>
        </p:xfrm>
        <a:graphic>
          <a:graphicData uri="http://schemas.openxmlformats.org/drawingml/2006/table">
            <a:tbl>
              <a:tblPr firstRow="1" bandRow="1">
                <a:tableStyleId>{5C22544A-7EE6-4342-B048-85BDC9FD1C3A}</a:tableStyleId>
              </a:tblPr>
              <a:tblGrid>
                <a:gridCol w="3068052">
                  <a:extLst>
                    <a:ext uri="{9D8B030D-6E8A-4147-A177-3AD203B41FA5}">
                      <a16:colId xmlns:a16="http://schemas.microsoft.com/office/drawing/2014/main" val="4263040508"/>
                    </a:ext>
                  </a:extLst>
                </a:gridCol>
                <a:gridCol w="7880685">
                  <a:extLst>
                    <a:ext uri="{9D8B030D-6E8A-4147-A177-3AD203B41FA5}">
                      <a16:colId xmlns:a16="http://schemas.microsoft.com/office/drawing/2014/main" val="117432805"/>
                    </a:ext>
                  </a:extLst>
                </a:gridCol>
              </a:tblGrid>
              <a:tr h="370840">
                <a:tc>
                  <a:txBody>
                    <a:bodyPr/>
                    <a:lstStyle/>
                    <a:p>
                      <a:pPr algn="l"/>
                      <a:r>
                        <a:rPr kumimoji="1" lang="en-US" altLang="ja-JP" sz="2000" dirty="0">
                          <a:latin typeface="Arial" panose="020B0604020202020204" pitchFamily="34" charset="0"/>
                          <a:cs typeface="Arial" panose="020B0604020202020204" pitchFamily="34" charset="0"/>
                        </a:rPr>
                        <a:t>Date</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Meeting</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1833029"/>
                  </a:ext>
                </a:extLst>
              </a:tr>
              <a:tr h="370840">
                <a:tc>
                  <a:txBody>
                    <a:bodyPr/>
                    <a:lstStyle/>
                    <a:p>
                      <a:pPr algn="l"/>
                      <a:r>
                        <a:rPr kumimoji="0" lang="en-US" altLang="ja-JP"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15 December 2023 </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0" lang="en-US" altLang="ja-JP"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ICG/PTWS Officers</a:t>
                      </a:r>
                      <a:r>
                        <a:rPr kumimoji="0" lang="en-US" altLang="ja-JP" sz="2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Meeting (online)</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9260878"/>
                  </a:ext>
                </a:extLst>
              </a:tr>
              <a:tr h="370840">
                <a:tc>
                  <a:txBody>
                    <a:bodyPr/>
                    <a:lstStyle/>
                    <a:p>
                      <a:pPr algn="l"/>
                      <a:r>
                        <a:rPr kumimoji="0" lang="en-US" altLang="ja-JP" sz="2000" baseline="0" dirty="0">
                          <a:solidFill>
                            <a:srgbClr val="000000"/>
                          </a:solidFill>
                          <a:latin typeface="Arial" panose="020B0604020202020204" pitchFamily="34" charset="0"/>
                          <a:cs typeface="Arial" panose="020B0604020202020204" pitchFamily="34" charset="0"/>
                          <a:sym typeface="Roboto"/>
                        </a:rPr>
                        <a:t>06</a:t>
                      </a:r>
                      <a:r>
                        <a:rPr kumimoji="0" lang="en-US" altLang="ja-JP" sz="2000" dirty="0">
                          <a:solidFill>
                            <a:srgbClr val="000000"/>
                          </a:solidFill>
                          <a:latin typeface="Arial" panose="020B0604020202020204" pitchFamily="34" charset="0"/>
                          <a:cs typeface="Arial" panose="020B0604020202020204" pitchFamily="34" charset="0"/>
                          <a:sym typeface="Roboto"/>
                        </a:rPr>
                        <a:t> February 2024</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ICG/NEAMTWS XVIII Session (online)</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2491995"/>
                  </a:ext>
                </a:extLst>
              </a:tr>
              <a:tr h="370840">
                <a:tc>
                  <a:txBody>
                    <a:bodyPr/>
                    <a:lstStyle/>
                    <a:p>
                      <a:pPr algn="l"/>
                      <a:r>
                        <a:rPr kumimoji="1" lang="en-US" altLang="ja-JP" sz="2000" dirty="0">
                          <a:latin typeface="Arial" panose="020B0604020202020204" pitchFamily="34" charset="0"/>
                          <a:cs typeface="Arial" panose="020B0604020202020204" pitchFamily="34" charset="0"/>
                        </a:rPr>
                        <a:t>19 – 20</a:t>
                      </a:r>
                      <a:r>
                        <a:rPr kumimoji="1" lang="en-US" altLang="ja-JP" sz="2000" baseline="0" dirty="0">
                          <a:latin typeface="Arial" panose="020B0604020202020204" pitchFamily="34" charset="0"/>
                          <a:cs typeface="Arial" panose="020B0604020202020204" pitchFamily="34" charset="0"/>
                        </a:rPr>
                        <a:t> February 2024</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TOWS-WG Task Team on Tsunami Watch Operations (in person) </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5135257"/>
                  </a:ext>
                </a:extLst>
              </a:tr>
              <a:tr h="370840">
                <a:tc>
                  <a:txBody>
                    <a:bodyPr/>
                    <a:lstStyle/>
                    <a:p>
                      <a:pPr algn="l"/>
                      <a:r>
                        <a:rPr kumimoji="1" lang="en-US" altLang="ja-JP" sz="2000" dirty="0">
                          <a:latin typeface="Arial" panose="020B0604020202020204" pitchFamily="34" charset="0"/>
                          <a:cs typeface="Arial" panose="020B0604020202020204" pitchFamily="34" charset="0"/>
                        </a:rPr>
                        <a:t>22 – 23 February 2024 </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TOWS-WG XVII Session (in person)</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9012280"/>
                  </a:ext>
                </a:extLst>
              </a:tr>
              <a:tr h="370840">
                <a:tc>
                  <a:txBody>
                    <a:bodyPr/>
                    <a:lstStyle/>
                    <a:p>
                      <a:pPr algn="l"/>
                      <a:r>
                        <a:rPr kumimoji="1" lang="en-US" altLang="ja-JP" sz="2000" dirty="0">
                          <a:latin typeface="Arial" panose="020B0604020202020204" pitchFamily="34" charset="0"/>
                          <a:cs typeface="Arial" panose="020B0604020202020204" pitchFamily="34" charset="0"/>
                        </a:rPr>
                        <a:t>26 March 2024</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ICG/PTWS Steering</a:t>
                      </a:r>
                      <a:r>
                        <a:rPr kumimoji="1" lang="en-US" altLang="ja-JP" sz="2000" baseline="0" dirty="0">
                          <a:latin typeface="Arial" panose="020B0604020202020204" pitchFamily="34" charset="0"/>
                          <a:cs typeface="Arial" panose="020B0604020202020204" pitchFamily="34" charset="0"/>
                        </a:rPr>
                        <a:t> Committee (online)</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0968926"/>
                  </a:ext>
                </a:extLst>
              </a:tr>
              <a:tr h="370840">
                <a:tc>
                  <a:txBody>
                    <a:bodyPr/>
                    <a:lstStyle/>
                    <a:p>
                      <a:pPr algn="l"/>
                      <a:r>
                        <a:rPr kumimoji="1" lang="en-US" altLang="ja-JP" sz="2000" dirty="0">
                          <a:latin typeface="Arial" panose="020B0604020202020204" pitchFamily="34" charset="0"/>
                          <a:cs typeface="Arial" panose="020B0604020202020204" pitchFamily="34" charset="0"/>
                        </a:rPr>
                        <a:t>23 April 2024 </a:t>
                      </a:r>
                      <a:endParaRPr kumimoji="1" lang="ja-JP" altLang="en-US" sz="20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ICG/PTWS Officers</a:t>
                      </a:r>
                      <a:r>
                        <a:rPr kumimoji="0" lang="en-US" altLang="ja-JP" sz="2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 Meeting (online)</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4888990"/>
                  </a:ext>
                </a:extLst>
              </a:tr>
              <a:tr h="370840">
                <a:tc>
                  <a:txBody>
                    <a:bodyPr/>
                    <a:lstStyle/>
                    <a:p>
                      <a:pPr algn="l"/>
                      <a:r>
                        <a:rPr kumimoji="1" lang="en-US" altLang="ja-JP" sz="2000" dirty="0">
                          <a:latin typeface="Arial" panose="020B0604020202020204" pitchFamily="34" charset="0"/>
                          <a:cs typeface="Arial" panose="020B0604020202020204" pitchFamily="34" charset="0"/>
                        </a:rPr>
                        <a:t>06 May 2024</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ICG/CARIBE-EWS XVII Session (online)</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4615473"/>
                  </a:ext>
                </a:extLst>
              </a:tr>
              <a:tr h="370840">
                <a:tc>
                  <a:txBody>
                    <a:bodyPr/>
                    <a:lstStyle/>
                    <a:p>
                      <a:pPr algn="l"/>
                      <a:r>
                        <a:rPr kumimoji="1" lang="en-US" altLang="ja-JP" sz="2000" dirty="0">
                          <a:latin typeface="Arial" panose="020B0604020202020204" pitchFamily="34" charset="0"/>
                          <a:cs typeface="Arial" panose="020B0604020202020204" pitchFamily="34" charset="0"/>
                        </a:rPr>
                        <a:t>24 – 28 June 2024</a:t>
                      </a:r>
                      <a:endParaRPr kumimoji="1" lang="ja-JP" altLang="en-US" sz="2000" dirty="0">
                        <a:latin typeface="Arial" panose="020B0604020202020204" pitchFamily="34" charset="0"/>
                        <a:cs typeface="Arial" panose="020B0604020202020204" pitchFamily="34" charset="0"/>
                      </a:endParaRPr>
                    </a:p>
                  </a:txBody>
                  <a:tcPr/>
                </a:tc>
                <a:tc>
                  <a:txBody>
                    <a:bodyPr/>
                    <a:lstStyle/>
                    <a:p>
                      <a:pPr algn="l"/>
                      <a:r>
                        <a:rPr kumimoji="1" lang="en-US" altLang="ja-JP" sz="2000" dirty="0">
                          <a:latin typeface="Arial" panose="020B0604020202020204" pitchFamily="34" charset="0"/>
                          <a:cs typeface="Arial" panose="020B0604020202020204" pitchFamily="34" charset="0"/>
                        </a:rPr>
                        <a:t>IOC EC 57 Session (in person)</a:t>
                      </a:r>
                      <a:endParaRPr kumimoji="1" lang="ja-JP"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98375814"/>
                  </a:ext>
                </a:extLst>
              </a:tr>
              <a:tr h="370840">
                <a:tc>
                  <a:txBody>
                    <a:bodyPr/>
                    <a:lstStyle/>
                    <a:p>
                      <a:pPr algn="l"/>
                      <a:r>
                        <a:rPr kumimoji="1" lang="en-US" altLang="ja-JP" sz="2000" dirty="0">
                          <a:latin typeface="Arial" panose="020B0604020202020204" pitchFamily="34" charset="0"/>
                          <a:cs typeface="Arial" panose="020B0604020202020204" pitchFamily="34" charset="0"/>
                        </a:rPr>
                        <a:t>4</a:t>
                      </a:r>
                      <a:r>
                        <a:rPr kumimoji="1" lang="en-US" altLang="ja-JP" sz="2000" baseline="0" dirty="0">
                          <a:latin typeface="Arial" panose="020B0604020202020204" pitchFamily="34" charset="0"/>
                          <a:cs typeface="Arial" panose="020B0604020202020204" pitchFamily="34" charset="0"/>
                        </a:rPr>
                        <a:t> – 6 September 2024</a:t>
                      </a:r>
                      <a:endParaRPr kumimoji="1" lang="ja-JP" altLang="en-US" sz="2000"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ja-JP" sz="2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Joint WMO-IOC Collaborative Board (JCB) </a:t>
                      </a:r>
                      <a:r>
                        <a:rPr kumimoji="0" lang="en-US" altLang="ja-JP" sz="2000" b="0" i="0" u="none" strike="noStrike" cap="none" spc="0" normalizeH="0">
                          <a:ln>
                            <a:noFill/>
                          </a:ln>
                          <a:solidFill>
                            <a:srgbClr val="000000"/>
                          </a:solidFill>
                          <a:effectLst/>
                          <a:uFillTx/>
                          <a:latin typeface="Arial" panose="020B0604020202020204" pitchFamily="34" charset="0"/>
                          <a:cs typeface="Arial" panose="020B0604020202020204" pitchFamily="34" charset="0"/>
                          <a:sym typeface="Roboto"/>
                        </a:rPr>
                        <a:t>(in person</a:t>
                      </a:r>
                      <a:r>
                        <a:rPr kumimoji="0" lang="en-US" altLang="ja-JP" sz="20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Roboto"/>
                        </a:rPr>
                        <a:t>)</a:t>
                      </a:r>
                    </a:p>
                  </a:txBody>
                  <a:tcPr/>
                </a:tc>
                <a:extLst>
                  <a:ext uri="{0D108BD9-81ED-4DB2-BD59-A6C34878D82A}">
                    <a16:rowId xmlns:a16="http://schemas.microsoft.com/office/drawing/2014/main" val="889929965"/>
                  </a:ext>
                </a:extLst>
              </a:tr>
            </a:tbl>
          </a:graphicData>
        </a:graphic>
      </p:graphicFrame>
    </p:spTree>
    <p:extLst>
      <p:ext uri="{BB962C8B-B14F-4D97-AF65-F5344CB8AC3E}">
        <p14:creationId xmlns:p14="http://schemas.microsoft.com/office/powerpoint/2010/main" val="12187955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0783" y="392365"/>
            <a:ext cx="9059724" cy="461665"/>
          </a:xfrm>
          <a:prstGeom prst="rect">
            <a:avLst/>
          </a:prstGeom>
        </p:spPr>
        <p:txBody>
          <a:bodyPr wrap="none">
            <a:spAutoFit/>
          </a:bodyPr>
          <a:lstStyle/>
          <a:p>
            <a:r>
              <a:rPr lang="en-US" altLang="ja-JP" sz="2400" dirty="0">
                <a:solidFill>
                  <a:srgbClr val="00B0F0"/>
                </a:solidFill>
                <a:latin typeface="Arial" panose="020B0604020202020204" pitchFamily="34" charset="0"/>
                <a:cs typeface="Arial" panose="020B0604020202020204" pitchFamily="34" charset="0"/>
              </a:rPr>
              <a:t>TOWS-WG 17th Session (19 – 23 February 2024, Sendai Japan)</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479" y="3610166"/>
            <a:ext cx="4307700" cy="3073723"/>
          </a:xfrm>
          <a:prstGeom prst="rect">
            <a:avLst/>
          </a:prstGeom>
        </p:spPr>
      </p:pic>
      <p:sp>
        <p:nvSpPr>
          <p:cNvPr id="6" name="正方形/長方形 5"/>
          <p:cNvSpPr/>
          <p:nvPr/>
        </p:nvSpPr>
        <p:spPr>
          <a:xfrm>
            <a:off x="210150" y="1157189"/>
            <a:ext cx="11376259" cy="2308324"/>
          </a:xfrm>
          <a:prstGeom prst="rect">
            <a:avLst/>
          </a:prstGeom>
          <a:solidFill>
            <a:schemeClr val="bg1"/>
          </a:solidFill>
        </p:spPr>
        <p:txBody>
          <a:bodyPr wrap="square">
            <a:spAutoFit/>
          </a:bodyPr>
          <a:lstStyle/>
          <a:p>
            <a:pPr marL="571500" indent="-571500">
              <a:buFont typeface="Arial" panose="020B0604020202020204" pitchFamily="34" charset="0"/>
              <a:buChar char="•"/>
            </a:pPr>
            <a:r>
              <a:rPr lang="en-US" altLang="ja-JP" dirty="0">
                <a:latin typeface="Arial" panose="020B0604020202020204" pitchFamily="34" charset="0"/>
                <a:cs typeface="Arial" panose="020B0604020202020204" pitchFamily="34" charset="0"/>
              </a:rPr>
              <a:t>Venue: International Research Institute of Disaster Science (</a:t>
            </a:r>
            <a:r>
              <a:rPr lang="en-US" altLang="ja-JP" dirty="0" err="1">
                <a:latin typeface="Arial" panose="020B0604020202020204" pitchFamily="34" charset="0"/>
                <a:cs typeface="Arial" panose="020B0604020202020204" pitchFamily="34" charset="0"/>
              </a:rPr>
              <a:t>IRIDeS</a:t>
            </a:r>
            <a:r>
              <a:rPr lang="en-US" altLang="ja-JP" dirty="0">
                <a:latin typeface="Arial" panose="020B0604020202020204" pitchFamily="34" charset="0"/>
                <a:cs typeface="Arial" panose="020B0604020202020204" pitchFamily="34" charset="0"/>
              </a:rPr>
              <a:t>)  of Tohoku University</a:t>
            </a:r>
          </a:p>
          <a:p>
            <a:pPr marL="571500" indent="-571500">
              <a:buFont typeface="Arial" panose="020B0604020202020204" pitchFamily="34" charset="0"/>
              <a:buChar char="•"/>
            </a:pPr>
            <a:r>
              <a:rPr lang="en-US" altLang="ja-JP" dirty="0">
                <a:latin typeface="Arial" panose="020B0604020202020204" pitchFamily="34" charset="0"/>
                <a:cs typeface="Arial" panose="020B0604020202020204" pitchFamily="34" charset="0"/>
              </a:rPr>
              <a:t>19 - 20 February 2024: Task Team on Tsunami Watch Operations and Task Team on Disaster Management and Preparedness </a:t>
            </a:r>
          </a:p>
          <a:p>
            <a:pPr marL="571500" indent="-571500">
              <a:buFont typeface="Arial" panose="020B0604020202020204" pitchFamily="34" charset="0"/>
              <a:buChar char="•"/>
            </a:pPr>
            <a:r>
              <a:rPr lang="en-US" altLang="ja-JP" dirty="0">
                <a:latin typeface="Arial" panose="020B0604020202020204" pitchFamily="34" charset="0"/>
                <a:cs typeface="Arial" panose="020B0604020202020204" pitchFamily="34" charset="0"/>
              </a:rPr>
              <a:t>21 February 2024: Seminar “Findings from the 2024 Noto Peninsula Earthquake and Tsunami” organized by the </a:t>
            </a:r>
            <a:r>
              <a:rPr lang="en-US" altLang="ja-JP" dirty="0" err="1">
                <a:latin typeface="Arial" panose="020B0604020202020204" pitchFamily="34" charset="0"/>
                <a:cs typeface="Arial" panose="020B0604020202020204" pitchFamily="34" charset="0"/>
              </a:rPr>
              <a:t>IRIDeS</a:t>
            </a:r>
            <a:endParaRPr lang="en-US" altLang="ja-JP"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altLang="ja-JP" dirty="0">
                <a:latin typeface="Arial" panose="020B0604020202020204" pitchFamily="34" charset="0"/>
                <a:cs typeface="Arial" panose="020B0604020202020204" pitchFamily="34" charset="0"/>
              </a:rPr>
              <a:t>21 February 2024: Scientific Tour to damaged places by the 11 March 2011 Tohoku earthquake   organized by the </a:t>
            </a:r>
            <a:r>
              <a:rPr lang="en-US" altLang="ja-JP" dirty="0" err="1">
                <a:latin typeface="Arial" panose="020B0604020202020204" pitchFamily="34" charset="0"/>
                <a:cs typeface="Arial" panose="020B0604020202020204" pitchFamily="34" charset="0"/>
              </a:rPr>
              <a:t>IRIDeS</a:t>
            </a:r>
            <a:endParaRPr lang="en-US" altLang="ja-JP"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altLang="ja-JP" dirty="0">
                <a:latin typeface="Arial" panose="020B0604020202020204" pitchFamily="34" charset="0"/>
                <a:cs typeface="Arial" panose="020B0604020202020204" pitchFamily="34" charset="0"/>
              </a:rPr>
              <a:t>22 – 23 February 2024: TOWS-WG 17th Session</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450" y="3610166"/>
            <a:ext cx="4032487" cy="3025756"/>
          </a:xfrm>
          <a:prstGeom prst="rect">
            <a:avLst/>
          </a:prstGeom>
        </p:spPr>
      </p:pic>
    </p:spTree>
    <p:extLst>
      <p:ext uri="{BB962C8B-B14F-4D97-AF65-F5344CB8AC3E}">
        <p14:creationId xmlns:p14="http://schemas.microsoft.com/office/powerpoint/2010/main" val="15986179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7277" y="524712"/>
            <a:ext cx="3300904" cy="461665"/>
          </a:xfrm>
          <a:prstGeom prst="rect">
            <a:avLst/>
          </a:prstGeom>
        </p:spPr>
        <p:txBody>
          <a:bodyPr wrap="none">
            <a:spAutoFit/>
          </a:bodyPr>
          <a:lstStyle/>
          <a:p>
            <a:r>
              <a:rPr lang="en-US" altLang="ja-JP" sz="2400" dirty="0">
                <a:solidFill>
                  <a:srgbClr val="00B0F0"/>
                </a:solidFill>
                <a:latin typeface="Arial" panose="020B0604020202020204" pitchFamily="34" charset="0"/>
                <a:cs typeface="Arial" panose="020B0604020202020204" pitchFamily="34" charset="0"/>
              </a:rPr>
              <a:t>Sea Level Observation</a:t>
            </a:r>
          </a:p>
        </p:txBody>
      </p:sp>
      <p:sp>
        <p:nvSpPr>
          <p:cNvPr id="3" name="正方形/長方形 2"/>
          <p:cNvSpPr/>
          <p:nvPr/>
        </p:nvSpPr>
        <p:spPr>
          <a:xfrm>
            <a:off x="547277" y="1168751"/>
            <a:ext cx="10690218" cy="5509200"/>
          </a:xfrm>
          <a:prstGeom prst="rect">
            <a:avLst/>
          </a:prstGeom>
          <a:solidFill>
            <a:schemeClr val="bg1"/>
          </a:solidFill>
          <a:ln>
            <a:solidFill>
              <a:schemeClr val="bg1"/>
            </a:solidFill>
          </a:ln>
        </p:spPr>
        <p:txBody>
          <a:bodyPr wrap="square">
            <a:spAutoFit/>
          </a:bodyPr>
          <a:lstStyle/>
          <a:p>
            <a:r>
              <a:rPr lang="en-US" altLang="ja-JP" sz="1600" b="1" dirty="0">
                <a:latin typeface="Arial" panose="020B0604020202020204" pitchFamily="34" charset="0"/>
                <a:cs typeface="Arial" panose="020B0604020202020204" pitchFamily="34" charset="0"/>
              </a:rPr>
              <a:t>The Group recommended to Intergovernmental Coordination Groups (ICGs):</a:t>
            </a:r>
          </a:p>
          <a:p>
            <a:pPr marL="28575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once the optimal sea level and seismic networks design has been completed for the Area of Service (</a:t>
            </a:r>
            <a:r>
              <a:rPr lang="en-GB" altLang="ja-JP" sz="1600" dirty="0" err="1">
                <a:latin typeface="Arial" panose="020B0604020202020204" pitchFamily="34" charset="0"/>
                <a:cs typeface="Arial" panose="020B0604020202020204" pitchFamily="34" charset="0"/>
              </a:rPr>
              <a:t>AoS</a:t>
            </a:r>
            <a:r>
              <a:rPr lang="en-GB" altLang="ja-JP" sz="1600" dirty="0">
                <a:latin typeface="Arial" panose="020B0604020202020204" pitchFamily="34" charset="0"/>
                <a:cs typeface="Arial" panose="020B0604020202020204" pitchFamily="34" charset="0"/>
              </a:rPr>
              <a:t>), work with Member States to fill identified gaps, including the strategic and coordinated submission of projects to the UN Ocean Decade and potential funding sources for support;</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ja-JP" sz="1600" dirty="0">
                <a:latin typeface="Arial" panose="020B0604020202020204" pitchFamily="34" charset="0"/>
                <a:cs typeface="Arial" panose="020B0604020202020204" pitchFamily="34" charset="0"/>
              </a:rPr>
              <a:t>T</a:t>
            </a:r>
            <a:r>
              <a:rPr lang="en-GB" altLang="ja-JP" sz="1600" dirty="0">
                <a:latin typeface="Arial" panose="020B0604020202020204" pitchFamily="34" charset="0"/>
                <a:cs typeface="Arial" panose="020B0604020202020204" pitchFamily="34" charset="0"/>
              </a:rPr>
              <a:t>SPs routinely monitor as frequently as possible (at least every 6 months) the status of sea level and seismic observing networks and the quality of the data to meet existing and enhanced tsunami warning requirements in their </a:t>
            </a:r>
            <a:r>
              <a:rPr lang="en-GB" altLang="ja-JP" sz="1600" dirty="0" err="1">
                <a:latin typeface="Arial" panose="020B0604020202020204" pitchFamily="34" charset="0"/>
                <a:cs typeface="Arial" panose="020B0604020202020204" pitchFamily="34" charset="0"/>
              </a:rPr>
              <a:t>AoS</a:t>
            </a:r>
            <a:r>
              <a:rPr lang="en-GB" altLang="ja-JP" sz="1600" dirty="0">
                <a:latin typeface="Arial" panose="020B0604020202020204" pitchFamily="34" charset="0"/>
                <a:cs typeface="Arial" panose="020B0604020202020204" pitchFamily="34" charset="0"/>
              </a:rPr>
              <a:t>, including the provision of status summaries for the Secretariat to follow-up with relevant Member States to correct data issues (coverage gaps and data quality); </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utilise exercises and communication tests as an opportunity to simultaneously monitor data availability and quality;</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routinely monitor as frequently as possible (at least every 6 months) the status of national sea level and seismic observing networks and the quality of the data to meet existing and enhanced tsunami warning requirements, correcting any issues with outages, quality and real-time accessibility of data as soon as possible, desirably within 6-months;</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utilise and promote the use of multi-purpose sea level monitoring stations in support of MHEWS to enhance data coverage and reduce costs;</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sample sea level data at one second intervals and transmit this in real-time, given the critical need to resolve and understand the near-field threat to high at-risk communities where a tsunami may arrive within 5-30 minutes;</a:t>
            </a:r>
            <a:endParaRPr lang="ja-JP" altLang="ja-JP"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altLang="ja-JP" sz="1600" dirty="0">
                <a:latin typeface="Arial" panose="020B0604020202020204" pitchFamily="34" charset="0"/>
                <a:cs typeface="Arial" panose="020B0604020202020204" pitchFamily="34" charset="0"/>
              </a:rPr>
              <a:t>share information and procedures on deployments of new technologies to monitor sea level variations used for tsunami warning purposes, such as the ongoing project of the CAM SMART cable off Portugal, TAM </a:t>
            </a:r>
            <a:r>
              <a:rPr lang="en-GB" altLang="ja-JP" sz="1600" dirty="0" err="1">
                <a:latin typeface="Arial" panose="020B0604020202020204" pitchFamily="34" charset="0"/>
                <a:cs typeface="Arial" panose="020B0604020202020204" pitchFamily="34" charset="0"/>
              </a:rPr>
              <a:t>TAM</a:t>
            </a:r>
            <a:r>
              <a:rPr lang="en-GB" altLang="ja-JP" sz="1600" dirty="0">
                <a:latin typeface="Arial" panose="020B0604020202020204" pitchFamily="34" charset="0"/>
                <a:cs typeface="Arial" panose="020B0604020202020204" pitchFamily="34" charset="0"/>
              </a:rPr>
              <a:t> SMART cable between New Caledonia and Vanuatu, undersea cable installations being deployed by Indonesia and India, and the </a:t>
            </a:r>
            <a:r>
              <a:rPr lang="en-GB" altLang="ja-JP" sz="1600" dirty="0" err="1">
                <a:latin typeface="Arial" panose="020B0604020202020204" pitchFamily="34" charset="0"/>
                <a:cs typeface="Arial" panose="020B0604020202020204" pitchFamily="34" charset="0"/>
              </a:rPr>
              <a:t>Insea</a:t>
            </a:r>
            <a:r>
              <a:rPr lang="en-GB" altLang="ja-JP" sz="1600" dirty="0">
                <a:latin typeface="Arial" panose="020B0604020202020204" pitchFamily="34" charset="0"/>
                <a:cs typeface="Arial" panose="020B0604020202020204" pitchFamily="34" charset="0"/>
              </a:rPr>
              <a:t> wet demo smart cable in the Ionian Sea offshore Sicily;</a:t>
            </a:r>
            <a:endParaRPr lang="ja-JP" altLang="ja-JP"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1818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0783" y="1434188"/>
            <a:ext cx="10708106" cy="2308324"/>
          </a:xfrm>
          <a:prstGeom prst="rect">
            <a:avLst/>
          </a:prstGeom>
        </p:spPr>
        <p:txBody>
          <a:bodyPr wrap="square">
            <a:spAutoFit/>
          </a:bodyPr>
          <a:lstStyle/>
          <a:p>
            <a:r>
              <a:rPr lang="en-GB" altLang="ja-JP" sz="1800" b="1" dirty="0">
                <a:effectLst/>
                <a:latin typeface="Arial" panose="020B0604020202020204" pitchFamily="34" charset="0"/>
                <a:ea typeface="Times New Roman" panose="02020603050405020304" pitchFamily="18" charset="0"/>
              </a:rPr>
              <a:t>The Group recommended to Intergovernmental Coordination Groups (</a:t>
            </a:r>
            <a:r>
              <a:rPr lang="en-GB" altLang="ja-JP" sz="1800" b="1">
                <a:effectLst/>
                <a:latin typeface="Arial" panose="020B0604020202020204" pitchFamily="34" charset="0"/>
                <a:ea typeface="Times New Roman" panose="02020603050405020304" pitchFamily="18" charset="0"/>
              </a:rPr>
              <a:t>ICGs):</a:t>
            </a:r>
            <a:endParaRPr lang="en-US" altLang="ja-JP">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dirty="0">
                <a:solidFill>
                  <a:srgbClr val="FF0000"/>
                </a:solidFill>
                <a:latin typeface="Arial" panose="020B0604020202020204" pitchFamily="34" charset="0"/>
                <a:cs typeface="Arial" panose="020B0604020202020204" pitchFamily="34" charset="0"/>
              </a:rPr>
              <a:t>ICG/PTWS Task Team Tsunami Ready to share the ICG/PTWS guidance on Tsunami Ready Equivalency for further consideration by TT-DMP, as a potential mechanism for reporting toward this goal;</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ICGs and TICs to advocate Member States implementing Tsunami Ready to link with Making Cities Resilient 2030 (MCR2030); </a:t>
            </a:r>
          </a:p>
          <a:p>
            <a:pPr marL="285750"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ICG/IOTWMS WG1 and WG3 to develop and share guidelines for Tsunami Ready Critical Infrastructure</a:t>
            </a:r>
          </a:p>
        </p:txBody>
      </p:sp>
      <p:sp>
        <p:nvSpPr>
          <p:cNvPr id="3" name="正方形/長方形 2"/>
          <p:cNvSpPr/>
          <p:nvPr/>
        </p:nvSpPr>
        <p:spPr>
          <a:xfrm>
            <a:off x="450783" y="392365"/>
            <a:ext cx="5288179" cy="461665"/>
          </a:xfrm>
          <a:prstGeom prst="rect">
            <a:avLst/>
          </a:prstGeom>
        </p:spPr>
        <p:txBody>
          <a:bodyPr wrap="none">
            <a:spAutoFit/>
          </a:bodyPr>
          <a:lstStyle/>
          <a:p>
            <a:r>
              <a:rPr lang="en-US" altLang="ja-JP" sz="2400" dirty="0">
                <a:solidFill>
                  <a:srgbClr val="00B0F0"/>
                </a:solidFill>
                <a:latin typeface="Arial" panose="020B0604020202020204" pitchFamily="34" charset="0"/>
                <a:cs typeface="Arial" panose="020B0604020202020204" pitchFamily="34" charset="0"/>
              </a:rPr>
              <a:t>Tsunami Ready Recognition Program</a:t>
            </a:r>
          </a:p>
        </p:txBody>
      </p:sp>
    </p:spTree>
    <p:extLst>
      <p:ext uri="{BB962C8B-B14F-4D97-AF65-F5344CB8AC3E}">
        <p14:creationId xmlns:p14="http://schemas.microsoft.com/office/powerpoint/2010/main" val="16015195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nvGraphicFramePr>
        <p:xfrm>
          <a:off x="241300" y="399890"/>
          <a:ext cx="9334500" cy="580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5">
            <a:extLst>
              <a:ext uri="{FF2B5EF4-FFF2-40B4-BE49-F238E27FC236}">
                <a16:creationId xmlns:a16="http://schemas.microsoft.com/office/drawing/2014/main" id="{4C940841-3A9A-F94F-5C87-6CEC8BBFC286}"/>
              </a:ext>
            </a:extLst>
          </p:cNvPr>
          <p:cNvSpPr txBox="1"/>
          <p:nvPr/>
        </p:nvSpPr>
        <p:spPr>
          <a:xfrm>
            <a:off x="520700" y="6258587"/>
            <a:ext cx="10566400" cy="500648"/>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Trial Transmission of a dummy message to the NAVAREA coordinators in the PacWave24</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4" name="図 3"/>
          <p:cNvPicPr>
            <a:picLocks noChangeAspect="1"/>
          </p:cNvPicPr>
          <p:nvPr/>
        </p:nvPicPr>
        <p:blipFill>
          <a:blip r:embed="rId7"/>
          <a:stretch>
            <a:fillRect/>
          </a:stretch>
        </p:blipFill>
        <p:spPr>
          <a:xfrm>
            <a:off x="9702149" y="4186022"/>
            <a:ext cx="2389839" cy="1902117"/>
          </a:xfrm>
          <a:prstGeom prst="rect">
            <a:avLst/>
          </a:prstGeom>
        </p:spPr>
      </p:pic>
      <p:sp>
        <p:nvSpPr>
          <p:cNvPr id="5" name="タイトル 1"/>
          <p:cNvSpPr txBox="1">
            <a:spLocks/>
          </p:cNvSpPr>
          <p:nvPr/>
        </p:nvSpPr>
        <p:spPr>
          <a:xfrm>
            <a:off x="127000" y="-44109"/>
            <a:ext cx="10667999"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TSP Messages for the Maritime Community</a:t>
            </a:r>
            <a:r>
              <a:rPr kumimoji="1" lang="en-US" altLang="ja-JP" sz="32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 </a:t>
            </a:r>
            <a:r>
              <a:rPr kumimoji="1" lang="ja-JP" altLang="en-US" sz="2800" b="0" i="0" u="none" strike="noStrike" kern="1200" cap="none" spc="0" normalizeH="0" baseline="0" noProof="0" dirty="0">
                <a:ln>
                  <a:noFill/>
                </a:ln>
                <a:solidFill>
                  <a:srgbClr val="1A6798"/>
                </a:solidFill>
                <a:effectLst/>
                <a:uLnTx/>
                <a:uFillTx/>
                <a:latin typeface="Roboto"/>
                <a:cs typeface="Helvetica"/>
              </a:rPr>
              <a:t>　</a:t>
            </a:r>
          </a:p>
        </p:txBody>
      </p:sp>
    </p:spTree>
    <p:extLst>
      <p:ext uri="{BB962C8B-B14F-4D97-AF65-F5344CB8AC3E}">
        <p14:creationId xmlns:p14="http://schemas.microsoft.com/office/powerpoint/2010/main" val="6085675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5250155" cy="461665"/>
          </a:xfrm>
          <a:prstGeom prst="rect">
            <a:avLst/>
          </a:prstGeom>
        </p:spPr>
        <p:txBody>
          <a:bodyPr wrap="none">
            <a:spAutoFit/>
          </a:bodyPr>
          <a:lstStyle/>
          <a:p>
            <a:r>
              <a:rPr lang="en-US" altLang="ja-JP" sz="2400" dirty="0">
                <a:solidFill>
                  <a:srgbClr val="00B0F0"/>
                </a:solidFill>
                <a:latin typeface="Arial" panose="020B0604020202020204" pitchFamily="34" charset="0"/>
                <a:cs typeface="Arial" panose="020B0604020202020204" pitchFamily="34" charset="0"/>
              </a:rPr>
              <a:t>PTWS-SC meeting in 26 March</a:t>
            </a:r>
            <a:r>
              <a:rPr lang="ja-JP" altLang="en-US" sz="2400" dirty="0">
                <a:solidFill>
                  <a:srgbClr val="00B0F0"/>
                </a:solidFill>
                <a:latin typeface="Arial" panose="020B0604020202020204" pitchFamily="34" charset="0"/>
                <a:cs typeface="Arial" panose="020B0604020202020204" pitchFamily="34" charset="0"/>
              </a:rPr>
              <a:t> </a:t>
            </a:r>
            <a:r>
              <a:rPr lang="en-US" altLang="ja-JP" sz="2400" dirty="0">
                <a:solidFill>
                  <a:srgbClr val="00B0F0"/>
                </a:solidFill>
                <a:latin typeface="Arial" panose="020B0604020202020204" pitchFamily="34" charset="0"/>
                <a:cs typeface="Arial" panose="020B0604020202020204" pitchFamily="34" charset="0"/>
              </a:rPr>
              <a:t>2024</a:t>
            </a:r>
          </a:p>
        </p:txBody>
      </p:sp>
      <p:sp>
        <p:nvSpPr>
          <p:cNvPr id="3" name="正方形/長方形 2"/>
          <p:cNvSpPr/>
          <p:nvPr/>
        </p:nvSpPr>
        <p:spPr>
          <a:xfrm>
            <a:off x="147387" y="461665"/>
            <a:ext cx="11897226" cy="5909310"/>
          </a:xfrm>
          <a:prstGeom prst="rect">
            <a:avLst/>
          </a:prstGeom>
          <a:solidFill>
            <a:schemeClr val="bg1"/>
          </a:solidFill>
        </p:spPr>
        <p:txBody>
          <a:bodyPr wrap="square">
            <a:spAutoFit/>
          </a:bodyPr>
          <a:lstStyle/>
          <a:p>
            <a:pPr algn="just">
              <a:spcAft>
                <a:spcPts val="0"/>
              </a:spcAft>
            </a:pPr>
            <a:r>
              <a:rPr lang="en-US" altLang="ja-JP" b="1" kern="100" dirty="0">
                <a:latin typeface="Cambria" panose="02040503050406030204" pitchFamily="18" charset="0"/>
                <a:ea typeface="ＭＳ 明朝" panose="02020609040205080304" pitchFamily="17" charset="-128"/>
                <a:cs typeface="Calibri" panose="020F0502020204030204" pitchFamily="34" charset="0"/>
              </a:rPr>
              <a:t> </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r>
              <a:rPr lang="en-US" altLang="ja-JP" b="1" kern="100" dirty="0">
                <a:latin typeface="Arial" panose="020B0604020202020204" pitchFamily="34" charset="0"/>
                <a:ea typeface="ＭＳ 明朝" panose="02020609040205080304" pitchFamily="17" charset="-128"/>
                <a:cs typeface="Calibri" panose="020F0502020204030204" pitchFamily="34" charset="0"/>
              </a:rPr>
              <a:t>The ICG/PTWS-SC </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Agrees</a:t>
            </a:r>
            <a:r>
              <a:rPr lang="en-US" altLang="ja-JP" kern="100" dirty="0">
                <a:latin typeface="Arial" panose="020B0604020202020204" pitchFamily="34" charset="0"/>
                <a:ea typeface="ＭＳ 明朝" panose="02020609040205080304" pitchFamily="17" charset="-128"/>
                <a:cs typeface="Calibri" panose="020F0502020204030204" pitchFamily="34" charset="0"/>
              </a:rPr>
              <a:t> with acceptance of the IOC/UNESCAP Tsunami Capacity Assessment Project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decides</a:t>
            </a:r>
            <a:r>
              <a:rPr lang="en-US" altLang="ja-JP" kern="100" dirty="0">
                <a:latin typeface="Arial" panose="020B0604020202020204" pitchFamily="34" charset="0"/>
                <a:ea typeface="ＭＳ 明朝" panose="02020609040205080304" pitchFamily="17" charset="-128"/>
                <a:cs typeface="Calibri" panose="020F0502020204030204" pitchFamily="34" charset="0"/>
              </a:rPr>
              <a:t> to appoint the ICG/PTWS Chair as the Point of Contact,​ </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Recommends</a:t>
            </a:r>
            <a:r>
              <a:rPr lang="en-US" altLang="ja-JP" kern="100" dirty="0">
                <a:latin typeface="Arial" panose="020B0604020202020204" pitchFamily="34" charset="0"/>
                <a:ea typeface="ＭＳ 明朝" panose="02020609040205080304" pitchFamily="17" charset="-128"/>
                <a:cs typeface="Calibri" panose="020F0502020204030204" pitchFamily="34" charset="0"/>
              </a:rPr>
              <a:t> that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the Regional WGs</a:t>
            </a:r>
            <a:r>
              <a:rPr lang="en-US" altLang="ja-JP" kern="100" dirty="0">
                <a:latin typeface="Arial" panose="020B0604020202020204" pitchFamily="34" charset="0"/>
                <a:ea typeface="ＭＳ 明朝" panose="02020609040205080304" pitchFamily="17" charset="-128"/>
                <a:cs typeface="Calibri" panose="020F0502020204030204" pitchFamily="34" charset="0"/>
              </a:rPr>
              <a:t> consider to change the </a:t>
            </a:r>
            <a:r>
              <a:rPr lang="en-US" altLang="ja-JP" kern="100" dirty="0" err="1">
                <a:latin typeface="Arial" panose="020B0604020202020204" pitchFamily="34" charset="0"/>
                <a:ea typeface="ＭＳ 明朝" panose="02020609040205080304" pitchFamily="17" charset="-128"/>
                <a:cs typeface="Calibri" panose="020F0502020204030204" pitchFamily="34" charset="0"/>
              </a:rPr>
              <a:t>ToR</a:t>
            </a:r>
            <a:r>
              <a:rPr lang="en-US" altLang="ja-JP" kern="100" dirty="0">
                <a:latin typeface="Arial" panose="020B0604020202020204" pitchFamily="34" charset="0"/>
                <a:ea typeface="ＭＳ 明朝" panose="02020609040205080304" pitchFamily="17" charset="-128"/>
                <a:cs typeface="Calibri" panose="020F0502020204030204" pitchFamily="34" charset="0"/>
              </a:rPr>
              <a:t> related to the SMART Cable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recommends </a:t>
            </a:r>
            <a:r>
              <a:rPr lang="en-US" altLang="ja-JP" kern="100" dirty="0">
                <a:latin typeface="Arial" panose="020B0604020202020204" pitchFamily="34" charset="0"/>
                <a:ea typeface="ＭＳ 明朝" panose="02020609040205080304" pitchFamily="17" charset="-128"/>
                <a:cs typeface="Calibri" panose="020F0502020204030204" pitchFamily="34" charset="0"/>
              </a:rPr>
              <a:t>that</a:t>
            </a:r>
            <a:r>
              <a:rPr lang="en-US" altLang="ja-JP" b="1" kern="100" dirty="0">
                <a:latin typeface="Arial" panose="020B0604020202020204" pitchFamily="34" charset="0"/>
                <a:ea typeface="ＭＳ 明朝" panose="02020609040205080304" pitchFamily="17" charset="-128"/>
                <a:cs typeface="Calibri" panose="020F0502020204030204" pitchFamily="34" charset="0"/>
              </a:rPr>
              <a:t> the WG2</a:t>
            </a:r>
            <a:r>
              <a:rPr lang="en-US" altLang="ja-JP" kern="100" dirty="0">
                <a:latin typeface="Arial" panose="020B0604020202020204" pitchFamily="34" charset="0"/>
                <a:ea typeface="ＭＳ 明朝" panose="02020609040205080304" pitchFamily="17" charset="-128"/>
                <a:cs typeface="Calibri" panose="020F0502020204030204" pitchFamily="34" charset="0"/>
              </a:rPr>
              <a:t> researches capability of the SMART Cable for observation of tsunamis,</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Decides</a:t>
            </a:r>
            <a:r>
              <a:rPr lang="en-US" altLang="ja-JP" kern="100" dirty="0">
                <a:latin typeface="Arial" panose="020B0604020202020204" pitchFamily="34" charset="0"/>
                <a:ea typeface="ＭＳ 明朝" panose="02020609040205080304" pitchFamily="17" charset="-128"/>
                <a:cs typeface="Calibri" panose="020F0502020204030204" pitchFamily="34" charset="0"/>
              </a:rPr>
              <a:t> to provide special tsunami maritime safety products to NAVAREA coordinators through the NTWC from the PTWC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requests the PTWC</a:t>
            </a:r>
            <a:r>
              <a:rPr lang="en-US" altLang="ja-JP" kern="100" dirty="0">
                <a:latin typeface="Arial" panose="020B0604020202020204" pitchFamily="34" charset="0"/>
                <a:ea typeface="ＭＳ 明朝" panose="02020609040205080304" pitchFamily="17" charset="-128"/>
                <a:cs typeface="Calibri" panose="020F0502020204030204" pitchFamily="34" charset="0"/>
              </a:rPr>
              <a:t> to finalize preparation for providing special tsunami maritime safety products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decides </a:t>
            </a:r>
            <a:r>
              <a:rPr lang="en-US" altLang="ja-JP" kern="100" dirty="0">
                <a:latin typeface="Arial" panose="020B0604020202020204" pitchFamily="34" charset="0"/>
                <a:ea typeface="ＭＳ 明朝" panose="02020609040205080304" pitchFamily="17" charset="-128"/>
                <a:cs typeface="Calibri" panose="020F0502020204030204" pitchFamily="34" charset="0"/>
              </a:rPr>
              <a:t>to conduct the trial dissemination of the dummy message from the PTWC to the NAVAREA coordinators through the NTWCs during the Pacific Wave 24,</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Requests the TSPs</a:t>
            </a:r>
            <a:r>
              <a:rPr lang="en-US" altLang="ja-JP" kern="100" dirty="0">
                <a:latin typeface="Arial" panose="020B0604020202020204" pitchFamily="34" charset="0"/>
                <a:ea typeface="ＭＳ 明朝" panose="02020609040205080304" pitchFamily="17" charset="-128"/>
                <a:cs typeface="Calibri" panose="020F0502020204030204" pitchFamily="34" charset="0"/>
              </a:rPr>
              <a:t> to begin to edit/revise the Users’ Guide according to the common structure,</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Confirms </a:t>
            </a:r>
            <a:r>
              <a:rPr lang="en-US" altLang="ja-JP" kern="100" dirty="0">
                <a:latin typeface="Arial" panose="020B0604020202020204" pitchFamily="34" charset="0"/>
                <a:ea typeface="ＭＳ 明朝" panose="02020609040205080304" pitchFamily="17" charset="-128"/>
                <a:cs typeface="Calibri" panose="020F0502020204030204" pitchFamily="34" charset="0"/>
              </a:rPr>
              <a:t>membership of WGs and TTs in the ICG/PWS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requests</a:t>
            </a:r>
            <a:r>
              <a:rPr lang="en-US" altLang="ja-JP" kern="100" dirty="0">
                <a:latin typeface="Arial" panose="020B0604020202020204" pitchFamily="34" charset="0"/>
                <a:ea typeface="ＭＳ 明朝" panose="02020609040205080304" pitchFamily="17" charset="-128"/>
                <a:cs typeface="Calibri" panose="020F0502020204030204" pitchFamily="34" charset="0"/>
              </a:rPr>
              <a:t>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the Regional WG Chairs </a:t>
            </a:r>
            <a:r>
              <a:rPr lang="en-US" altLang="ja-JP" kern="100" dirty="0">
                <a:latin typeface="Arial" panose="020B0604020202020204" pitchFamily="34" charset="0"/>
                <a:ea typeface="ＭＳ 明朝" panose="02020609040205080304" pitchFamily="17" charset="-128"/>
                <a:cs typeface="Calibri" panose="020F0502020204030204" pitchFamily="34" charset="0"/>
              </a:rPr>
              <a:t>to identify the contact information of the member states and to inform the IOC secretariat,</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Encourages the Member States and the Regional WGs </a:t>
            </a:r>
            <a:r>
              <a:rPr lang="en-US" altLang="ja-JP" kern="100" dirty="0">
                <a:latin typeface="Arial" panose="020B0604020202020204" pitchFamily="34" charset="0"/>
                <a:ea typeface="ＭＳ 明朝" panose="02020609040205080304" pitchFamily="17" charset="-128"/>
                <a:cs typeface="Calibri" panose="020F0502020204030204" pitchFamily="34" charset="0"/>
              </a:rPr>
              <a:t>to submit actions related to the UNODTP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recommends that </a:t>
            </a:r>
            <a:r>
              <a:rPr lang="en-US" altLang="ja-JP" kern="100" dirty="0">
                <a:latin typeface="Arial" panose="020B0604020202020204" pitchFamily="34" charset="0"/>
                <a:ea typeface="ＭＳ 明朝" panose="02020609040205080304" pitchFamily="17" charset="-128"/>
                <a:cs typeface="Calibri" panose="020F0502020204030204" pitchFamily="34" charset="0"/>
              </a:rPr>
              <a:t>the Chair convenes the ICG/PTWS Officers meeting to discuss the allocation for the UNODTP among the Officers,</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Reconfirms </a:t>
            </a:r>
            <a:r>
              <a:rPr lang="en-US" altLang="ja-JP" kern="100" dirty="0">
                <a:latin typeface="Arial" panose="020B0604020202020204" pitchFamily="34" charset="0"/>
                <a:ea typeface="ＭＳ 明朝" panose="02020609040205080304" pitchFamily="17" charset="-128"/>
                <a:cs typeface="Calibri" panose="020F0502020204030204" pitchFamily="34" charset="0"/>
              </a:rPr>
              <a:t>approval</a:t>
            </a:r>
            <a:r>
              <a:rPr lang="en-US" altLang="ja-JP" b="1" kern="100" dirty="0">
                <a:latin typeface="Arial" panose="020B0604020202020204" pitchFamily="34" charset="0"/>
                <a:ea typeface="ＭＳ 明朝" panose="02020609040205080304" pitchFamily="17" charset="-128"/>
                <a:cs typeface="Calibri" panose="020F0502020204030204" pitchFamily="34" charset="0"/>
              </a:rPr>
              <a:t> </a:t>
            </a:r>
            <a:r>
              <a:rPr lang="en-US" altLang="ja-JP" kern="100" dirty="0">
                <a:latin typeface="Arial" panose="020B0604020202020204" pitchFamily="34" charset="0"/>
                <a:ea typeface="ＭＳ 明朝" panose="02020609040205080304" pitchFamily="17" charset="-128"/>
                <a:cs typeface="Calibri" panose="020F0502020204030204" pitchFamily="34" charset="0"/>
              </a:rPr>
              <a:t>of the NTWC Competency Framework in the ICG/PTWS XXX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requests</a:t>
            </a:r>
            <a:r>
              <a:rPr lang="en-US" altLang="ja-JP" kern="100" dirty="0">
                <a:latin typeface="Arial" panose="020B0604020202020204" pitchFamily="34" charset="0"/>
                <a:ea typeface="ＭＳ 明朝" panose="02020609040205080304" pitchFamily="17" charset="-128"/>
                <a:cs typeface="Calibri" panose="020F0502020204030204" pitchFamily="34" charset="0"/>
              </a:rPr>
              <a:t>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the Secretariat </a:t>
            </a:r>
            <a:r>
              <a:rPr lang="en-US" altLang="ja-JP" kern="100" dirty="0">
                <a:latin typeface="Arial" panose="020B0604020202020204" pitchFamily="34" charset="0"/>
                <a:ea typeface="ＭＳ 明朝" panose="02020609040205080304" pitchFamily="17" charset="-128"/>
                <a:cs typeface="Calibri" panose="020F0502020204030204" pitchFamily="34" charset="0"/>
              </a:rPr>
              <a:t>to describe approval of the NTWC Competency Framework in the Executive Summary and the Summary Report of the ICG/PTWS-XXX Session,</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a:p>
            <a:pPr marL="342900" lvl="0" indent="-342900">
              <a:buFont typeface="Wingdings" panose="05000000000000000000" pitchFamily="2" charset="2"/>
              <a:buChar char=""/>
            </a:pPr>
            <a:r>
              <a:rPr lang="en-US" altLang="ja-JP" b="1" kern="100" dirty="0">
                <a:latin typeface="Arial" panose="020B0604020202020204" pitchFamily="34" charset="0"/>
                <a:ea typeface="ＭＳ 明朝" panose="02020609040205080304" pitchFamily="17" charset="-128"/>
                <a:cs typeface="Calibri" panose="020F0502020204030204" pitchFamily="34" charset="0"/>
              </a:rPr>
              <a:t>Appreciates </a:t>
            </a:r>
            <a:r>
              <a:rPr lang="en-US" altLang="ja-JP" kern="100" dirty="0">
                <a:latin typeface="Arial" panose="020B0604020202020204" pitchFamily="34" charset="0"/>
                <a:ea typeface="ＭＳ 明朝" panose="02020609040205080304" pitchFamily="17" charset="-128"/>
                <a:cs typeface="Calibri" panose="020F0502020204030204" pitchFamily="34" charset="0"/>
              </a:rPr>
              <a:t>the offer from the ITIC to host the next PTWS-SC and </a:t>
            </a:r>
            <a:r>
              <a:rPr lang="en-US" altLang="ja-JP" b="1" kern="100" dirty="0">
                <a:latin typeface="Arial" panose="020B0604020202020204" pitchFamily="34" charset="0"/>
                <a:ea typeface="ＭＳ 明朝" panose="02020609040205080304" pitchFamily="17" charset="-128"/>
                <a:cs typeface="Calibri" panose="020F0502020204030204" pitchFamily="34" charset="0"/>
              </a:rPr>
              <a:t>decides</a:t>
            </a:r>
            <a:r>
              <a:rPr lang="en-US" altLang="ja-JP" kern="100" dirty="0">
                <a:latin typeface="Arial" panose="020B0604020202020204" pitchFamily="34" charset="0"/>
                <a:ea typeface="ＭＳ 明朝" panose="02020609040205080304" pitchFamily="17" charset="-128"/>
                <a:cs typeface="Calibri" panose="020F0502020204030204" pitchFamily="34" charset="0"/>
              </a:rPr>
              <a:t> to hold the next meeting including some WG and TT meetings in Hawaii in September, 2024.</a:t>
            </a:r>
            <a:endParaRPr lang="ja-JP" altLang="ja-JP" kern="100" dirty="0">
              <a:latin typeface="Cambria" panose="02040503050406030204" pitchFamily="18" charset="0"/>
              <a:ea typeface="ＭＳ 明朝" panose="02020609040205080304" pitchFamily="17" charset="-128"/>
              <a:cs typeface="Calibri" panose="020F0502020204030204" pitchFamily="34" charset="0"/>
            </a:endParaRPr>
          </a:p>
        </p:txBody>
      </p:sp>
    </p:spTree>
    <p:extLst>
      <p:ext uri="{BB962C8B-B14F-4D97-AF65-F5344CB8AC3E}">
        <p14:creationId xmlns:p14="http://schemas.microsoft.com/office/powerpoint/2010/main" val="35065717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718" y="0"/>
            <a:ext cx="8861721" cy="584775"/>
          </a:xfrm>
          <a:prstGeom prst="rect">
            <a:avLst/>
          </a:prstGeom>
        </p:spPr>
        <p:txBody>
          <a:bodyPr wrap="none">
            <a:spAutoFit/>
          </a:bodyPr>
          <a:lstStyle/>
          <a:p>
            <a:pPr defTabSz="1300480" hangingPunct="0"/>
            <a:r>
              <a:rPr kumimoji="0" lang="en-US" altLang="ja-JP" sz="3200" dirty="0">
                <a:solidFill>
                  <a:srgbClr val="00B0F0"/>
                </a:solidFill>
                <a:latin typeface="Arial" panose="020B0604020202020204" pitchFamily="34" charset="0"/>
                <a:cs typeface="Arial" panose="020B0604020202020204" pitchFamily="34" charset="0"/>
                <a:sym typeface="Roboto"/>
              </a:rPr>
              <a:t>IOC EC 57</a:t>
            </a:r>
            <a:r>
              <a:rPr kumimoji="0" lang="en-US" altLang="ja-JP" sz="3200" baseline="30000" dirty="0">
                <a:solidFill>
                  <a:srgbClr val="00B0F0"/>
                </a:solidFill>
                <a:latin typeface="Arial" panose="020B0604020202020204" pitchFamily="34" charset="0"/>
                <a:cs typeface="Arial" panose="020B0604020202020204" pitchFamily="34" charset="0"/>
                <a:sym typeface="Roboto"/>
              </a:rPr>
              <a:t>th</a:t>
            </a:r>
            <a:r>
              <a:rPr kumimoji="0" lang="en-US" altLang="ja-JP" sz="3200" dirty="0">
                <a:solidFill>
                  <a:srgbClr val="00B0F0"/>
                </a:solidFill>
                <a:latin typeface="Arial" panose="020B0604020202020204" pitchFamily="34" charset="0"/>
                <a:cs typeface="Arial" panose="020B0604020202020204" pitchFamily="34" charset="0"/>
                <a:sym typeface="Roboto"/>
              </a:rPr>
              <a:t> Session</a:t>
            </a:r>
            <a:r>
              <a:rPr kumimoji="0" lang="ja-JP" altLang="en-US" sz="3200" dirty="0">
                <a:solidFill>
                  <a:srgbClr val="00B0F0"/>
                </a:solidFill>
                <a:latin typeface="Arial" panose="020B0604020202020204" pitchFamily="34" charset="0"/>
                <a:cs typeface="Arial" panose="020B0604020202020204" pitchFamily="34" charset="0"/>
                <a:sym typeface="Roboto"/>
              </a:rPr>
              <a:t> </a:t>
            </a:r>
            <a:r>
              <a:rPr kumimoji="0" lang="en-US" altLang="ja-JP" sz="3200" dirty="0">
                <a:solidFill>
                  <a:srgbClr val="00B0F0"/>
                </a:solidFill>
                <a:latin typeface="Arial" panose="020B0604020202020204" pitchFamily="34" charset="0"/>
                <a:cs typeface="Arial" panose="020B0604020202020204" pitchFamily="34" charset="0"/>
                <a:sym typeface="Roboto"/>
              </a:rPr>
              <a:t>(25 June to 28 June 2024)</a:t>
            </a:r>
            <a:endParaRPr kumimoji="0" lang="ja-JP" altLang="en-US" sz="3200" dirty="0">
              <a:solidFill>
                <a:srgbClr val="00B0F0"/>
              </a:solidFill>
              <a:latin typeface="Arial" panose="020B0604020202020204" pitchFamily="34" charset="0"/>
              <a:cs typeface="Arial" panose="020B0604020202020204" pitchFamily="34" charset="0"/>
              <a:sym typeface="Roboto"/>
            </a:endParaRPr>
          </a:p>
        </p:txBody>
      </p:sp>
      <p:pic>
        <p:nvPicPr>
          <p:cNvPr id="3" name="図 2"/>
          <p:cNvPicPr>
            <a:picLocks noChangeAspect="1"/>
          </p:cNvPicPr>
          <p:nvPr/>
        </p:nvPicPr>
        <p:blipFill>
          <a:blip r:embed="rId2"/>
          <a:stretch>
            <a:fillRect/>
          </a:stretch>
        </p:blipFill>
        <p:spPr>
          <a:xfrm>
            <a:off x="482868" y="705811"/>
            <a:ext cx="9643991" cy="6055936"/>
          </a:xfrm>
          <a:prstGeom prst="rect">
            <a:avLst/>
          </a:prstGeom>
        </p:spPr>
      </p:pic>
      <p:sp>
        <p:nvSpPr>
          <p:cNvPr id="4" name="正方形/長方形 3"/>
          <p:cNvSpPr/>
          <p:nvPr/>
        </p:nvSpPr>
        <p:spPr>
          <a:xfrm>
            <a:off x="6607341" y="1431758"/>
            <a:ext cx="1959143" cy="902368"/>
          </a:xfrm>
          <a:prstGeom prst="rect">
            <a:avLst/>
          </a:prstGeom>
          <a:noFill/>
          <a:ln w="28575" cap="flat">
            <a:solidFill>
              <a:srgbClr val="FF0000"/>
            </a:solidFill>
            <a:prstDash val="sys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ja-JP" altLang="en-US" sz="2400" b="0" i="0" u="none" strike="noStrike" cap="none" spc="0" normalizeH="0" baseline="0">
              <a:ln>
                <a:noFill/>
              </a:ln>
              <a:solidFill>
                <a:srgbClr val="000000"/>
              </a:solidFill>
              <a:effectLst/>
              <a:uFillTx/>
              <a:latin typeface="+mn-lt"/>
              <a:ea typeface="+mn-ea"/>
              <a:cs typeface="+mn-cs"/>
              <a:sym typeface="Roboto"/>
            </a:endParaRPr>
          </a:p>
        </p:txBody>
      </p:sp>
      <p:sp>
        <p:nvSpPr>
          <p:cNvPr id="5" name="テキスト ボックス 4"/>
          <p:cNvSpPr txBox="1"/>
          <p:nvPr/>
        </p:nvSpPr>
        <p:spPr>
          <a:xfrm>
            <a:off x="6607341" y="5110162"/>
            <a:ext cx="2276475" cy="623758"/>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algn="ctr" defTabSz="1300480" hangingPunct="0"/>
            <a:r>
              <a:rPr kumimoji="0" lang="en-US" altLang="ja-JP" sz="800" dirty="0">
                <a:solidFill>
                  <a:srgbClr val="000000"/>
                </a:solidFill>
                <a:latin typeface="Arial" panose="020B0604020202020204" pitchFamily="34" charset="0"/>
                <a:cs typeface="Arial" panose="020B0604020202020204" pitchFamily="34" charset="0"/>
                <a:sym typeface="Roboto"/>
              </a:rPr>
              <a:t>20 YEARS  since  SUMATRA:</a:t>
            </a:r>
          </a:p>
          <a:p>
            <a:pPr algn="ctr" defTabSz="1300480" hangingPunct="0"/>
            <a:r>
              <a:rPr kumimoji="0" lang="en-US" altLang="ja-JP" sz="800" dirty="0">
                <a:solidFill>
                  <a:srgbClr val="000000"/>
                </a:solidFill>
                <a:latin typeface="Arial" panose="020B0604020202020204" pitchFamily="34" charset="0"/>
                <a:cs typeface="Arial" panose="020B0604020202020204" pitchFamily="34" charset="0"/>
                <a:sym typeface="Roboto"/>
              </a:rPr>
              <a:t>Advances in Tsunami Science and Mitigation</a:t>
            </a:r>
          </a:p>
          <a:p>
            <a:pPr algn="ctr" defTabSz="1300480" hangingPunct="0"/>
            <a:r>
              <a:rPr kumimoji="0" lang="en-US" altLang="ja-JP" sz="800" dirty="0">
                <a:solidFill>
                  <a:srgbClr val="000000"/>
                </a:solidFill>
                <a:latin typeface="Arial" panose="020B0604020202020204" pitchFamily="34" charset="0"/>
                <a:cs typeface="Arial" panose="020B0604020202020204" pitchFamily="34" charset="0"/>
                <a:sym typeface="Roboto"/>
              </a:rPr>
              <a:t>Emile A. </a:t>
            </a:r>
            <a:r>
              <a:rPr kumimoji="0" lang="en-US" altLang="ja-JP" sz="800" dirty="0" err="1">
                <a:solidFill>
                  <a:srgbClr val="000000"/>
                </a:solidFill>
                <a:latin typeface="Arial" panose="020B0604020202020204" pitchFamily="34" charset="0"/>
                <a:cs typeface="Arial" panose="020B0604020202020204" pitchFamily="34" charset="0"/>
                <a:sym typeface="Roboto"/>
              </a:rPr>
              <a:t>Okal</a:t>
            </a:r>
            <a:r>
              <a:rPr kumimoji="0" lang="en-US" altLang="ja-JP" sz="800" dirty="0">
                <a:solidFill>
                  <a:srgbClr val="000000"/>
                </a:solidFill>
                <a:latin typeface="Arial" panose="020B0604020202020204" pitchFamily="34" charset="0"/>
                <a:cs typeface="Arial" panose="020B0604020202020204" pitchFamily="34" charset="0"/>
                <a:sym typeface="Roboto"/>
              </a:rPr>
              <a:t> </a:t>
            </a:r>
          </a:p>
          <a:p>
            <a:pPr algn="ctr" defTabSz="1300480" hangingPunct="0"/>
            <a:r>
              <a:rPr kumimoji="0" lang="en-US" altLang="ja-JP" sz="800" dirty="0">
                <a:solidFill>
                  <a:srgbClr val="000000"/>
                </a:solidFill>
                <a:latin typeface="Arial" panose="020B0604020202020204" pitchFamily="34" charset="0"/>
                <a:cs typeface="Arial" panose="020B0604020202020204" pitchFamily="34" charset="0"/>
                <a:sym typeface="Roboto"/>
              </a:rPr>
              <a:t>Northwestern University</a:t>
            </a:r>
            <a:endParaRPr kumimoji="0" lang="ja-JP" altLang="en-US" sz="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57734" y="4277340"/>
            <a:ext cx="1526877" cy="2484407"/>
          </a:xfrm>
          <a:prstGeom prst="rect">
            <a:avLst/>
          </a:prstGeom>
        </p:spPr>
      </p:pic>
    </p:spTree>
    <p:extLst>
      <p:ext uri="{BB962C8B-B14F-4D97-AF65-F5344CB8AC3E}">
        <p14:creationId xmlns:p14="http://schemas.microsoft.com/office/powerpoint/2010/main" val="4752073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0718" y="296597"/>
            <a:ext cx="8861721" cy="584775"/>
          </a:xfrm>
          <a:prstGeom prst="rect">
            <a:avLst/>
          </a:prstGeom>
        </p:spPr>
        <p:txBody>
          <a:bodyPr wrap="none">
            <a:spAutoFit/>
          </a:bodyPr>
          <a:lstStyle/>
          <a:p>
            <a:pPr defTabSz="1300480" hangingPunct="0"/>
            <a:r>
              <a:rPr kumimoji="0" lang="en-US" altLang="ja-JP" sz="3200" dirty="0">
                <a:solidFill>
                  <a:srgbClr val="00B0F0"/>
                </a:solidFill>
                <a:latin typeface="Arial" panose="020B0604020202020204" pitchFamily="34" charset="0"/>
                <a:cs typeface="Arial" panose="020B0604020202020204" pitchFamily="34" charset="0"/>
                <a:sym typeface="Roboto"/>
              </a:rPr>
              <a:t>IOC EC 57</a:t>
            </a:r>
            <a:r>
              <a:rPr kumimoji="0" lang="en-US" altLang="ja-JP" sz="3200" baseline="30000" dirty="0">
                <a:solidFill>
                  <a:srgbClr val="00B0F0"/>
                </a:solidFill>
                <a:latin typeface="Arial" panose="020B0604020202020204" pitchFamily="34" charset="0"/>
                <a:cs typeface="Arial" panose="020B0604020202020204" pitchFamily="34" charset="0"/>
                <a:sym typeface="Roboto"/>
              </a:rPr>
              <a:t>th</a:t>
            </a:r>
            <a:r>
              <a:rPr kumimoji="0" lang="en-US" altLang="ja-JP" sz="3200" dirty="0">
                <a:solidFill>
                  <a:srgbClr val="00B0F0"/>
                </a:solidFill>
                <a:latin typeface="Arial" panose="020B0604020202020204" pitchFamily="34" charset="0"/>
                <a:cs typeface="Arial" panose="020B0604020202020204" pitchFamily="34" charset="0"/>
                <a:sym typeface="Roboto"/>
              </a:rPr>
              <a:t> Session</a:t>
            </a:r>
            <a:r>
              <a:rPr kumimoji="0" lang="ja-JP" altLang="en-US" sz="3200" dirty="0">
                <a:solidFill>
                  <a:srgbClr val="00B0F0"/>
                </a:solidFill>
                <a:latin typeface="Arial" panose="020B0604020202020204" pitchFamily="34" charset="0"/>
                <a:cs typeface="Arial" panose="020B0604020202020204" pitchFamily="34" charset="0"/>
                <a:sym typeface="Roboto"/>
              </a:rPr>
              <a:t> </a:t>
            </a:r>
            <a:r>
              <a:rPr kumimoji="0" lang="en-US" altLang="ja-JP" sz="3200" dirty="0">
                <a:solidFill>
                  <a:srgbClr val="00B0F0"/>
                </a:solidFill>
                <a:latin typeface="Arial" panose="020B0604020202020204" pitchFamily="34" charset="0"/>
                <a:cs typeface="Arial" panose="020B0604020202020204" pitchFamily="34" charset="0"/>
                <a:sym typeface="Roboto"/>
              </a:rPr>
              <a:t>(25 June to 28 June 2024)</a:t>
            </a:r>
            <a:endParaRPr kumimoji="0" lang="ja-JP" altLang="en-US" sz="3200" dirty="0">
              <a:solidFill>
                <a:srgbClr val="00B0F0"/>
              </a:solidFill>
              <a:latin typeface="Arial" panose="020B0604020202020204" pitchFamily="34" charset="0"/>
              <a:cs typeface="Arial" panose="020B0604020202020204" pitchFamily="34" charset="0"/>
              <a:sym typeface="Roboto"/>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718" y="3322006"/>
            <a:ext cx="4480314" cy="3360236"/>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4190927324"/>
              </p:ext>
            </p:extLst>
          </p:nvPr>
        </p:nvGraphicFramePr>
        <p:xfrm>
          <a:off x="410718" y="1240473"/>
          <a:ext cx="7413440" cy="1854200"/>
        </p:xfrm>
        <a:graphic>
          <a:graphicData uri="http://schemas.openxmlformats.org/drawingml/2006/table">
            <a:tbl>
              <a:tblPr firstRow="1" bandRow="1">
                <a:tableStyleId>{5C22544A-7EE6-4342-B048-85BDC9FD1C3A}</a:tableStyleId>
              </a:tblPr>
              <a:tblGrid>
                <a:gridCol w="2116822">
                  <a:extLst>
                    <a:ext uri="{9D8B030D-6E8A-4147-A177-3AD203B41FA5}">
                      <a16:colId xmlns:a16="http://schemas.microsoft.com/office/drawing/2014/main" val="4001408821"/>
                    </a:ext>
                  </a:extLst>
                </a:gridCol>
                <a:gridCol w="1708030">
                  <a:extLst>
                    <a:ext uri="{9D8B030D-6E8A-4147-A177-3AD203B41FA5}">
                      <a16:colId xmlns:a16="http://schemas.microsoft.com/office/drawing/2014/main" val="1795390460"/>
                    </a:ext>
                  </a:extLst>
                </a:gridCol>
                <a:gridCol w="3588588">
                  <a:extLst>
                    <a:ext uri="{9D8B030D-6E8A-4147-A177-3AD203B41FA5}">
                      <a16:colId xmlns:a16="http://schemas.microsoft.com/office/drawing/2014/main" val="4228490021"/>
                    </a:ext>
                  </a:extLst>
                </a:gridCol>
              </a:tblGrid>
              <a:tr h="370840">
                <a:tc>
                  <a:txBody>
                    <a:bodyPr/>
                    <a:lstStyle/>
                    <a:p>
                      <a:pPr algn="ctr"/>
                      <a:r>
                        <a:rPr kumimoji="1" lang="en-US" altLang="ja-JP" sz="1400" b="0" dirty="0">
                          <a:latin typeface="Arial" panose="020B0604020202020204" pitchFamily="34" charset="0"/>
                          <a:cs typeface="Arial" panose="020B0604020202020204" pitchFamily="34" charset="0"/>
                        </a:rPr>
                        <a:t>ICG and </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Session</a:t>
                      </a:r>
                      <a:endParaRPr kumimoji="1" lang="ja-JP" altLang="en-US" sz="1400" b="0" dirty="0">
                        <a:latin typeface="Arial" panose="020B0604020202020204" pitchFamily="34" charset="0"/>
                        <a:cs typeface="Arial" panose="020B0604020202020204" pitchFamily="34" charset="0"/>
                      </a:endParaRPr>
                    </a:p>
                  </a:txBody>
                  <a:tcPr/>
                </a:tc>
                <a:tc>
                  <a:txBody>
                    <a:bodyPr/>
                    <a:lstStyle/>
                    <a:p>
                      <a:pPr algn="ctr"/>
                      <a:r>
                        <a:rPr kumimoji="1" lang="en-US" altLang="ja-JP" sz="1400" b="0" dirty="0">
                          <a:latin typeface="Arial" panose="020B0604020202020204" pitchFamily="34" charset="0"/>
                          <a:cs typeface="Arial" panose="020B0604020202020204" pitchFamily="34" charset="0"/>
                        </a:rPr>
                        <a:t>Reporter</a:t>
                      </a:r>
                      <a:endParaRPr kumimoji="1" lang="ja-JP" alt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8284513"/>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ICG/CARIBE-EWS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b="0" i="0" u="none" strike="noStrike" cap="none" spc="0" baseline="0" dirty="0">
                          <a:ln>
                            <a:noFill/>
                          </a:ln>
                          <a:solidFill>
                            <a:schemeClr val="dk1"/>
                          </a:solidFill>
                          <a:effectLst/>
                          <a:uFillTx/>
                          <a:latin typeface="Arial" panose="020B0604020202020204" pitchFamily="34" charset="0"/>
                          <a:ea typeface="+mn-ea"/>
                          <a:cs typeface="Arial" panose="020B0604020202020204" pitchFamily="34" charset="0"/>
                          <a:sym typeface="Roboto"/>
                        </a:rPr>
                        <a:t>Dr. Regina Browne on behalf the Chair </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6226051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1400" dirty="0">
                          <a:solidFill>
                            <a:srgbClr val="000000"/>
                          </a:solidFill>
                          <a:latin typeface="Arial" panose="020B0604020202020204" pitchFamily="34" charset="0"/>
                          <a:cs typeface="Arial" panose="020B0604020202020204" pitchFamily="34" charset="0"/>
                          <a:sym typeface="Roboto"/>
                        </a:rPr>
                        <a:t>ICG/NEAMTWS</a:t>
                      </a:r>
                    </a:p>
                  </a:txBody>
                  <a:tcPr/>
                </a:tc>
                <a:tc>
                  <a:txBody>
                    <a:bodyPr/>
                    <a:lstStyle/>
                    <a:p>
                      <a:pPr algn="ctr"/>
                      <a:r>
                        <a:rPr kumimoji="1" lang="en-US" altLang="ja-JP" sz="1400" dirty="0">
                          <a:latin typeface="Arial" panose="020B0604020202020204" pitchFamily="34" charset="0"/>
                          <a:cs typeface="Arial" panose="020B0604020202020204" pitchFamily="34" charset="0"/>
                        </a:rPr>
                        <a:t>XVIII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Alessandro Amato</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1508718"/>
                  </a:ext>
                </a:extLst>
              </a:tr>
              <a:tr h="370840">
                <a:tc>
                  <a:txBody>
                    <a:bodyPr/>
                    <a:lstStyle/>
                    <a:p>
                      <a:pPr algn="ctr"/>
                      <a:r>
                        <a:rPr kumimoji="0" lang="en-US" altLang="ja-JP"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Roboto"/>
                        </a:rPr>
                        <a:t>ICG/PTWS</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XXX</a:t>
                      </a:r>
                      <a:r>
                        <a:rPr kumimoji="1" lang="en-US" altLang="ja-JP" sz="1400" baseline="0" dirty="0">
                          <a:latin typeface="Arial" panose="020B0604020202020204" pitchFamily="34" charset="0"/>
                          <a:cs typeface="Arial" panose="020B0604020202020204" pitchFamily="34" charset="0"/>
                        </a:rPr>
                        <a:t>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Mr.</a:t>
                      </a:r>
                      <a:r>
                        <a:rPr kumimoji="1" lang="en-US" altLang="ja-JP" sz="1400" baseline="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Yuji Nishimae</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2340258"/>
                  </a:ext>
                </a:extLst>
              </a:tr>
              <a:tr h="370840">
                <a:tc>
                  <a:txBody>
                    <a:bodyPr/>
                    <a:lstStyle/>
                    <a:p>
                      <a:pPr algn="ctr"/>
                      <a:r>
                        <a:rPr kumimoji="0" lang="en-US" altLang="ja-JP" sz="1400" dirty="0">
                          <a:solidFill>
                            <a:srgbClr val="000000"/>
                          </a:solidFill>
                          <a:latin typeface="Arial" panose="020B0604020202020204" pitchFamily="34" charset="0"/>
                          <a:cs typeface="Arial" panose="020B0604020202020204" pitchFamily="34" charset="0"/>
                          <a:sym typeface="Roboto"/>
                        </a:rPr>
                        <a:t>TOWS-WG</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XVII Session</a:t>
                      </a:r>
                      <a:endParaRPr kumimoji="1" lang="ja-JP" altLang="en-US" sz="1400" dirty="0">
                        <a:latin typeface="Arial" panose="020B0604020202020204" pitchFamily="34" charset="0"/>
                        <a:cs typeface="Arial" panose="020B0604020202020204" pitchFamily="34" charset="0"/>
                      </a:endParaRPr>
                    </a:p>
                  </a:txBody>
                  <a:tcPr/>
                </a:tc>
                <a:tc>
                  <a:txBody>
                    <a:bodyPr/>
                    <a:lstStyle/>
                    <a:p>
                      <a:pPr algn="l"/>
                      <a:r>
                        <a:rPr kumimoji="1" lang="en-US" altLang="ja-JP" sz="1400" dirty="0">
                          <a:latin typeface="Arial" panose="020B0604020202020204" pitchFamily="34" charset="0"/>
                          <a:cs typeface="Arial" panose="020B0604020202020204" pitchFamily="34" charset="0"/>
                        </a:rPr>
                        <a:t>Dr. </a:t>
                      </a:r>
                      <a:r>
                        <a:rPr kumimoji="1" lang="en-US" altLang="ja-JP" sz="1400" dirty="0" err="1">
                          <a:latin typeface="Arial" panose="020B0604020202020204" pitchFamily="34" charset="0"/>
                          <a:cs typeface="Arial" panose="020B0604020202020204" pitchFamily="34" charset="0"/>
                        </a:rPr>
                        <a:t>Srinivasa</a:t>
                      </a:r>
                      <a:r>
                        <a:rPr kumimoji="1" lang="en-US" altLang="ja-JP" sz="1400" dirty="0">
                          <a:latin typeface="Arial" panose="020B0604020202020204" pitchFamily="34" charset="0"/>
                          <a:cs typeface="Arial" panose="020B0604020202020204" pitchFamily="34" charset="0"/>
                        </a:rPr>
                        <a:t> Kumar </a:t>
                      </a:r>
                      <a:r>
                        <a:rPr kumimoji="1" lang="en-US" altLang="ja-JP" sz="1400" dirty="0" err="1">
                          <a:latin typeface="Arial" panose="020B0604020202020204" pitchFamily="34" charset="0"/>
                          <a:cs typeface="Arial" panose="020B0604020202020204" pitchFamily="34" charset="0"/>
                        </a:rPr>
                        <a:t>Tummala</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7272569"/>
                  </a:ext>
                </a:extLst>
              </a:tr>
            </a:tbl>
          </a:graphicData>
        </a:graphic>
      </p:graphicFrame>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81108" y="1145411"/>
            <a:ext cx="3004041" cy="1831435"/>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05926" y="3453774"/>
            <a:ext cx="2940846" cy="1836526"/>
          </a:xfrm>
          <a:prstGeom prst="rect">
            <a:avLst/>
          </a:prstGeom>
        </p:spPr>
      </p:pic>
      <p:pic>
        <p:nvPicPr>
          <p:cNvPr id="10" name="図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481108" y="2996654"/>
            <a:ext cx="2950519" cy="1811627"/>
          </a:xfrm>
          <a:prstGeom prst="rect">
            <a:avLst/>
          </a:prstGeom>
        </p:spPr>
      </p:pic>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24457" y="4828089"/>
            <a:ext cx="3008047" cy="1854153"/>
          </a:xfrm>
          <a:prstGeom prst="rect">
            <a:avLst/>
          </a:prstGeom>
        </p:spPr>
      </p:pic>
    </p:spTree>
    <p:extLst>
      <p:ext uri="{BB962C8B-B14F-4D97-AF65-F5344CB8AC3E}">
        <p14:creationId xmlns:p14="http://schemas.microsoft.com/office/powerpoint/2010/main" val="2673407044"/>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6.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TotalTime>
  <Words>2570</Words>
  <Application>Microsoft Office PowerPoint</Application>
  <PresentationFormat>ワイド画面</PresentationFormat>
  <Paragraphs>152</Paragraphs>
  <Slides>17</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17</vt:i4>
      </vt:variant>
    </vt:vector>
  </HeadingPairs>
  <TitlesOfParts>
    <vt:vector size="30" baseType="lpstr">
      <vt:lpstr>游ゴシック</vt:lpstr>
      <vt:lpstr>Arial</vt:lpstr>
      <vt:lpstr>Calibri</vt:lpstr>
      <vt:lpstr>Cambria</vt:lpstr>
      <vt:lpstr>Open Sans</vt:lpstr>
      <vt:lpstr>Roboto</vt:lpstr>
      <vt:lpstr>Wingdings</vt:lpstr>
      <vt:lpstr>9_Custom Design</vt:lpstr>
      <vt:lpstr>3_Office Theme</vt:lpstr>
      <vt:lpstr>2_Office Theme</vt:lpstr>
      <vt:lpstr>1_Office Theme</vt:lpstr>
      <vt:lpstr>10_Custom Design</vt:lpstr>
      <vt:lpstr>4_Office Theme</vt:lpstr>
      <vt:lpstr>4. Chair’s Report on the TOWS-WG XVII session and the IOC 57th EC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Expansion of the ICG/PTWS Earthquake Source Zone</vt:lpstr>
      <vt:lpstr>PowerPoint プレゼンテーション</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from the Chairperson </dc:title>
  <dc:creator>Nishimae</dc:creator>
  <cp:lastModifiedBy>tsunami-13</cp:lastModifiedBy>
  <cp:revision>70</cp:revision>
  <dcterms:created xsi:type="dcterms:W3CDTF">2024-07-29T09:32:45Z</dcterms:created>
  <dcterms:modified xsi:type="dcterms:W3CDTF">2024-09-17T04:13:17Z</dcterms:modified>
</cp:coreProperties>
</file>