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92"/>
  </p:normalViewPr>
  <p:slideViewPr>
    <p:cSldViewPr snapToGrid="0">
      <p:cViewPr varScale="1">
        <p:scale>
          <a:sx n="114" d="100"/>
          <a:sy n="114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1C2F4-C0AD-1244-AEB0-E69CC47A71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4A4EA1-8A7C-1589-ED90-4A0A0F763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C0267-46C8-BB40-9B4C-F738FCEB2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0199-78E3-E645-A7E3-D8EC758EB66F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A02F8-21C1-9E1D-11F0-A5823BF9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BEFA1-98F0-97EC-BCC0-85855FDD1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7276-3A63-A149-A633-47FE2B15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64FE2-7C1B-1F39-28DF-410F567E6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FC49B1-B090-61F0-0049-A82CE2EFD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C738F-0267-9D6D-7FE4-2C44EC3F5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0199-78E3-E645-A7E3-D8EC758EB66F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5FC9C-221A-0DD3-1C97-3B57E2EEB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DD110-DFC5-D9A9-1188-BBA2C7F9C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7276-3A63-A149-A633-47FE2B15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491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1231E1-8F8F-D3D8-A8E5-E74A4B582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B73F8E-2A83-A090-E486-2BCE67F185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205B9-8A00-95EB-CCB1-240146ED7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0199-78E3-E645-A7E3-D8EC758EB66F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2FBFE-54B2-6D41-23D7-EC6727332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20789-E1D1-A382-6623-6B6397238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7276-3A63-A149-A633-47FE2B15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3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2968C-D120-CBDF-5348-DBADBDEA7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DAD68-724A-4FD2-1352-83D0AD39ED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EF1BB-1DD3-74F8-20C0-F8BA10242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0199-78E3-E645-A7E3-D8EC758EB66F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BD28A-6E11-86BB-9FFA-4C423A3E0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FB129-04FD-2909-16E0-648E67EC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7276-3A63-A149-A633-47FE2B15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8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F6FA5-B791-76B0-4EAC-DDBA8200B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8CB226-CCB0-EB75-A333-A306EEAB1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7D020-7202-1DB6-6A9B-50D7230A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0199-78E3-E645-A7E3-D8EC758EB66F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B5E775-0A54-91BE-EE77-1C69C3899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D88E6-A7A9-5F97-CEFD-96D0E3C20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7276-3A63-A149-A633-47FE2B15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94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820FA-291C-2179-D148-AC9B22FD3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33267-A422-BCC2-E1FF-9F01A92EAA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C4EC8A-E00E-4D08-979E-6A0E1BEB4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ADB95-F07D-7977-1716-C9C8F26B5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0199-78E3-E645-A7E3-D8EC758EB66F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5D07B-8B23-4564-E7DB-CC3DDA3B0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64C393-38BA-DECA-3C84-AAD4F7AE1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7276-3A63-A149-A633-47FE2B15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37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05CC3-D831-A554-1A22-5120583B6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C29168-6E2C-AFB0-2ECC-CDC34261D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E7AF-2D1A-00B2-5A2E-292AB4965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8C0FB6-4004-43E8-8984-520AC1CD5F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AE7E03-3CD7-C4B4-6DBD-05D94BCC55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20847F-1B76-6148-20F7-3CE3B67AB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0199-78E3-E645-A7E3-D8EC758EB66F}" type="datetimeFigureOut">
              <a:rPr lang="en-US" smtClean="0"/>
              <a:t>9/6/24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301EEF-213D-E8C6-484B-3D40336BA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B6C2A4-21CE-F72D-8387-76E4AD31B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7276-3A63-A149-A633-47FE2B15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91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F0B7E-EDFB-159B-2CE1-446456028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3630BC-C561-8888-FE22-119CEDB64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0199-78E3-E645-A7E3-D8EC758EB66F}" type="datetimeFigureOut">
              <a:rPr lang="en-US" smtClean="0"/>
              <a:t>9/6/24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682C59-5CC6-59B8-2167-A9646F710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6A2D8C-0F1B-F48A-B6F6-C0D052388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7276-3A63-A149-A633-47FE2B15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6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1EC359-3C98-6E85-7661-81D9B2D25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0199-78E3-E645-A7E3-D8EC758EB66F}" type="datetimeFigureOut">
              <a:rPr lang="en-US" smtClean="0"/>
              <a:t>9/6/24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866C24-3419-A02D-4E4F-614C51EB0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12EEF7-D6D2-AFED-9C87-0A063A58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7276-3A63-A149-A633-47FE2B15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45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F547E-AA84-A7BB-704B-3E1D33E24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24763-C59A-290D-A0BB-6AFF54FC1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95A4E3-C19E-2466-D27A-9AE561EA63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04E534-AEA8-7DA3-0517-C875F7639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0199-78E3-E645-A7E3-D8EC758EB66F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37CC64-D564-3ADC-3197-E2BA3A9FC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787944-A123-9D22-7E67-F3F6110F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7276-3A63-A149-A633-47FE2B15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8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976EB-C231-8522-D10D-7E8B1F186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B6ECD8-A3FD-149F-AA7F-7E2B614121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CF52E6-8B56-DF9E-7570-15A7FAD4F2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A3D080-D4B5-E2AA-5B08-CC4D6DF51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E0199-78E3-E645-A7E3-D8EC758EB66F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553B08-82E5-B38A-1D6C-B069F8A5A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FB7CB9-CC83-2398-6B49-BB1B522AC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7276-3A63-A149-A633-47FE2B15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244195-C99A-6864-3A0F-EB17EBC63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7D38B4-968D-8A7A-1E97-5B8976514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8806E-DDA2-886F-030F-B14C8F7BFD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EE0199-78E3-E645-A7E3-D8EC758EB66F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40FF6-311E-9EBA-6B60-B08D32E396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9ADA7-929F-1C7E-AD86-121FC62D12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277276-3A63-A149-A633-47FE2B151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44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47E4D-EB73-D3F8-5B47-0D28E0F659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management theme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E01FDF-A9DF-3E8F-61D6-AC648112DB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6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4F257-4221-3125-C9EB-78C5696EF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2DF22-57F5-FCBC-F439-7357A4439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116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1800" u="sng" dirty="0">
                <a:effectLst/>
                <a:latin typeface="Verdana" panose="020B060403050404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Priorities</a:t>
            </a:r>
            <a:endParaRPr lang="en-GB" sz="1800" dirty="0">
              <a:effectLst/>
              <a:latin typeface="Aptos" panose="020B00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16000"/>
              </a:lnSpc>
              <a:buFont typeface="Verdana" panose="020B0604030504040204" pitchFamily="34" charset="0"/>
              <a:buChar char="-"/>
            </a:pPr>
            <a:r>
              <a:rPr lang="en-US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Interoperability ODIS-WIS2</a:t>
            </a:r>
            <a:endParaRPr lang="en-GB" sz="18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buFont typeface="Verdana" panose="020B0604030504040204" pitchFamily="34" charset="0"/>
              <a:buChar char="-"/>
            </a:pPr>
            <a:r>
              <a:rPr lang="en-US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Alignment (possibly mapping of the policies to identify areas of concern) of WMO and IOC data policies (and terms of use) [this was separate item but essential for interoperability]</a:t>
            </a:r>
            <a:endParaRPr lang="en-GB" sz="18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Aft>
                <a:spcPts val="800"/>
              </a:spcAft>
              <a:buFont typeface="Verdana" panose="020B0604030504040204" pitchFamily="34" charset="0"/>
              <a:buChar char="-"/>
            </a:pPr>
            <a:r>
              <a:rPr lang="en-US" sz="1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ollaboration and joint governance of MCDS by WMO and IOC (IODE)</a:t>
            </a:r>
            <a:endParaRPr lang="en-GB" sz="1800" dirty="0">
              <a:effectLst/>
              <a:latin typeface="Aptos" panose="020B00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indent="0">
              <a:lnSpc>
                <a:spcPct val="116000"/>
              </a:lnSpc>
              <a:spcAft>
                <a:spcPts val="800"/>
              </a:spcAft>
              <a:buNone/>
            </a:pPr>
            <a:r>
              <a:rPr lang="en-US" sz="1800" u="sng" dirty="0">
                <a:effectLst/>
                <a:latin typeface="Verdana" panose="020B060403050404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Responsibilities and champions</a:t>
            </a:r>
            <a:endParaRPr lang="en-GB" sz="1800" dirty="0">
              <a:effectLst/>
              <a:latin typeface="Aptos" panose="020B00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342900" lvl="0" indent="-342900">
              <a:lnSpc>
                <a:spcPct val="116000"/>
              </a:lnSpc>
              <a:buFont typeface="Verdana" panose="020B0604030504040204" pitchFamily="34" charset="0"/>
              <a:buChar char="-"/>
            </a:pPr>
            <a:r>
              <a:rPr lang="en-US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Establishment of JCB (time-limited) </a:t>
            </a:r>
            <a:r>
              <a:rPr lang="en-US" sz="1800" b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task team </a:t>
            </a:r>
            <a:r>
              <a:rPr lang="en-US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(to be confirmed naming) to develop terms of reference of joint WMO/IOC working group on data management (that will deal with the priorities listed above)</a:t>
            </a:r>
            <a:br>
              <a:rPr lang="en-US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(proposed initial membership: Jeremy Tandy, Simon McLellan, Lotta </a:t>
            </a:r>
            <a:r>
              <a:rPr lang="en-US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Fyrberg</a:t>
            </a:r>
            <a:r>
              <a:rPr lang="en-US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Paula Sierra + Secretariat)</a:t>
            </a:r>
            <a:endParaRPr lang="en-GB" sz="18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Aft>
                <a:spcPts val="800"/>
              </a:spcAft>
              <a:buFont typeface="Verdana" panose="020B0604030504040204" pitchFamily="34" charset="0"/>
              <a:buChar char="-"/>
            </a:pPr>
            <a:r>
              <a:rPr lang="en-US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Subsequent to output from TT, establishment of joint working group by IOC and WMO on data management (membership to be determined by IOC and WMO individually)</a:t>
            </a:r>
            <a:endParaRPr lang="en-GB" sz="18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8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AEABE-316B-137B-F8A9-F58826514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Actions </a:t>
            </a:r>
            <a:r>
              <a:rPr lang="en-US" sz="3600" dirty="0">
                <a:effectLst/>
                <a:latin typeface="Verdana" panose="020B060403050404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[to be recommended to WMO and IOC]</a:t>
            </a:r>
            <a:br>
              <a:rPr lang="en-GB" sz="4400" dirty="0">
                <a:effectLst/>
                <a:latin typeface="Aptos" panose="020B00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2D2E2-02D6-7F34-A767-3CE00F41B2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693"/>
            <a:ext cx="10515600" cy="48722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6000"/>
              </a:lnSpc>
              <a:buFont typeface="Verdana" panose="020B0604030504040204" pitchFamily="34" charset="0"/>
              <a:buChar char="-"/>
            </a:pPr>
            <a:r>
              <a:rPr lang="en-US" sz="24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See responsibilities</a:t>
            </a:r>
            <a:endParaRPr lang="en-GB" sz="24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buFont typeface="Verdana" panose="020B0604030504040204" pitchFamily="34" charset="0"/>
              <a:buChar char="-"/>
            </a:pPr>
            <a:r>
              <a:rPr lang="en-US" sz="24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Relevant experts to participate in “session on WMO-IOC cooperation in data management” during International Ocean Data Conference 3 (Santa Martha, Colombia, 10-11 March 2025)</a:t>
            </a:r>
            <a:endParaRPr lang="en-GB" sz="24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buFont typeface="Verdana" panose="020B0604030504040204" pitchFamily="34" charset="0"/>
              <a:buChar char="-"/>
            </a:pPr>
            <a:r>
              <a:rPr lang="en-US" sz="24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Similar WMO event(s) in 2025? (</a:t>
            </a:r>
            <a:r>
              <a:rPr lang="en-US" sz="24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tbd</a:t>
            </a:r>
            <a:r>
              <a:rPr lang="en-US" sz="24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6000"/>
              </a:lnSpc>
              <a:buFont typeface="Verdana" panose="020B0604030504040204" pitchFamily="34" charset="0"/>
              <a:buChar char="-"/>
            </a:pPr>
            <a:r>
              <a:rPr lang="en-US" sz="24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Building of community of oceanography/marine meteorology experts (from IODE NODCs/ADUs and WMO NMHSs)</a:t>
            </a:r>
          </a:p>
          <a:p>
            <a:pPr marL="342900" lvl="0" indent="-342900">
              <a:lnSpc>
                <a:spcPct val="116000"/>
              </a:lnSpc>
              <a:buFont typeface="Verdana" panose="020B0604030504040204" pitchFamily="34" charset="0"/>
              <a:buChar char="-"/>
            </a:pPr>
            <a:r>
              <a:rPr lang="en-US" sz="24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Sharing of regular updates on WMO and IOC activities related to data management (with each other and with community)</a:t>
            </a:r>
            <a:endParaRPr lang="en-GB" sz="24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16000"/>
              </a:lnSpc>
              <a:spcAft>
                <a:spcPts val="800"/>
              </a:spcAft>
              <a:buNone/>
            </a:pPr>
            <a:endParaRPr lang="en-GB" sz="1800" dirty="0">
              <a:effectLst/>
              <a:latin typeface="Aptos" panose="020B00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795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64BA3-C933-178D-9A74-6DEE1D748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Verdana" panose="020B060403050404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Advice to technical bodies</a:t>
            </a:r>
            <a:br>
              <a:rPr lang="en-GB" dirty="0">
                <a:latin typeface="Aptos" panose="020B00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53E03-1BE9-7F52-42B7-BCF2C5A73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6000"/>
              </a:lnSpc>
              <a:buFont typeface="Verdana" panose="020B0604030504040204" pitchFamily="34" charset="0"/>
              <a:buChar char="-"/>
            </a:pPr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Cross-invitations between SG-ODIS and SG-FIT (future data infrastructure technology)</a:t>
            </a:r>
            <a:endParaRPr lang="en-GB" sz="28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Aft>
                <a:spcPts val="800"/>
              </a:spcAft>
              <a:buFont typeface="Verdana" panose="020B0604030504040204" pitchFamily="34" charset="0"/>
              <a:buChar char="-"/>
            </a:pPr>
            <a:r>
              <a:rPr lang="en-US" sz="2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Cross invitations to IODE Committee sessions (next in Santa Martha, 12-14 March 2025) and WMO equivalent (SCIMT?)</a:t>
            </a:r>
            <a:endParaRPr lang="en-GB" sz="28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599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8F951-B3F1-3545-BE64-B8BB74566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ffectLst/>
                <a:latin typeface="Verdana" panose="020B060403050404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Set timelines and KPI</a:t>
            </a:r>
            <a:br>
              <a:rPr lang="en-GB" sz="4400" dirty="0">
                <a:effectLst/>
                <a:latin typeface="Aptos" panose="020B00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44FF9-E127-F112-994D-AAB0E21B7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1239"/>
            <a:ext cx="10515600" cy="4905724"/>
          </a:xfrm>
        </p:spPr>
        <p:txBody>
          <a:bodyPr/>
          <a:lstStyle/>
          <a:p>
            <a:pPr marL="342900" lvl="0" indent="-342900">
              <a:lnSpc>
                <a:spcPct val="116000"/>
              </a:lnSpc>
              <a:buFont typeface="Verdana" panose="020B0604030504040204" pitchFamily="34" charset="0"/>
              <a:buChar char="-"/>
            </a:pPr>
            <a:r>
              <a:rPr lang="en-US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TT: to be decided by JCB today</a:t>
            </a:r>
          </a:p>
          <a:p>
            <a:pPr marL="342900" lvl="0" indent="-342900">
              <a:lnSpc>
                <a:spcPct val="116000"/>
              </a:lnSpc>
              <a:buFont typeface="Verdana" panose="020B0604030504040204" pitchFamily="34" charset="0"/>
              <a:buChar char="-"/>
            </a:pPr>
            <a:r>
              <a:rPr lang="en-US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WG: </a:t>
            </a:r>
            <a:r>
              <a:rPr lang="en-US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ToRs</a:t>
            </a:r>
            <a:r>
              <a:rPr lang="en-US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be submitted to JCB Chairs, then to IODE-28 (deadline January 2025) and WMO equivalent (deadline to be determined by WMO)</a:t>
            </a:r>
            <a:endParaRPr lang="en-GB" sz="18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buFont typeface="Verdana" panose="020B0604030504040204" pitchFamily="34" charset="0"/>
              <a:buChar char="-"/>
            </a:pPr>
            <a:r>
              <a:rPr lang="en-US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IODE-28 will review </a:t>
            </a:r>
            <a:r>
              <a:rPr lang="en-US" sz="1800" dirty="0" err="1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ToRs</a:t>
            </a:r>
            <a:r>
              <a:rPr lang="en-US" sz="1800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WG and agree/disagree/revise. WMO equivalent will do the same</a:t>
            </a:r>
          </a:p>
          <a:p>
            <a:pPr marL="342900" lvl="0" indent="-342900">
              <a:lnSpc>
                <a:spcPct val="116000"/>
              </a:lnSpc>
              <a:buFont typeface="Verdana" panose="020B0604030504040204" pitchFamily="34" charset="0"/>
              <a:buChar char="-"/>
            </a:pPr>
            <a:endParaRPr lang="en-GB" sz="18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6000"/>
              </a:lnSpc>
              <a:spcAft>
                <a:spcPts val="800"/>
              </a:spcAft>
              <a:buFont typeface="Verdana" panose="020B0604030504040204" pitchFamily="34" charset="0"/>
              <a:buChar char="-"/>
            </a:pPr>
            <a:r>
              <a:rPr lang="en-US" sz="1800" i="1" dirty="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Question: will IOC assembly and WMO executive council need to agree with establishment of WG as well?</a:t>
            </a:r>
            <a:endParaRPr lang="en-GB" sz="1800" i="1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7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8e024d6-51f2-471b-ac2c-b1117d65062e}" enabled="1" method="Standard" siteId="{1d4fae52-39b3-4bfa-b0b3-022956b1119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359</Words>
  <Application>Microsoft Macintosh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Verdana</vt:lpstr>
      <vt:lpstr>Office Theme</vt:lpstr>
      <vt:lpstr>Data management theme</vt:lpstr>
      <vt:lpstr>Identify</vt:lpstr>
      <vt:lpstr>Actions [to be recommended to WMO and IOC] </vt:lpstr>
      <vt:lpstr>Advice to technical bodies </vt:lpstr>
      <vt:lpstr>Set timelines and KPI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Pissierssens, Peter</dc:creator>
  <cp:lastModifiedBy>Pissierssens, Peter</cp:lastModifiedBy>
  <cp:revision>1</cp:revision>
  <dcterms:created xsi:type="dcterms:W3CDTF">2024-09-06T08:28:02Z</dcterms:created>
  <dcterms:modified xsi:type="dcterms:W3CDTF">2024-09-06T08:39:29Z</dcterms:modified>
</cp:coreProperties>
</file>