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1" r:id="rId5"/>
  </p:sldMasterIdLst>
  <p:notesMasterIdLst>
    <p:notesMasterId r:id="rId12"/>
  </p:notesMasterIdLst>
  <p:sldIdLst>
    <p:sldId id="256" r:id="rId6"/>
    <p:sldId id="295" r:id="rId7"/>
    <p:sldId id="292" r:id="rId8"/>
    <p:sldId id="294" r:id="rId9"/>
    <p:sldId id="297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94A490-9DF7-42F4-E52E-888CF7F9737E}" v="402" dt="2024-09-03T18:59:10.042"/>
    <p1510:client id="{5FD8A009-C288-78A2-AD08-30561B4EFED6}" v="1024" dt="2024-09-04T08:43:22.370"/>
    <p1510:client id="{F32EB0D4-5307-BBFF-0181-7C6C0875E817}" v="17" dt="2024-09-04T08:48:32.4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853BE-BEF9-744F-B915-4E1D1B03E190}" type="datetimeFigureOut">
              <a:rPr lang="en-CH" smtClean="0"/>
              <a:t>09/04/2024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385D9-1471-9A45-BC4A-B8D0C839A8C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28554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H" i="1"/>
              <a:t>Note: </a:t>
            </a:r>
            <a:r>
              <a:rPr lang="en-CH" b="1" i="1"/>
              <a:t>List</a:t>
            </a:r>
            <a:r>
              <a:rPr lang="en-CH" i="1"/>
              <a:t> crosscutting-priority items (4-5) with a mutual interest for WMO &amp; IOC that JCB should consider working on. This can be outside of your area of representation. </a:t>
            </a:r>
            <a:r>
              <a:rPr lang="en-CH" b="1" i="1"/>
              <a:t>Speak to</a:t>
            </a:r>
            <a:r>
              <a:rPr lang="en-CH" i="1"/>
              <a:t> why these are important.</a:t>
            </a:r>
            <a:endParaRPr lang="en-CH"/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385D9-1471-9A45-BC4A-B8D0C839A8C8}" type="slidenum">
              <a:rPr lang="en-CH" smtClean="0"/>
              <a:t>3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05714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H" i="1">
                <a:latin typeface="Helvetica"/>
                <a:cs typeface="Helvetica"/>
              </a:rPr>
              <a:t>Note: List criteria</a:t>
            </a:r>
            <a:endParaRPr lang="en-CH">
              <a:latin typeface="Helvetica"/>
              <a:cs typeface="Helvetica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385D9-1471-9A45-BC4A-B8D0C839A8C8}" type="slidenum">
              <a:rPr lang="en-CH" smtClean="0"/>
              <a:t>4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0588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H" i="1">
                <a:latin typeface="Helvetica"/>
                <a:cs typeface="Helvetica"/>
              </a:rPr>
              <a:t>Note: List criteria</a:t>
            </a:r>
            <a:endParaRPr lang="en-CH">
              <a:latin typeface="Helvetica"/>
              <a:cs typeface="Helvetica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385D9-1471-9A45-BC4A-B8D0C839A8C8}" type="slidenum">
              <a:rPr lang="en-CH" smtClean="0"/>
              <a:t>5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79017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9" name="Google Shape;19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B467-8141-9D3E-10F8-48277D891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latin typeface="Helvetic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29CEFF-EE51-C214-F9D0-8791C53E5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Helvetica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06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4CDB4-04C9-BDA1-C023-D9D7C95EF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EF7B7-54EF-2C0B-0F9A-83B795C0D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4DBB1-D531-86BC-C5FA-87B09A2514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0701D-5C3D-580D-F161-21041967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2AE07-9A48-1304-FFCB-6229DE5B3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06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F88961-7BE8-8D4E-AE63-5D52E642E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2D7E9D-637D-8F3F-1D5B-3C0E962CD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00984-5C22-53B9-BD52-A8E16BEC07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F62E4-ACAA-EEE6-18F1-02C726A0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785F5-ADCF-C644-0B4F-128C2B83B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709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98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9CD29-D46D-DE05-CD85-F1E3339FC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5A81E-BC78-9CFF-0061-696F497A4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90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53678-8E5D-EC76-46D0-25D4FBFEB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FF8B4-BD51-2C82-C457-1D5A89D4B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CE888-A0FC-F885-8F79-E4646CE515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AB8EF-C332-2199-D7C7-ACE893CAF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CE6C9-7EC9-1621-9403-1B291A8E9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756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28374-960B-E670-480B-2C4C02393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FC1B0-4CA4-C5F4-FB5C-8996DFCF9A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4114E-AB93-E3F7-9361-8DFB8912B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43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8290-EF47-83D3-3893-08871D4E2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B9549-E613-5F07-8025-A70C8F5A8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FDB54F-8B96-E3D6-72B5-376D82BEF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B9CFF1-2FBA-02D5-DBDA-4FF184E8DF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0C174F-617F-CB41-F32F-67D4179367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4E1E69-8D09-6637-1BF3-D216FEB1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3BBE9C-BD7B-E51B-B4C8-53C9696CA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CE4A3A-CEB5-45D9-1044-9549F26D0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36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11B78-C983-4367-DD7E-C757155C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79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457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B54C0-32BA-37F9-C9AD-8BE077AE5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6ADAC-3B71-BF12-ED1E-631D3D1A9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1D097-9EF8-C3B1-604F-2CF3EF262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1F254-03AD-2B61-6892-5F62030534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23BFE-A2B1-488E-62C3-47ACEA8CB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77E31-4FE4-A5E6-3673-AC9E12FDA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74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AD303-9234-900F-1E7A-711FEACDA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8D289D-3BBB-6B6C-2B82-CBEF5697FE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FBB9F7-5138-6E07-DB84-B1B385D1E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63005-9D1E-3F1B-F742-56C0459F7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0DC36-893D-1262-3EF2-7FE9504BB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3BA3C-38B5-ED6B-F7B2-8A1F8731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95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D04403-0F40-4A22-FE67-3C2896ECF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40714-5CBF-A037-F7BE-54D42EBFE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78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6"/>
          <p:cNvSpPr txBox="1"/>
          <p:nvPr/>
        </p:nvSpPr>
        <p:spPr>
          <a:xfrm>
            <a:off x="838200" y="6356349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23/09/2021</a:t>
            </a: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6"/>
          <p:cNvSpPr/>
          <p:nvPr/>
        </p:nvSpPr>
        <p:spPr>
          <a:xfrm>
            <a:off x="0" y="0"/>
            <a:ext cx="2396700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6"/>
          <p:cNvSpPr/>
          <p:nvPr/>
        </p:nvSpPr>
        <p:spPr>
          <a:xfrm rot="5400000">
            <a:off x="1974109" y="3090764"/>
            <a:ext cx="1328400" cy="125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6"/>
          <p:cNvSpPr/>
          <p:nvPr/>
        </p:nvSpPr>
        <p:spPr>
          <a:xfrm>
            <a:off x="0" y="0"/>
            <a:ext cx="2445900" cy="6858000"/>
          </a:xfrm>
          <a:prstGeom prst="rect">
            <a:avLst/>
          </a:prstGeom>
          <a:solidFill>
            <a:srgbClr val="0069B4"/>
          </a:solidFill>
          <a:ln w="12700" cap="flat" cmpd="sng">
            <a:solidFill>
              <a:srgbClr val="41B7C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6"/>
          <p:cNvSpPr/>
          <p:nvPr/>
        </p:nvSpPr>
        <p:spPr>
          <a:xfrm>
            <a:off x="2529840" y="2716523"/>
            <a:ext cx="7533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9B4"/>
              </a:buClr>
              <a:buSzPts val="7000"/>
              <a:buFont typeface="Arial"/>
              <a:buNone/>
            </a:pPr>
            <a:r>
              <a:rPr lang="en-US" sz="7000" b="1" i="0" u="none" strike="noStrike" cap="none">
                <a:solidFill>
                  <a:srgbClr val="0069B4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7000" b="1" i="0" u="none" strike="noStrike" cap="none">
              <a:solidFill>
                <a:srgbClr val="0069B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36"/>
          <p:cNvSpPr/>
          <p:nvPr/>
        </p:nvSpPr>
        <p:spPr>
          <a:xfrm rot="5400000">
            <a:off x="1002023" y="3379939"/>
            <a:ext cx="2423400" cy="98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75486" y="152363"/>
            <a:ext cx="1495758" cy="14057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991889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966ECB-EA13-3F8B-B736-DB9494E7C0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6312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CH" sz="3200" b="0" i="1"/>
            </a:br>
            <a:br>
              <a:rPr lang="en-CH" sz="3100" b="0" i="1"/>
            </a:br>
            <a:br>
              <a:rPr lang="en-CH" sz="3100" b="0" i="1"/>
            </a:br>
            <a:r>
              <a:rPr lang="en-CH" sz="3100" b="0" i="1">
                <a:latin typeface="Helvetica"/>
                <a:cs typeface="Helvetica"/>
              </a:rPr>
              <a:t>Joint WMO-IOC Collaborative Board</a:t>
            </a:r>
            <a:br>
              <a:rPr lang="en-CH" sz="3100" b="0" i="1"/>
            </a:br>
            <a:br>
              <a:rPr lang="en-CH" sz="3100" b="0" i="1"/>
            </a:br>
            <a:r>
              <a:rPr lang="en-CH" sz="3100" b="0" i="1">
                <a:latin typeface="Helvetica"/>
                <a:cs typeface="Helvetica"/>
              </a:rPr>
              <a:t>Agenda item 3</a:t>
            </a:r>
            <a:br>
              <a:rPr lang="en-CH" b="0" i="1"/>
            </a:br>
            <a:r>
              <a:rPr lang="en-CH" b="0" i="1">
                <a:latin typeface="Helvetica"/>
                <a:cs typeface="Helvetica"/>
              </a:rPr>
              <a:t>Identification of Joint Areas of Work</a:t>
            </a:r>
            <a:br>
              <a:rPr lang="en-CH" b="0" i="1"/>
            </a:br>
            <a:r>
              <a:rPr lang="en-US" sz="31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/>
                <a:cs typeface="Helvetica"/>
              </a:rPr>
              <a:t>Prediction</a:t>
            </a:r>
            <a:br>
              <a:rPr lang="en-CH" sz="3100" b="0" i="1">
                <a:latin typeface="Helvetica"/>
                <a:cs typeface="Helvetica"/>
              </a:rPr>
            </a:br>
            <a:r>
              <a:rPr lang="en-US" sz="3100" i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/>
                <a:cs typeface="Helvetica"/>
              </a:rPr>
              <a:t>David Richardson </a:t>
            </a:r>
            <a:r>
              <a:rPr lang="en-US" sz="3100" b="0" i="1">
                <a:solidFill>
                  <a:srgbClr val="000000"/>
                </a:solidFill>
                <a:latin typeface="Helvetica"/>
                <a:cs typeface="Helvetica"/>
              </a:rPr>
              <a:t>and </a:t>
            </a:r>
            <a:r>
              <a:rPr lang="en-US" sz="3100" i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/>
                <a:cs typeface="Helvetica"/>
              </a:rPr>
              <a:t>Fraser Davidson</a:t>
            </a:r>
            <a:r>
              <a:rPr lang="en-CH" sz="31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/>
                <a:cs typeface="Helvetica"/>
              </a:rPr>
              <a:t> </a:t>
            </a:r>
            <a:endParaRPr lang="en-US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4B5310AB-0C33-40E4-202A-DF20DE76D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92634"/>
            <a:ext cx="9144000" cy="12670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CH" i="1">
                <a:latin typeface="Helvetica"/>
                <a:cs typeface="Helvetica"/>
              </a:rPr>
              <a:t>JCB-3 part 2 (hybrid), 4-6 September 2024</a:t>
            </a:r>
          </a:p>
          <a:p>
            <a:r>
              <a:rPr lang="en-CH" i="1">
                <a:latin typeface="Helvetica"/>
                <a:cs typeface="Helvetica"/>
              </a:rPr>
              <a:t>Paris, France</a:t>
            </a:r>
          </a:p>
        </p:txBody>
      </p:sp>
    </p:spTree>
    <p:extLst>
      <p:ext uri="{BB962C8B-B14F-4D97-AF65-F5344CB8AC3E}">
        <p14:creationId xmlns:p14="http://schemas.microsoft.com/office/powerpoint/2010/main" val="393103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AFDF-6BD9-07FC-403B-E64CFB7CB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/>
                <a:cs typeface="Helvetica"/>
              </a:rPr>
              <a:t>Top areas of work with mutual interest: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65E89-4B23-0381-398E-8A78C9EEF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6F4DF26-64F3-0D55-F4E6-A973DB65CA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171968"/>
              </p:ext>
            </p:extLst>
          </p:nvPr>
        </p:nvGraphicFramePr>
        <p:xfrm>
          <a:off x="838200" y="1454785"/>
          <a:ext cx="10515600" cy="4625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11910420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319029550"/>
                    </a:ext>
                  </a:extLst>
                </a:gridCol>
              </a:tblGrid>
              <a:tr h="419735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Gaps/Priorities/Opportunities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How can the JCB add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66908"/>
                  </a:ext>
                </a:extLst>
              </a:tr>
              <a:tr h="236108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Coupled Ocean Atmosphere Modelling and Prediction through Earth System Approach.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Emerging ocean prediction value chains </a:t>
                      </a:r>
                      <a:r>
                        <a:rPr lang="en-GB" err="1"/>
                        <a:t>w.r.t.</a:t>
                      </a:r>
                      <a:r>
                        <a:rPr lang="en-GB"/>
                        <a:t> sustainable management, maritime spatial planning that need forecast products at short, medium and climate time scales.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Integrated modelling infrastructure for delivering ocean services that meet the requirements of a wide spectrum of users.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Integration of activities up and down the value chain starting from observations to forecasting to services to the end users.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Solidify and mutualize ocean component as part of WIPPS by using the Decade as an impetus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Support framework elements of Ocean Prediction value chain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GB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Align the ocean prediction value chain to be compatible/integral component of WIPPS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Provide guidance on how best to solidify WG interactions between WMO and Ocean/IOC side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17481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CCF7EB0-85A7-378D-7127-A66E3C1BB7ED}"/>
              </a:ext>
            </a:extLst>
          </p:cNvPr>
          <p:cNvSpPr txBox="1"/>
          <p:nvPr/>
        </p:nvSpPr>
        <p:spPr>
          <a:xfrm>
            <a:off x="2396660" y="6176963"/>
            <a:ext cx="9126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Excerpt from Summary Report of the 2</a:t>
            </a:r>
            <a:r>
              <a:rPr lang="en-GB" baseline="30000"/>
              <a:t>nd</a:t>
            </a:r>
            <a:r>
              <a:rPr lang="en-GB"/>
              <a:t> Session of Joint WMO-IOC Collaborative Board (JCB-2) </a:t>
            </a:r>
          </a:p>
        </p:txBody>
      </p:sp>
    </p:spTree>
    <p:extLst>
      <p:ext uri="{BB962C8B-B14F-4D97-AF65-F5344CB8AC3E}">
        <p14:creationId xmlns:p14="http://schemas.microsoft.com/office/powerpoint/2010/main" val="1982869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AFDF-6BD9-07FC-403B-E64CFB7CB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/>
                <a:cs typeface="Helvetica"/>
              </a:rPr>
              <a:t>Crosscutting areas of work: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65E89-4B23-0381-398E-8A78C9EEF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en-US" sz="2800">
                <a:solidFill>
                  <a:srgbClr val="242424"/>
                </a:solidFill>
                <a:effectLst/>
                <a:latin typeface="Verdana"/>
                <a:ea typeface="Calibri"/>
                <a:cs typeface="Calibri"/>
              </a:rPr>
              <a:t>Effective communication between technical experts and alignment between IOC and WMO</a:t>
            </a:r>
            <a:r>
              <a:rPr lang="en-US">
                <a:solidFill>
                  <a:srgbClr val="242424"/>
                </a:solidFill>
                <a:latin typeface="Verdana"/>
                <a:ea typeface="Calibri"/>
                <a:cs typeface="Calibri"/>
              </a:rPr>
              <a:t>: </a:t>
            </a:r>
            <a:r>
              <a:rPr lang="en-US" b="1">
                <a:solidFill>
                  <a:srgbClr val="242424"/>
                </a:solidFill>
                <a:latin typeface="Verdana"/>
                <a:ea typeface="Calibri"/>
                <a:cs typeface="Calibri"/>
              </a:rPr>
              <a:t>Establishing Trust and Understanding</a:t>
            </a:r>
            <a:endParaRPr lang="en-US" sz="2800" b="1">
              <a:solidFill>
                <a:srgbClr val="242424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fontAlgn="base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srgbClr val="242424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0" fontAlgn="base">
              <a:spcBef>
                <a:spcPts val="0"/>
              </a:spcBef>
              <a:buNone/>
            </a:pPr>
            <a:r>
              <a:rPr lang="en-US" sz="1800">
                <a:solidFill>
                  <a:srgbClr val="242424"/>
                </a:solidFill>
                <a:latin typeface="Verdana"/>
                <a:ea typeface="Times New Roman" panose="02020603050405020304" pitchFamily="18" charset="0"/>
                <a:cs typeface="Calibri"/>
              </a:rPr>
              <a:t>a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.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</a:rPr>
              <a:t> 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Concentrated meeting of key players from IOC and WMO, aiming to address challenges related to ocean forecasting, share best practices, </a:t>
            </a:r>
            <a:r>
              <a:rPr lang="en-US" sz="1800">
                <a:solidFill>
                  <a:srgbClr val="242424"/>
                </a:solidFill>
                <a:latin typeface="Verdana"/>
                <a:ea typeface="Times New Roman" panose="02020603050405020304" pitchFamily="18" charset="0"/>
                <a:cs typeface="Calibri"/>
              </a:rPr>
              <a:t>]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explore collaborative opportunities</a:t>
            </a:r>
            <a:r>
              <a:rPr lang="en-US" sz="1800">
                <a:solidFill>
                  <a:srgbClr val="242424"/>
                </a:solidFill>
                <a:latin typeface="Verdana"/>
                <a:ea typeface="Times New Roman" panose="02020603050405020304" pitchFamily="18" charset="0"/>
                <a:cs typeface="Calibri"/>
              </a:rPr>
              <a:t>, and where useful, potentially leverage weather prediction community approaches.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 </a:t>
            </a:r>
            <a:endParaRPr lang="en-US" sz="1800">
              <a:effectLst/>
              <a:latin typeface="Times New Roman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a.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</a:rPr>
              <a:t> 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WMO/TCs (SC-WIPPS, SC-MMO) including WIPPS Designated </a:t>
            </a:r>
            <a:r>
              <a:rPr lang="en-US" sz="1800" err="1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Centres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, GOOS/ETOOFS and </a:t>
            </a:r>
            <a:r>
              <a:rPr lang="en-US" sz="1800" err="1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OceanPredict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 (OPOS-WG (Operational Systems Working Group), Decade Collaborative Centre (DCC))  </a:t>
            </a:r>
            <a:endParaRPr lang="en-US" sz="1800">
              <a:effectLst/>
              <a:latin typeface="Verdana"/>
              <a:ea typeface="Times New Roman" panose="02020603050405020304" pitchFamily="18" charset="0"/>
              <a:cs typeface="Calibri"/>
            </a:endParaRPr>
          </a:p>
          <a:p>
            <a:pPr marL="91440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>
                <a:solidFill>
                  <a:srgbClr val="242424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b.</a:t>
            </a:r>
            <a:r>
              <a:rPr lang="en-US" sz="1800">
                <a:solidFill>
                  <a:srgbClr val="242424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 </a:t>
            </a:r>
            <a:r>
              <a:rPr lang="en-US" sz="1800">
                <a:solidFill>
                  <a:srgbClr val="242424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 Alvarez, representing Decadal Collaborative Centre, should be invited. 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b.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</a:rPr>
              <a:t> 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Topics are </a:t>
            </a:r>
            <a:endParaRPr lang="en-US" sz="1800">
              <a:effectLst/>
              <a:latin typeface="Verdana"/>
              <a:ea typeface="Times New Roman" panose="02020603050405020304" pitchFamily="18" charset="0"/>
              <a:cs typeface="Calibri"/>
            </a:endParaRPr>
          </a:p>
          <a:p>
            <a:pPr marL="914400" fontAlgn="base">
              <a:spcBef>
                <a:spcPts val="0"/>
              </a:spcBef>
            </a:pP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a.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</a:rPr>
              <a:t> </a:t>
            </a:r>
            <a:r>
              <a:rPr lang="en-US" sz="1800">
                <a:solidFill>
                  <a:srgbClr val="242424"/>
                </a:solidFill>
                <a:latin typeface="Verdana"/>
                <a:ea typeface="Times New Roman" panose="02020603050405020304" pitchFamily="18" charset="0"/>
              </a:rPr>
              <a:t>Sharing of each groups purpose/ambitions. </a:t>
            </a:r>
            <a:endParaRPr lang="en-US" sz="1800">
              <a:solidFill>
                <a:srgbClr val="000000"/>
              </a:solidFill>
              <a:latin typeface="Verdana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1800" err="1">
                <a:solidFill>
                  <a:srgbClr val="242424"/>
                </a:solidFill>
                <a:latin typeface="Verdana"/>
                <a:ea typeface="Times New Roman" panose="02020603050405020304" pitchFamily="18" charset="0"/>
                <a:cs typeface="Calibri"/>
              </a:rPr>
              <a:t>b.consistent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 terminology, data sharing, and coordinated efforts. </a:t>
            </a:r>
            <a:endParaRPr lang="en-US" sz="1800">
              <a:effectLst/>
              <a:latin typeface="Verdana"/>
              <a:ea typeface="Times New Roman" panose="02020603050405020304" pitchFamily="18" charset="0"/>
              <a:cs typeface="Calibri"/>
            </a:endParaRPr>
          </a:p>
          <a:p>
            <a:pPr marL="91440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>
                <a:solidFill>
                  <a:srgbClr val="242424"/>
                </a:solidFill>
                <a:latin typeface="Verdana"/>
                <a:ea typeface="Times New Roman" panose="02020603050405020304" pitchFamily="18" charset="0"/>
                <a:cs typeface="Calibri"/>
              </a:rPr>
              <a:t>c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.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</a:rPr>
              <a:t> 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ocean forecasting, </a:t>
            </a:r>
            <a:r>
              <a:rPr lang="en-US" sz="1800">
                <a:solidFill>
                  <a:srgbClr val="242424"/>
                </a:solidFill>
                <a:latin typeface="Verdana"/>
                <a:ea typeface="Times New Roman" panose="02020603050405020304" pitchFamily="18" charset="0"/>
                <a:cs typeface="Calibri"/>
              </a:rPr>
              <a:t>coupled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 modeling for ocean-atmospheric prediction </a:t>
            </a:r>
            <a:endParaRPr lang="en-US" sz="1800">
              <a:effectLst/>
              <a:latin typeface="Verdana"/>
              <a:ea typeface="Times New Roman" panose="02020603050405020304" pitchFamily="18" charset="0"/>
              <a:cs typeface="Calibri"/>
            </a:endParaRPr>
          </a:p>
          <a:p>
            <a:pPr marL="91440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>
                <a:solidFill>
                  <a:srgbClr val="242424"/>
                </a:solidFill>
                <a:latin typeface="Verdana"/>
                <a:ea typeface="Times New Roman" panose="02020603050405020304" pitchFamily="18" charset="0"/>
                <a:cs typeface="Calibri"/>
              </a:rPr>
              <a:t>d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.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</a:rPr>
              <a:t> 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GOOS and UN </a:t>
            </a:r>
            <a:r>
              <a:rPr lang="en-US" sz="1800" err="1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OceanPredict</a:t>
            </a:r>
            <a:r>
              <a:rPr lang="en-US" sz="1800">
                <a:solidFill>
                  <a:srgbClr val="242424"/>
                </a:solidFill>
                <a:effectLst/>
                <a:latin typeface="Verdana"/>
                <a:ea typeface="Times New Roman" panose="02020603050405020304" pitchFamily="18" charset="0"/>
                <a:cs typeface="Calibri"/>
              </a:rPr>
              <a:t> relationship in relation to ocean forecasting </a:t>
            </a:r>
            <a:endParaRPr lang="en-US" sz="1800">
              <a:effectLst/>
              <a:latin typeface="Verdana"/>
              <a:ea typeface="Times New Roman" panose="02020603050405020304" pitchFamily="18" charset="0"/>
              <a:cs typeface="Calibri"/>
            </a:endParaRPr>
          </a:p>
          <a:p>
            <a:pPr marL="0" indent="0">
              <a:buNone/>
            </a:pP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4195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AFDF-6BD9-07FC-403B-E64CFB7CB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>
                <a:solidFill>
                  <a:srgbClr val="3333FF"/>
                </a:solidFill>
              </a:rPr>
              <a:t>Potential Criteria to </a:t>
            </a:r>
            <a:br>
              <a:rPr lang="en-CH">
                <a:solidFill>
                  <a:srgbClr val="3333FF"/>
                </a:solidFill>
              </a:rPr>
            </a:br>
            <a:r>
              <a:rPr lang="en-CH">
                <a:solidFill>
                  <a:srgbClr val="3333FF"/>
                </a:solidFill>
              </a:rPr>
              <a:t>analyze and prioritize these areas of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65E89-4B23-0381-398E-8A78C9EEF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Helvetica"/>
                <a:cs typeface="Helvetica"/>
              </a:rPr>
              <a:t>Impact to the operational coordination framework</a:t>
            </a:r>
          </a:p>
          <a:p>
            <a:r>
              <a:rPr lang="en-US">
                <a:latin typeface="Helvetica"/>
                <a:cs typeface="Helvetica"/>
              </a:rPr>
              <a:t>Impact to whole prediction value chain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Helvetica"/>
                <a:cs typeface="Helvetica"/>
              </a:rPr>
              <a:t>Does it move the value chain forward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Helvetica"/>
                <a:cs typeface="Helvetica"/>
              </a:rPr>
              <a:t>Does it move the "coupled" prediction value chain forward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Helvetica"/>
                <a:cs typeface="Helvetica"/>
              </a:rPr>
              <a:t>Does it move component cohesion up and down the value chains  </a:t>
            </a:r>
          </a:p>
          <a:p>
            <a:r>
              <a:rPr lang="en-US">
                <a:latin typeface="Helvetica"/>
                <a:cs typeface="Helvetica"/>
              </a:rPr>
              <a:t>Does it effectively leverage existing approaches in one field while being appropriately implemented in another field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Helvetica"/>
                <a:cs typeface="Helvetica"/>
              </a:rPr>
              <a:t>IE:  are strengths in one area being leveraged to strengthen weaknesses in another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Helvetica"/>
                <a:cs typeface="Helvetica"/>
              </a:rPr>
              <a:t>Does it advance atm-ocean cohesion 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>
              <a:latin typeface="Helvetica"/>
              <a:cs typeface="Helvetica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US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707239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AFDF-6BD9-07FC-403B-E64CFB7CB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>
                <a:solidFill>
                  <a:srgbClr val="3333FF"/>
                </a:solidFill>
                <a:latin typeface="Helvetica"/>
                <a:cs typeface="Helvetica"/>
              </a:rPr>
              <a:t>Example Area: Analysis / Forecast Verification  </a:t>
            </a:r>
            <a:endParaRPr lang="en-US">
              <a:solidFill>
                <a:srgbClr val="3333FF"/>
              </a:solidFill>
              <a:cs typeface="Helvetic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65E89-4B23-0381-398E-8A78C9EEF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020" y="1319146"/>
            <a:ext cx="10515600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457200" indent="-457200"/>
            <a:r>
              <a:rPr lang="en-US">
                <a:latin typeface="Helvetica"/>
                <a:cs typeface="Helvetica"/>
              </a:rPr>
              <a:t>Operational weather prediction verification and performance tracking is fairly established </a:t>
            </a:r>
            <a:endParaRPr lang="en-US">
              <a:cs typeface="Helvetica"/>
            </a:endParaRPr>
          </a:p>
          <a:p>
            <a:pPr marL="457200" indent="-457200"/>
            <a:r>
              <a:rPr lang="en-US">
                <a:latin typeface="Helvetica"/>
                <a:cs typeface="Helvetica"/>
              </a:rPr>
              <a:t>Ocean prediction verification and performance tracking is run at an experimental level since 2009 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err="1">
                <a:latin typeface="Helvetica"/>
                <a:cs typeface="Helvetica"/>
              </a:rPr>
              <a:t>OceanPredict</a:t>
            </a:r>
            <a:r>
              <a:rPr lang="en-US">
                <a:latin typeface="Helvetica"/>
                <a:cs typeface="Helvetica"/>
              </a:rPr>
              <a:t>  Intercomparison and </a:t>
            </a:r>
            <a:r>
              <a:rPr lang="en-US" err="1">
                <a:latin typeface="Helvetica"/>
                <a:cs typeface="Helvetica"/>
              </a:rPr>
              <a:t>Verifcation</a:t>
            </a:r>
            <a:r>
              <a:rPr lang="en-US">
                <a:latin typeface="Helvetica"/>
                <a:cs typeface="Helvetica"/>
              </a:rPr>
              <a:t> Task Team   </a:t>
            </a: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>
                <a:latin typeface="Helvetica"/>
                <a:cs typeface="Helvetica"/>
              </a:rPr>
              <a:t>Class 4 Metrics (comparisons against observations)  </a:t>
            </a:r>
            <a:r>
              <a:rPr lang="en-US" err="1">
                <a:latin typeface="Helvetica"/>
                <a:cs typeface="Helvetica"/>
              </a:rPr>
              <a:t>developped</a:t>
            </a:r>
            <a:r>
              <a:rPr lang="en-US">
                <a:latin typeface="Helvetica"/>
                <a:cs typeface="Helvetica"/>
              </a:rPr>
              <a:t> by researchers, but in need of </a:t>
            </a:r>
            <a:r>
              <a:rPr lang="en-US" err="1">
                <a:latin typeface="Helvetica"/>
                <a:cs typeface="Helvetica"/>
              </a:rPr>
              <a:t>operationalisation</a:t>
            </a:r>
            <a:endParaRPr lang="en-US" err="1">
              <a:cs typeface="Helvetica" pitchFamily="2" charset="0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>
                <a:latin typeface="Helvetica"/>
                <a:cs typeface="Helvetica"/>
              </a:rPr>
              <a:t>There is a drop of agencies contributing to class 4 </a:t>
            </a:r>
            <a:r>
              <a:rPr lang="en-US" err="1">
                <a:latin typeface="Helvetica"/>
                <a:cs typeface="Helvetica"/>
              </a:rPr>
              <a:t>verifcation</a:t>
            </a:r>
            <a:r>
              <a:rPr lang="en-US">
                <a:latin typeface="Helvetica"/>
                <a:cs typeface="Helvetica"/>
              </a:rPr>
              <a:t> </a:t>
            </a:r>
            <a:endParaRPr lang="en-US">
              <a:cs typeface="Helvetica" pitchFamily="2" charset="0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Helvetica"/>
                <a:cs typeface="Helvetica"/>
              </a:rPr>
              <a:t> While verification/performance tracking is vital for environmental prediction systems, demonstrating observing system value (</a:t>
            </a:r>
            <a:r>
              <a:rPr lang="en-US" err="1">
                <a:latin typeface="Helvetica"/>
                <a:cs typeface="Helvetica"/>
              </a:rPr>
              <a:t>ie</a:t>
            </a:r>
            <a:r>
              <a:rPr lang="en-US">
                <a:latin typeface="Helvetica"/>
                <a:cs typeface="Helvetica"/>
              </a:rPr>
              <a:t>. enabling RRR) for sustainability it needs to be </a:t>
            </a:r>
            <a:r>
              <a:rPr lang="en-US" err="1">
                <a:latin typeface="Helvetica"/>
                <a:cs typeface="Helvetica"/>
              </a:rPr>
              <a:t>operationalised</a:t>
            </a:r>
            <a:r>
              <a:rPr lang="en-US">
                <a:latin typeface="Helvetica"/>
                <a:cs typeface="Helvetica"/>
              </a:rPr>
              <a:t>  </a:t>
            </a:r>
          </a:p>
          <a:p>
            <a:r>
              <a:rPr lang="en-US" b="1">
                <a:latin typeface="Helvetica"/>
                <a:cs typeface="Helvetica"/>
              </a:rPr>
              <a:t>Message:</a:t>
            </a:r>
            <a:r>
              <a:rPr lang="en-US">
                <a:latin typeface="Helvetica"/>
                <a:cs typeface="Helvetica"/>
              </a:rPr>
              <a:t>  Benchmarking RDO status (Research, Dev, Operations) value chain of various environmental components (Ocean, Atmosphere..), can help establish priority of JCB projects/initiatives.   </a:t>
            </a:r>
          </a:p>
        </p:txBody>
      </p:sp>
    </p:spTree>
    <p:extLst>
      <p:ext uri="{BB962C8B-B14F-4D97-AF65-F5344CB8AC3E}">
        <p14:creationId xmlns:p14="http://schemas.microsoft.com/office/powerpoint/2010/main" val="155090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DBD015C-5474-2E07-1317-BE96BF1D486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7431463" y="152400"/>
            <a:ext cx="2769840" cy="1064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37E1DFA11F9A49A85050D7E1585839" ma:contentTypeVersion="22" ma:contentTypeDescription="Create a new document." ma:contentTypeScope="" ma:versionID="84a09469d0e73e1df1cd93c3fe863ce1">
  <xsd:schema xmlns:xsd="http://www.w3.org/2001/XMLSchema" xmlns:xs="http://www.w3.org/2001/XMLSchema" xmlns:p="http://schemas.microsoft.com/office/2006/metadata/properties" xmlns:ns1="http://schemas.microsoft.com/sharepoint/v3" xmlns:ns2="3c76eea2-c21a-46e1-8f98-cfc2ba460d51" xmlns:ns3="96d886eb-95f6-47f3-bdfb-70dab5061c60" targetNamespace="http://schemas.microsoft.com/office/2006/metadata/properties" ma:root="true" ma:fieldsID="cb366f29a62391819915fcf53e5b496c" ns1:_="" ns2:_="" ns3:_="">
    <xsd:import namespace="http://schemas.microsoft.com/sharepoint/v3"/>
    <xsd:import namespace="3c76eea2-c21a-46e1-8f98-cfc2ba460d51"/>
    <xsd:import namespace="96d886eb-95f6-47f3-bdfb-70dab5061c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ink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link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6eea2-c21a-46e1-8f98-cfc2ba460d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ink" ma:index="22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links" ma:index="27" nillable="true" ma:displayName="links" ma:format="Hyperlink" ma:internalName="links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886eb-95f6-47f3-bdfb-70dab5061c6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c75f39b5-acb7-46a4-91b0-268d5cabe986}" ma:internalName="TaxCatchAll" ma:showField="CatchAllData" ma:web="96d886eb-95f6-47f3-bdfb-70dab5061c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96d886eb-95f6-47f3-bdfb-70dab5061c60" xsi:nil="true"/>
    <lcf76f155ced4ddcb4097134ff3c332f xmlns="3c76eea2-c21a-46e1-8f98-cfc2ba460d51">
      <Terms xmlns="http://schemas.microsoft.com/office/infopath/2007/PartnerControls"/>
    </lcf76f155ced4ddcb4097134ff3c332f>
    <Link xmlns="3c76eea2-c21a-46e1-8f98-cfc2ba460d51">
      <Url xsi:nil="true"/>
      <Description xsi:nil="true"/>
    </Link>
    <links xmlns="3c76eea2-c21a-46e1-8f98-cfc2ba460d51">
      <Url xsi:nil="true"/>
      <Description xsi:nil="true"/>
    </link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7DDF11-6964-447D-87F5-C2FF461B7636}">
  <ds:schemaRefs>
    <ds:schemaRef ds:uri="3c76eea2-c21a-46e1-8f98-cfc2ba460d51"/>
    <ds:schemaRef ds:uri="96d886eb-95f6-47f3-bdfb-70dab5061c6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C9292F1-8B26-44F2-BD0C-92824986BBD9}">
  <ds:schemaRefs>
    <ds:schemaRef ds:uri="32697be0-4917-4b48-9b03-a68f538f312a"/>
    <ds:schemaRef ds:uri="3c76eea2-c21a-46e1-8f98-cfc2ba460d51"/>
    <ds:schemaRef ds:uri="96d886eb-95f6-47f3-bdfb-70dab5061c6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B79671E-8537-43D7-AD0D-7E72154570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4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7_Custom Design</vt:lpstr>
      <vt:lpstr>   Joint WMO-IOC Collaborative Board  Agenda item 3 Identification of Joint Areas of Work Prediction David Richardson and Fraser Davidson </vt:lpstr>
      <vt:lpstr>Top areas of work with mutual interest:</vt:lpstr>
      <vt:lpstr>Crosscutting areas of work:</vt:lpstr>
      <vt:lpstr>Potential Criteria to  analyze and prioritize these areas of work</vt:lpstr>
      <vt:lpstr>Example Area: Analysis / Forecast Verification  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 Fischer</dc:creator>
  <cp:revision>7</cp:revision>
  <dcterms:created xsi:type="dcterms:W3CDTF">2023-03-20T11:04:55Z</dcterms:created>
  <dcterms:modified xsi:type="dcterms:W3CDTF">2024-09-04T09:29:14Z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0x0101004237E1DFA11F9A49A85050D7E1585839</vt:lpwstr>
  </property>
  <property fmtid="{D5CDD505-2E9C-101B-9397-08002B2CF9AE}" pid="3" name="MediaServiceImageTags">
    <vt:lpwstr/>
  </property>
</Properties>
</file>