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1" r:id="rId5"/>
  </p:sldMasterIdLst>
  <p:notesMasterIdLst>
    <p:notesMasterId r:id="rId11"/>
  </p:notesMasterIdLst>
  <p:sldIdLst>
    <p:sldId id="256" r:id="rId6"/>
    <p:sldId id="293" r:id="rId7"/>
    <p:sldId id="292" r:id="rId8"/>
    <p:sldId id="294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853BE-BEF9-744F-B915-4E1D1B03E190}" type="datetimeFigureOut">
              <a:rPr lang="en-CH" smtClean="0"/>
              <a:t>09/04/2024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385D9-1471-9A45-BC4A-B8D0C839A8C8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028554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0B467-8141-9D3E-10F8-48277D891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Helvetica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9CEFF-EE51-C214-F9D0-8791C53E5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06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CDB4-04C9-BDA1-C023-D9D7C95EF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9EF7B7-54EF-2C0B-0F9A-83B795C0D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4DBB1-D531-86BC-C5FA-87B09A2514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0701D-5C3D-580D-F161-21041967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2AE07-9A48-1304-FFCB-6229DE5B3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06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F88961-7BE8-8D4E-AE63-5D52E642E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D7E9D-637D-8F3F-1D5B-3C0E962CD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00984-5C22-53B9-BD52-A8E16BEC07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F62E4-ACAA-EEE6-18F1-02C726A0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785F5-ADCF-C644-0B4F-128C2B83B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709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98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CD29-D46D-DE05-CD85-F1E3339FC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5A81E-BC78-9CFF-0061-696F497A4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90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53678-8E5D-EC76-46D0-25D4FBFEB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F8B4-BD51-2C82-C457-1D5A89D4B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CE888-A0FC-F885-8F79-E4646CE51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AB8EF-C332-2199-D7C7-ACE893CAF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CE6C9-7EC9-1621-9403-1B291A8E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75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8374-960B-E670-480B-2C4C02393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FC1B0-4CA4-C5F4-FB5C-8996DFCF9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E4114E-AB93-E3F7-9361-8DFB8912B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3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18290-EF47-83D3-3893-08871D4E2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B9549-E613-5F07-8025-A70C8F5A8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DB54F-8B96-E3D6-72B5-376D82B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B9CFF1-2FBA-02D5-DBDA-4FF184E8DF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0C174F-617F-CB41-F32F-67D4179367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4E1E69-8D09-6637-1BF3-D216FEB19C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BBE9C-BD7B-E51B-B4C8-53C9696CA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CE4A3A-CEB5-45D9-1044-9549F26D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36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11B78-C983-4367-DD7E-C757155C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97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57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B54C0-32BA-37F9-C9AD-8BE077AE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6ADAC-3B71-BF12-ED1E-631D3D1A9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1D097-9EF8-C3B1-604F-2CF3EF262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1F254-03AD-2B61-6892-5F620305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23BFE-A2B1-488E-62C3-47ACEA8C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77E31-4FE4-A5E6-3673-AC9E12FDA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74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AD303-9234-900F-1E7A-711FEACDA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D289D-3BBB-6B6C-2B82-CBEF5697FE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FBB9F7-5138-6E07-DB84-B1B385D1E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63005-9D1E-3F1B-F742-56C0459F7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50DC36-893D-1262-3EF2-7FE9504B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3BA3C-38B5-ED6B-F7B2-8A1F8731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95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D04403-0F40-4A22-FE67-3C2896ECF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40714-5CBF-A037-F7BE-54D42EBFE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78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6"/>
          <p:cNvSpPr txBox="1"/>
          <p:nvPr/>
        </p:nvSpPr>
        <p:spPr>
          <a:xfrm>
            <a:off x="838200" y="6356349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23/09/2021</a:t>
            </a: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36"/>
          <p:cNvSpPr/>
          <p:nvPr/>
        </p:nvSpPr>
        <p:spPr>
          <a:xfrm>
            <a:off x="0" y="0"/>
            <a:ext cx="2396700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36"/>
          <p:cNvSpPr/>
          <p:nvPr/>
        </p:nvSpPr>
        <p:spPr>
          <a:xfrm rot="5400000">
            <a:off x="1974109" y="3090764"/>
            <a:ext cx="1328400" cy="125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6"/>
          <p:cNvSpPr/>
          <p:nvPr/>
        </p:nvSpPr>
        <p:spPr>
          <a:xfrm>
            <a:off x="0" y="0"/>
            <a:ext cx="2445900" cy="6858000"/>
          </a:xfrm>
          <a:prstGeom prst="rect">
            <a:avLst/>
          </a:prstGeom>
          <a:solidFill>
            <a:srgbClr val="0069B4"/>
          </a:solidFill>
          <a:ln w="12700" cap="flat" cmpd="sng">
            <a:solidFill>
              <a:srgbClr val="41B7C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36"/>
          <p:cNvSpPr/>
          <p:nvPr/>
        </p:nvSpPr>
        <p:spPr>
          <a:xfrm>
            <a:off x="2529840" y="2716523"/>
            <a:ext cx="7533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9B4"/>
              </a:buClr>
              <a:buSzPts val="7000"/>
              <a:buFont typeface="Arial"/>
              <a:buNone/>
            </a:pPr>
            <a:r>
              <a:rPr lang="en-US" sz="7000" b="1" i="0" u="none" strike="noStrike" cap="none">
                <a:solidFill>
                  <a:srgbClr val="0069B4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7000" b="1" i="0" u="none" strike="noStrike" cap="none">
              <a:solidFill>
                <a:srgbClr val="0069B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36"/>
          <p:cNvSpPr/>
          <p:nvPr/>
        </p:nvSpPr>
        <p:spPr>
          <a:xfrm rot="5400000">
            <a:off x="1002023" y="3379939"/>
            <a:ext cx="2423400" cy="98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" name="Google Shape;60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75486" y="152363"/>
            <a:ext cx="1495758" cy="1405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991889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966ECB-EA13-3F8B-B736-DB9494E7C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6312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CH" sz="3200" b="0" i="1" dirty="0"/>
            </a:br>
            <a:br>
              <a:rPr lang="en-CH" sz="3100" b="0" i="1" dirty="0"/>
            </a:br>
            <a:br>
              <a:rPr lang="en-CH" sz="3100" b="0" i="1" dirty="0"/>
            </a:br>
            <a:r>
              <a:rPr lang="en-CH" sz="3100" b="0" i="1" dirty="0">
                <a:latin typeface="Helvetica"/>
                <a:cs typeface="Helvetica"/>
              </a:rPr>
              <a:t>Joint WMO-IOC Collaborative Board</a:t>
            </a:r>
            <a:br>
              <a:rPr lang="en-CH" sz="3100" b="0" i="1" dirty="0"/>
            </a:br>
            <a:br>
              <a:rPr lang="en-CH" sz="3100" b="0" i="1" dirty="0"/>
            </a:br>
            <a:r>
              <a:rPr lang="en-CH" sz="3100" b="0" i="1" dirty="0">
                <a:latin typeface="Helvetica"/>
                <a:cs typeface="Helvetica"/>
              </a:rPr>
              <a:t>Agenda item 3</a:t>
            </a:r>
            <a:br>
              <a:rPr lang="en-CH" b="0" i="1" dirty="0"/>
            </a:br>
            <a:r>
              <a:rPr lang="en-CH" b="0" i="1" dirty="0">
                <a:latin typeface="Helvetica"/>
                <a:cs typeface="Helvetica"/>
              </a:rPr>
              <a:t>Identification of Joint Areas of Work</a:t>
            </a:r>
            <a:br>
              <a:rPr lang="en-CH" b="0" i="1" dirty="0"/>
            </a:br>
            <a:r>
              <a:rPr lang="en-CH" sz="3100" b="0" i="1" dirty="0">
                <a:latin typeface="Helvetica"/>
                <a:cs typeface="Helvetica"/>
              </a:rPr>
              <a:t>Focus Area: </a:t>
            </a:r>
            <a:r>
              <a:rPr lang="de-DE" sz="3100" b="0" i="1" dirty="0" err="1">
                <a:latin typeface="Helvetica"/>
                <a:cs typeface="Helvetica"/>
              </a:rPr>
              <a:t>Observations</a:t>
            </a:r>
            <a:br>
              <a:rPr lang="en-CH" sz="3100" b="0" i="1" dirty="0">
                <a:latin typeface="Helvetica"/>
                <a:cs typeface="Helvetica"/>
              </a:rPr>
            </a:br>
            <a:r>
              <a:rPr lang="en-CH" sz="3100" b="0" i="1" dirty="0">
                <a:solidFill>
                  <a:srgbClr val="000000"/>
                </a:solidFill>
                <a:latin typeface="Helvetica"/>
                <a:cs typeface="Helvetica"/>
              </a:rPr>
              <a:t>Presenter</a:t>
            </a:r>
            <a:r>
              <a:rPr lang="en-CH" sz="3100" b="0" i="1" dirty="0">
                <a:latin typeface="Helvetica"/>
                <a:cs typeface="Helvetica"/>
              </a:rPr>
              <a:t>: </a:t>
            </a:r>
            <a:r>
              <a:rPr lang="de-DE" sz="3100" b="0" i="1" dirty="0">
                <a:latin typeface="Helvetica"/>
                <a:cs typeface="Helvetica"/>
              </a:rPr>
              <a:t>Toste Tanhua (IOC)</a:t>
            </a:r>
            <a:endParaRPr lang="en-US" b="0" i="1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4B5310AB-0C33-40E4-202A-DF20DE76D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92634"/>
            <a:ext cx="9144000" cy="12670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H" i="1">
                <a:latin typeface="Helvetica"/>
                <a:cs typeface="Helvetica"/>
              </a:rPr>
              <a:t>JCB-3 part 2 (hybrid), 4-6 September 2024</a:t>
            </a:r>
          </a:p>
          <a:p>
            <a:r>
              <a:rPr lang="en-CH" i="1">
                <a:latin typeface="Helvetica"/>
                <a:cs typeface="Helvetica"/>
              </a:rPr>
              <a:t>Paris, France</a:t>
            </a:r>
          </a:p>
        </p:txBody>
      </p:sp>
    </p:spTree>
    <p:extLst>
      <p:ext uri="{BB962C8B-B14F-4D97-AF65-F5344CB8AC3E}">
        <p14:creationId xmlns:p14="http://schemas.microsoft.com/office/powerpoint/2010/main" val="393103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16540"/>
          </a:xfrm>
        </p:spPr>
        <p:txBody>
          <a:bodyPr/>
          <a:lstStyle/>
          <a:p>
            <a:r>
              <a:rPr lang="en-CH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Top areas of work with mutual interest: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A946B6-AFE8-4C74-B543-1C6960308890}"/>
              </a:ext>
            </a:extLst>
          </p:cNvPr>
          <p:cNvSpPr txBox="1">
            <a:spLocks/>
          </p:cNvSpPr>
          <p:nvPr/>
        </p:nvSpPr>
        <p:spPr>
          <a:xfrm>
            <a:off x="665205" y="2075934"/>
            <a:ext cx="10515600" cy="3657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Helvetica" pitchFamily="2" charset="0"/>
                <a:ea typeface="+mj-ea"/>
                <a:cs typeface="+mj-cs"/>
              </a:defRPr>
            </a:lvl1pPr>
          </a:lstStyle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2800" b="0" dirty="0">
                <a:latin typeface="+mn-lt"/>
                <a:cs typeface="Helvetica"/>
              </a:rPr>
              <a:t>Forward look to encourage use of new technology (e.g. AI) - </a:t>
            </a:r>
            <a:r>
              <a:rPr lang="en-GB" sz="2800" b="0" dirty="0">
                <a:latin typeface="+mn-lt"/>
                <a:cs typeface="Helvetica"/>
              </a:rPr>
              <a:t>JCB needs to reflect on how to keep up with those when setting priorities</a:t>
            </a:r>
            <a:endParaRPr lang="de-DE" sz="2800" b="0" dirty="0">
              <a:latin typeface="+mn-lt"/>
              <a:cs typeface="Helvetica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2800" b="0" dirty="0" err="1">
                <a:latin typeface="+mn-lt"/>
                <a:cs typeface="Helvetica"/>
              </a:rPr>
              <a:t>Encourage</a:t>
            </a:r>
            <a:r>
              <a:rPr lang="de-DE" sz="2800" b="0" dirty="0">
                <a:latin typeface="+mn-lt"/>
                <a:cs typeface="Helvetica"/>
              </a:rPr>
              <a:t> </a:t>
            </a:r>
            <a:r>
              <a:rPr lang="de-DE" sz="2800" b="0" dirty="0" err="1">
                <a:latin typeface="+mn-lt"/>
                <a:cs typeface="Helvetica"/>
              </a:rPr>
              <a:t>involvement</a:t>
            </a:r>
            <a:r>
              <a:rPr lang="de-DE" sz="2800" b="0" dirty="0">
                <a:latin typeface="+mn-lt"/>
                <a:cs typeface="Helvetica"/>
              </a:rPr>
              <a:t> </a:t>
            </a:r>
            <a:r>
              <a:rPr lang="de-DE" sz="2800" b="0" dirty="0" err="1">
                <a:latin typeface="+mn-lt"/>
                <a:cs typeface="Helvetica"/>
              </a:rPr>
              <a:t>of</a:t>
            </a:r>
            <a:r>
              <a:rPr lang="de-DE" sz="2800" b="0" dirty="0">
                <a:latin typeface="+mn-lt"/>
                <a:cs typeface="Helvetica"/>
              </a:rPr>
              <a:t> </a:t>
            </a:r>
            <a:r>
              <a:rPr lang="de-DE" sz="2800" b="0" dirty="0" err="1">
                <a:latin typeface="+mn-lt"/>
                <a:cs typeface="Helvetica"/>
              </a:rPr>
              <a:t>the</a:t>
            </a:r>
            <a:r>
              <a:rPr lang="de-DE" sz="2800" b="0" dirty="0">
                <a:latin typeface="+mn-lt"/>
                <a:cs typeface="Helvetica"/>
              </a:rPr>
              <a:t> private </a:t>
            </a:r>
            <a:r>
              <a:rPr lang="de-DE" sz="2800" b="0" dirty="0" err="1">
                <a:latin typeface="+mn-lt"/>
                <a:cs typeface="Helvetica"/>
              </a:rPr>
              <a:t>sector</a:t>
            </a:r>
            <a:endParaRPr lang="de-DE" sz="2800" b="0" dirty="0">
              <a:latin typeface="+mn-lt"/>
              <a:cs typeface="Helvetica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800" b="0" dirty="0">
                <a:latin typeface="+mn-lt"/>
              </a:rPr>
              <a:t>Co-creating a definition/expression of what an </a:t>
            </a:r>
            <a:r>
              <a:rPr lang="en-US" sz="2800" dirty="0">
                <a:latin typeface="+mn-lt"/>
              </a:rPr>
              <a:t>Ocean Global Basic Observing System (Ocean GBON) </a:t>
            </a:r>
            <a:r>
              <a:rPr lang="en-US" sz="2800" b="0" dirty="0">
                <a:latin typeface="+mn-lt"/>
              </a:rPr>
              <a:t>should be + add ocean variables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2800" b="0" dirty="0">
                <a:latin typeface="+mn-lt"/>
              </a:rPr>
              <a:t>Vector concept (add sensors to platforms already operating; multipurpose)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2800" b="0" dirty="0">
                <a:latin typeface="+mn-lt"/>
              </a:rPr>
              <a:t>Improving</a:t>
            </a:r>
            <a:r>
              <a:rPr lang="en-GB" sz="2800" dirty="0">
                <a:latin typeface="+mn-lt"/>
              </a:rPr>
              <a:t> Interoperability</a:t>
            </a:r>
            <a:r>
              <a:rPr lang="en-GB" sz="2800" b="0" dirty="0">
                <a:latin typeface="+mn-lt"/>
              </a:rPr>
              <a:t>: a prerequisite for building a multipurpose, more integrated </a:t>
            </a:r>
            <a:r>
              <a:rPr lang="en-GB" sz="2800" b="0" i="1" dirty="0">
                <a:latin typeface="+mn-lt"/>
              </a:rPr>
              <a:t>observing</a:t>
            </a:r>
            <a:r>
              <a:rPr lang="en-GB" sz="2800" b="0" dirty="0">
                <a:latin typeface="+mn-lt"/>
              </a:rPr>
              <a:t> system, and </a:t>
            </a:r>
            <a:r>
              <a:rPr lang="en-GB" sz="2800" b="0" i="1" dirty="0">
                <a:latin typeface="+mn-lt"/>
              </a:rPr>
              <a:t>data</a:t>
            </a:r>
            <a:r>
              <a:rPr lang="en-GB" sz="2800" b="0" dirty="0">
                <a:latin typeface="+mn-lt"/>
              </a:rPr>
              <a:t> system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CH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468243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/>
                <a:cs typeface="Helvetica"/>
              </a:rPr>
              <a:t>Crosscutting areas of work: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Facilitate ocean observations within the </a:t>
            </a:r>
            <a:r>
              <a:rPr lang="de-DE" b="1" dirty="0"/>
              <a:t>EEZ</a:t>
            </a:r>
            <a:r>
              <a:rPr lang="de-DE" dirty="0"/>
              <a:t> of nations: modern technology and demands of ocean observations are compatible with UNCLOS.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The Rolling Review of Requirements  (</a:t>
            </a:r>
            <a:r>
              <a:rPr lang="de-DE" b="1" dirty="0"/>
              <a:t>RRR</a:t>
            </a:r>
            <a:r>
              <a:rPr lang="de-DE" dirty="0"/>
              <a:t>) process: make sure ocean observing is integrated in this process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New technologies, and consider the </a:t>
            </a:r>
            <a:r>
              <a:rPr lang="en-GB" b="1" dirty="0"/>
              <a:t>Digital Twin of the Ocean</a:t>
            </a:r>
            <a:endParaRPr lang="de-DE" b="1" dirty="0"/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195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>
                <a:solidFill>
                  <a:srgbClr val="3333FF"/>
                </a:solidFill>
              </a:rPr>
              <a:t>Potential Criteria to </a:t>
            </a:r>
            <a:br>
              <a:rPr lang="en-CH">
                <a:solidFill>
                  <a:srgbClr val="3333FF"/>
                </a:solidFill>
              </a:rPr>
            </a:br>
            <a:r>
              <a:rPr lang="en-CH">
                <a:solidFill>
                  <a:srgbClr val="3333FF"/>
                </a:solidFill>
              </a:rPr>
              <a:t>analyze and prioritize these areas of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latin typeface="Helvetica"/>
                <a:cs typeface="Helvetica"/>
              </a:rPr>
              <a:t> Use what we have, and build on mutual strengths.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latin typeface="Helvetica"/>
                <a:cs typeface="Helvetica"/>
              </a:rPr>
              <a:t> The priorities should be future looking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Increased cooperation, in particular in areas with low infrastructure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Consider multiple purposes and doing more with less.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Future looking, encompassing new technology and opportunities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Interoperability in data and platforms </a:t>
            </a:r>
          </a:p>
          <a:p>
            <a:pPr>
              <a:buFont typeface="Wingdings" panose="05000000000000000000" pitchFamily="2" charset="2"/>
              <a:buChar char="Ø"/>
            </a:pPr>
            <a:endParaRPr lang="en-CH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0723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BD015C-5474-2E07-1317-BE96BF1D486A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431463" y="152400"/>
            <a:ext cx="2769840" cy="10648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32697be0-4917-4b48-9b03-a68f538f312a">
      <Terms xmlns="http://schemas.microsoft.com/office/infopath/2007/PartnerControls"/>
    </lcf76f155ced4ddcb4097134ff3c332f>
    <Notes xmlns="32697be0-4917-4b48-9b03-a68f538f312a" xsi:nil="true"/>
    <_ip_UnifiedCompliancePolicyProperties xmlns="http://schemas.microsoft.com/sharepoint/v3" xsi:nil="true"/>
    <Link xmlns="32697be0-4917-4b48-9b03-a68f538f312a">
      <Url xsi:nil="true"/>
      <Description xsi:nil="true"/>
    </Link>
    <TaxCatchAll xmlns="96d886eb-95f6-47f3-bdfb-70dab5061c6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CF885A40FAF34FA44F4261FBDFE623" ma:contentTypeVersion="23" ma:contentTypeDescription="Create a new document." ma:contentTypeScope="" ma:versionID="a6acedbf6334513a5d83425171dccf41">
  <xsd:schema xmlns:xsd="http://www.w3.org/2001/XMLSchema" xmlns:xs="http://www.w3.org/2001/XMLSchema" xmlns:p="http://schemas.microsoft.com/office/2006/metadata/properties" xmlns:ns1="http://schemas.microsoft.com/sharepoint/v3" xmlns:ns2="32697be0-4917-4b48-9b03-a68f538f312a" xmlns:ns3="96d886eb-95f6-47f3-bdfb-70dab5061c60" targetNamespace="http://schemas.microsoft.com/office/2006/metadata/properties" ma:root="true" ma:fieldsID="3b960130f542dc56ed31c8bb20498bab" ns1:_="" ns2:_="" ns3:_="">
    <xsd:import namespace="http://schemas.microsoft.com/sharepoint/v3"/>
    <xsd:import namespace="32697be0-4917-4b48-9b03-a68f538f312a"/>
    <xsd:import namespace="96d886eb-95f6-47f3-bdfb-70dab5061c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ink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Note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697be0-4917-4b48-9b03-a68f538f31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ink" ma:index="23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92a3b380-abf6-46f2-87bb-c2c114de1c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Notes" ma:index="28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886eb-95f6-47f3-bdfb-70dab5061c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c75f39b5-acb7-46a4-91b0-268d5cabe986}" ma:internalName="TaxCatchAll" ma:showField="CatchAllData" ma:web="96d886eb-95f6-47f3-bdfb-70dab5061c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79671E-8537-43D7-AD0D-7E72154570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9292F1-8B26-44F2-BD0C-92824986BBD9}">
  <ds:schemaRefs>
    <ds:schemaRef ds:uri="96d886eb-95f6-47f3-bdfb-70dab5061c60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2697be0-4917-4b48-9b03-a68f538f312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D620284-72C0-4874-A157-71033D5DB9CE}">
  <ds:schemaRefs>
    <ds:schemaRef ds:uri="32697be0-4917-4b48-9b03-a68f538f312a"/>
    <ds:schemaRef ds:uri="96d886eb-95f6-47f3-bdfb-70dab5061c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Widescreen</PresentationFormat>
  <Paragraphs>21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7_Custom Design</vt:lpstr>
      <vt:lpstr>   Joint WMO-IOC Collaborative Board  Agenda item 3 Identification of Joint Areas of Work Focus Area: Observations Presenter: Toste Tanhua (IOC)</vt:lpstr>
      <vt:lpstr>Top areas of work with mutual interest:</vt:lpstr>
      <vt:lpstr>Crosscutting areas of work:</vt:lpstr>
      <vt:lpstr>Potential Criteria to  analyze and prioritize these areas of work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Fischer</dc:creator>
  <cp:lastModifiedBy>Tanhua, Toste</cp:lastModifiedBy>
  <cp:revision>23</cp:revision>
  <dcterms:created xsi:type="dcterms:W3CDTF">2023-03-20T11:04:55Z</dcterms:created>
  <dcterms:modified xsi:type="dcterms:W3CDTF">2024-09-04T09:26:57Z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0x010100B9CF885A40FAF34FA44F4261FBDFE623</vt:lpwstr>
  </property>
  <property fmtid="{D5CDD505-2E9C-101B-9397-08002B2CF9AE}" pid="3" name="MediaServiceImageTags">
    <vt:lpwstr/>
  </property>
</Properties>
</file>