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71" r:id="rId5"/>
  </p:sldMasterIdLst>
  <p:notesMasterIdLst>
    <p:notesMasterId r:id="rId11"/>
  </p:notesMasterIdLst>
  <p:sldIdLst>
    <p:sldId id="256" r:id="rId6"/>
    <p:sldId id="293" r:id="rId7"/>
    <p:sldId id="292" r:id="rId8"/>
    <p:sldId id="294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B60FACC-B1B5-D0EF-20E7-7E87A18ADFA1}" v="47" dt="2024-08-29T15:27:56.83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46"/>
    <p:restoredTop sz="94699"/>
  </p:normalViewPr>
  <p:slideViewPr>
    <p:cSldViewPr snapToGrid="0">
      <p:cViewPr varScale="1">
        <p:scale>
          <a:sx n="104" d="100"/>
          <a:sy n="104" d="100"/>
        </p:scale>
        <p:origin x="52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5853BE-BEF9-744F-B915-4E1D1B03E190}" type="datetimeFigureOut">
              <a:rPr lang="en-CH" smtClean="0"/>
              <a:t>09/01/2024</a:t>
            </a:fld>
            <a:endParaRPr lang="en-C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6385D9-1471-9A45-BC4A-B8D0C839A8C8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028554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6385D9-1471-9A45-BC4A-B8D0C839A8C8}" type="slidenum">
              <a:rPr lang="en-CH" smtClean="0"/>
              <a:t>2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0086783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99" name="Google Shape;199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B0B467-8141-9D3E-10F8-48277D8914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4800" b="1">
                <a:latin typeface="Helvetica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29CEFF-EE51-C214-F9D0-8791C53E56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latin typeface="Helvetica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10600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14CDB4-04C9-BDA1-C023-D9D7C95EF0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9EF7B7-54EF-2C0B-0F9A-83B795C0DC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44DBB1-D531-86BC-C5FA-87B09A25142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89C00F2-55AF-47D0-8F73-109D69707A66}" type="datetimeFigureOut">
              <a:rPr lang="en-GB" smtClean="0"/>
              <a:t>01/09/2024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80701D-5C3D-580D-F161-21041967E8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C2AE07-9A48-1304-FFCB-6229DE5B36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A0EE3C-D745-4C5C-8D89-75856DCEB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2068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FF88961-7BE8-8D4E-AE63-5D52E642EA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2D7E9D-637D-8F3F-1D5B-3C0E962CD5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B00984-5C22-53B9-BD52-A8E16BEC073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89C00F2-55AF-47D0-8F73-109D69707A66}" type="datetimeFigureOut">
              <a:rPr lang="en-GB" smtClean="0"/>
              <a:t>01/09/2024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BF62E4-ACAA-EEE6-18F1-02C726A05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C785F5-ADCF-C644-0B4F-128C2B83B4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A0EE3C-D745-4C5C-8D89-75856DCEB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47092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">
  <p:cSld name="Custom Layou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02989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79CD29-D46D-DE05-CD85-F1E3339FCC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E5A81E-BC78-9CFF-0061-696F497A4B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3908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253678-8E5D-EC76-46D0-25D4FBFEBF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6FF8B4-BD51-2C82-C457-1D5A89D4B9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7CE888-A0FC-F885-8F79-E4646CE515D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89C00F2-55AF-47D0-8F73-109D69707A66}" type="datetimeFigureOut">
              <a:rPr lang="en-GB" smtClean="0"/>
              <a:t>01/09/2024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7AB8EF-C332-2199-D7C7-ACE893CAFC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4CE6C9-7EC9-1621-9403-1B291A8E9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A0EE3C-D745-4C5C-8D89-75856DCEB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0756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028374-960B-E670-480B-2C4C023930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3FC1B0-4CA4-C5F4-FB5C-8996DFCF9A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E4114E-AB93-E3F7-9361-8DFB8912B9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1439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B18290-EF47-83D3-3893-08871D4E22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2B9549-E613-5F07-8025-A70C8F5A8E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FDB54F-8B96-E3D6-72B5-376D82BEFB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2B9CFF1-2FBA-02D5-DBDA-4FF184E8DF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0C174F-617F-CB41-F32F-67D4179367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14E1E69-8D09-6637-1BF3-D216FEB19C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89C00F2-55AF-47D0-8F73-109D69707A66}" type="datetimeFigureOut">
              <a:rPr lang="en-GB" smtClean="0"/>
              <a:t>01/09/2024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B3BBE9C-BD7B-E51B-B4C8-53C9696CA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4CE4A3A-CEB5-45D9-1044-9549F26D03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A0EE3C-D745-4C5C-8D89-75856DCEB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9365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B11B78-C983-4367-DD7E-C757155CB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1979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34578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7B54C0-32BA-37F9-C9AD-8BE077AE54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D6ADAC-3B71-BF12-ED1E-631D3D1A97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D1D097-9EF8-C3B1-604F-2CF3EF262E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41F254-03AD-2B61-6892-5F620305348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89C00F2-55AF-47D0-8F73-109D69707A66}" type="datetimeFigureOut">
              <a:rPr lang="en-GB" smtClean="0"/>
              <a:t>01/09/2024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D23BFE-A2B1-488E-62C3-47ACEA8CB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777E31-4FE4-A5E6-3673-AC9E12FDA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A0EE3C-D745-4C5C-8D89-75856DCEB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8740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AD303-9234-900F-1E7A-711FEACDAC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B8D289D-3BBB-6B6C-2B82-CBEF5697FE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FBB9F7-5138-6E07-DB84-B1B385D1E4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E63005-9D1E-3F1B-F742-56C0459F700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89C00F2-55AF-47D0-8F73-109D69707A66}" type="datetimeFigureOut">
              <a:rPr lang="en-GB" smtClean="0"/>
              <a:t>01/09/2024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50DC36-893D-1262-3EF2-7FE9504BBE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83BA3C-38B5-ED6B-F7B2-8A1F8731E0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A0EE3C-D745-4C5C-8D89-75856DCEB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7955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FD04403-0F40-4A22-FE67-3C2896ECF1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840714-5CBF-A037-F7BE-54D42EBFE3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F5D1DB0-144F-1991-1779-0B53A35C4567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5865813" y="63500"/>
            <a:ext cx="488950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AU" sz="100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OFFICIAL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EE0CFB9-3E31-EA30-8842-2714FCEB2C78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5865813" y="6642100"/>
            <a:ext cx="488950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AU" sz="100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1528785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Helvetica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Helvetica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Helvetica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Helvetica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Helvetica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Helvetica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36"/>
          <p:cNvSpPr txBox="1"/>
          <p:nvPr/>
        </p:nvSpPr>
        <p:spPr>
          <a:xfrm>
            <a:off x="838200" y="6356349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23/09/2021</a:t>
            </a:r>
            <a:endParaRPr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36"/>
          <p:cNvSpPr/>
          <p:nvPr/>
        </p:nvSpPr>
        <p:spPr>
          <a:xfrm>
            <a:off x="0" y="0"/>
            <a:ext cx="2396700" cy="68580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36"/>
          <p:cNvSpPr/>
          <p:nvPr/>
        </p:nvSpPr>
        <p:spPr>
          <a:xfrm rot="5400000">
            <a:off x="1974109" y="3090764"/>
            <a:ext cx="1328400" cy="1257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65000" tIns="65000" rIns="65000" bIns="65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36"/>
          <p:cNvSpPr/>
          <p:nvPr/>
        </p:nvSpPr>
        <p:spPr>
          <a:xfrm>
            <a:off x="0" y="0"/>
            <a:ext cx="2445900" cy="6858000"/>
          </a:xfrm>
          <a:prstGeom prst="rect">
            <a:avLst/>
          </a:prstGeom>
          <a:solidFill>
            <a:srgbClr val="0069B4"/>
          </a:solidFill>
          <a:ln w="12700" cap="flat" cmpd="sng">
            <a:solidFill>
              <a:srgbClr val="41B7C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36"/>
          <p:cNvSpPr/>
          <p:nvPr/>
        </p:nvSpPr>
        <p:spPr>
          <a:xfrm>
            <a:off x="2529840" y="2716523"/>
            <a:ext cx="7533000" cy="116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9B4"/>
              </a:buClr>
              <a:buSzPts val="7000"/>
              <a:buFont typeface="Arial"/>
              <a:buNone/>
            </a:pPr>
            <a:r>
              <a:rPr lang="en-US" sz="7000" b="1" i="0" u="none" strike="noStrike" cap="none">
                <a:solidFill>
                  <a:srgbClr val="0069B4"/>
                </a:solidFill>
                <a:latin typeface="Arial"/>
                <a:ea typeface="Arial"/>
                <a:cs typeface="Arial"/>
                <a:sym typeface="Arial"/>
              </a:rPr>
              <a:t>THANK YOU</a:t>
            </a:r>
            <a:endParaRPr sz="7000" b="1" i="0" u="none" strike="noStrike" cap="none">
              <a:solidFill>
                <a:srgbClr val="0069B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" name="Google Shape;59;p36"/>
          <p:cNvSpPr/>
          <p:nvPr/>
        </p:nvSpPr>
        <p:spPr>
          <a:xfrm rot="5400000">
            <a:off x="1002023" y="3379939"/>
            <a:ext cx="2423400" cy="981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65000" tIns="65000" rIns="65000" bIns="65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0" name="Google Shape;60;p3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575486" y="152363"/>
            <a:ext cx="1495758" cy="1405711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E5CAF1E-1267-C19D-0C20-0C3BB59231B2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5865813" y="63500"/>
            <a:ext cx="488950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AU" sz="100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OFFICIAL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A22DB45-8FD8-89AB-5892-C2FC0B008BD8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5865813" y="6642100"/>
            <a:ext cx="488950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AU" sz="100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2609918890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72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5966ECB-EA13-3F8B-B736-DB9494E7C0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116312"/>
            <a:ext cx="9144000" cy="2387600"/>
          </a:xfrm>
        </p:spPr>
        <p:txBody>
          <a:bodyPr>
            <a:normAutofit fontScale="90000"/>
          </a:bodyPr>
          <a:lstStyle/>
          <a:p>
            <a:br>
              <a:rPr lang="en-CH" sz="3200" b="0" i="1" dirty="0"/>
            </a:br>
            <a:br>
              <a:rPr lang="en-CH" sz="3100" b="0" i="1" dirty="0"/>
            </a:br>
            <a:br>
              <a:rPr lang="en-CH" sz="3100" b="0" i="1" dirty="0"/>
            </a:br>
            <a:r>
              <a:rPr lang="en-CH" sz="3100" b="0" i="1" dirty="0">
                <a:latin typeface="Helvetica"/>
                <a:cs typeface="Helvetica"/>
              </a:rPr>
              <a:t>Joint WMO-IOC Collaborative Board</a:t>
            </a:r>
            <a:br>
              <a:rPr lang="en-CH" sz="3100" b="0" i="1" dirty="0"/>
            </a:br>
            <a:br>
              <a:rPr lang="en-CH" sz="3100" b="0" i="1" dirty="0"/>
            </a:br>
            <a:r>
              <a:rPr lang="en-CH" sz="3100" b="0" i="1" dirty="0">
                <a:latin typeface="Helvetica"/>
                <a:cs typeface="Helvetica"/>
              </a:rPr>
              <a:t>Agenda item 3</a:t>
            </a:r>
            <a:br>
              <a:rPr lang="en-CH" b="0" i="1" dirty="0"/>
            </a:br>
            <a:r>
              <a:rPr lang="en-CH" b="0" i="1" dirty="0">
                <a:latin typeface="Helvetica"/>
                <a:cs typeface="Helvetica"/>
              </a:rPr>
              <a:t>Identification of Joint Areas of Work</a:t>
            </a:r>
            <a:br>
              <a:rPr lang="en-CH" b="0" i="1" dirty="0"/>
            </a:br>
            <a:r>
              <a:rPr lang="en-CH" sz="3100" b="0" i="1" dirty="0">
                <a:latin typeface="Helvetica"/>
                <a:cs typeface="Helvetica"/>
              </a:rPr>
              <a:t>Focus Area: </a:t>
            </a:r>
            <a:r>
              <a:rPr lang="en-CH" sz="3100" b="0" i="1" dirty="0">
                <a:solidFill>
                  <a:srgbClr val="000000"/>
                </a:solidFill>
                <a:latin typeface="Helvetica"/>
                <a:cs typeface="Helvetica"/>
              </a:rPr>
              <a:t>Science and Innovation</a:t>
            </a:r>
            <a:br>
              <a:rPr lang="en-CH" sz="3100" b="0" i="1" dirty="0">
                <a:latin typeface="Helvetica"/>
                <a:cs typeface="Helvetica"/>
              </a:rPr>
            </a:br>
            <a:r>
              <a:rPr lang="en-CH" sz="3100" b="0" i="1" dirty="0">
                <a:solidFill>
                  <a:srgbClr val="000000"/>
                </a:solidFill>
                <a:latin typeface="Helvetica"/>
                <a:cs typeface="Helvetica"/>
              </a:rPr>
              <a:t>Presenter</a:t>
            </a:r>
            <a:r>
              <a:rPr lang="en-CH" sz="3100" b="0" i="1" dirty="0">
                <a:latin typeface="Helvetica"/>
                <a:cs typeface="Helvetica"/>
              </a:rPr>
              <a:t>(s): Chris</a:t>
            </a:r>
            <a:r>
              <a:rPr lang="en-US" sz="3100" b="0" i="1" dirty="0" err="1">
                <a:latin typeface="Helvetica"/>
                <a:cs typeface="Helvetica"/>
              </a:rPr>
              <a:t>topher</a:t>
            </a:r>
            <a:r>
              <a:rPr lang="en-CH" sz="3100" b="0" i="1" dirty="0">
                <a:latin typeface="Helvetica"/>
                <a:cs typeface="Helvetica"/>
              </a:rPr>
              <a:t> Sabine and Matt Wheeler</a:t>
            </a:r>
            <a:br>
              <a:rPr lang="en-CH" b="0" i="1" dirty="0"/>
            </a:br>
            <a:endParaRPr lang="en-CH" sz="2400" dirty="0"/>
          </a:p>
        </p:txBody>
      </p:sp>
      <p:sp>
        <p:nvSpPr>
          <p:cNvPr id="9" name="Subtitle 8">
            <a:extLst>
              <a:ext uri="{FF2B5EF4-FFF2-40B4-BE49-F238E27FC236}">
                <a16:creationId xmlns:a16="http://schemas.microsoft.com/office/drawing/2014/main" id="{4B5310AB-0C33-40E4-202A-DF20DE76D7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595177"/>
            <a:ext cx="9144000" cy="126704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CH" i="1" dirty="0">
                <a:latin typeface="Helvetica"/>
                <a:cs typeface="Helvetica"/>
              </a:rPr>
              <a:t>JCB-3 part 2 (hybrid), 4-6 September 2024</a:t>
            </a:r>
          </a:p>
          <a:p>
            <a:r>
              <a:rPr lang="en-CH" i="1" dirty="0">
                <a:latin typeface="Helvetica"/>
                <a:cs typeface="Helvetica"/>
              </a:rPr>
              <a:t>Paris, France</a:t>
            </a:r>
          </a:p>
        </p:txBody>
      </p:sp>
    </p:spTree>
    <p:extLst>
      <p:ext uri="{BB962C8B-B14F-4D97-AF65-F5344CB8AC3E}">
        <p14:creationId xmlns:p14="http://schemas.microsoft.com/office/powerpoint/2010/main" val="39310313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32AFDF-6BD9-07FC-403B-E64CFB7CB4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/>
          <a:lstStyle/>
          <a:p>
            <a:r>
              <a:rPr lang="en-CH" dirty="0">
                <a:solidFill>
                  <a:srgbClr val="3333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/>
                <a:cs typeface="Helvetica"/>
              </a:rPr>
              <a:t>Top areas of work with mutual interest: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465E89-4B23-0381-398E-8A78C9EEF4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7693" y="1451052"/>
            <a:ext cx="11192220" cy="4351338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457200" indent="-457200">
              <a:lnSpc>
                <a:spcPct val="100000"/>
              </a:lnSpc>
              <a:spcAft>
                <a:spcPts val="1200"/>
              </a:spcAft>
              <a:buFont typeface="+mj-lt"/>
              <a:buAutoNum type="arabicPeriod"/>
            </a:pPr>
            <a:r>
              <a:rPr lang="en-US" sz="2000" b="1" dirty="0">
                <a:solidFill>
                  <a:srgbClr val="212121"/>
                </a:solidFill>
                <a:cs typeface="Helvetica"/>
              </a:rPr>
              <a:t>Climate Oscillations (e.g. ENSO, PDO, AO, MJO) </a:t>
            </a:r>
            <a:r>
              <a:rPr lang="en-US" sz="2000" dirty="0">
                <a:solidFill>
                  <a:srgbClr val="212121"/>
                </a:solidFill>
                <a:cs typeface="Helvetica"/>
              </a:rPr>
              <a:t>Understanding climate oscillations represent a promising opportunity to improve weather forecasting. These climate oscillations also have a strong impact on ocean properties and circulation. </a:t>
            </a:r>
            <a:endParaRPr lang="en-US" sz="2000" dirty="0"/>
          </a:p>
          <a:p>
            <a:pPr marL="457200" indent="-457200">
              <a:lnSpc>
                <a:spcPct val="100000"/>
              </a:lnSpc>
              <a:spcAft>
                <a:spcPts val="1200"/>
              </a:spcAft>
              <a:buFont typeface="+mj-lt"/>
              <a:buAutoNum type="arabicPeriod"/>
            </a:pPr>
            <a:r>
              <a:rPr lang="en-US" sz="2000" b="1" dirty="0">
                <a:solidFill>
                  <a:srgbClr val="212121"/>
                </a:solidFill>
                <a:cs typeface="Helvetica"/>
              </a:rPr>
              <a:t>Ocean Carbon Uptake </a:t>
            </a:r>
            <a:r>
              <a:rPr lang="en-US" sz="2000" dirty="0">
                <a:solidFill>
                  <a:srgbClr val="212121"/>
                </a:solidFill>
                <a:cs typeface="Helvetica"/>
              </a:rPr>
              <a:t>The ocean is the largest consistent sink for atmospheric CO</a:t>
            </a:r>
            <a:r>
              <a:rPr lang="en-US" sz="2000" baseline="-25000" dirty="0">
                <a:solidFill>
                  <a:srgbClr val="212121"/>
                </a:solidFill>
                <a:cs typeface="Helvetica"/>
              </a:rPr>
              <a:t>2</a:t>
            </a:r>
            <a:r>
              <a:rPr lang="en-US" sz="2000" dirty="0">
                <a:solidFill>
                  <a:srgbClr val="212121"/>
                </a:solidFill>
                <a:cs typeface="Helvetica"/>
              </a:rPr>
              <a:t> in the world. Understanding the past, present, and future ocean carbon sink is essential if we ever want to understand and predict future climate change.</a:t>
            </a:r>
            <a:endParaRPr lang="en-US" sz="2000" dirty="0"/>
          </a:p>
          <a:p>
            <a:pPr marL="457200" indent="-457200">
              <a:lnSpc>
                <a:spcPct val="100000"/>
              </a:lnSpc>
              <a:spcAft>
                <a:spcPts val="1200"/>
              </a:spcAft>
              <a:buFont typeface="+mj-lt"/>
              <a:buAutoNum type="arabicPeriod"/>
            </a:pPr>
            <a:r>
              <a:rPr lang="en-US" sz="2000" b="1" dirty="0">
                <a:solidFill>
                  <a:srgbClr val="212121"/>
                </a:solidFill>
                <a:cs typeface="Helvetica"/>
              </a:rPr>
              <a:t>Sea Level Rise</a:t>
            </a:r>
            <a:r>
              <a:rPr lang="en-US" sz="2000" dirty="0">
                <a:solidFill>
                  <a:srgbClr val="212121"/>
                </a:solidFill>
                <a:cs typeface="Helvetica"/>
              </a:rPr>
              <a:t> The UN Secretary General recently warned that the “ocean is overflowing”. Sea level rise is not just an ocean problem. It is very relevant to WMO.</a:t>
            </a:r>
            <a:endParaRPr lang="en-US" sz="2000" b="1" dirty="0"/>
          </a:p>
          <a:p>
            <a:pPr marL="457200" indent="-457200">
              <a:lnSpc>
                <a:spcPct val="100000"/>
              </a:lnSpc>
              <a:spcAft>
                <a:spcPts val="1200"/>
              </a:spcAft>
              <a:buFont typeface="+mj-lt"/>
              <a:buAutoNum type="arabicPeriod"/>
            </a:pPr>
            <a:r>
              <a:rPr lang="en-US" sz="2000" b="1" dirty="0">
                <a:solidFill>
                  <a:srgbClr val="212121"/>
                </a:solidFill>
                <a:cs typeface="Helvetica"/>
              </a:rPr>
              <a:t>Sea Ice Changes </a:t>
            </a:r>
            <a:r>
              <a:rPr lang="en-US" sz="2000" dirty="0">
                <a:solidFill>
                  <a:srgbClr val="212121"/>
                </a:solidFill>
                <a:cs typeface="Helvetica"/>
              </a:rPr>
              <a:t>Understanding sea ice is essential for all of the previous areas of interest plus so much more.</a:t>
            </a:r>
            <a:endParaRPr lang="en-US" sz="2000" dirty="0"/>
          </a:p>
          <a:p>
            <a:pPr marL="0" indent="0">
              <a:lnSpc>
                <a:spcPct val="100000"/>
              </a:lnSpc>
              <a:spcAft>
                <a:spcPts val="1200"/>
              </a:spcAft>
              <a:buNone/>
            </a:pPr>
            <a:br>
              <a:rPr lang="en-US" sz="2000" dirty="0"/>
            </a:b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682436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32AFDF-6BD9-07FC-403B-E64CFB7CB4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581"/>
            <a:ext cx="10515600" cy="1325563"/>
          </a:xfrm>
        </p:spPr>
        <p:txBody>
          <a:bodyPr/>
          <a:lstStyle/>
          <a:p>
            <a:r>
              <a:rPr lang="en-CH" dirty="0">
                <a:solidFill>
                  <a:srgbClr val="3333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/>
                <a:cs typeface="Helvetica"/>
              </a:rPr>
              <a:t>Crosscutting areas of work: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357B833-AC30-40E0-8713-5E073F8718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964" y="1227974"/>
            <a:ext cx="10515600" cy="4351338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457200" indent="-457200">
              <a:lnSpc>
                <a:spcPct val="100000"/>
              </a:lnSpc>
              <a:spcAft>
                <a:spcPts val="1200"/>
              </a:spcAft>
              <a:buFont typeface="+mj-lt"/>
              <a:buAutoNum type="arabicPeriod"/>
            </a:pPr>
            <a:r>
              <a:rPr lang="en-US" sz="2000" b="1" dirty="0">
                <a:solidFill>
                  <a:srgbClr val="212121"/>
                </a:solidFill>
                <a:cs typeface="Helvetica"/>
              </a:rPr>
              <a:t>Accreditation of El Niño and La Niña</a:t>
            </a:r>
            <a:r>
              <a:rPr lang="en-US" sz="2000" dirty="0">
                <a:solidFill>
                  <a:srgbClr val="212121"/>
                </a:solidFill>
                <a:cs typeface="Helvetica"/>
              </a:rPr>
              <a:t> WMO adoption of a mechanism to accredit ENSO forecasts and predictions. This could be a subject of mutual interest to both WMO and IOC.</a:t>
            </a:r>
            <a:endParaRPr lang="en-US" sz="2000" dirty="0"/>
          </a:p>
          <a:p>
            <a:pPr marL="457200" indent="-457200">
              <a:lnSpc>
                <a:spcPct val="100000"/>
              </a:lnSpc>
              <a:spcAft>
                <a:spcPts val="1200"/>
              </a:spcAft>
              <a:buFont typeface="+mj-lt"/>
              <a:buAutoNum type="arabicPeriod"/>
            </a:pPr>
            <a:r>
              <a:rPr lang="en-US" sz="2000" b="1" dirty="0">
                <a:solidFill>
                  <a:srgbClr val="212121"/>
                </a:solidFill>
                <a:cs typeface="Helvetica"/>
              </a:rPr>
              <a:t>Potential ocean observations on tsunami buoys </a:t>
            </a:r>
            <a:r>
              <a:rPr lang="en-US" sz="2000" dirty="0">
                <a:solidFill>
                  <a:srgbClr val="212121"/>
                </a:solidFill>
                <a:cs typeface="Helvetica"/>
              </a:rPr>
              <a:t>The DART buoys will continue to provide information relevant to tsunamis but are also a perfectly good platform for more ocean observations (particularly need carbon observations).</a:t>
            </a:r>
            <a:endParaRPr lang="en-US" sz="2000" dirty="0"/>
          </a:p>
          <a:p>
            <a:pPr marL="457200" indent="-457200">
              <a:lnSpc>
                <a:spcPct val="100000"/>
              </a:lnSpc>
              <a:spcAft>
                <a:spcPts val="1200"/>
              </a:spcAft>
              <a:buFont typeface="+mj-lt"/>
              <a:buAutoNum type="arabicPeriod"/>
            </a:pPr>
            <a:r>
              <a:rPr lang="en-US" sz="2000" b="1" dirty="0">
                <a:solidFill>
                  <a:srgbClr val="212121"/>
                </a:solidFill>
                <a:cs typeface="Helvetica"/>
              </a:rPr>
              <a:t>Need for co-located atmospheric CO</a:t>
            </a:r>
            <a:r>
              <a:rPr lang="en-US" sz="2000" b="1" baseline="-25000" dirty="0">
                <a:solidFill>
                  <a:srgbClr val="212121"/>
                </a:solidFill>
                <a:cs typeface="Helvetica"/>
              </a:rPr>
              <a:t>2</a:t>
            </a:r>
            <a:r>
              <a:rPr lang="en-US" sz="2000" b="1" dirty="0">
                <a:solidFill>
                  <a:srgbClr val="212121"/>
                </a:solidFill>
                <a:cs typeface="Helvetica"/>
              </a:rPr>
              <a:t> and ocean CO</a:t>
            </a:r>
            <a:r>
              <a:rPr lang="en-US" sz="2000" b="1" baseline="-25000" dirty="0">
                <a:solidFill>
                  <a:srgbClr val="212121"/>
                </a:solidFill>
                <a:cs typeface="Helvetica"/>
              </a:rPr>
              <a:t>2</a:t>
            </a:r>
            <a:r>
              <a:rPr lang="en-US" sz="2000" b="1" dirty="0">
                <a:solidFill>
                  <a:srgbClr val="212121"/>
                </a:solidFill>
                <a:cs typeface="Helvetica"/>
              </a:rPr>
              <a:t> measurements</a:t>
            </a:r>
            <a:r>
              <a:rPr lang="en-US" sz="2000" dirty="0">
                <a:solidFill>
                  <a:srgbClr val="212121"/>
                </a:solidFill>
                <a:cs typeface="Helvetica"/>
              </a:rPr>
              <a:t> Example: atmospheric site at Mauna Loa connects well with the Hawaii Ocean Time Series station, Aloha</a:t>
            </a:r>
            <a:r>
              <a:rPr lang="en-US" sz="2000" dirty="0"/>
              <a:t> .</a:t>
            </a:r>
            <a:r>
              <a:rPr lang="en-US" sz="2000" dirty="0">
                <a:solidFill>
                  <a:srgbClr val="212121"/>
                </a:solidFill>
                <a:cs typeface="Helvetica"/>
              </a:rPr>
              <a:t>This can also be accomplished with buoys that have sensors for ocean T, S, oxygen and chlorophyll; </a:t>
            </a:r>
            <a:r>
              <a:rPr lang="en-US" sz="2000" b="1" dirty="0">
                <a:solidFill>
                  <a:srgbClr val="212121"/>
                </a:solidFill>
                <a:cs typeface="Helvetica"/>
              </a:rPr>
              <a:t>need to ensure such sensors are low-cost and robust.</a:t>
            </a:r>
            <a:endParaRPr lang="en-US" sz="2000" b="1" dirty="0"/>
          </a:p>
          <a:p>
            <a:pPr marL="457200" indent="-457200">
              <a:lnSpc>
                <a:spcPct val="100000"/>
              </a:lnSpc>
              <a:spcAft>
                <a:spcPts val="1200"/>
              </a:spcAft>
              <a:buFont typeface="+mj-lt"/>
              <a:buAutoNum type="arabicPeriod"/>
            </a:pPr>
            <a:r>
              <a:rPr lang="en-US" sz="2000" b="1" dirty="0">
                <a:solidFill>
                  <a:srgbClr val="212121"/>
                </a:solidFill>
                <a:cs typeface="Helvetica"/>
              </a:rPr>
              <a:t>Potential collaboration on reference materials for standardization and management of ocean carbon data</a:t>
            </a:r>
            <a:r>
              <a:rPr lang="en-US" sz="2000" dirty="0">
                <a:solidFill>
                  <a:srgbClr val="212121"/>
                </a:solidFill>
                <a:cs typeface="Helvetica"/>
              </a:rPr>
              <a:t>.</a:t>
            </a:r>
            <a:endParaRPr lang="en-US" sz="2000" dirty="0"/>
          </a:p>
          <a:p>
            <a:pPr marL="0" indent="0">
              <a:lnSpc>
                <a:spcPct val="100000"/>
              </a:lnSpc>
              <a:spcAft>
                <a:spcPts val="1200"/>
              </a:spcAft>
              <a:buNone/>
            </a:pPr>
            <a:br>
              <a:rPr lang="en-US" sz="2000" dirty="0"/>
            </a:b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19532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32AFDF-6BD9-07FC-403B-E64CFB7CB4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598"/>
            <a:ext cx="10515600" cy="1325563"/>
          </a:xfrm>
        </p:spPr>
        <p:txBody>
          <a:bodyPr/>
          <a:lstStyle/>
          <a:p>
            <a:pPr algn="ctr"/>
            <a:r>
              <a:rPr lang="en-CH" dirty="0">
                <a:solidFill>
                  <a:srgbClr val="3333FF"/>
                </a:solidFill>
              </a:rPr>
              <a:t>Potential Criteria to analyze and prioritize these areas of work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0D91056-BDF5-4FB5-BD9D-BFC31E734D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964" y="1227974"/>
            <a:ext cx="10515600" cy="4351338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457200" indent="-457200">
              <a:lnSpc>
                <a:spcPct val="100000"/>
              </a:lnSpc>
              <a:spcAft>
                <a:spcPts val="1200"/>
              </a:spcAft>
              <a:buFont typeface="+mj-lt"/>
              <a:buAutoNum type="arabicPeriod"/>
            </a:pPr>
            <a:r>
              <a:rPr lang="en-US" sz="2000" dirty="0">
                <a:solidFill>
                  <a:srgbClr val="212121"/>
                </a:solidFill>
                <a:cs typeface="Helvetica"/>
              </a:rPr>
              <a:t>Potential benefit to IOC and WMO goals</a:t>
            </a:r>
            <a:endParaRPr lang="en-US" sz="2000" dirty="0"/>
          </a:p>
          <a:p>
            <a:pPr marL="457200" indent="-457200">
              <a:lnSpc>
                <a:spcPct val="100000"/>
              </a:lnSpc>
              <a:spcAft>
                <a:spcPts val="1200"/>
              </a:spcAft>
              <a:buFont typeface="+mj-lt"/>
              <a:buAutoNum type="arabicPeriod"/>
            </a:pPr>
            <a:r>
              <a:rPr lang="en-US" sz="2000" dirty="0">
                <a:solidFill>
                  <a:srgbClr val="212121"/>
                </a:solidFill>
                <a:cs typeface="Helvetica"/>
              </a:rPr>
              <a:t>Potential risks to IOC and WMO goals</a:t>
            </a:r>
            <a:endParaRPr lang="en-US" sz="2000" dirty="0"/>
          </a:p>
          <a:p>
            <a:pPr marL="457200" indent="-457200">
              <a:lnSpc>
                <a:spcPct val="100000"/>
              </a:lnSpc>
              <a:spcAft>
                <a:spcPts val="1200"/>
              </a:spcAft>
              <a:buFont typeface="+mj-lt"/>
              <a:buAutoNum type="arabicPeriod"/>
            </a:pPr>
            <a:r>
              <a:rPr lang="en-US" sz="2000" dirty="0">
                <a:solidFill>
                  <a:srgbClr val="212121"/>
                </a:solidFill>
                <a:cs typeface="Helvetica"/>
              </a:rPr>
              <a:t>Cost and infrastructure needs to accomplish</a:t>
            </a:r>
            <a:endParaRPr lang="en-US" sz="2000" dirty="0"/>
          </a:p>
          <a:p>
            <a:pPr marL="457200" indent="-457200">
              <a:lnSpc>
                <a:spcPct val="100000"/>
              </a:lnSpc>
              <a:spcAft>
                <a:spcPts val="1200"/>
              </a:spcAft>
              <a:buFont typeface="+mj-lt"/>
              <a:buAutoNum type="arabicPeriod"/>
            </a:pPr>
            <a:r>
              <a:rPr lang="en-US" sz="2000" dirty="0"/>
              <a:t>Are there issues with timing or coordination that need to be considered?</a:t>
            </a:r>
          </a:p>
          <a:p>
            <a:pPr marL="457200" indent="-457200">
              <a:lnSpc>
                <a:spcPct val="100000"/>
              </a:lnSpc>
              <a:spcAft>
                <a:spcPts val="1200"/>
              </a:spcAft>
              <a:buFont typeface="+mj-lt"/>
              <a:buAutoNum type="arabicPeriod"/>
            </a:pPr>
            <a:r>
              <a:rPr lang="en-US" sz="2000" dirty="0"/>
              <a:t>Are there any synergies that can be realized?</a:t>
            </a:r>
          </a:p>
          <a:p>
            <a:pPr marL="457200" indent="-457200">
              <a:lnSpc>
                <a:spcPct val="100000"/>
              </a:lnSpc>
              <a:spcAft>
                <a:spcPts val="1200"/>
              </a:spcAft>
              <a:buFont typeface="+mj-lt"/>
              <a:buAutoNum type="arabicPeriod"/>
            </a:pPr>
            <a:r>
              <a:rPr lang="en-US" sz="2000" dirty="0"/>
              <a:t>Are there any “champions” ready to make this happen?</a:t>
            </a:r>
          </a:p>
          <a:p>
            <a:pPr marL="457200" indent="-457200">
              <a:lnSpc>
                <a:spcPct val="100000"/>
              </a:lnSpc>
              <a:spcAft>
                <a:spcPts val="1200"/>
              </a:spcAft>
              <a:buFont typeface="+mj-lt"/>
              <a:buAutoNum type="arabicPeriod"/>
            </a:pPr>
            <a:r>
              <a:rPr lang="en-US" sz="2000" dirty="0"/>
              <a:t>Unintended consequences</a:t>
            </a:r>
          </a:p>
          <a:p>
            <a:pPr marL="0" indent="0">
              <a:lnSpc>
                <a:spcPct val="100000"/>
              </a:lnSpc>
              <a:spcAft>
                <a:spcPts val="1200"/>
              </a:spcAft>
              <a:buNone/>
            </a:pPr>
            <a:br>
              <a:rPr lang="en-US" sz="2000" dirty="0"/>
            </a:b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7072395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3DBD015C-5474-2E07-1317-BE96BF1D486A}"/>
              </a:ext>
            </a:extLst>
          </p:cNvPr>
          <p:cNvPicPr/>
          <p:nvPr/>
        </p:nvPicPr>
        <p:blipFill>
          <a:blip r:embed="rId3"/>
          <a:stretch/>
        </p:blipFill>
        <p:spPr>
          <a:xfrm>
            <a:off x="7431463" y="152400"/>
            <a:ext cx="2769840" cy="106488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7_Custom Design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32697be0-4917-4b48-9b03-a68f538f312a">
      <Terms xmlns="http://schemas.microsoft.com/office/infopath/2007/PartnerControls"/>
    </lcf76f155ced4ddcb4097134ff3c332f>
    <Notes xmlns="32697be0-4917-4b48-9b03-a68f538f312a" xsi:nil="true"/>
    <_ip_UnifiedCompliancePolicyProperties xmlns="http://schemas.microsoft.com/sharepoint/v3" xsi:nil="true"/>
    <Link xmlns="32697be0-4917-4b48-9b03-a68f538f312a">
      <Url xsi:nil="true"/>
      <Description xsi:nil="true"/>
    </Link>
    <TaxCatchAll xmlns="96d886eb-95f6-47f3-bdfb-70dab5061c60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9CF885A40FAF34FA44F4261FBDFE623" ma:contentTypeVersion="23" ma:contentTypeDescription="Create a new document." ma:contentTypeScope="" ma:versionID="a6acedbf6334513a5d83425171dccf41">
  <xsd:schema xmlns:xsd="http://www.w3.org/2001/XMLSchema" xmlns:xs="http://www.w3.org/2001/XMLSchema" xmlns:p="http://schemas.microsoft.com/office/2006/metadata/properties" xmlns:ns1="http://schemas.microsoft.com/sharepoint/v3" xmlns:ns2="32697be0-4917-4b48-9b03-a68f538f312a" xmlns:ns3="96d886eb-95f6-47f3-bdfb-70dab5061c60" targetNamespace="http://schemas.microsoft.com/office/2006/metadata/properties" ma:root="true" ma:fieldsID="3b960130f542dc56ed31c8bb20498bab" ns1:_="" ns2:_="" ns3:_="">
    <xsd:import namespace="http://schemas.microsoft.com/sharepoint/v3"/>
    <xsd:import namespace="32697be0-4917-4b48-9b03-a68f538f312a"/>
    <xsd:import namespace="96d886eb-95f6-47f3-bdfb-70dab5061c6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1:_ip_UnifiedCompliancePolicyProperties" minOccurs="0"/>
                <xsd:element ref="ns1:_ip_UnifiedCompliancePolicyUIAction" minOccurs="0"/>
                <xsd:element ref="ns2:MediaLengthInSeconds" minOccurs="0"/>
                <xsd:element ref="ns2:Link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Note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2697be0-4917-4b48-9b03-a68f538f312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ink" ma:index="23" nillable="true" ma:displayName="Link" ma:format="Hyperlink" ma:internalName="Link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92a3b380-abf6-46f2-87bb-c2c114de1c9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Notes" ma:index="28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d886eb-95f6-47f3-bdfb-70dab5061c60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6" nillable="true" ma:displayName="Taxonomy Catch All Column" ma:hidden="true" ma:list="{c75f39b5-acb7-46a4-91b0-268d5cabe986}" ma:internalName="TaxCatchAll" ma:showField="CatchAllData" ma:web="96d886eb-95f6-47f3-bdfb-70dab5061c6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B79671E-8537-43D7-AD0D-7E72154570C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C9292F1-8B26-44F2-BD0C-92824986BBD9}">
  <ds:schemaRefs>
    <ds:schemaRef ds:uri="96d886eb-95f6-47f3-bdfb-70dab5061c60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sharepoint/v3"/>
    <ds:schemaRef ds:uri="http://www.w3.org/XML/1998/namespace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32697be0-4917-4b48-9b03-a68f538f312a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7D620284-72C0-4874-A157-71033D5DB9CE}">
  <ds:schemaRefs>
    <ds:schemaRef ds:uri="32697be0-4917-4b48-9b03-a68f538f312a"/>
    <ds:schemaRef ds:uri="96d886eb-95f6-47f3-bdfb-70dab5061c6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409</Words>
  <Application>Microsoft Office PowerPoint</Application>
  <PresentationFormat>Widescreen</PresentationFormat>
  <Paragraphs>25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Helvetica</vt:lpstr>
      <vt:lpstr>Office Theme</vt:lpstr>
      <vt:lpstr>7_Custom Design</vt:lpstr>
      <vt:lpstr>   Joint WMO-IOC Collaborative Board  Agenda item 3 Identification of Joint Areas of Work Focus Area: Science and Innovation Presenter(s): Christopher Sabine and Matt Wheeler </vt:lpstr>
      <vt:lpstr>Top areas of work with mutual interest:</vt:lpstr>
      <vt:lpstr>Crosscutting areas of work:</vt:lpstr>
      <vt:lpstr>Potential Criteria to analyze and prioritize these areas of work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Albert Fischer</dc:creator>
  <cp:lastModifiedBy>Matthew Wheeler (he/him)</cp:lastModifiedBy>
  <cp:revision>43</cp:revision>
  <dcterms:created xsi:type="dcterms:W3CDTF">2023-03-20T11:04:55Z</dcterms:created>
  <dcterms:modified xsi:type="dcterms:W3CDTF">2024-08-31T23:16:40Z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0x010100B9CF885A40FAF34FA44F4261FBDFE623</vt:lpwstr>
  </property>
  <property fmtid="{D5CDD505-2E9C-101B-9397-08002B2CF9AE}" pid="3" name="MediaServiceImageTags">
    <vt:lpwstr/>
  </property>
  <property fmtid="{D5CDD505-2E9C-101B-9397-08002B2CF9AE}" pid="4" name="MSIP_Label_55edad5e-85c4-4d99-839f-4db88ccef5c5_Enabled">
    <vt:lpwstr>true</vt:lpwstr>
  </property>
  <property fmtid="{D5CDD505-2E9C-101B-9397-08002B2CF9AE}" pid="5" name="MSIP_Label_55edad5e-85c4-4d99-839f-4db88ccef5c5_SetDate">
    <vt:lpwstr>2024-08-31T23:16:29Z</vt:lpwstr>
  </property>
  <property fmtid="{D5CDD505-2E9C-101B-9397-08002B2CF9AE}" pid="6" name="MSIP_Label_55edad5e-85c4-4d99-839f-4db88ccef5c5_Method">
    <vt:lpwstr>Standard</vt:lpwstr>
  </property>
  <property fmtid="{D5CDD505-2E9C-101B-9397-08002B2CF9AE}" pid="7" name="MSIP_Label_55edad5e-85c4-4d99-839f-4db88ccef5c5_Name">
    <vt:lpwstr>PSPF Official</vt:lpwstr>
  </property>
  <property fmtid="{D5CDD505-2E9C-101B-9397-08002B2CF9AE}" pid="8" name="MSIP_Label_55edad5e-85c4-4d99-839f-4db88ccef5c5_SiteId">
    <vt:lpwstr>d1ad7db5-97dd-4f2b-816e-50d663b7bb94</vt:lpwstr>
  </property>
  <property fmtid="{D5CDD505-2E9C-101B-9397-08002B2CF9AE}" pid="9" name="MSIP_Label_55edad5e-85c4-4d99-839f-4db88ccef5c5_ActionId">
    <vt:lpwstr>4e02cf9d-f90d-4550-bf91-7f802d938d22</vt:lpwstr>
  </property>
  <property fmtid="{D5CDD505-2E9C-101B-9397-08002B2CF9AE}" pid="10" name="MSIP_Label_55edad5e-85c4-4d99-839f-4db88ccef5c5_ContentBits">
    <vt:lpwstr>3</vt:lpwstr>
  </property>
  <property fmtid="{D5CDD505-2E9C-101B-9397-08002B2CF9AE}" pid="11" name="ClassificationContentMarkingFooterLocations">
    <vt:lpwstr>Office Theme:7\7_Custom Design:5</vt:lpwstr>
  </property>
  <property fmtid="{D5CDD505-2E9C-101B-9397-08002B2CF9AE}" pid="12" name="ClassificationContentMarkingFooterText">
    <vt:lpwstr>OFFICIAL</vt:lpwstr>
  </property>
  <property fmtid="{D5CDD505-2E9C-101B-9397-08002B2CF9AE}" pid="13" name="ClassificationContentMarkingHeaderLocations">
    <vt:lpwstr>Office Theme:6\7_Custom Design:4</vt:lpwstr>
  </property>
  <property fmtid="{D5CDD505-2E9C-101B-9397-08002B2CF9AE}" pid="14" name="ClassificationContentMarkingHeaderText">
    <vt:lpwstr>OFFICIAL</vt:lpwstr>
  </property>
</Properties>
</file>