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Lst>
  <p:notesMasterIdLst>
    <p:notesMasterId r:id="rId21"/>
  </p:notesMasterIdLst>
  <p:sldIdLst>
    <p:sldId id="256" r:id="rId10"/>
    <p:sldId id="257" r:id="rId11"/>
    <p:sldId id="258" r:id="rId12"/>
    <p:sldId id="261" r:id="rId13"/>
    <p:sldId id="259" r:id="rId14"/>
    <p:sldId id="272" r:id="rId15"/>
    <p:sldId id="264" r:id="rId16"/>
    <p:sldId id="262" r:id="rId17"/>
    <p:sldId id="263"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9"/>
  </p:normalViewPr>
  <p:slideViewPr>
    <p:cSldViewPr snapToGrid="0">
      <p:cViewPr>
        <p:scale>
          <a:sx n="69" d="100"/>
          <a:sy n="69" d="100"/>
        </p:scale>
        <p:origin x="2136" y="1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39C05-D77F-1F41-9B1C-AC8D7A4BCD2E}" type="datetimeFigureOut">
              <a:rPr lang="en-US" smtClean="0"/>
              <a:t>9/3/24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6DB8F-08B5-E644-9380-E0A1C9E6E02F}" type="slidenum">
              <a:rPr lang="en-US" smtClean="0"/>
              <a:t>‹#›</a:t>
            </a:fld>
            <a:endParaRPr lang="en-US"/>
          </a:p>
        </p:txBody>
      </p:sp>
    </p:spTree>
    <p:extLst>
      <p:ext uri="{BB962C8B-B14F-4D97-AF65-F5344CB8AC3E}">
        <p14:creationId xmlns:p14="http://schemas.microsoft.com/office/powerpoint/2010/main" val="355760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3d430ad13_0_927:notes"/>
          <p:cNvSpPr txBox="1">
            <a:spLocks noGrp="1"/>
          </p:cNvSpPr>
          <p:nvPr>
            <p:ph type="body" idx="1"/>
          </p:nvPr>
        </p:nvSpPr>
        <p:spPr>
          <a:xfrm>
            <a:off x="685829" y="4343327"/>
            <a:ext cx="5486400" cy="4114500"/>
          </a:xfrm>
          <a:prstGeom prst="rect">
            <a:avLst/>
          </a:prstGeom>
          <a:noFill/>
          <a:ln>
            <a:noFill/>
          </a:ln>
        </p:spPr>
        <p:txBody>
          <a:bodyPr spcFirstLastPara="1" wrap="square" lIns="91425" tIns="45700" rIns="91425" bIns="45700" anchor="t" anchorCtr="0">
            <a:noAutofit/>
          </a:bodyPr>
          <a:lstStyle/>
          <a:p>
            <a:pPr marL="457200" lvl="0" indent="-336550" algn="l" rtl="0">
              <a:spcBef>
                <a:spcPts val="0"/>
              </a:spcBef>
              <a:spcAft>
                <a:spcPts val="0"/>
              </a:spcAft>
              <a:buClr>
                <a:srgbClr val="002060"/>
              </a:buClr>
              <a:buSzPts val="1700"/>
              <a:buChar char="●"/>
            </a:pPr>
            <a:endParaRPr dirty="0"/>
          </a:p>
        </p:txBody>
      </p:sp>
      <p:sp>
        <p:nvSpPr>
          <p:cNvPr id="154" name="Google Shape;154;g253d430ad13_0_927: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2948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Slide 2">
  <p:cSld name="Blank Slide 2">
    <p:spTree>
      <p:nvGrpSpPr>
        <p:cNvPr id="1" name="Shape 27"/>
        <p:cNvGrpSpPr/>
        <p:nvPr/>
      </p:nvGrpSpPr>
      <p:grpSpPr>
        <a:xfrm>
          <a:off x="0" y="0"/>
          <a:ext cx="0" cy="0"/>
          <a:chOff x="0" y="0"/>
          <a:chExt cx="0" cy="0"/>
        </a:xfrm>
      </p:grpSpPr>
      <p:sp>
        <p:nvSpPr>
          <p:cNvPr id="28" name="Google Shape;28;g253d430ad13_0_1227"/>
          <p:cNvSpPr txBox="1">
            <a:spLocks noGrp="1"/>
          </p:cNvSpPr>
          <p:nvPr>
            <p:ph type="ftr" idx="11"/>
          </p:nvPr>
        </p:nvSpPr>
        <p:spPr>
          <a:xfrm>
            <a:off x="4169405" y="6246923"/>
            <a:ext cx="3862500" cy="470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53d430ad13_0_1227"/>
          <p:cNvSpPr txBox="1">
            <a:spLocks noGrp="1"/>
          </p:cNvSpPr>
          <p:nvPr>
            <p:ph type="sldNum" idx="12"/>
          </p:nvPr>
        </p:nvSpPr>
        <p:spPr>
          <a:xfrm>
            <a:off x="8741122" y="6246923"/>
            <a:ext cx="2838600" cy="47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chemeClr val="dk1"/>
              </a:buClr>
              <a:buSzPts val="1700"/>
              <a:buFont typeface="Times New Roman"/>
              <a:buNone/>
              <a:defRPr sz="17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700"/>
              <a:buFont typeface="Times New Roman"/>
              <a:buNone/>
              <a:defRPr sz="17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700"/>
              <a:buFont typeface="Times New Roman"/>
              <a:buNone/>
              <a:defRPr sz="17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700"/>
              <a:buFont typeface="Times New Roman"/>
              <a:buNone/>
              <a:defRPr sz="17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700"/>
              <a:buFont typeface="Times New Roman"/>
              <a:buNone/>
              <a:defRPr sz="17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700"/>
              <a:buFont typeface="Times New Roman"/>
              <a:buNone/>
              <a:defRPr sz="17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700"/>
              <a:buFont typeface="Times New Roman"/>
              <a:buNone/>
              <a:defRPr sz="17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700"/>
              <a:buFont typeface="Times New Roman"/>
              <a:buNone/>
              <a:defRPr sz="17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700"/>
              <a:buFont typeface="Times New Roman"/>
              <a:buNone/>
              <a:defRPr sz="17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200">
              <a:latin typeface="Calibri"/>
              <a:ea typeface="Calibri"/>
              <a:cs typeface="Calibri"/>
              <a:sym typeface="Calibri"/>
            </a:endParaRPr>
          </a:p>
        </p:txBody>
      </p:sp>
      <p:sp>
        <p:nvSpPr>
          <p:cNvPr id="30" name="Google Shape;30;g253d430ad13_0_1227"/>
          <p:cNvSpPr txBox="1">
            <a:spLocks noGrp="1"/>
          </p:cNvSpPr>
          <p:nvPr>
            <p:ph type="dt" idx="10"/>
          </p:nvPr>
        </p:nvSpPr>
        <p:spPr>
          <a:xfrm>
            <a:off x="609562" y="6246923"/>
            <a:ext cx="2838600" cy="470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0861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1324DCCA-6CB0-408D-AD17-42D8AB780895}"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D0EB947D-0138-4826-8631-86F54A4B1F2F}"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A6FCAD8E-6280-412F-91D5-22E1975878ED}"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8C8AF07B-B2DC-4BF2-BB98-F9ADE0BD6DD7}"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18D01EF9-86FB-4DC5-9D21-FAFA13D17876}"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1CE84AE2-3EE6-40DE-BF67-B9D7F53E7A57}"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08F5959-2EE7-4264-964E-8BCBFA0B0FFF}"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014EDC99-B90F-475F-889A-1199D5233B3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8B1D82D-10D5-45BA-8FB9-FF6E85C9A487}"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031D50E6-C5B5-44AF-83F6-B1603AB0CDFC}"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60499DDF-20DC-4F06-A48E-CE910304B763}"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8825FFCB-3A03-4202-8430-11CDE192475C}"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9DE897D9-B5E9-4330-973C-0A9B41FCD267}"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09FA7239-1F9C-44F9-B51A-E2E87C165D85}"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20A5F87-1581-4F07-9DA5-67386CFA628F}"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0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A1892A51-4762-4968-AD80-5457FCEEF831}"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97EB64F-5FFE-4D16-A552-B998AF37CDA7}"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311C3BE8-0FDB-4A4A-8001-36CB03768D47}"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8345B3AA-E065-4F28-9668-CC211FC8E003}"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F4EEB685-1DEC-4587-9BF0-C7BDE0DA11F7}"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34266DB7-4A73-4E41-9D22-F621164495C9}"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CCDACFEA-0916-41BC-AFF1-56588D14C99C}"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2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E708107D-F9AF-4177-9B31-40DFB38AEE84}"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D616230F-940B-4B0B-BBCE-F838A42F4FEA}"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4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5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5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5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6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8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8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9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9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9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9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0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0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0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0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1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1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1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1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1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1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1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1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2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2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2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2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2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3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3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3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3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4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4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4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0A26A86D-BD44-4D17-A9F7-B92AB4B64806}" type="slidenum">
              <a:t>‹#›</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6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29FFFA90-45B1-4290-A236-4AA0FDF32284}"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6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E3D476C7-4977-404F-B61D-526BE897365E}"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7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026A26D0-B33C-4C58-9BDE-93C1D5DD1AC7}"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A032E0B1-96DD-4FDC-8FE7-CFDC9D241754}"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EA429B9A-1396-43F5-B103-24CFFA00164B}"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7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7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1BD07A1B-7001-4BD6-89D6-356208ACB586}"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8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8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70D65C39-80AB-4CE1-8EF5-73098704A232}"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8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8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D8F061E9-7D4D-4BA5-9978-6ACDEA05E83C}"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8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1B558C0C-DA03-4737-BEAC-EF795160CEC8}"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9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9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9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337FBDAC-8B6C-4BA9-955B-F31FCF37A953}" type="slidenum">
              <a:t>‹#›</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9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9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9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9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0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BE205E91-2798-4676-96A5-0EB618C3914D}" type="slidenum">
              <a:t>‹#›</a:t>
            </a:fld>
            <a:endParaRPr/>
          </a:p>
        </p:txBody>
      </p:sp>
      <p:sp>
        <p:nvSpPr>
          <p:cNvPr id="11" name="PlaceHolder 10"/>
          <p:cNvSpPr>
            <a:spLocks noGrp="1"/>
          </p:cNvSpPr>
          <p:nvPr>
            <p:ph type="dt" idx="9"/>
          </p:nvPr>
        </p:nvSpPr>
        <p:spPr/>
        <p:txBody>
          <a:body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0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0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0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0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IN"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1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1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1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1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1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2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2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2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3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5925106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9"/>
        <p:cNvGrpSpPr/>
        <p:nvPr/>
      </p:nvGrpSpPr>
      <p:grpSpPr>
        <a:xfrm>
          <a:off x="0" y="0"/>
          <a:ext cx="0" cy="0"/>
          <a:chOff x="0" y="0"/>
          <a:chExt cx="0" cy="0"/>
        </a:xfrm>
      </p:grpSpPr>
      <p:sp>
        <p:nvSpPr>
          <p:cNvPr id="20" name="Google Shape;20;g253d430ad13_0_1219"/>
          <p:cNvSpPr txBox="1">
            <a:spLocks noGrp="1"/>
          </p:cNvSpPr>
          <p:nvPr>
            <p:ph type="ftr" idx="11"/>
          </p:nvPr>
        </p:nvSpPr>
        <p:spPr>
          <a:xfrm>
            <a:off x="4038350" y="6356641"/>
            <a:ext cx="4114200" cy="364200"/>
          </a:xfrm>
          <a:prstGeom prst="rect">
            <a:avLst/>
          </a:prstGeom>
          <a:noFill/>
          <a:ln>
            <a:noFill/>
          </a:ln>
        </p:spPr>
        <p:txBody>
          <a:bodyPr spcFirstLastPara="1" wrap="square" lIns="108850" tIns="54425" rIns="108850" bIns="54425" anchor="ctr" anchorCtr="0">
            <a:noAutofit/>
          </a:bodyPr>
          <a:lstStyle>
            <a:lvl1pPr lvl="0" algn="ctr">
              <a:lnSpc>
                <a:spcPct val="100000"/>
              </a:lnSpc>
              <a:spcBef>
                <a:spcPts val="0"/>
              </a:spcBef>
              <a:spcAft>
                <a:spcPts val="0"/>
              </a:spcAft>
              <a:buClr>
                <a:srgbClr val="808080"/>
              </a:buClr>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g253d430ad13_0_1219"/>
          <p:cNvSpPr txBox="1">
            <a:spLocks noGrp="1"/>
          </p:cNvSpPr>
          <p:nvPr>
            <p:ph type="sldNum" idx="12"/>
          </p:nvPr>
        </p:nvSpPr>
        <p:spPr>
          <a:xfrm>
            <a:off x="8610066" y="6356641"/>
            <a:ext cx="2742600" cy="364200"/>
          </a:xfrm>
          <a:prstGeom prst="rect">
            <a:avLst/>
          </a:prstGeom>
          <a:noFill/>
          <a:ln>
            <a:noFill/>
          </a:ln>
        </p:spPr>
        <p:txBody>
          <a:bodyPr spcFirstLastPara="1" wrap="square" lIns="108850" tIns="54425" rIns="108850" bIns="54425" anchor="ctr" anchorCtr="0">
            <a:noAutofit/>
          </a:bodyPr>
          <a:lstStyle>
            <a:lvl1pPr marL="0" marR="0" lvl="0" indent="0" algn="r">
              <a:lnSpc>
                <a:spcPct val="100000"/>
              </a:lnSpc>
              <a:spcBef>
                <a:spcPts val="0"/>
              </a:spcBef>
              <a:spcAft>
                <a:spcPts val="0"/>
              </a:spcAft>
              <a:buClr>
                <a:srgbClr val="808080"/>
              </a:buClr>
              <a:buSzPts val="1500"/>
              <a:buFont typeface="Avenir"/>
              <a:buNone/>
              <a:defRPr sz="1500" b="0" i="0" u="none" strike="noStrike" cap="none">
                <a:solidFill>
                  <a:srgbClr val="808080"/>
                </a:solidFill>
                <a:latin typeface="Avenir"/>
                <a:ea typeface="Avenir"/>
                <a:cs typeface="Avenir"/>
                <a:sym typeface="Avenir"/>
              </a:defRPr>
            </a:lvl1pPr>
            <a:lvl2pPr marL="0" marR="0" lvl="1" indent="0" algn="r">
              <a:lnSpc>
                <a:spcPct val="100000"/>
              </a:lnSpc>
              <a:spcBef>
                <a:spcPts val="0"/>
              </a:spcBef>
              <a:spcAft>
                <a:spcPts val="0"/>
              </a:spcAft>
              <a:buClr>
                <a:srgbClr val="808080"/>
              </a:buClr>
              <a:buSzPts val="1500"/>
              <a:buFont typeface="Avenir"/>
              <a:buNone/>
              <a:defRPr sz="1500" b="0" i="0" u="none" strike="noStrike" cap="none">
                <a:solidFill>
                  <a:srgbClr val="808080"/>
                </a:solidFill>
                <a:latin typeface="Avenir"/>
                <a:ea typeface="Avenir"/>
                <a:cs typeface="Avenir"/>
                <a:sym typeface="Avenir"/>
              </a:defRPr>
            </a:lvl2pPr>
            <a:lvl3pPr marL="0" marR="0" lvl="2" indent="0" algn="r">
              <a:lnSpc>
                <a:spcPct val="100000"/>
              </a:lnSpc>
              <a:spcBef>
                <a:spcPts val="0"/>
              </a:spcBef>
              <a:spcAft>
                <a:spcPts val="0"/>
              </a:spcAft>
              <a:buClr>
                <a:srgbClr val="808080"/>
              </a:buClr>
              <a:buSzPts val="1500"/>
              <a:buFont typeface="Avenir"/>
              <a:buNone/>
              <a:defRPr sz="1500" b="0" i="0" u="none" strike="noStrike" cap="none">
                <a:solidFill>
                  <a:srgbClr val="808080"/>
                </a:solidFill>
                <a:latin typeface="Avenir"/>
                <a:ea typeface="Avenir"/>
                <a:cs typeface="Avenir"/>
                <a:sym typeface="Avenir"/>
              </a:defRPr>
            </a:lvl3pPr>
            <a:lvl4pPr marL="0" marR="0" lvl="3" indent="0" algn="r">
              <a:lnSpc>
                <a:spcPct val="100000"/>
              </a:lnSpc>
              <a:spcBef>
                <a:spcPts val="0"/>
              </a:spcBef>
              <a:spcAft>
                <a:spcPts val="0"/>
              </a:spcAft>
              <a:buClr>
                <a:srgbClr val="808080"/>
              </a:buClr>
              <a:buSzPts val="1500"/>
              <a:buFont typeface="Avenir"/>
              <a:buNone/>
              <a:defRPr sz="1500" b="0" i="0" u="none" strike="noStrike" cap="none">
                <a:solidFill>
                  <a:srgbClr val="808080"/>
                </a:solidFill>
                <a:latin typeface="Avenir"/>
                <a:ea typeface="Avenir"/>
                <a:cs typeface="Avenir"/>
                <a:sym typeface="Avenir"/>
              </a:defRPr>
            </a:lvl4pPr>
            <a:lvl5pPr marL="0" marR="0" lvl="4" indent="0" algn="r">
              <a:lnSpc>
                <a:spcPct val="100000"/>
              </a:lnSpc>
              <a:spcBef>
                <a:spcPts val="0"/>
              </a:spcBef>
              <a:spcAft>
                <a:spcPts val="0"/>
              </a:spcAft>
              <a:buClr>
                <a:srgbClr val="808080"/>
              </a:buClr>
              <a:buSzPts val="1500"/>
              <a:buFont typeface="Avenir"/>
              <a:buNone/>
              <a:defRPr sz="1500" b="0" i="0" u="none" strike="noStrike" cap="none">
                <a:solidFill>
                  <a:srgbClr val="808080"/>
                </a:solidFill>
                <a:latin typeface="Avenir"/>
                <a:ea typeface="Avenir"/>
                <a:cs typeface="Avenir"/>
                <a:sym typeface="Avenir"/>
              </a:defRPr>
            </a:lvl5pPr>
            <a:lvl6pPr marL="0" marR="0" lvl="5" indent="0" algn="r">
              <a:lnSpc>
                <a:spcPct val="100000"/>
              </a:lnSpc>
              <a:spcBef>
                <a:spcPts val="0"/>
              </a:spcBef>
              <a:spcAft>
                <a:spcPts val="0"/>
              </a:spcAft>
              <a:buClr>
                <a:srgbClr val="808080"/>
              </a:buClr>
              <a:buSzPts val="1500"/>
              <a:buFont typeface="Avenir"/>
              <a:buNone/>
              <a:defRPr sz="1500" b="0" i="0" u="none" strike="noStrike" cap="none">
                <a:solidFill>
                  <a:srgbClr val="808080"/>
                </a:solidFill>
                <a:latin typeface="Avenir"/>
                <a:ea typeface="Avenir"/>
                <a:cs typeface="Avenir"/>
                <a:sym typeface="Avenir"/>
              </a:defRPr>
            </a:lvl6pPr>
            <a:lvl7pPr marL="0" marR="0" lvl="6" indent="0" algn="r">
              <a:lnSpc>
                <a:spcPct val="100000"/>
              </a:lnSpc>
              <a:spcBef>
                <a:spcPts val="0"/>
              </a:spcBef>
              <a:spcAft>
                <a:spcPts val="0"/>
              </a:spcAft>
              <a:buClr>
                <a:srgbClr val="808080"/>
              </a:buClr>
              <a:buSzPts val="1500"/>
              <a:buFont typeface="Avenir"/>
              <a:buNone/>
              <a:defRPr sz="1500" b="0" i="0" u="none" strike="noStrike" cap="none">
                <a:solidFill>
                  <a:srgbClr val="808080"/>
                </a:solidFill>
                <a:latin typeface="Avenir"/>
                <a:ea typeface="Avenir"/>
                <a:cs typeface="Avenir"/>
                <a:sym typeface="Avenir"/>
              </a:defRPr>
            </a:lvl7pPr>
            <a:lvl8pPr marL="0" marR="0" lvl="7" indent="0" algn="r">
              <a:lnSpc>
                <a:spcPct val="100000"/>
              </a:lnSpc>
              <a:spcBef>
                <a:spcPts val="0"/>
              </a:spcBef>
              <a:spcAft>
                <a:spcPts val="0"/>
              </a:spcAft>
              <a:buClr>
                <a:srgbClr val="808080"/>
              </a:buClr>
              <a:buSzPts val="1500"/>
              <a:buFont typeface="Avenir"/>
              <a:buNone/>
              <a:defRPr sz="1500" b="0" i="0" u="none" strike="noStrike" cap="none">
                <a:solidFill>
                  <a:srgbClr val="808080"/>
                </a:solidFill>
                <a:latin typeface="Avenir"/>
                <a:ea typeface="Avenir"/>
                <a:cs typeface="Avenir"/>
                <a:sym typeface="Avenir"/>
              </a:defRPr>
            </a:lvl8pPr>
            <a:lvl9pPr marL="0" marR="0" lvl="8" indent="0" algn="r">
              <a:lnSpc>
                <a:spcPct val="100000"/>
              </a:lnSpc>
              <a:spcBef>
                <a:spcPts val="0"/>
              </a:spcBef>
              <a:spcAft>
                <a:spcPts val="0"/>
              </a:spcAft>
              <a:buClr>
                <a:srgbClr val="808080"/>
              </a:buClr>
              <a:buSzPts val="1500"/>
              <a:buFont typeface="Avenir"/>
              <a:buNone/>
              <a:defRPr sz="1500" b="0" i="0" u="none" strike="noStrike" cap="none">
                <a:solidFill>
                  <a:srgbClr val="808080"/>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22" name="Google Shape;22;g253d430ad13_0_1219"/>
          <p:cNvSpPr txBox="1">
            <a:spLocks noGrp="1"/>
          </p:cNvSpPr>
          <p:nvPr>
            <p:ph type="dt" idx="10"/>
          </p:nvPr>
        </p:nvSpPr>
        <p:spPr>
          <a:xfrm>
            <a:off x="837713" y="6356641"/>
            <a:ext cx="2742600" cy="364200"/>
          </a:xfrm>
          <a:prstGeom prst="rect">
            <a:avLst/>
          </a:prstGeom>
          <a:noFill/>
          <a:ln>
            <a:noFill/>
          </a:ln>
        </p:spPr>
        <p:txBody>
          <a:bodyPr spcFirstLastPara="1" wrap="square" lIns="108850" tIns="54425" rIns="108850" bIns="54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368405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ank Slide 1">
  <p:cSld name="Blank Slide 1">
    <p:spTree>
      <p:nvGrpSpPr>
        <p:cNvPr id="1" name="Shape 23"/>
        <p:cNvGrpSpPr/>
        <p:nvPr/>
      </p:nvGrpSpPr>
      <p:grpSpPr>
        <a:xfrm>
          <a:off x="0" y="0"/>
          <a:ext cx="0" cy="0"/>
          <a:chOff x="0" y="0"/>
          <a:chExt cx="0" cy="0"/>
        </a:xfrm>
      </p:grpSpPr>
      <p:sp>
        <p:nvSpPr>
          <p:cNvPr id="24" name="Google Shape;24;g253d430ad13_0_1223"/>
          <p:cNvSpPr txBox="1">
            <a:spLocks noGrp="1"/>
          </p:cNvSpPr>
          <p:nvPr>
            <p:ph type="ftr" idx="11"/>
          </p:nvPr>
        </p:nvSpPr>
        <p:spPr>
          <a:xfrm>
            <a:off x="4038350" y="6356641"/>
            <a:ext cx="4114500" cy="365100"/>
          </a:xfrm>
          <a:prstGeom prst="rect">
            <a:avLst/>
          </a:prstGeom>
          <a:noFill/>
          <a:ln>
            <a:noFill/>
          </a:ln>
        </p:spPr>
        <p:txBody>
          <a:bodyPr spcFirstLastPara="1" wrap="square" lIns="110575" tIns="55275" rIns="110575" bIns="55275" anchor="ctr" anchorCtr="0">
            <a:noAutofit/>
          </a:bodyPr>
          <a:lstStyle>
            <a:lvl1pPr lvl="0" algn="ctr">
              <a:lnSpc>
                <a:spcPct val="100000"/>
              </a:lnSpc>
              <a:spcBef>
                <a:spcPts val="0"/>
              </a:spcBef>
              <a:spcAft>
                <a:spcPts val="0"/>
              </a:spcAft>
              <a:buClr>
                <a:schemeClr val="dk1"/>
              </a:buClr>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253d430ad13_0_1223"/>
          <p:cNvSpPr txBox="1">
            <a:spLocks noGrp="1"/>
          </p:cNvSpPr>
          <p:nvPr>
            <p:ph type="sldNum" idx="12"/>
          </p:nvPr>
        </p:nvSpPr>
        <p:spPr>
          <a:xfrm>
            <a:off x="8610066" y="6356641"/>
            <a:ext cx="2742900" cy="365100"/>
          </a:xfrm>
          <a:prstGeom prst="rect">
            <a:avLst/>
          </a:prstGeom>
          <a:noFill/>
          <a:ln>
            <a:noFill/>
          </a:ln>
        </p:spPr>
        <p:txBody>
          <a:bodyPr spcFirstLastPara="1" wrap="square" lIns="110575" tIns="55275" rIns="110575" bIns="55275" anchor="ctr" anchorCtr="0">
            <a:noAutofit/>
          </a:bodyPr>
          <a:lstStyle>
            <a:lvl1pPr marL="0" marR="0" lvl="0" indent="0" algn="r">
              <a:lnSpc>
                <a:spcPct val="100000"/>
              </a:lnSpc>
              <a:spcBef>
                <a:spcPts val="0"/>
              </a:spcBef>
              <a:spcAft>
                <a:spcPts val="0"/>
              </a:spcAft>
              <a:buClr>
                <a:srgbClr val="8B8B8B"/>
              </a:buClr>
              <a:buSzPts val="1500"/>
              <a:buFont typeface="Calibri"/>
              <a:buNone/>
              <a:defRPr sz="1500" b="0" i="0" u="none" strike="noStrike" cap="none">
                <a:solidFill>
                  <a:srgbClr val="8B8B8B"/>
                </a:solidFill>
                <a:latin typeface="Calibri"/>
                <a:ea typeface="Calibri"/>
                <a:cs typeface="Calibri"/>
                <a:sym typeface="Calibri"/>
              </a:defRPr>
            </a:lvl1pPr>
            <a:lvl2pPr marL="0" marR="0" lvl="1" indent="0" algn="r">
              <a:lnSpc>
                <a:spcPct val="100000"/>
              </a:lnSpc>
              <a:spcBef>
                <a:spcPts val="0"/>
              </a:spcBef>
              <a:spcAft>
                <a:spcPts val="0"/>
              </a:spcAft>
              <a:buClr>
                <a:srgbClr val="8B8B8B"/>
              </a:buClr>
              <a:buSzPts val="1500"/>
              <a:buFont typeface="Calibri"/>
              <a:buNone/>
              <a:defRPr sz="1500" b="0" i="0" u="none" strike="noStrike" cap="none">
                <a:solidFill>
                  <a:srgbClr val="8B8B8B"/>
                </a:solidFill>
                <a:latin typeface="Calibri"/>
                <a:ea typeface="Calibri"/>
                <a:cs typeface="Calibri"/>
                <a:sym typeface="Calibri"/>
              </a:defRPr>
            </a:lvl2pPr>
            <a:lvl3pPr marL="0" marR="0" lvl="2" indent="0" algn="r">
              <a:lnSpc>
                <a:spcPct val="100000"/>
              </a:lnSpc>
              <a:spcBef>
                <a:spcPts val="0"/>
              </a:spcBef>
              <a:spcAft>
                <a:spcPts val="0"/>
              </a:spcAft>
              <a:buClr>
                <a:srgbClr val="8B8B8B"/>
              </a:buClr>
              <a:buSzPts val="1500"/>
              <a:buFont typeface="Calibri"/>
              <a:buNone/>
              <a:defRPr sz="1500" b="0" i="0" u="none" strike="noStrike" cap="none">
                <a:solidFill>
                  <a:srgbClr val="8B8B8B"/>
                </a:solidFill>
                <a:latin typeface="Calibri"/>
                <a:ea typeface="Calibri"/>
                <a:cs typeface="Calibri"/>
                <a:sym typeface="Calibri"/>
              </a:defRPr>
            </a:lvl3pPr>
            <a:lvl4pPr marL="0" marR="0" lvl="3" indent="0" algn="r">
              <a:lnSpc>
                <a:spcPct val="100000"/>
              </a:lnSpc>
              <a:spcBef>
                <a:spcPts val="0"/>
              </a:spcBef>
              <a:spcAft>
                <a:spcPts val="0"/>
              </a:spcAft>
              <a:buClr>
                <a:srgbClr val="8B8B8B"/>
              </a:buClr>
              <a:buSzPts val="1500"/>
              <a:buFont typeface="Calibri"/>
              <a:buNone/>
              <a:defRPr sz="1500" b="0" i="0" u="none" strike="noStrike" cap="none">
                <a:solidFill>
                  <a:srgbClr val="8B8B8B"/>
                </a:solidFill>
                <a:latin typeface="Calibri"/>
                <a:ea typeface="Calibri"/>
                <a:cs typeface="Calibri"/>
                <a:sym typeface="Calibri"/>
              </a:defRPr>
            </a:lvl4pPr>
            <a:lvl5pPr marL="0" marR="0" lvl="4" indent="0" algn="r">
              <a:lnSpc>
                <a:spcPct val="100000"/>
              </a:lnSpc>
              <a:spcBef>
                <a:spcPts val="0"/>
              </a:spcBef>
              <a:spcAft>
                <a:spcPts val="0"/>
              </a:spcAft>
              <a:buClr>
                <a:srgbClr val="8B8B8B"/>
              </a:buClr>
              <a:buSzPts val="1500"/>
              <a:buFont typeface="Calibri"/>
              <a:buNone/>
              <a:defRPr sz="1500" b="0" i="0" u="none" strike="noStrike" cap="none">
                <a:solidFill>
                  <a:srgbClr val="8B8B8B"/>
                </a:solidFill>
                <a:latin typeface="Calibri"/>
                <a:ea typeface="Calibri"/>
                <a:cs typeface="Calibri"/>
                <a:sym typeface="Calibri"/>
              </a:defRPr>
            </a:lvl5pPr>
            <a:lvl6pPr marL="0" marR="0" lvl="5" indent="0" algn="r">
              <a:lnSpc>
                <a:spcPct val="100000"/>
              </a:lnSpc>
              <a:spcBef>
                <a:spcPts val="0"/>
              </a:spcBef>
              <a:spcAft>
                <a:spcPts val="0"/>
              </a:spcAft>
              <a:buClr>
                <a:srgbClr val="8B8B8B"/>
              </a:buClr>
              <a:buSzPts val="1500"/>
              <a:buFont typeface="Calibri"/>
              <a:buNone/>
              <a:defRPr sz="1500" b="0" i="0" u="none" strike="noStrike" cap="none">
                <a:solidFill>
                  <a:srgbClr val="8B8B8B"/>
                </a:solidFill>
                <a:latin typeface="Calibri"/>
                <a:ea typeface="Calibri"/>
                <a:cs typeface="Calibri"/>
                <a:sym typeface="Calibri"/>
              </a:defRPr>
            </a:lvl6pPr>
            <a:lvl7pPr marL="0" marR="0" lvl="6" indent="0" algn="r">
              <a:lnSpc>
                <a:spcPct val="100000"/>
              </a:lnSpc>
              <a:spcBef>
                <a:spcPts val="0"/>
              </a:spcBef>
              <a:spcAft>
                <a:spcPts val="0"/>
              </a:spcAft>
              <a:buClr>
                <a:srgbClr val="8B8B8B"/>
              </a:buClr>
              <a:buSzPts val="1500"/>
              <a:buFont typeface="Calibri"/>
              <a:buNone/>
              <a:defRPr sz="1500" b="0" i="0" u="none" strike="noStrike" cap="none">
                <a:solidFill>
                  <a:srgbClr val="8B8B8B"/>
                </a:solidFill>
                <a:latin typeface="Calibri"/>
                <a:ea typeface="Calibri"/>
                <a:cs typeface="Calibri"/>
                <a:sym typeface="Calibri"/>
              </a:defRPr>
            </a:lvl7pPr>
            <a:lvl8pPr marL="0" marR="0" lvl="7" indent="0" algn="r">
              <a:lnSpc>
                <a:spcPct val="100000"/>
              </a:lnSpc>
              <a:spcBef>
                <a:spcPts val="0"/>
              </a:spcBef>
              <a:spcAft>
                <a:spcPts val="0"/>
              </a:spcAft>
              <a:buClr>
                <a:srgbClr val="8B8B8B"/>
              </a:buClr>
              <a:buSzPts val="1500"/>
              <a:buFont typeface="Calibri"/>
              <a:buNone/>
              <a:defRPr sz="1500" b="0" i="0" u="none" strike="noStrike" cap="none">
                <a:solidFill>
                  <a:srgbClr val="8B8B8B"/>
                </a:solidFill>
                <a:latin typeface="Calibri"/>
                <a:ea typeface="Calibri"/>
                <a:cs typeface="Calibri"/>
                <a:sym typeface="Calibri"/>
              </a:defRPr>
            </a:lvl8pPr>
            <a:lvl9pPr marL="0" marR="0" lvl="8" indent="0" algn="r">
              <a:lnSpc>
                <a:spcPct val="100000"/>
              </a:lnSpc>
              <a:spcBef>
                <a:spcPts val="0"/>
              </a:spcBef>
              <a:spcAft>
                <a:spcPts val="0"/>
              </a:spcAft>
              <a:buClr>
                <a:srgbClr val="8B8B8B"/>
              </a:buClr>
              <a:buSzPts val="1500"/>
              <a:buFont typeface="Calibri"/>
              <a:buNone/>
              <a:defRPr sz="15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200">
              <a:solidFill>
                <a:srgbClr val="888888"/>
              </a:solidFill>
            </a:endParaRPr>
          </a:p>
        </p:txBody>
      </p:sp>
      <p:sp>
        <p:nvSpPr>
          <p:cNvPr id="26" name="Google Shape;26;g253d430ad13_0_1223"/>
          <p:cNvSpPr txBox="1">
            <a:spLocks noGrp="1"/>
          </p:cNvSpPr>
          <p:nvPr>
            <p:ph type="dt" idx="10"/>
          </p:nvPr>
        </p:nvSpPr>
        <p:spPr>
          <a:xfrm>
            <a:off x="837713" y="6356641"/>
            <a:ext cx="2742900" cy="365100"/>
          </a:xfrm>
          <a:prstGeom prst="rect">
            <a:avLst/>
          </a:prstGeom>
          <a:noFill/>
          <a:ln>
            <a:noFill/>
          </a:ln>
        </p:spPr>
        <p:txBody>
          <a:bodyPr spcFirstLastPara="1" wrap="square" lIns="110575" tIns="55275" rIns="110575" bIns="55275" anchor="ctr" anchorCtr="0">
            <a:noAutofit/>
          </a:bodyPr>
          <a:lstStyle>
            <a:lvl1pPr lvl="0" algn="l">
              <a:lnSpc>
                <a:spcPct val="100000"/>
              </a:lnSpc>
              <a:spcBef>
                <a:spcPts val="0"/>
              </a:spcBef>
              <a:spcAft>
                <a:spcPts val="0"/>
              </a:spcAft>
              <a:buClr>
                <a:srgbClr val="8B8B8B"/>
              </a:buClr>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0508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9.xml"/><Relationship Id="rId7" Type="http://schemas.openxmlformats.org/officeDocument/2006/relationships/image" Target="../media/image4.png"/><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Google Shape;13;p15"/>
          <p:cNvPicPr/>
          <p:nvPr/>
        </p:nvPicPr>
        <p:blipFill>
          <a:blip r:embed="rId14"/>
          <a:stretch/>
        </p:blipFill>
        <p:spPr>
          <a:xfrm>
            <a:off x="10071720" y="216360"/>
            <a:ext cx="1997280" cy="949320"/>
          </a:xfrm>
          <a:prstGeom prst="rect">
            <a:avLst/>
          </a:prstGeom>
          <a:ln w="0">
            <a:noFill/>
          </a:ln>
        </p:spPr>
      </p:pic>
      <p:sp>
        <p:nvSpPr>
          <p:cNvPr id="8" name="Google Shape;14;p15"/>
          <p:cNvSpPr/>
          <p:nvPr/>
        </p:nvSpPr>
        <p:spPr>
          <a:xfrm rot="5400000">
            <a:off x="1723320" y="3812400"/>
            <a:ext cx="1636920" cy="10800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2" name="Google Shape;15;p15"/>
          <p:cNvSpPr/>
          <p:nvPr/>
        </p:nvSpPr>
        <p:spPr>
          <a:xfrm>
            <a:off x="0" y="-7560"/>
            <a:ext cx="12189600" cy="6855480"/>
          </a:xfrm>
          <a:prstGeom prst="rect">
            <a:avLst/>
          </a:prstGeom>
          <a:solidFill>
            <a:srgbClr val="0069B4"/>
          </a:solidFill>
          <a:ln w="0">
            <a:noFill/>
          </a:ln>
        </p:spPr>
        <p:style>
          <a:lnRef idx="0">
            <a:scrgbClr r="0" g="0" b="0"/>
          </a:lnRef>
          <a:fillRef idx="0">
            <a:scrgbClr r="0" g="0" b="0"/>
          </a:fillRef>
          <a:effectRef idx="0">
            <a:scrgbClr r="0" g="0" b="0"/>
          </a:effectRef>
          <a:fontRef idx="minor"/>
        </p:style>
      </p:sp>
      <p:pic>
        <p:nvPicPr>
          <p:cNvPr id="3" name="Google Shape;16;p15"/>
          <p:cNvPicPr/>
          <p:nvPr/>
        </p:nvPicPr>
        <p:blipFill>
          <a:blip r:embed="rId15"/>
          <a:stretch/>
        </p:blipFill>
        <p:spPr>
          <a:xfrm>
            <a:off x="1549080" y="2025720"/>
            <a:ext cx="2917800" cy="2803680"/>
          </a:xfrm>
          <a:prstGeom prst="rect">
            <a:avLst/>
          </a:prstGeom>
          <a:ln w="0">
            <a:noFill/>
          </a:ln>
        </p:spPr>
      </p:pic>
      <p:sp>
        <p:nvSpPr>
          <p:cNvPr id="4" name="Google Shape;17;p15"/>
          <p:cNvSpPr/>
          <p:nvPr/>
        </p:nvSpPr>
        <p:spPr>
          <a:xfrm rot="5400000">
            <a:off x="4886640" y="3379680"/>
            <a:ext cx="2421000" cy="9576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Google Shape;13;p15"/>
          <p:cNvPicPr/>
          <p:nvPr/>
        </p:nvPicPr>
        <p:blipFill>
          <a:blip r:embed="rId14"/>
          <a:stretch/>
        </p:blipFill>
        <p:spPr>
          <a:xfrm>
            <a:off x="10071720" y="216360"/>
            <a:ext cx="1997280" cy="949320"/>
          </a:xfrm>
          <a:prstGeom prst="rect">
            <a:avLst/>
          </a:prstGeom>
          <a:ln w="0">
            <a:noFill/>
          </a:ln>
        </p:spPr>
      </p:pic>
      <p:sp>
        <p:nvSpPr>
          <p:cNvPr id="44" name="Google Shape;14;p15"/>
          <p:cNvSpPr/>
          <p:nvPr/>
        </p:nvSpPr>
        <p:spPr>
          <a:xfrm rot="5400000">
            <a:off x="1723320" y="3812400"/>
            <a:ext cx="1636920" cy="10800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45" name="Google Shape;15;p15"/>
          <p:cNvSpPr/>
          <p:nvPr/>
        </p:nvSpPr>
        <p:spPr>
          <a:xfrm>
            <a:off x="0" y="-7560"/>
            <a:ext cx="12189600" cy="6855480"/>
          </a:xfrm>
          <a:prstGeom prst="rect">
            <a:avLst/>
          </a:prstGeom>
          <a:solidFill>
            <a:srgbClr val="0069B4"/>
          </a:solidFill>
          <a:ln w="0">
            <a:noFill/>
          </a:ln>
        </p:spPr>
        <p:style>
          <a:lnRef idx="0">
            <a:scrgbClr r="0" g="0" b="0"/>
          </a:lnRef>
          <a:fillRef idx="0">
            <a:scrgbClr r="0" g="0" b="0"/>
          </a:fillRef>
          <a:effectRef idx="0">
            <a:scrgbClr r="0" g="0" b="0"/>
          </a:effectRef>
          <a:fontRef idx="minor"/>
        </p:style>
      </p:sp>
      <p:pic>
        <p:nvPicPr>
          <p:cNvPr id="46" name="Google Shape;16;p15"/>
          <p:cNvPicPr/>
          <p:nvPr/>
        </p:nvPicPr>
        <p:blipFill>
          <a:blip r:embed="rId15"/>
          <a:stretch/>
        </p:blipFill>
        <p:spPr>
          <a:xfrm>
            <a:off x="1549080" y="2025720"/>
            <a:ext cx="2917800" cy="2803680"/>
          </a:xfrm>
          <a:prstGeom prst="rect">
            <a:avLst/>
          </a:prstGeom>
          <a:ln w="0">
            <a:noFill/>
          </a:ln>
        </p:spPr>
      </p:pic>
      <p:sp>
        <p:nvSpPr>
          <p:cNvPr id="47" name="Google Shape;17;p15"/>
          <p:cNvSpPr/>
          <p:nvPr/>
        </p:nvSpPr>
        <p:spPr>
          <a:xfrm rot="5400000">
            <a:off x="4886640" y="3379680"/>
            <a:ext cx="2421000" cy="9576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48" name="PlaceHolder 1"/>
          <p:cNvSpPr>
            <a:spLocks noGrp="1"/>
          </p:cNvSpPr>
          <p:nvPr>
            <p:ph type="ftr" idx="1"/>
          </p:nvPr>
        </p:nvSpPr>
        <p:spPr>
          <a:xfrm>
            <a:off x="4038480" y="6356520"/>
            <a:ext cx="4111920" cy="362520"/>
          </a:xfrm>
          <a:prstGeom prst="rect">
            <a:avLst/>
          </a:prstGeom>
          <a:noFill/>
          <a:ln w="0">
            <a:noFill/>
          </a:ln>
        </p:spPr>
        <p:txBody>
          <a:bodyPr lIns="110520" tIns="55440" rIns="110520" bIns="55440" anchor="ctr">
            <a:noAutofit/>
          </a:bodyPr>
          <a:lstStyle>
            <a:lvl1pPr algn="ctr">
              <a:lnSpc>
                <a:spcPct val="100000"/>
              </a:lnSpc>
              <a:buNone/>
              <a:defRPr lang="en-IN" sz="1400" b="0" strike="noStrike" spc="-1">
                <a:solidFill>
                  <a:srgbClr val="000000"/>
                </a:solidFill>
                <a:latin typeface="Times New Roman"/>
                <a:ea typeface="DejaVu Sans"/>
              </a:defRPr>
            </a:lvl1pPr>
          </a:lstStyle>
          <a:p>
            <a:pPr algn="ctr">
              <a:lnSpc>
                <a:spcPct val="100000"/>
              </a:lnSpc>
              <a:buNone/>
            </a:pPr>
            <a:r>
              <a:rPr lang="en-IN" sz="1400" b="0" strike="noStrike" spc="-1">
                <a:solidFill>
                  <a:srgbClr val="000000"/>
                </a:solidFill>
                <a:latin typeface="Times New Roman"/>
                <a:ea typeface="DejaVu Sans"/>
              </a:rPr>
              <a:t>&lt;footer&gt;</a:t>
            </a:r>
            <a:endParaRPr lang="en-IN" sz="1400" b="0" strike="noStrike" spc="-1">
              <a:latin typeface="Times New Roman"/>
            </a:endParaRPr>
          </a:p>
        </p:txBody>
      </p:sp>
      <p:sp>
        <p:nvSpPr>
          <p:cNvPr id="49" name="PlaceHolder 2"/>
          <p:cNvSpPr>
            <a:spLocks noGrp="1"/>
          </p:cNvSpPr>
          <p:nvPr>
            <p:ph type="sldNum" idx="2"/>
          </p:nvPr>
        </p:nvSpPr>
        <p:spPr>
          <a:xfrm>
            <a:off x="8610120" y="6356520"/>
            <a:ext cx="2740320" cy="362520"/>
          </a:xfrm>
          <a:prstGeom prst="rect">
            <a:avLst/>
          </a:prstGeom>
          <a:noFill/>
          <a:ln w="0">
            <a:noFill/>
          </a:ln>
        </p:spPr>
        <p:txBody>
          <a:bodyPr lIns="110520" tIns="55440" rIns="110520" bIns="55440" anchor="ctr">
            <a:noAutofit/>
          </a:bodyPr>
          <a:lstStyle>
            <a:lvl1pPr algn="r">
              <a:lnSpc>
                <a:spcPct val="100000"/>
              </a:lnSpc>
              <a:buNone/>
              <a:tabLst>
                <a:tab pos="0" algn="l"/>
              </a:tabLst>
              <a:defRPr lang="en-US" sz="1500" b="0" strike="noStrike" spc="-1">
                <a:solidFill>
                  <a:srgbClr val="8B8B8B"/>
                </a:solidFill>
                <a:latin typeface="Calibri"/>
                <a:ea typeface="Calibri"/>
              </a:defRPr>
            </a:lvl1pPr>
          </a:lstStyle>
          <a:p>
            <a:pPr algn="r">
              <a:lnSpc>
                <a:spcPct val="100000"/>
              </a:lnSpc>
              <a:buNone/>
              <a:tabLst>
                <a:tab pos="0" algn="l"/>
              </a:tabLst>
            </a:pPr>
            <a:fld id="{FCE83074-9F40-4CDB-9906-8B22FA23144B}" type="slidenum">
              <a:rPr lang="en-US" sz="1500" b="0" strike="noStrike" spc="-1">
                <a:solidFill>
                  <a:srgbClr val="8B8B8B"/>
                </a:solidFill>
                <a:latin typeface="Calibri"/>
                <a:ea typeface="Calibri"/>
              </a:rPr>
              <a:t>‹#›</a:t>
            </a:fld>
            <a:endParaRPr lang="en-IN" sz="1500" b="0" strike="noStrike" spc="-1">
              <a:latin typeface="Times New Roman"/>
            </a:endParaRPr>
          </a:p>
        </p:txBody>
      </p:sp>
      <p:sp>
        <p:nvSpPr>
          <p:cNvPr id="50" name="PlaceHolder 3"/>
          <p:cNvSpPr>
            <a:spLocks noGrp="1"/>
          </p:cNvSpPr>
          <p:nvPr>
            <p:ph type="dt" idx="3"/>
          </p:nvPr>
        </p:nvSpPr>
        <p:spPr>
          <a:xfrm>
            <a:off x="837720" y="6356520"/>
            <a:ext cx="2740320" cy="362520"/>
          </a:xfrm>
          <a:prstGeom prst="rect">
            <a:avLst/>
          </a:prstGeom>
          <a:noFill/>
          <a:ln w="0">
            <a:noFill/>
          </a:ln>
        </p:spPr>
        <p:txBody>
          <a:bodyPr lIns="110520" tIns="55440" rIns="110520" bIns="55440" anchor="ctr">
            <a:noAutofit/>
          </a:bodyPr>
          <a:lstStyle>
            <a:lvl1pPr>
              <a:defRPr lang="en-IN" sz="1400" b="0" strike="noStrike" spc="-1">
                <a:latin typeface="Times New Roman"/>
              </a:defRPr>
            </a:lvl1pPr>
          </a:lstStyle>
          <a:p>
            <a:r>
              <a:rPr lang="en-IN" sz="1400" b="0" strike="noStrike" spc="-1">
                <a:latin typeface="Times New Roman"/>
              </a:rPr>
              <a:t>&lt;date/time&gt;</a:t>
            </a:r>
          </a:p>
        </p:txBody>
      </p:sp>
      <p:sp>
        <p:nvSpPr>
          <p:cNvPr id="51"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2"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9" name="Google Shape;13;p15"/>
          <p:cNvPicPr/>
          <p:nvPr/>
        </p:nvPicPr>
        <p:blipFill>
          <a:blip r:embed="rId14"/>
          <a:stretch/>
        </p:blipFill>
        <p:spPr>
          <a:xfrm>
            <a:off x="10071720" y="216360"/>
            <a:ext cx="1997280" cy="949320"/>
          </a:xfrm>
          <a:prstGeom prst="rect">
            <a:avLst/>
          </a:prstGeom>
          <a:ln w="0">
            <a:noFill/>
          </a:ln>
        </p:spPr>
      </p:pic>
      <p:sp>
        <p:nvSpPr>
          <p:cNvPr id="90" name="Google Shape;14;p15"/>
          <p:cNvSpPr/>
          <p:nvPr/>
        </p:nvSpPr>
        <p:spPr>
          <a:xfrm rot="5400000">
            <a:off x="1723320" y="3812400"/>
            <a:ext cx="1636920" cy="10800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91" name="Google Shape;15;p15"/>
          <p:cNvSpPr/>
          <p:nvPr/>
        </p:nvSpPr>
        <p:spPr>
          <a:xfrm>
            <a:off x="0" y="-7560"/>
            <a:ext cx="12189600" cy="6855480"/>
          </a:xfrm>
          <a:prstGeom prst="rect">
            <a:avLst/>
          </a:prstGeom>
          <a:solidFill>
            <a:srgbClr val="0069B4"/>
          </a:solidFill>
          <a:ln w="0">
            <a:noFill/>
          </a:ln>
        </p:spPr>
        <p:style>
          <a:lnRef idx="0">
            <a:scrgbClr r="0" g="0" b="0"/>
          </a:lnRef>
          <a:fillRef idx="0">
            <a:scrgbClr r="0" g="0" b="0"/>
          </a:fillRef>
          <a:effectRef idx="0">
            <a:scrgbClr r="0" g="0" b="0"/>
          </a:effectRef>
          <a:fontRef idx="minor"/>
        </p:style>
      </p:sp>
      <p:pic>
        <p:nvPicPr>
          <p:cNvPr id="92" name="Google Shape;16;p15"/>
          <p:cNvPicPr/>
          <p:nvPr/>
        </p:nvPicPr>
        <p:blipFill>
          <a:blip r:embed="rId15"/>
          <a:stretch/>
        </p:blipFill>
        <p:spPr>
          <a:xfrm>
            <a:off x="1549080" y="2025720"/>
            <a:ext cx="2917800" cy="2803680"/>
          </a:xfrm>
          <a:prstGeom prst="rect">
            <a:avLst/>
          </a:prstGeom>
          <a:ln w="0">
            <a:noFill/>
          </a:ln>
        </p:spPr>
      </p:pic>
      <p:sp>
        <p:nvSpPr>
          <p:cNvPr id="93" name="Google Shape;17;p15"/>
          <p:cNvSpPr/>
          <p:nvPr/>
        </p:nvSpPr>
        <p:spPr>
          <a:xfrm rot="5400000">
            <a:off x="4886640" y="3379680"/>
            <a:ext cx="2421000" cy="9576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94" name="PlaceHolder 1"/>
          <p:cNvSpPr>
            <a:spLocks noGrp="1"/>
          </p:cNvSpPr>
          <p:nvPr>
            <p:ph type="ftr" idx="4"/>
          </p:nvPr>
        </p:nvSpPr>
        <p:spPr>
          <a:xfrm>
            <a:off x="4038480" y="6356520"/>
            <a:ext cx="4111560" cy="361800"/>
          </a:xfrm>
          <a:prstGeom prst="rect">
            <a:avLst/>
          </a:prstGeom>
          <a:noFill/>
          <a:ln w="0">
            <a:noFill/>
          </a:ln>
        </p:spPr>
        <p:txBody>
          <a:bodyPr lIns="108720" tIns="54360" rIns="108720" bIns="54360" anchor="ctr">
            <a:noAutofit/>
          </a:bodyPr>
          <a:lstStyle>
            <a:lvl1pPr algn="ctr">
              <a:lnSpc>
                <a:spcPct val="100000"/>
              </a:lnSpc>
              <a:buNone/>
              <a:defRPr lang="en-IN" sz="1400" b="0" strike="noStrike" spc="-1">
                <a:solidFill>
                  <a:srgbClr val="000000"/>
                </a:solidFill>
                <a:latin typeface="Times New Roman"/>
                <a:ea typeface="DejaVu Sans"/>
              </a:defRPr>
            </a:lvl1pPr>
          </a:lstStyle>
          <a:p>
            <a:pPr algn="ctr">
              <a:lnSpc>
                <a:spcPct val="100000"/>
              </a:lnSpc>
              <a:buNone/>
            </a:pPr>
            <a:r>
              <a:rPr lang="en-IN" sz="1400" b="0" strike="noStrike" spc="-1">
                <a:solidFill>
                  <a:srgbClr val="000000"/>
                </a:solidFill>
                <a:latin typeface="Times New Roman"/>
                <a:ea typeface="DejaVu Sans"/>
              </a:rPr>
              <a:t>&lt;footer&gt;</a:t>
            </a:r>
            <a:endParaRPr lang="en-IN" sz="1400" b="0" strike="noStrike" spc="-1">
              <a:latin typeface="Times New Roman"/>
            </a:endParaRPr>
          </a:p>
        </p:txBody>
      </p:sp>
      <p:sp>
        <p:nvSpPr>
          <p:cNvPr id="95" name="PlaceHolder 2"/>
          <p:cNvSpPr>
            <a:spLocks noGrp="1"/>
          </p:cNvSpPr>
          <p:nvPr>
            <p:ph type="sldNum" idx="5"/>
          </p:nvPr>
        </p:nvSpPr>
        <p:spPr>
          <a:xfrm>
            <a:off x="8610120" y="6356520"/>
            <a:ext cx="2739960" cy="361800"/>
          </a:xfrm>
          <a:prstGeom prst="rect">
            <a:avLst/>
          </a:prstGeom>
          <a:noFill/>
          <a:ln w="0">
            <a:noFill/>
          </a:ln>
        </p:spPr>
        <p:txBody>
          <a:bodyPr lIns="108720" tIns="54360" rIns="108720" bIns="54360" anchor="ctr">
            <a:noAutofit/>
          </a:bodyPr>
          <a:lstStyle>
            <a:lvl1pPr algn="r">
              <a:lnSpc>
                <a:spcPct val="100000"/>
              </a:lnSpc>
              <a:buNone/>
              <a:tabLst>
                <a:tab pos="0" algn="l"/>
              </a:tabLst>
              <a:defRPr lang="en-US" sz="1500" b="0" strike="noStrike" spc="-1">
                <a:solidFill>
                  <a:srgbClr val="808080"/>
                </a:solidFill>
                <a:latin typeface="Avenir"/>
                <a:ea typeface="Avenir"/>
              </a:defRPr>
            </a:lvl1pPr>
          </a:lstStyle>
          <a:p>
            <a:pPr algn="r">
              <a:lnSpc>
                <a:spcPct val="100000"/>
              </a:lnSpc>
              <a:buNone/>
              <a:tabLst>
                <a:tab pos="0" algn="l"/>
              </a:tabLst>
            </a:pPr>
            <a:fld id="{0944A60E-196E-4158-B025-C4142C469ED4}" type="slidenum">
              <a:rPr lang="en-US" sz="1500" b="0" strike="noStrike" spc="-1">
                <a:solidFill>
                  <a:srgbClr val="808080"/>
                </a:solidFill>
                <a:latin typeface="Avenir"/>
                <a:ea typeface="Avenir"/>
              </a:rPr>
              <a:t>‹#›</a:t>
            </a:fld>
            <a:endParaRPr lang="en-IN" sz="1500" b="0" strike="noStrike" spc="-1">
              <a:latin typeface="Times New Roman"/>
            </a:endParaRPr>
          </a:p>
        </p:txBody>
      </p:sp>
      <p:sp>
        <p:nvSpPr>
          <p:cNvPr id="96" name="PlaceHolder 3"/>
          <p:cNvSpPr>
            <a:spLocks noGrp="1"/>
          </p:cNvSpPr>
          <p:nvPr>
            <p:ph type="dt" idx="6"/>
          </p:nvPr>
        </p:nvSpPr>
        <p:spPr>
          <a:xfrm>
            <a:off x="837720" y="6356520"/>
            <a:ext cx="2739960" cy="361800"/>
          </a:xfrm>
          <a:prstGeom prst="rect">
            <a:avLst/>
          </a:prstGeom>
          <a:noFill/>
          <a:ln w="0">
            <a:noFill/>
          </a:ln>
        </p:spPr>
        <p:txBody>
          <a:bodyPr lIns="108720" tIns="54360" rIns="108720" bIns="54360" anchor="ctr">
            <a:noAutofit/>
          </a:bodyPr>
          <a:lstStyle>
            <a:lvl1pPr>
              <a:defRPr lang="en-IN" sz="1400" b="0" strike="noStrike" spc="-1">
                <a:latin typeface="Times New Roman"/>
              </a:defRPr>
            </a:lvl1pPr>
          </a:lstStyle>
          <a:p>
            <a:r>
              <a:rPr lang="en-IN" sz="1400" b="0" strike="noStrike" spc="-1">
                <a:latin typeface="Times New Roman"/>
              </a:rPr>
              <a:t>&lt;date/time&gt;</a:t>
            </a:r>
          </a:p>
        </p:txBody>
      </p:sp>
      <p:sp>
        <p:nvSpPr>
          <p:cNvPr id="97"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9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 name="Google Shape;32;p21"/>
          <p:cNvSpPr/>
          <p:nvPr/>
        </p:nvSpPr>
        <p:spPr>
          <a:xfrm rot="10800000">
            <a:off x="520560" y="1073880"/>
            <a:ext cx="2421000" cy="95760"/>
          </a:xfrm>
          <a:prstGeom prst="rect">
            <a:avLst/>
          </a:prstGeom>
          <a:solidFill>
            <a:srgbClr val="0069B4"/>
          </a:solidFill>
          <a:ln w="0">
            <a:noFill/>
          </a:ln>
        </p:spPr>
        <p:style>
          <a:lnRef idx="0">
            <a:scrgbClr r="0" g="0" b="0"/>
          </a:lnRef>
          <a:fillRef idx="0">
            <a:scrgbClr r="0" g="0" b="0"/>
          </a:fillRef>
          <a:effectRef idx="0">
            <a:scrgbClr r="0" g="0" b="0"/>
          </a:effectRef>
          <a:fontRef idx="minor"/>
        </p:style>
      </p:sp>
      <p:pic>
        <p:nvPicPr>
          <p:cNvPr id="136" name="Google Shape;33;p21"/>
          <p:cNvPicPr/>
          <p:nvPr/>
        </p:nvPicPr>
        <p:blipFill>
          <a:blip r:embed="rId14"/>
          <a:stretch/>
        </p:blipFill>
        <p:spPr>
          <a:xfrm>
            <a:off x="10575360" y="152280"/>
            <a:ext cx="1493280" cy="1403280"/>
          </a:xfrm>
          <a:prstGeom prst="rect">
            <a:avLst/>
          </a:prstGeom>
          <a:ln w="0">
            <a:noFill/>
          </a:ln>
        </p:spPr>
      </p:pic>
      <p:sp>
        <p:nvSpPr>
          <p:cNvPr id="137" name="Google Shape;34;p21"/>
          <p:cNvSpPr/>
          <p:nvPr/>
        </p:nvSpPr>
        <p:spPr>
          <a:xfrm>
            <a:off x="0" y="6148440"/>
            <a:ext cx="12189600" cy="707040"/>
          </a:xfrm>
          <a:prstGeom prst="rect">
            <a:avLst/>
          </a:prstGeom>
          <a:solidFill>
            <a:srgbClr val="0069B4"/>
          </a:solidFill>
          <a:ln w="0">
            <a:noFill/>
          </a:ln>
        </p:spPr>
        <p:style>
          <a:lnRef idx="0">
            <a:scrgbClr r="0" g="0" b="0"/>
          </a:lnRef>
          <a:fillRef idx="0">
            <a:scrgbClr r="0" g="0" b="0"/>
          </a:fillRef>
          <a:effectRef idx="0">
            <a:scrgbClr r="0" g="0" b="0"/>
          </a:effectRef>
          <a:fontRef idx="minor"/>
        </p:style>
      </p:sp>
      <p:pic>
        <p:nvPicPr>
          <p:cNvPr id="138" name="Google Shape;36;p23"/>
          <p:cNvPicPr/>
          <p:nvPr/>
        </p:nvPicPr>
        <p:blipFill>
          <a:blip r:embed="rId15"/>
          <a:srcRect l="1240" t="77482" r="38083" b="1782"/>
          <a:stretch/>
        </p:blipFill>
        <p:spPr>
          <a:xfrm>
            <a:off x="0" y="6148440"/>
            <a:ext cx="12189600" cy="707040"/>
          </a:xfrm>
          <a:prstGeom prst="rect">
            <a:avLst/>
          </a:prstGeom>
          <a:ln w="0">
            <a:noFill/>
          </a:ln>
        </p:spPr>
      </p:pic>
      <p:sp>
        <p:nvSpPr>
          <p:cNvPr id="13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140"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 name="Google Shape;54;p36"/>
          <p:cNvSpPr/>
          <p:nvPr/>
        </p:nvSpPr>
        <p:spPr>
          <a:xfrm>
            <a:off x="8380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tabLst>
                <a:tab pos="0" algn="l"/>
              </a:tabLst>
            </a:pPr>
            <a:r>
              <a:rPr lang="en-US" sz="1200" b="0" strike="noStrike" spc="-1">
                <a:solidFill>
                  <a:srgbClr val="888888"/>
                </a:solidFill>
                <a:latin typeface="Calibri"/>
                <a:ea typeface="Calibri"/>
              </a:rPr>
              <a:t>23/09/2021</a:t>
            </a:r>
            <a:endParaRPr lang="en-IN" sz="1200" b="0" strike="noStrike" spc="-1">
              <a:latin typeface="Arial"/>
            </a:endParaRPr>
          </a:p>
        </p:txBody>
      </p:sp>
      <p:sp>
        <p:nvSpPr>
          <p:cNvPr id="178" name="Google Shape;55;p36"/>
          <p:cNvSpPr/>
          <p:nvPr/>
        </p:nvSpPr>
        <p:spPr>
          <a:xfrm>
            <a:off x="0" y="0"/>
            <a:ext cx="2394360" cy="6855480"/>
          </a:xfrm>
          <a:prstGeom prst="rect">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179" name="Google Shape;56;p36"/>
          <p:cNvSpPr/>
          <p:nvPr/>
        </p:nvSpPr>
        <p:spPr>
          <a:xfrm rot="5400000">
            <a:off x="1976400" y="3090600"/>
            <a:ext cx="1325880" cy="12312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80" name="Google Shape;57;p36"/>
          <p:cNvSpPr/>
          <p:nvPr/>
        </p:nvSpPr>
        <p:spPr>
          <a:xfrm>
            <a:off x="0" y="0"/>
            <a:ext cx="2443320" cy="6855480"/>
          </a:xfrm>
          <a:prstGeom prst="rect">
            <a:avLst/>
          </a:prstGeom>
          <a:solidFill>
            <a:srgbClr val="0069B4"/>
          </a:solidFill>
          <a:ln w="12600">
            <a:solidFill>
              <a:srgbClr val="41B7C8"/>
            </a:solidFill>
            <a:miter/>
          </a:ln>
        </p:spPr>
        <p:style>
          <a:lnRef idx="0">
            <a:scrgbClr r="0" g="0" b="0"/>
          </a:lnRef>
          <a:fillRef idx="0">
            <a:scrgbClr r="0" g="0" b="0"/>
          </a:fillRef>
          <a:effectRef idx="0">
            <a:scrgbClr r="0" g="0" b="0"/>
          </a:effectRef>
          <a:fontRef idx="minor"/>
        </p:style>
      </p:sp>
      <p:sp>
        <p:nvSpPr>
          <p:cNvPr id="181" name="Google Shape;58;p36"/>
          <p:cNvSpPr/>
          <p:nvPr/>
        </p:nvSpPr>
        <p:spPr>
          <a:xfrm>
            <a:off x="2529720" y="2716560"/>
            <a:ext cx="7530480" cy="115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en-US" sz="7000" b="1" strike="noStrike" spc="-1">
                <a:solidFill>
                  <a:srgbClr val="0069B4"/>
                </a:solidFill>
                <a:latin typeface="Arial"/>
                <a:ea typeface="Arial"/>
              </a:rPr>
              <a:t>THANK YOU</a:t>
            </a:r>
            <a:endParaRPr lang="en-IN" sz="7000" b="0" strike="noStrike" spc="-1">
              <a:latin typeface="Arial"/>
            </a:endParaRPr>
          </a:p>
        </p:txBody>
      </p:sp>
      <p:sp>
        <p:nvSpPr>
          <p:cNvPr id="182" name="Google Shape;59;p36"/>
          <p:cNvSpPr/>
          <p:nvPr/>
        </p:nvSpPr>
        <p:spPr>
          <a:xfrm rot="5400000">
            <a:off x="1004040" y="3379680"/>
            <a:ext cx="2421000" cy="95760"/>
          </a:xfrm>
          <a:prstGeom prst="rect">
            <a:avLst/>
          </a:prstGeom>
          <a:solidFill>
            <a:srgbClr val="FFFFFF"/>
          </a:solidFill>
          <a:ln w="0">
            <a:noFill/>
          </a:ln>
        </p:spPr>
        <p:style>
          <a:lnRef idx="0">
            <a:scrgbClr r="0" g="0" b="0"/>
          </a:lnRef>
          <a:fillRef idx="0">
            <a:scrgbClr r="0" g="0" b="0"/>
          </a:fillRef>
          <a:effectRef idx="0">
            <a:scrgbClr r="0" g="0" b="0"/>
          </a:effectRef>
          <a:fontRef idx="minor"/>
        </p:style>
      </p:sp>
      <p:pic>
        <p:nvPicPr>
          <p:cNvPr id="183" name="Google Shape;60;p36"/>
          <p:cNvPicPr/>
          <p:nvPr/>
        </p:nvPicPr>
        <p:blipFill>
          <a:blip r:embed="rId14"/>
          <a:stretch/>
        </p:blipFill>
        <p:spPr>
          <a:xfrm>
            <a:off x="10575360" y="152280"/>
            <a:ext cx="1493280" cy="1403280"/>
          </a:xfrm>
          <a:prstGeom prst="rect">
            <a:avLst/>
          </a:prstGeom>
          <a:ln w="0">
            <a:noFill/>
          </a:ln>
        </p:spPr>
      </p:pic>
      <p:sp>
        <p:nvSpPr>
          <p:cNvPr id="1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18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22" name="PlaceHolder 1"/>
          <p:cNvSpPr>
            <a:spLocks noGrp="1"/>
          </p:cNvSpPr>
          <p:nvPr>
            <p:ph type="title"/>
          </p:nvPr>
        </p:nvSpPr>
        <p:spPr>
          <a:xfrm>
            <a:off x="1523880" y="1122480"/>
            <a:ext cx="9143640" cy="2387160"/>
          </a:xfrm>
          <a:prstGeom prst="rect">
            <a:avLst/>
          </a:prstGeom>
          <a:noFill/>
          <a:ln w="0">
            <a:noFill/>
          </a:ln>
        </p:spPr>
        <p:txBody>
          <a:bodyPr anchor="b">
            <a:normAutofit/>
          </a:bodyPr>
          <a:lstStyle/>
          <a:p>
            <a:pPr algn="ctr">
              <a:lnSpc>
                <a:spcPct val="90000"/>
              </a:lnSpc>
              <a:buNone/>
            </a:pPr>
            <a:r>
              <a:rPr lang="en-US" sz="4800" b="1" strike="noStrike" spc="-1">
                <a:solidFill>
                  <a:srgbClr val="000000"/>
                </a:solidFill>
                <a:latin typeface="Arial"/>
              </a:rPr>
              <a:t>Click to edit Master title style</a:t>
            </a:r>
            <a:endParaRPr lang="en-US" sz="4800" b="0" strike="noStrike" spc="-1">
              <a:solidFill>
                <a:srgbClr val="000000"/>
              </a:solidFill>
              <a:latin typeface="Calibri"/>
            </a:endParaRPr>
          </a:p>
        </p:txBody>
      </p:sp>
      <p:sp>
        <p:nvSpPr>
          <p:cNvPr id="22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0" name="PlaceHolder 1"/>
          <p:cNvSpPr>
            <a:spLocks noGrp="1"/>
          </p:cNvSpPr>
          <p:nvPr>
            <p:ph type="ftr" idx="7"/>
          </p:nvPr>
        </p:nvSpPr>
        <p:spPr>
          <a:xfrm>
            <a:off x="4169160" y="6246720"/>
            <a:ext cx="3862080" cy="470160"/>
          </a:xfrm>
          <a:prstGeom prst="rect">
            <a:avLst/>
          </a:prstGeom>
          <a:noFill/>
          <a:ln w="0">
            <a:noFill/>
          </a:ln>
        </p:spPr>
        <p:txBody>
          <a:bodyPr lIns="0" tIns="0" rIns="0" bIns="0" anchor="t">
            <a:noAutofit/>
          </a:bodyPr>
          <a:lstStyle>
            <a:lvl1pPr algn="ctr">
              <a:lnSpc>
                <a:spcPct val="100000"/>
              </a:lnSpc>
              <a:buNone/>
              <a:defRPr lang="en-IN" sz="1400" b="0" strike="noStrike" spc="-1">
                <a:latin typeface="Times New Roman"/>
              </a:defRPr>
            </a:lvl1pPr>
          </a:lstStyle>
          <a:p>
            <a:pPr algn="ctr">
              <a:lnSpc>
                <a:spcPct val="100000"/>
              </a:lnSpc>
              <a:buNone/>
            </a:pPr>
            <a:r>
              <a:rPr lang="en-IN" sz="1400" b="0" strike="noStrike" spc="-1">
                <a:latin typeface="Times New Roman"/>
              </a:rPr>
              <a:t>&lt;footer&gt;</a:t>
            </a:r>
          </a:p>
        </p:txBody>
      </p:sp>
      <p:sp>
        <p:nvSpPr>
          <p:cNvPr id="261" name="PlaceHolder 2"/>
          <p:cNvSpPr>
            <a:spLocks noGrp="1"/>
          </p:cNvSpPr>
          <p:nvPr>
            <p:ph type="sldNum" idx="8"/>
          </p:nvPr>
        </p:nvSpPr>
        <p:spPr>
          <a:xfrm>
            <a:off x="8740800" y="6246720"/>
            <a:ext cx="2837880" cy="470160"/>
          </a:xfrm>
          <a:prstGeom prst="rect">
            <a:avLst/>
          </a:prstGeom>
          <a:noFill/>
          <a:ln w="0">
            <a:noFill/>
          </a:ln>
        </p:spPr>
        <p:txBody>
          <a:bodyPr lIns="0" tIns="0" rIns="0" bIns="0" anchor="t">
            <a:noAutofit/>
          </a:bodyPr>
          <a:lstStyle>
            <a:lvl1pPr algn="r">
              <a:lnSpc>
                <a:spcPct val="100000"/>
              </a:lnSpc>
              <a:buNone/>
              <a:defRPr lang="en-IN" sz="1400" b="0" strike="noStrike" spc="-1">
                <a:latin typeface="Times New Roman"/>
              </a:defRPr>
            </a:lvl1pPr>
          </a:lstStyle>
          <a:p>
            <a:pPr algn="r">
              <a:lnSpc>
                <a:spcPct val="100000"/>
              </a:lnSpc>
              <a:buNone/>
            </a:pPr>
            <a:fld id="{77F63848-8FE3-448B-9C1D-5CBFAC6A1AC7}" type="slidenum">
              <a:rPr lang="en-IN" sz="1400" b="0" strike="noStrike" spc="-1">
                <a:latin typeface="Times New Roman"/>
              </a:rPr>
              <a:t>‹#›</a:t>
            </a:fld>
            <a:endParaRPr lang="en-IN" sz="1400" b="0" strike="noStrike" spc="-1">
              <a:latin typeface="Times New Roman"/>
            </a:endParaRPr>
          </a:p>
        </p:txBody>
      </p:sp>
      <p:sp>
        <p:nvSpPr>
          <p:cNvPr id="262" name="PlaceHolder 3"/>
          <p:cNvSpPr>
            <a:spLocks noGrp="1"/>
          </p:cNvSpPr>
          <p:nvPr>
            <p:ph type="dt" idx="9"/>
          </p:nvPr>
        </p:nvSpPr>
        <p:spPr>
          <a:xfrm>
            <a:off x="609480" y="6246720"/>
            <a:ext cx="2837880" cy="470160"/>
          </a:xfrm>
          <a:prstGeom prst="rect">
            <a:avLst/>
          </a:prstGeom>
          <a:noFill/>
          <a:ln w="0">
            <a:noFill/>
          </a:ln>
        </p:spPr>
        <p:txBody>
          <a:bodyPr lIns="0" tIns="0" rIns="0" bIns="0" anchor="t">
            <a:noAutofit/>
          </a:bodyPr>
          <a:lstStyle>
            <a:lvl1pPr>
              <a:defRPr lang="en-IN" sz="1400" b="0" strike="noStrike" spc="-1">
                <a:latin typeface="Times New Roman"/>
              </a:defRPr>
            </a:lvl1pPr>
          </a:lstStyle>
          <a:p>
            <a:r>
              <a:rPr lang="en-IN" sz="1400" b="0" strike="noStrike" spc="-1">
                <a:latin typeface="Times New Roman"/>
              </a:rPr>
              <a:t>&lt;date/time&gt;</a:t>
            </a:r>
          </a:p>
        </p:txBody>
      </p:sp>
      <p:sp>
        <p:nvSpPr>
          <p:cNvPr id="263" name="PlaceHolder 4"/>
          <p:cNvSpPr>
            <a:spLocks noGrp="1"/>
          </p:cNvSpPr>
          <p:nvPr>
            <p:ph type="title"/>
          </p:nvPr>
        </p:nvSpPr>
        <p:spPr>
          <a:xfrm>
            <a:off x="609480" y="273240"/>
            <a:ext cx="10972080" cy="1144440"/>
          </a:xfrm>
          <a:prstGeom prst="rect">
            <a:avLst/>
          </a:prstGeom>
          <a:noFill/>
          <a:ln w="0">
            <a:noFill/>
          </a:ln>
        </p:spPr>
        <p:txBody>
          <a:bodyPr lIns="0" tIns="0" rIns="0" bIns="0" anchor="ctr">
            <a:noAutofit/>
          </a:bodyPr>
          <a:lstStyle/>
          <a:p>
            <a:pPr algn="ctr">
              <a:buNone/>
            </a:pPr>
            <a:r>
              <a:rPr lang="en-IN" sz="4550" b="0" strike="noStrike" spc="-1">
                <a:latin typeface="Arial"/>
              </a:rPr>
              <a:t>Click to edit the title text format</a:t>
            </a:r>
          </a:p>
        </p:txBody>
      </p:sp>
      <p:sp>
        <p:nvSpPr>
          <p:cNvPr id="264" name="PlaceHolder 5"/>
          <p:cNvSpPr>
            <a:spLocks noGrp="1"/>
          </p:cNvSpPr>
          <p:nvPr>
            <p:ph type="body"/>
          </p:nvPr>
        </p:nvSpPr>
        <p:spPr>
          <a:xfrm>
            <a:off x="609480" y="1604160"/>
            <a:ext cx="10972080" cy="3977280"/>
          </a:xfrm>
          <a:prstGeom prst="rect">
            <a:avLst/>
          </a:prstGeom>
          <a:noFill/>
          <a:ln w="0">
            <a:noFill/>
          </a:ln>
        </p:spPr>
        <p:txBody>
          <a:bodyPr lIns="0" tIns="0" rIns="0" bIns="0" anchor="t">
            <a:normAutofit/>
          </a:bodyPr>
          <a:lstStyle/>
          <a:p>
            <a:pPr marL="432000" indent="-324000">
              <a:spcBef>
                <a:spcPts val="1712"/>
              </a:spcBef>
              <a:buClr>
                <a:srgbClr val="000000"/>
              </a:buClr>
              <a:buSzPct val="45000"/>
              <a:buFont typeface="Wingdings" charset="2"/>
              <a:buChar char=""/>
            </a:pPr>
            <a:r>
              <a:rPr lang="en-IN" sz="3870" b="0" strike="noStrike" spc="-1">
                <a:latin typeface="Arial"/>
              </a:rPr>
              <a:t>Click to edit the outline text format</a:t>
            </a:r>
          </a:p>
          <a:p>
            <a:pPr marL="864000" lvl="1" indent="-324000">
              <a:spcBef>
                <a:spcPts val="1369"/>
              </a:spcBef>
              <a:buClr>
                <a:srgbClr val="000000"/>
              </a:buClr>
              <a:buSzPct val="75000"/>
              <a:buFont typeface="Symbol" charset="2"/>
              <a:buChar char=""/>
            </a:pPr>
            <a:r>
              <a:rPr lang="en-IN" sz="3380" b="0" strike="noStrike" spc="-1">
                <a:latin typeface="Arial"/>
              </a:rPr>
              <a:t>Second Outline Level</a:t>
            </a:r>
          </a:p>
          <a:p>
            <a:pPr marL="1296000" lvl="2" indent="-288000">
              <a:spcBef>
                <a:spcPts val="1026"/>
              </a:spcBef>
              <a:buClr>
                <a:srgbClr val="000000"/>
              </a:buClr>
              <a:buSzPct val="45000"/>
              <a:buFont typeface="Wingdings" charset="2"/>
              <a:buChar char=""/>
            </a:pPr>
            <a:r>
              <a:rPr lang="en-IN" sz="2900" b="0" strike="noStrike" spc="-1">
                <a:latin typeface="Arial"/>
              </a:rPr>
              <a:t>Third Outline Level</a:t>
            </a:r>
          </a:p>
          <a:p>
            <a:pPr marL="1728000" lvl="3" indent="-216000">
              <a:spcBef>
                <a:spcPts val="683"/>
              </a:spcBef>
              <a:buClr>
                <a:srgbClr val="000000"/>
              </a:buClr>
              <a:buSzPct val="75000"/>
              <a:buFont typeface="Symbol" charset="2"/>
              <a:buChar char=""/>
            </a:pPr>
            <a:r>
              <a:rPr lang="en-IN" sz="2420" b="0" strike="noStrike" spc="-1">
                <a:latin typeface="Arial"/>
              </a:rPr>
              <a:t>Fourth Outline Level</a:t>
            </a:r>
          </a:p>
          <a:p>
            <a:pPr marL="2160000" lvl="4" indent="-216000">
              <a:spcBef>
                <a:spcPts val="340"/>
              </a:spcBef>
              <a:buClr>
                <a:srgbClr val="000000"/>
              </a:buClr>
              <a:buSzPct val="45000"/>
              <a:buFont typeface="Wingdings" charset="2"/>
              <a:buChar char=""/>
            </a:pPr>
            <a:r>
              <a:rPr lang="en-IN" sz="2420" b="0" strike="noStrike" spc="-1">
                <a:latin typeface="Arial"/>
              </a:rPr>
              <a:t>Fifth Outline Level</a:t>
            </a:r>
          </a:p>
          <a:p>
            <a:pPr marL="2592000" lvl="5" indent="-216000">
              <a:spcBef>
                <a:spcPts val="340"/>
              </a:spcBef>
              <a:buClr>
                <a:srgbClr val="000000"/>
              </a:buClr>
              <a:buSzPct val="45000"/>
              <a:buFont typeface="Wingdings" charset="2"/>
              <a:buChar char=""/>
            </a:pPr>
            <a:r>
              <a:rPr lang="en-IN" sz="2420" b="0" strike="noStrike" spc="-1">
                <a:latin typeface="Arial"/>
              </a:rPr>
              <a:t>Sixth Outline Level</a:t>
            </a:r>
          </a:p>
          <a:p>
            <a:pPr marL="3024000" lvl="6" indent="-216000">
              <a:spcBef>
                <a:spcPts val="340"/>
              </a:spcBef>
              <a:buClr>
                <a:srgbClr val="000000"/>
              </a:buClr>
              <a:buSzPct val="45000"/>
              <a:buFont typeface="Wingdings" charset="2"/>
              <a:buChar char=""/>
            </a:pPr>
            <a:r>
              <a:rPr lang="en-IN" sz="242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0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en-US" sz="3600" b="1" strike="noStrike" spc="-1">
                <a:solidFill>
                  <a:srgbClr val="000000"/>
                </a:solidFill>
                <a:latin typeface="Arial"/>
              </a:rPr>
              <a:t>Click to edit Master title style</a:t>
            </a:r>
            <a:endParaRPr lang="en-US" sz="3600" b="0" strike="noStrike" spc="-1">
              <a:solidFill>
                <a:srgbClr val="000000"/>
              </a:solidFill>
              <a:latin typeface="Calibri"/>
            </a:endParaRPr>
          </a:p>
        </p:txBody>
      </p:sp>
      <p:sp>
        <p:nvSpPr>
          <p:cNvPr id="302"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432000" indent="-324000">
              <a:lnSpc>
                <a:spcPct val="90000"/>
              </a:lnSpc>
              <a:spcBef>
                <a:spcPts val="1001"/>
              </a:spcBef>
              <a:buClr>
                <a:srgbClr val="000000"/>
              </a:buClr>
              <a:buSzPct val="45000"/>
              <a:buFont typeface="Wingdings" charset="2"/>
              <a:buChar char=""/>
            </a:pPr>
            <a:r>
              <a:rPr lang="en-US" sz="2800" b="0" strike="noStrike" spc="-1">
                <a:solidFill>
                  <a:srgbClr val="000000"/>
                </a:solidFill>
                <a:latin typeface="Arial"/>
              </a:rPr>
              <a:t>Click to edit Master text styles</a:t>
            </a:r>
          </a:p>
          <a:p>
            <a:pPr marL="864000" lvl="1" indent="-324000">
              <a:lnSpc>
                <a:spcPct val="90000"/>
              </a:lnSpc>
              <a:spcBef>
                <a:spcPts val="499"/>
              </a:spcBef>
              <a:buClr>
                <a:srgbClr val="000000"/>
              </a:buClr>
              <a:buSzPct val="75000"/>
              <a:buFont typeface="Symbol" charset="2"/>
              <a:buChar char=""/>
            </a:pPr>
            <a:r>
              <a:rPr lang="en-US" sz="2400" b="0" strike="noStrike" spc="-1">
                <a:solidFill>
                  <a:srgbClr val="000000"/>
                </a:solidFill>
                <a:latin typeface="Arial"/>
              </a:rPr>
              <a:t>Second level</a:t>
            </a:r>
          </a:p>
          <a:p>
            <a:pPr marL="1296000" lvl="2" indent="-288000">
              <a:lnSpc>
                <a:spcPct val="90000"/>
              </a:lnSpc>
              <a:spcBef>
                <a:spcPts val="499"/>
              </a:spcBef>
              <a:buClr>
                <a:srgbClr val="000000"/>
              </a:buClr>
              <a:buSzPct val="45000"/>
              <a:buFont typeface="Wingdings" charset="2"/>
              <a:buChar char=""/>
            </a:pPr>
            <a:r>
              <a:rPr lang="en-US" sz="2000" b="0" strike="noStrike" spc="-1">
                <a:solidFill>
                  <a:srgbClr val="000000"/>
                </a:solidFill>
                <a:latin typeface="Arial"/>
              </a:rPr>
              <a:t>Third level</a:t>
            </a:r>
          </a:p>
          <a:p>
            <a:pPr marL="1728000" lvl="3" indent="-216000">
              <a:lnSpc>
                <a:spcPct val="90000"/>
              </a:lnSpc>
              <a:spcBef>
                <a:spcPts val="499"/>
              </a:spcBef>
              <a:buClr>
                <a:srgbClr val="000000"/>
              </a:buClr>
              <a:buSzPct val="75000"/>
              <a:buFont typeface="Symbol" charset="2"/>
              <a:buChar char=""/>
            </a:pPr>
            <a:r>
              <a:rPr lang="en-US" sz="1800" b="0" strike="noStrike" spc="-1">
                <a:solidFill>
                  <a:srgbClr val="000000"/>
                </a:solidFill>
                <a:latin typeface="Arial"/>
              </a:rPr>
              <a:t>Fourth level</a:t>
            </a:r>
          </a:p>
          <a:p>
            <a:pPr marL="2160000" lvl="4" indent="-216000">
              <a:lnSpc>
                <a:spcPct val="90000"/>
              </a:lnSpc>
              <a:spcBef>
                <a:spcPts val="499"/>
              </a:spcBef>
              <a:buClr>
                <a:srgbClr val="000000"/>
              </a:buClr>
              <a:buSzPct val="45000"/>
              <a:buFont typeface="Wingdings" charset="2"/>
              <a:buChar char=""/>
            </a:pPr>
            <a:r>
              <a:rPr lang="en-US" sz="1800" b="0" strike="noStrike" spc="-1">
                <a:solidFill>
                  <a:srgbClr val="000000"/>
                </a:solidFill>
                <a:latin typeface="Arial"/>
              </a:rPr>
              <a:t>Fifth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6">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7">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6929456"/>
      </p:ext>
    </p:extLst>
  </p:cSld>
  <p:clrMap bg1="lt1" tx1="dk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p:cNvSpPr>
          <p:nvPr>
            <p:ph type="title"/>
          </p:nvPr>
        </p:nvSpPr>
        <p:spPr>
          <a:xfrm>
            <a:off x="1097940" y="799064"/>
            <a:ext cx="9996120" cy="3828920"/>
          </a:xfrm>
          <a:prstGeom prst="rect">
            <a:avLst/>
          </a:prstGeom>
          <a:noFill/>
          <a:ln w="0">
            <a:noFill/>
          </a:ln>
        </p:spPr>
        <p:txBody>
          <a:bodyPr anchor="b">
            <a:normAutofit/>
          </a:bodyPr>
          <a:lstStyle/>
          <a:p>
            <a:pPr algn="ctr">
              <a:lnSpc>
                <a:spcPct val="90000"/>
              </a:lnSpc>
              <a:buNone/>
            </a:pPr>
            <a:r>
              <a:rPr lang="en-CH" sz="3200" b="1" i="1" strike="noStrike" spc="-1">
                <a:solidFill>
                  <a:schemeClr val="tx2">
                    <a:lumMod val="75000"/>
                  </a:schemeClr>
                </a:solidFill>
                <a:latin typeface="Arial"/>
              </a:rPr>
              <a:t>WMO-IOC Joint Collaborative Board</a:t>
            </a:r>
            <a:br>
              <a:rPr sz="3200" dirty="0">
                <a:solidFill>
                  <a:schemeClr val="tx2">
                    <a:lumMod val="75000"/>
                  </a:schemeClr>
                </a:solidFill>
              </a:rPr>
            </a:br>
            <a:br>
              <a:rPr sz="3200" dirty="0">
                <a:solidFill>
                  <a:schemeClr val="tx2">
                    <a:lumMod val="75000"/>
                  </a:schemeClr>
                </a:solidFill>
              </a:rPr>
            </a:br>
            <a:r>
              <a:rPr lang="en-US" sz="3200" b="1" i="1" strike="noStrike" spc="-1" dirty="0">
                <a:solidFill>
                  <a:schemeClr val="tx2">
                    <a:lumMod val="75000"/>
                  </a:schemeClr>
                </a:solidFill>
                <a:latin typeface="Arial"/>
              </a:rPr>
              <a:t>Agenda Item 1.2: JCB mandate &amp; Modus Operandi</a:t>
            </a:r>
            <a:br>
              <a:rPr sz="3200" dirty="0">
                <a:solidFill>
                  <a:schemeClr val="tx2">
                    <a:lumMod val="75000"/>
                  </a:schemeClr>
                </a:solidFill>
              </a:rPr>
            </a:br>
            <a:br>
              <a:rPr sz="2200" dirty="0">
                <a:solidFill>
                  <a:schemeClr val="tx2">
                    <a:lumMod val="75000"/>
                  </a:schemeClr>
                </a:solidFill>
              </a:rPr>
            </a:br>
            <a:br>
              <a:rPr sz="2200" dirty="0">
                <a:solidFill>
                  <a:schemeClr val="tx2">
                    <a:lumMod val="75000"/>
                  </a:schemeClr>
                </a:solidFill>
              </a:rPr>
            </a:br>
            <a:r>
              <a:rPr lang="en-CH" sz="2200" b="1" i="1" strike="noStrike" spc="-1">
                <a:solidFill>
                  <a:schemeClr val="tx2">
                    <a:lumMod val="75000"/>
                  </a:schemeClr>
                </a:solidFill>
                <a:latin typeface="Arial"/>
              </a:rPr>
              <a:t>Dr. T. Srinivasa Kum</a:t>
            </a:r>
            <a:r>
              <a:rPr lang="en-US" sz="2200" b="1" i="1" strike="noStrike" spc="-1" dirty="0" err="1">
                <a:solidFill>
                  <a:schemeClr val="tx2">
                    <a:lumMod val="75000"/>
                  </a:schemeClr>
                </a:solidFill>
                <a:latin typeface="Arial"/>
              </a:rPr>
              <a:t>ar</a:t>
            </a:r>
            <a:r>
              <a:rPr lang="en-US" sz="2200" b="1" i="1" strike="noStrike" spc="-1" dirty="0">
                <a:solidFill>
                  <a:schemeClr val="tx2">
                    <a:lumMod val="75000"/>
                  </a:schemeClr>
                </a:solidFill>
                <a:latin typeface="Arial"/>
              </a:rPr>
              <a:t>                 </a:t>
            </a:r>
            <a:r>
              <a:rPr lang="en-CH" sz="2200" b="1" i="1" strike="noStrike" spc="-1">
                <a:solidFill>
                  <a:schemeClr val="tx2">
                    <a:lumMod val="75000"/>
                  </a:schemeClr>
                </a:solidFill>
                <a:latin typeface="Arial"/>
              </a:rPr>
              <a:t>Dr. M. Mohapatra</a:t>
            </a:r>
            <a:br>
              <a:rPr sz="2200" dirty="0">
                <a:solidFill>
                  <a:schemeClr val="tx2">
                    <a:lumMod val="75000"/>
                  </a:schemeClr>
                </a:solidFill>
              </a:rPr>
            </a:br>
            <a:r>
              <a:rPr lang="en-CH" sz="2200" b="1" i="1" strike="noStrike" spc="-1">
                <a:solidFill>
                  <a:schemeClr val="tx2">
                    <a:lumMod val="75000"/>
                  </a:schemeClr>
                </a:solidFill>
                <a:latin typeface="Arial"/>
              </a:rPr>
              <a:t>        (Co-chair, IOC)	                        (Co-chair, WMO)  </a:t>
            </a:r>
            <a:endParaRPr lang="en-US" sz="2200" b="0" strike="noStrike" spc="-1" dirty="0">
              <a:solidFill>
                <a:schemeClr val="tx2">
                  <a:lumMod val="75000"/>
                </a:schemeClr>
              </a:solidFill>
              <a:latin typeface="Calibri"/>
            </a:endParaRPr>
          </a:p>
        </p:txBody>
      </p:sp>
      <p:sp>
        <p:nvSpPr>
          <p:cNvPr id="340" name="PlaceHolder 2"/>
          <p:cNvSpPr>
            <a:spLocks noGrp="1"/>
          </p:cNvSpPr>
          <p:nvPr>
            <p:ph type="subTitle"/>
          </p:nvPr>
        </p:nvSpPr>
        <p:spPr>
          <a:xfrm>
            <a:off x="1524180" y="5930431"/>
            <a:ext cx="9143640" cy="787610"/>
          </a:xfrm>
          <a:prstGeom prst="rect">
            <a:avLst/>
          </a:prstGeom>
          <a:noFill/>
          <a:ln w="0">
            <a:noFill/>
          </a:ln>
        </p:spPr>
        <p:txBody>
          <a:bodyPr anchor="t">
            <a:normAutofit/>
          </a:bodyPr>
          <a:lstStyle/>
          <a:p>
            <a:pPr algn="ctr">
              <a:lnSpc>
                <a:spcPct val="90000"/>
              </a:lnSpc>
              <a:spcBef>
                <a:spcPts val="1001"/>
              </a:spcBef>
              <a:buNone/>
              <a:tabLst>
                <a:tab pos="0" algn="l"/>
              </a:tabLst>
            </a:pPr>
            <a:r>
              <a:rPr lang="en-CH" sz="2000" b="0" i="1" strike="noStrike" spc="-1">
                <a:solidFill>
                  <a:schemeClr val="tx2">
                    <a:lumMod val="75000"/>
                  </a:schemeClr>
                </a:solidFill>
                <a:latin typeface="Arial"/>
              </a:rPr>
              <a:t>JCB-3 part 2 (hybrid), 4-6 September 2024</a:t>
            </a:r>
            <a:endParaRPr lang="en-IN" sz="2000" b="0" strike="noStrike" spc="-1" dirty="0">
              <a:solidFill>
                <a:schemeClr val="tx2">
                  <a:lumMod val="75000"/>
                </a:schemeClr>
              </a:solidFill>
              <a:latin typeface="Arial"/>
            </a:endParaRPr>
          </a:p>
          <a:p>
            <a:pPr algn="ctr">
              <a:lnSpc>
                <a:spcPct val="90000"/>
              </a:lnSpc>
              <a:spcBef>
                <a:spcPts val="1001"/>
              </a:spcBef>
              <a:buNone/>
              <a:tabLst>
                <a:tab pos="0" algn="l"/>
              </a:tabLst>
            </a:pPr>
            <a:r>
              <a:rPr lang="en-CH" sz="2000" b="0" i="1" strike="noStrike" spc="-1">
                <a:solidFill>
                  <a:schemeClr val="tx2">
                    <a:lumMod val="75000"/>
                  </a:schemeClr>
                </a:solidFill>
                <a:latin typeface="Arial"/>
              </a:rPr>
              <a:t>Paris, France</a:t>
            </a:r>
            <a:endParaRPr lang="en-IN" sz="2000" b="0" strike="noStrike" spc="-1" dirty="0">
              <a:solidFill>
                <a:schemeClr val="tx2">
                  <a:lumMod val="75000"/>
                </a:schemeClr>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Rectangle 16"/>
          <p:cNvSpPr/>
          <p:nvPr/>
        </p:nvSpPr>
        <p:spPr>
          <a:xfrm>
            <a:off x="540000" y="1557000"/>
            <a:ext cx="11159280" cy="8294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sp>
        <p:nvSpPr>
          <p:cNvPr id="411" name="TextBox 410"/>
          <p:cNvSpPr txBox="1"/>
          <p:nvPr/>
        </p:nvSpPr>
        <p:spPr>
          <a:xfrm>
            <a:off x="269640" y="892575"/>
            <a:ext cx="11700000" cy="1658022"/>
          </a:xfrm>
          <a:prstGeom prst="rect">
            <a:avLst/>
          </a:prstGeom>
          <a:solidFill>
            <a:srgbClr val="FFDBB6"/>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defPPr>
              <a:defRPr lang="en-US"/>
            </a:defPPr>
            <a:lvl1pPr>
              <a:spcBef>
                <a:spcPts val="567"/>
              </a:spcBef>
              <a:spcAft>
                <a:spcPts val="567"/>
              </a:spcAft>
              <a:defRPr sz="2000" b="1" spc="-1">
                <a:solidFill>
                  <a:srgbClr val="FF0000"/>
                </a:solidFill>
                <a:latin typeface="Verdana"/>
                <a:ea typeface="游明朝"/>
              </a:defRPr>
            </a:lvl1pPr>
          </a:lstStyle>
          <a:p>
            <a:r>
              <a:rPr lang="en-IN" sz="2800" dirty="0">
                <a:latin typeface="Arial"/>
              </a:rPr>
              <a:t>Objective of JCB-3 (Part 2):</a:t>
            </a:r>
          </a:p>
          <a:p>
            <a:pPr marL="342900" indent="-342900">
              <a:buFont typeface="Arial" panose="020B0604020202020204" pitchFamily="34" charset="0"/>
              <a:buChar char="•"/>
            </a:pPr>
            <a:r>
              <a:rPr lang="en-IN" b="0" dirty="0">
                <a:solidFill>
                  <a:schemeClr val="tx1"/>
                </a:solidFill>
              </a:rPr>
              <a:t>Identify a short list of priorities where the JCB can uniquely impact and promote feasible action by IOC and WMO on issues of joint importance. </a:t>
            </a:r>
          </a:p>
          <a:p>
            <a:pPr marL="342900" indent="-342900">
              <a:buFont typeface="Arial" panose="020B0604020202020204" pitchFamily="34" charset="0"/>
              <a:buChar char="•"/>
            </a:pPr>
            <a:r>
              <a:rPr lang="en-IN" b="0" dirty="0">
                <a:solidFill>
                  <a:schemeClr val="tx1"/>
                </a:solidFill>
              </a:rPr>
              <a:t>Develop methods to influence work plans and track action.</a:t>
            </a:r>
          </a:p>
        </p:txBody>
      </p:sp>
      <p:sp>
        <p:nvSpPr>
          <p:cNvPr id="412" name="TextBox 411"/>
          <p:cNvSpPr txBox="1"/>
          <p:nvPr/>
        </p:nvSpPr>
        <p:spPr>
          <a:xfrm>
            <a:off x="269640" y="2904634"/>
            <a:ext cx="11700000" cy="3133854"/>
          </a:xfrm>
          <a:prstGeom prst="rect">
            <a:avLst/>
          </a:prstGeom>
          <a:solidFill>
            <a:srgbClr val="F7D1D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defPPr>
              <a:defRPr lang="en-US"/>
            </a:defPPr>
            <a:lvl1pPr>
              <a:lnSpc>
                <a:spcPct val="100000"/>
              </a:lnSpc>
              <a:buNone/>
              <a:defRPr b="1" strike="noStrike" spc="-1">
                <a:solidFill>
                  <a:srgbClr val="FF0000"/>
                </a:solidFill>
                <a:latin typeface="Arial"/>
                <a:ea typeface="DejaVu Sans"/>
              </a:defRPr>
            </a:lvl1pPr>
          </a:lstStyle>
          <a:p>
            <a:r>
              <a:rPr lang="en-IN" sz="2800" dirty="0"/>
              <a:t>Major discussions planned:</a:t>
            </a:r>
          </a:p>
          <a:p>
            <a:pPr marL="285750" indent="-285750">
              <a:buFont typeface="Arial" panose="020B0604020202020204" pitchFamily="34" charset="0"/>
              <a:buChar char="•"/>
            </a:pPr>
            <a:r>
              <a:rPr lang="en-GB" sz="2400" b="0" dirty="0">
                <a:solidFill>
                  <a:schemeClr val="tx1"/>
                </a:solidFill>
              </a:rPr>
              <a:t>Mapping areas of joint work for JCB action raised by different communities (Observations, Data, Prediction, Services, Research and Regions</a:t>
            </a:r>
            <a:endParaRPr lang="en-IN" sz="2400" b="0" dirty="0">
              <a:solidFill>
                <a:schemeClr val="tx1"/>
              </a:solidFill>
            </a:endParaRPr>
          </a:p>
          <a:p>
            <a:pPr marL="285750" indent="-285750">
              <a:buFont typeface="Arial" panose="020B0604020202020204" pitchFamily="34" charset="0"/>
              <a:buChar char="•"/>
            </a:pPr>
            <a:r>
              <a:rPr lang="en-GB" sz="2400" b="0" dirty="0">
                <a:solidFill>
                  <a:schemeClr val="tx1"/>
                </a:solidFill>
              </a:rPr>
              <a:t>Identification of 4-6 criteria to prioritize areas of joint work </a:t>
            </a:r>
            <a:endParaRPr lang="en-IN" sz="2400" b="0" dirty="0">
              <a:solidFill>
                <a:schemeClr val="tx1"/>
              </a:solidFill>
            </a:endParaRPr>
          </a:p>
          <a:p>
            <a:pPr marL="285750" indent="-285750">
              <a:buFont typeface="Arial" panose="020B0604020202020204" pitchFamily="34" charset="0"/>
              <a:buChar char="•"/>
            </a:pPr>
            <a:r>
              <a:rPr lang="en-GB" sz="2400" b="0" dirty="0">
                <a:solidFill>
                  <a:schemeClr val="tx1"/>
                </a:solidFill>
              </a:rPr>
              <a:t>Ranking and prioritizing areas of joint work using criteria identified</a:t>
            </a:r>
            <a:endParaRPr lang="en-IN" sz="2400" b="0" dirty="0">
              <a:solidFill>
                <a:schemeClr val="tx1"/>
              </a:solidFill>
            </a:endParaRPr>
          </a:p>
          <a:p>
            <a:pPr marL="285750" indent="-285750">
              <a:buFont typeface="Arial" panose="020B0604020202020204" pitchFamily="34" charset="0"/>
              <a:buChar char="•"/>
            </a:pPr>
            <a:r>
              <a:rPr lang="en-GB" sz="2400" b="0" dirty="0">
                <a:solidFill>
                  <a:schemeClr val="tx1"/>
                </a:solidFill>
              </a:rPr>
              <a:t>Goals and solutions for identified areas of joint work; setting of timelines (planning, timetable, cost, people, responsibilities, tracking mechanisms)</a:t>
            </a:r>
            <a:endParaRPr lang="en-IN" sz="2400" b="0" dirty="0">
              <a:solidFill>
                <a:schemeClr val="tx1"/>
              </a:solidFill>
            </a:endParaRPr>
          </a:p>
          <a:p>
            <a:pPr marL="285750" indent="-285750">
              <a:buFont typeface="Arial" panose="020B0604020202020204" pitchFamily="34" charset="0"/>
              <a:buChar char="•"/>
            </a:pPr>
            <a:r>
              <a:rPr lang="en-GB" sz="2400" b="0" dirty="0">
                <a:solidFill>
                  <a:schemeClr val="tx1"/>
                </a:solidFill>
              </a:rPr>
              <a:t>Recommendations to governing bodies and next steps</a:t>
            </a:r>
            <a:endParaRPr lang="en-IN" sz="2400" b="0" dirty="0">
              <a:solidFill>
                <a:schemeClr val="tx1"/>
              </a:solidFill>
            </a:endParaRPr>
          </a:p>
        </p:txBody>
      </p:sp>
      <p:sp>
        <p:nvSpPr>
          <p:cNvPr id="2" name="Google Shape;157;g253d430ad13_0_927">
            <a:extLst>
              <a:ext uri="{FF2B5EF4-FFF2-40B4-BE49-F238E27FC236}">
                <a16:creationId xmlns:a16="http://schemas.microsoft.com/office/drawing/2014/main" id="{023943B5-58D2-9E2C-AD46-AC7E0F6C517D}"/>
              </a:ext>
            </a:extLst>
          </p:cNvPr>
          <p:cNvSpPr txBox="1"/>
          <p:nvPr/>
        </p:nvSpPr>
        <p:spPr>
          <a:xfrm>
            <a:off x="79575" y="0"/>
            <a:ext cx="12032847" cy="600134"/>
          </a:xfrm>
          <a:prstGeom prst="rect">
            <a:avLst/>
          </a:prstGeom>
          <a:noFill/>
          <a:ln>
            <a:noFill/>
          </a:ln>
        </p:spPr>
        <p:txBody>
          <a:bodyPr spcFirstLastPara="1" wrap="square" lIns="91425" tIns="91425" rIns="91425" bIns="91425" anchor="t" anchorCtr="0">
            <a:spAutoFit/>
          </a:bodyPr>
          <a:lstStyle/>
          <a:p>
            <a:pPr algn="ctr">
              <a:buClr>
                <a:srgbClr val="000000"/>
              </a:buClr>
              <a:buSzPts val="2700"/>
              <a:buFont typeface="Arial"/>
              <a:buNone/>
            </a:pPr>
            <a:r>
              <a:rPr lang="en-US" sz="2700" b="1" kern="0" dirty="0">
                <a:ea typeface="Arial"/>
                <a:cs typeface="Arial"/>
                <a:sym typeface="Arial"/>
              </a:rPr>
              <a:t>JCB-3 (Part 2): 04 – 06 September 2024</a:t>
            </a:r>
            <a:endParaRPr sz="2700" b="1" kern="0" dirty="0">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 name="Picture 1"/>
          <p:cNvPicPr/>
          <p:nvPr/>
        </p:nvPicPr>
        <p:blipFill>
          <a:blip r:embed="rId2"/>
          <a:stretch/>
        </p:blipFill>
        <p:spPr>
          <a:xfrm>
            <a:off x="7431480" y="152280"/>
            <a:ext cx="2767320" cy="10623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Google Shape;130;g253d430ad13_0_ 1"/>
          <p:cNvSpPr/>
          <p:nvPr/>
        </p:nvSpPr>
        <p:spPr>
          <a:xfrm>
            <a:off x="2853720" y="698400"/>
            <a:ext cx="4238280" cy="6078240"/>
          </a:xfrm>
          <a:prstGeom prst="rect">
            <a:avLst/>
          </a:prstGeom>
          <a:gradFill rotWithShape="0">
            <a:gsLst>
              <a:gs pos="0">
                <a:srgbClr val="DEE6EF"/>
              </a:gs>
              <a:gs pos="100000">
                <a:srgbClr val="729FCF"/>
              </a:gs>
            </a:gsLst>
            <a:lin ang="3600000"/>
          </a:gradFill>
          <a:ln w="0">
            <a:noFill/>
          </a:ln>
        </p:spPr>
        <p:style>
          <a:lnRef idx="0">
            <a:scrgbClr r="0" g="0" b="0"/>
          </a:lnRef>
          <a:fillRef idx="0">
            <a:scrgbClr r="0" g="0" b="0"/>
          </a:fillRef>
          <a:effectRef idx="0">
            <a:scrgbClr r="0" g="0" b="0"/>
          </a:effectRef>
          <a:fontRef idx="minor"/>
        </p:style>
        <p:txBody>
          <a:bodyPr lIns="110520" tIns="55440" rIns="110520" bIns="55440" anchor="t">
            <a:noAutofit/>
          </a:bodyPr>
          <a:lstStyle/>
          <a:p>
            <a:pPr>
              <a:lnSpc>
                <a:spcPct val="100000"/>
              </a:lnSpc>
              <a:buNone/>
              <a:tabLst>
                <a:tab pos="0" algn="l"/>
              </a:tabLst>
            </a:pPr>
            <a:r>
              <a:rPr lang="en-US" sz="1800" b="1" strike="noStrike" spc="-1">
                <a:solidFill>
                  <a:srgbClr val="000000"/>
                </a:solidFill>
                <a:latin typeface="Arial"/>
                <a:ea typeface="Arial"/>
              </a:rPr>
              <a:t>Requests the JCB to: </a:t>
            </a:r>
            <a:endParaRPr lang="en-IN" sz="1800" b="0" strike="noStrike" spc="-1">
              <a:latin typeface="Arial"/>
            </a:endParaRPr>
          </a:p>
          <a:p>
            <a:pPr marL="312840" indent="-312840" algn="just">
              <a:lnSpc>
                <a:spcPct val="100000"/>
              </a:lnSpc>
              <a:spcBef>
                <a:spcPts val="1500"/>
              </a:spcBef>
              <a:buClr>
                <a:srgbClr val="000000"/>
              </a:buClr>
              <a:buFont typeface="StarSymbol"/>
              <a:buAutoNum type="arabicPeriod"/>
              <a:tabLst>
                <a:tab pos="0" algn="l"/>
              </a:tabLst>
            </a:pPr>
            <a:r>
              <a:rPr lang="en-US" sz="1600" b="1" strike="noStrike" spc="-1">
                <a:solidFill>
                  <a:srgbClr val="000000"/>
                </a:solidFill>
                <a:latin typeface="Arial"/>
                <a:ea typeface="Arial"/>
              </a:rPr>
              <a:t>Facilitate the continued work of all JCOMM functions and activities</a:t>
            </a:r>
            <a:r>
              <a:rPr lang="en-US" sz="1600" b="0" strike="noStrike" spc="-1">
                <a:solidFill>
                  <a:srgbClr val="000000"/>
                </a:solidFill>
                <a:latin typeface="Arial"/>
                <a:ea typeface="Arial"/>
              </a:rPr>
              <a:t>, by recommending connections to appropriate working structures on both sides</a:t>
            </a:r>
            <a:endParaRPr lang="en-IN" sz="1600" b="0" strike="noStrike" spc="-1">
              <a:latin typeface="Arial"/>
            </a:endParaRPr>
          </a:p>
          <a:p>
            <a:pPr marL="312840" indent="-312840" algn="just">
              <a:lnSpc>
                <a:spcPct val="100000"/>
              </a:lnSpc>
              <a:spcBef>
                <a:spcPts val="1500"/>
              </a:spcBef>
              <a:buClr>
                <a:srgbClr val="000000"/>
              </a:buClr>
              <a:buFont typeface="StarSymbol"/>
              <a:buAutoNum type="arabicPeriod"/>
              <a:tabLst>
                <a:tab pos="0" algn="l"/>
              </a:tabLst>
            </a:pPr>
            <a:r>
              <a:rPr lang="en-US" sz="1600" b="1" strike="noStrike" spc="-1">
                <a:solidFill>
                  <a:srgbClr val="000000"/>
                </a:solidFill>
                <a:latin typeface="Arial"/>
                <a:ea typeface="Arial"/>
              </a:rPr>
              <a:t>Make recommendations on evolving the governance for the Global Ocean Observing Sy</a:t>
            </a:r>
            <a:r>
              <a:rPr lang="en-US" sz="1600" b="0" strike="noStrike" spc="-1">
                <a:solidFill>
                  <a:srgbClr val="000000"/>
                </a:solidFill>
                <a:latin typeface="Arial"/>
                <a:ea typeface="Arial"/>
              </a:rPr>
              <a:t>stem, in consultation with all co-sponsors, to further develop the partnership and functional connections between GOOS and WIGOS</a:t>
            </a:r>
            <a:endParaRPr lang="en-IN" sz="1600" b="0" strike="noStrike" spc="-1">
              <a:latin typeface="Arial"/>
            </a:endParaRPr>
          </a:p>
          <a:p>
            <a:pPr marL="312840" indent="-312840" algn="just">
              <a:lnSpc>
                <a:spcPct val="100000"/>
              </a:lnSpc>
              <a:spcBef>
                <a:spcPts val="1500"/>
              </a:spcBef>
              <a:buClr>
                <a:srgbClr val="000000"/>
              </a:buClr>
              <a:buFont typeface="StarSymbol"/>
              <a:buAutoNum type="arabicPeriod"/>
              <a:tabLst>
                <a:tab pos="0" algn="l"/>
              </a:tabLst>
            </a:pPr>
            <a:r>
              <a:rPr lang="en-US" sz="1600" b="1" strike="noStrike" spc="-1">
                <a:solidFill>
                  <a:srgbClr val="000000"/>
                </a:solidFill>
                <a:latin typeface="Arial"/>
                <a:ea typeface="Arial"/>
              </a:rPr>
              <a:t>Prepare, in consultation with WMO and IOC technical, scientific and regional bodies, a comprehensive and coordinated WMO-IOC Collaborative Strateg</a:t>
            </a:r>
            <a:r>
              <a:rPr lang="en-US" sz="1600" b="0" strike="noStrike" spc="-1">
                <a:solidFill>
                  <a:srgbClr val="000000"/>
                </a:solidFill>
                <a:latin typeface="Arial"/>
                <a:ea typeface="Arial"/>
              </a:rPr>
              <a:t>y, based on existing sectoral strategies, and submit in two years to WMO and IOC governing bodies for adoption</a:t>
            </a:r>
            <a:endParaRPr lang="en-IN" sz="1600" b="0" strike="noStrike" spc="-1">
              <a:latin typeface="Arial"/>
            </a:endParaRPr>
          </a:p>
          <a:p>
            <a:pPr>
              <a:lnSpc>
                <a:spcPct val="70000"/>
              </a:lnSpc>
              <a:spcBef>
                <a:spcPts val="1199"/>
              </a:spcBef>
              <a:buNone/>
              <a:tabLst>
                <a:tab pos="0" algn="l"/>
              </a:tabLst>
            </a:pPr>
            <a:endParaRPr lang="en-IN" sz="1710" b="0" strike="noStrike" spc="-1">
              <a:latin typeface="Arial"/>
            </a:endParaRPr>
          </a:p>
        </p:txBody>
      </p:sp>
      <p:pic>
        <p:nvPicPr>
          <p:cNvPr id="342" name="Google Shape;131;g253d430ad13_0_ 1"/>
          <p:cNvPicPr/>
          <p:nvPr/>
        </p:nvPicPr>
        <p:blipFill>
          <a:blip r:embed="rId2"/>
          <a:stretch/>
        </p:blipFill>
        <p:spPr>
          <a:xfrm>
            <a:off x="0" y="2065320"/>
            <a:ext cx="2866680" cy="2567160"/>
          </a:xfrm>
          <a:prstGeom prst="rect">
            <a:avLst/>
          </a:prstGeom>
          <a:ln w="0">
            <a:noFill/>
          </a:ln>
        </p:spPr>
      </p:pic>
      <p:sp>
        <p:nvSpPr>
          <p:cNvPr id="343" name="Google Shape;132;g253d430ad13_0_ 1"/>
          <p:cNvSpPr/>
          <p:nvPr/>
        </p:nvSpPr>
        <p:spPr>
          <a:xfrm>
            <a:off x="7157520" y="695880"/>
            <a:ext cx="5016240" cy="6080760"/>
          </a:xfrm>
          <a:prstGeom prst="rect">
            <a:avLst/>
          </a:prstGeom>
          <a:gradFill rotWithShape="0">
            <a:gsLst>
              <a:gs pos="0">
                <a:srgbClr val="DEE6EF"/>
              </a:gs>
              <a:gs pos="100000">
                <a:srgbClr val="B3CAC7"/>
              </a:gs>
            </a:gsLst>
            <a:lin ang="3600000"/>
          </a:gradFill>
          <a:ln w="0">
            <a:noFill/>
          </a:ln>
        </p:spPr>
        <p:style>
          <a:lnRef idx="0">
            <a:scrgbClr r="0" g="0" b="0"/>
          </a:lnRef>
          <a:fillRef idx="0">
            <a:scrgbClr r="0" g="0" b="0"/>
          </a:fillRef>
          <a:effectRef idx="0">
            <a:scrgbClr r="0" g="0" b="0"/>
          </a:effectRef>
          <a:fontRef idx="minor"/>
        </p:style>
        <p:txBody>
          <a:bodyPr lIns="108720" tIns="54360" rIns="108720" bIns="54360" anchor="t">
            <a:noAutofit/>
          </a:bodyPr>
          <a:lstStyle/>
          <a:p>
            <a:pPr>
              <a:lnSpc>
                <a:spcPct val="90000"/>
              </a:lnSpc>
              <a:buNone/>
              <a:tabLst>
                <a:tab pos="0" algn="l"/>
              </a:tabLst>
            </a:pPr>
            <a:r>
              <a:rPr lang="en-US" sz="1800" b="1" strike="noStrike" spc="-1">
                <a:solidFill>
                  <a:srgbClr val="000000"/>
                </a:solidFill>
                <a:latin typeface="Arial"/>
                <a:ea typeface="Arial"/>
              </a:rPr>
              <a:t>Mandate of the JCB:</a:t>
            </a:r>
            <a:endParaRPr lang="en-IN" sz="1800" b="0" strike="noStrike" spc="-1">
              <a:latin typeface="Arial"/>
            </a:endParaRPr>
          </a:p>
          <a:p>
            <a:pPr>
              <a:lnSpc>
                <a:spcPct val="90000"/>
              </a:lnSpc>
              <a:buNone/>
              <a:tabLst>
                <a:tab pos="0" algn="l"/>
              </a:tabLst>
            </a:pPr>
            <a:endParaRPr lang="en-IN" sz="1600" b="0" strike="noStrike" spc="-1">
              <a:latin typeface="Arial"/>
            </a:endParaRPr>
          </a:p>
          <a:p>
            <a:pPr marL="343080" indent="-343080" algn="just">
              <a:lnSpc>
                <a:spcPct val="90000"/>
              </a:lnSpc>
              <a:buClr>
                <a:srgbClr val="000000"/>
              </a:buClr>
              <a:buFont typeface="StarSymbol"/>
              <a:buAutoNum type="alphaLcParenR"/>
              <a:tabLst>
                <a:tab pos="0" algn="l"/>
              </a:tabLst>
            </a:pPr>
            <a:r>
              <a:rPr lang="en-US" sz="1600" b="0" strike="noStrike" spc="-1">
                <a:solidFill>
                  <a:srgbClr val="000000"/>
                </a:solidFill>
                <a:latin typeface="Arial"/>
                <a:ea typeface="Arial"/>
              </a:rPr>
              <a:t>To </a:t>
            </a:r>
            <a:r>
              <a:rPr lang="en-US" sz="1600" b="1" strike="noStrike" spc="-1">
                <a:solidFill>
                  <a:srgbClr val="000000"/>
                </a:solidFill>
                <a:latin typeface="Arial"/>
                <a:ea typeface="Arial"/>
              </a:rPr>
              <a:t>coordinate, through a quadrennial WMO-IOC collaborative strategy, the collaborative development, integration and implementation of the activities </a:t>
            </a:r>
            <a:r>
              <a:rPr lang="en-US" sz="1600" b="0" strike="noStrike" spc="-1">
                <a:solidFill>
                  <a:srgbClr val="000000"/>
                </a:solidFill>
                <a:latin typeface="Arial"/>
                <a:ea typeface="Arial"/>
              </a:rPr>
              <a:t>related to oceanographic and meteorological observation, data and information management,  services, modelling and forecasting systems as well as research and capacity development carried out by WMO and IOC </a:t>
            </a:r>
            <a:endParaRPr lang="en-IN" sz="1600" b="0" strike="noStrike" spc="-1">
              <a:latin typeface="Arial"/>
            </a:endParaRPr>
          </a:p>
          <a:p>
            <a:pPr marL="343080" indent="-343080" algn="just">
              <a:lnSpc>
                <a:spcPct val="90000"/>
              </a:lnSpc>
              <a:spcBef>
                <a:spcPts val="1199"/>
              </a:spcBef>
              <a:buClr>
                <a:srgbClr val="000000"/>
              </a:buClr>
              <a:buFont typeface="StarSymbol"/>
              <a:buAutoNum type="alphaLcParenR"/>
              <a:tabLst>
                <a:tab pos="0" algn="l"/>
              </a:tabLst>
            </a:pPr>
            <a:r>
              <a:rPr lang="en-US" sz="1600" b="1" strike="noStrike" spc="-1">
                <a:solidFill>
                  <a:srgbClr val="000000"/>
                </a:solidFill>
                <a:latin typeface="Arial"/>
                <a:ea typeface="Arial"/>
              </a:rPr>
              <a:t>To provide the WMO and IOC governing bodies with strategic advice on joint work </a:t>
            </a:r>
            <a:r>
              <a:rPr lang="en-US" sz="1600" b="0" strike="noStrike" spc="-1">
                <a:solidFill>
                  <a:srgbClr val="000000"/>
                </a:solidFill>
                <a:latin typeface="Arial"/>
                <a:ea typeface="Arial"/>
              </a:rPr>
              <a:t>between WMO and IOC to achieve relevant objectives, including proposing new actions, as required, e.g. by preparing coordinated draft resolutions and/or decisions for both the WMO and IOC governing bodies, </a:t>
            </a:r>
            <a:endParaRPr lang="en-IN" sz="1600" b="0" strike="noStrike" spc="-1">
              <a:latin typeface="Arial"/>
            </a:endParaRPr>
          </a:p>
          <a:p>
            <a:pPr marL="343080" indent="-343080" algn="just">
              <a:lnSpc>
                <a:spcPct val="90000"/>
              </a:lnSpc>
              <a:spcBef>
                <a:spcPts val="1199"/>
              </a:spcBef>
              <a:buClr>
                <a:srgbClr val="000000"/>
              </a:buClr>
              <a:buFont typeface="StarSymbol"/>
              <a:buAutoNum type="alphaLcParenR"/>
              <a:tabLst>
                <a:tab pos="0" algn="l"/>
              </a:tabLst>
            </a:pPr>
            <a:r>
              <a:rPr lang="en-US" sz="1600" b="1" strike="noStrike" spc="-1">
                <a:solidFill>
                  <a:srgbClr val="000000"/>
                </a:solidFill>
                <a:latin typeface="Arial"/>
                <a:ea typeface="Arial"/>
              </a:rPr>
              <a:t>To review work plans and provide technical and scientific recommendations for WMO and IOC subsidiary bodies </a:t>
            </a:r>
            <a:r>
              <a:rPr lang="en-US" sz="1600" b="0" strike="noStrike" spc="-1">
                <a:solidFill>
                  <a:srgbClr val="000000"/>
                </a:solidFill>
                <a:latin typeface="Arial"/>
                <a:ea typeface="Arial"/>
              </a:rPr>
              <a:t>and programmes, including proposing cross-cutting projects, and </a:t>
            </a:r>
            <a:endParaRPr lang="en-IN" sz="1600" b="0" strike="noStrike" spc="-1">
              <a:latin typeface="Arial"/>
            </a:endParaRPr>
          </a:p>
          <a:p>
            <a:pPr marL="343080" indent="-343080" algn="just">
              <a:lnSpc>
                <a:spcPct val="90000"/>
              </a:lnSpc>
              <a:spcBef>
                <a:spcPts val="1199"/>
              </a:spcBef>
              <a:buClr>
                <a:srgbClr val="000000"/>
              </a:buClr>
              <a:buFont typeface="StarSymbol"/>
              <a:buAutoNum type="alphaLcParenR"/>
              <a:tabLst>
                <a:tab pos="0" algn="l"/>
              </a:tabLst>
            </a:pPr>
            <a:r>
              <a:rPr lang="en-US" sz="1600" b="0" strike="noStrike" spc="-1">
                <a:solidFill>
                  <a:srgbClr val="000000"/>
                </a:solidFill>
                <a:latin typeface="Arial"/>
                <a:ea typeface="Arial"/>
              </a:rPr>
              <a:t>To engage in </a:t>
            </a:r>
            <a:r>
              <a:rPr lang="en-US" sz="1600" b="1" strike="noStrike" spc="-1">
                <a:solidFill>
                  <a:srgbClr val="000000"/>
                </a:solidFill>
                <a:latin typeface="Arial"/>
                <a:ea typeface="Arial"/>
              </a:rPr>
              <a:t>liaison or consultation </a:t>
            </a:r>
            <a:r>
              <a:rPr lang="en-US" sz="1600" b="0" strike="noStrike" spc="-1">
                <a:solidFill>
                  <a:srgbClr val="000000"/>
                </a:solidFill>
                <a:latin typeface="Arial"/>
                <a:ea typeface="Arial"/>
              </a:rPr>
              <a:t>required with relevant intergovernmental and international stakeholders. </a:t>
            </a:r>
            <a:endParaRPr lang="en-IN" sz="1600" b="0" strike="noStrike" spc="-1">
              <a:latin typeface="Arial"/>
            </a:endParaRPr>
          </a:p>
        </p:txBody>
      </p:sp>
      <p:sp>
        <p:nvSpPr>
          <p:cNvPr id="344" name="Google Shape;133;g253d430ad13_0_ 1"/>
          <p:cNvSpPr/>
          <p:nvPr/>
        </p:nvSpPr>
        <p:spPr>
          <a:xfrm>
            <a:off x="220680" y="76320"/>
            <a:ext cx="11778120" cy="4874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buNone/>
              <a:tabLst>
                <a:tab pos="0" algn="l"/>
              </a:tabLst>
            </a:pPr>
            <a:r>
              <a:rPr lang="en-US" sz="2000" b="1" strike="noStrike" spc="-1">
                <a:solidFill>
                  <a:srgbClr val="000000"/>
                </a:solidFill>
                <a:latin typeface="Arial"/>
                <a:ea typeface="Arial"/>
              </a:rPr>
              <a:t>WMO Resolution 9 (Cg-18) / IOC Resolution XXX-2: WMO-IOC Joint Collaborative Board (JCB)</a:t>
            </a:r>
            <a:endParaRPr lang="en-IN" sz="2000" b="0" strike="noStrike" spc="-1">
              <a:solidFill>
                <a:srgbClr val="000000"/>
              </a:solidFill>
              <a:latin typeface="Arial"/>
            </a:endParaRPr>
          </a:p>
        </p:txBody>
      </p:sp>
      <p:sp>
        <p:nvSpPr>
          <p:cNvPr id="345" name="TextBox 2"/>
          <p:cNvSpPr/>
          <p:nvPr/>
        </p:nvSpPr>
        <p:spPr>
          <a:xfrm>
            <a:off x="0" y="1249920"/>
            <a:ext cx="280368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400" b="1" strike="noStrike" spc="-1">
                <a:solidFill>
                  <a:srgbClr val="FFFFFF"/>
                </a:solidFill>
                <a:latin typeface="Arial"/>
                <a:ea typeface="Arial"/>
              </a:rPr>
              <a:t>Mechanism for strategic advice, coordination and integration</a:t>
            </a:r>
            <a:endParaRPr lang="en-IN" sz="14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Google Shape;119;g253d430ad13_0_ 2"/>
          <p:cNvSpPr/>
          <p:nvPr/>
        </p:nvSpPr>
        <p:spPr>
          <a:xfrm>
            <a:off x="4590360" y="807480"/>
            <a:ext cx="4595760" cy="4491720"/>
          </a:xfrm>
          <a:prstGeom prst="rect">
            <a:avLst/>
          </a:prstGeom>
          <a:solidFill>
            <a:srgbClr val="E7E6E6"/>
          </a:solidFill>
          <a:ln w="9360">
            <a:solidFill>
              <a:srgbClr val="44546A"/>
            </a:solidFill>
            <a:round/>
          </a:ln>
          <a:effectLst>
            <a:outerShdw blurRad="57240" dist="19080" dir="5400000" rotWithShape="0">
              <a:srgbClr val="FFFFFF">
                <a:alpha val="50000"/>
              </a:srgbClr>
            </a:outerShdw>
          </a:effectLst>
        </p:spPr>
        <p:style>
          <a:lnRef idx="0">
            <a:scrgbClr r="0" g="0" b="0"/>
          </a:lnRef>
          <a:fillRef idx="0">
            <a:scrgbClr r="0" g="0" b="0"/>
          </a:fillRef>
          <a:effectRef idx="0">
            <a:scrgbClr r="0" g="0" b="0"/>
          </a:effectRef>
          <a:fontRef idx="minor"/>
        </p:style>
        <p:txBody>
          <a:bodyPr/>
          <a:lstStyle/>
          <a:p>
            <a:endParaRPr lang="en-US"/>
          </a:p>
        </p:txBody>
      </p:sp>
      <p:pic>
        <p:nvPicPr>
          <p:cNvPr id="347" name="Google Shape;120;g253d430ad13_0_ 3"/>
          <p:cNvPicPr/>
          <p:nvPr/>
        </p:nvPicPr>
        <p:blipFill>
          <a:blip r:embed="rId2"/>
          <a:srcRect l="44706" t="15781" r="2369" b="10220"/>
          <a:stretch/>
        </p:blipFill>
        <p:spPr>
          <a:xfrm>
            <a:off x="111240" y="819720"/>
            <a:ext cx="4323960" cy="4581720"/>
          </a:xfrm>
          <a:prstGeom prst="rect">
            <a:avLst/>
          </a:prstGeom>
          <a:ln w="28440">
            <a:solidFill>
              <a:srgbClr val="025373"/>
            </a:solidFill>
            <a:round/>
          </a:ln>
        </p:spPr>
      </p:pic>
      <p:sp>
        <p:nvSpPr>
          <p:cNvPr id="348" name="Google Shape;121;g253d430ad13_0_ 3"/>
          <p:cNvSpPr/>
          <p:nvPr/>
        </p:nvSpPr>
        <p:spPr>
          <a:xfrm>
            <a:off x="9263520" y="819720"/>
            <a:ext cx="2786760" cy="4590360"/>
          </a:xfrm>
          <a:prstGeom prst="rect">
            <a:avLst/>
          </a:prstGeom>
          <a:solidFill>
            <a:srgbClr val="B7CCE4"/>
          </a:solidFill>
          <a:ln w="28440">
            <a:solidFill>
              <a:srgbClr val="000000"/>
            </a:solidFill>
            <a:round/>
          </a:ln>
        </p:spPr>
        <p:style>
          <a:lnRef idx="0">
            <a:scrgbClr r="0" g="0" b="0"/>
          </a:lnRef>
          <a:fillRef idx="0">
            <a:scrgbClr r="0" g="0" b="0"/>
          </a:fillRef>
          <a:effectRef idx="0">
            <a:scrgbClr r="0" g="0" b="0"/>
          </a:effectRef>
          <a:fontRef idx="minor"/>
        </p:style>
        <p:txBody>
          <a:bodyPr lIns="108720" tIns="54360" rIns="108720" bIns="54360" anchor="t">
            <a:noAutofit/>
          </a:bodyPr>
          <a:lstStyle/>
          <a:p>
            <a:pPr marL="279360" indent="-279360">
              <a:lnSpc>
                <a:spcPct val="110000"/>
              </a:lnSpc>
              <a:buClr>
                <a:srgbClr val="000000"/>
              </a:buClr>
              <a:buFont typeface="Arial"/>
              <a:buChar char="•"/>
            </a:pPr>
            <a:r>
              <a:rPr lang="en-US" sz="1400" b="1" strike="noStrike" spc="-1">
                <a:solidFill>
                  <a:srgbClr val="000000"/>
                </a:solidFill>
                <a:latin typeface="Arial"/>
                <a:ea typeface="Arial"/>
              </a:rPr>
              <a:t>Maximize opportunities to co-design joint work </a:t>
            </a:r>
            <a:r>
              <a:rPr lang="en-US" sz="1400" b="0" strike="noStrike" spc="-1">
                <a:solidFill>
                  <a:srgbClr val="000000"/>
                </a:solidFill>
                <a:latin typeface="Arial"/>
                <a:ea typeface="Arial"/>
              </a:rPr>
              <a:t>to improve provision of information and services for societal benefit</a:t>
            </a:r>
            <a:endParaRPr lang="en-IN" sz="1400" b="0" strike="noStrike" spc="-1">
              <a:latin typeface="Arial"/>
            </a:endParaRPr>
          </a:p>
          <a:p>
            <a:pPr marL="279360" indent="-279360">
              <a:lnSpc>
                <a:spcPct val="110000"/>
              </a:lnSpc>
              <a:spcBef>
                <a:spcPts val="1500"/>
              </a:spcBef>
              <a:buClr>
                <a:srgbClr val="000000"/>
              </a:buClr>
              <a:buFont typeface="Arial"/>
              <a:buChar char="•"/>
            </a:pPr>
            <a:r>
              <a:rPr lang="en-US" sz="1400" b="1" strike="noStrike" spc="-1">
                <a:solidFill>
                  <a:srgbClr val="000000"/>
                </a:solidFill>
                <a:latin typeface="Arial"/>
                <a:ea typeface="Arial"/>
              </a:rPr>
              <a:t>Suggest initiatives to improve end-to-end links; enhance connections with research</a:t>
            </a:r>
            <a:endParaRPr lang="en-IN" sz="1400" b="0" strike="noStrike" spc="-1">
              <a:latin typeface="Arial"/>
            </a:endParaRPr>
          </a:p>
          <a:p>
            <a:pPr marL="279360" indent="-279360">
              <a:lnSpc>
                <a:spcPct val="110000"/>
              </a:lnSpc>
              <a:spcBef>
                <a:spcPts val="1500"/>
              </a:spcBef>
              <a:buClr>
                <a:srgbClr val="000000"/>
              </a:buClr>
              <a:buFont typeface="Arial"/>
              <a:buChar char="•"/>
            </a:pPr>
            <a:r>
              <a:rPr lang="en-US" sz="1400" b="1" strike="noStrike" spc="-1">
                <a:solidFill>
                  <a:srgbClr val="000000"/>
                </a:solidFill>
                <a:latin typeface="Arial"/>
                <a:ea typeface="Arial"/>
              </a:rPr>
              <a:t>Influence how WMO and IOC jointly enable the delivery of information and services</a:t>
            </a:r>
            <a:endParaRPr lang="en-IN" sz="1400" b="0" strike="noStrike" spc="-1">
              <a:latin typeface="Arial"/>
            </a:endParaRPr>
          </a:p>
          <a:p>
            <a:pPr marL="279360" indent="-279360">
              <a:lnSpc>
                <a:spcPct val="110000"/>
              </a:lnSpc>
              <a:spcBef>
                <a:spcPts val="1500"/>
              </a:spcBef>
              <a:buClr>
                <a:srgbClr val="000000"/>
              </a:buClr>
              <a:buFont typeface="Arial"/>
              <a:buChar char="•"/>
            </a:pPr>
            <a:r>
              <a:rPr lang="en-US" sz="1400" b="1" strike="noStrike" spc="-1">
                <a:solidFill>
                  <a:srgbClr val="000000"/>
                </a:solidFill>
                <a:latin typeface="Arial"/>
                <a:ea typeface="Arial"/>
              </a:rPr>
              <a:t>Consideration of regional needs across these themes</a:t>
            </a:r>
            <a:endParaRPr lang="en-IN" sz="1400" b="0" strike="noStrike" spc="-1">
              <a:latin typeface="Arial"/>
            </a:endParaRPr>
          </a:p>
          <a:p>
            <a:pPr algn="just">
              <a:lnSpc>
                <a:spcPct val="110000"/>
              </a:lnSpc>
              <a:spcBef>
                <a:spcPts val="1500"/>
              </a:spcBef>
              <a:buNone/>
              <a:tabLst>
                <a:tab pos="0" algn="l"/>
              </a:tabLst>
            </a:pPr>
            <a:endParaRPr lang="en-IN" sz="1400" b="0" strike="noStrike" spc="-1">
              <a:latin typeface="Arial"/>
            </a:endParaRPr>
          </a:p>
        </p:txBody>
      </p:sp>
      <p:pic>
        <p:nvPicPr>
          <p:cNvPr id="349" name="Google Shape;122;g253d430ad13_0_ 3"/>
          <p:cNvPicPr/>
          <p:nvPr/>
        </p:nvPicPr>
        <p:blipFill>
          <a:blip r:embed="rId3"/>
          <a:stretch/>
        </p:blipFill>
        <p:spPr>
          <a:xfrm>
            <a:off x="4551480" y="819720"/>
            <a:ext cx="4595760" cy="4581720"/>
          </a:xfrm>
          <a:prstGeom prst="rect">
            <a:avLst/>
          </a:prstGeom>
          <a:ln w="28440">
            <a:solidFill>
              <a:srgbClr val="025373"/>
            </a:solidFill>
            <a:round/>
          </a:ln>
        </p:spPr>
      </p:pic>
      <p:sp>
        <p:nvSpPr>
          <p:cNvPr id="350" name="Google Shape;123;g253d430ad13_0_ 3"/>
          <p:cNvSpPr/>
          <p:nvPr/>
        </p:nvSpPr>
        <p:spPr>
          <a:xfrm>
            <a:off x="7664760" y="4599720"/>
            <a:ext cx="1333080" cy="547560"/>
          </a:xfrm>
          <a:prstGeom prst="rect">
            <a:avLst/>
          </a:prstGeom>
          <a:noFill/>
          <a:ln w="0">
            <a:noFill/>
          </a:ln>
        </p:spPr>
        <p:style>
          <a:lnRef idx="0">
            <a:scrgbClr r="0" g="0" b="0"/>
          </a:lnRef>
          <a:fillRef idx="0">
            <a:scrgbClr r="0" g="0" b="0"/>
          </a:fillRef>
          <a:effectRef idx="0">
            <a:scrgbClr r="0" g="0" b="0"/>
          </a:effectRef>
          <a:fontRef idx="minor"/>
        </p:style>
        <p:txBody>
          <a:bodyPr lIns="108720" tIns="54360" rIns="108720" bIns="54360" anchor="t">
            <a:noAutofit/>
          </a:bodyPr>
          <a:lstStyle/>
          <a:p>
            <a:pPr algn="ctr">
              <a:lnSpc>
                <a:spcPct val="100000"/>
              </a:lnSpc>
              <a:buNone/>
              <a:tabLst>
                <a:tab pos="0" algn="l"/>
              </a:tabLst>
            </a:pPr>
            <a:r>
              <a:rPr lang="en-US" sz="1000" b="1" strike="noStrike" spc="-1">
                <a:solidFill>
                  <a:srgbClr val="000000"/>
                </a:solidFill>
                <a:latin typeface="Times New Roman"/>
                <a:ea typeface="Times New Roman"/>
              </a:rPr>
              <a:t>WMO-IOC COLLABORATIVE STRATEGY</a:t>
            </a:r>
            <a:r>
              <a:rPr lang="en-US" sz="1000" b="0" strike="noStrike" spc="-1">
                <a:solidFill>
                  <a:srgbClr val="000000"/>
                </a:solidFill>
                <a:latin typeface="Times New Roman"/>
                <a:ea typeface="Times New Roman"/>
              </a:rPr>
              <a:t> </a:t>
            </a:r>
            <a:endParaRPr lang="en-IN" sz="1000" b="0" strike="noStrike" spc="-1">
              <a:latin typeface="Arial"/>
            </a:endParaRPr>
          </a:p>
        </p:txBody>
      </p:sp>
      <p:sp>
        <p:nvSpPr>
          <p:cNvPr id="351" name="Google Shape;124;g253d430ad13_0_ 3"/>
          <p:cNvSpPr/>
          <p:nvPr/>
        </p:nvSpPr>
        <p:spPr>
          <a:xfrm>
            <a:off x="1512720" y="5484600"/>
            <a:ext cx="9149400" cy="1287000"/>
          </a:xfrm>
          <a:prstGeom prst="rect">
            <a:avLst/>
          </a:prstGeom>
          <a:solidFill>
            <a:srgbClr val="E5B8B7"/>
          </a:solidFill>
          <a:ln w="0">
            <a:noFill/>
          </a:ln>
        </p:spPr>
        <p:style>
          <a:lnRef idx="0">
            <a:scrgbClr r="0" g="0" b="0"/>
          </a:lnRef>
          <a:fillRef idx="0">
            <a:scrgbClr r="0" g="0" b="0"/>
          </a:fillRef>
          <a:effectRef idx="0">
            <a:scrgbClr r="0" g="0" b="0"/>
          </a:effectRef>
          <a:fontRef idx="minor"/>
        </p:style>
        <p:txBody>
          <a:bodyPr lIns="108720" tIns="54360" rIns="108720" bIns="54360" anchor="t">
            <a:noAutofit/>
          </a:bodyPr>
          <a:lstStyle/>
          <a:p>
            <a:pPr algn="ctr">
              <a:lnSpc>
                <a:spcPct val="100000"/>
              </a:lnSpc>
              <a:buNone/>
              <a:tabLst>
                <a:tab pos="0" algn="l"/>
              </a:tabLst>
            </a:pPr>
            <a:r>
              <a:rPr lang="en-US" sz="1900" b="0" strike="noStrike" spc="-1">
                <a:solidFill>
                  <a:srgbClr val="000000"/>
                </a:solidFill>
                <a:latin typeface="Arial"/>
                <a:ea typeface="Arial"/>
              </a:rPr>
              <a:t>WMO and IOC create societal benefits with value chains of operational services and policy interface through met and ocean infrastructure such as observations, data management and forecasting systems, enabled by research, capacity development and regional collaboration</a:t>
            </a:r>
            <a:endParaRPr lang="en-IN" sz="1900" b="0" strike="noStrike" spc="-1">
              <a:latin typeface="Arial"/>
            </a:endParaRPr>
          </a:p>
        </p:txBody>
      </p:sp>
      <p:sp>
        <p:nvSpPr>
          <p:cNvPr id="352" name="Google Shape;125;g253d430ad13_0_ 3"/>
          <p:cNvSpPr/>
          <p:nvPr/>
        </p:nvSpPr>
        <p:spPr>
          <a:xfrm>
            <a:off x="551520" y="83880"/>
            <a:ext cx="11071800" cy="5940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buNone/>
              <a:tabLst>
                <a:tab pos="0" algn="l"/>
              </a:tabLst>
            </a:pPr>
            <a:r>
              <a:rPr lang="en-US" sz="2700" b="1" strike="noStrike" spc="-1" dirty="0">
                <a:solidFill>
                  <a:srgbClr val="000000"/>
                </a:solidFill>
                <a:latin typeface="Arial"/>
                <a:ea typeface="Arial"/>
              </a:rPr>
              <a:t>WMO-IOC Collaborative Framework in Met &amp; Ocean Domains</a:t>
            </a:r>
            <a:endParaRPr lang="en-IN" sz="2700" b="0" strike="noStrike" spc="-1" dirty="0">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7" name="Table 2"/>
          <p:cNvGraphicFramePr/>
          <p:nvPr>
            <p:extLst>
              <p:ext uri="{D42A27DB-BD31-4B8C-83A1-F6EECF244321}">
                <p14:modId xmlns:p14="http://schemas.microsoft.com/office/powerpoint/2010/main" val="380027689"/>
              </p:ext>
            </p:extLst>
          </p:nvPr>
        </p:nvGraphicFramePr>
        <p:xfrm>
          <a:off x="18600" y="-213360"/>
          <a:ext cx="12173400" cy="7056120"/>
        </p:xfrm>
        <a:graphic>
          <a:graphicData uri="http://schemas.openxmlformats.org/drawingml/2006/table">
            <a:tbl>
              <a:tblPr/>
              <a:tblGrid>
                <a:gridCol w="1461960">
                  <a:extLst>
                    <a:ext uri="{9D8B030D-6E8A-4147-A177-3AD203B41FA5}">
                      <a16:colId xmlns:a16="http://schemas.microsoft.com/office/drawing/2014/main" val="20000"/>
                    </a:ext>
                  </a:extLst>
                </a:gridCol>
                <a:gridCol w="2122560">
                  <a:extLst>
                    <a:ext uri="{9D8B030D-6E8A-4147-A177-3AD203B41FA5}">
                      <a16:colId xmlns:a16="http://schemas.microsoft.com/office/drawing/2014/main" val="20001"/>
                    </a:ext>
                  </a:extLst>
                </a:gridCol>
                <a:gridCol w="2438280">
                  <a:extLst>
                    <a:ext uri="{9D8B030D-6E8A-4147-A177-3AD203B41FA5}">
                      <a16:colId xmlns:a16="http://schemas.microsoft.com/office/drawing/2014/main" val="20002"/>
                    </a:ext>
                  </a:extLst>
                </a:gridCol>
                <a:gridCol w="1752480">
                  <a:extLst>
                    <a:ext uri="{9D8B030D-6E8A-4147-A177-3AD203B41FA5}">
                      <a16:colId xmlns:a16="http://schemas.microsoft.com/office/drawing/2014/main" val="20003"/>
                    </a:ext>
                  </a:extLst>
                </a:gridCol>
                <a:gridCol w="2144160">
                  <a:extLst>
                    <a:ext uri="{9D8B030D-6E8A-4147-A177-3AD203B41FA5}">
                      <a16:colId xmlns:a16="http://schemas.microsoft.com/office/drawing/2014/main" val="20004"/>
                    </a:ext>
                  </a:extLst>
                </a:gridCol>
                <a:gridCol w="2253960">
                  <a:extLst>
                    <a:ext uri="{9D8B030D-6E8A-4147-A177-3AD203B41FA5}">
                      <a16:colId xmlns:a16="http://schemas.microsoft.com/office/drawing/2014/main" val="20005"/>
                    </a:ext>
                  </a:extLst>
                </a:gridCol>
              </a:tblGrid>
              <a:tr h="373680">
                <a:tc gridSpan="6">
                  <a:txBody>
                    <a:bodyPr/>
                    <a:lstStyle/>
                    <a:p>
                      <a:pPr marL="0" algn="ctr" defTabSz="914400" rtl="0" eaLnBrk="1" latinLnBrk="0" hangingPunct="1">
                        <a:lnSpc>
                          <a:spcPct val="100000"/>
                        </a:lnSpc>
                        <a:buNone/>
                        <a:tabLst>
                          <a:tab pos="0" algn="l"/>
                        </a:tabLst>
                      </a:pPr>
                      <a:r>
                        <a:rPr lang="en-IN" sz="2700" b="1" strike="noStrike" kern="1200" spc="-1" dirty="0">
                          <a:solidFill>
                            <a:srgbClr val="000000"/>
                          </a:solidFill>
                          <a:latin typeface="Arial"/>
                          <a:ea typeface="DejaVu Sans"/>
                          <a:cs typeface="+mn-cs"/>
                        </a:rPr>
                        <a:t>Current Membership of the JCB</a:t>
                      </a:r>
                      <a:endParaRPr lang="en-IN" sz="2700" b="1" strike="noStrike" kern="1200" spc="-1" dirty="0">
                        <a:solidFill>
                          <a:srgbClr val="000000"/>
                        </a:solidFill>
                        <a:latin typeface="Arial"/>
                        <a:cs typeface="+mn-cs"/>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DF2FB"/>
                    </a:solidFill>
                  </a:tcPr>
                </a:tc>
                <a:tc hMerge="1">
                  <a:txBody>
                    <a:bodyPr/>
                    <a:lstStyle/>
                    <a:p>
                      <a:endParaRPr lang="en-US"/>
                    </a:p>
                  </a:txBody>
                  <a:tcPr marL="90000" marR="90000">
                    <a:lnL>
                      <a:noFill/>
                    </a:lnL>
                    <a:lnR>
                      <a:noFill/>
                    </a:lnR>
                    <a:lnT>
                      <a:noFill/>
                    </a:lnT>
                    <a:lnB>
                      <a:noFill/>
                    </a:lnB>
                    <a:solidFill>
                      <a:srgbClr val="729FCF"/>
                    </a:solidFill>
                  </a:tcPr>
                </a:tc>
                <a:tc hMerge="1">
                  <a:txBody>
                    <a:bodyPr/>
                    <a:lstStyle/>
                    <a:p>
                      <a:endParaRPr lang="en-US"/>
                    </a:p>
                  </a:txBody>
                  <a:tcPr marL="90000" marR="90000">
                    <a:lnL>
                      <a:noFill/>
                    </a:lnL>
                    <a:lnR>
                      <a:noFill/>
                    </a:lnR>
                    <a:lnT>
                      <a:noFill/>
                    </a:lnT>
                    <a:lnB>
                      <a:noFill/>
                    </a:lnB>
                    <a:solidFill>
                      <a:srgbClr val="729FCF"/>
                    </a:solidFill>
                  </a:tcPr>
                </a:tc>
                <a:tc hMerge="1">
                  <a:txBody>
                    <a:bodyPr/>
                    <a:lstStyle/>
                    <a:p>
                      <a:endParaRPr lang="en-US"/>
                    </a:p>
                  </a:txBody>
                  <a:tcPr marL="90000" marR="90000">
                    <a:lnL>
                      <a:noFill/>
                    </a:lnL>
                    <a:lnR>
                      <a:noFill/>
                    </a:lnR>
                    <a:lnT>
                      <a:noFill/>
                    </a:lnT>
                    <a:lnB>
                      <a:noFill/>
                    </a:lnB>
                    <a:solidFill>
                      <a:srgbClr val="729FCF"/>
                    </a:solidFill>
                  </a:tcPr>
                </a:tc>
                <a:tc hMerge="1">
                  <a:txBody>
                    <a:bodyPr/>
                    <a:lstStyle/>
                    <a:p>
                      <a:endParaRPr lang="en-US"/>
                    </a:p>
                  </a:txBody>
                  <a:tcPr marL="90000" marR="90000">
                    <a:lnL>
                      <a:noFill/>
                    </a:lnL>
                    <a:lnR>
                      <a:noFill/>
                    </a:lnR>
                    <a:lnT>
                      <a:noFill/>
                    </a:lnT>
                    <a:lnB>
                      <a:noFill/>
                    </a:lnB>
                    <a:solidFill>
                      <a:srgbClr val="729FCF"/>
                    </a:solidFill>
                  </a:tcPr>
                </a:tc>
                <a:tc hMerge="1">
                  <a:txBody>
                    <a:bodyPr/>
                    <a:lstStyle/>
                    <a:p>
                      <a:endParaRPr lang="en-US"/>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373680">
                <a:tc gridSpan="3">
                  <a:txBody>
                    <a:bodyPr/>
                    <a:lstStyle/>
                    <a:p>
                      <a:pPr algn="ctr">
                        <a:lnSpc>
                          <a:spcPct val="100000"/>
                        </a:lnSpc>
                        <a:buNone/>
                      </a:pPr>
                      <a:r>
                        <a:rPr lang="en-IN" sz="2000" b="1" strike="noStrike" spc="-1">
                          <a:solidFill>
                            <a:srgbClr val="000000"/>
                          </a:solidFill>
                          <a:latin typeface="Times New Roman"/>
                          <a:ea typeface="DejaVu Sans"/>
                        </a:rPr>
                        <a:t>WMO</a:t>
                      </a:r>
                      <a:endParaRPr lang="en-IN"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E7F7"/>
                    </a:solidFill>
                  </a:tcPr>
                </a:tc>
                <a:tc hMerge="1">
                  <a:txBody>
                    <a:bodyPr/>
                    <a:lstStyle/>
                    <a:p>
                      <a:endParaRPr lang="en-US"/>
                    </a:p>
                  </a:txBody>
                  <a:tcPr marL="90000" marR="90000">
                    <a:lnL>
                      <a:noFill/>
                    </a:lnL>
                    <a:lnR>
                      <a:noFill/>
                    </a:lnR>
                    <a:lnT>
                      <a:noFill/>
                    </a:lnT>
                    <a:lnB>
                      <a:noFill/>
                    </a:lnB>
                    <a:solidFill>
                      <a:srgbClr val="729FCF"/>
                    </a:solidFill>
                  </a:tcPr>
                </a:tc>
                <a:tc hMerge="1">
                  <a:txBody>
                    <a:bodyPr/>
                    <a:lstStyle/>
                    <a:p>
                      <a:endParaRPr lang="en-US"/>
                    </a:p>
                  </a:txBody>
                  <a:tcPr marL="90000" marR="90000">
                    <a:lnL>
                      <a:noFill/>
                    </a:lnL>
                    <a:lnR>
                      <a:noFill/>
                    </a:lnR>
                    <a:lnT>
                      <a:noFill/>
                    </a:lnT>
                    <a:lnB>
                      <a:noFill/>
                    </a:lnB>
                    <a:solidFill>
                      <a:srgbClr val="729FCF"/>
                    </a:solidFill>
                  </a:tcPr>
                </a:tc>
                <a:tc gridSpan="3">
                  <a:txBody>
                    <a:bodyPr/>
                    <a:lstStyle/>
                    <a:p>
                      <a:pPr algn="ctr">
                        <a:lnSpc>
                          <a:spcPct val="100000"/>
                        </a:lnSpc>
                        <a:buNone/>
                      </a:pPr>
                      <a:r>
                        <a:rPr lang="en-IN" sz="2000" b="1" strike="noStrike" spc="-1">
                          <a:solidFill>
                            <a:srgbClr val="000000"/>
                          </a:solidFill>
                          <a:latin typeface="Times New Roman"/>
                          <a:ea typeface="DejaVu Sans"/>
                        </a:rPr>
                        <a:t>IOC</a:t>
                      </a:r>
                      <a:endParaRPr lang="en-IN"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hMerge="1">
                  <a:txBody>
                    <a:bodyPr/>
                    <a:lstStyle/>
                    <a:p>
                      <a:endParaRPr lang="en-US"/>
                    </a:p>
                  </a:txBody>
                  <a:tcPr marL="90000" marR="90000">
                    <a:lnL>
                      <a:noFill/>
                    </a:lnL>
                    <a:lnR>
                      <a:noFill/>
                    </a:lnR>
                    <a:lnT>
                      <a:noFill/>
                    </a:lnT>
                    <a:lnB>
                      <a:noFill/>
                    </a:lnB>
                    <a:solidFill>
                      <a:srgbClr val="729FCF"/>
                    </a:solidFill>
                  </a:tcPr>
                </a:tc>
                <a:tc hMerge="1">
                  <a:txBody>
                    <a:bodyPr/>
                    <a:lstStyle/>
                    <a:p>
                      <a:endParaRPr lang="en-US"/>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484920">
                <a:tc>
                  <a:txBody>
                    <a:bodyPr/>
                    <a:lstStyle/>
                    <a:p>
                      <a:pPr>
                        <a:lnSpc>
                          <a:spcPct val="100000"/>
                        </a:lnSpc>
                        <a:buNone/>
                      </a:pPr>
                      <a:r>
                        <a:rPr lang="en-IN" sz="1600" b="1" strike="noStrike" spc="-1" dirty="0">
                          <a:solidFill>
                            <a:srgbClr val="000000"/>
                          </a:solidFill>
                          <a:latin typeface="Times New Roman"/>
                          <a:ea typeface="DejaVu Sans"/>
                        </a:rPr>
                        <a:t>Co-Chairs</a:t>
                      </a:r>
                      <a:endParaRPr lang="en-IN" sz="16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tabLst>
                          <a:tab pos="0" algn="l"/>
                        </a:tabLst>
                      </a:pPr>
                      <a:r>
                        <a:rPr lang="en-IN" sz="1400" b="1" strike="noStrike" spc="-1">
                          <a:solidFill>
                            <a:srgbClr val="000000"/>
                          </a:solidFill>
                          <a:latin typeface="Times New Roman"/>
                          <a:ea typeface="DejaVu Sans"/>
                        </a:rPr>
                        <a:t>Dr. Mrutuynjay Mohapatra</a:t>
                      </a:r>
                      <a:endParaRPr lang="en-IN"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IN" sz="1400" b="0" strike="noStrike" spc="-1">
                          <a:solidFill>
                            <a:srgbClr val="000000"/>
                          </a:solidFill>
                          <a:latin typeface="Times New Roman"/>
                          <a:ea typeface="DejaVu Sans"/>
                        </a:rPr>
                        <a:t>India (Region-II, Asia)</a:t>
                      </a:r>
                      <a:endParaRPr lang="en-IN"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tabLst>
                          <a:tab pos="0" algn="l"/>
                        </a:tabLst>
                      </a:pPr>
                      <a:r>
                        <a:rPr lang="en-IN" sz="1400" b="1" strike="noStrike" spc="-1">
                          <a:solidFill>
                            <a:srgbClr val="000000"/>
                          </a:solidFill>
                          <a:latin typeface="Times New Roman"/>
                          <a:ea typeface="DejaVu Sans"/>
                        </a:rPr>
                        <a:t>Dr. T. Srinivasa Kumar</a:t>
                      </a:r>
                      <a:endParaRPr lang="en-IN"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IN" sz="1400" b="0" strike="noStrike" spc="-1">
                          <a:solidFill>
                            <a:srgbClr val="000000"/>
                          </a:solidFill>
                          <a:latin typeface="Times New Roman"/>
                          <a:ea typeface="DejaVu Sans"/>
                        </a:rPr>
                        <a:t>India (IV, Asia and Pacific)</a:t>
                      </a:r>
                      <a:endParaRPr lang="en-IN"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extLst>
                  <a:ext uri="{0D108BD9-81ED-4DB2-BD59-A6C34878D82A}">
                    <a16:rowId xmlns:a16="http://schemas.microsoft.com/office/drawing/2014/main" val="10002"/>
                  </a:ext>
                </a:extLst>
              </a:tr>
              <a:tr h="641880">
                <a:tc>
                  <a:txBody>
                    <a:bodyPr/>
                    <a:lstStyle/>
                    <a:p>
                      <a:pPr>
                        <a:lnSpc>
                          <a:spcPct val="100000"/>
                        </a:lnSpc>
                        <a:buNone/>
                      </a:pPr>
                      <a:r>
                        <a:rPr lang="en-US" sz="1400" b="1" strike="noStrike" spc="-1">
                          <a:solidFill>
                            <a:srgbClr val="000000"/>
                          </a:solidFill>
                          <a:latin typeface="Times New Roman"/>
                          <a:ea typeface="DejaVu Sans"/>
                        </a:rPr>
                        <a:t>Observing</a:t>
                      </a:r>
                      <a:br>
                        <a:rPr sz="1400"/>
                      </a:br>
                      <a:r>
                        <a:rPr lang="en-US" sz="1400" b="1" strike="noStrike" spc="-1">
                          <a:solidFill>
                            <a:srgbClr val="000000"/>
                          </a:solidFill>
                          <a:latin typeface="Times New Roman"/>
                          <a:ea typeface="DejaVu Sans"/>
                        </a:rPr>
                        <a:t>system</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IN" sz="1400" b="1" strike="noStrike" spc="-1">
                          <a:solidFill>
                            <a:srgbClr val="000000"/>
                          </a:solidFill>
                          <a:latin typeface="Times New Roman"/>
                          <a:ea typeface="DejaVu Sans"/>
                        </a:rPr>
                        <a:t>Estelle Grueter</a:t>
                      </a:r>
                      <a:endParaRPr lang="en-IN" sz="1400" b="0" strike="noStrike" spc="-1">
                        <a:latin typeface="Arial"/>
                      </a:endParaRPr>
                    </a:p>
                    <a:p>
                      <a:pPr>
                        <a:lnSpc>
                          <a:spcPct val="100000"/>
                        </a:lnSpc>
                        <a:buNone/>
                      </a:pPr>
                      <a:r>
                        <a:rPr lang="en-IN" sz="1400" b="0" strike="noStrike" spc="-1">
                          <a:solidFill>
                            <a:srgbClr val="000000"/>
                          </a:solidFill>
                          <a:latin typeface="Times New Roman"/>
                          <a:ea typeface="DejaVu Sans"/>
                        </a:rPr>
                        <a:t>Chair SC-ON INFCOM</a:t>
                      </a:r>
                      <a:endParaRPr lang="en-IN" sz="1400" b="0" strike="noStrike" spc="-1">
                        <a:latin typeface="Arial"/>
                      </a:endParaRPr>
                    </a:p>
                  </a:txBody>
                  <a:tcPr marL="50760" marR="5076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IN" sz="1400" b="0" strike="noStrike" spc="-1">
                          <a:solidFill>
                            <a:srgbClr val="000000"/>
                          </a:solidFill>
                          <a:latin typeface="Times New Roman"/>
                          <a:ea typeface="DejaVu Sans"/>
                        </a:rPr>
                        <a:t>Switzerland</a:t>
                      </a:r>
                      <a:endParaRPr lang="en-IN" sz="1400" b="0" strike="noStrike" spc="-1">
                        <a:latin typeface="Arial"/>
                      </a:endParaRPr>
                    </a:p>
                    <a:p>
                      <a:pPr>
                        <a:lnSpc>
                          <a:spcPct val="100000"/>
                        </a:lnSpc>
                        <a:buNone/>
                      </a:pPr>
                      <a:r>
                        <a:rPr lang="en-IN" sz="1400" b="0" strike="noStrike" spc="-1">
                          <a:solidFill>
                            <a:srgbClr val="000000"/>
                          </a:solidFill>
                          <a:latin typeface="Times New Roman"/>
                          <a:ea typeface="DejaVu Sans"/>
                        </a:rPr>
                        <a:t>(Region VI Europe)</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1" strike="noStrike" spc="-1">
                          <a:solidFill>
                            <a:srgbClr val="000000"/>
                          </a:solidFill>
                          <a:latin typeface="Times New Roman"/>
                          <a:ea typeface="DejaVu Sans"/>
                        </a:rPr>
                        <a:t>Observing</a:t>
                      </a:r>
                      <a:br>
                        <a:rPr sz="1400"/>
                      </a:br>
                      <a:r>
                        <a:rPr lang="en-US" sz="1400" b="1" strike="noStrike" spc="-1">
                          <a:solidFill>
                            <a:srgbClr val="000000"/>
                          </a:solidFill>
                          <a:latin typeface="Times New Roman"/>
                          <a:ea typeface="DejaVu Sans"/>
                        </a:rPr>
                        <a:t>system</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1" strike="noStrike" spc="-1">
                          <a:solidFill>
                            <a:srgbClr val="000000"/>
                          </a:solidFill>
                          <a:latin typeface="Times New Roman"/>
                          <a:ea typeface="DejaVu Sans"/>
                        </a:rPr>
                        <a:t>Toste Tanhua </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Co-chair, GOOS SC</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0" strike="noStrike" spc="-1">
                          <a:solidFill>
                            <a:srgbClr val="000000"/>
                          </a:solidFill>
                          <a:latin typeface="Times New Roman"/>
                          <a:ea typeface="DejaVu Sans"/>
                        </a:rPr>
                        <a:t>Germany </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(I W. European</a:t>
                      </a:r>
                      <a:br>
                        <a:rPr sz="1400"/>
                      </a:br>
                      <a:r>
                        <a:rPr lang="en-US" sz="1400" b="0" strike="noStrike" spc="-1">
                          <a:solidFill>
                            <a:srgbClr val="000000"/>
                          </a:solidFill>
                          <a:latin typeface="Times New Roman"/>
                          <a:ea typeface="DejaVu Sans"/>
                        </a:rPr>
                        <a:t>and North American States)</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extLst>
                  <a:ext uri="{0D108BD9-81ED-4DB2-BD59-A6C34878D82A}">
                    <a16:rowId xmlns:a16="http://schemas.microsoft.com/office/drawing/2014/main" val="10003"/>
                  </a:ext>
                </a:extLst>
              </a:tr>
              <a:tr h="838440">
                <a:tc>
                  <a:txBody>
                    <a:bodyPr/>
                    <a:lstStyle/>
                    <a:p>
                      <a:pPr>
                        <a:lnSpc>
                          <a:spcPct val="100000"/>
                        </a:lnSpc>
                        <a:buNone/>
                      </a:pPr>
                      <a:r>
                        <a:rPr lang="en-US" sz="1400" b="1" strike="noStrike" spc="-1">
                          <a:solidFill>
                            <a:srgbClr val="000000"/>
                          </a:solidFill>
                          <a:latin typeface="Times New Roman"/>
                          <a:ea typeface="DejaVu Sans"/>
                        </a:rPr>
                        <a:t>Data</a:t>
                      </a:r>
                      <a:br>
                        <a:rPr sz="1400"/>
                      </a:br>
                      <a:r>
                        <a:rPr lang="en-US" sz="1400" b="1" strike="noStrike" spc="-1">
                          <a:solidFill>
                            <a:srgbClr val="000000"/>
                          </a:solidFill>
                          <a:latin typeface="Times New Roman"/>
                          <a:ea typeface="DejaVu Sans"/>
                        </a:rPr>
                        <a:t>processing &amp;</a:t>
                      </a:r>
                      <a:br>
                        <a:rPr sz="1400"/>
                      </a:br>
                      <a:r>
                        <a:rPr lang="en-US" sz="1400" b="1" strike="noStrike" spc="-1">
                          <a:solidFill>
                            <a:srgbClr val="000000"/>
                          </a:solidFill>
                          <a:latin typeface="Times New Roman"/>
                          <a:ea typeface="DejaVu Sans"/>
                        </a:rPr>
                        <a:t>management</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1" strike="noStrike" spc="-1">
                          <a:solidFill>
                            <a:srgbClr val="000000"/>
                          </a:solidFill>
                          <a:latin typeface="Times New Roman"/>
                          <a:ea typeface="DejaVu Sans"/>
                        </a:rPr>
                        <a:t>Jeremy Tandy</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V-Chair SC-IMT INFCOM</a:t>
                      </a:r>
                      <a:endParaRPr lang="en-IN" sz="1400" b="0" strike="noStrike" spc="-1">
                        <a:latin typeface="Arial"/>
                      </a:endParaRPr>
                    </a:p>
                  </a:txBody>
                  <a:tcPr marL="50760" marR="5076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0" strike="noStrike" spc="-1">
                          <a:solidFill>
                            <a:srgbClr val="000000"/>
                          </a:solidFill>
                          <a:latin typeface="Times New Roman"/>
                          <a:ea typeface="DejaVu Sans"/>
                        </a:rPr>
                        <a:t>United Kingdom </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(Region VI Europe)</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1" strike="noStrike" spc="-1">
                          <a:solidFill>
                            <a:srgbClr val="000000"/>
                          </a:solidFill>
                          <a:latin typeface="Times New Roman"/>
                          <a:ea typeface="DejaVu Sans"/>
                        </a:rPr>
                        <a:t>Data and</a:t>
                      </a:r>
                      <a:br>
                        <a:rPr sz="1400"/>
                      </a:br>
                      <a:r>
                        <a:rPr lang="en-US" sz="1400" b="1" strike="noStrike" spc="-1">
                          <a:solidFill>
                            <a:srgbClr val="000000"/>
                          </a:solidFill>
                          <a:latin typeface="Times New Roman"/>
                          <a:ea typeface="DejaVu Sans"/>
                        </a:rPr>
                        <a:t>information</a:t>
                      </a:r>
                      <a:br>
                        <a:rPr sz="1400"/>
                      </a:br>
                      <a:r>
                        <a:rPr lang="en-US" sz="1400" b="1" strike="noStrike" spc="-1">
                          <a:solidFill>
                            <a:srgbClr val="000000"/>
                          </a:solidFill>
                          <a:latin typeface="Times New Roman"/>
                          <a:ea typeface="DejaVu Sans"/>
                        </a:rPr>
                        <a:t>management</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it-IT" sz="1400" b="1" strike="noStrike" spc="-1">
                          <a:solidFill>
                            <a:srgbClr val="000000"/>
                          </a:solidFill>
                          <a:latin typeface="Times New Roman"/>
                          <a:ea typeface="DejaVu Sans"/>
                        </a:rPr>
                        <a:t>Lotta Fyrberg, Paula Cristina Sierra</a:t>
                      </a:r>
                      <a:endParaRPr lang="en-IN" sz="1400" b="0" strike="noStrike" spc="-1">
                        <a:latin typeface="Arial"/>
                      </a:endParaRPr>
                    </a:p>
                    <a:p>
                      <a:pPr>
                        <a:lnSpc>
                          <a:spcPct val="100000"/>
                        </a:lnSpc>
                        <a:buNone/>
                      </a:pPr>
                      <a:r>
                        <a:rPr lang="it-IT" sz="1400" b="0" strike="noStrike" spc="-1">
                          <a:solidFill>
                            <a:srgbClr val="000000"/>
                          </a:solidFill>
                          <a:latin typeface="Times New Roman"/>
                          <a:ea typeface="DejaVu Sans"/>
                        </a:rPr>
                        <a:t>Co-chairs, IODE</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0" strike="noStrike" spc="-1">
                          <a:solidFill>
                            <a:srgbClr val="000000"/>
                          </a:solidFill>
                          <a:latin typeface="Times New Roman"/>
                          <a:ea typeface="DejaVu Sans"/>
                        </a:rPr>
                        <a:t>Sweden (I W. European and North American States), Colombia (III Latin America and Caribbean)</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extLst>
                  <a:ext uri="{0D108BD9-81ED-4DB2-BD59-A6C34878D82A}">
                    <a16:rowId xmlns:a16="http://schemas.microsoft.com/office/drawing/2014/main" val="10004"/>
                  </a:ext>
                </a:extLst>
              </a:tr>
              <a:tr h="641880">
                <a:tc>
                  <a:txBody>
                    <a:bodyPr/>
                    <a:lstStyle/>
                    <a:p>
                      <a:pPr>
                        <a:lnSpc>
                          <a:spcPct val="100000"/>
                        </a:lnSpc>
                        <a:buNone/>
                      </a:pPr>
                      <a:r>
                        <a:rPr lang="en-US" sz="1400" b="1" strike="noStrike" spc="-1">
                          <a:solidFill>
                            <a:srgbClr val="000000"/>
                          </a:solidFill>
                          <a:latin typeface="Times New Roman"/>
                          <a:ea typeface="DejaVu Sans"/>
                        </a:rPr>
                        <a:t>Forecasting</a:t>
                      </a:r>
                      <a:br>
                        <a:rPr sz="1400"/>
                      </a:br>
                      <a:r>
                        <a:rPr lang="en-US" sz="1400" b="1" strike="noStrike" spc="-1">
                          <a:solidFill>
                            <a:srgbClr val="000000"/>
                          </a:solidFill>
                          <a:latin typeface="Times New Roman"/>
                          <a:ea typeface="DejaVu Sans"/>
                        </a:rPr>
                        <a:t>systems</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1" strike="noStrike" spc="-1">
                          <a:solidFill>
                            <a:srgbClr val="000000"/>
                          </a:solidFill>
                          <a:latin typeface="Times New Roman"/>
                          <a:ea typeface="DejaVu Sans"/>
                        </a:rPr>
                        <a:t>David Richardson</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Chair SC-ESMP INFCOM</a:t>
                      </a:r>
                      <a:endParaRPr lang="en-IN" sz="1400" b="0" strike="noStrike" spc="-1">
                        <a:latin typeface="Arial"/>
                      </a:endParaRPr>
                    </a:p>
                  </a:txBody>
                  <a:tcPr marL="50760" marR="5076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0" strike="noStrike" spc="-1">
                          <a:solidFill>
                            <a:srgbClr val="000000"/>
                          </a:solidFill>
                          <a:latin typeface="Times New Roman"/>
                          <a:ea typeface="DejaVu Sans"/>
                        </a:rPr>
                        <a:t>United Kingdom</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(Region VI Europe)</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1" strike="noStrike" spc="-1">
                          <a:solidFill>
                            <a:srgbClr val="000000"/>
                          </a:solidFill>
                          <a:latin typeface="Times New Roman"/>
                          <a:ea typeface="DejaVu Sans"/>
                        </a:rPr>
                        <a:t>Forecasting</a:t>
                      </a:r>
                      <a:br>
                        <a:rPr sz="1400"/>
                      </a:br>
                      <a:r>
                        <a:rPr lang="en-US" sz="1400" b="1" strike="noStrike" spc="-1">
                          <a:solidFill>
                            <a:srgbClr val="000000"/>
                          </a:solidFill>
                          <a:latin typeface="Times New Roman"/>
                          <a:ea typeface="DejaVu Sans"/>
                        </a:rPr>
                        <a:t>systems</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1" strike="noStrike" spc="-1">
                          <a:solidFill>
                            <a:srgbClr val="000000"/>
                          </a:solidFill>
                          <a:latin typeface="Times New Roman"/>
                          <a:ea typeface="DejaVu Sans"/>
                        </a:rPr>
                        <a:t>Fraser Davidson </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Co-chair, OceanPredict</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0" strike="noStrike" spc="-1">
                          <a:solidFill>
                            <a:srgbClr val="000000"/>
                          </a:solidFill>
                          <a:latin typeface="Times New Roman"/>
                          <a:ea typeface="DejaVu Sans"/>
                        </a:rPr>
                        <a:t>Canada </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(I W. European and</a:t>
                      </a:r>
                      <a:br>
                        <a:rPr sz="1400"/>
                      </a:br>
                      <a:r>
                        <a:rPr lang="en-US" sz="1400" b="0" strike="noStrike" spc="-1">
                          <a:solidFill>
                            <a:srgbClr val="000000"/>
                          </a:solidFill>
                          <a:latin typeface="Times New Roman"/>
                          <a:ea typeface="DejaVu Sans"/>
                        </a:rPr>
                        <a:t>North American States)</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extLst>
                  <a:ext uri="{0D108BD9-81ED-4DB2-BD59-A6C34878D82A}">
                    <a16:rowId xmlns:a16="http://schemas.microsoft.com/office/drawing/2014/main" val="10005"/>
                  </a:ext>
                </a:extLst>
              </a:tr>
              <a:tr h="641880">
                <a:tc>
                  <a:txBody>
                    <a:bodyPr/>
                    <a:lstStyle/>
                    <a:p>
                      <a:pPr>
                        <a:lnSpc>
                          <a:spcPct val="100000"/>
                        </a:lnSpc>
                        <a:buNone/>
                      </a:pPr>
                      <a:r>
                        <a:rPr lang="en-US" sz="1400" b="1" strike="noStrike" spc="-1">
                          <a:solidFill>
                            <a:srgbClr val="000000"/>
                          </a:solidFill>
                          <a:latin typeface="Times New Roman"/>
                          <a:ea typeface="DejaVu Sans"/>
                        </a:rPr>
                        <a:t>Services </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fr-FR" sz="1400" b="1" strike="noStrike" spc="-1">
                          <a:solidFill>
                            <a:srgbClr val="000000"/>
                          </a:solidFill>
                          <a:latin typeface="Times New Roman"/>
                          <a:ea typeface="DejaVu Sans"/>
                        </a:rPr>
                        <a:t>Allison </a:t>
                      </a:r>
                      <a:r>
                        <a:rPr lang="fr-FR" sz="1400" b="1" strike="noStrike" spc="-1" dirty="0">
                          <a:solidFill>
                            <a:srgbClr val="000000"/>
                          </a:solidFill>
                          <a:latin typeface="Times New Roman"/>
                          <a:ea typeface="DejaVu Sans"/>
                        </a:rPr>
                        <a:t>Allen</a:t>
                      </a:r>
                      <a:endParaRPr lang="en-IN" sz="1400" b="0" strike="noStrike" spc="-1" dirty="0">
                        <a:latin typeface="Arial"/>
                      </a:endParaRPr>
                    </a:p>
                    <a:p>
                      <a:pPr>
                        <a:lnSpc>
                          <a:spcPct val="100000"/>
                        </a:lnSpc>
                        <a:buNone/>
                      </a:pPr>
                      <a:r>
                        <a:rPr lang="fr-FR" sz="1400" b="0" strike="noStrike" spc="-1" dirty="0">
                          <a:solidFill>
                            <a:srgbClr val="000000"/>
                          </a:solidFill>
                          <a:latin typeface="Times New Roman"/>
                          <a:ea typeface="DejaVu Sans"/>
                        </a:rPr>
                        <a:t>Chair SC-MMO SERCOM</a:t>
                      </a:r>
                      <a:endParaRPr lang="en-IN" sz="1400" b="0" strike="noStrike" spc="-1" dirty="0">
                        <a:latin typeface="Arial"/>
                      </a:endParaRPr>
                    </a:p>
                  </a:txBody>
                  <a:tcPr marL="50760" marR="5076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0" strike="noStrike" spc="-1">
                          <a:solidFill>
                            <a:srgbClr val="000000"/>
                          </a:solidFill>
                          <a:latin typeface="Times New Roman"/>
                          <a:ea typeface="DejaVu Sans"/>
                        </a:rPr>
                        <a:t>USA (Region IV North America,</a:t>
                      </a:r>
                      <a:br>
                        <a:rPr sz="1400"/>
                      </a:br>
                      <a:r>
                        <a:rPr lang="en-US" sz="1400" b="0" strike="noStrike" spc="-1">
                          <a:solidFill>
                            <a:srgbClr val="000000"/>
                          </a:solidFill>
                          <a:latin typeface="Times New Roman"/>
                          <a:ea typeface="DejaVu Sans"/>
                        </a:rPr>
                        <a:t>Central America and the</a:t>
                      </a:r>
                      <a:br>
                        <a:rPr sz="1400"/>
                      </a:br>
                      <a:r>
                        <a:rPr lang="en-US" sz="1400" b="0" strike="noStrike" spc="-1">
                          <a:solidFill>
                            <a:srgbClr val="000000"/>
                          </a:solidFill>
                          <a:latin typeface="Times New Roman"/>
                          <a:ea typeface="DejaVu Sans"/>
                        </a:rPr>
                        <a:t>Caribbean)</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1" strike="noStrike" spc="-1">
                          <a:solidFill>
                            <a:srgbClr val="000000"/>
                          </a:solidFill>
                          <a:latin typeface="Times New Roman"/>
                          <a:ea typeface="DejaVu Sans"/>
                        </a:rPr>
                        <a:t>Early warning</a:t>
                      </a:r>
                      <a:br>
                        <a:rPr sz="1400"/>
                      </a:br>
                      <a:r>
                        <a:rPr lang="en-US" sz="1400" b="1" strike="noStrike" spc="-1">
                          <a:solidFill>
                            <a:srgbClr val="000000"/>
                          </a:solidFill>
                          <a:latin typeface="Times New Roman"/>
                          <a:ea typeface="DejaVu Sans"/>
                        </a:rPr>
                        <a:t>and services</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1" strike="noStrike" spc="-1">
                          <a:solidFill>
                            <a:srgbClr val="000000"/>
                          </a:solidFill>
                          <a:latin typeface="Times New Roman"/>
                          <a:ea typeface="DejaVu Sans"/>
                        </a:rPr>
                        <a:t>Yuji Nishimae</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Chair, TOWS WG</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0" strike="noStrike" spc="-1">
                          <a:solidFill>
                            <a:srgbClr val="000000"/>
                          </a:solidFill>
                          <a:latin typeface="Times New Roman"/>
                          <a:ea typeface="DejaVu Sans"/>
                        </a:rPr>
                        <a:t>Japan</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(IV Asia and Pacific Sates)</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extLst>
                  <a:ext uri="{0D108BD9-81ED-4DB2-BD59-A6C34878D82A}">
                    <a16:rowId xmlns:a16="http://schemas.microsoft.com/office/drawing/2014/main" val="10006"/>
                  </a:ext>
                </a:extLst>
              </a:tr>
              <a:tr h="641880">
                <a:tc>
                  <a:txBody>
                    <a:bodyPr/>
                    <a:lstStyle/>
                    <a:p>
                      <a:pPr>
                        <a:lnSpc>
                          <a:spcPct val="100000"/>
                        </a:lnSpc>
                        <a:buNone/>
                      </a:pPr>
                      <a:r>
                        <a:rPr lang="en-US" sz="1400" b="1" strike="noStrike" spc="-1">
                          <a:solidFill>
                            <a:srgbClr val="000000"/>
                          </a:solidFill>
                          <a:latin typeface="Times New Roman"/>
                          <a:ea typeface="DejaVu Sans"/>
                        </a:rPr>
                        <a:t>Research </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1" strike="noStrike" spc="-1">
                          <a:solidFill>
                            <a:srgbClr val="000000"/>
                          </a:solidFill>
                          <a:latin typeface="Times New Roman"/>
                          <a:ea typeface="DejaVu Sans"/>
                        </a:rPr>
                        <a:t>Matthew Wheeler </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Member of Research Board</a:t>
                      </a:r>
                      <a:endParaRPr lang="en-IN" sz="1400" b="0" strike="noStrike" spc="-1">
                        <a:latin typeface="Arial"/>
                      </a:endParaRPr>
                    </a:p>
                  </a:txBody>
                  <a:tcPr marL="50760" marR="5076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0" strike="noStrike" spc="-1">
                          <a:solidFill>
                            <a:srgbClr val="000000"/>
                          </a:solidFill>
                          <a:latin typeface="Times New Roman"/>
                          <a:ea typeface="DejaVu Sans"/>
                        </a:rPr>
                        <a:t>Australia </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(Region V South-West</a:t>
                      </a:r>
                      <a:br>
                        <a:rPr sz="1400"/>
                      </a:br>
                      <a:r>
                        <a:rPr lang="en-US" sz="1400" b="0" strike="noStrike" spc="-1">
                          <a:solidFill>
                            <a:srgbClr val="000000"/>
                          </a:solidFill>
                          <a:latin typeface="Times New Roman"/>
                          <a:ea typeface="DejaVu Sans"/>
                        </a:rPr>
                        <a:t>Pacific)</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1" strike="noStrike" spc="-1">
                          <a:solidFill>
                            <a:srgbClr val="000000"/>
                          </a:solidFill>
                          <a:latin typeface="Times New Roman"/>
                          <a:ea typeface="DejaVu Sans"/>
                        </a:rPr>
                        <a:t>Research </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1" strike="noStrike" spc="-1">
                          <a:solidFill>
                            <a:srgbClr val="000000"/>
                          </a:solidFill>
                          <a:latin typeface="Times New Roman"/>
                          <a:ea typeface="DejaVu Sans"/>
                        </a:rPr>
                        <a:t>Christopher Sabine</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IOC Research Team</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0" strike="noStrike" spc="-1" dirty="0">
                          <a:solidFill>
                            <a:srgbClr val="000000"/>
                          </a:solidFill>
                          <a:latin typeface="Times New Roman"/>
                          <a:ea typeface="DejaVu Sans"/>
                        </a:rPr>
                        <a:t>USA  (Group I W. European</a:t>
                      </a:r>
                      <a:br>
                        <a:rPr sz="1400" dirty="0"/>
                      </a:br>
                      <a:r>
                        <a:rPr lang="en-US" sz="1400" b="0" strike="noStrike" spc="-1" dirty="0">
                          <a:solidFill>
                            <a:srgbClr val="000000"/>
                          </a:solidFill>
                          <a:latin typeface="Times New Roman"/>
                          <a:ea typeface="DejaVu Sans"/>
                        </a:rPr>
                        <a:t>and North American States)</a:t>
                      </a:r>
                      <a:endParaRPr lang="en-IN" sz="14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extLst>
                  <a:ext uri="{0D108BD9-81ED-4DB2-BD59-A6C34878D82A}">
                    <a16:rowId xmlns:a16="http://schemas.microsoft.com/office/drawing/2014/main" val="10007"/>
                  </a:ext>
                </a:extLst>
              </a:tr>
              <a:tr h="445320">
                <a:tc rowSpan="3">
                  <a:txBody>
                    <a:bodyPr/>
                    <a:lstStyle/>
                    <a:p>
                      <a:pPr>
                        <a:lnSpc>
                          <a:spcPct val="100000"/>
                        </a:lnSpc>
                        <a:buNone/>
                      </a:pPr>
                      <a:r>
                        <a:rPr lang="en-US" sz="1400" b="1" strike="noStrike" spc="-1">
                          <a:solidFill>
                            <a:srgbClr val="000000"/>
                          </a:solidFill>
                          <a:latin typeface="Times New Roman"/>
                          <a:ea typeface="DejaVu Sans"/>
                        </a:rPr>
                        <a:t>WMO Executive Council Members</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IN" sz="1400" b="1" strike="noStrike" spc="-1">
                          <a:solidFill>
                            <a:srgbClr val="000000"/>
                          </a:solidFill>
                          <a:latin typeface="Times New Roman"/>
                          <a:ea typeface="DejaVu Sans"/>
                        </a:rPr>
                        <a:t>Dwikorita Karnawati</a:t>
                      </a:r>
                      <a:endParaRPr lang="en-IN" sz="1400" b="0" strike="noStrike" spc="-1">
                        <a:latin typeface="Arial"/>
                      </a:endParaRPr>
                    </a:p>
                    <a:p>
                      <a:pPr>
                        <a:lnSpc>
                          <a:spcPct val="100000"/>
                        </a:lnSpc>
                        <a:buNone/>
                      </a:pPr>
                      <a:r>
                        <a:rPr lang="en-IN" sz="1400" b="0" strike="noStrike" spc="-1">
                          <a:solidFill>
                            <a:srgbClr val="000000"/>
                          </a:solidFill>
                          <a:latin typeface="Times New Roman"/>
                          <a:ea typeface="DejaVu Sans"/>
                        </a:rPr>
                        <a:t> </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0" strike="noStrike" spc="-1">
                          <a:solidFill>
                            <a:srgbClr val="000000"/>
                          </a:solidFill>
                          <a:latin typeface="Times New Roman"/>
                          <a:ea typeface="DejaVu Sans"/>
                        </a:rPr>
                        <a:t>Indonesia </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(Region V South-West Pacific)</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rowSpan="3">
                  <a:txBody>
                    <a:bodyPr/>
                    <a:lstStyle/>
                    <a:p>
                      <a:pPr>
                        <a:lnSpc>
                          <a:spcPct val="100000"/>
                        </a:lnSpc>
                        <a:buNone/>
                      </a:pPr>
                      <a:r>
                        <a:rPr lang="en-US" sz="1400" b="1" strike="noStrike" spc="-1">
                          <a:solidFill>
                            <a:srgbClr val="000000"/>
                          </a:solidFill>
                          <a:latin typeface="Times New Roman"/>
                          <a:ea typeface="DejaVu Sans"/>
                        </a:rPr>
                        <a:t>IOC Member</a:t>
                      </a:r>
                      <a:br>
                        <a:rPr sz="1400"/>
                      </a:br>
                      <a:r>
                        <a:rPr lang="en-US" sz="1400" b="1" strike="noStrike" spc="-1">
                          <a:solidFill>
                            <a:srgbClr val="000000"/>
                          </a:solidFill>
                          <a:latin typeface="Times New Roman"/>
                          <a:ea typeface="DejaVu Sans"/>
                        </a:rPr>
                        <a:t>State</a:t>
                      </a:r>
                      <a:br>
                        <a:rPr sz="1400"/>
                      </a:br>
                      <a:r>
                        <a:rPr lang="en-US" sz="1400" b="1" strike="noStrike" spc="-1">
                          <a:solidFill>
                            <a:srgbClr val="000000"/>
                          </a:solidFill>
                          <a:latin typeface="Times New Roman"/>
                          <a:ea typeface="DejaVu Sans"/>
                        </a:rPr>
                        <a:t>Representatives</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IN" sz="1400" b="1" strike="noStrike" spc="-1">
                          <a:solidFill>
                            <a:srgbClr val="000000"/>
                          </a:solidFill>
                          <a:latin typeface="Times New Roman"/>
                          <a:ea typeface="DejaVu Sans"/>
                        </a:rPr>
                        <a:t>David Farrell</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0" strike="noStrike" spc="-1" dirty="0">
                          <a:solidFill>
                            <a:srgbClr val="000000"/>
                          </a:solidFill>
                          <a:latin typeface="Times New Roman"/>
                          <a:ea typeface="DejaVu Sans"/>
                        </a:rPr>
                        <a:t>Barbados  (Group III</a:t>
                      </a:r>
                      <a:br>
                        <a:rPr sz="1400" dirty="0"/>
                      </a:br>
                      <a:r>
                        <a:rPr lang="en-US" sz="1400" b="0" strike="noStrike" spc="-1" dirty="0">
                          <a:solidFill>
                            <a:srgbClr val="000000"/>
                          </a:solidFill>
                          <a:latin typeface="Times New Roman"/>
                          <a:ea typeface="DejaVu Sans"/>
                        </a:rPr>
                        <a:t>Latin America and Caribbean)</a:t>
                      </a:r>
                      <a:endParaRPr lang="en-IN" sz="14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extLst>
                  <a:ext uri="{0D108BD9-81ED-4DB2-BD59-A6C34878D82A}">
                    <a16:rowId xmlns:a16="http://schemas.microsoft.com/office/drawing/2014/main" val="10008"/>
                  </a:ext>
                </a:extLst>
              </a:tr>
              <a:tr h="641880">
                <a:tc vMerge="1">
                  <a:txBody>
                    <a:bodyPr/>
                    <a:lstStyle/>
                    <a:p>
                      <a:endParaRPr lang="en-US"/>
                    </a:p>
                  </a:txBody>
                  <a:tcPr marL="90000" marR="90000">
                    <a:lnL>
                      <a:noFill/>
                    </a:lnL>
                    <a:lnR>
                      <a:noFill/>
                    </a:lnR>
                    <a:lnT>
                      <a:noFill/>
                    </a:lnT>
                    <a:lnB>
                      <a:noFill/>
                    </a:lnB>
                    <a:solidFill>
                      <a:srgbClr val="729FCF"/>
                    </a:solidFill>
                  </a:tcPr>
                </a:tc>
                <a:tc>
                  <a:txBody>
                    <a:bodyPr/>
                    <a:lstStyle/>
                    <a:p>
                      <a:pPr>
                        <a:lnSpc>
                          <a:spcPct val="100000"/>
                        </a:lnSpc>
                        <a:buNone/>
                      </a:pPr>
                      <a:r>
                        <a:rPr lang="en-IN" sz="1400" b="1" strike="noStrike" spc="-1">
                          <a:solidFill>
                            <a:srgbClr val="000000"/>
                          </a:solidFill>
                          <a:latin typeface="Times New Roman"/>
                          <a:ea typeface="DejaVu Sans"/>
                        </a:rPr>
                        <a:t>Albert Martis</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0" strike="noStrike" spc="-1">
                          <a:solidFill>
                            <a:srgbClr val="000000"/>
                          </a:solidFill>
                          <a:latin typeface="Times New Roman"/>
                          <a:ea typeface="DejaVu Sans"/>
                        </a:rPr>
                        <a:t>Curaçao (Region IV orth America, Central America and the Caribbean)</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vMerge="1">
                  <a:txBody>
                    <a:bodyPr/>
                    <a:lstStyle/>
                    <a:p>
                      <a:endParaRPr lang="en-US"/>
                    </a:p>
                  </a:txBody>
                  <a:tcPr marL="90000" marR="90000">
                    <a:lnL>
                      <a:noFill/>
                    </a:lnL>
                    <a:lnR>
                      <a:noFill/>
                    </a:lnR>
                    <a:lnT>
                      <a:noFill/>
                    </a:lnT>
                    <a:lnB>
                      <a:noFill/>
                    </a:lnB>
                    <a:solidFill>
                      <a:srgbClr val="729FCF"/>
                    </a:solidFill>
                  </a:tcPr>
                </a:tc>
                <a:tc>
                  <a:txBody>
                    <a:bodyPr/>
                    <a:lstStyle/>
                    <a:p>
                      <a:pPr>
                        <a:lnSpc>
                          <a:spcPct val="100000"/>
                        </a:lnSpc>
                        <a:buNone/>
                      </a:pPr>
                      <a:r>
                        <a:rPr lang="en-US" sz="1400" b="1" strike="noStrike" spc="-1" dirty="0">
                          <a:solidFill>
                            <a:srgbClr val="000000"/>
                          </a:solidFill>
                          <a:latin typeface="Times New Roman"/>
                          <a:ea typeface="DejaVu Sans"/>
                        </a:rPr>
                        <a:t>Dr. Suzan Mohamed El-</a:t>
                      </a:r>
                      <a:r>
                        <a:rPr lang="en-US" sz="1400" b="1" strike="noStrike" spc="-1" dirty="0" err="1">
                          <a:solidFill>
                            <a:srgbClr val="000000"/>
                          </a:solidFill>
                          <a:latin typeface="Times New Roman"/>
                          <a:ea typeface="DejaVu Sans"/>
                        </a:rPr>
                        <a:t>Gharabawi</a:t>
                      </a:r>
                      <a:endParaRPr lang="en-IN" sz="1400" b="1"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tc>
                  <a:txBody>
                    <a:bodyPr/>
                    <a:lstStyle/>
                    <a:p>
                      <a:pPr>
                        <a:lnSpc>
                          <a:spcPct val="100000"/>
                        </a:lnSpc>
                        <a:buNone/>
                      </a:pPr>
                      <a:r>
                        <a:rPr lang="en-US" sz="1400" b="0" strike="noStrike" spc="-1">
                          <a:solidFill>
                            <a:srgbClr val="000000"/>
                          </a:solidFill>
                          <a:latin typeface="Times New Roman"/>
                          <a:ea typeface="DejaVu Sans"/>
                        </a:rPr>
                        <a:t>IOC Regional Representative from Group V</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D0E7F7"/>
                    </a:solidFill>
                  </a:tcPr>
                </a:tc>
                <a:extLst>
                  <a:ext uri="{0D108BD9-81ED-4DB2-BD59-A6C34878D82A}">
                    <a16:rowId xmlns:a16="http://schemas.microsoft.com/office/drawing/2014/main" val="10009"/>
                  </a:ext>
                </a:extLst>
              </a:tr>
              <a:tr h="445320">
                <a:tc vMerge="1">
                  <a:txBody>
                    <a:bodyPr/>
                    <a:lstStyle/>
                    <a:p>
                      <a:endParaRPr lang="en-US"/>
                    </a:p>
                  </a:txBody>
                  <a:tcPr marL="90000" marR="90000">
                    <a:lnL>
                      <a:noFill/>
                    </a:lnL>
                    <a:lnR>
                      <a:noFill/>
                    </a:lnR>
                    <a:lnT>
                      <a:noFill/>
                    </a:lnT>
                    <a:lnB>
                      <a:noFill/>
                    </a:lnB>
                    <a:solidFill>
                      <a:srgbClr val="729FCF"/>
                    </a:solidFill>
                  </a:tcPr>
                </a:tc>
                <a:tc>
                  <a:txBody>
                    <a:bodyPr/>
                    <a:lstStyle/>
                    <a:p>
                      <a:pPr>
                        <a:lnSpc>
                          <a:spcPct val="100000"/>
                        </a:lnSpc>
                        <a:buNone/>
                      </a:pPr>
                      <a:r>
                        <a:rPr lang="en-IN" sz="1400" b="1" strike="noStrike" spc="-1">
                          <a:solidFill>
                            <a:srgbClr val="000000"/>
                          </a:solidFill>
                          <a:latin typeface="Times New Roman"/>
                          <a:ea typeface="DejaVu Sans"/>
                        </a:rPr>
                        <a:t>Ishaam Abader</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0" strike="noStrike" spc="-1">
                          <a:solidFill>
                            <a:srgbClr val="000000"/>
                          </a:solidFill>
                          <a:latin typeface="Times New Roman"/>
                          <a:ea typeface="DejaVu Sans"/>
                        </a:rPr>
                        <a:t>South Africa </a:t>
                      </a:r>
                      <a:endParaRPr lang="en-IN" sz="1400" b="0" strike="noStrike" spc="-1">
                        <a:latin typeface="Arial"/>
                      </a:endParaRPr>
                    </a:p>
                    <a:p>
                      <a:pPr>
                        <a:lnSpc>
                          <a:spcPct val="100000"/>
                        </a:lnSpc>
                        <a:buNone/>
                      </a:pPr>
                      <a:r>
                        <a:rPr lang="en-US" sz="1400" b="0" strike="noStrike" spc="-1">
                          <a:solidFill>
                            <a:srgbClr val="000000"/>
                          </a:solidFill>
                          <a:latin typeface="Times New Roman"/>
                          <a:ea typeface="DejaVu Sans"/>
                        </a:rPr>
                        <a:t>(Region I Africa)</a:t>
                      </a:r>
                      <a:endParaRPr lang="en-IN" sz="1400" b="0" strike="noStrike" spc="-1">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vMerge="1">
                  <a:txBody>
                    <a:bodyPr/>
                    <a:lstStyle/>
                    <a:p>
                      <a:endParaRPr lang="en-US"/>
                    </a:p>
                  </a:txBody>
                  <a:tcPr marL="90000" marR="90000">
                    <a:lnL>
                      <a:noFill/>
                    </a:lnL>
                    <a:lnR>
                      <a:noFill/>
                    </a:lnR>
                    <a:lnT>
                      <a:noFill/>
                    </a:lnT>
                    <a:lnB>
                      <a:noFill/>
                    </a:lnB>
                    <a:solidFill>
                      <a:srgbClr val="729FCF"/>
                    </a:solidFill>
                  </a:tcPr>
                </a:tc>
                <a:tc>
                  <a:txBody>
                    <a:bodyPr/>
                    <a:lstStyle/>
                    <a:p>
                      <a:pPr>
                        <a:lnSpc>
                          <a:spcPct val="100000"/>
                        </a:lnSpc>
                        <a:buNone/>
                      </a:pPr>
                      <a:r>
                        <a:rPr lang="en-US" sz="1400" b="1" strike="noStrike" spc="-1" dirty="0">
                          <a:solidFill>
                            <a:srgbClr val="000000"/>
                          </a:solidFill>
                          <a:latin typeface="Times New Roman"/>
                          <a:ea typeface="DejaVu Sans"/>
                        </a:rPr>
                        <a:t> Dr. Alexander Frolov</a:t>
                      </a:r>
                      <a:endParaRPr lang="en-IN" sz="1400" b="1"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tc>
                  <a:txBody>
                    <a:bodyPr/>
                    <a:lstStyle/>
                    <a:p>
                      <a:pPr>
                        <a:lnSpc>
                          <a:spcPct val="100000"/>
                        </a:lnSpc>
                        <a:buNone/>
                      </a:pPr>
                      <a:r>
                        <a:rPr lang="en-US" sz="1400" b="0" strike="noStrike" spc="-1" dirty="0">
                          <a:solidFill>
                            <a:srgbClr val="000000"/>
                          </a:solidFill>
                          <a:latin typeface="Times New Roman"/>
                          <a:ea typeface="DejaVu Sans"/>
                        </a:rPr>
                        <a:t>IOC Regional Representative from Group II</a:t>
                      </a:r>
                      <a:endParaRPr lang="en-IN" sz="1400" b="0" strike="noStrike" spc="-1" dirty="0">
                        <a:latin typeface="Arial"/>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9F3FB"/>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Google Shape;163;g2546c8a25f2_0_ 3"/>
          <p:cNvSpPr/>
          <p:nvPr/>
        </p:nvSpPr>
        <p:spPr>
          <a:xfrm>
            <a:off x="2144520" y="1749960"/>
            <a:ext cx="859320" cy="57960"/>
          </a:xfrm>
          <a:prstGeom prst="roundRect">
            <a:avLst>
              <a:gd name="adj" fmla="val 50000"/>
            </a:avLst>
          </a:prstGeom>
          <a:solidFill>
            <a:srgbClr val="0C58D3"/>
          </a:solidFill>
          <a:ln w="0">
            <a:noFill/>
          </a:ln>
        </p:spPr>
        <p:style>
          <a:lnRef idx="0">
            <a:scrgbClr r="0" g="0" b="0"/>
          </a:lnRef>
          <a:fillRef idx="0">
            <a:scrgbClr r="0" g="0" b="0"/>
          </a:fillRef>
          <a:effectRef idx="0">
            <a:scrgbClr r="0" g="0" b="0"/>
          </a:effectRef>
          <a:fontRef idx="minor"/>
        </p:style>
        <p:txBody>
          <a:bodyPr/>
          <a:lstStyle/>
          <a:p>
            <a:endParaRPr lang="en-US"/>
          </a:p>
        </p:txBody>
      </p:sp>
      <p:sp>
        <p:nvSpPr>
          <p:cNvPr id="355" name="Google Shape;165;g2546c8a25f2_0_ 3"/>
          <p:cNvSpPr/>
          <p:nvPr/>
        </p:nvSpPr>
        <p:spPr>
          <a:xfrm>
            <a:off x="826920" y="1286280"/>
            <a:ext cx="983520" cy="973440"/>
          </a:xfrm>
          <a:prstGeom prst="ellipse">
            <a:avLst/>
          </a:prstGeom>
          <a:noFill/>
          <a:ln w="38160">
            <a:solidFill>
              <a:srgbClr val="0C58D3"/>
            </a:solidFill>
            <a:round/>
          </a:ln>
        </p:spPr>
        <p:style>
          <a:lnRef idx="0">
            <a:scrgbClr r="0" g="0" b="0"/>
          </a:lnRef>
          <a:fillRef idx="0">
            <a:scrgbClr r="0" g="0" b="0"/>
          </a:fillRef>
          <a:effectRef idx="0">
            <a:scrgbClr r="0" g="0" b="0"/>
          </a:effectRef>
          <a:fontRef idx="minor"/>
        </p:style>
        <p:txBody>
          <a:bodyPr/>
          <a:lstStyle/>
          <a:p>
            <a:endParaRPr lang="en-US"/>
          </a:p>
        </p:txBody>
      </p:sp>
      <p:sp>
        <p:nvSpPr>
          <p:cNvPr id="356" name="Google Shape;166;g2546c8a25f2_0_ 3"/>
          <p:cNvSpPr/>
          <p:nvPr/>
        </p:nvSpPr>
        <p:spPr>
          <a:xfrm>
            <a:off x="826920" y="1479240"/>
            <a:ext cx="983520" cy="52452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a:lnSpc>
                <a:spcPct val="115000"/>
              </a:lnSpc>
              <a:spcAft>
                <a:spcPts val="2100"/>
              </a:spcAft>
              <a:buNone/>
              <a:tabLst>
                <a:tab pos="0" algn="l"/>
              </a:tabLst>
            </a:pPr>
            <a:r>
              <a:rPr lang="en-US" sz="1300" b="1" strike="noStrike" spc="-1">
                <a:solidFill>
                  <a:srgbClr val="0C58D3"/>
                </a:solidFill>
                <a:latin typeface="Roboto"/>
                <a:ea typeface="Roboto"/>
              </a:rPr>
              <a:t>2019</a:t>
            </a:r>
            <a:endParaRPr lang="en-IN" sz="1300" b="0" strike="noStrike" spc="-1">
              <a:latin typeface="Arial"/>
            </a:endParaRPr>
          </a:p>
        </p:txBody>
      </p:sp>
      <p:sp>
        <p:nvSpPr>
          <p:cNvPr id="357" name="Google Shape;167;g2546c8a25f2_0_ 3"/>
          <p:cNvSpPr/>
          <p:nvPr/>
        </p:nvSpPr>
        <p:spPr>
          <a:xfrm>
            <a:off x="45360" y="1936080"/>
            <a:ext cx="3012840" cy="154620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b">
            <a:noAutofit/>
          </a:bodyPr>
          <a:lstStyle/>
          <a:p>
            <a:pPr algn="ctr">
              <a:lnSpc>
                <a:spcPct val="115000"/>
              </a:lnSpc>
              <a:buNone/>
              <a:tabLst>
                <a:tab pos="0" algn="l"/>
              </a:tabLst>
            </a:pPr>
            <a:r>
              <a:rPr lang="en-US" sz="1600" b="1" strike="noStrike" spc="-1">
                <a:solidFill>
                  <a:srgbClr val="0C58D3"/>
                </a:solidFill>
                <a:latin typeface="Roboto"/>
                <a:ea typeface="Roboto"/>
              </a:rPr>
              <a:t>Creation of JCB</a:t>
            </a:r>
            <a:endParaRPr lang="en-IN" sz="1600" b="0" strike="noStrike" spc="-1">
              <a:latin typeface="Arial"/>
            </a:endParaRPr>
          </a:p>
          <a:p>
            <a:pPr algn="ctr">
              <a:lnSpc>
                <a:spcPct val="115000"/>
              </a:lnSpc>
              <a:buNone/>
              <a:tabLst>
                <a:tab pos="0" algn="l"/>
              </a:tabLst>
            </a:pPr>
            <a:r>
              <a:rPr lang="en-IN" sz="1600" b="0" strike="noStrike" spc="-1">
                <a:solidFill>
                  <a:srgbClr val="0C58D3"/>
                </a:solidFill>
                <a:latin typeface="Roboto"/>
                <a:ea typeface="Roboto"/>
              </a:rPr>
              <a:t>WMO Resolution 9 (Cg-18) / IOC Resolution XXX 2</a:t>
            </a:r>
            <a:endParaRPr lang="en-IN" sz="1600" b="0" strike="noStrike" spc="-1">
              <a:latin typeface="Arial"/>
            </a:endParaRPr>
          </a:p>
        </p:txBody>
      </p:sp>
      <p:sp>
        <p:nvSpPr>
          <p:cNvPr id="358" name="Google Shape;168;g2546c8a25f2_0_ 3"/>
          <p:cNvSpPr/>
          <p:nvPr/>
        </p:nvSpPr>
        <p:spPr>
          <a:xfrm>
            <a:off x="11160" y="3012120"/>
            <a:ext cx="2832840" cy="120816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a:lnSpc>
                <a:spcPct val="115000"/>
              </a:lnSpc>
              <a:spcAft>
                <a:spcPts val="2100"/>
              </a:spcAft>
              <a:buNone/>
              <a:tabLst>
                <a:tab pos="0" algn="l"/>
              </a:tabLst>
            </a:pPr>
            <a:r>
              <a:rPr lang="en-US" sz="1100" b="0" strike="noStrike" spc="-1">
                <a:solidFill>
                  <a:srgbClr val="0C58D3"/>
                </a:solidFill>
                <a:latin typeface="Roboto"/>
                <a:ea typeface="Roboto"/>
              </a:rPr>
              <a:t>. </a:t>
            </a:r>
            <a:endParaRPr lang="en-IN" sz="1100" b="0" strike="noStrike" spc="-1">
              <a:latin typeface="Arial"/>
            </a:endParaRPr>
          </a:p>
        </p:txBody>
      </p:sp>
      <p:sp>
        <p:nvSpPr>
          <p:cNvPr id="359" name="Google Shape;170;g2546c8a25f2_0_ 3"/>
          <p:cNvSpPr/>
          <p:nvPr/>
        </p:nvSpPr>
        <p:spPr>
          <a:xfrm>
            <a:off x="3478320" y="1271880"/>
            <a:ext cx="964440" cy="973440"/>
          </a:xfrm>
          <a:prstGeom prst="ellipse">
            <a:avLst/>
          </a:prstGeom>
          <a:noFill/>
          <a:ln w="38160">
            <a:solidFill>
              <a:srgbClr val="0C58D3"/>
            </a:solidFill>
            <a:round/>
          </a:ln>
        </p:spPr>
        <p:style>
          <a:lnRef idx="0">
            <a:scrgbClr r="0" g="0" b="0"/>
          </a:lnRef>
          <a:fillRef idx="0">
            <a:scrgbClr r="0" g="0" b="0"/>
          </a:fillRef>
          <a:effectRef idx="0">
            <a:scrgbClr r="0" g="0" b="0"/>
          </a:effectRef>
          <a:fontRef idx="minor"/>
        </p:style>
        <p:txBody>
          <a:bodyPr/>
          <a:lstStyle/>
          <a:p>
            <a:endParaRPr lang="en-US"/>
          </a:p>
        </p:txBody>
      </p:sp>
      <p:sp>
        <p:nvSpPr>
          <p:cNvPr id="360" name="Google Shape;171;g2546c8a25f2_0_ 3"/>
          <p:cNvSpPr/>
          <p:nvPr/>
        </p:nvSpPr>
        <p:spPr>
          <a:xfrm>
            <a:off x="2711520" y="2628720"/>
            <a:ext cx="2498040" cy="53136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b">
            <a:noAutofit/>
          </a:bodyPr>
          <a:lstStyle/>
          <a:p>
            <a:pPr algn="ctr">
              <a:lnSpc>
                <a:spcPct val="115000"/>
              </a:lnSpc>
              <a:buNone/>
              <a:tabLst>
                <a:tab pos="0" algn="l"/>
              </a:tabLst>
            </a:pPr>
            <a:r>
              <a:rPr lang="en-US" sz="1600" b="1" strike="noStrike" spc="-1">
                <a:solidFill>
                  <a:srgbClr val="0C58D3"/>
                </a:solidFill>
                <a:latin typeface="Roboto"/>
                <a:ea typeface="Roboto"/>
              </a:rPr>
              <a:t>JCB-1 </a:t>
            </a:r>
            <a:endParaRPr lang="en-IN" sz="1600" b="0" strike="noStrike" spc="-1">
              <a:latin typeface="Arial"/>
            </a:endParaRPr>
          </a:p>
          <a:p>
            <a:pPr algn="ctr">
              <a:lnSpc>
                <a:spcPct val="115000"/>
              </a:lnSpc>
              <a:buNone/>
              <a:tabLst>
                <a:tab pos="0" algn="l"/>
              </a:tabLst>
            </a:pPr>
            <a:r>
              <a:rPr lang="en-US" sz="1600" b="0" strike="noStrike" spc="-1">
                <a:solidFill>
                  <a:srgbClr val="0C58D3"/>
                </a:solidFill>
                <a:latin typeface="Roboto"/>
                <a:ea typeface="Roboto"/>
              </a:rPr>
              <a:t>(9 online meetings)</a:t>
            </a:r>
            <a:endParaRPr lang="en-IN" sz="1600" b="0" strike="noStrike" spc="-1">
              <a:latin typeface="Arial"/>
            </a:endParaRPr>
          </a:p>
        </p:txBody>
      </p:sp>
      <p:sp>
        <p:nvSpPr>
          <p:cNvPr id="361" name="Google Shape;173;g2546c8a25f2_0_ 3"/>
          <p:cNvSpPr/>
          <p:nvPr/>
        </p:nvSpPr>
        <p:spPr>
          <a:xfrm>
            <a:off x="3478320" y="1298880"/>
            <a:ext cx="964440" cy="69048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a:lnSpc>
                <a:spcPct val="115000"/>
              </a:lnSpc>
              <a:spcAft>
                <a:spcPts val="2100"/>
              </a:spcAft>
              <a:buNone/>
              <a:tabLst>
                <a:tab pos="0" algn="l"/>
              </a:tabLst>
            </a:pPr>
            <a:r>
              <a:rPr lang="en-US" sz="1300" b="1" strike="noStrike" spc="-1">
                <a:solidFill>
                  <a:srgbClr val="0C58D3"/>
                </a:solidFill>
                <a:latin typeface="Roboto"/>
                <a:ea typeface="Roboto"/>
              </a:rPr>
              <a:t>May-</a:t>
            </a:r>
            <a:br>
              <a:rPr sz="1300"/>
            </a:br>
            <a:r>
              <a:rPr lang="en-US" sz="1300" b="1" strike="noStrike" spc="-1">
                <a:solidFill>
                  <a:srgbClr val="0C58D3"/>
                </a:solidFill>
                <a:latin typeface="Roboto"/>
                <a:ea typeface="Roboto"/>
              </a:rPr>
              <a:t>July 2020</a:t>
            </a:r>
            <a:endParaRPr lang="en-IN" sz="1300" b="0" strike="noStrike" spc="-1">
              <a:latin typeface="Arial"/>
            </a:endParaRPr>
          </a:p>
        </p:txBody>
      </p:sp>
      <p:sp>
        <p:nvSpPr>
          <p:cNvPr id="362" name="Google Shape;175;g2546c8a25f2_0_ 3"/>
          <p:cNvSpPr/>
          <p:nvPr/>
        </p:nvSpPr>
        <p:spPr>
          <a:xfrm>
            <a:off x="5735160" y="1271880"/>
            <a:ext cx="953280" cy="973440"/>
          </a:xfrm>
          <a:prstGeom prst="ellipse">
            <a:avLst/>
          </a:prstGeom>
          <a:noFill/>
          <a:ln w="38160">
            <a:solidFill>
              <a:srgbClr val="0069B4"/>
            </a:solidFill>
            <a:round/>
          </a:ln>
        </p:spPr>
        <p:style>
          <a:lnRef idx="0">
            <a:scrgbClr r="0" g="0" b="0"/>
          </a:lnRef>
          <a:fillRef idx="0">
            <a:scrgbClr r="0" g="0" b="0"/>
          </a:fillRef>
          <a:effectRef idx="0">
            <a:scrgbClr r="0" g="0" b="0"/>
          </a:effectRef>
          <a:fontRef idx="minor"/>
        </p:style>
        <p:txBody>
          <a:bodyPr/>
          <a:lstStyle/>
          <a:p>
            <a:endParaRPr lang="en-US"/>
          </a:p>
        </p:txBody>
      </p:sp>
      <p:sp>
        <p:nvSpPr>
          <p:cNvPr id="363" name="Google Shape;176;g2546c8a25f2_0_ 3"/>
          <p:cNvSpPr/>
          <p:nvPr/>
        </p:nvSpPr>
        <p:spPr>
          <a:xfrm>
            <a:off x="4940640" y="2387160"/>
            <a:ext cx="2469600" cy="73044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b">
            <a:noAutofit/>
          </a:bodyPr>
          <a:lstStyle/>
          <a:p>
            <a:pPr algn="ctr">
              <a:lnSpc>
                <a:spcPct val="115000"/>
              </a:lnSpc>
              <a:buNone/>
              <a:tabLst>
                <a:tab pos="0" algn="l"/>
              </a:tabLst>
            </a:pPr>
            <a:r>
              <a:rPr lang="en-US" sz="1600" b="1" strike="noStrike" spc="-1">
                <a:solidFill>
                  <a:srgbClr val="0C58D3"/>
                </a:solidFill>
                <a:latin typeface="Roboto"/>
                <a:ea typeface="Roboto"/>
              </a:rPr>
              <a:t>Joint Collaborative Strategy</a:t>
            </a:r>
            <a:endParaRPr lang="en-IN" sz="1600" b="0" strike="noStrike" spc="-1">
              <a:latin typeface="Arial"/>
            </a:endParaRPr>
          </a:p>
        </p:txBody>
      </p:sp>
      <p:sp>
        <p:nvSpPr>
          <p:cNvPr id="364" name="Google Shape;177;g2546c8a25f2_0_ 3"/>
          <p:cNvSpPr/>
          <p:nvPr/>
        </p:nvSpPr>
        <p:spPr>
          <a:xfrm>
            <a:off x="4940640" y="2997720"/>
            <a:ext cx="2469600" cy="120816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a:lnSpc>
                <a:spcPct val="115000"/>
              </a:lnSpc>
              <a:spcAft>
                <a:spcPts val="2100"/>
              </a:spcAft>
              <a:buNone/>
              <a:tabLst>
                <a:tab pos="0" algn="l"/>
              </a:tabLst>
            </a:pPr>
            <a:r>
              <a:rPr lang="en-US" sz="1600" b="0" strike="noStrike" spc="-1">
                <a:solidFill>
                  <a:srgbClr val="0C58D3"/>
                </a:solidFill>
                <a:latin typeface="Roboto"/>
                <a:ea typeface="Roboto"/>
              </a:rPr>
              <a:t>Adopted by IOC and WMO</a:t>
            </a:r>
            <a:endParaRPr lang="en-IN" sz="1600" b="0" strike="noStrike" spc="-1">
              <a:latin typeface="Arial"/>
            </a:endParaRPr>
          </a:p>
        </p:txBody>
      </p:sp>
      <p:sp>
        <p:nvSpPr>
          <p:cNvPr id="365" name="Google Shape;178;g2546c8a25f2_0_ 3"/>
          <p:cNvSpPr/>
          <p:nvPr/>
        </p:nvSpPr>
        <p:spPr>
          <a:xfrm>
            <a:off x="5748120" y="1286280"/>
            <a:ext cx="953280" cy="86724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a:lnSpc>
                <a:spcPct val="115000"/>
              </a:lnSpc>
              <a:spcAft>
                <a:spcPts val="2100"/>
              </a:spcAft>
              <a:buNone/>
              <a:tabLst>
                <a:tab pos="0" algn="l"/>
              </a:tabLst>
            </a:pPr>
            <a:r>
              <a:rPr lang="en-US" sz="1300" b="1" strike="noStrike" spc="-1" dirty="0">
                <a:solidFill>
                  <a:srgbClr val="0C58D3"/>
                </a:solidFill>
                <a:latin typeface="Roboto"/>
                <a:ea typeface="Roboto"/>
              </a:rPr>
              <a:t>Sep 2020 - May 2021</a:t>
            </a:r>
            <a:endParaRPr lang="en-IN" sz="1300" b="0" strike="noStrike" spc="-1" dirty="0">
              <a:latin typeface="Arial"/>
            </a:endParaRPr>
          </a:p>
        </p:txBody>
      </p:sp>
      <p:sp>
        <p:nvSpPr>
          <p:cNvPr id="366" name="Google Shape;180;g2546c8a25f2_0_ 3"/>
          <p:cNvSpPr/>
          <p:nvPr/>
        </p:nvSpPr>
        <p:spPr>
          <a:xfrm>
            <a:off x="8324100" y="1280880"/>
            <a:ext cx="972720" cy="973440"/>
          </a:xfrm>
          <a:prstGeom prst="ellipse">
            <a:avLst/>
          </a:prstGeom>
          <a:noFill/>
          <a:ln w="38160">
            <a:solidFill>
              <a:srgbClr val="0C58D3"/>
            </a:solidFill>
            <a:round/>
          </a:ln>
        </p:spPr>
        <p:style>
          <a:lnRef idx="0">
            <a:scrgbClr r="0" g="0" b="0"/>
          </a:lnRef>
          <a:fillRef idx="0">
            <a:scrgbClr r="0" g="0" b="0"/>
          </a:fillRef>
          <a:effectRef idx="0">
            <a:scrgbClr r="0" g="0" b="0"/>
          </a:effectRef>
          <a:fontRef idx="minor"/>
        </p:style>
        <p:txBody>
          <a:bodyPr/>
          <a:lstStyle/>
          <a:p>
            <a:endParaRPr lang="en-US"/>
          </a:p>
        </p:txBody>
      </p:sp>
      <p:sp>
        <p:nvSpPr>
          <p:cNvPr id="367" name="Google Shape;181;g2546c8a25f2_0_ 3"/>
          <p:cNvSpPr/>
          <p:nvPr/>
        </p:nvSpPr>
        <p:spPr>
          <a:xfrm>
            <a:off x="7551360" y="2297610"/>
            <a:ext cx="2518200" cy="111870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b">
            <a:noAutofit/>
          </a:bodyPr>
          <a:lstStyle/>
          <a:p>
            <a:pPr algn="ctr">
              <a:lnSpc>
                <a:spcPct val="115000"/>
              </a:lnSpc>
              <a:buNone/>
              <a:tabLst>
                <a:tab pos="0" algn="l"/>
              </a:tabLst>
            </a:pPr>
            <a:r>
              <a:rPr lang="en-US" sz="1600" b="1" strike="noStrike" spc="-1" dirty="0">
                <a:solidFill>
                  <a:srgbClr val="0C58D3"/>
                </a:solidFill>
                <a:latin typeface="Roboto"/>
                <a:ea typeface="Roboto"/>
              </a:rPr>
              <a:t>JCB-2</a:t>
            </a:r>
            <a:endParaRPr lang="en-IN" sz="1600" b="0" strike="noStrike" spc="-1" dirty="0">
              <a:latin typeface="Arial"/>
            </a:endParaRPr>
          </a:p>
          <a:p>
            <a:pPr algn="ctr">
              <a:lnSpc>
                <a:spcPct val="115000"/>
              </a:lnSpc>
              <a:buNone/>
              <a:tabLst>
                <a:tab pos="0" algn="l"/>
              </a:tabLst>
            </a:pPr>
            <a:r>
              <a:rPr lang="en-US" sz="1600" b="0" strike="noStrike" spc="-1" dirty="0">
                <a:solidFill>
                  <a:srgbClr val="0C58D3"/>
                </a:solidFill>
                <a:latin typeface="Roboto"/>
                <a:ea typeface="Roboto"/>
              </a:rPr>
              <a:t>Online meetings to identify practical actions</a:t>
            </a:r>
            <a:endParaRPr lang="en-IN" sz="1600" b="0" strike="noStrike" spc="-1" dirty="0">
              <a:latin typeface="Arial"/>
            </a:endParaRPr>
          </a:p>
        </p:txBody>
      </p:sp>
      <p:sp>
        <p:nvSpPr>
          <p:cNvPr id="368" name="Google Shape;182;g2546c8a25f2_0_ 3"/>
          <p:cNvSpPr/>
          <p:nvPr/>
        </p:nvSpPr>
        <p:spPr>
          <a:xfrm>
            <a:off x="8412480" y="1313100"/>
            <a:ext cx="842400" cy="81360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a:lnSpc>
                <a:spcPct val="115000"/>
              </a:lnSpc>
              <a:spcAft>
                <a:spcPts val="2100"/>
              </a:spcAft>
              <a:buNone/>
              <a:tabLst>
                <a:tab pos="0" algn="l"/>
              </a:tabLst>
            </a:pPr>
            <a:r>
              <a:rPr lang="en-US" sz="1300" b="1" strike="noStrike" spc="-1" dirty="0">
                <a:solidFill>
                  <a:srgbClr val="0C58D3"/>
                </a:solidFill>
                <a:latin typeface="Roboto"/>
                <a:ea typeface="Roboto"/>
              </a:rPr>
              <a:t>1-2 March 2022</a:t>
            </a:r>
            <a:endParaRPr lang="en-IN" sz="1300" b="0" strike="noStrike" spc="-1" dirty="0">
              <a:latin typeface="Arial"/>
            </a:endParaRPr>
          </a:p>
        </p:txBody>
      </p:sp>
      <p:sp>
        <p:nvSpPr>
          <p:cNvPr id="369" name="Google Shape;184;g2546c8a25f2_0_ 9"/>
          <p:cNvSpPr/>
          <p:nvPr/>
        </p:nvSpPr>
        <p:spPr>
          <a:xfrm>
            <a:off x="10658160" y="1264311"/>
            <a:ext cx="953280" cy="973440"/>
          </a:xfrm>
          <a:prstGeom prst="ellipse">
            <a:avLst/>
          </a:prstGeom>
          <a:noFill/>
          <a:ln w="38160">
            <a:solidFill>
              <a:srgbClr val="0C58D3"/>
            </a:solidFill>
            <a:round/>
          </a:ln>
        </p:spPr>
        <p:style>
          <a:lnRef idx="0">
            <a:scrgbClr r="0" g="0" b="0"/>
          </a:lnRef>
          <a:fillRef idx="0">
            <a:scrgbClr r="0" g="0" b="0"/>
          </a:fillRef>
          <a:effectRef idx="0">
            <a:scrgbClr r="0" g="0" b="0"/>
          </a:effectRef>
          <a:fontRef idx="minor"/>
        </p:style>
        <p:txBody>
          <a:bodyPr/>
          <a:lstStyle/>
          <a:p>
            <a:endParaRPr lang="en-US"/>
          </a:p>
        </p:txBody>
      </p:sp>
      <p:sp>
        <p:nvSpPr>
          <p:cNvPr id="370" name="Google Shape;185;g2546c8a25f2_0_ 3"/>
          <p:cNvSpPr/>
          <p:nvPr/>
        </p:nvSpPr>
        <p:spPr>
          <a:xfrm>
            <a:off x="9900180" y="2873586"/>
            <a:ext cx="2469240" cy="73044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b">
            <a:noAutofit/>
          </a:bodyPr>
          <a:lstStyle/>
          <a:p>
            <a:pPr algn="ctr">
              <a:lnSpc>
                <a:spcPct val="115000"/>
              </a:lnSpc>
              <a:tabLst>
                <a:tab pos="0" algn="l"/>
              </a:tabLst>
            </a:pPr>
            <a:r>
              <a:rPr lang="en-US" sz="1600" b="1" spc="-1" dirty="0">
                <a:solidFill>
                  <a:srgbClr val="0C58D3"/>
                </a:solidFill>
                <a:latin typeface="Roboto"/>
                <a:ea typeface="Roboto"/>
              </a:rPr>
              <a:t>Review and Implementation</a:t>
            </a:r>
          </a:p>
          <a:p>
            <a:pPr algn="ctr">
              <a:lnSpc>
                <a:spcPct val="115000"/>
              </a:lnSpc>
              <a:tabLst>
                <a:tab pos="0" algn="l"/>
              </a:tabLst>
            </a:pPr>
            <a:r>
              <a:rPr lang="en-US" sz="1600" b="0" strike="noStrike" spc="-1" dirty="0">
                <a:solidFill>
                  <a:srgbClr val="2A6099"/>
                </a:solidFill>
                <a:latin typeface="Roboto"/>
                <a:ea typeface="Roboto"/>
              </a:rPr>
              <a:t>How does JCB </a:t>
            </a:r>
            <a:r>
              <a:rPr lang="en-US" sz="1600" b="0" strike="noStrike" spc="-1" dirty="0" err="1">
                <a:solidFill>
                  <a:srgbClr val="2A6099"/>
                </a:solidFill>
                <a:latin typeface="Roboto"/>
                <a:ea typeface="Roboto"/>
              </a:rPr>
              <a:t>catalyse</a:t>
            </a:r>
            <a:r>
              <a:rPr lang="en-US" sz="1600" b="0" strike="noStrike" spc="-1" dirty="0">
                <a:solidFill>
                  <a:srgbClr val="2A6099"/>
                </a:solidFill>
                <a:latin typeface="Roboto"/>
                <a:ea typeface="Roboto"/>
              </a:rPr>
              <a:t> collaboration</a:t>
            </a:r>
            <a:endParaRPr lang="en-IN" sz="1600" b="1" spc="-1" dirty="0">
              <a:solidFill>
                <a:srgbClr val="0C58D3"/>
              </a:solidFill>
              <a:latin typeface="Roboto"/>
              <a:ea typeface="Roboto"/>
            </a:endParaRPr>
          </a:p>
        </p:txBody>
      </p:sp>
      <p:sp>
        <p:nvSpPr>
          <p:cNvPr id="372" name="Google Shape;187;g2546c8a25f2_0_ 3"/>
          <p:cNvSpPr/>
          <p:nvPr/>
        </p:nvSpPr>
        <p:spPr>
          <a:xfrm>
            <a:off x="10658160" y="1386000"/>
            <a:ext cx="953280" cy="628560"/>
          </a:xfrm>
          <a:prstGeom prst="rect">
            <a:avLst/>
          </a:prstGeom>
          <a:noFill/>
          <a:ln w="0">
            <a:noFill/>
          </a:ln>
        </p:spPr>
        <p:style>
          <a:lnRef idx="0">
            <a:scrgbClr r="0" g="0" b="0"/>
          </a:lnRef>
          <a:fillRef idx="0">
            <a:scrgbClr r="0" g="0" b="0"/>
          </a:fillRef>
          <a:effectRef idx="0">
            <a:scrgbClr r="0" g="0" b="0"/>
          </a:effectRef>
          <a:fontRef idx="minor"/>
        </p:style>
        <p:txBody>
          <a:bodyPr lIns="122040" tIns="122040" rIns="122040" bIns="122040" anchor="t">
            <a:noAutofit/>
          </a:bodyPr>
          <a:lstStyle/>
          <a:p>
            <a:pPr algn="ctr">
              <a:lnSpc>
                <a:spcPct val="115000"/>
              </a:lnSpc>
              <a:spcAft>
                <a:spcPts val="2100"/>
              </a:spcAft>
              <a:buNone/>
              <a:tabLst>
                <a:tab pos="0" algn="l"/>
              </a:tabLst>
            </a:pPr>
            <a:r>
              <a:rPr lang="en-US" sz="1300" b="1" strike="noStrike" spc="-1" dirty="0">
                <a:solidFill>
                  <a:srgbClr val="2A6099"/>
                </a:solidFill>
                <a:latin typeface="Roboto"/>
                <a:ea typeface="Roboto"/>
              </a:rPr>
              <a:t>Nov 2023</a:t>
            </a:r>
            <a:endParaRPr lang="en-IN" sz="1300" b="0" strike="noStrike" spc="-1" dirty="0">
              <a:latin typeface="Arial"/>
            </a:endParaRPr>
          </a:p>
        </p:txBody>
      </p:sp>
      <p:sp>
        <p:nvSpPr>
          <p:cNvPr id="373" name="Google Shape;188;g2546c8a25f2_0_ 3"/>
          <p:cNvSpPr/>
          <p:nvPr/>
        </p:nvSpPr>
        <p:spPr>
          <a:xfrm>
            <a:off x="4631400" y="1749960"/>
            <a:ext cx="859320" cy="57960"/>
          </a:xfrm>
          <a:prstGeom prst="roundRect">
            <a:avLst>
              <a:gd name="adj" fmla="val 50000"/>
            </a:avLst>
          </a:prstGeom>
          <a:solidFill>
            <a:srgbClr val="0C58D3"/>
          </a:solidFill>
          <a:ln w="0">
            <a:noFill/>
          </a:ln>
        </p:spPr>
        <p:style>
          <a:lnRef idx="0">
            <a:scrgbClr r="0" g="0" b="0"/>
          </a:lnRef>
          <a:fillRef idx="0">
            <a:scrgbClr r="0" g="0" b="0"/>
          </a:fillRef>
          <a:effectRef idx="0">
            <a:scrgbClr r="0" g="0" b="0"/>
          </a:effectRef>
          <a:fontRef idx="minor"/>
        </p:style>
        <p:txBody>
          <a:bodyPr/>
          <a:lstStyle/>
          <a:p>
            <a:endParaRPr lang="en-US"/>
          </a:p>
        </p:txBody>
      </p:sp>
      <p:sp>
        <p:nvSpPr>
          <p:cNvPr id="374" name="Google Shape;189;g2546c8a25f2_0_ 3"/>
          <p:cNvSpPr/>
          <p:nvPr/>
        </p:nvSpPr>
        <p:spPr>
          <a:xfrm>
            <a:off x="7164360" y="1785960"/>
            <a:ext cx="859320" cy="57960"/>
          </a:xfrm>
          <a:prstGeom prst="roundRect">
            <a:avLst>
              <a:gd name="adj" fmla="val 50000"/>
            </a:avLst>
          </a:prstGeom>
          <a:solidFill>
            <a:srgbClr val="0C58D3"/>
          </a:solidFill>
          <a:ln w="0">
            <a:noFill/>
          </a:ln>
        </p:spPr>
        <p:style>
          <a:lnRef idx="0">
            <a:scrgbClr r="0" g="0" b="0"/>
          </a:lnRef>
          <a:fillRef idx="0">
            <a:scrgbClr r="0" g="0" b="0"/>
          </a:fillRef>
          <a:effectRef idx="0">
            <a:scrgbClr r="0" g="0" b="0"/>
          </a:effectRef>
          <a:fontRef idx="minor"/>
        </p:style>
        <p:txBody>
          <a:bodyPr/>
          <a:lstStyle/>
          <a:p>
            <a:endParaRPr lang="en-US"/>
          </a:p>
        </p:txBody>
      </p:sp>
      <p:sp>
        <p:nvSpPr>
          <p:cNvPr id="375" name="Google Shape;190;g2546c8a25f2_0_ 9"/>
          <p:cNvSpPr/>
          <p:nvPr/>
        </p:nvSpPr>
        <p:spPr>
          <a:xfrm>
            <a:off x="9586800" y="1821960"/>
            <a:ext cx="859320" cy="57960"/>
          </a:xfrm>
          <a:prstGeom prst="roundRect">
            <a:avLst>
              <a:gd name="adj" fmla="val 50000"/>
            </a:avLst>
          </a:prstGeom>
          <a:solidFill>
            <a:srgbClr val="0C58D3"/>
          </a:solidFill>
          <a:ln w="0">
            <a:noFill/>
          </a:ln>
        </p:spPr>
        <p:style>
          <a:lnRef idx="0">
            <a:scrgbClr r="0" g="0" b="0"/>
          </a:lnRef>
          <a:fillRef idx="0">
            <a:scrgbClr r="0" g="0" b="0"/>
          </a:fillRef>
          <a:effectRef idx="0">
            <a:scrgbClr r="0" g="0" b="0"/>
          </a:effectRef>
          <a:fontRef idx="minor"/>
        </p:style>
        <p:txBody>
          <a:bodyPr/>
          <a:lstStyle/>
          <a:p>
            <a:endParaRPr lang="en-US"/>
          </a:p>
        </p:txBody>
      </p:sp>
      <p:sp>
        <p:nvSpPr>
          <p:cNvPr id="376" name="Google Shape;184;g2546c8a25f2_0_ 10"/>
          <p:cNvSpPr/>
          <p:nvPr/>
        </p:nvSpPr>
        <p:spPr>
          <a:xfrm>
            <a:off x="10564920" y="4284000"/>
            <a:ext cx="953280" cy="973440"/>
          </a:xfrm>
          <a:prstGeom prst="ellipse">
            <a:avLst/>
          </a:prstGeom>
          <a:noFill/>
          <a:ln w="38160">
            <a:solidFill>
              <a:srgbClr val="0C58D3"/>
            </a:solidFill>
            <a:round/>
          </a:ln>
        </p:spPr>
        <p:style>
          <a:lnRef idx="0">
            <a:scrgbClr r="0" g="0" b="0"/>
          </a:lnRef>
          <a:fillRef idx="0">
            <a:scrgbClr r="0" g="0" b="0"/>
          </a:fillRef>
          <a:effectRef idx="0">
            <a:scrgbClr r="0" g="0" b="0"/>
          </a:effectRef>
          <a:fontRef idx="minor"/>
        </p:style>
        <p:txBody>
          <a:bodyPr/>
          <a:lstStyle/>
          <a:p>
            <a:endParaRPr lang="en-US"/>
          </a:p>
        </p:txBody>
      </p:sp>
      <p:sp>
        <p:nvSpPr>
          <p:cNvPr id="377" name="Google Shape;190;g2546c8a25f2_0_ 10"/>
          <p:cNvSpPr/>
          <p:nvPr/>
        </p:nvSpPr>
        <p:spPr>
          <a:xfrm flipH="1">
            <a:off x="10977120" y="3513600"/>
            <a:ext cx="81000" cy="700200"/>
          </a:xfrm>
          <a:prstGeom prst="roundRect">
            <a:avLst>
              <a:gd name="adj" fmla="val 50000"/>
            </a:avLst>
          </a:prstGeom>
          <a:solidFill>
            <a:srgbClr val="0C58D3"/>
          </a:solidFill>
          <a:ln w="0">
            <a:noFill/>
          </a:ln>
        </p:spPr>
        <p:style>
          <a:lnRef idx="0">
            <a:scrgbClr r="0" g="0" b="0"/>
          </a:lnRef>
          <a:fillRef idx="0">
            <a:scrgbClr r="0" g="0" b="0"/>
          </a:fillRef>
          <a:effectRef idx="0">
            <a:scrgbClr r="0" g="0" b="0"/>
          </a:effectRef>
          <a:fontRef idx="minor"/>
        </p:style>
        <p:txBody>
          <a:bodyPr/>
          <a:lstStyle/>
          <a:p>
            <a:endParaRPr lang="en-US"/>
          </a:p>
        </p:txBody>
      </p:sp>
      <p:sp>
        <p:nvSpPr>
          <p:cNvPr id="378" name="Rectangle 19"/>
          <p:cNvSpPr/>
          <p:nvPr/>
        </p:nvSpPr>
        <p:spPr>
          <a:xfrm>
            <a:off x="10564920" y="4392000"/>
            <a:ext cx="953280" cy="76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IN" sz="1600" b="1" strike="noStrike" spc="-1">
                <a:solidFill>
                  <a:srgbClr val="2A6099"/>
                </a:solidFill>
                <a:latin typeface="Arial"/>
                <a:ea typeface="DejaVu Sans"/>
              </a:rPr>
              <a:t>27-29 Feb</a:t>
            </a:r>
            <a:endParaRPr lang="en-IN" sz="1600" b="0" strike="noStrike" spc="-1">
              <a:latin typeface="Arial"/>
            </a:endParaRPr>
          </a:p>
          <a:p>
            <a:pPr algn="ctr">
              <a:lnSpc>
                <a:spcPct val="100000"/>
              </a:lnSpc>
              <a:buNone/>
            </a:pPr>
            <a:r>
              <a:rPr lang="en-IN" sz="1600" b="1" strike="noStrike" spc="-1">
                <a:solidFill>
                  <a:srgbClr val="2A6099"/>
                </a:solidFill>
                <a:latin typeface="Arial"/>
                <a:ea typeface="DejaVu Sans"/>
              </a:rPr>
              <a:t>2024</a:t>
            </a:r>
            <a:endParaRPr lang="en-IN" sz="1600" b="0" strike="noStrike" spc="-1">
              <a:latin typeface="Arial"/>
            </a:endParaRPr>
          </a:p>
        </p:txBody>
      </p:sp>
      <p:sp>
        <p:nvSpPr>
          <p:cNvPr id="379" name="Rectangle 20"/>
          <p:cNvSpPr/>
          <p:nvPr/>
        </p:nvSpPr>
        <p:spPr>
          <a:xfrm>
            <a:off x="9540000" y="5292000"/>
            <a:ext cx="2830320" cy="60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IN" sz="1800" b="1" strike="noStrike" spc="-1">
                <a:solidFill>
                  <a:srgbClr val="2A6099"/>
                </a:solidFill>
                <a:latin typeface="Arial"/>
                <a:ea typeface="DejaVu Sans"/>
              </a:rPr>
              <a:t>JCB-3 Part-1 </a:t>
            </a:r>
            <a:endParaRPr lang="en-IN" sz="1800" b="0" strike="noStrike" spc="-1">
              <a:latin typeface="Arial"/>
            </a:endParaRPr>
          </a:p>
          <a:p>
            <a:pPr algn="ctr">
              <a:lnSpc>
                <a:spcPct val="100000"/>
              </a:lnSpc>
              <a:buNone/>
            </a:pPr>
            <a:r>
              <a:rPr lang="en-IN" sz="1800" b="1" strike="noStrike" spc="-1">
                <a:solidFill>
                  <a:srgbClr val="2A6099"/>
                </a:solidFill>
                <a:latin typeface="Arial"/>
                <a:ea typeface="DejaVu Sans"/>
              </a:rPr>
              <a:t>(virtual)</a:t>
            </a:r>
            <a:endParaRPr lang="en-IN" sz="1800" b="0" strike="noStrike" spc="-1">
              <a:latin typeface="Arial"/>
            </a:endParaRPr>
          </a:p>
        </p:txBody>
      </p:sp>
      <p:sp>
        <p:nvSpPr>
          <p:cNvPr id="380" name="Rectangle 21"/>
          <p:cNvSpPr/>
          <p:nvPr/>
        </p:nvSpPr>
        <p:spPr>
          <a:xfrm>
            <a:off x="6701400" y="4911840"/>
            <a:ext cx="2830320" cy="60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IN" sz="1800" b="1" strike="noStrike" spc="-1">
                <a:solidFill>
                  <a:srgbClr val="006600"/>
                </a:solidFill>
                <a:latin typeface="Arial"/>
                <a:ea typeface="DejaVu Sans"/>
              </a:rPr>
              <a:t>Theme-based meetings</a:t>
            </a:r>
            <a:endParaRPr lang="en-IN" sz="1800" b="0" strike="noStrike" spc="-1">
              <a:latin typeface="Arial"/>
            </a:endParaRPr>
          </a:p>
        </p:txBody>
      </p:sp>
      <p:sp>
        <p:nvSpPr>
          <p:cNvPr id="381" name="Rectangle 22"/>
          <p:cNvSpPr/>
          <p:nvPr/>
        </p:nvSpPr>
        <p:spPr>
          <a:xfrm>
            <a:off x="2405880" y="4489560"/>
            <a:ext cx="953280" cy="76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IN" sz="1600" b="1" strike="noStrike" spc="-1">
                <a:solidFill>
                  <a:srgbClr val="FF0000"/>
                </a:solidFill>
                <a:latin typeface="Arial"/>
                <a:ea typeface="DejaVu Sans"/>
              </a:rPr>
              <a:t>4-6 Sept</a:t>
            </a:r>
            <a:endParaRPr lang="en-IN" sz="1600" b="0" strike="noStrike" spc="-1">
              <a:latin typeface="Arial"/>
            </a:endParaRPr>
          </a:p>
          <a:p>
            <a:pPr algn="ctr">
              <a:lnSpc>
                <a:spcPct val="100000"/>
              </a:lnSpc>
              <a:buNone/>
            </a:pPr>
            <a:r>
              <a:rPr lang="en-IN" sz="1600" b="1" strike="noStrike" spc="-1">
                <a:solidFill>
                  <a:srgbClr val="FF0000"/>
                </a:solidFill>
                <a:latin typeface="Arial"/>
                <a:ea typeface="DejaVu Sans"/>
              </a:rPr>
              <a:t>2024</a:t>
            </a:r>
            <a:endParaRPr lang="en-IN" sz="1600" b="0" strike="noStrike" spc="-1">
              <a:latin typeface="Arial"/>
            </a:endParaRPr>
          </a:p>
        </p:txBody>
      </p:sp>
      <p:sp>
        <p:nvSpPr>
          <p:cNvPr id="382" name="Google Shape;184;g2546c8a25f2_0_ 11"/>
          <p:cNvSpPr/>
          <p:nvPr/>
        </p:nvSpPr>
        <p:spPr>
          <a:xfrm>
            <a:off x="2427840" y="4381560"/>
            <a:ext cx="953280" cy="97344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
        <p:nvSpPr>
          <p:cNvPr id="383" name="Rectangle 23"/>
          <p:cNvSpPr/>
          <p:nvPr/>
        </p:nvSpPr>
        <p:spPr>
          <a:xfrm>
            <a:off x="1488600" y="5400720"/>
            <a:ext cx="2830320" cy="60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IN" sz="1800" b="1" strike="noStrike" spc="-1">
                <a:solidFill>
                  <a:srgbClr val="FF0000"/>
                </a:solidFill>
                <a:latin typeface="Arial"/>
                <a:ea typeface="DejaVu Sans"/>
              </a:rPr>
              <a:t>JCB-3 Part-2 </a:t>
            </a:r>
            <a:endParaRPr lang="en-IN" sz="1800" b="0" strike="noStrike" spc="-1">
              <a:latin typeface="Arial"/>
            </a:endParaRPr>
          </a:p>
          <a:p>
            <a:pPr algn="ctr">
              <a:lnSpc>
                <a:spcPct val="100000"/>
              </a:lnSpc>
              <a:buNone/>
            </a:pPr>
            <a:r>
              <a:rPr lang="en-IN" sz="1800" b="1" strike="noStrike" spc="-1">
                <a:solidFill>
                  <a:srgbClr val="FF0000"/>
                </a:solidFill>
                <a:latin typeface="Arial"/>
                <a:ea typeface="DejaVu Sans"/>
              </a:rPr>
              <a:t>(Physical)</a:t>
            </a:r>
            <a:endParaRPr lang="en-IN" sz="1800" b="0" strike="noStrike" spc="-1">
              <a:latin typeface="Arial"/>
            </a:endParaRPr>
          </a:p>
        </p:txBody>
      </p:sp>
      <p:sp>
        <p:nvSpPr>
          <p:cNvPr id="384" name="Rectangle 24"/>
          <p:cNvSpPr/>
          <p:nvPr/>
        </p:nvSpPr>
        <p:spPr>
          <a:xfrm>
            <a:off x="2085840" y="4002840"/>
            <a:ext cx="1583640" cy="34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IN" sz="1800" b="1" strike="noStrike" spc="-1">
                <a:solidFill>
                  <a:srgbClr val="FF0000"/>
                </a:solidFill>
                <a:latin typeface="Arial"/>
                <a:ea typeface="DejaVu Sans"/>
              </a:rPr>
              <a:t>Ongoing</a:t>
            </a:r>
            <a:endParaRPr lang="en-IN" sz="1800" b="0" strike="noStrike" spc="-1">
              <a:latin typeface="Arial"/>
            </a:endParaRPr>
          </a:p>
        </p:txBody>
      </p:sp>
      <p:sp>
        <p:nvSpPr>
          <p:cNvPr id="385" name="Google Shape;184;g2546c8a25f2_0_ 12"/>
          <p:cNvSpPr/>
          <p:nvPr/>
        </p:nvSpPr>
        <p:spPr>
          <a:xfrm>
            <a:off x="4880160" y="4306680"/>
            <a:ext cx="953280" cy="973440"/>
          </a:xfrm>
          <a:prstGeom prst="ellipse">
            <a:avLst/>
          </a:prstGeom>
          <a:noFill/>
          <a:ln w="38160">
            <a:solidFill>
              <a:srgbClr val="006600"/>
            </a:solidFill>
            <a:round/>
          </a:ln>
        </p:spPr>
        <p:style>
          <a:lnRef idx="0">
            <a:scrgbClr r="0" g="0" b="0"/>
          </a:lnRef>
          <a:fillRef idx="0">
            <a:scrgbClr r="0" g="0" b="0"/>
          </a:fillRef>
          <a:effectRef idx="0">
            <a:scrgbClr r="0" g="0" b="0"/>
          </a:effectRef>
          <a:fontRef idx="minor"/>
        </p:style>
        <p:txBody>
          <a:bodyPr/>
          <a:lstStyle/>
          <a:p>
            <a:endParaRPr lang="en-US"/>
          </a:p>
        </p:txBody>
      </p:sp>
      <p:sp>
        <p:nvSpPr>
          <p:cNvPr id="386" name="Google Shape;190;g2546c8a25f2_0_ 11"/>
          <p:cNvSpPr/>
          <p:nvPr/>
        </p:nvSpPr>
        <p:spPr>
          <a:xfrm>
            <a:off x="5940000" y="4752000"/>
            <a:ext cx="4500000" cy="57960"/>
          </a:xfrm>
          <a:prstGeom prst="roundRect">
            <a:avLst>
              <a:gd name="adj" fmla="val 50000"/>
            </a:avLst>
          </a:prstGeom>
          <a:solidFill>
            <a:srgbClr val="006600"/>
          </a:solidFill>
          <a:ln w="0">
            <a:noFill/>
          </a:ln>
        </p:spPr>
        <p:style>
          <a:lnRef idx="0">
            <a:scrgbClr r="0" g="0" b="0"/>
          </a:lnRef>
          <a:fillRef idx="0">
            <a:scrgbClr r="0" g="0" b="0"/>
          </a:fillRef>
          <a:effectRef idx="0">
            <a:scrgbClr r="0" g="0" b="0"/>
          </a:effectRef>
          <a:fontRef idx="minor"/>
        </p:style>
        <p:txBody>
          <a:bodyPr/>
          <a:lstStyle/>
          <a:p>
            <a:endParaRPr lang="en-US"/>
          </a:p>
        </p:txBody>
      </p:sp>
      <p:sp>
        <p:nvSpPr>
          <p:cNvPr id="387" name="Rectangle 25"/>
          <p:cNvSpPr/>
          <p:nvPr/>
        </p:nvSpPr>
        <p:spPr>
          <a:xfrm>
            <a:off x="4860720" y="4554720"/>
            <a:ext cx="953280" cy="76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IN" sz="1600" b="1" strike="noStrike" spc="-1">
                <a:solidFill>
                  <a:srgbClr val="006600"/>
                </a:solidFill>
                <a:latin typeface="Arial"/>
                <a:ea typeface="DejaVu Sans"/>
              </a:rPr>
              <a:t>20 Aug</a:t>
            </a:r>
            <a:endParaRPr lang="en-IN" sz="1600" b="0" strike="noStrike" spc="-1">
              <a:latin typeface="Arial"/>
            </a:endParaRPr>
          </a:p>
          <a:p>
            <a:pPr algn="ctr">
              <a:lnSpc>
                <a:spcPct val="100000"/>
              </a:lnSpc>
              <a:buNone/>
            </a:pPr>
            <a:r>
              <a:rPr lang="en-IN" sz="1600" b="1" strike="noStrike" spc="-1">
                <a:solidFill>
                  <a:srgbClr val="006600"/>
                </a:solidFill>
                <a:latin typeface="Arial"/>
                <a:ea typeface="DejaVu Sans"/>
              </a:rPr>
              <a:t>2024</a:t>
            </a:r>
            <a:endParaRPr lang="en-IN" sz="1600" b="0" strike="noStrike" spc="-1">
              <a:latin typeface="Arial"/>
            </a:endParaRPr>
          </a:p>
        </p:txBody>
      </p:sp>
      <p:sp>
        <p:nvSpPr>
          <p:cNvPr id="388" name="Rectangle 26"/>
          <p:cNvSpPr/>
          <p:nvPr/>
        </p:nvSpPr>
        <p:spPr>
          <a:xfrm>
            <a:off x="3965760" y="5314680"/>
            <a:ext cx="2830320" cy="60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IN" sz="1800" b="1" strike="noStrike" spc="-1">
                <a:solidFill>
                  <a:srgbClr val="006600"/>
                </a:solidFill>
                <a:latin typeface="Arial"/>
                <a:ea typeface="DejaVu Sans"/>
              </a:rPr>
              <a:t>Co-chairs meet</a:t>
            </a:r>
            <a:endParaRPr lang="en-IN" sz="1800" b="0" strike="noStrike" spc="-1">
              <a:latin typeface="Arial"/>
            </a:endParaRPr>
          </a:p>
          <a:p>
            <a:pPr algn="ctr">
              <a:lnSpc>
                <a:spcPct val="100000"/>
              </a:lnSpc>
              <a:buNone/>
            </a:pPr>
            <a:r>
              <a:rPr lang="en-IN" sz="1800" b="1" strike="noStrike" spc="-1">
                <a:solidFill>
                  <a:srgbClr val="006600"/>
                </a:solidFill>
                <a:latin typeface="Arial"/>
                <a:ea typeface="DejaVu Sans"/>
              </a:rPr>
              <a:t>JCB-3 Part-2 Agenda</a:t>
            </a:r>
            <a:endParaRPr lang="en-IN" sz="1800" b="0" strike="noStrike" spc="-1">
              <a:latin typeface="Arial"/>
            </a:endParaRPr>
          </a:p>
        </p:txBody>
      </p:sp>
      <p:sp>
        <p:nvSpPr>
          <p:cNvPr id="389" name="Google Shape;190;g2546c8a25f2_0_ 12"/>
          <p:cNvSpPr/>
          <p:nvPr/>
        </p:nvSpPr>
        <p:spPr>
          <a:xfrm>
            <a:off x="3594240" y="4829400"/>
            <a:ext cx="859320" cy="45360"/>
          </a:xfrm>
          <a:prstGeom prst="roundRect">
            <a:avLst>
              <a:gd name="adj" fmla="val 50000"/>
            </a:avLst>
          </a:prstGeom>
          <a:solidFill>
            <a:srgbClr val="C00000"/>
          </a:solidFill>
          <a:ln w="0">
            <a:noFill/>
          </a:ln>
        </p:spPr>
        <p:style>
          <a:lnRef idx="0">
            <a:scrgbClr r="0" g="0" b="0"/>
          </a:lnRef>
          <a:fillRef idx="0">
            <a:scrgbClr r="0" g="0" b="0"/>
          </a:fillRef>
          <a:effectRef idx="0">
            <a:scrgbClr r="0" g="0" b="0"/>
          </a:effectRef>
          <a:fontRef idx="minor"/>
        </p:style>
        <p:txBody>
          <a:bodyPr/>
          <a:lstStyle/>
          <a:p>
            <a:endParaRPr lang="en-US"/>
          </a:p>
        </p:txBody>
      </p:sp>
      <p:sp>
        <p:nvSpPr>
          <p:cNvPr id="390" name="Rectangle 27"/>
          <p:cNvSpPr/>
          <p:nvPr/>
        </p:nvSpPr>
        <p:spPr>
          <a:xfrm>
            <a:off x="6480720" y="4338720"/>
            <a:ext cx="3491280" cy="30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IN" sz="1600" b="1" strike="noStrike" spc="-1">
                <a:solidFill>
                  <a:srgbClr val="006600"/>
                </a:solidFill>
                <a:latin typeface="Arial"/>
                <a:ea typeface="DejaVu Sans"/>
              </a:rPr>
              <a:t>April- July 2024</a:t>
            </a:r>
            <a:endParaRPr lang="en-IN" sz="1600" b="0" strike="noStrike" spc="-1">
              <a:latin typeface="Arial"/>
            </a:endParaRPr>
          </a:p>
        </p:txBody>
      </p:sp>
      <p:sp>
        <p:nvSpPr>
          <p:cNvPr id="2" name="Google Shape;157;g253d430ad13_0_927">
            <a:extLst>
              <a:ext uri="{FF2B5EF4-FFF2-40B4-BE49-F238E27FC236}">
                <a16:creationId xmlns:a16="http://schemas.microsoft.com/office/drawing/2014/main" id="{886F59E1-A596-DC3E-245D-7CF31008309E}"/>
              </a:ext>
            </a:extLst>
          </p:cNvPr>
          <p:cNvSpPr txBox="1"/>
          <p:nvPr/>
        </p:nvSpPr>
        <p:spPr>
          <a:xfrm>
            <a:off x="79575" y="0"/>
            <a:ext cx="12032847" cy="600134"/>
          </a:xfrm>
          <a:prstGeom prst="rect">
            <a:avLst/>
          </a:prstGeom>
          <a:noFill/>
          <a:ln>
            <a:noFill/>
          </a:ln>
        </p:spPr>
        <p:txBody>
          <a:bodyPr spcFirstLastPara="1" wrap="square" lIns="91425" tIns="91425" rIns="91425" bIns="91425" anchor="t" anchorCtr="0">
            <a:spAutoFit/>
          </a:bodyPr>
          <a:lstStyle/>
          <a:p>
            <a:pPr marR="0" lvl="0" indent="0" algn="ctr" fontAlgn="auto">
              <a:spcBef>
                <a:spcPts val="0"/>
              </a:spcBef>
              <a:spcAft>
                <a:spcPts val="0"/>
              </a:spcAft>
              <a:buClr>
                <a:srgbClr val="000000"/>
              </a:buClr>
              <a:buSzPts val="2700"/>
              <a:tabLst>
                <a:tab pos="0" algn="l"/>
              </a:tabLst>
              <a:defRPr/>
            </a:pPr>
            <a:r>
              <a:rPr lang="en-US" sz="2700" b="1" spc="-1" dirty="0">
                <a:solidFill>
                  <a:srgbClr val="000000"/>
                </a:solidFill>
                <a:latin typeface="Arial"/>
                <a:sym typeface="Arial"/>
              </a:rPr>
              <a:t>JCB Timeline</a:t>
            </a:r>
            <a:endParaRPr sz="2700" b="1" spc="-1" dirty="0">
              <a:solidFill>
                <a:srgbClr val="000000"/>
              </a:solidFill>
              <a:latin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156" name="Google Shape;156;g253d430ad13_0_927"/>
          <p:cNvGraphicFramePr/>
          <p:nvPr>
            <p:extLst>
              <p:ext uri="{D42A27DB-BD31-4B8C-83A1-F6EECF244321}">
                <p14:modId xmlns:p14="http://schemas.microsoft.com/office/powerpoint/2010/main" val="2597161344"/>
              </p:ext>
            </p:extLst>
          </p:nvPr>
        </p:nvGraphicFramePr>
        <p:xfrm>
          <a:off x="0" y="547126"/>
          <a:ext cx="12191999" cy="6644552"/>
        </p:xfrm>
        <a:graphic>
          <a:graphicData uri="http://schemas.openxmlformats.org/drawingml/2006/table">
            <a:tbl>
              <a:tblPr>
                <a:noFill/>
              </a:tblPr>
              <a:tblGrid>
                <a:gridCol w="2345904">
                  <a:extLst>
                    <a:ext uri="{9D8B030D-6E8A-4147-A177-3AD203B41FA5}">
                      <a16:colId xmlns:a16="http://schemas.microsoft.com/office/drawing/2014/main" val="20000"/>
                    </a:ext>
                  </a:extLst>
                </a:gridCol>
                <a:gridCol w="3353028">
                  <a:extLst>
                    <a:ext uri="{9D8B030D-6E8A-4147-A177-3AD203B41FA5}">
                      <a16:colId xmlns:a16="http://schemas.microsoft.com/office/drawing/2014/main" val="20001"/>
                    </a:ext>
                  </a:extLst>
                </a:gridCol>
                <a:gridCol w="3022136">
                  <a:extLst>
                    <a:ext uri="{9D8B030D-6E8A-4147-A177-3AD203B41FA5}">
                      <a16:colId xmlns:a16="http://schemas.microsoft.com/office/drawing/2014/main" val="20002"/>
                    </a:ext>
                  </a:extLst>
                </a:gridCol>
                <a:gridCol w="3470931">
                  <a:extLst>
                    <a:ext uri="{9D8B030D-6E8A-4147-A177-3AD203B41FA5}">
                      <a16:colId xmlns:a16="http://schemas.microsoft.com/office/drawing/2014/main" val="20004"/>
                    </a:ext>
                  </a:extLst>
                </a:gridCol>
              </a:tblGrid>
              <a:tr h="587653">
                <a:tc>
                  <a:txBody>
                    <a:bodyPr/>
                    <a:lstStyle/>
                    <a:p>
                      <a:pPr marL="0" marR="0" lvl="0" indent="0" algn="ctr" rtl="0">
                        <a:lnSpc>
                          <a:spcPct val="100000"/>
                        </a:lnSpc>
                        <a:spcBef>
                          <a:spcPts val="0"/>
                        </a:spcBef>
                        <a:spcAft>
                          <a:spcPts val="0"/>
                        </a:spcAft>
                        <a:buClr>
                          <a:schemeClr val="tx1"/>
                        </a:buClr>
                        <a:buSzPts val="1800"/>
                        <a:buFont typeface="Arial"/>
                        <a:buNone/>
                      </a:pPr>
                      <a:r>
                        <a:rPr lang="en-US" sz="1700" b="1" i="0" u="none" strike="noStrike" cap="none" dirty="0">
                          <a:solidFill>
                            <a:schemeClr val="tx1"/>
                          </a:solidFill>
                          <a:latin typeface="Arial"/>
                          <a:ea typeface="Arial"/>
                          <a:cs typeface="Arial"/>
                          <a:sym typeface="Arial"/>
                        </a:rPr>
                        <a:t>Observation</a:t>
                      </a:r>
                      <a:endParaRPr sz="1700" b="1" i="0" u="none" strike="noStrike" cap="none" dirty="0">
                        <a:solidFill>
                          <a:schemeClr val="tx1"/>
                        </a:solidFill>
                        <a:latin typeface="Arial"/>
                        <a:ea typeface="Arial"/>
                        <a:cs typeface="Arial"/>
                        <a:sym typeface="Arial"/>
                      </a:endParaRPr>
                    </a:p>
                  </a:txBody>
                  <a:tcPr marL="108850" marR="108850" marT="55300" marB="55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ctr" rtl="0">
                        <a:lnSpc>
                          <a:spcPct val="100000"/>
                        </a:lnSpc>
                        <a:spcBef>
                          <a:spcPts val="0"/>
                        </a:spcBef>
                        <a:spcAft>
                          <a:spcPts val="0"/>
                        </a:spcAft>
                        <a:buClr>
                          <a:schemeClr val="tx1"/>
                        </a:buClr>
                        <a:buSzPts val="1800"/>
                        <a:buFont typeface="Arial"/>
                        <a:buNone/>
                      </a:pPr>
                      <a:r>
                        <a:rPr lang="en-US" sz="1700" b="1" i="0" u="none" strike="noStrike" cap="none" dirty="0">
                          <a:solidFill>
                            <a:schemeClr val="tx1"/>
                          </a:solidFill>
                          <a:latin typeface="Arial"/>
                          <a:ea typeface="Arial"/>
                          <a:cs typeface="Arial"/>
                          <a:sym typeface="Arial"/>
                        </a:rPr>
                        <a:t>Data</a:t>
                      </a:r>
                      <a:endParaRPr sz="1700" b="1" i="0" u="none" strike="noStrike" cap="none" dirty="0">
                        <a:solidFill>
                          <a:schemeClr val="tx1"/>
                        </a:solidFill>
                        <a:latin typeface="Arial"/>
                        <a:cs typeface="Arial"/>
                        <a:sym typeface="Arial"/>
                      </a:endParaRPr>
                    </a:p>
                  </a:txBody>
                  <a:tcPr marL="108850" marR="108850" marT="55300" marB="55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ctr" rtl="0">
                        <a:lnSpc>
                          <a:spcPct val="100000"/>
                        </a:lnSpc>
                        <a:spcBef>
                          <a:spcPts val="0"/>
                        </a:spcBef>
                        <a:spcAft>
                          <a:spcPts val="0"/>
                        </a:spcAft>
                        <a:buClr>
                          <a:schemeClr val="tx1"/>
                        </a:buClr>
                        <a:buSzPts val="1800"/>
                        <a:buFont typeface="Arial"/>
                        <a:buNone/>
                      </a:pPr>
                      <a:r>
                        <a:rPr lang="en-US" sz="1700" b="1" i="0" u="none" strike="noStrike" cap="none" dirty="0">
                          <a:solidFill>
                            <a:schemeClr val="tx1"/>
                          </a:solidFill>
                          <a:latin typeface="Arial"/>
                          <a:ea typeface="Arial"/>
                          <a:cs typeface="Arial"/>
                          <a:sym typeface="Arial"/>
                        </a:rPr>
                        <a:t>Forecasting Systems, Services &amp; Research</a:t>
                      </a:r>
                    </a:p>
                  </a:txBody>
                  <a:tcPr marL="108850" marR="108850" marT="55300" marB="55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ctr" rtl="0">
                        <a:lnSpc>
                          <a:spcPct val="100000"/>
                        </a:lnSpc>
                        <a:spcBef>
                          <a:spcPts val="0"/>
                        </a:spcBef>
                        <a:spcAft>
                          <a:spcPts val="0"/>
                        </a:spcAft>
                        <a:buClr>
                          <a:schemeClr val="tx1"/>
                        </a:buClr>
                        <a:buSzPts val="1800"/>
                        <a:buFont typeface="Arial"/>
                        <a:buNone/>
                      </a:pPr>
                      <a:r>
                        <a:rPr lang="en-US" sz="1700" b="1" i="0" u="none" strike="noStrike" cap="none" dirty="0">
                          <a:solidFill>
                            <a:schemeClr val="tx1"/>
                          </a:solidFill>
                          <a:latin typeface="Arial"/>
                          <a:ea typeface="Arial"/>
                          <a:cs typeface="Arial"/>
                          <a:sym typeface="Arial"/>
                        </a:rPr>
                        <a:t>Capacity Development &amp; Regional Cooperation</a:t>
                      </a:r>
                      <a:endParaRPr sz="1700" b="1" i="0" u="none" strike="noStrike" cap="none" dirty="0">
                        <a:solidFill>
                          <a:schemeClr val="tx1"/>
                        </a:solidFill>
                        <a:latin typeface="Arial"/>
                        <a:cs typeface="Arial"/>
                        <a:sym typeface="Arial"/>
                      </a:endParaRPr>
                    </a:p>
                  </a:txBody>
                  <a:tcPr marL="108850" marR="108850" marT="55300" marB="55300">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lumMod val="60000"/>
                        <a:lumOff val="40000"/>
                      </a:schemeClr>
                    </a:solidFill>
                  </a:tcPr>
                </a:tc>
                <a:extLst>
                  <a:ext uri="{0D108BD9-81ED-4DB2-BD59-A6C34878D82A}">
                    <a16:rowId xmlns:a16="http://schemas.microsoft.com/office/drawing/2014/main" val="10000"/>
                  </a:ext>
                </a:extLst>
              </a:tr>
              <a:tr h="4590118">
                <a:tc>
                  <a:txBody>
                    <a:bodyPr/>
                    <a:lstStyle/>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Enhanced synergy between GBON/RRR process and GOOS Co-Design</a:t>
                      </a:r>
                    </a:p>
                    <a:p>
                      <a:pPr marL="266700" marR="0" lvl="0" indent="-266700" algn="l" rtl="0">
                        <a:lnSpc>
                          <a:spcPct val="100000"/>
                        </a:lnSpc>
                        <a:spcBef>
                          <a:spcPts val="0"/>
                        </a:spcBef>
                        <a:spcAft>
                          <a:spcPts val="0"/>
                        </a:spcAft>
                        <a:buClr>
                          <a:schemeClr val="tx1"/>
                        </a:buClr>
                        <a:buSzPts val="1800"/>
                        <a:buFont typeface="Arial"/>
                        <a:buChar char="●"/>
                      </a:pPr>
                      <a:endParaRPr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Increased focus on ocean carbon research and observing capacity</a:t>
                      </a:r>
                    </a:p>
                    <a:p>
                      <a:pPr marL="266700" marR="0" lvl="0" indent="-266700" algn="l" rtl="0">
                        <a:lnSpc>
                          <a:spcPct val="100000"/>
                        </a:lnSpc>
                        <a:spcBef>
                          <a:spcPts val="0"/>
                        </a:spcBef>
                        <a:spcAft>
                          <a:spcPts val="0"/>
                        </a:spcAft>
                        <a:buClr>
                          <a:schemeClr val="tx1"/>
                        </a:buClr>
                        <a:buSzPts val="1800"/>
                        <a:buFont typeface="Arial"/>
                        <a:buChar cha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Development of proposals for Satellites ocean position white paper</a:t>
                      </a:r>
                      <a:endParaRPr sz="1700" b="0" i="0" u="none" strike="noStrike" cap="none" dirty="0">
                        <a:solidFill>
                          <a:schemeClr val="tx1"/>
                        </a:solidFill>
                        <a:latin typeface="Arial"/>
                        <a:cs typeface="Arial"/>
                        <a:sym typeface="Arial"/>
                      </a:endParaRPr>
                    </a:p>
                  </a:txBody>
                  <a:tcPr marL="108850" marR="108850" marT="55300" marB="55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Harmonization of WMO and IOC data policy, guidance and consultations;</a:t>
                      </a:r>
                    </a:p>
                    <a:p>
                      <a:pPr marL="266700" marR="0" lvl="0" indent="-266700" algn="l" rtl="0">
                        <a:lnSpc>
                          <a:spcPct val="100000"/>
                        </a:lnSpc>
                        <a:spcBef>
                          <a:spcPts val="0"/>
                        </a:spcBef>
                        <a:spcAft>
                          <a:spcPts val="0"/>
                        </a:spcAft>
                        <a:buClr>
                          <a:schemeClr val="tx1"/>
                        </a:buClr>
                        <a:buSzPts val="1800"/>
                        <a:buFont typeface="Arial"/>
                        <a:buChar cha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Collaboration on interoperability between IOC/IODE OIH/ODIS and WMO WIS;</a:t>
                      </a:r>
                    </a:p>
                    <a:p>
                      <a:pPr marL="266700" marR="0" lvl="0" indent="-266700" algn="l" rtl="0">
                        <a:lnSpc>
                          <a:spcPct val="100000"/>
                        </a:lnSpc>
                        <a:spcBef>
                          <a:spcPts val="0"/>
                        </a:spcBef>
                        <a:spcAft>
                          <a:spcPts val="0"/>
                        </a:spcAft>
                        <a:buClr>
                          <a:schemeClr val="tx1"/>
                        </a:buClr>
                        <a:buSzPts val="1800"/>
                        <a:buFont typeface="Arial"/>
                        <a:buChar cha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Collaboration between IOC/IODE and WMO on ocean best practices (OBPS);</a:t>
                      </a:r>
                    </a:p>
                    <a:p>
                      <a:pPr marL="266700" marR="0" lvl="0" indent="-266700" algn="l" rtl="0">
                        <a:lnSpc>
                          <a:spcPct val="100000"/>
                        </a:lnSpc>
                        <a:spcBef>
                          <a:spcPts val="0"/>
                        </a:spcBef>
                        <a:spcAft>
                          <a:spcPts val="0"/>
                        </a:spcAft>
                        <a:buClr>
                          <a:schemeClr val="tx1"/>
                        </a:buClr>
                        <a:buSzPts val="1800"/>
                        <a:buFont typeface="Arial"/>
                        <a:buChar cha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Enhanced involvement of all JCB members in developing WIS 2.0 and ODIS Implementation Plan;</a:t>
                      </a:r>
                    </a:p>
                    <a:p>
                      <a:pPr marL="266700" marR="0" lvl="0" indent="-266700" algn="l" rtl="0">
                        <a:lnSpc>
                          <a:spcPct val="100000"/>
                        </a:lnSpc>
                        <a:spcBef>
                          <a:spcPts val="0"/>
                        </a:spcBef>
                        <a:spcAft>
                          <a:spcPts val="0"/>
                        </a:spcAft>
                        <a:buClr>
                          <a:schemeClr val="tx1"/>
                        </a:buClr>
                        <a:buSzPts val="1800"/>
                        <a:buFont typeface="Arial"/>
                        <a:buChar cha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Joint development of an ocean data map;</a:t>
                      </a:r>
                    </a:p>
                  </a:txBody>
                  <a:tcPr marL="108850" marR="108850" marT="55300" marB="55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p>
                      <a:pPr marL="266700" marR="0" lvl="0" indent="-266700" algn="l" defTabSz="914400" rtl="0" eaLnBrk="1" fontAlgn="auto" latinLnBrk="0" hangingPunct="1">
                        <a:lnSpc>
                          <a:spcPct val="100000"/>
                        </a:lnSpc>
                        <a:spcBef>
                          <a:spcPts val="0"/>
                        </a:spcBef>
                        <a:spcAft>
                          <a:spcPts val="0"/>
                        </a:spcAft>
                        <a:buClr>
                          <a:schemeClr val="tx1"/>
                        </a:buClr>
                        <a:buSzPts val="1800"/>
                        <a:buFont typeface="Arial"/>
                        <a:buChar char="●"/>
                        <a:tabLst/>
                        <a:defRPr/>
                      </a:pPr>
                      <a:r>
                        <a:rPr lang="en-US" sz="1700" b="0" i="0" u="none" strike="noStrike" cap="none" dirty="0">
                          <a:solidFill>
                            <a:schemeClr val="tx1"/>
                          </a:solidFill>
                          <a:latin typeface="Arial"/>
                          <a:cs typeface="Arial"/>
                          <a:sym typeface="Arial"/>
                        </a:rPr>
                        <a:t>Advancement of ocean prediction &amp; forecasting to benefit end-users and Members</a:t>
                      </a:r>
                    </a:p>
                    <a:p>
                      <a:pPr marL="266700" marR="0" lvl="0" indent="-266700" algn="l" defTabSz="914400" rtl="0" eaLnBrk="1" fontAlgn="auto" latinLnBrk="0" hangingPunct="1">
                        <a:lnSpc>
                          <a:spcPct val="100000"/>
                        </a:lnSpc>
                        <a:spcBef>
                          <a:spcPts val="0"/>
                        </a:spcBef>
                        <a:spcAft>
                          <a:spcPts val="0"/>
                        </a:spcAft>
                        <a:buClr>
                          <a:schemeClr val="tx1"/>
                        </a:buClr>
                        <a:buSzPts val="1800"/>
                        <a:buFont typeface="Arial"/>
                        <a:buChar char="●"/>
                        <a:tabLst/>
                        <a:defRP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Strengthened response &amp; resilience to coastal flooding hazards including tsunamis</a:t>
                      </a:r>
                    </a:p>
                    <a:p>
                      <a:pPr marL="266700" marR="0" lvl="0" indent="-266700" algn="l" rtl="0">
                        <a:lnSpc>
                          <a:spcPct val="100000"/>
                        </a:lnSpc>
                        <a:spcBef>
                          <a:spcPts val="0"/>
                        </a:spcBef>
                        <a:spcAft>
                          <a:spcPts val="0"/>
                        </a:spcAft>
                        <a:buClr>
                          <a:schemeClr val="tx1"/>
                        </a:buClr>
                        <a:buSzPts val="1800"/>
                        <a:buFont typeface="Arial"/>
                        <a:buChar cha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Facilitate integration across models &amp; observations in the coupled system</a:t>
                      </a:r>
                    </a:p>
                    <a:p>
                      <a:pPr marL="266700" marR="0" lvl="0" indent="-266700" algn="l" rtl="0">
                        <a:lnSpc>
                          <a:spcPct val="100000"/>
                        </a:lnSpc>
                        <a:spcBef>
                          <a:spcPts val="0"/>
                        </a:spcBef>
                        <a:spcAft>
                          <a:spcPts val="0"/>
                        </a:spcAft>
                        <a:buClr>
                          <a:schemeClr val="tx1"/>
                        </a:buClr>
                        <a:buSzPts val="1800"/>
                        <a:buFont typeface="Arial"/>
                        <a:buChar cha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Facilitate the co-design of services and products including new products</a:t>
                      </a:r>
                    </a:p>
                  </a:txBody>
                  <a:tcPr marL="108850" marR="108850" marT="55300" marB="55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Increased regional collaboration between WMO and IOC</a:t>
                      </a:r>
                    </a:p>
                    <a:p>
                      <a:pPr marL="266700" marR="0" lvl="0" indent="-266700" algn="l" rtl="0">
                        <a:lnSpc>
                          <a:spcPct val="100000"/>
                        </a:lnSpc>
                        <a:spcBef>
                          <a:spcPts val="0"/>
                        </a:spcBef>
                        <a:spcAft>
                          <a:spcPts val="0"/>
                        </a:spcAft>
                        <a:buClr>
                          <a:schemeClr val="tx1"/>
                        </a:buClr>
                        <a:buSzPts val="1800"/>
                        <a:buFont typeface="Arial"/>
                        <a:buChar char="●"/>
                      </a:pPr>
                      <a:endParaRPr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Generation of links and harmonization of capacity development activities, </a:t>
                      </a:r>
                      <a:r>
                        <a:rPr lang="en-US" sz="1700" b="0" i="0" u="none" strike="noStrike" cap="none" dirty="0" err="1">
                          <a:solidFill>
                            <a:schemeClr val="tx1"/>
                          </a:solidFill>
                          <a:latin typeface="Arial"/>
                          <a:cs typeface="Arial"/>
                          <a:sym typeface="Arial"/>
                        </a:rPr>
                        <a:t>programmes</a:t>
                      </a:r>
                      <a:r>
                        <a:rPr lang="en-US" sz="1700" b="0" i="0" u="none" strike="noStrike" cap="none" dirty="0">
                          <a:solidFill>
                            <a:schemeClr val="tx1"/>
                          </a:solidFill>
                          <a:latin typeface="Arial"/>
                          <a:cs typeface="Arial"/>
                          <a:sym typeface="Arial"/>
                        </a:rPr>
                        <a:t> &amp; strategies</a:t>
                      </a:r>
                    </a:p>
                    <a:p>
                      <a:pPr marL="266700" marR="0" lvl="0" indent="-266700" algn="l" rtl="0">
                        <a:lnSpc>
                          <a:spcPct val="100000"/>
                        </a:lnSpc>
                        <a:spcBef>
                          <a:spcPts val="0"/>
                        </a:spcBef>
                        <a:spcAft>
                          <a:spcPts val="0"/>
                        </a:spcAft>
                        <a:buClr>
                          <a:schemeClr val="tx1"/>
                        </a:buClr>
                        <a:buSzPts val="1800"/>
                        <a:buFont typeface="Arial"/>
                        <a:buChar cha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Increased avenues for marine meteorology and oceanography expert community to come together at regional/local level</a:t>
                      </a:r>
                    </a:p>
                    <a:p>
                      <a:pPr marL="266700" marR="0" lvl="0" indent="-266700" algn="l" rtl="0">
                        <a:lnSpc>
                          <a:spcPct val="100000"/>
                        </a:lnSpc>
                        <a:spcBef>
                          <a:spcPts val="0"/>
                        </a:spcBef>
                        <a:spcAft>
                          <a:spcPts val="0"/>
                        </a:spcAft>
                        <a:buClr>
                          <a:schemeClr val="tx1"/>
                        </a:buClr>
                        <a:buSzPts val="1800"/>
                        <a:buFont typeface="Arial"/>
                        <a:buChar char="●"/>
                      </a:pPr>
                      <a:endParaRPr lang="en-US" sz="1700" b="0" i="0" u="none" strike="noStrike" cap="none" dirty="0">
                        <a:solidFill>
                          <a:schemeClr val="tx1"/>
                        </a:solidFill>
                        <a:latin typeface="Arial"/>
                        <a:cs typeface="Arial"/>
                        <a:sym typeface="Arial"/>
                      </a:endParaRPr>
                    </a:p>
                    <a:p>
                      <a:pPr marL="266700" marR="0" lvl="0" indent="-266700" algn="l" rtl="0">
                        <a:lnSpc>
                          <a:spcPct val="100000"/>
                        </a:lnSpc>
                        <a:spcBef>
                          <a:spcPts val="0"/>
                        </a:spcBef>
                        <a:spcAft>
                          <a:spcPts val="0"/>
                        </a:spcAft>
                        <a:buClr>
                          <a:schemeClr val="tx1"/>
                        </a:buClr>
                        <a:buSzPts val="1800"/>
                        <a:buFont typeface="Arial"/>
                        <a:buChar char="●"/>
                      </a:pPr>
                      <a:r>
                        <a:rPr lang="en-US" sz="1700" b="0" i="0" u="none" strike="noStrike" cap="none" dirty="0">
                          <a:solidFill>
                            <a:schemeClr val="tx1"/>
                          </a:solidFill>
                          <a:latin typeface="Arial"/>
                          <a:cs typeface="Arial"/>
                          <a:sym typeface="Arial"/>
                        </a:rPr>
                        <a:t>Establishment of JCB Webinar Series across the value chain</a:t>
                      </a:r>
                      <a:endParaRPr sz="1700" b="0" i="0" u="none" strike="noStrike" cap="none" dirty="0">
                        <a:solidFill>
                          <a:schemeClr val="tx1"/>
                        </a:solidFill>
                        <a:latin typeface="Arial"/>
                        <a:cs typeface="Arial"/>
                        <a:sym typeface="Arial"/>
                      </a:endParaRPr>
                    </a:p>
                  </a:txBody>
                  <a:tcPr marL="108850" marR="108850" marT="55300" marB="55300">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lumMod val="60000"/>
                        <a:lumOff val="40000"/>
                      </a:schemeClr>
                    </a:solidFill>
                  </a:tcPr>
                </a:tc>
                <a:extLst>
                  <a:ext uri="{0D108BD9-81ED-4DB2-BD59-A6C34878D82A}">
                    <a16:rowId xmlns:a16="http://schemas.microsoft.com/office/drawing/2014/main" val="10001"/>
                  </a:ext>
                </a:extLst>
              </a:tr>
              <a:tr h="723592">
                <a:tc gridSpan="4">
                  <a:txBody>
                    <a:bodyPr/>
                    <a:lstStyle/>
                    <a:p>
                      <a:pPr marL="266700" marR="0" lvl="0" indent="-266700" algn="just" defTabSz="914400" rtl="0" eaLnBrk="1" fontAlgn="auto" latinLnBrk="0" hangingPunct="1">
                        <a:lnSpc>
                          <a:spcPct val="100000"/>
                        </a:lnSpc>
                        <a:spcBef>
                          <a:spcPts val="0"/>
                        </a:spcBef>
                        <a:spcAft>
                          <a:spcPts val="0"/>
                        </a:spcAft>
                        <a:buClr>
                          <a:schemeClr val="tx1"/>
                        </a:buClr>
                        <a:buSzPts val="1800"/>
                        <a:buFont typeface="Arial"/>
                        <a:buChar char="●"/>
                        <a:tabLst/>
                        <a:defRPr/>
                      </a:pPr>
                      <a:r>
                        <a:rPr lang="en-US" sz="1700" b="0" i="0" u="none" strike="noStrike" cap="none" dirty="0">
                          <a:solidFill>
                            <a:schemeClr val="tx1"/>
                          </a:solidFill>
                          <a:latin typeface="Arial"/>
                          <a:cs typeface="Arial"/>
                          <a:sym typeface="Arial"/>
                        </a:rPr>
                        <a:t>Intensified leveraging of existing strategic plans from WMO and IOC to achieve stronger contribution</a:t>
                      </a:r>
                    </a:p>
                    <a:p>
                      <a:pPr marL="266700" marR="0" lvl="0" indent="-266700" algn="just" defTabSz="914400" rtl="0" eaLnBrk="1" fontAlgn="auto" latinLnBrk="0" hangingPunct="1">
                        <a:lnSpc>
                          <a:spcPct val="100000"/>
                        </a:lnSpc>
                        <a:spcBef>
                          <a:spcPts val="0"/>
                        </a:spcBef>
                        <a:spcAft>
                          <a:spcPts val="0"/>
                        </a:spcAft>
                        <a:buClr>
                          <a:schemeClr val="tx1"/>
                        </a:buClr>
                        <a:buSzPts val="1800"/>
                        <a:buFont typeface="Arial"/>
                        <a:buChar char="●"/>
                        <a:tabLst/>
                        <a:defRPr/>
                      </a:pPr>
                      <a:r>
                        <a:rPr lang="en-US" sz="1700" b="0" i="0" u="none" strike="noStrike" cap="none" dirty="0">
                          <a:solidFill>
                            <a:schemeClr val="tx1"/>
                          </a:solidFill>
                          <a:latin typeface="Arial"/>
                          <a:cs typeface="Arial"/>
                          <a:sym typeface="Arial"/>
                        </a:rPr>
                        <a:t>Co-hosting of big ocean events between WMO and IOC and co-lead in other big event/conferences (e.g. COP)</a:t>
                      </a:r>
                    </a:p>
                  </a:txBody>
                  <a:tcPr marL="108850" marR="108850" marT="55300" marB="55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lumMod val="60000"/>
                        <a:lumOff val="40000"/>
                      </a:schemeClr>
                    </a:solidFill>
                  </a:tcPr>
                </a:tc>
                <a:tc hMerge="1">
                  <a:txBody>
                    <a:bodyPr/>
                    <a:lstStyle/>
                    <a:p>
                      <a:pPr marL="266700" marR="0" lvl="0" indent="-254000" algn="l" rtl="0">
                        <a:lnSpc>
                          <a:spcPct val="100000"/>
                        </a:lnSpc>
                        <a:spcBef>
                          <a:spcPts val="0"/>
                        </a:spcBef>
                        <a:spcAft>
                          <a:spcPts val="0"/>
                        </a:spcAft>
                        <a:buClr>
                          <a:srgbClr val="000000"/>
                        </a:buClr>
                        <a:buSzPts val="600"/>
                        <a:buFont typeface="Arial"/>
                        <a:buChar char="●"/>
                      </a:pPr>
                      <a:endParaRPr sz="1500" u="none" strike="noStrike" cap="none" dirty="0"/>
                    </a:p>
                  </a:txBody>
                  <a:tcPr marL="108850" marR="108850" marT="55300" marB="5530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4BD5E"/>
                    </a:solidFill>
                  </a:tcPr>
                </a:tc>
                <a:tc hMerge="1">
                  <a:txBody>
                    <a:bodyPr/>
                    <a:lstStyle/>
                    <a:p>
                      <a:pPr marL="266700" marR="0" lvl="0" indent="-254000" algn="l" rtl="0">
                        <a:lnSpc>
                          <a:spcPct val="100000"/>
                        </a:lnSpc>
                        <a:spcBef>
                          <a:spcPts val="0"/>
                        </a:spcBef>
                        <a:spcAft>
                          <a:spcPts val="0"/>
                        </a:spcAft>
                        <a:buClr>
                          <a:srgbClr val="000000"/>
                        </a:buClr>
                        <a:buSzPts val="600"/>
                        <a:buFont typeface="Arial"/>
                        <a:buChar char="●"/>
                      </a:pPr>
                      <a:endParaRPr sz="1500" u="none" strike="noStrike" cap="none" dirty="0">
                        <a:solidFill>
                          <a:srgbClr val="000000"/>
                        </a:solidFill>
                      </a:endParaRPr>
                    </a:p>
                  </a:txBody>
                  <a:tcPr marL="108850" marR="108850" marT="55300" marB="5530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4BD5E"/>
                    </a:solidFill>
                  </a:tcPr>
                </a:tc>
                <a:tc hMerge="1">
                  <a:txBody>
                    <a:bodyPr/>
                    <a:lstStyle/>
                    <a:p>
                      <a:pPr marL="266700" marR="0" lvl="0" indent="-254000" algn="l" rtl="0">
                        <a:lnSpc>
                          <a:spcPct val="100000"/>
                        </a:lnSpc>
                        <a:spcBef>
                          <a:spcPts val="0"/>
                        </a:spcBef>
                        <a:spcAft>
                          <a:spcPts val="0"/>
                        </a:spcAft>
                        <a:buClr>
                          <a:srgbClr val="000000"/>
                        </a:buClr>
                        <a:buSzPts val="600"/>
                        <a:buFont typeface="Arial"/>
                        <a:buChar char="●"/>
                      </a:pPr>
                      <a:endParaRPr sz="1500" u="none" strike="noStrike" cap="none" dirty="0"/>
                    </a:p>
                  </a:txBody>
                  <a:tcPr marL="108850" marR="108850" marT="55300" marB="55300">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4BD5E"/>
                    </a:solidFill>
                  </a:tcPr>
                </a:tc>
                <a:extLst>
                  <a:ext uri="{0D108BD9-81ED-4DB2-BD59-A6C34878D82A}">
                    <a16:rowId xmlns:a16="http://schemas.microsoft.com/office/drawing/2014/main" val="3006227115"/>
                  </a:ext>
                </a:extLst>
              </a:tr>
            </a:tbl>
          </a:graphicData>
        </a:graphic>
      </p:graphicFrame>
      <p:sp>
        <p:nvSpPr>
          <p:cNvPr id="157" name="Google Shape;157;g253d430ad13_0_927"/>
          <p:cNvSpPr txBox="1"/>
          <p:nvPr/>
        </p:nvSpPr>
        <p:spPr>
          <a:xfrm>
            <a:off x="79575" y="0"/>
            <a:ext cx="12032847" cy="600134"/>
          </a:xfrm>
          <a:prstGeom prst="rect">
            <a:avLst/>
          </a:prstGeom>
          <a:noFill/>
          <a:ln>
            <a:noFill/>
          </a:ln>
        </p:spPr>
        <p:txBody>
          <a:bodyPr spcFirstLastPara="1" wrap="square" lIns="91425" tIns="91425" rIns="91425" bIns="91425" anchor="t" anchorCtr="0">
            <a:spAutoFit/>
          </a:bodyPr>
          <a:lstStyle>
            <a:defPPr>
              <a:defRPr lang="en-US"/>
            </a:defPPr>
            <a:lvl1pPr algn="ctr">
              <a:buClr>
                <a:srgbClr val="000000"/>
              </a:buClr>
              <a:buSzPts val="2700"/>
              <a:buFont typeface="Arial"/>
              <a:buNone/>
              <a:defRPr sz="2700" b="1" kern="0">
                <a:ea typeface="Arial"/>
                <a:cs typeface="Arial"/>
              </a:defRPr>
            </a:lvl1pPr>
          </a:lstStyle>
          <a:p>
            <a:pPr/>
            <a:r>
              <a:rPr lang="en-US" dirty="0">
                <a:sym typeface="Arial"/>
              </a:rPr>
              <a:t>JCB-2: 1 – 2 March 2022</a:t>
            </a:r>
            <a:endParaRPr dirty="0">
              <a:sym typeface="Arial"/>
            </a:endParaRPr>
          </a:p>
        </p:txBody>
      </p:sp>
    </p:spTree>
    <p:extLst>
      <p:ext uri="{BB962C8B-B14F-4D97-AF65-F5344CB8AC3E}">
        <p14:creationId xmlns:p14="http://schemas.microsoft.com/office/powerpoint/2010/main" val="328280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14"/>
          <p:cNvSpPr/>
          <p:nvPr/>
        </p:nvSpPr>
        <p:spPr>
          <a:xfrm>
            <a:off x="718487" y="1007707"/>
            <a:ext cx="11165569" cy="5113174"/>
          </a:xfrm>
          <a:prstGeom prst="rect">
            <a:avLst/>
          </a:prstGeom>
          <a:solidFill>
            <a:srgbClr val="FFDBB6"/>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spcBef>
                <a:spcPts val="567"/>
              </a:spcBef>
              <a:spcAft>
                <a:spcPts val="567"/>
              </a:spcAft>
            </a:pPr>
            <a:r>
              <a:rPr lang="en-IN" sz="2000" b="1" spc="-1" dirty="0">
                <a:solidFill>
                  <a:srgbClr val="FF0000"/>
                </a:solidFill>
                <a:latin typeface="Verdana"/>
                <a:ea typeface="游明朝"/>
              </a:rPr>
              <a:t>Self-Evaluation: </a:t>
            </a:r>
            <a:r>
              <a:rPr lang="en-IN" sz="2000" spc="-1" dirty="0">
                <a:latin typeface="Verdana"/>
                <a:ea typeface="游明朝"/>
              </a:rPr>
              <a:t>The JCB agreed to the self-evaluation presented in the SWOT analysis and agreed to bring this to the attention of the IOC and WMO governing bodies, as well as using it as the basis for future work. </a:t>
            </a:r>
          </a:p>
          <a:p>
            <a:pPr>
              <a:spcBef>
                <a:spcPts val="567"/>
              </a:spcBef>
              <a:spcAft>
                <a:spcPts val="567"/>
              </a:spcAft>
            </a:pPr>
            <a:r>
              <a:rPr lang="en-IN" sz="2000" b="1" spc="-1" dirty="0">
                <a:solidFill>
                  <a:srgbClr val="FF0000"/>
                </a:solidFill>
                <a:latin typeface="Verdana"/>
                <a:ea typeface="游明朝"/>
              </a:rPr>
              <a:t> In-person Meeting: </a:t>
            </a:r>
            <a:r>
              <a:rPr lang="en-IN" sz="2000" spc="-1" dirty="0">
                <a:latin typeface="Verdana"/>
                <a:ea typeface="游明朝"/>
              </a:rPr>
              <a:t>The JCB accepted the proposal of the co-chairs to meet the week of 2-6 September (later finalized as Wednesday-Friday 4-6 September 2024, hosted by IOC/UNESCO in Paris, France)</a:t>
            </a:r>
          </a:p>
          <a:p>
            <a:pPr>
              <a:spcBef>
                <a:spcPts val="567"/>
              </a:spcBef>
              <a:spcAft>
                <a:spcPts val="567"/>
              </a:spcAft>
            </a:pPr>
            <a:r>
              <a:rPr lang="en-IN" sz="2000" b="1" spc="-1" dirty="0">
                <a:solidFill>
                  <a:srgbClr val="FF0000"/>
                </a:solidFill>
                <a:latin typeface="Verdana"/>
                <a:ea typeface="游明朝"/>
              </a:rPr>
              <a:t>Joint Action Plan: </a:t>
            </a:r>
            <a:r>
              <a:rPr lang="en-IN" sz="2000" spc="-1" dirty="0">
                <a:latin typeface="Verdana"/>
                <a:ea typeface="游明朝"/>
              </a:rPr>
              <a:t>The JCB agreed to use a series of online meetings and the September 2024 in-person meeting to elaborate a more detailed joint action plan around the above topics, for action by the bodies represented on the JCB.</a:t>
            </a:r>
          </a:p>
          <a:p>
            <a:pPr>
              <a:spcBef>
                <a:spcPts val="567"/>
              </a:spcBef>
              <a:spcAft>
                <a:spcPts val="567"/>
              </a:spcAft>
            </a:pPr>
            <a:r>
              <a:rPr lang="en-IN" sz="2000" b="1" spc="-1" dirty="0">
                <a:solidFill>
                  <a:srgbClr val="FF0000"/>
                </a:solidFill>
                <a:latin typeface="Verdana"/>
                <a:ea typeface="游明朝"/>
              </a:rPr>
              <a:t>Changes to </a:t>
            </a:r>
            <a:r>
              <a:rPr lang="en-IN" sz="2000" b="1" spc="-1" dirty="0" err="1">
                <a:solidFill>
                  <a:srgbClr val="FF0000"/>
                </a:solidFill>
                <a:latin typeface="Verdana"/>
                <a:ea typeface="游明朝"/>
              </a:rPr>
              <a:t>ToR</a:t>
            </a:r>
            <a:r>
              <a:rPr lang="en-IN" sz="2000" b="1" spc="-1" dirty="0">
                <a:solidFill>
                  <a:srgbClr val="FF0000"/>
                </a:solidFill>
                <a:latin typeface="Verdana"/>
                <a:ea typeface="游明朝"/>
              </a:rPr>
              <a:t>: </a:t>
            </a:r>
            <a:r>
              <a:rPr lang="en-IN" sz="2000" spc="-1" dirty="0">
                <a:latin typeface="Verdana"/>
                <a:ea typeface="游明朝"/>
              </a:rPr>
              <a:t>After discussion of suggestions from various members of the JCB, the meeting decided not to recommend any changes to its Terms of Reference, concluding that they should be more fully exercised, and may be amended at a later stage based on the progress achieved.</a:t>
            </a:r>
          </a:p>
          <a:p>
            <a:pPr>
              <a:spcBef>
                <a:spcPts val="567"/>
              </a:spcBef>
              <a:spcAft>
                <a:spcPts val="567"/>
              </a:spcAft>
            </a:pPr>
            <a:endParaRPr lang="en-IN" sz="2000" b="1" spc="-1" dirty="0">
              <a:solidFill>
                <a:srgbClr val="FF0000"/>
              </a:solidFill>
              <a:latin typeface="Verdana"/>
              <a:ea typeface="游明朝"/>
            </a:endParaRPr>
          </a:p>
        </p:txBody>
      </p:sp>
      <p:sp>
        <p:nvSpPr>
          <p:cNvPr id="3" name="Google Shape;157;g253d430ad13_0_927">
            <a:extLst>
              <a:ext uri="{FF2B5EF4-FFF2-40B4-BE49-F238E27FC236}">
                <a16:creationId xmlns:a16="http://schemas.microsoft.com/office/drawing/2014/main" id="{50E926AB-25B2-3078-C311-F1CCA3D99705}"/>
              </a:ext>
            </a:extLst>
          </p:cNvPr>
          <p:cNvSpPr txBox="1"/>
          <p:nvPr/>
        </p:nvSpPr>
        <p:spPr>
          <a:xfrm>
            <a:off x="79575" y="0"/>
            <a:ext cx="12032847" cy="600134"/>
          </a:xfrm>
          <a:prstGeom prst="rect">
            <a:avLst/>
          </a:prstGeom>
          <a:noFill/>
          <a:ln>
            <a:noFill/>
          </a:ln>
        </p:spPr>
        <p:txBody>
          <a:bodyPr spcFirstLastPara="1" wrap="square" lIns="91425" tIns="91425" rIns="91425" bIns="91425" anchor="t" anchorCtr="0">
            <a:spAutoFit/>
          </a:bodyPr>
          <a:lstStyle/>
          <a:p>
            <a:pPr algn="ctr">
              <a:buClr>
                <a:srgbClr val="000000"/>
              </a:buClr>
              <a:buSzPts val="2700"/>
              <a:buFont typeface="Arial"/>
              <a:buNone/>
              <a:tabLst>
                <a:tab pos="0" algn="l"/>
              </a:tabLst>
            </a:pPr>
            <a:r>
              <a:rPr lang="en-US" sz="2700" b="1" spc="-1" dirty="0">
                <a:solidFill>
                  <a:srgbClr val="000000"/>
                </a:solidFill>
                <a:latin typeface="Arial"/>
                <a:sym typeface="Arial"/>
              </a:rPr>
              <a:t>JCB-3 (Part 1): 27 – 29 February 2024</a:t>
            </a:r>
            <a:endParaRPr sz="2700" b="1" spc="-1" dirty="0">
              <a:solidFill>
                <a:srgbClr val="000000"/>
              </a:solidFill>
              <a:latin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Rectangle: Folded Corner 1"/>
          <p:cNvSpPr/>
          <p:nvPr/>
        </p:nvSpPr>
        <p:spPr>
          <a:xfrm>
            <a:off x="324360" y="972000"/>
            <a:ext cx="5615280" cy="2447280"/>
          </a:xfrm>
          <a:prstGeom prst="foldedCorner">
            <a:avLst>
              <a:gd name="adj" fmla="val 12500"/>
            </a:avLst>
          </a:prstGeom>
          <a:solidFill>
            <a:srgbClr val="FFDBB6"/>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567"/>
              </a:spcBef>
              <a:spcAft>
                <a:spcPts val="567"/>
              </a:spcAft>
              <a:buNone/>
            </a:pPr>
            <a:r>
              <a:rPr lang="en-GB" sz="1400" b="1" spc="-1" dirty="0">
                <a:solidFill>
                  <a:srgbClr val="FF0000"/>
                </a:solidFill>
                <a:latin typeface="Verdana"/>
                <a:ea typeface="游明朝"/>
              </a:rPr>
              <a:t>Strengths</a:t>
            </a:r>
            <a:endParaRPr lang="en-IN" sz="1400" b="1" spc="-1" dirty="0">
              <a:solidFill>
                <a:srgbClr val="FF0000"/>
              </a:solidFill>
              <a:latin typeface="Verdana"/>
              <a:ea typeface="游明朝"/>
            </a:endParaRPr>
          </a:p>
          <a:p>
            <a:pPr marL="216000" indent="-216000">
              <a:lnSpc>
                <a:spcPct val="100000"/>
              </a:lnSpc>
              <a:spcBef>
                <a:spcPts val="283"/>
              </a:spcBef>
              <a:spcAft>
                <a:spcPts val="283"/>
              </a:spcAft>
              <a:buClr>
                <a:srgbClr val="000000"/>
              </a:buClr>
              <a:buSzPct val="45000"/>
              <a:buFont typeface="Wingdings" charset="2"/>
              <a:buChar char=""/>
            </a:pPr>
            <a:r>
              <a:rPr lang="en-GB" sz="1400" strike="noStrike" spc="-1" dirty="0">
                <a:solidFill>
                  <a:srgbClr val="000000"/>
                </a:solidFill>
                <a:latin typeface="Verdana"/>
                <a:ea typeface="游明朝"/>
              </a:rPr>
              <a:t>Can suggest harmonized decision of the WMO and IOC</a:t>
            </a:r>
            <a:endParaRPr lang="en-IN" sz="1400" strike="noStrike" spc="-1" dirty="0">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GB" sz="1400" strike="noStrike" spc="-1" dirty="0">
                <a:solidFill>
                  <a:srgbClr val="000000"/>
                </a:solidFill>
                <a:latin typeface="Verdana"/>
                <a:ea typeface="游明朝"/>
              </a:rPr>
              <a:t>Can create a high-level strategic (long-term) joint view</a:t>
            </a:r>
            <a:endParaRPr lang="en-IN" sz="1400" strike="noStrike" spc="-1" dirty="0">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GB" sz="1400" strike="noStrike" spc="-1" dirty="0">
                <a:solidFill>
                  <a:srgbClr val="000000"/>
                </a:solidFill>
                <a:latin typeface="Verdana"/>
                <a:ea typeface="游明朝"/>
              </a:rPr>
              <a:t>Can advise Members/Member States of joint opportunities</a:t>
            </a:r>
            <a:endParaRPr lang="en-IN" sz="1400" strike="noStrike" spc="-1" dirty="0">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GB" sz="1400" strike="noStrike" spc="-1" dirty="0">
                <a:solidFill>
                  <a:srgbClr val="000000"/>
                </a:solidFill>
                <a:latin typeface="Verdana"/>
                <a:ea typeface="游明朝"/>
              </a:rPr>
              <a:t>represent a broad community covering the entire value chain-the JCB can cover cross-cutting issues</a:t>
            </a:r>
            <a:endParaRPr lang="en-IN" sz="1400" strike="noStrike" spc="-1" dirty="0">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GB" sz="1400" strike="noStrike" spc="-1" dirty="0">
                <a:solidFill>
                  <a:srgbClr val="000000"/>
                </a:solidFill>
                <a:latin typeface="Verdana"/>
                <a:ea typeface="游明朝"/>
              </a:rPr>
              <a:t>Unique body that works between 2 United Nations specialized organisations</a:t>
            </a:r>
            <a:endParaRPr lang="en-IN" sz="1400" strike="noStrike" spc="-1" dirty="0">
              <a:latin typeface="Arial"/>
            </a:endParaRPr>
          </a:p>
          <a:p>
            <a:pPr>
              <a:lnSpc>
                <a:spcPct val="100000"/>
              </a:lnSpc>
              <a:spcBef>
                <a:spcPts val="283"/>
              </a:spcBef>
              <a:spcAft>
                <a:spcPts val="283"/>
              </a:spcAft>
              <a:buNone/>
            </a:pPr>
            <a:endParaRPr lang="en-IN" sz="1400" b="0" strike="noStrike" spc="-1" dirty="0">
              <a:latin typeface="Arial"/>
            </a:endParaRPr>
          </a:p>
          <a:p>
            <a:pPr>
              <a:lnSpc>
                <a:spcPct val="100000"/>
              </a:lnSpc>
              <a:spcBef>
                <a:spcPts val="283"/>
              </a:spcBef>
              <a:spcAft>
                <a:spcPts val="283"/>
              </a:spcAft>
              <a:buNone/>
            </a:pPr>
            <a:endParaRPr lang="en-IN" sz="1400" b="0" strike="noStrike" spc="-1" dirty="0">
              <a:latin typeface="Arial"/>
            </a:endParaRPr>
          </a:p>
        </p:txBody>
      </p:sp>
      <p:sp>
        <p:nvSpPr>
          <p:cNvPr id="399" name="Rectangle: Folded Corner 2"/>
          <p:cNvSpPr/>
          <p:nvPr/>
        </p:nvSpPr>
        <p:spPr>
          <a:xfrm>
            <a:off x="6300360" y="972000"/>
            <a:ext cx="5758200" cy="2518560"/>
          </a:xfrm>
          <a:prstGeom prst="foldedCorner">
            <a:avLst>
              <a:gd name="adj" fmla="val 12500"/>
            </a:avLst>
          </a:prstGeom>
          <a:solidFill>
            <a:srgbClr val="E0C2CD"/>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spcBef>
                <a:spcPts val="567"/>
              </a:spcBef>
              <a:spcAft>
                <a:spcPts val="567"/>
              </a:spcAft>
            </a:pPr>
            <a:r>
              <a:rPr lang="en-GB" sz="1400" b="1" spc="-1" dirty="0">
                <a:solidFill>
                  <a:srgbClr val="FF0000"/>
                </a:solidFill>
                <a:latin typeface="Verdana"/>
                <a:ea typeface="游明朝"/>
              </a:rPr>
              <a:t>Weaknesses</a:t>
            </a:r>
            <a:endParaRPr lang="en-IN" sz="1400" b="1" spc="-1" dirty="0">
              <a:solidFill>
                <a:srgbClr val="FF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Works through virtual meetings only</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Mechanism to influence work plans of WMO/IOC not clear</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JCB’s links with INFCOM and SERCOM not clear</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Lack of visibility with community and governing bodies </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Members are not empowered to act on behalf of the Board</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Less ability than JCOMM to force collaborations</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Priorities not defined/ no a work plan/ no ways to measure advancement</a:t>
            </a:r>
            <a:endParaRPr lang="en-IN" sz="1400" spc="-1" dirty="0">
              <a:solidFill>
                <a:srgbClr val="000000"/>
              </a:solidFill>
              <a:latin typeface="Verdana"/>
              <a:ea typeface="游明朝"/>
            </a:endParaRPr>
          </a:p>
          <a:p>
            <a:pPr>
              <a:lnSpc>
                <a:spcPct val="100000"/>
              </a:lnSpc>
              <a:spcBef>
                <a:spcPts val="283"/>
              </a:spcBef>
              <a:spcAft>
                <a:spcPts val="283"/>
              </a:spcAft>
              <a:buNone/>
            </a:pPr>
            <a:endParaRPr lang="en-IN" sz="1400" b="0" strike="noStrike" spc="-1" dirty="0">
              <a:latin typeface="Arial"/>
            </a:endParaRPr>
          </a:p>
        </p:txBody>
      </p:sp>
      <p:sp>
        <p:nvSpPr>
          <p:cNvPr id="400" name="Rectangle: Folded Corner 3"/>
          <p:cNvSpPr/>
          <p:nvPr/>
        </p:nvSpPr>
        <p:spPr>
          <a:xfrm>
            <a:off x="288720" y="3825720"/>
            <a:ext cx="5650920" cy="2447280"/>
          </a:xfrm>
          <a:prstGeom prst="foldedCorner">
            <a:avLst>
              <a:gd name="adj" fmla="val 12500"/>
            </a:avLst>
          </a:prstGeom>
          <a:solidFill>
            <a:srgbClr val="FFD7D7"/>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spcBef>
                <a:spcPts val="567"/>
              </a:spcBef>
              <a:spcAft>
                <a:spcPts val="567"/>
              </a:spcAft>
            </a:pPr>
            <a:r>
              <a:rPr lang="en-GB" sz="1400" b="1" spc="-1" dirty="0">
                <a:solidFill>
                  <a:srgbClr val="FF0000"/>
                </a:solidFill>
                <a:latin typeface="Verdana"/>
                <a:ea typeface="游明朝"/>
              </a:rPr>
              <a:t>Opportunities</a:t>
            </a:r>
            <a:endParaRPr lang="en-IN" sz="1400" b="1" spc="-1" dirty="0">
              <a:solidFill>
                <a:srgbClr val="FF0000"/>
              </a:solidFill>
              <a:latin typeface="Verdana"/>
              <a:ea typeface="游明朝"/>
            </a:endParaRPr>
          </a:p>
          <a:p>
            <a:pPr marL="216000" indent="-216000">
              <a:lnSpc>
                <a:spcPct val="100000"/>
              </a:lnSpc>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Advise / advocate / receive feedback from Members/Member States with respect to ongoing initiatives led by WMO or IOC</a:t>
            </a:r>
            <a:endParaRPr lang="en-IN" sz="1400" spc="-1" dirty="0">
              <a:solidFill>
                <a:srgbClr val="000000"/>
              </a:solidFill>
              <a:latin typeface="Verdana"/>
              <a:ea typeface="游明朝"/>
            </a:endParaRPr>
          </a:p>
          <a:p>
            <a:pPr marL="216000" indent="-216000">
              <a:lnSpc>
                <a:spcPct val="100000"/>
              </a:lnSpc>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Having common messages into relevant political fora (UNFCCC, UNCLOS, ...),</a:t>
            </a:r>
            <a:endParaRPr lang="en-IN" sz="1400" spc="-1" dirty="0">
              <a:solidFill>
                <a:srgbClr val="000000"/>
              </a:solidFill>
              <a:latin typeface="Verdana"/>
              <a:ea typeface="游明朝"/>
            </a:endParaRPr>
          </a:p>
          <a:p>
            <a:pPr marL="216000" indent="-216000">
              <a:lnSpc>
                <a:spcPct val="100000"/>
              </a:lnSpc>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A relaunch: With communication on value and unique role – taking advantage of new IOC and WMO leadership </a:t>
            </a:r>
            <a:endParaRPr lang="en-IN" sz="1400" spc="-1" dirty="0">
              <a:solidFill>
                <a:srgbClr val="000000"/>
              </a:solidFill>
              <a:latin typeface="Verdana"/>
              <a:ea typeface="游明朝"/>
            </a:endParaRPr>
          </a:p>
          <a:p>
            <a:pPr marL="216000" indent="-216000">
              <a:lnSpc>
                <a:spcPct val="100000"/>
              </a:lnSpc>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be more specific about proposed actions, with identified responsibilities and timelines.</a:t>
            </a:r>
            <a:endParaRPr lang="en-IN" sz="1400" spc="-1" dirty="0">
              <a:solidFill>
                <a:srgbClr val="000000"/>
              </a:solidFill>
              <a:latin typeface="Verdana"/>
              <a:ea typeface="游明朝"/>
            </a:endParaRPr>
          </a:p>
          <a:p>
            <a:pPr marL="216000" indent="-216000">
              <a:lnSpc>
                <a:spcPct val="100000"/>
              </a:lnSpc>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Indicate and emphasise the value of the JCB </a:t>
            </a:r>
            <a:endParaRPr lang="en-IN" sz="1400" spc="-1" dirty="0">
              <a:solidFill>
                <a:srgbClr val="000000"/>
              </a:solidFill>
              <a:latin typeface="Verdana"/>
              <a:ea typeface="游明朝"/>
            </a:endParaRPr>
          </a:p>
        </p:txBody>
      </p:sp>
      <p:sp>
        <p:nvSpPr>
          <p:cNvPr id="401" name="Rectangle: Folded Corner 4"/>
          <p:cNvSpPr/>
          <p:nvPr/>
        </p:nvSpPr>
        <p:spPr>
          <a:xfrm>
            <a:off x="6300360" y="3825720"/>
            <a:ext cx="5758560" cy="2338200"/>
          </a:xfrm>
          <a:prstGeom prst="foldedCorner">
            <a:avLst>
              <a:gd name="adj" fmla="val 12500"/>
            </a:avLst>
          </a:prstGeom>
          <a:solidFill>
            <a:srgbClr val="FFF5CE"/>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567"/>
              </a:spcBef>
              <a:spcAft>
                <a:spcPts val="567"/>
              </a:spcAft>
              <a:buNone/>
            </a:pPr>
            <a:r>
              <a:rPr lang="en-GB" sz="1400" b="1" spc="-1" dirty="0">
                <a:solidFill>
                  <a:srgbClr val="FF0000"/>
                </a:solidFill>
                <a:latin typeface="Verdana"/>
                <a:ea typeface="游明朝"/>
              </a:rPr>
              <a:t>Threats</a:t>
            </a:r>
            <a:endParaRPr lang="en-IN" sz="1400" b="1" spc="-1" dirty="0">
              <a:solidFill>
                <a:srgbClr val="FF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Lack of relevance to Members/Member States</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Disappointment from JCB members and the bodies they represent on the lack of progress or relevance</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Lack of clear funding lines for work in both WMO and IOC secretariats</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Unique role not well defined</a:t>
            </a:r>
            <a:endParaRPr lang="en-IN" sz="1400" spc="-1" dirty="0">
              <a:solidFill>
                <a:srgbClr val="000000"/>
              </a:solidFill>
              <a:latin typeface="Verdana"/>
              <a:ea typeface="游明朝"/>
            </a:endParaRPr>
          </a:p>
          <a:p>
            <a:pPr marL="216000" indent="-216000">
              <a:spcBef>
                <a:spcPts val="283"/>
              </a:spcBef>
              <a:spcAft>
                <a:spcPts val="283"/>
              </a:spcAft>
              <a:buClr>
                <a:srgbClr val="000000"/>
              </a:buClr>
              <a:buSzPct val="45000"/>
              <a:buFont typeface="Wingdings" charset="2"/>
              <a:buChar char=""/>
            </a:pPr>
            <a:r>
              <a:rPr lang="en-GB" sz="1400" spc="-1" dirty="0">
                <a:solidFill>
                  <a:srgbClr val="000000"/>
                </a:solidFill>
                <a:latin typeface="Verdana"/>
                <a:ea typeface="游明朝"/>
              </a:rPr>
              <a:t>Functions/bodies are working without the JCB, so a perceived lack of relevance, can be ignored</a:t>
            </a:r>
            <a:endParaRPr lang="en-IN" sz="1400" spc="-1" dirty="0">
              <a:solidFill>
                <a:srgbClr val="000000"/>
              </a:solidFill>
              <a:latin typeface="Verdana"/>
              <a:ea typeface="游明朝"/>
            </a:endParaRPr>
          </a:p>
          <a:p>
            <a:pPr>
              <a:lnSpc>
                <a:spcPct val="100000"/>
              </a:lnSpc>
              <a:spcBef>
                <a:spcPts val="283"/>
              </a:spcBef>
              <a:spcAft>
                <a:spcPts val="283"/>
              </a:spcAft>
              <a:buNone/>
            </a:pPr>
            <a:endParaRPr lang="en-IN" sz="1400" b="0" strike="noStrike" spc="-1" dirty="0">
              <a:latin typeface="Arial"/>
            </a:endParaRPr>
          </a:p>
        </p:txBody>
      </p:sp>
      <p:sp>
        <p:nvSpPr>
          <p:cNvPr id="2" name="Google Shape;157;g253d430ad13_0_927">
            <a:extLst>
              <a:ext uri="{FF2B5EF4-FFF2-40B4-BE49-F238E27FC236}">
                <a16:creationId xmlns:a16="http://schemas.microsoft.com/office/drawing/2014/main" id="{DCBE8F0D-48B6-49F7-8969-9600E0160240}"/>
              </a:ext>
            </a:extLst>
          </p:cNvPr>
          <p:cNvSpPr txBox="1"/>
          <p:nvPr/>
        </p:nvSpPr>
        <p:spPr>
          <a:xfrm>
            <a:off x="79575" y="0"/>
            <a:ext cx="12032847" cy="600134"/>
          </a:xfrm>
          <a:prstGeom prst="rect">
            <a:avLst/>
          </a:prstGeom>
          <a:noFill/>
          <a:ln>
            <a:noFill/>
          </a:ln>
        </p:spPr>
        <p:txBody>
          <a:bodyPr spcFirstLastPara="1" wrap="square" lIns="91425" tIns="91425" rIns="91425" bIns="91425" anchor="t" anchorCtr="0">
            <a:spAutoFit/>
          </a:bodyPr>
          <a:lstStyle/>
          <a:p>
            <a:pPr algn="ctr">
              <a:buClr>
                <a:srgbClr val="000000"/>
              </a:buClr>
              <a:buSzPts val="2700"/>
              <a:buFont typeface="Arial"/>
              <a:buNone/>
            </a:pPr>
            <a:r>
              <a:rPr lang="en-US" sz="2700" b="1" kern="0" dirty="0">
                <a:ea typeface="Arial"/>
                <a:cs typeface="Arial"/>
                <a:sym typeface="Arial"/>
              </a:rPr>
              <a:t>JCB-3 (Part 1): Self Evaluation &amp; SWOT Analysis</a:t>
            </a:r>
            <a:endParaRPr sz="2700" b="1" kern="0" dirty="0">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Rectangle 7"/>
          <p:cNvSpPr/>
          <p:nvPr/>
        </p:nvSpPr>
        <p:spPr>
          <a:xfrm>
            <a:off x="144000" y="1103949"/>
            <a:ext cx="5543280" cy="4499280"/>
          </a:xfrm>
          <a:prstGeom prst="rect">
            <a:avLst/>
          </a:prstGeom>
          <a:solidFill>
            <a:srgbClr val="F7D1D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IN" sz="1800" b="1" strike="noStrike" spc="-1" dirty="0">
                <a:solidFill>
                  <a:srgbClr val="FF0000"/>
                </a:solidFill>
                <a:latin typeface="Arial"/>
                <a:ea typeface="DejaVu Sans"/>
              </a:rPr>
              <a:t>Procedural</a:t>
            </a:r>
            <a:endParaRPr lang="en-IN" sz="1800" b="0" strike="noStrike" spc="-1" dirty="0">
              <a:latin typeface="Arial"/>
            </a:endParaRPr>
          </a:p>
          <a:p>
            <a:pPr>
              <a:lnSpc>
                <a:spcPct val="100000"/>
              </a:lnSpc>
              <a:buNone/>
            </a:pPr>
            <a:endParaRPr lang="en-IN" sz="1800" b="0" strike="noStrike" spc="-1" dirty="0">
              <a:latin typeface="Arial"/>
            </a:endParaRPr>
          </a:p>
          <a:p>
            <a:pPr marL="216000" indent="-216000">
              <a:lnSpc>
                <a:spcPct val="100000"/>
              </a:lnSpc>
              <a:spcBef>
                <a:spcPts val="567"/>
              </a:spcBef>
              <a:spcAft>
                <a:spcPts val="567"/>
              </a:spcAft>
              <a:buClr>
                <a:srgbClr val="000000"/>
              </a:buClr>
              <a:buSzPct val="45000"/>
              <a:buFont typeface="Wingdings" charset="2"/>
              <a:buChar char=""/>
            </a:pPr>
            <a:r>
              <a:rPr lang="en-IN" sz="1800" b="0" strike="noStrike" spc="-1" dirty="0">
                <a:solidFill>
                  <a:srgbClr val="000000"/>
                </a:solidFill>
                <a:latin typeface="Arial"/>
                <a:ea typeface="DejaVu Sans"/>
              </a:rPr>
              <a:t>Set a regular meetings schedule (virtual and 1 in person per year), dependent on resources - with meetings to focus on specific topics</a:t>
            </a:r>
            <a:endParaRPr lang="en-IN" sz="1800" b="0" strike="noStrike" spc="-1" dirty="0">
              <a:latin typeface="Arial"/>
            </a:endParaRPr>
          </a:p>
          <a:p>
            <a:pPr marL="216000" indent="-216000">
              <a:lnSpc>
                <a:spcPct val="100000"/>
              </a:lnSpc>
              <a:spcBef>
                <a:spcPts val="567"/>
              </a:spcBef>
              <a:spcAft>
                <a:spcPts val="567"/>
              </a:spcAft>
              <a:buClr>
                <a:srgbClr val="000000"/>
              </a:buClr>
              <a:buSzPct val="45000"/>
              <a:buFont typeface="Wingdings" charset="2"/>
              <a:buChar char=""/>
            </a:pPr>
            <a:r>
              <a:rPr lang="en-IN" sz="1800" b="0" strike="noStrike" spc="-1" dirty="0">
                <a:solidFill>
                  <a:srgbClr val="000000"/>
                </a:solidFill>
                <a:latin typeface="Arial"/>
                <a:ea typeface="DejaVu Sans"/>
              </a:rPr>
              <a:t>Focus on a high level of strategic actions </a:t>
            </a:r>
            <a:endParaRPr lang="en-IN" sz="1800" b="0" strike="noStrike" spc="-1" dirty="0">
              <a:latin typeface="Arial"/>
            </a:endParaRPr>
          </a:p>
          <a:p>
            <a:pPr marL="216000" indent="-216000">
              <a:lnSpc>
                <a:spcPct val="100000"/>
              </a:lnSpc>
              <a:spcBef>
                <a:spcPts val="567"/>
              </a:spcBef>
              <a:spcAft>
                <a:spcPts val="567"/>
              </a:spcAft>
              <a:buClr>
                <a:srgbClr val="000000"/>
              </a:buClr>
              <a:buSzPct val="45000"/>
              <a:buFont typeface="Wingdings" charset="2"/>
              <a:buChar char=""/>
            </a:pPr>
            <a:r>
              <a:rPr lang="en-IN" sz="1800" b="0" strike="noStrike" spc="-1" dirty="0">
                <a:solidFill>
                  <a:srgbClr val="000000"/>
                </a:solidFill>
                <a:latin typeface="Arial"/>
                <a:ea typeface="DejaVu Sans"/>
              </a:rPr>
              <a:t>Develop clear reporting mechanisms to and from the JCB to relevant governing bodies (with actions and timelines)</a:t>
            </a:r>
            <a:endParaRPr lang="en-IN" sz="1800" b="0" strike="noStrike" spc="-1" dirty="0">
              <a:latin typeface="Arial"/>
            </a:endParaRPr>
          </a:p>
          <a:p>
            <a:pPr marL="216000" indent="-216000">
              <a:lnSpc>
                <a:spcPct val="100000"/>
              </a:lnSpc>
              <a:spcBef>
                <a:spcPts val="567"/>
              </a:spcBef>
              <a:spcAft>
                <a:spcPts val="567"/>
              </a:spcAft>
              <a:buClr>
                <a:srgbClr val="000000"/>
              </a:buClr>
              <a:buSzPct val="45000"/>
              <a:buFont typeface="Wingdings" charset="2"/>
              <a:buChar char=""/>
            </a:pPr>
            <a:r>
              <a:rPr lang="en-IN" sz="1800" b="0" strike="noStrike" spc="-1" dirty="0">
                <a:solidFill>
                  <a:srgbClr val="000000"/>
                </a:solidFill>
                <a:latin typeface="Arial"/>
                <a:ea typeface="DejaVu Sans"/>
              </a:rPr>
              <a:t>Foster better communication and understanding between IOC and WMO</a:t>
            </a:r>
            <a:endParaRPr lang="en-IN" sz="1800" b="0" strike="noStrike" spc="-1" dirty="0">
              <a:latin typeface="Arial"/>
            </a:endParaRPr>
          </a:p>
          <a:p>
            <a:pPr marL="216000" indent="-216000">
              <a:lnSpc>
                <a:spcPct val="100000"/>
              </a:lnSpc>
              <a:spcBef>
                <a:spcPts val="567"/>
              </a:spcBef>
              <a:spcAft>
                <a:spcPts val="567"/>
              </a:spcAft>
              <a:buClr>
                <a:srgbClr val="000000"/>
              </a:buClr>
              <a:buSzPct val="45000"/>
              <a:buFont typeface="Wingdings" charset="2"/>
              <a:buChar char=""/>
            </a:pPr>
            <a:r>
              <a:rPr lang="en-IN" sz="1800" b="0" strike="noStrike" spc="-1" dirty="0">
                <a:solidFill>
                  <a:srgbClr val="000000"/>
                </a:solidFill>
                <a:latin typeface="Arial"/>
                <a:ea typeface="DejaVu Sans"/>
              </a:rPr>
              <a:t>JCB can choose to invite experts to focus on specific actions</a:t>
            </a:r>
            <a:endParaRPr lang="en-IN" sz="1800" b="0" strike="noStrike" spc="-1" dirty="0">
              <a:latin typeface="Arial"/>
            </a:endParaRPr>
          </a:p>
        </p:txBody>
      </p:sp>
      <p:sp>
        <p:nvSpPr>
          <p:cNvPr id="405" name="Rectangle 8"/>
          <p:cNvSpPr/>
          <p:nvPr/>
        </p:nvSpPr>
        <p:spPr>
          <a:xfrm>
            <a:off x="5940000" y="1103949"/>
            <a:ext cx="6119280" cy="4499280"/>
          </a:xfrm>
          <a:prstGeom prst="rect">
            <a:avLst/>
          </a:prstGeom>
          <a:solidFill>
            <a:srgbClr val="FFDBB6"/>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IN" sz="1800" b="1" strike="noStrike" spc="-1">
                <a:solidFill>
                  <a:srgbClr val="FF0000"/>
                </a:solidFill>
                <a:latin typeface="Arial"/>
                <a:ea typeface="DejaVu Sans"/>
              </a:rPr>
              <a:t>Substantive</a:t>
            </a:r>
            <a:endParaRPr lang="en-IN" sz="1800" b="0" strike="noStrike" spc="-1">
              <a:latin typeface="Arial"/>
            </a:endParaRPr>
          </a:p>
          <a:p>
            <a:pPr>
              <a:lnSpc>
                <a:spcPct val="100000"/>
              </a:lnSpc>
              <a:buNone/>
            </a:pPr>
            <a:endParaRPr lang="en-IN" sz="1800" b="0" strike="noStrike" spc="-1">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IN" sz="1800" b="0" strike="noStrike" spc="-1">
                <a:solidFill>
                  <a:srgbClr val="000000"/>
                </a:solidFill>
                <a:latin typeface="Arial"/>
                <a:ea typeface="DejaVu Sans"/>
              </a:rPr>
              <a:t>Strengthen and accelerate marine and coastal services  (operational prediction, developing multi-hazard Early Warning Systems (MHEWS))</a:t>
            </a:r>
            <a:endParaRPr lang="en-IN" sz="1800" b="0" strike="noStrike" spc="-1">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IN" sz="1800" b="0" strike="noStrike" spc="-1">
                <a:solidFill>
                  <a:srgbClr val="000000"/>
                </a:solidFill>
                <a:latin typeface="Arial"/>
                <a:ea typeface="DejaVu Sans"/>
              </a:rPr>
              <a:t>Strengthen engagement with the UN Decade of Ocean Science for Sustainable Development</a:t>
            </a:r>
            <a:endParaRPr lang="en-IN" sz="1800" b="0" strike="noStrike" spc="-1">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IN" sz="1800" b="0" strike="noStrike" spc="-1">
                <a:solidFill>
                  <a:srgbClr val="000000"/>
                </a:solidFill>
                <a:latin typeface="Arial"/>
                <a:ea typeface="DejaVu Sans"/>
              </a:rPr>
              <a:t>Tackle interoperable data systems and standards </a:t>
            </a:r>
            <a:endParaRPr lang="en-IN" sz="1800" b="0" strike="noStrike" spc="-1">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IN" sz="1800" b="0" strike="noStrike" spc="-1">
                <a:solidFill>
                  <a:srgbClr val="000000"/>
                </a:solidFill>
                <a:latin typeface="Arial"/>
                <a:ea typeface="DejaVu Sans"/>
              </a:rPr>
              <a:t>Address coordination on the High Seas (areas of global commons) including for observations (GBON, G3W), EW4ALL, etc.</a:t>
            </a:r>
            <a:endParaRPr lang="en-IN" sz="1800" b="0" strike="noStrike" spc="-1">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IN" sz="1800" b="0" strike="noStrike" spc="-1">
                <a:solidFill>
                  <a:srgbClr val="000000"/>
                </a:solidFill>
                <a:latin typeface="Arial"/>
                <a:ea typeface="DejaVu Sans"/>
              </a:rPr>
              <a:t>Work with non-governmental and non-UN organizations </a:t>
            </a:r>
            <a:endParaRPr lang="en-IN" sz="1800" b="0" strike="noStrike" spc="-1">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IN" sz="1800" b="0" strike="noStrike" spc="-1">
                <a:solidFill>
                  <a:srgbClr val="000000"/>
                </a:solidFill>
                <a:latin typeface="Arial"/>
                <a:ea typeface="DejaVu Sans"/>
              </a:rPr>
              <a:t>Perform a gap analysis along the WMO and IOC value chain</a:t>
            </a:r>
            <a:endParaRPr lang="en-IN" sz="1800" b="0" strike="noStrike" spc="-1">
              <a:latin typeface="Arial"/>
            </a:endParaRPr>
          </a:p>
        </p:txBody>
      </p:sp>
      <p:sp>
        <p:nvSpPr>
          <p:cNvPr id="2" name="Google Shape;157;g253d430ad13_0_927">
            <a:extLst>
              <a:ext uri="{FF2B5EF4-FFF2-40B4-BE49-F238E27FC236}">
                <a16:creationId xmlns:a16="http://schemas.microsoft.com/office/drawing/2014/main" id="{8FC043B6-FCBD-9AD8-B602-A05EF97DAB28}"/>
              </a:ext>
            </a:extLst>
          </p:cNvPr>
          <p:cNvSpPr txBox="1"/>
          <p:nvPr/>
        </p:nvSpPr>
        <p:spPr>
          <a:xfrm>
            <a:off x="79575" y="0"/>
            <a:ext cx="12032847" cy="600134"/>
          </a:xfrm>
          <a:prstGeom prst="rect">
            <a:avLst/>
          </a:prstGeom>
          <a:noFill/>
          <a:ln>
            <a:noFill/>
          </a:ln>
        </p:spPr>
        <p:txBody>
          <a:bodyPr spcFirstLastPara="1" wrap="square" lIns="91425" tIns="91425" rIns="91425" bIns="91425" anchor="t" anchorCtr="0">
            <a:spAutoFit/>
          </a:bodyPr>
          <a:lstStyle/>
          <a:p>
            <a:pPr algn="ctr">
              <a:buClr>
                <a:srgbClr val="000000"/>
              </a:buClr>
              <a:buSzPts val="2700"/>
              <a:buFont typeface="Arial"/>
              <a:buNone/>
            </a:pPr>
            <a:r>
              <a:rPr lang="en-US" sz="2700" b="1" kern="0" dirty="0">
                <a:ea typeface="Arial"/>
                <a:cs typeface="Arial"/>
                <a:sym typeface="Arial"/>
              </a:rPr>
              <a:t>Procedural &amp; Substantive Ways forward</a:t>
            </a:r>
            <a:endParaRPr sz="2700" b="1" kern="0" dirty="0">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1990</TotalTime>
  <Words>1800</Words>
  <Application>Microsoft Macintosh PowerPoint</Application>
  <PresentationFormat>Widescreen</PresentationFormat>
  <Paragraphs>219</Paragraphs>
  <Slides>11</Slides>
  <Notes>1</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11</vt:i4>
      </vt:variant>
    </vt:vector>
  </HeadingPairs>
  <TitlesOfParts>
    <vt:vector size="30" baseType="lpstr">
      <vt:lpstr>Aptos</vt:lpstr>
      <vt:lpstr>Arial</vt:lpstr>
      <vt:lpstr>Avenir</vt:lpstr>
      <vt:lpstr>Calibri</vt:lpstr>
      <vt:lpstr>Roboto</vt:lpstr>
      <vt:lpstr>StarSymbol</vt:lpstr>
      <vt:lpstr>Symbol</vt:lpstr>
      <vt:lpstr>Times New Roman</vt:lpstr>
      <vt:lpstr>Verdana</vt:lpstr>
      <vt:lpstr>Wingdings</vt:lpstr>
      <vt:lpstr>Office Theme</vt:lpstr>
      <vt:lpstr>Office Theme</vt:lpstr>
      <vt:lpstr>Office Theme</vt:lpstr>
      <vt:lpstr>Office Theme</vt:lpstr>
      <vt:lpstr>Office Theme</vt:lpstr>
      <vt:lpstr>Office Theme</vt:lpstr>
      <vt:lpstr>Office Theme</vt:lpstr>
      <vt:lpstr>Office Theme</vt:lpstr>
      <vt:lpstr>9_Custom Design</vt:lpstr>
      <vt:lpstr>WMO-IOC Joint Collaborative Board  Agenda Item 1.2: JCB mandate &amp; Modus Operandi   Dr. T. Srinivasa Kumar                 Dr. M. Mohapatra         (Co-chair, IOC)                         (Co-chair, WMO)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Tesan, Maeva</dc:creator>
  <dc:description/>
  <cp:lastModifiedBy>ESSO-INCOIS Indian National Centre for Ocean Information Services</cp:lastModifiedBy>
  <cp:revision>90</cp:revision>
  <dcterms:created xsi:type="dcterms:W3CDTF">2019-09-03T09:02:06Z</dcterms:created>
  <dcterms:modified xsi:type="dcterms:W3CDTF">2024-09-03T09:42:45Z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y fmtid="{D5CDD505-2E9C-101B-9397-08002B2CF9AE}" pid="3" name="Notes">
    <vt:r8>4</vt:r8>
  </property>
  <property fmtid="{D5CDD505-2E9C-101B-9397-08002B2CF9AE}" pid="4" name="PresentationFormat">
    <vt:lpwstr>Widescreen</vt:lpwstr>
  </property>
  <property fmtid="{D5CDD505-2E9C-101B-9397-08002B2CF9AE}" pid="5" name="Slides">
    <vt:r8>10</vt:r8>
  </property>
</Properties>
</file>