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5" r:id="rId3"/>
    <p:sldMasterId id="2147483682" r:id="rId4"/>
    <p:sldMasterId id="2147483694" r:id="rId5"/>
  </p:sldMasterIdLst>
  <p:notesMasterIdLst>
    <p:notesMasterId r:id="rId24"/>
  </p:notesMasterIdLst>
  <p:sldIdLst>
    <p:sldId id="312" r:id="rId6"/>
    <p:sldId id="259" r:id="rId7"/>
    <p:sldId id="3365" r:id="rId8"/>
    <p:sldId id="3364" r:id="rId9"/>
    <p:sldId id="3358" r:id="rId10"/>
    <p:sldId id="3359" r:id="rId11"/>
    <p:sldId id="261" r:id="rId12"/>
    <p:sldId id="262" r:id="rId13"/>
    <p:sldId id="258" r:id="rId14"/>
    <p:sldId id="260" r:id="rId15"/>
    <p:sldId id="3360" r:id="rId16"/>
    <p:sldId id="268" r:id="rId17"/>
    <p:sldId id="307" r:id="rId18"/>
    <p:sldId id="308" r:id="rId19"/>
    <p:sldId id="3363" r:id="rId20"/>
    <p:sldId id="325" r:id="rId21"/>
    <p:sldId id="321" r:id="rId22"/>
    <p:sldId id="336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61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8925AC-E22C-4BD3-B3B4-06F6F402A131}" v="15" dt="2024-07-12T03:56:26.12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93" autoAdjust="0"/>
    <p:restoredTop sz="81259" autoAdjust="0"/>
  </p:normalViewPr>
  <p:slideViewPr>
    <p:cSldViewPr snapToGrid="0">
      <p:cViewPr varScale="1">
        <p:scale>
          <a:sx n="92" d="100"/>
          <a:sy n="92" d="100"/>
        </p:scale>
        <p:origin x="120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67324B-AD87-4206-AD69-A90F22073BB6}" type="datetimeFigureOut">
              <a:rPr lang="en-NZ" smtClean="0"/>
              <a:t>12/07/24</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C25B7E-3D44-4E40-B0D2-55A8E9414320}" type="slidenum">
              <a:rPr lang="en-NZ" smtClean="0"/>
              <a:t>‹#›</a:t>
            </a:fld>
            <a:endParaRPr lang="en-NZ"/>
          </a:p>
        </p:txBody>
      </p:sp>
    </p:spTree>
    <p:extLst>
      <p:ext uri="{BB962C8B-B14F-4D97-AF65-F5344CB8AC3E}">
        <p14:creationId xmlns:p14="http://schemas.microsoft.com/office/powerpoint/2010/main" val="2902582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a:t>
            </a:fld>
            <a:endParaRPr lang="en-NZ"/>
          </a:p>
        </p:txBody>
      </p:sp>
    </p:spTree>
    <p:extLst>
      <p:ext uri="{BB962C8B-B14F-4D97-AF65-F5344CB8AC3E}">
        <p14:creationId xmlns:p14="http://schemas.microsoft.com/office/powerpoint/2010/main" val="4769389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2</a:t>
            </a:fld>
            <a:endParaRPr lang="en-NZ"/>
          </a:p>
        </p:txBody>
      </p:sp>
    </p:spTree>
    <p:extLst>
      <p:ext uri="{BB962C8B-B14F-4D97-AF65-F5344CB8AC3E}">
        <p14:creationId xmlns:p14="http://schemas.microsoft.com/office/powerpoint/2010/main" val="13865268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3</a:t>
            </a:fld>
            <a:endParaRPr lang="en-NZ"/>
          </a:p>
        </p:txBody>
      </p:sp>
    </p:spTree>
    <p:extLst>
      <p:ext uri="{BB962C8B-B14F-4D97-AF65-F5344CB8AC3E}">
        <p14:creationId xmlns:p14="http://schemas.microsoft.com/office/powerpoint/2010/main" val="41030656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4</a:t>
            </a:fld>
            <a:endParaRPr lang="en-NZ"/>
          </a:p>
        </p:txBody>
      </p:sp>
    </p:spTree>
    <p:extLst>
      <p:ext uri="{BB962C8B-B14F-4D97-AF65-F5344CB8AC3E}">
        <p14:creationId xmlns:p14="http://schemas.microsoft.com/office/powerpoint/2010/main" val="41968030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15</a:t>
            </a:fld>
            <a:endParaRPr lang="en-NZ"/>
          </a:p>
        </p:txBody>
      </p:sp>
    </p:spTree>
    <p:extLst>
      <p:ext uri="{BB962C8B-B14F-4D97-AF65-F5344CB8AC3E}">
        <p14:creationId xmlns:p14="http://schemas.microsoft.com/office/powerpoint/2010/main" val="16225960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16</a:t>
            </a:fld>
            <a:endParaRPr lang="en-NZ"/>
          </a:p>
        </p:txBody>
      </p:sp>
    </p:spTree>
    <p:extLst>
      <p:ext uri="{BB962C8B-B14F-4D97-AF65-F5344CB8AC3E}">
        <p14:creationId xmlns:p14="http://schemas.microsoft.com/office/powerpoint/2010/main" val="25898614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17</a:t>
            </a:fld>
            <a:endParaRPr lang="en-NZ"/>
          </a:p>
        </p:txBody>
      </p:sp>
    </p:spTree>
    <p:extLst>
      <p:ext uri="{BB962C8B-B14F-4D97-AF65-F5344CB8AC3E}">
        <p14:creationId xmlns:p14="http://schemas.microsoft.com/office/powerpoint/2010/main" val="27384260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18</a:t>
            </a:fld>
            <a:endParaRPr lang="en-NZ"/>
          </a:p>
        </p:txBody>
      </p:sp>
    </p:spTree>
    <p:extLst>
      <p:ext uri="{BB962C8B-B14F-4D97-AF65-F5344CB8AC3E}">
        <p14:creationId xmlns:p14="http://schemas.microsoft.com/office/powerpoint/2010/main" val="533172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C681C-93F4-B88C-8F6E-298B178DE2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DD482B87-08DB-22F0-3BFF-9FCB5C7A5E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23A0B1D2-9DBA-7B75-EE87-D8906227F760}"/>
              </a:ext>
            </a:extLst>
          </p:cNvPr>
          <p:cNvSpPr>
            <a:spLocks noGrp="1"/>
          </p:cNvSpPr>
          <p:nvPr>
            <p:ph type="dt" sz="half" idx="10"/>
          </p:nvPr>
        </p:nvSpPr>
        <p:spPr/>
        <p:txBody>
          <a:bodyPr/>
          <a:lstStyle/>
          <a:p>
            <a:fld id="{89EAB04D-218E-4515-90E8-69DA1A6E0DB5}" type="datetimeFigureOut">
              <a:rPr lang="en-NZ" smtClean="0"/>
              <a:t>12/07/24</a:t>
            </a:fld>
            <a:endParaRPr lang="en-NZ"/>
          </a:p>
        </p:txBody>
      </p:sp>
      <p:sp>
        <p:nvSpPr>
          <p:cNvPr id="5" name="Footer Placeholder 4">
            <a:extLst>
              <a:ext uri="{FF2B5EF4-FFF2-40B4-BE49-F238E27FC236}">
                <a16:creationId xmlns:a16="http://schemas.microsoft.com/office/drawing/2014/main" id="{12BBD4EB-AECB-0206-E567-282A7A3A23DD}"/>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D7B546C6-969B-38DB-B33A-097FF5AF729C}"/>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593039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C852E-C57C-481A-1449-94B8A48004DB}"/>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C9BD7AA2-BBF9-E52C-D0E4-55C737667D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3A8A163D-AB0F-C98E-8FC8-1FE29F651EA9}"/>
              </a:ext>
            </a:extLst>
          </p:cNvPr>
          <p:cNvSpPr>
            <a:spLocks noGrp="1"/>
          </p:cNvSpPr>
          <p:nvPr>
            <p:ph type="dt" sz="half" idx="10"/>
          </p:nvPr>
        </p:nvSpPr>
        <p:spPr/>
        <p:txBody>
          <a:bodyPr/>
          <a:lstStyle/>
          <a:p>
            <a:fld id="{89EAB04D-218E-4515-90E8-69DA1A6E0DB5}" type="datetimeFigureOut">
              <a:rPr lang="en-NZ" smtClean="0"/>
              <a:t>12/07/24</a:t>
            </a:fld>
            <a:endParaRPr lang="en-NZ"/>
          </a:p>
        </p:txBody>
      </p:sp>
      <p:sp>
        <p:nvSpPr>
          <p:cNvPr id="5" name="Footer Placeholder 4">
            <a:extLst>
              <a:ext uri="{FF2B5EF4-FFF2-40B4-BE49-F238E27FC236}">
                <a16:creationId xmlns:a16="http://schemas.microsoft.com/office/drawing/2014/main" id="{178796CE-DE31-F600-94E0-084A5853F688}"/>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EA342161-DECF-362E-99C0-84912A4DE7A2}"/>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735187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449FEF-A1FE-FC5B-C718-F3F871B932D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AFE18774-C756-6918-6502-C115A7D025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75EEF02F-EA61-C6AC-C4A3-60E6068B7801}"/>
              </a:ext>
            </a:extLst>
          </p:cNvPr>
          <p:cNvSpPr>
            <a:spLocks noGrp="1"/>
          </p:cNvSpPr>
          <p:nvPr>
            <p:ph type="dt" sz="half" idx="10"/>
          </p:nvPr>
        </p:nvSpPr>
        <p:spPr/>
        <p:txBody>
          <a:bodyPr/>
          <a:lstStyle/>
          <a:p>
            <a:fld id="{89EAB04D-218E-4515-90E8-69DA1A6E0DB5}" type="datetimeFigureOut">
              <a:rPr lang="en-NZ" smtClean="0"/>
              <a:t>12/07/24</a:t>
            </a:fld>
            <a:endParaRPr lang="en-NZ"/>
          </a:p>
        </p:txBody>
      </p:sp>
      <p:sp>
        <p:nvSpPr>
          <p:cNvPr id="5" name="Footer Placeholder 4">
            <a:extLst>
              <a:ext uri="{FF2B5EF4-FFF2-40B4-BE49-F238E27FC236}">
                <a16:creationId xmlns:a16="http://schemas.microsoft.com/office/drawing/2014/main" id="{DEA41C60-1669-EDA0-8F70-85924945003B}"/>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59D42471-8C74-01A3-B2D6-8732DF6E3B9F}"/>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5091603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7BD3D-BC00-CFF0-FF94-91D341BF7DBF}"/>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s-ES"/>
          </a:p>
        </p:txBody>
      </p:sp>
      <p:sp>
        <p:nvSpPr>
          <p:cNvPr id="3" name="Subtitle 2">
            <a:extLst>
              <a:ext uri="{FF2B5EF4-FFF2-40B4-BE49-F238E27FC236}">
                <a16:creationId xmlns:a16="http://schemas.microsoft.com/office/drawing/2014/main" id="{6F211FE9-273B-AF2B-A988-6BA507FFF6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s-ES"/>
          </a:p>
        </p:txBody>
      </p:sp>
      <p:sp>
        <p:nvSpPr>
          <p:cNvPr id="4" name="Date Placeholder 3">
            <a:extLst>
              <a:ext uri="{FF2B5EF4-FFF2-40B4-BE49-F238E27FC236}">
                <a16:creationId xmlns:a16="http://schemas.microsoft.com/office/drawing/2014/main" id="{33D3A700-1A3D-E5D9-FDDB-C1DE177050F9}"/>
              </a:ext>
            </a:extLst>
          </p:cNvPr>
          <p:cNvSpPr>
            <a:spLocks noGrp="1"/>
          </p:cNvSpPr>
          <p:nvPr>
            <p:ph type="dt" sz="half" idx="10"/>
          </p:nvPr>
        </p:nvSpPr>
        <p:spPr/>
        <p:txBody>
          <a:bodyPr/>
          <a:lstStyle/>
          <a:p>
            <a:fld id="{53079519-1582-4566-96C6-CA7B0F68875A}" type="datetimeFigureOut">
              <a:rPr lang="es-ES" smtClean="0"/>
              <a:t>12/7/24</a:t>
            </a:fld>
            <a:endParaRPr lang="es-ES"/>
          </a:p>
        </p:txBody>
      </p:sp>
      <p:sp>
        <p:nvSpPr>
          <p:cNvPr id="5" name="Footer Placeholder 4">
            <a:extLst>
              <a:ext uri="{FF2B5EF4-FFF2-40B4-BE49-F238E27FC236}">
                <a16:creationId xmlns:a16="http://schemas.microsoft.com/office/drawing/2014/main" id="{80973276-95EA-A3C3-1903-3938FC28B106}"/>
              </a:ext>
            </a:extLst>
          </p:cNvPr>
          <p:cNvSpPr>
            <a:spLocks noGrp="1"/>
          </p:cNvSpPr>
          <p:nvPr>
            <p:ph type="ftr" sz="quarter" idx="11"/>
          </p:nvPr>
        </p:nvSpPr>
        <p:spPr/>
        <p:txBody>
          <a:bodyPr/>
          <a:lstStyle/>
          <a:p>
            <a:endParaRPr lang="es-ES" dirty="0"/>
          </a:p>
        </p:txBody>
      </p:sp>
      <p:sp>
        <p:nvSpPr>
          <p:cNvPr id="6" name="Slide Number Placeholder 5">
            <a:extLst>
              <a:ext uri="{FF2B5EF4-FFF2-40B4-BE49-F238E27FC236}">
                <a16:creationId xmlns:a16="http://schemas.microsoft.com/office/drawing/2014/main" id="{11ADD547-EE81-1D36-2A33-955D4EE52CC5}"/>
              </a:ext>
            </a:extLst>
          </p:cNvPr>
          <p:cNvSpPr>
            <a:spLocks noGrp="1"/>
          </p:cNvSpPr>
          <p:nvPr>
            <p:ph type="sldNum" sz="quarter" idx="12"/>
          </p:nvPr>
        </p:nvSpPr>
        <p:spPr/>
        <p:txBody>
          <a:bodyPr/>
          <a:lstStyle/>
          <a:p>
            <a:fld id="{18BC90EC-E035-4A17-81BB-F376E2B8A5CF}" type="slidenum">
              <a:rPr lang="es-ES" smtClean="0"/>
              <a:t>‹#›</a:t>
            </a:fld>
            <a:endParaRPr lang="es-ES"/>
          </a:p>
        </p:txBody>
      </p:sp>
    </p:spTree>
    <p:extLst>
      <p:ext uri="{BB962C8B-B14F-4D97-AF65-F5344CB8AC3E}">
        <p14:creationId xmlns:p14="http://schemas.microsoft.com/office/powerpoint/2010/main" val="11968283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D4533-283B-AF2B-2508-8CE0655AE4D4}"/>
              </a:ext>
            </a:extLst>
          </p:cNvPr>
          <p:cNvSpPr>
            <a:spLocks noGrp="1"/>
          </p:cNvSpPr>
          <p:nvPr>
            <p:ph type="title"/>
          </p:nvPr>
        </p:nvSpPr>
        <p:spPr/>
        <p:txBody>
          <a:bodyPr/>
          <a:lstStyle/>
          <a:p>
            <a:r>
              <a:rPr lang="en-GB"/>
              <a:t>Click to edit Master title style</a:t>
            </a:r>
            <a:endParaRPr lang="es-ES"/>
          </a:p>
        </p:txBody>
      </p:sp>
      <p:sp>
        <p:nvSpPr>
          <p:cNvPr id="3" name="Content Placeholder 2">
            <a:extLst>
              <a:ext uri="{FF2B5EF4-FFF2-40B4-BE49-F238E27FC236}">
                <a16:creationId xmlns:a16="http://schemas.microsoft.com/office/drawing/2014/main" id="{0741425F-BC3D-FBA3-9165-D8DCAE4AAB9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
          </a:p>
        </p:txBody>
      </p:sp>
      <p:sp>
        <p:nvSpPr>
          <p:cNvPr id="4" name="Date Placeholder 3">
            <a:extLst>
              <a:ext uri="{FF2B5EF4-FFF2-40B4-BE49-F238E27FC236}">
                <a16:creationId xmlns:a16="http://schemas.microsoft.com/office/drawing/2014/main" id="{9710E223-DF73-9C27-E6FF-32E9FDF523D4}"/>
              </a:ext>
            </a:extLst>
          </p:cNvPr>
          <p:cNvSpPr>
            <a:spLocks noGrp="1"/>
          </p:cNvSpPr>
          <p:nvPr>
            <p:ph type="dt" sz="half" idx="10"/>
          </p:nvPr>
        </p:nvSpPr>
        <p:spPr/>
        <p:txBody>
          <a:bodyPr/>
          <a:lstStyle/>
          <a:p>
            <a:fld id="{53079519-1582-4566-96C6-CA7B0F68875A}" type="datetimeFigureOut">
              <a:rPr lang="es-ES" smtClean="0"/>
              <a:t>12/7/24</a:t>
            </a:fld>
            <a:endParaRPr lang="es-ES"/>
          </a:p>
        </p:txBody>
      </p:sp>
      <p:sp>
        <p:nvSpPr>
          <p:cNvPr id="5" name="Footer Placeholder 4">
            <a:extLst>
              <a:ext uri="{FF2B5EF4-FFF2-40B4-BE49-F238E27FC236}">
                <a16:creationId xmlns:a16="http://schemas.microsoft.com/office/drawing/2014/main" id="{5BF81AEA-0F65-B6D9-00A9-19B3FBA01A11}"/>
              </a:ext>
            </a:extLst>
          </p:cNvPr>
          <p:cNvSpPr>
            <a:spLocks noGrp="1"/>
          </p:cNvSpPr>
          <p:nvPr>
            <p:ph type="ftr" sz="quarter" idx="11"/>
          </p:nvPr>
        </p:nvSpPr>
        <p:spPr/>
        <p:txBody>
          <a:bodyPr/>
          <a:lstStyle/>
          <a:p>
            <a:endParaRPr lang="es-ES"/>
          </a:p>
        </p:txBody>
      </p:sp>
      <p:sp>
        <p:nvSpPr>
          <p:cNvPr id="6" name="Slide Number Placeholder 5">
            <a:extLst>
              <a:ext uri="{FF2B5EF4-FFF2-40B4-BE49-F238E27FC236}">
                <a16:creationId xmlns:a16="http://schemas.microsoft.com/office/drawing/2014/main" id="{E420BE70-CC84-43F7-C915-FFA4F7FACE43}"/>
              </a:ext>
            </a:extLst>
          </p:cNvPr>
          <p:cNvSpPr>
            <a:spLocks noGrp="1"/>
          </p:cNvSpPr>
          <p:nvPr>
            <p:ph type="sldNum" sz="quarter" idx="12"/>
          </p:nvPr>
        </p:nvSpPr>
        <p:spPr/>
        <p:txBody>
          <a:bodyPr/>
          <a:lstStyle/>
          <a:p>
            <a:fld id="{18BC90EC-E035-4A17-81BB-F376E2B8A5CF}" type="slidenum">
              <a:rPr lang="es-ES" smtClean="0"/>
              <a:t>‹#›</a:t>
            </a:fld>
            <a:endParaRPr lang="es-ES"/>
          </a:p>
        </p:txBody>
      </p:sp>
    </p:spTree>
    <p:extLst>
      <p:ext uri="{BB962C8B-B14F-4D97-AF65-F5344CB8AC3E}">
        <p14:creationId xmlns:p14="http://schemas.microsoft.com/office/powerpoint/2010/main" val="35116341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FE772-3120-7225-739C-9F45D699D3D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s-ES"/>
          </a:p>
        </p:txBody>
      </p:sp>
      <p:sp>
        <p:nvSpPr>
          <p:cNvPr id="3" name="Text Placeholder 2">
            <a:extLst>
              <a:ext uri="{FF2B5EF4-FFF2-40B4-BE49-F238E27FC236}">
                <a16:creationId xmlns:a16="http://schemas.microsoft.com/office/drawing/2014/main" id="{4EC68219-1C6D-D6B4-6E92-00FF513C17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2174B80-CF61-2660-DDEE-8BDEDEDE06C7}"/>
              </a:ext>
            </a:extLst>
          </p:cNvPr>
          <p:cNvSpPr>
            <a:spLocks noGrp="1"/>
          </p:cNvSpPr>
          <p:nvPr>
            <p:ph type="dt" sz="half" idx="10"/>
          </p:nvPr>
        </p:nvSpPr>
        <p:spPr/>
        <p:txBody>
          <a:bodyPr/>
          <a:lstStyle/>
          <a:p>
            <a:fld id="{53079519-1582-4566-96C6-CA7B0F68875A}" type="datetimeFigureOut">
              <a:rPr lang="es-ES" smtClean="0"/>
              <a:t>12/7/24</a:t>
            </a:fld>
            <a:endParaRPr lang="es-ES"/>
          </a:p>
        </p:txBody>
      </p:sp>
      <p:sp>
        <p:nvSpPr>
          <p:cNvPr id="5" name="Footer Placeholder 4">
            <a:extLst>
              <a:ext uri="{FF2B5EF4-FFF2-40B4-BE49-F238E27FC236}">
                <a16:creationId xmlns:a16="http://schemas.microsoft.com/office/drawing/2014/main" id="{A1761BCC-B7C1-735F-B961-0082C0659C16}"/>
              </a:ext>
            </a:extLst>
          </p:cNvPr>
          <p:cNvSpPr>
            <a:spLocks noGrp="1"/>
          </p:cNvSpPr>
          <p:nvPr>
            <p:ph type="ftr" sz="quarter" idx="11"/>
          </p:nvPr>
        </p:nvSpPr>
        <p:spPr/>
        <p:txBody>
          <a:bodyPr/>
          <a:lstStyle/>
          <a:p>
            <a:endParaRPr lang="es-ES"/>
          </a:p>
        </p:txBody>
      </p:sp>
      <p:sp>
        <p:nvSpPr>
          <p:cNvPr id="6" name="Slide Number Placeholder 5">
            <a:extLst>
              <a:ext uri="{FF2B5EF4-FFF2-40B4-BE49-F238E27FC236}">
                <a16:creationId xmlns:a16="http://schemas.microsoft.com/office/drawing/2014/main" id="{71185218-68FD-06E6-45EA-2AE999585388}"/>
              </a:ext>
            </a:extLst>
          </p:cNvPr>
          <p:cNvSpPr>
            <a:spLocks noGrp="1"/>
          </p:cNvSpPr>
          <p:nvPr>
            <p:ph type="sldNum" sz="quarter" idx="12"/>
          </p:nvPr>
        </p:nvSpPr>
        <p:spPr/>
        <p:txBody>
          <a:bodyPr/>
          <a:lstStyle/>
          <a:p>
            <a:fld id="{18BC90EC-E035-4A17-81BB-F376E2B8A5CF}" type="slidenum">
              <a:rPr lang="es-ES" smtClean="0"/>
              <a:t>‹#›</a:t>
            </a:fld>
            <a:endParaRPr lang="es-ES"/>
          </a:p>
        </p:txBody>
      </p:sp>
    </p:spTree>
    <p:extLst>
      <p:ext uri="{BB962C8B-B14F-4D97-AF65-F5344CB8AC3E}">
        <p14:creationId xmlns:p14="http://schemas.microsoft.com/office/powerpoint/2010/main" val="9441463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75A69-A90E-D499-E739-A33A0FCD9DFC}"/>
              </a:ext>
            </a:extLst>
          </p:cNvPr>
          <p:cNvSpPr>
            <a:spLocks noGrp="1"/>
          </p:cNvSpPr>
          <p:nvPr>
            <p:ph type="title"/>
          </p:nvPr>
        </p:nvSpPr>
        <p:spPr/>
        <p:txBody>
          <a:bodyPr/>
          <a:lstStyle/>
          <a:p>
            <a:r>
              <a:rPr lang="en-GB"/>
              <a:t>Click to edit Master title style</a:t>
            </a:r>
            <a:endParaRPr lang="es-ES"/>
          </a:p>
        </p:txBody>
      </p:sp>
      <p:sp>
        <p:nvSpPr>
          <p:cNvPr id="3" name="Content Placeholder 2">
            <a:extLst>
              <a:ext uri="{FF2B5EF4-FFF2-40B4-BE49-F238E27FC236}">
                <a16:creationId xmlns:a16="http://schemas.microsoft.com/office/drawing/2014/main" id="{B90DDC18-E707-D80F-FB43-A87687BB94E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
          </a:p>
        </p:txBody>
      </p:sp>
      <p:sp>
        <p:nvSpPr>
          <p:cNvPr id="4" name="Content Placeholder 3">
            <a:extLst>
              <a:ext uri="{FF2B5EF4-FFF2-40B4-BE49-F238E27FC236}">
                <a16:creationId xmlns:a16="http://schemas.microsoft.com/office/drawing/2014/main" id="{46F0A5BD-6B58-A7FC-F8D3-5A5CD2CBEA7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
          </a:p>
        </p:txBody>
      </p:sp>
      <p:sp>
        <p:nvSpPr>
          <p:cNvPr id="5" name="Date Placeholder 4">
            <a:extLst>
              <a:ext uri="{FF2B5EF4-FFF2-40B4-BE49-F238E27FC236}">
                <a16:creationId xmlns:a16="http://schemas.microsoft.com/office/drawing/2014/main" id="{EBEB7819-5AD5-D631-5564-B918672C9BA1}"/>
              </a:ext>
            </a:extLst>
          </p:cNvPr>
          <p:cNvSpPr>
            <a:spLocks noGrp="1"/>
          </p:cNvSpPr>
          <p:nvPr>
            <p:ph type="dt" sz="half" idx="10"/>
          </p:nvPr>
        </p:nvSpPr>
        <p:spPr/>
        <p:txBody>
          <a:bodyPr/>
          <a:lstStyle/>
          <a:p>
            <a:fld id="{53079519-1582-4566-96C6-CA7B0F68875A}" type="datetimeFigureOut">
              <a:rPr lang="es-ES" smtClean="0"/>
              <a:t>12/7/24</a:t>
            </a:fld>
            <a:endParaRPr lang="es-ES"/>
          </a:p>
        </p:txBody>
      </p:sp>
      <p:sp>
        <p:nvSpPr>
          <p:cNvPr id="6" name="Footer Placeholder 5">
            <a:extLst>
              <a:ext uri="{FF2B5EF4-FFF2-40B4-BE49-F238E27FC236}">
                <a16:creationId xmlns:a16="http://schemas.microsoft.com/office/drawing/2014/main" id="{75880B92-C18C-EA1D-8356-A527ADB2B494}"/>
              </a:ext>
            </a:extLst>
          </p:cNvPr>
          <p:cNvSpPr>
            <a:spLocks noGrp="1"/>
          </p:cNvSpPr>
          <p:nvPr>
            <p:ph type="ftr" sz="quarter" idx="11"/>
          </p:nvPr>
        </p:nvSpPr>
        <p:spPr/>
        <p:txBody>
          <a:bodyPr/>
          <a:lstStyle/>
          <a:p>
            <a:endParaRPr lang="es-ES"/>
          </a:p>
        </p:txBody>
      </p:sp>
      <p:sp>
        <p:nvSpPr>
          <p:cNvPr id="7" name="Slide Number Placeholder 6">
            <a:extLst>
              <a:ext uri="{FF2B5EF4-FFF2-40B4-BE49-F238E27FC236}">
                <a16:creationId xmlns:a16="http://schemas.microsoft.com/office/drawing/2014/main" id="{C7F38D60-BC9E-6604-CD97-25E4FE710A01}"/>
              </a:ext>
            </a:extLst>
          </p:cNvPr>
          <p:cNvSpPr>
            <a:spLocks noGrp="1"/>
          </p:cNvSpPr>
          <p:nvPr>
            <p:ph type="sldNum" sz="quarter" idx="12"/>
          </p:nvPr>
        </p:nvSpPr>
        <p:spPr/>
        <p:txBody>
          <a:bodyPr/>
          <a:lstStyle/>
          <a:p>
            <a:fld id="{18BC90EC-E035-4A17-81BB-F376E2B8A5CF}" type="slidenum">
              <a:rPr lang="es-ES" smtClean="0"/>
              <a:t>‹#›</a:t>
            </a:fld>
            <a:endParaRPr lang="es-ES"/>
          </a:p>
        </p:txBody>
      </p:sp>
    </p:spTree>
    <p:extLst>
      <p:ext uri="{BB962C8B-B14F-4D97-AF65-F5344CB8AC3E}">
        <p14:creationId xmlns:p14="http://schemas.microsoft.com/office/powerpoint/2010/main" val="13718079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44AB7-711B-9C6C-C6B4-8E79BA029EC1}"/>
              </a:ext>
            </a:extLst>
          </p:cNvPr>
          <p:cNvSpPr>
            <a:spLocks noGrp="1"/>
          </p:cNvSpPr>
          <p:nvPr>
            <p:ph type="title"/>
          </p:nvPr>
        </p:nvSpPr>
        <p:spPr>
          <a:xfrm>
            <a:off x="839788" y="365125"/>
            <a:ext cx="10515600" cy="1325563"/>
          </a:xfrm>
        </p:spPr>
        <p:txBody>
          <a:bodyPr/>
          <a:lstStyle/>
          <a:p>
            <a:r>
              <a:rPr lang="en-GB"/>
              <a:t>Click to edit Master title style</a:t>
            </a:r>
            <a:endParaRPr lang="es-ES"/>
          </a:p>
        </p:txBody>
      </p:sp>
      <p:sp>
        <p:nvSpPr>
          <p:cNvPr id="3" name="Text Placeholder 2">
            <a:extLst>
              <a:ext uri="{FF2B5EF4-FFF2-40B4-BE49-F238E27FC236}">
                <a16:creationId xmlns:a16="http://schemas.microsoft.com/office/drawing/2014/main" id="{3CFB9431-752C-486D-2B7B-B7F237EC69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296A11E8-624B-AF17-6115-F57E936F115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
          </a:p>
        </p:txBody>
      </p:sp>
      <p:sp>
        <p:nvSpPr>
          <p:cNvPr id="5" name="Text Placeholder 4">
            <a:extLst>
              <a:ext uri="{FF2B5EF4-FFF2-40B4-BE49-F238E27FC236}">
                <a16:creationId xmlns:a16="http://schemas.microsoft.com/office/drawing/2014/main" id="{873734FB-1E8C-0208-01A8-D1F50B3A4B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8581BE4-5203-7ECA-B341-62C24B2925C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
          </a:p>
        </p:txBody>
      </p:sp>
      <p:sp>
        <p:nvSpPr>
          <p:cNvPr id="7" name="Date Placeholder 6">
            <a:extLst>
              <a:ext uri="{FF2B5EF4-FFF2-40B4-BE49-F238E27FC236}">
                <a16:creationId xmlns:a16="http://schemas.microsoft.com/office/drawing/2014/main" id="{30D34EA0-A3C5-7034-EB23-C56D5C4E309B}"/>
              </a:ext>
            </a:extLst>
          </p:cNvPr>
          <p:cNvSpPr>
            <a:spLocks noGrp="1"/>
          </p:cNvSpPr>
          <p:nvPr>
            <p:ph type="dt" sz="half" idx="10"/>
          </p:nvPr>
        </p:nvSpPr>
        <p:spPr/>
        <p:txBody>
          <a:bodyPr/>
          <a:lstStyle/>
          <a:p>
            <a:fld id="{53079519-1582-4566-96C6-CA7B0F68875A}" type="datetimeFigureOut">
              <a:rPr lang="es-ES" smtClean="0"/>
              <a:t>12/7/24</a:t>
            </a:fld>
            <a:endParaRPr lang="es-ES"/>
          </a:p>
        </p:txBody>
      </p:sp>
      <p:sp>
        <p:nvSpPr>
          <p:cNvPr id="8" name="Footer Placeholder 7">
            <a:extLst>
              <a:ext uri="{FF2B5EF4-FFF2-40B4-BE49-F238E27FC236}">
                <a16:creationId xmlns:a16="http://schemas.microsoft.com/office/drawing/2014/main" id="{1E02E6DC-A634-ABE5-885B-22C39F2B7867}"/>
              </a:ext>
            </a:extLst>
          </p:cNvPr>
          <p:cNvSpPr>
            <a:spLocks noGrp="1"/>
          </p:cNvSpPr>
          <p:nvPr>
            <p:ph type="ftr" sz="quarter" idx="11"/>
          </p:nvPr>
        </p:nvSpPr>
        <p:spPr/>
        <p:txBody>
          <a:bodyPr/>
          <a:lstStyle/>
          <a:p>
            <a:endParaRPr lang="es-ES"/>
          </a:p>
        </p:txBody>
      </p:sp>
      <p:sp>
        <p:nvSpPr>
          <p:cNvPr id="9" name="Slide Number Placeholder 8">
            <a:extLst>
              <a:ext uri="{FF2B5EF4-FFF2-40B4-BE49-F238E27FC236}">
                <a16:creationId xmlns:a16="http://schemas.microsoft.com/office/drawing/2014/main" id="{FF0EEACF-E2D7-B5B4-E222-3F49D07DD1D0}"/>
              </a:ext>
            </a:extLst>
          </p:cNvPr>
          <p:cNvSpPr>
            <a:spLocks noGrp="1"/>
          </p:cNvSpPr>
          <p:nvPr>
            <p:ph type="sldNum" sz="quarter" idx="12"/>
          </p:nvPr>
        </p:nvSpPr>
        <p:spPr/>
        <p:txBody>
          <a:bodyPr/>
          <a:lstStyle/>
          <a:p>
            <a:fld id="{18BC90EC-E035-4A17-81BB-F376E2B8A5CF}" type="slidenum">
              <a:rPr lang="es-ES" smtClean="0"/>
              <a:t>‹#›</a:t>
            </a:fld>
            <a:endParaRPr lang="es-ES"/>
          </a:p>
        </p:txBody>
      </p:sp>
    </p:spTree>
    <p:extLst>
      <p:ext uri="{BB962C8B-B14F-4D97-AF65-F5344CB8AC3E}">
        <p14:creationId xmlns:p14="http://schemas.microsoft.com/office/powerpoint/2010/main" val="12358228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5407B-0E40-9A32-F720-68F0FEFFFC48}"/>
              </a:ext>
            </a:extLst>
          </p:cNvPr>
          <p:cNvSpPr>
            <a:spLocks noGrp="1"/>
          </p:cNvSpPr>
          <p:nvPr>
            <p:ph type="title"/>
          </p:nvPr>
        </p:nvSpPr>
        <p:spPr/>
        <p:txBody>
          <a:bodyPr/>
          <a:lstStyle/>
          <a:p>
            <a:r>
              <a:rPr lang="en-GB"/>
              <a:t>Click to edit Master title style</a:t>
            </a:r>
            <a:endParaRPr lang="es-ES"/>
          </a:p>
        </p:txBody>
      </p:sp>
      <p:sp>
        <p:nvSpPr>
          <p:cNvPr id="3" name="Date Placeholder 2">
            <a:extLst>
              <a:ext uri="{FF2B5EF4-FFF2-40B4-BE49-F238E27FC236}">
                <a16:creationId xmlns:a16="http://schemas.microsoft.com/office/drawing/2014/main" id="{84DDC34C-B49C-1DF7-9385-B8CA81D456A9}"/>
              </a:ext>
            </a:extLst>
          </p:cNvPr>
          <p:cNvSpPr>
            <a:spLocks noGrp="1"/>
          </p:cNvSpPr>
          <p:nvPr>
            <p:ph type="dt" sz="half" idx="10"/>
          </p:nvPr>
        </p:nvSpPr>
        <p:spPr/>
        <p:txBody>
          <a:bodyPr/>
          <a:lstStyle/>
          <a:p>
            <a:fld id="{53079519-1582-4566-96C6-CA7B0F68875A}" type="datetimeFigureOut">
              <a:rPr lang="es-ES" smtClean="0"/>
              <a:t>12/7/24</a:t>
            </a:fld>
            <a:endParaRPr lang="es-ES"/>
          </a:p>
        </p:txBody>
      </p:sp>
      <p:sp>
        <p:nvSpPr>
          <p:cNvPr id="4" name="Footer Placeholder 3">
            <a:extLst>
              <a:ext uri="{FF2B5EF4-FFF2-40B4-BE49-F238E27FC236}">
                <a16:creationId xmlns:a16="http://schemas.microsoft.com/office/drawing/2014/main" id="{9A27C6B9-6FC2-51DD-202A-38BFA8A9BB28}"/>
              </a:ext>
            </a:extLst>
          </p:cNvPr>
          <p:cNvSpPr>
            <a:spLocks noGrp="1"/>
          </p:cNvSpPr>
          <p:nvPr>
            <p:ph type="ftr" sz="quarter" idx="11"/>
          </p:nvPr>
        </p:nvSpPr>
        <p:spPr/>
        <p:txBody>
          <a:bodyPr/>
          <a:lstStyle/>
          <a:p>
            <a:endParaRPr lang="es-ES"/>
          </a:p>
        </p:txBody>
      </p:sp>
      <p:sp>
        <p:nvSpPr>
          <p:cNvPr id="5" name="Slide Number Placeholder 4">
            <a:extLst>
              <a:ext uri="{FF2B5EF4-FFF2-40B4-BE49-F238E27FC236}">
                <a16:creationId xmlns:a16="http://schemas.microsoft.com/office/drawing/2014/main" id="{3AA948F0-A553-EC6F-F86F-CB59A3D70679}"/>
              </a:ext>
            </a:extLst>
          </p:cNvPr>
          <p:cNvSpPr>
            <a:spLocks noGrp="1"/>
          </p:cNvSpPr>
          <p:nvPr>
            <p:ph type="sldNum" sz="quarter" idx="12"/>
          </p:nvPr>
        </p:nvSpPr>
        <p:spPr/>
        <p:txBody>
          <a:bodyPr/>
          <a:lstStyle/>
          <a:p>
            <a:fld id="{18BC90EC-E035-4A17-81BB-F376E2B8A5CF}" type="slidenum">
              <a:rPr lang="es-ES" smtClean="0"/>
              <a:t>‹#›</a:t>
            </a:fld>
            <a:endParaRPr lang="es-ES"/>
          </a:p>
        </p:txBody>
      </p:sp>
    </p:spTree>
    <p:extLst>
      <p:ext uri="{BB962C8B-B14F-4D97-AF65-F5344CB8AC3E}">
        <p14:creationId xmlns:p14="http://schemas.microsoft.com/office/powerpoint/2010/main" val="29878577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D16FCD8-EF20-3B2C-1416-1479D1AA5054}"/>
              </a:ext>
            </a:extLst>
          </p:cNvPr>
          <p:cNvSpPr>
            <a:spLocks noGrp="1"/>
          </p:cNvSpPr>
          <p:nvPr>
            <p:ph type="dt" sz="half" idx="10"/>
          </p:nvPr>
        </p:nvSpPr>
        <p:spPr/>
        <p:txBody>
          <a:bodyPr/>
          <a:lstStyle/>
          <a:p>
            <a:fld id="{53079519-1582-4566-96C6-CA7B0F68875A}" type="datetimeFigureOut">
              <a:rPr lang="es-ES" smtClean="0"/>
              <a:t>12/7/24</a:t>
            </a:fld>
            <a:endParaRPr lang="es-ES"/>
          </a:p>
        </p:txBody>
      </p:sp>
      <p:sp>
        <p:nvSpPr>
          <p:cNvPr id="3" name="Footer Placeholder 2">
            <a:extLst>
              <a:ext uri="{FF2B5EF4-FFF2-40B4-BE49-F238E27FC236}">
                <a16:creationId xmlns:a16="http://schemas.microsoft.com/office/drawing/2014/main" id="{FDC6B82D-1F90-D524-0F94-5FAD7AA4B224}"/>
              </a:ext>
            </a:extLst>
          </p:cNvPr>
          <p:cNvSpPr>
            <a:spLocks noGrp="1"/>
          </p:cNvSpPr>
          <p:nvPr>
            <p:ph type="ftr" sz="quarter" idx="11"/>
          </p:nvPr>
        </p:nvSpPr>
        <p:spPr/>
        <p:txBody>
          <a:bodyPr/>
          <a:lstStyle/>
          <a:p>
            <a:endParaRPr lang="es-ES"/>
          </a:p>
        </p:txBody>
      </p:sp>
      <p:sp>
        <p:nvSpPr>
          <p:cNvPr id="4" name="Slide Number Placeholder 3">
            <a:extLst>
              <a:ext uri="{FF2B5EF4-FFF2-40B4-BE49-F238E27FC236}">
                <a16:creationId xmlns:a16="http://schemas.microsoft.com/office/drawing/2014/main" id="{89C584F3-D125-3399-F87C-2BFDB7D36422}"/>
              </a:ext>
            </a:extLst>
          </p:cNvPr>
          <p:cNvSpPr>
            <a:spLocks noGrp="1"/>
          </p:cNvSpPr>
          <p:nvPr>
            <p:ph type="sldNum" sz="quarter" idx="12"/>
          </p:nvPr>
        </p:nvSpPr>
        <p:spPr/>
        <p:txBody>
          <a:bodyPr/>
          <a:lstStyle/>
          <a:p>
            <a:fld id="{18BC90EC-E035-4A17-81BB-F376E2B8A5CF}" type="slidenum">
              <a:rPr lang="es-ES" smtClean="0"/>
              <a:t>‹#›</a:t>
            </a:fld>
            <a:endParaRPr lang="es-ES"/>
          </a:p>
        </p:txBody>
      </p:sp>
    </p:spTree>
    <p:extLst>
      <p:ext uri="{BB962C8B-B14F-4D97-AF65-F5344CB8AC3E}">
        <p14:creationId xmlns:p14="http://schemas.microsoft.com/office/powerpoint/2010/main" val="18060648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99CB3-E852-2A07-2F81-7203D4A72D1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s-ES"/>
          </a:p>
        </p:txBody>
      </p:sp>
      <p:sp>
        <p:nvSpPr>
          <p:cNvPr id="3" name="Content Placeholder 2">
            <a:extLst>
              <a:ext uri="{FF2B5EF4-FFF2-40B4-BE49-F238E27FC236}">
                <a16:creationId xmlns:a16="http://schemas.microsoft.com/office/drawing/2014/main" id="{D8E10D75-3BAE-E3A1-52BE-4651BE661E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
          </a:p>
        </p:txBody>
      </p:sp>
      <p:sp>
        <p:nvSpPr>
          <p:cNvPr id="4" name="Text Placeholder 3">
            <a:extLst>
              <a:ext uri="{FF2B5EF4-FFF2-40B4-BE49-F238E27FC236}">
                <a16:creationId xmlns:a16="http://schemas.microsoft.com/office/drawing/2014/main" id="{33A56AAE-7C6A-CD5B-F841-12E51090A1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50828CC-47DC-69AB-B767-631777A77EF9}"/>
              </a:ext>
            </a:extLst>
          </p:cNvPr>
          <p:cNvSpPr>
            <a:spLocks noGrp="1"/>
          </p:cNvSpPr>
          <p:nvPr>
            <p:ph type="dt" sz="half" idx="10"/>
          </p:nvPr>
        </p:nvSpPr>
        <p:spPr/>
        <p:txBody>
          <a:bodyPr/>
          <a:lstStyle/>
          <a:p>
            <a:fld id="{53079519-1582-4566-96C6-CA7B0F68875A}" type="datetimeFigureOut">
              <a:rPr lang="es-ES" smtClean="0"/>
              <a:t>12/7/24</a:t>
            </a:fld>
            <a:endParaRPr lang="es-ES"/>
          </a:p>
        </p:txBody>
      </p:sp>
      <p:sp>
        <p:nvSpPr>
          <p:cNvPr id="6" name="Footer Placeholder 5">
            <a:extLst>
              <a:ext uri="{FF2B5EF4-FFF2-40B4-BE49-F238E27FC236}">
                <a16:creationId xmlns:a16="http://schemas.microsoft.com/office/drawing/2014/main" id="{613B01BE-5DEC-13D7-3FEC-C0A1622DA39D}"/>
              </a:ext>
            </a:extLst>
          </p:cNvPr>
          <p:cNvSpPr>
            <a:spLocks noGrp="1"/>
          </p:cNvSpPr>
          <p:nvPr>
            <p:ph type="ftr" sz="quarter" idx="11"/>
          </p:nvPr>
        </p:nvSpPr>
        <p:spPr/>
        <p:txBody>
          <a:bodyPr/>
          <a:lstStyle/>
          <a:p>
            <a:endParaRPr lang="es-ES"/>
          </a:p>
        </p:txBody>
      </p:sp>
      <p:sp>
        <p:nvSpPr>
          <p:cNvPr id="7" name="Slide Number Placeholder 6">
            <a:extLst>
              <a:ext uri="{FF2B5EF4-FFF2-40B4-BE49-F238E27FC236}">
                <a16:creationId xmlns:a16="http://schemas.microsoft.com/office/drawing/2014/main" id="{98A2A067-0934-7FCF-33D9-4C7F9429B42D}"/>
              </a:ext>
            </a:extLst>
          </p:cNvPr>
          <p:cNvSpPr>
            <a:spLocks noGrp="1"/>
          </p:cNvSpPr>
          <p:nvPr>
            <p:ph type="sldNum" sz="quarter" idx="12"/>
          </p:nvPr>
        </p:nvSpPr>
        <p:spPr/>
        <p:txBody>
          <a:bodyPr/>
          <a:lstStyle/>
          <a:p>
            <a:fld id="{18BC90EC-E035-4A17-81BB-F376E2B8A5CF}" type="slidenum">
              <a:rPr lang="es-ES" smtClean="0"/>
              <a:t>‹#›</a:t>
            </a:fld>
            <a:endParaRPr lang="es-ES"/>
          </a:p>
        </p:txBody>
      </p:sp>
    </p:spTree>
    <p:extLst>
      <p:ext uri="{BB962C8B-B14F-4D97-AF65-F5344CB8AC3E}">
        <p14:creationId xmlns:p14="http://schemas.microsoft.com/office/powerpoint/2010/main" val="3931818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7E7D2-B645-9B9F-A78D-6B51662F0DF9}"/>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790E46D7-6C97-90DD-57E5-CB2D66EFEB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94BF9886-967C-BF1D-CB02-F6DDE5BE5661}"/>
              </a:ext>
            </a:extLst>
          </p:cNvPr>
          <p:cNvSpPr>
            <a:spLocks noGrp="1"/>
          </p:cNvSpPr>
          <p:nvPr>
            <p:ph type="dt" sz="half" idx="10"/>
          </p:nvPr>
        </p:nvSpPr>
        <p:spPr/>
        <p:txBody>
          <a:bodyPr/>
          <a:lstStyle/>
          <a:p>
            <a:fld id="{89EAB04D-218E-4515-90E8-69DA1A6E0DB5}" type="datetimeFigureOut">
              <a:rPr lang="en-NZ" smtClean="0"/>
              <a:t>12/07/24</a:t>
            </a:fld>
            <a:endParaRPr lang="en-NZ"/>
          </a:p>
        </p:txBody>
      </p:sp>
      <p:sp>
        <p:nvSpPr>
          <p:cNvPr id="5" name="Footer Placeholder 4">
            <a:extLst>
              <a:ext uri="{FF2B5EF4-FFF2-40B4-BE49-F238E27FC236}">
                <a16:creationId xmlns:a16="http://schemas.microsoft.com/office/drawing/2014/main" id="{DA0475A3-2418-00C5-44AA-BFC36FA6C434}"/>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03EF486F-5291-084E-EFF2-6D74A6814856}"/>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094468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CB008-E870-954E-5E59-BFB3F69D140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s-ES"/>
          </a:p>
        </p:txBody>
      </p:sp>
      <p:sp>
        <p:nvSpPr>
          <p:cNvPr id="3" name="Picture Placeholder 2">
            <a:extLst>
              <a:ext uri="{FF2B5EF4-FFF2-40B4-BE49-F238E27FC236}">
                <a16:creationId xmlns:a16="http://schemas.microsoft.com/office/drawing/2014/main" id="{2327F75D-3848-5BC9-0620-EB5199CA27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Text Placeholder 3">
            <a:extLst>
              <a:ext uri="{FF2B5EF4-FFF2-40B4-BE49-F238E27FC236}">
                <a16:creationId xmlns:a16="http://schemas.microsoft.com/office/drawing/2014/main" id="{001280F8-786A-0E71-5CDF-241A4846B4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FD3A237-6DB9-2107-4D7F-8EBBDE47ADDB}"/>
              </a:ext>
            </a:extLst>
          </p:cNvPr>
          <p:cNvSpPr>
            <a:spLocks noGrp="1"/>
          </p:cNvSpPr>
          <p:nvPr>
            <p:ph type="dt" sz="half" idx="10"/>
          </p:nvPr>
        </p:nvSpPr>
        <p:spPr/>
        <p:txBody>
          <a:bodyPr/>
          <a:lstStyle/>
          <a:p>
            <a:fld id="{53079519-1582-4566-96C6-CA7B0F68875A}" type="datetimeFigureOut">
              <a:rPr lang="es-ES" smtClean="0"/>
              <a:t>12/7/24</a:t>
            </a:fld>
            <a:endParaRPr lang="es-ES"/>
          </a:p>
        </p:txBody>
      </p:sp>
      <p:sp>
        <p:nvSpPr>
          <p:cNvPr id="6" name="Footer Placeholder 5">
            <a:extLst>
              <a:ext uri="{FF2B5EF4-FFF2-40B4-BE49-F238E27FC236}">
                <a16:creationId xmlns:a16="http://schemas.microsoft.com/office/drawing/2014/main" id="{9396055F-8848-9E0C-8098-2B4398E26951}"/>
              </a:ext>
            </a:extLst>
          </p:cNvPr>
          <p:cNvSpPr>
            <a:spLocks noGrp="1"/>
          </p:cNvSpPr>
          <p:nvPr>
            <p:ph type="ftr" sz="quarter" idx="11"/>
          </p:nvPr>
        </p:nvSpPr>
        <p:spPr/>
        <p:txBody>
          <a:bodyPr/>
          <a:lstStyle/>
          <a:p>
            <a:endParaRPr lang="es-ES"/>
          </a:p>
        </p:txBody>
      </p:sp>
      <p:sp>
        <p:nvSpPr>
          <p:cNvPr id="7" name="Slide Number Placeholder 6">
            <a:extLst>
              <a:ext uri="{FF2B5EF4-FFF2-40B4-BE49-F238E27FC236}">
                <a16:creationId xmlns:a16="http://schemas.microsoft.com/office/drawing/2014/main" id="{8BB04BF7-C5D2-E2DF-D63E-44F78EF8975D}"/>
              </a:ext>
            </a:extLst>
          </p:cNvPr>
          <p:cNvSpPr>
            <a:spLocks noGrp="1"/>
          </p:cNvSpPr>
          <p:nvPr>
            <p:ph type="sldNum" sz="quarter" idx="12"/>
          </p:nvPr>
        </p:nvSpPr>
        <p:spPr/>
        <p:txBody>
          <a:bodyPr/>
          <a:lstStyle/>
          <a:p>
            <a:fld id="{18BC90EC-E035-4A17-81BB-F376E2B8A5CF}" type="slidenum">
              <a:rPr lang="es-ES" smtClean="0"/>
              <a:t>‹#›</a:t>
            </a:fld>
            <a:endParaRPr lang="es-ES"/>
          </a:p>
        </p:txBody>
      </p:sp>
    </p:spTree>
    <p:extLst>
      <p:ext uri="{BB962C8B-B14F-4D97-AF65-F5344CB8AC3E}">
        <p14:creationId xmlns:p14="http://schemas.microsoft.com/office/powerpoint/2010/main" val="34250184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128F1-5D1B-070B-C2A5-F215A09A738C}"/>
              </a:ext>
            </a:extLst>
          </p:cNvPr>
          <p:cNvSpPr>
            <a:spLocks noGrp="1"/>
          </p:cNvSpPr>
          <p:nvPr>
            <p:ph type="title"/>
          </p:nvPr>
        </p:nvSpPr>
        <p:spPr/>
        <p:txBody>
          <a:bodyPr/>
          <a:lstStyle/>
          <a:p>
            <a:r>
              <a:rPr lang="en-GB"/>
              <a:t>Click to edit Master title style</a:t>
            </a:r>
            <a:endParaRPr lang="es-ES"/>
          </a:p>
        </p:txBody>
      </p:sp>
      <p:sp>
        <p:nvSpPr>
          <p:cNvPr id="3" name="Vertical Text Placeholder 2">
            <a:extLst>
              <a:ext uri="{FF2B5EF4-FFF2-40B4-BE49-F238E27FC236}">
                <a16:creationId xmlns:a16="http://schemas.microsoft.com/office/drawing/2014/main" id="{6C9188C0-D9A1-4E7D-A6F1-F6C19183EFD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
          </a:p>
        </p:txBody>
      </p:sp>
      <p:sp>
        <p:nvSpPr>
          <p:cNvPr id="4" name="Date Placeholder 3">
            <a:extLst>
              <a:ext uri="{FF2B5EF4-FFF2-40B4-BE49-F238E27FC236}">
                <a16:creationId xmlns:a16="http://schemas.microsoft.com/office/drawing/2014/main" id="{3AAC35B2-1C41-385A-5B51-87A644C06BAB}"/>
              </a:ext>
            </a:extLst>
          </p:cNvPr>
          <p:cNvSpPr>
            <a:spLocks noGrp="1"/>
          </p:cNvSpPr>
          <p:nvPr>
            <p:ph type="dt" sz="half" idx="10"/>
          </p:nvPr>
        </p:nvSpPr>
        <p:spPr/>
        <p:txBody>
          <a:bodyPr/>
          <a:lstStyle/>
          <a:p>
            <a:fld id="{53079519-1582-4566-96C6-CA7B0F68875A}" type="datetimeFigureOut">
              <a:rPr lang="es-ES" smtClean="0"/>
              <a:t>12/7/24</a:t>
            </a:fld>
            <a:endParaRPr lang="es-ES"/>
          </a:p>
        </p:txBody>
      </p:sp>
      <p:sp>
        <p:nvSpPr>
          <p:cNvPr id="5" name="Footer Placeholder 4">
            <a:extLst>
              <a:ext uri="{FF2B5EF4-FFF2-40B4-BE49-F238E27FC236}">
                <a16:creationId xmlns:a16="http://schemas.microsoft.com/office/drawing/2014/main" id="{01956A9B-B123-5351-7B20-C15DF72666CB}"/>
              </a:ext>
            </a:extLst>
          </p:cNvPr>
          <p:cNvSpPr>
            <a:spLocks noGrp="1"/>
          </p:cNvSpPr>
          <p:nvPr>
            <p:ph type="ftr" sz="quarter" idx="11"/>
          </p:nvPr>
        </p:nvSpPr>
        <p:spPr/>
        <p:txBody>
          <a:bodyPr/>
          <a:lstStyle/>
          <a:p>
            <a:endParaRPr lang="es-ES"/>
          </a:p>
        </p:txBody>
      </p:sp>
      <p:sp>
        <p:nvSpPr>
          <p:cNvPr id="6" name="Slide Number Placeholder 5">
            <a:extLst>
              <a:ext uri="{FF2B5EF4-FFF2-40B4-BE49-F238E27FC236}">
                <a16:creationId xmlns:a16="http://schemas.microsoft.com/office/drawing/2014/main" id="{B76D1FEF-8D9E-CCDB-FAAD-7BB7AE0D0995}"/>
              </a:ext>
            </a:extLst>
          </p:cNvPr>
          <p:cNvSpPr>
            <a:spLocks noGrp="1"/>
          </p:cNvSpPr>
          <p:nvPr>
            <p:ph type="sldNum" sz="quarter" idx="12"/>
          </p:nvPr>
        </p:nvSpPr>
        <p:spPr/>
        <p:txBody>
          <a:bodyPr/>
          <a:lstStyle/>
          <a:p>
            <a:fld id="{18BC90EC-E035-4A17-81BB-F376E2B8A5CF}" type="slidenum">
              <a:rPr lang="es-ES" smtClean="0"/>
              <a:t>‹#›</a:t>
            </a:fld>
            <a:endParaRPr lang="es-ES"/>
          </a:p>
        </p:txBody>
      </p:sp>
    </p:spTree>
    <p:extLst>
      <p:ext uri="{BB962C8B-B14F-4D97-AF65-F5344CB8AC3E}">
        <p14:creationId xmlns:p14="http://schemas.microsoft.com/office/powerpoint/2010/main" val="21676116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6CA699-FB24-0E96-0A33-CCACC944A56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s-ES"/>
          </a:p>
        </p:txBody>
      </p:sp>
      <p:sp>
        <p:nvSpPr>
          <p:cNvPr id="3" name="Vertical Text Placeholder 2">
            <a:extLst>
              <a:ext uri="{FF2B5EF4-FFF2-40B4-BE49-F238E27FC236}">
                <a16:creationId xmlns:a16="http://schemas.microsoft.com/office/drawing/2014/main" id="{CDCC1A4E-3FCD-042B-197F-24EF3EDFBC0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
          </a:p>
        </p:txBody>
      </p:sp>
      <p:sp>
        <p:nvSpPr>
          <p:cNvPr id="4" name="Date Placeholder 3">
            <a:extLst>
              <a:ext uri="{FF2B5EF4-FFF2-40B4-BE49-F238E27FC236}">
                <a16:creationId xmlns:a16="http://schemas.microsoft.com/office/drawing/2014/main" id="{70CED90B-8F42-A361-078A-696FDBD04B3E}"/>
              </a:ext>
            </a:extLst>
          </p:cNvPr>
          <p:cNvSpPr>
            <a:spLocks noGrp="1"/>
          </p:cNvSpPr>
          <p:nvPr>
            <p:ph type="dt" sz="half" idx="10"/>
          </p:nvPr>
        </p:nvSpPr>
        <p:spPr/>
        <p:txBody>
          <a:bodyPr/>
          <a:lstStyle/>
          <a:p>
            <a:fld id="{53079519-1582-4566-96C6-CA7B0F68875A}" type="datetimeFigureOut">
              <a:rPr lang="es-ES" smtClean="0"/>
              <a:t>12/7/24</a:t>
            </a:fld>
            <a:endParaRPr lang="es-ES"/>
          </a:p>
        </p:txBody>
      </p:sp>
      <p:sp>
        <p:nvSpPr>
          <p:cNvPr id="5" name="Footer Placeholder 4">
            <a:extLst>
              <a:ext uri="{FF2B5EF4-FFF2-40B4-BE49-F238E27FC236}">
                <a16:creationId xmlns:a16="http://schemas.microsoft.com/office/drawing/2014/main" id="{BC9D63DB-A681-B554-FF35-C107328931A3}"/>
              </a:ext>
            </a:extLst>
          </p:cNvPr>
          <p:cNvSpPr>
            <a:spLocks noGrp="1"/>
          </p:cNvSpPr>
          <p:nvPr>
            <p:ph type="ftr" sz="quarter" idx="11"/>
          </p:nvPr>
        </p:nvSpPr>
        <p:spPr/>
        <p:txBody>
          <a:bodyPr/>
          <a:lstStyle/>
          <a:p>
            <a:endParaRPr lang="es-ES"/>
          </a:p>
        </p:txBody>
      </p:sp>
      <p:sp>
        <p:nvSpPr>
          <p:cNvPr id="6" name="Slide Number Placeholder 5">
            <a:extLst>
              <a:ext uri="{FF2B5EF4-FFF2-40B4-BE49-F238E27FC236}">
                <a16:creationId xmlns:a16="http://schemas.microsoft.com/office/drawing/2014/main" id="{B9DAD6AB-59B3-492E-0A2E-7FCDBF99C273}"/>
              </a:ext>
            </a:extLst>
          </p:cNvPr>
          <p:cNvSpPr>
            <a:spLocks noGrp="1"/>
          </p:cNvSpPr>
          <p:nvPr>
            <p:ph type="sldNum" sz="quarter" idx="12"/>
          </p:nvPr>
        </p:nvSpPr>
        <p:spPr/>
        <p:txBody>
          <a:bodyPr/>
          <a:lstStyle/>
          <a:p>
            <a:fld id="{18BC90EC-E035-4A17-81BB-F376E2B8A5CF}" type="slidenum">
              <a:rPr lang="es-ES" smtClean="0"/>
              <a:t>‹#›</a:t>
            </a:fld>
            <a:endParaRPr lang="es-ES"/>
          </a:p>
        </p:txBody>
      </p:sp>
    </p:spTree>
    <p:extLst>
      <p:ext uri="{BB962C8B-B14F-4D97-AF65-F5344CB8AC3E}">
        <p14:creationId xmlns:p14="http://schemas.microsoft.com/office/powerpoint/2010/main" val="3284062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6" name="object 3">
            <a:extLst>
              <a:ext uri="{FF2B5EF4-FFF2-40B4-BE49-F238E27FC236}">
                <a16:creationId xmlns:a16="http://schemas.microsoft.com/office/drawing/2014/main" id="{BDC09DD5-328A-4E12-98AC-32EFFA4E3094}"/>
              </a:ext>
            </a:extLst>
          </p:cNvPr>
          <p:cNvSpPr/>
          <p:nvPr userDrawn="1"/>
        </p:nvSpPr>
        <p:spPr>
          <a:xfrm>
            <a:off x="763" y="0"/>
            <a:ext cx="12191365" cy="6858000"/>
          </a:xfrm>
          <a:custGeom>
            <a:avLst/>
            <a:gdLst/>
            <a:ahLst/>
            <a:cxnLst/>
            <a:rect l="l" t="t" r="r" b="b"/>
            <a:pathLst>
              <a:path w="12191365" h="5332095">
                <a:moveTo>
                  <a:pt x="0" y="5331714"/>
                </a:moveTo>
                <a:lnTo>
                  <a:pt x="12191238" y="5331714"/>
                </a:lnTo>
                <a:lnTo>
                  <a:pt x="12191238" y="0"/>
                </a:lnTo>
                <a:lnTo>
                  <a:pt x="0" y="0"/>
                </a:lnTo>
                <a:lnTo>
                  <a:pt x="0" y="5331714"/>
                </a:lnTo>
                <a:close/>
              </a:path>
            </a:pathLst>
          </a:custGeom>
          <a:solidFill>
            <a:srgbClr val="0069B0"/>
          </a:solidFill>
        </p:spPr>
        <p:txBody>
          <a:bodyPr wrap="square" lIns="0" tIns="0" rIns="0" bIns="0" rtlCol="0"/>
          <a:lstStyle/>
          <a:p>
            <a:endParaRPr sz="1000" dirty="0"/>
          </a:p>
        </p:txBody>
      </p:sp>
      <p:grpSp>
        <p:nvGrpSpPr>
          <p:cNvPr id="2" name="Group 1">
            <a:extLst>
              <a:ext uri="{FF2B5EF4-FFF2-40B4-BE49-F238E27FC236}">
                <a16:creationId xmlns:a16="http://schemas.microsoft.com/office/drawing/2014/main" id="{47BF785D-D629-586B-362F-1852E191A441}"/>
              </a:ext>
            </a:extLst>
          </p:cNvPr>
          <p:cNvGrpSpPr/>
          <p:nvPr userDrawn="1"/>
        </p:nvGrpSpPr>
        <p:grpSpPr>
          <a:xfrm>
            <a:off x="4986049" y="2211121"/>
            <a:ext cx="1238860" cy="2605548"/>
            <a:chOff x="5053781" y="2202426"/>
            <a:chExt cx="1238860" cy="2605548"/>
          </a:xfrm>
        </p:grpSpPr>
        <p:cxnSp>
          <p:nvCxnSpPr>
            <p:cNvPr id="3" name="Straight Connector 2">
              <a:extLst>
                <a:ext uri="{FF2B5EF4-FFF2-40B4-BE49-F238E27FC236}">
                  <a16:creationId xmlns:a16="http://schemas.microsoft.com/office/drawing/2014/main" id="{72DD46DE-AD41-7038-D3E1-D8EE23CFC8F8}"/>
                </a:ext>
              </a:extLst>
            </p:cNvPr>
            <p:cNvCxnSpPr/>
            <p:nvPr userDrawn="1"/>
          </p:nvCxnSpPr>
          <p:spPr>
            <a:xfrm>
              <a:off x="5053781" y="2202426"/>
              <a:ext cx="0" cy="245806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47F225F8-A8C1-10AA-08B9-FD8D518944BD}"/>
                </a:ext>
              </a:extLst>
            </p:cNvPr>
            <p:cNvSpPr/>
            <p:nvPr userDrawn="1"/>
          </p:nvSpPr>
          <p:spPr>
            <a:xfrm>
              <a:off x="5171768" y="2202426"/>
              <a:ext cx="1120873" cy="2605548"/>
            </a:xfrm>
            <a:prstGeom prst="rect">
              <a:avLst/>
            </a:prstGeom>
            <a:solidFill>
              <a:srgbClr val="0069B4"/>
            </a:solidFill>
            <a:ln>
              <a:solidFill>
                <a:srgbClr val="0069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grpSp>
      <p:pic>
        <p:nvPicPr>
          <p:cNvPr id="5" name="Picture 4">
            <a:extLst>
              <a:ext uri="{FF2B5EF4-FFF2-40B4-BE49-F238E27FC236}">
                <a16:creationId xmlns:a16="http://schemas.microsoft.com/office/drawing/2014/main" id="{22AB4E4B-4A5C-C619-6EA8-EA3136EE3E6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99948" y="205691"/>
            <a:ext cx="1673113" cy="1201279"/>
          </a:xfrm>
          <a:prstGeom prst="rect">
            <a:avLst/>
          </a:prstGeom>
        </p:spPr>
      </p:pic>
      <p:pic>
        <p:nvPicPr>
          <p:cNvPr id="7" name="Picture 6">
            <a:extLst>
              <a:ext uri="{FF2B5EF4-FFF2-40B4-BE49-F238E27FC236}">
                <a16:creationId xmlns:a16="http://schemas.microsoft.com/office/drawing/2014/main" id="{68E9615C-4480-79AC-757A-315EBB6E2EA7}"/>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545777" y="2016423"/>
            <a:ext cx="2914542" cy="2800246"/>
          </a:xfrm>
          <a:prstGeom prst="rect">
            <a:avLst/>
          </a:prstGeom>
        </p:spPr>
      </p:pic>
    </p:spTree>
    <p:extLst>
      <p:ext uri="{BB962C8B-B14F-4D97-AF65-F5344CB8AC3E}">
        <p14:creationId xmlns:p14="http://schemas.microsoft.com/office/powerpoint/2010/main" val="40712961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0"/>
            <a:endParaRPr lang="en-US" dirty="0"/>
          </a:p>
        </p:txBody>
      </p:sp>
    </p:spTree>
    <p:extLst>
      <p:ext uri="{BB962C8B-B14F-4D97-AF65-F5344CB8AC3E}">
        <p14:creationId xmlns:p14="http://schemas.microsoft.com/office/powerpoint/2010/main" val="6524481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E3D22E-9E87-44AB-8271-F20F01B1E9E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8B8889A-14BB-4588-B51D-F39E6FE882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5A11A1D-BF23-4B7E-AD73-A795DD068C89}"/>
              </a:ext>
            </a:extLst>
          </p:cNvPr>
          <p:cNvSpPr>
            <a:spLocks noGrp="1"/>
          </p:cNvSpPr>
          <p:nvPr>
            <p:ph type="dt" sz="half" idx="10"/>
          </p:nvPr>
        </p:nvSpPr>
        <p:spPr/>
        <p:txBody>
          <a:bodyPr/>
          <a:lstStyle/>
          <a:p>
            <a:fld id="{1E1B93C7-32A8-46AF-A8DC-4EC17259C349}" type="datetimeFigureOut">
              <a:rPr lang="fr-FR" smtClean="0"/>
              <a:t>12/07/2024</a:t>
            </a:fld>
            <a:endParaRPr lang="fr-FR"/>
          </a:p>
        </p:txBody>
      </p:sp>
      <p:sp>
        <p:nvSpPr>
          <p:cNvPr id="5" name="Espace réservé du pied de page 4">
            <a:extLst>
              <a:ext uri="{FF2B5EF4-FFF2-40B4-BE49-F238E27FC236}">
                <a16:creationId xmlns:a16="http://schemas.microsoft.com/office/drawing/2014/main" id="{23EED3F1-8736-413F-B080-23394516D7D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734AF0C-3BFA-42DA-B2AC-61CA57EA9F3E}"/>
              </a:ext>
            </a:extLst>
          </p:cNvPr>
          <p:cNvSpPr>
            <a:spLocks noGrp="1"/>
          </p:cNvSpPr>
          <p:nvPr>
            <p:ph type="sldNum" sz="quarter" idx="12"/>
          </p:nvPr>
        </p:nvSpPr>
        <p:spPr/>
        <p:txBody>
          <a:bodyPr/>
          <a:lstStyle/>
          <a:p>
            <a:fld id="{D9A9652F-599E-4FEE-9697-6DF6F6741C5E}" type="slidenum">
              <a:rPr lang="fr-FR" smtClean="0"/>
              <a:t>‹#›</a:t>
            </a:fld>
            <a:endParaRPr lang="fr-FR"/>
          </a:p>
        </p:txBody>
      </p:sp>
    </p:spTree>
    <p:extLst>
      <p:ext uri="{BB962C8B-B14F-4D97-AF65-F5344CB8AC3E}">
        <p14:creationId xmlns:p14="http://schemas.microsoft.com/office/powerpoint/2010/main" val="15328438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9B4D1AF-CA40-5174-68F3-A56D10D8EBB5}"/>
              </a:ext>
            </a:extLst>
          </p:cNvPr>
          <p:cNvGrpSpPr/>
          <p:nvPr userDrawn="1"/>
        </p:nvGrpSpPr>
        <p:grpSpPr>
          <a:xfrm>
            <a:off x="5053782" y="2202427"/>
            <a:ext cx="1238860" cy="2605548"/>
            <a:chOff x="5053781" y="2202426"/>
            <a:chExt cx="1238860" cy="2605548"/>
          </a:xfrm>
        </p:grpSpPr>
        <p:cxnSp>
          <p:nvCxnSpPr>
            <p:cNvPr id="3" name="Straight Connector 2">
              <a:extLst>
                <a:ext uri="{FF2B5EF4-FFF2-40B4-BE49-F238E27FC236}">
                  <a16:creationId xmlns:a16="http://schemas.microsoft.com/office/drawing/2014/main" id="{5F4883C4-8C13-38B1-5C05-254523F8BD81}"/>
                </a:ext>
              </a:extLst>
            </p:cNvPr>
            <p:cNvCxnSpPr/>
            <p:nvPr userDrawn="1"/>
          </p:nvCxnSpPr>
          <p:spPr>
            <a:xfrm>
              <a:off x="5053781" y="2202426"/>
              <a:ext cx="0" cy="245806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A816C7B7-A43C-9606-F962-E8DA26E442CF}"/>
                </a:ext>
              </a:extLst>
            </p:cNvPr>
            <p:cNvSpPr/>
            <p:nvPr userDrawn="1"/>
          </p:nvSpPr>
          <p:spPr>
            <a:xfrm>
              <a:off x="5171768" y="2202426"/>
              <a:ext cx="1120873" cy="2605548"/>
            </a:xfrm>
            <a:prstGeom prst="rect">
              <a:avLst/>
            </a:prstGeom>
            <a:solidFill>
              <a:srgbClr val="0069B4"/>
            </a:solidFill>
            <a:ln>
              <a:solidFill>
                <a:srgbClr val="0069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grpSp>
      <p:pic>
        <p:nvPicPr>
          <p:cNvPr id="12" name="Picture 11">
            <a:extLst>
              <a:ext uri="{FF2B5EF4-FFF2-40B4-BE49-F238E27FC236}">
                <a16:creationId xmlns:a16="http://schemas.microsoft.com/office/drawing/2014/main" id="{EF3C1BF3-AA08-9B48-9529-D46C1EE2AF7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367682" y="121025"/>
            <a:ext cx="1673113" cy="1201279"/>
          </a:xfrm>
          <a:prstGeom prst="rect">
            <a:avLst/>
          </a:prstGeom>
        </p:spPr>
      </p:pic>
    </p:spTree>
    <p:extLst>
      <p:ext uri="{BB962C8B-B14F-4D97-AF65-F5344CB8AC3E}">
        <p14:creationId xmlns:p14="http://schemas.microsoft.com/office/powerpoint/2010/main" val="49274648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579FE31F-1D4D-4B52-9A81-CB2B02284CEC}" type="datetimeFigureOut">
              <a:rPr lang="en-US" smtClean="0"/>
              <a:t>7/12/24</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E80D1BD-FA8C-4E93-887E-E6D622DBB7EA}"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69117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9FE31F-1D4D-4B52-9A81-CB2B02284CEC}" type="datetimeFigureOut">
              <a:rPr lang="en-US" smtClean="0"/>
              <a:t>7/12/24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80D1BD-FA8C-4E93-887E-E6D622DBB7EA}" type="slidenum">
              <a:rPr lang="en-US" smtClean="0"/>
              <a:t>‹#›</a:t>
            </a:fld>
            <a:endParaRPr lang="en-US"/>
          </a:p>
        </p:txBody>
      </p:sp>
    </p:spTree>
    <p:extLst>
      <p:ext uri="{BB962C8B-B14F-4D97-AF65-F5344CB8AC3E}">
        <p14:creationId xmlns:p14="http://schemas.microsoft.com/office/powerpoint/2010/main" val="8681146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9FE31F-1D4D-4B52-9A81-CB2B02284CEC}" type="datetimeFigureOut">
              <a:rPr lang="en-US" smtClean="0"/>
              <a:t>7/12/24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80D1BD-FA8C-4E93-887E-E6D622DBB7EA}"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3091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D1909-4FBD-0D47-44F9-24DBAA8AFA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BD490513-D449-A7CF-87C1-98FF30DC65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DCA399D-62AD-729F-DA4F-B3825E233510}"/>
              </a:ext>
            </a:extLst>
          </p:cNvPr>
          <p:cNvSpPr>
            <a:spLocks noGrp="1"/>
          </p:cNvSpPr>
          <p:nvPr>
            <p:ph type="dt" sz="half" idx="10"/>
          </p:nvPr>
        </p:nvSpPr>
        <p:spPr/>
        <p:txBody>
          <a:bodyPr/>
          <a:lstStyle/>
          <a:p>
            <a:fld id="{89EAB04D-218E-4515-90E8-69DA1A6E0DB5}" type="datetimeFigureOut">
              <a:rPr lang="en-NZ" smtClean="0"/>
              <a:t>12/07/24</a:t>
            </a:fld>
            <a:endParaRPr lang="en-NZ"/>
          </a:p>
        </p:txBody>
      </p:sp>
      <p:sp>
        <p:nvSpPr>
          <p:cNvPr id="5" name="Footer Placeholder 4">
            <a:extLst>
              <a:ext uri="{FF2B5EF4-FFF2-40B4-BE49-F238E27FC236}">
                <a16:creationId xmlns:a16="http://schemas.microsoft.com/office/drawing/2014/main" id="{1CA476B0-0EB3-880F-F3DF-7801FEE6BD2F}"/>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C2371111-77A6-0D1E-AF4A-B97A94C3C646}"/>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97107367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9FE31F-1D4D-4B52-9A81-CB2B02284CEC}" type="datetimeFigureOut">
              <a:rPr lang="en-US" smtClean="0"/>
              <a:t>7/12/24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80D1BD-FA8C-4E93-887E-E6D622DBB7EA}" type="slidenum">
              <a:rPr lang="en-US" smtClean="0"/>
              <a:t>‹#›</a:t>
            </a:fld>
            <a:endParaRPr lang="en-US"/>
          </a:p>
        </p:txBody>
      </p:sp>
    </p:spTree>
    <p:extLst>
      <p:ext uri="{BB962C8B-B14F-4D97-AF65-F5344CB8AC3E}">
        <p14:creationId xmlns:p14="http://schemas.microsoft.com/office/powerpoint/2010/main" val="16463992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79FE31F-1D4D-4B52-9A81-CB2B02284CEC}" type="datetimeFigureOut">
              <a:rPr lang="en-US" smtClean="0"/>
              <a:t>7/12/24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80D1BD-FA8C-4E93-887E-E6D622DBB7EA}" type="slidenum">
              <a:rPr lang="en-US" smtClean="0"/>
              <a:t>‹#›</a:t>
            </a:fld>
            <a:endParaRPr lang="en-US"/>
          </a:p>
        </p:txBody>
      </p:sp>
    </p:spTree>
    <p:extLst>
      <p:ext uri="{BB962C8B-B14F-4D97-AF65-F5344CB8AC3E}">
        <p14:creationId xmlns:p14="http://schemas.microsoft.com/office/powerpoint/2010/main" val="227550988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79FE31F-1D4D-4B52-9A81-CB2B02284CEC}" type="datetimeFigureOut">
              <a:rPr lang="en-US" smtClean="0"/>
              <a:t>7/12/24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80D1BD-FA8C-4E93-887E-E6D622DBB7EA}" type="slidenum">
              <a:rPr lang="en-US" smtClean="0"/>
              <a:t>‹#›</a:t>
            </a:fld>
            <a:endParaRPr lang="en-US"/>
          </a:p>
        </p:txBody>
      </p:sp>
    </p:spTree>
    <p:extLst>
      <p:ext uri="{BB962C8B-B14F-4D97-AF65-F5344CB8AC3E}">
        <p14:creationId xmlns:p14="http://schemas.microsoft.com/office/powerpoint/2010/main" val="347779991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9FE31F-1D4D-4B52-9A81-CB2B02284CEC}" type="datetimeFigureOut">
              <a:rPr lang="en-US" smtClean="0"/>
              <a:t>7/12/24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E80D1BD-FA8C-4E93-887E-E6D622DBB7EA}" type="slidenum">
              <a:rPr lang="en-US" smtClean="0"/>
              <a:t>‹#›</a:t>
            </a:fld>
            <a:endParaRPr lang="en-US"/>
          </a:p>
        </p:txBody>
      </p:sp>
    </p:spTree>
    <p:extLst>
      <p:ext uri="{BB962C8B-B14F-4D97-AF65-F5344CB8AC3E}">
        <p14:creationId xmlns:p14="http://schemas.microsoft.com/office/powerpoint/2010/main" val="270199642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79FE31F-1D4D-4B52-9A81-CB2B02284CEC}" type="datetimeFigureOut">
              <a:rPr lang="en-US" smtClean="0"/>
              <a:t>7/12/24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80D1BD-FA8C-4E93-887E-E6D622DBB7EA}" type="slidenum">
              <a:rPr lang="en-US" smtClean="0"/>
              <a:t>‹#›</a:t>
            </a:fld>
            <a:endParaRPr lang="en-US"/>
          </a:p>
        </p:txBody>
      </p:sp>
    </p:spTree>
    <p:extLst>
      <p:ext uri="{BB962C8B-B14F-4D97-AF65-F5344CB8AC3E}">
        <p14:creationId xmlns:p14="http://schemas.microsoft.com/office/powerpoint/2010/main" val="229722676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79FE31F-1D4D-4B52-9A81-CB2B02284CEC}" type="datetimeFigureOut">
              <a:rPr lang="en-US" smtClean="0"/>
              <a:t>7/12/24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80D1BD-FA8C-4E93-887E-E6D622DBB7EA}" type="slidenum">
              <a:rPr lang="en-US" smtClean="0"/>
              <a:t>‹#›</a:t>
            </a:fld>
            <a:endParaRPr lang="en-US"/>
          </a:p>
        </p:txBody>
      </p:sp>
    </p:spTree>
    <p:extLst>
      <p:ext uri="{BB962C8B-B14F-4D97-AF65-F5344CB8AC3E}">
        <p14:creationId xmlns:p14="http://schemas.microsoft.com/office/powerpoint/2010/main" val="254281831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9FE31F-1D4D-4B52-9A81-CB2B02284CEC}" type="datetimeFigureOut">
              <a:rPr lang="en-US" smtClean="0"/>
              <a:t>7/12/24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80D1BD-FA8C-4E93-887E-E6D622DBB7EA}" type="slidenum">
              <a:rPr lang="en-US" smtClean="0"/>
              <a:t>‹#›</a:t>
            </a:fld>
            <a:endParaRPr lang="en-US"/>
          </a:p>
        </p:txBody>
      </p:sp>
    </p:spTree>
    <p:extLst>
      <p:ext uri="{BB962C8B-B14F-4D97-AF65-F5344CB8AC3E}">
        <p14:creationId xmlns:p14="http://schemas.microsoft.com/office/powerpoint/2010/main" val="51744886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9FE31F-1D4D-4B52-9A81-CB2B02284CEC}" type="datetimeFigureOut">
              <a:rPr lang="en-US" smtClean="0"/>
              <a:t>7/12/24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80D1BD-FA8C-4E93-887E-E6D622DBB7EA}" type="slidenum">
              <a:rPr lang="en-US" smtClean="0"/>
              <a:t>‹#›</a:t>
            </a:fld>
            <a:endParaRPr lang="en-US"/>
          </a:p>
        </p:txBody>
      </p:sp>
    </p:spTree>
    <p:extLst>
      <p:ext uri="{BB962C8B-B14F-4D97-AF65-F5344CB8AC3E}">
        <p14:creationId xmlns:p14="http://schemas.microsoft.com/office/powerpoint/2010/main" val="369718352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E76D7-BB7A-D04C-BC9A-0C157D0780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720C397-3BA1-A745-90D7-4113A09A7B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43D34E2-6451-8D48-9EE4-04552B156D94}"/>
              </a:ext>
            </a:extLst>
          </p:cNvPr>
          <p:cNvSpPr>
            <a:spLocks noGrp="1"/>
          </p:cNvSpPr>
          <p:nvPr>
            <p:ph type="dt" sz="half" idx="10"/>
          </p:nvPr>
        </p:nvSpPr>
        <p:spPr/>
        <p:txBody>
          <a:bodyPr/>
          <a:lstStyle/>
          <a:p>
            <a:fld id="{C7CC283C-385D-B447-9959-D52334906EFA}" type="datetimeFigureOut">
              <a:rPr lang="en-US" smtClean="0"/>
              <a:t>7/12/24</a:t>
            </a:fld>
            <a:endParaRPr lang="en-US"/>
          </a:p>
        </p:txBody>
      </p:sp>
      <p:sp>
        <p:nvSpPr>
          <p:cNvPr id="5" name="Footer Placeholder 4">
            <a:extLst>
              <a:ext uri="{FF2B5EF4-FFF2-40B4-BE49-F238E27FC236}">
                <a16:creationId xmlns:a16="http://schemas.microsoft.com/office/drawing/2014/main" id="{24F600CB-661E-4646-B61E-A5BD68909A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E3B287-E623-804E-8451-D379A1550A4E}"/>
              </a:ext>
            </a:extLst>
          </p:cNvPr>
          <p:cNvSpPr>
            <a:spLocks noGrp="1"/>
          </p:cNvSpPr>
          <p:nvPr>
            <p:ph type="sldNum" sz="quarter" idx="12"/>
          </p:nvPr>
        </p:nvSpPr>
        <p:spPr/>
        <p:txBody>
          <a:bodyPr/>
          <a:lstStyle/>
          <a:p>
            <a:fld id="{11C18284-9F9A-8449-A88E-5431B14F7B2D}" type="slidenum">
              <a:rPr lang="en-US" smtClean="0"/>
              <a:t>‹#›</a:t>
            </a:fld>
            <a:endParaRPr lang="en-US"/>
          </a:p>
        </p:txBody>
      </p:sp>
    </p:spTree>
    <p:extLst>
      <p:ext uri="{BB962C8B-B14F-4D97-AF65-F5344CB8AC3E}">
        <p14:creationId xmlns:p14="http://schemas.microsoft.com/office/powerpoint/2010/main" val="226999621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6ED51-62F8-044E-B1E9-A6EAF7C5AA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AB0A2F-8143-F34E-BE2E-AD2ECCA46F5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DBA72F-408A-A642-9AD4-06AD08250C78}"/>
              </a:ext>
            </a:extLst>
          </p:cNvPr>
          <p:cNvSpPr>
            <a:spLocks noGrp="1"/>
          </p:cNvSpPr>
          <p:nvPr>
            <p:ph type="dt" sz="half" idx="10"/>
          </p:nvPr>
        </p:nvSpPr>
        <p:spPr/>
        <p:txBody>
          <a:bodyPr/>
          <a:lstStyle/>
          <a:p>
            <a:fld id="{C7CC283C-385D-B447-9959-D52334906EFA}" type="datetimeFigureOut">
              <a:rPr lang="en-US" smtClean="0"/>
              <a:t>7/12/24</a:t>
            </a:fld>
            <a:endParaRPr lang="en-US"/>
          </a:p>
        </p:txBody>
      </p:sp>
      <p:sp>
        <p:nvSpPr>
          <p:cNvPr id="5" name="Footer Placeholder 4">
            <a:extLst>
              <a:ext uri="{FF2B5EF4-FFF2-40B4-BE49-F238E27FC236}">
                <a16:creationId xmlns:a16="http://schemas.microsoft.com/office/drawing/2014/main" id="{6680BF00-28B9-934D-B01D-AE4E843D59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8DC9E2-CE0F-6947-87EA-29223AB3A178}"/>
              </a:ext>
            </a:extLst>
          </p:cNvPr>
          <p:cNvSpPr>
            <a:spLocks noGrp="1"/>
          </p:cNvSpPr>
          <p:nvPr>
            <p:ph type="sldNum" sz="quarter" idx="12"/>
          </p:nvPr>
        </p:nvSpPr>
        <p:spPr/>
        <p:txBody>
          <a:bodyPr/>
          <a:lstStyle/>
          <a:p>
            <a:fld id="{11C18284-9F9A-8449-A88E-5431B14F7B2D}" type="slidenum">
              <a:rPr lang="en-US" smtClean="0"/>
              <a:t>‹#›</a:t>
            </a:fld>
            <a:endParaRPr lang="en-US"/>
          </a:p>
        </p:txBody>
      </p:sp>
    </p:spTree>
    <p:extLst>
      <p:ext uri="{BB962C8B-B14F-4D97-AF65-F5344CB8AC3E}">
        <p14:creationId xmlns:p14="http://schemas.microsoft.com/office/powerpoint/2010/main" val="4097640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55A5A-A340-A34E-0574-5F587DC9830C}"/>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922463D1-6318-1EE8-24EF-A1AB0AAB3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55152C4E-5D8A-4E7D-2A06-FB4CD521BB1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673C6136-B3FD-606A-5D4A-B5396E8F5F26}"/>
              </a:ext>
            </a:extLst>
          </p:cNvPr>
          <p:cNvSpPr>
            <a:spLocks noGrp="1"/>
          </p:cNvSpPr>
          <p:nvPr>
            <p:ph type="dt" sz="half" idx="10"/>
          </p:nvPr>
        </p:nvSpPr>
        <p:spPr/>
        <p:txBody>
          <a:bodyPr/>
          <a:lstStyle/>
          <a:p>
            <a:fld id="{89EAB04D-218E-4515-90E8-69DA1A6E0DB5}" type="datetimeFigureOut">
              <a:rPr lang="en-NZ" smtClean="0"/>
              <a:t>12/07/24</a:t>
            </a:fld>
            <a:endParaRPr lang="en-NZ"/>
          </a:p>
        </p:txBody>
      </p:sp>
      <p:sp>
        <p:nvSpPr>
          <p:cNvPr id="6" name="Footer Placeholder 5">
            <a:extLst>
              <a:ext uri="{FF2B5EF4-FFF2-40B4-BE49-F238E27FC236}">
                <a16:creationId xmlns:a16="http://schemas.microsoft.com/office/drawing/2014/main" id="{627D915A-6236-8D2F-3231-ABA24E6B3466}"/>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73F74067-2CD7-4A77-A60D-117659DA5960}"/>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41034851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1450E-62B5-2C40-9A29-281888EEE9A1}"/>
              </a:ext>
            </a:extLst>
          </p:cNvPr>
          <p:cNvSpPr>
            <a:spLocks noGrp="1"/>
          </p:cNvSpPr>
          <p:nvPr>
            <p:ph type="title"/>
          </p:nvPr>
        </p:nvSpPr>
        <p:spPr>
          <a:xfrm>
            <a:off x="831850" y="1709746"/>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9BDF53C-9EC8-9541-ACED-DDB47BA40256}"/>
              </a:ext>
            </a:extLst>
          </p:cNvPr>
          <p:cNvSpPr>
            <a:spLocks noGrp="1"/>
          </p:cNvSpPr>
          <p:nvPr>
            <p:ph type="body" idx="1"/>
          </p:nvPr>
        </p:nvSpPr>
        <p:spPr>
          <a:xfrm>
            <a:off x="831850" y="4589471"/>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7A5858F-E557-9842-8431-C5683AA7B201}"/>
              </a:ext>
            </a:extLst>
          </p:cNvPr>
          <p:cNvSpPr>
            <a:spLocks noGrp="1"/>
          </p:cNvSpPr>
          <p:nvPr>
            <p:ph type="dt" sz="half" idx="10"/>
          </p:nvPr>
        </p:nvSpPr>
        <p:spPr/>
        <p:txBody>
          <a:bodyPr/>
          <a:lstStyle/>
          <a:p>
            <a:fld id="{C7CC283C-385D-B447-9959-D52334906EFA}" type="datetimeFigureOut">
              <a:rPr lang="en-US" smtClean="0"/>
              <a:t>7/12/24</a:t>
            </a:fld>
            <a:endParaRPr lang="en-US"/>
          </a:p>
        </p:txBody>
      </p:sp>
      <p:sp>
        <p:nvSpPr>
          <p:cNvPr id="5" name="Footer Placeholder 4">
            <a:extLst>
              <a:ext uri="{FF2B5EF4-FFF2-40B4-BE49-F238E27FC236}">
                <a16:creationId xmlns:a16="http://schemas.microsoft.com/office/drawing/2014/main" id="{8CF53C27-A357-064A-9E71-DECB6AE691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8AF94C-E5A0-7F4C-91F4-15C3419923FA}"/>
              </a:ext>
            </a:extLst>
          </p:cNvPr>
          <p:cNvSpPr>
            <a:spLocks noGrp="1"/>
          </p:cNvSpPr>
          <p:nvPr>
            <p:ph type="sldNum" sz="quarter" idx="12"/>
          </p:nvPr>
        </p:nvSpPr>
        <p:spPr/>
        <p:txBody>
          <a:bodyPr/>
          <a:lstStyle/>
          <a:p>
            <a:fld id="{11C18284-9F9A-8449-A88E-5431B14F7B2D}" type="slidenum">
              <a:rPr lang="en-US" smtClean="0"/>
              <a:t>‹#›</a:t>
            </a:fld>
            <a:endParaRPr lang="en-US"/>
          </a:p>
        </p:txBody>
      </p:sp>
    </p:spTree>
    <p:extLst>
      <p:ext uri="{BB962C8B-B14F-4D97-AF65-F5344CB8AC3E}">
        <p14:creationId xmlns:p14="http://schemas.microsoft.com/office/powerpoint/2010/main" val="11725470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06231-EF98-A44D-9803-F0BD80317DF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3F9051-033F-1E4D-8A87-9CCD49861227}"/>
              </a:ext>
            </a:extLst>
          </p:cNvPr>
          <p:cNvSpPr>
            <a:spLocks noGrp="1"/>
          </p:cNvSpPr>
          <p:nvPr>
            <p:ph sz="half" idx="1"/>
          </p:nvPr>
        </p:nvSpPr>
        <p:spPr>
          <a:xfrm>
            <a:off x="838201"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0F2E17C-EEEA-BF47-BCC3-B3AFFD70E32B}"/>
              </a:ext>
            </a:extLst>
          </p:cNvPr>
          <p:cNvSpPr>
            <a:spLocks noGrp="1"/>
          </p:cNvSpPr>
          <p:nvPr>
            <p:ph sz="half" idx="2"/>
          </p:nvPr>
        </p:nvSpPr>
        <p:spPr>
          <a:xfrm>
            <a:off x="6172201"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F9927BF-E322-5443-82D8-F165120BF075}"/>
              </a:ext>
            </a:extLst>
          </p:cNvPr>
          <p:cNvSpPr>
            <a:spLocks noGrp="1"/>
          </p:cNvSpPr>
          <p:nvPr>
            <p:ph type="dt" sz="half" idx="10"/>
          </p:nvPr>
        </p:nvSpPr>
        <p:spPr/>
        <p:txBody>
          <a:bodyPr/>
          <a:lstStyle/>
          <a:p>
            <a:fld id="{C7CC283C-385D-B447-9959-D52334906EFA}" type="datetimeFigureOut">
              <a:rPr lang="en-US" smtClean="0"/>
              <a:t>7/12/24</a:t>
            </a:fld>
            <a:endParaRPr lang="en-US"/>
          </a:p>
        </p:txBody>
      </p:sp>
      <p:sp>
        <p:nvSpPr>
          <p:cNvPr id="6" name="Footer Placeholder 5">
            <a:extLst>
              <a:ext uri="{FF2B5EF4-FFF2-40B4-BE49-F238E27FC236}">
                <a16:creationId xmlns:a16="http://schemas.microsoft.com/office/drawing/2014/main" id="{EAA075B6-FA42-CA43-94C0-77CE6E982E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FBD036-FA51-8247-9FEB-5C902F359E74}"/>
              </a:ext>
            </a:extLst>
          </p:cNvPr>
          <p:cNvSpPr>
            <a:spLocks noGrp="1"/>
          </p:cNvSpPr>
          <p:nvPr>
            <p:ph type="sldNum" sz="quarter" idx="12"/>
          </p:nvPr>
        </p:nvSpPr>
        <p:spPr/>
        <p:txBody>
          <a:bodyPr/>
          <a:lstStyle/>
          <a:p>
            <a:fld id="{11C18284-9F9A-8449-A88E-5431B14F7B2D}" type="slidenum">
              <a:rPr lang="en-US" smtClean="0"/>
              <a:t>‹#›</a:t>
            </a:fld>
            <a:endParaRPr lang="en-US"/>
          </a:p>
        </p:txBody>
      </p:sp>
    </p:spTree>
    <p:extLst>
      <p:ext uri="{BB962C8B-B14F-4D97-AF65-F5344CB8AC3E}">
        <p14:creationId xmlns:p14="http://schemas.microsoft.com/office/powerpoint/2010/main" val="27628773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8C6BF-9843-284C-A6B7-92F1A6EDBAEF}"/>
              </a:ext>
            </a:extLst>
          </p:cNvPr>
          <p:cNvSpPr>
            <a:spLocks noGrp="1"/>
          </p:cNvSpPr>
          <p:nvPr>
            <p:ph type="title"/>
          </p:nvPr>
        </p:nvSpPr>
        <p:spPr>
          <a:xfrm>
            <a:off x="839790" y="365129"/>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7C9548C-8806-5448-9F3D-4F3299CA80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7447923-8D97-C342-B7C7-8D80AFD30EB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701E6B4-111F-BA40-8123-B2B18DE630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ACA828B-FA82-EE42-BD4E-86C2C977AE4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9A3FA91-1DDA-2940-9224-320879FF8983}"/>
              </a:ext>
            </a:extLst>
          </p:cNvPr>
          <p:cNvSpPr>
            <a:spLocks noGrp="1"/>
          </p:cNvSpPr>
          <p:nvPr>
            <p:ph type="dt" sz="half" idx="10"/>
          </p:nvPr>
        </p:nvSpPr>
        <p:spPr/>
        <p:txBody>
          <a:bodyPr/>
          <a:lstStyle/>
          <a:p>
            <a:fld id="{C7CC283C-385D-B447-9959-D52334906EFA}" type="datetimeFigureOut">
              <a:rPr lang="en-US" smtClean="0"/>
              <a:t>7/12/24</a:t>
            </a:fld>
            <a:endParaRPr lang="en-US"/>
          </a:p>
        </p:txBody>
      </p:sp>
      <p:sp>
        <p:nvSpPr>
          <p:cNvPr id="8" name="Footer Placeholder 7">
            <a:extLst>
              <a:ext uri="{FF2B5EF4-FFF2-40B4-BE49-F238E27FC236}">
                <a16:creationId xmlns:a16="http://schemas.microsoft.com/office/drawing/2014/main" id="{4DB581C6-3C3B-AA42-ABE1-AF83BADFF0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77C0DB-08CF-C945-B078-1B5F0E51113A}"/>
              </a:ext>
            </a:extLst>
          </p:cNvPr>
          <p:cNvSpPr>
            <a:spLocks noGrp="1"/>
          </p:cNvSpPr>
          <p:nvPr>
            <p:ph type="sldNum" sz="quarter" idx="12"/>
          </p:nvPr>
        </p:nvSpPr>
        <p:spPr/>
        <p:txBody>
          <a:bodyPr/>
          <a:lstStyle/>
          <a:p>
            <a:fld id="{11C18284-9F9A-8449-A88E-5431B14F7B2D}" type="slidenum">
              <a:rPr lang="en-US" smtClean="0"/>
              <a:t>‹#›</a:t>
            </a:fld>
            <a:endParaRPr lang="en-US"/>
          </a:p>
        </p:txBody>
      </p:sp>
    </p:spTree>
    <p:extLst>
      <p:ext uri="{BB962C8B-B14F-4D97-AF65-F5344CB8AC3E}">
        <p14:creationId xmlns:p14="http://schemas.microsoft.com/office/powerpoint/2010/main" val="79715121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37F1-F2D5-D243-BAAF-BE23002D27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D609B0F-4929-5749-943F-A310A971FE74}"/>
              </a:ext>
            </a:extLst>
          </p:cNvPr>
          <p:cNvSpPr>
            <a:spLocks noGrp="1"/>
          </p:cNvSpPr>
          <p:nvPr>
            <p:ph type="dt" sz="half" idx="10"/>
          </p:nvPr>
        </p:nvSpPr>
        <p:spPr/>
        <p:txBody>
          <a:bodyPr/>
          <a:lstStyle/>
          <a:p>
            <a:fld id="{C7CC283C-385D-B447-9959-D52334906EFA}" type="datetimeFigureOut">
              <a:rPr lang="en-US" smtClean="0"/>
              <a:t>7/12/24</a:t>
            </a:fld>
            <a:endParaRPr lang="en-US"/>
          </a:p>
        </p:txBody>
      </p:sp>
      <p:sp>
        <p:nvSpPr>
          <p:cNvPr id="4" name="Footer Placeholder 3">
            <a:extLst>
              <a:ext uri="{FF2B5EF4-FFF2-40B4-BE49-F238E27FC236}">
                <a16:creationId xmlns:a16="http://schemas.microsoft.com/office/drawing/2014/main" id="{9DBBB594-9474-404B-B04B-46A3C998D56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8A05EE1-58B4-F943-9DBE-E39FB85341DF}"/>
              </a:ext>
            </a:extLst>
          </p:cNvPr>
          <p:cNvSpPr>
            <a:spLocks noGrp="1"/>
          </p:cNvSpPr>
          <p:nvPr>
            <p:ph type="sldNum" sz="quarter" idx="12"/>
          </p:nvPr>
        </p:nvSpPr>
        <p:spPr/>
        <p:txBody>
          <a:bodyPr/>
          <a:lstStyle/>
          <a:p>
            <a:fld id="{11C18284-9F9A-8449-A88E-5431B14F7B2D}" type="slidenum">
              <a:rPr lang="en-US" smtClean="0"/>
              <a:t>‹#›</a:t>
            </a:fld>
            <a:endParaRPr lang="en-US"/>
          </a:p>
        </p:txBody>
      </p:sp>
    </p:spTree>
    <p:extLst>
      <p:ext uri="{BB962C8B-B14F-4D97-AF65-F5344CB8AC3E}">
        <p14:creationId xmlns:p14="http://schemas.microsoft.com/office/powerpoint/2010/main" val="140575021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67A3950-FAA3-544E-A1F1-6DD8280BEB85}"/>
              </a:ext>
            </a:extLst>
          </p:cNvPr>
          <p:cNvSpPr>
            <a:spLocks noGrp="1"/>
          </p:cNvSpPr>
          <p:nvPr>
            <p:ph type="dt" sz="half" idx="10"/>
          </p:nvPr>
        </p:nvSpPr>
        <p:spPr/>
        <p:txBody>
          <a:bodyPr/>
          <a:lstStyle/>
          <a:p>
            <a:fld id="{C7CC283C-385D-B447-9959-D52334906EFA}" type="datetimeFigureOut">
              <a:rPr lang="en-US" smtClean="0"/>
              <a:t>7/12/24</a:t>
            </a:fld>
            <a:endParaRPr lang="en-US"/>
          </a:p>
        </p:txBody>
      </p:sp>
      <p:sp>
        <p:nvSpPr>
          <p:cNvPr id="3" name="Footer Placeholder 2">
            <a:extLst>
              <a:ext uri="{FF2B5EF4-FFF2-40B4-BE49-F238E27FC236}">
                <a16:creationId xmlns:a16="http://schemas.microsoft.com/office/drawing/2014/main" id="{F74BA6EE-6BDD-C949-AB7A-64035A51800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B0D13AF-51BD-D04D-AB50-29361FAE3F2F}"/>
              </a:ext>
            </a:extLst>
          </p:cNvPr>
          <p:cNvSpPr>
            <a:spLocks noGrp="1"/>
          </p:cNvSpPr>
          <p:nvPr>
            <p:ph type="sldNum" sz="quarter" idx="12"/>
          </p:nvPr>
        </p:nvSpPr>
        <p:spPr/>
        <p:txBody>
          <a:bodyPr/>
          <a:lstStyle/>
          <a:p>
            <a:fld id="{11C18284-9F9A-8449-A88E-5431B14F7B2D}" type="slidenum">
              <a:rPr lang="en-US" smtClean="0"/>
              <a:t>‹#›</a:t>
            </a:fld>
            <a:endParaRPr lang="en-US"/>
          </a:p>
        </p:txBody>
      </p:sp>
    </p:spTree>
    <p:extLst>
      <p:ext uri="{BB962C8B-B14F-4D97-AF65-F5344CB8AC3E}">
        <p14:creationId xmlns:p14="http://schemas.microsoft.com/office/powerpoint/2010/main" val="142997059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535CB-5D67-4E4D-B7EC-3108BE4AD9C3}"/>
              </a:ext>
            </a:extLst>
          </p:cNvPr>
          <p:cNvSpPr>
            <a:spLocks noGrp="1"/>
          </p:cNvSpPr>
          <p:nvPr>
            <p:ph type="title"/>
          </p:nvPr>
        </p:nvSpPr>
        <p:spPr>
          <a:xfrm>
            <a:off x="839791" y="457200"/>
            <a:ext cx="3932238"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37A21D3-B6C5-A945-8E84-1740890E041E}"/>
              </a:ext>
            </a:extLst>
          </p:cNvPr>
          <p:cNvSpPr>
            <a:spLocks noGrp="1"/>
          </p:cNvSpPr>
          <p:nvPr>
            <p:ph idx="1"/>
          </p:nvPr>
        </p:nvSpPr>
        <p:spPr>
          <a:xfrm>
            <a:off x="5183192" y="987433"/>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3DC3380-B47A-9243-9A26-4AA6AB37234E}"/>
              </a:ext>
            </a:extLst>
          </p:cNvPr>
          <p:cNvSpPr>
            <a:spLocks noGrp="1"/>
          </p:cNvSpPr>
          <p:nvPr>
            <p:ph type="body" sz="half" idx="2"/>
          </p:nvPr>
        </p:nvSpPr>
        <p:spPr>
          <a:xfrm>
            <a:off x="839791"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2EC04B8-4631-4140-8B4F-DD868A18BC3E}"/>
              </a:ext>
            </a:extLst>
          </p:cNvPr>
          <p:cNvSpPr>
            <a:spLocks noGrp="1"/>
          </p:cNvSpPr>
          <p:nvPr>
            <p:ph type="dt" sz="half" idx="10"/>
          </p:nvPr>
        </p:nvSpPr>
        <p:spPr/>
        <p:txBody>
          <a:bodyPr/>
          <a:lstStyle/>
          <a:p>
            <a:fld id="{C7CC283C-385D-B447-9959-D52334906EFA}" type="datetimeFigureOut">
              <a:rPr lang="en-US" smtClean="0"/>
              <a:t>7/12/24</a:t>
            </a:fld>
            <a:endParaRPr lang="en-US"/>
          </a:p>
        </p:txBody>
      </p:sp>
      <p:sp>
        <p:nvSpPr>
          <p:cNvPr id="6" name="Footer Placeholder 5">
            <a:extLst>
              <a:ext uri="{FF2B5EF4-FFF2-40B4-BE49-F238E27FC236}">
                <a16:creationId xmlns:a16="http://schemas.microsoft.com/office/drawing/2014/main" id="{3D13DE07-2E26-3A48-9908-05BF777E50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F0F972-BC51-6742-A830-1D08A9D1E207}"/>
              </a:ext>
            </a:extLst>
          </p:cNvPr>
          <p:cNvSpPr>
            <a:spLocks noGrp="1"/>
          </p:cNvSpPr>
          <p:nvPr>
            <p:ph type="sldNum" sz="quarter" idx="12"/>
          </p:nvPr>
        </p:nvSpPr>
        <p:spPr/>
        <p:txBody>
          <a:bodyPr/>
          <a:lstStyle/>
          <a:p>
            <a:fld id="{11C18284-9F9A-8449-A88E-5431B14F7B2D}" type="slidenum">
              <a:rPr lang="en-US" smtClean="0"/>
              <a:t>‹#›</a:t>
            </a:fld>
            <a:endParaRPr lang="en-US"/>
          </a:p>
        </p:txBody>
      </p:sp>
    </p:spTree>
    <p:extLst>
      <p:ext uri="{BB962C8B-B14F-4D97-AF65-F5344CB8AC3E}">
        <p14:creationId xmlns:p14="http://schemas.microsoft.com/office/powerpoint/2010/main" val="318569713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51ADC-837E-F241-9BA5-2559DDF0A86C}"/>
              </a:ext>
            </a:extLst>
          </p:cNvPr>
          <p:cNvSpPr>
            <a:spLocks noGrp="1"/>
          </p:cNvSpPr>
          <p:nvPr>
            <p:ph type="title"/>
          </p:nvPr>
        </p:nvSpPr>
        <p:spPr>
          <a:xfrm>
            <a:off x="839791" y="457200"/>
            <a:ext cx="3932238"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F140B0D-2F6E-DA42-984E-F88032D52E1A}"/>
              </a:ext>
            </a:extLst>
          </p:cNvPr>
          <p:cNvSpPr>
            <a:spLocks noGrp="1"/>
          </p:cNvSpPr>
          <p:nvPr>
            <p:ph type="pic" idx="1"/>
          </p:nvPr>
        </p:nvSpPr>
        <p:spPr>
          <a:xfrm>
            <a:off x="5183192" y="987433"/>
            <a:ext cx="6172201"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B9348DD-19AB-D44C-A583-A633B005F199}"/>
              </a:ext>
            </a:extLst>
          </p:cNvPr>
          <p:cNvSpPr>
            <a:spLocks noGrp="1"/>
          </p:cNvSpPr>
          <p:nvPr>
            <p:ph type="body" sz="half" idx="2"/>
          </p:nvPr>
        </p:nvSpPr>
        <p:spPr>
          <a:xfrm>
            <a:off x="839791"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AFED024-94B1-CC48-A0D2-496FDAA812D5}"/>
              </a:ext>
            </a:extLst>
          </p:cNvPr>
          <p:cNvSpPr>
            <a:spLocks noGrp="1"/>
          </p:cNvSpPr>
          <p:nvPr>
            <p:ph type="dt" sz="half" idx="10"/>
          </p:nvPr>
        </p:nvSpPr>
        <p:spPr/>
        <p:txBody>
          <a:bodyPr/>
          <a:lstStyle/>
          <a:p>
            <a:fld id="{C7CC283C-385D-B447-9959-D52334906EFA}" type="datetimeFigureOut">
              <a:rPr lang="en-US" smtClean="0"/>
              <a:t>7/12/24</a:t>
            </a:fld>
            <a:endParaRPr lang="en-US"/>
          </a:p>
        </p:txBody>
      </p:sp>
      <p:sp>
        <p:nvSpPr>
          <p:cNvPr id="6" name="Footer Placeholder 5">
            <a:extLst>
              <a:ext uri="{FF2B5EF4-FFF2-40B4-BE49-F238E27FC236}">
                <a16:creationId xmlns:a16="http://schemas.microsoft.com/office/drawing/2014/main" id="{2DD133B1-C791-234D-9661-B8382C5630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3E164B-0A6C-084C-A3F2-CA044A886FED}"/>
              </a:ext>
            </a:extLst>
          </p:cNvPr>
          <p:cNvSpPr>
            <a:spLocks noGrp="1"/>
          </p:cNvSpPr>
          <p:nvPr>
            <p:ph type="sldNum" sz="quarter" idx="12"/>
          </p:nvPr>
        </p:nvSpPr>
        <p:spPr/>
        <p:txBody>
          <a:bodyPr/>
          <a:lstStyle/>
          <a:p>
            <a:fld id="{11C18284-9F9A-8449-A88E-5431B14F7B2D}" type="slidenum">
              <a:rPr lang="en-US" smtClean="0"/>
              <a:t>‹#›</a:t>
            </a:fld>
            <a:endParaRPr lang="en-US"/>
          </a:p>
        </p:txBody>
      </p:sp>
    </p:spTree>
    <p:extLst>
      <p:ext uri="{BB962C8B-B14F-4D97-AF65-F5344CB8AC3E}">
        <p14:creationId xmlns:p14="http://schemas.microsoft.com/office/powerpoint/2010/main" val="367140046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30E5B-F31C-2947-90E9-E8DBD752B5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0D58627-34C8-EC42-A868-8643466249F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61B3E4-D812-514B-9D80-F79B38E9AF2E}"/>
              </a:ext>
            </a:extLst>
          </p:cNvPr>
          <p:cNvSpPr>
            <a:spLocks noGrp="1"/>
          </p:cNvSpPr>
          <p:nvPr>
            <p:ph type="dt" sz="half" idx="10"/>
          </p:nvPr>
        </p:nvSpPr>
        <p:spPr/>
        <p:txBody>
          <a:bodyPr/>
          <a:lstStyle/>
          <a:p>
            <a:fld id="{C7CC283C-385D-B447-9959-D52334906EFA}" type="datetimeFigureOut">
              <a:rPr lang="en-US" smtClean="0"/>
              <a:t>7/12/24</a:t>
            </a:fld>
            <a:endParaRPr lang="en-US"/>
          </a:p>
        </p:txBody>
      </p:sp>
      <p:sp>
        <p:nvSpPr>
          <p:cNvPr id="5" name="Footer Placeholder 4">
            <a:extLst>
              <a:ext uri="{FF2B5EF4-FFF2-40B4-BE49-F238E27FC236}">
                <a16:creationId xmlns:a16="http://schemas.microsoft.com/office/drawing/2014/main" id="{473B89AD-1C8D-004D-8958-EC4C485E45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106AA2-0B7C-1747-A690-25B233CF5167}"/>
              </a:ext>
            </a:extLst>
          </p:cNvPr>
          <p:cNvSpPr>
            <a:spLocks noGrp="1"/>
          </p:cNvSpPr>
          <p:nvPr>
            <p:ph type="sldNum" sz="quarter" idx="12"/>
          </p:nvPr>
        </p:nvSpPr>
        <p:spPr/>
        <p:txBody>
          <a:bodyPr/>
          <a:lstStyle/>
          <a:p>
            <a:fld id="{11C18284-9F9A-8449-A88E-5431B14F7B2D}" type="slidenum">
              <a:rPr lang="en-US" smtClean="0"/>
              <a:t>‹#›</a:t>
            </a:fld>
            <a:endParaRPr lang="en-US"/>
          </a:p>
        </p:txBody>
      </p:sp>
    </p:spTree>
    <p:extLst>
      <p:ext uri="{BB962C8B-B14F-4D97-AF65-F5344CB8AC3E}">
        <p14:creationId xmlns:p14="http://schemas.microsoft.com/office/powerpoint/2010/main" val="332692229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63FCCCD-CBFD-534C-8450-D26AF84FA7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25BCBC2-B0D7-D744-AF77-26D1F190A17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83482A-7E8E-3F4F-AFEF-B4B799FB88CF}"/>
              </a:ext>
            </a:extLst>
          </p:cNvPr>
          <p:cNvSpPr>
            <a:spLocks noGrp="1"/>
          </p:cNvSpPr>
          <p:nvPr>
            <p:ph type="dt" sz="half" idx="10"/>
          </p:nvPr>
        </p:nvSpPr>
        <p:spPr/>
        <p:txBody>
          <a:bodyPr/>
          <a:lstStyle/>
          <a:p>
            <a:fld id="{C7CC283C-385D-B447-9959-D52334906EFA}" type="datetimeFigureOut">
              <a:rPr lang="en-US" smtClean="0"/>
              <a:t>7/12/24</a:t>
            </a:fld>
            <a:endParaRPr lang="en-US"/>
          </a:p>
        </p:txBody>
      </p:sp>
      <p:sp>
        <p:nvSpPr>
          <p:cNvPr id="5" name="Footer Placeholder 4">
            <a:extLst>
              <a:ext uri="{FF2B5EF4-FFF2-40B4-BE49-F238E27FC236}">
                <a16:creationId xmlns:a16="http://schemas.microsoft.com/office/drawing/2014/main" id="{2FEDE7BA-E3FD-954A-977D-72E7F1F4D2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E32722-C027-CD42-9B65-0126F8F94D55}"/>
              </a:ext>
            </a:extLst>
          </p:cNvPr>
          <p:cNvSpPr>
            <a:spLocks noGrp="1"/>
          </p:cNvSpPr>
          <p:nvPr>
            <p:ph type="sldNum" sz="quarter" idx="12"/>
          </p:nvPr>
        </p:nvSpPr>
        <p:spPr/>
        <p:txBody>
          <a:bodyPr/>
          <a:lstStyle/>
          <a:p>
            <a:fld id="{11C18284-9F9A-8449-A88E-5431B14F7B2D}" type="slidenum">
              <a:rPr lang="en-US" smtClean="0"/>
              <a:t>‹#›</a:t>
            </a:fld>
            <a:endParaRPr lang="en-US"/>
          </a:p>
        </p:txBody>
      </p:sp>
    </p:spTree>
    <p:extLst>
      <p:ext uri="{BB962C8B-B14F-4D97-AF65-F5344CB8AC3E}">
        <p14:creationId xmlns:p14="http://schemas.microsoft.com/office/powerpoint/2010/main" val="1720640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89956-8021-2D55-DF40-1EDFB249A6DA}"/>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FA13D5FF-6154-4940-C0DF-ED12CE838E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D1878-F973-3DF5-EB58-EAAC0E17DA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0DA5FE69-45AF-94D7-0AD8-B48DBC8085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A3B610D-CB42-4BB8-26C4-8CDD2324DF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240103CD-3365-5214-CBF7-9FDA7CEF136B}"/>
              </a:ext>
            </a:extLst>
          </p:cNvPr>
          <p:cNvSpPr>
            <a:spLocks noGrp="1"/>
          </p:cNvSpPr>
          <p:nvPr>
            <p:ph type="dt" sz="half" idx="10"/>
          </p:nvPr>
        </p:nvSpPr>
        <p:spPr/>
        <p:txBody>
          <a:bodyPr/>
          <a:lstStyle/>
          <a:p>
            <a:fld id="{89EAB04D-218E-4515-90E8-69DA1A6E0DB5}" type="datetimeFigureOut">
              <a:rPr lang="en-NZ" smtClean="0"/>
              <a:t>12/07/24</a:t>
            </a:fld>
            <a:endParaRPr lang="en-NZ"/>
          </a:p>
        </p:txBody>
      </p:sp>
      <p:sp>
        <p:nvSpPr>
          <p:cNvPr id="8" name="Footer Placeholder 7">
            <a:extLst>
              <a:ext uri="{FF2B5EF4-FFF2-40B4-BE49-F238E27FC236}">
                <a16:creationId xmlns:a16="http://schemas.microsoft.com/office/drawing/2014/main" id="{A813D81B-9E4B-0355-16B5-1C00848B4D9A}"/>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72538E62-0293-681A-9DFB-C60528FAD064}"/>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073297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5E2CD-E204-4913-A6D2-EA2429AC08F2}"/>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52418B10-209E-8204-1AAF-994EE8C93C21}"/>
              </a:ext>
            </a:extLst>
          </p:cNvPr>
          <p:cNvSpPr>
            <a:spLocks noGrp="1"/>
          </p:cNvSpPr>
          <p:nvPr>
            <p:ph type="dt" sz="half" idx="10"/>
          </p:nvPr>
        </p:nvSpPr>
        <p:spPr/>
        <p:txBody>
          <a:bodyPr/>
          <a:lstStyle/>
          <a:p>
            <a:fld id="{89EAB04D-218E-4515-90E8-69DA1A6E0DB5}" type="datetimeFigureOut">
              <a:rPr lang="en-NZ" smtClean="0"/>
              <a:t>12/07/24</a:t>
            </a:fld>
            <a:endParaRPr lang="en-NZ"/>
          </a:p>
        </p:txBody>
      </p:sp>
      <p:sp>
        <p:nvSpPr>
          <p:cNvPr id="4" name="Footer Placeholder 3">
            <a:extLst>
              <a:ext uri="{FF2B5EF4-FFF2-40B4-BE49-F238E27FC236}">
                <a16:creationId xmlns:a16="http://schemas.microsoft.com/office/drawing/2014/main" id="{8A6D1B8E-1804-8AEE-9799-924AF7DBFC69}"/>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FB43067C-6020-B05C-D94C-0C9D2B9A8037}"/>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741543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5DC2AA-9F51-1CB0-B19A-FD239E72319D}"/>
              </a:ext>
            </a:extLst>
          </p:cNvPr>
          <p:cNvSpPr>
            <a:spLocks noGrp="1"/>
          </p:cNvSpPr>
          <p:nvPr>
            <p:ph type="dt" sz="half" idx="10"/>
          </p:nvPr>
        </p:nvSpPr>
        <p:spPr/>
        <p:txBody>
          <a:bodyPr/>
          <a:lstStyle/>
          <a:p>
            <a:fld id="{89EAB04D-218E-4515-90E8-69DA1A6E0DB5}" type="datetimeFigureOut">
              <a:rPr lang="en-NZ" smtClean="0"/>
              <a:t>12/07/24</a:t>
            </a:fld>
            <a:endParaRPr lang="en-NZ"/>
          </a:p>
        </p:txBody>
      </p:sp>
      <p:sp>
        <p:nvSpPr>
          <p:cNvPr id="3" name="Footer Placeholder 2">
            <a:extLst>
              <a:ext uri="{FF2B5EF4-FFF2-40B4-BE49-F238E27FC236}">
                <a16:creationId xmlns:a16="http://schemas.microsoft.com/office/drawing/2014/main" id="{EC7BBD60-94A6-9045-E2A2-1043DDD0AD96}"/>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C6F1F6C7-82EF-3246-16DF-9B512284609A}"/>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180266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5759C-CEB8-C820-4914-E863465F61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FE35F002-EF47-8787-5A0E-2550D33317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3E5499AB-1BD2-F249-F5CD-BF2712F9E2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BAF179-0D10-6253-CCE3-FD0B630EB241}"/>
              </a:ext>
            </a:extLst>
          </p:cNvPr>
          <p:cNvSpPr>
            <a:spLocks noGrp="1"/>
          </p:cNvSpPr>
          <p:nvPr>
            <p:ph type="dt" sz="half" idx="10"/>
          </p:nvPr>
        </p:nvSpPr>
        <p:spPr/>
        <p:txBody>
          <a:bodyPr/>
          <a:lstStyle/>
          <a:p>
            <a:fld id="{89EAB04D-218E-4515-90E8-69DA1A6E0DB5}" type="datetimeFigureOut">
              <a:rPr lang="en-NZ" smtClean="0"/>
              <a:t>12/07/24</a:t>
            </a:fld>
            <a:endParaRPr lang="en-NZ"/>
          </a:p>
        </p:txBody>
      </p:sp>
      <p:sp>
        <p:nvSpPr>
          <p:cNvPr id="6" name="Footer Placeholder 5">
            <a:extLst>
              <a:ext uri="{FF2B5EF4-FFF2-40B4-BE49-F238E27FC236}">
                <a16:creationId xmlns:a16="http://schemas.microsoft.com/office/drawing/2014/main" id="{A7BBFB3F-B9A1-2649-BB47-81953740BAAE}"/>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87366C61-CA4B-A8B7-52B2-52A5E6FDB592}"/>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37653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732F9-BDAC-BD01-37B2-31F657F787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741722FB-34ED-F01C-0F74-BF07EA6834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5CDB569D-6612-4D7D-38A9-86B3D17BAB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96426F-9053-2F0E-BC46-39F6BE1E4815}"/>
              </a:ext>
            </a:extLst>
          </p:cNvPr>
          <p:cNvSpPr>
            <a:spLocks noGrp="1"/>
          </p:cNvSpPr>
          <p:nvPr>
            <p:ph type="dt" sz="half" idx="10"/>
          </p:nvPr>
        </p:nvSpPr>
        <p:spPr/>
        <p:txBody>
          <a:bodyPr/>
          <a:lstStyle/>
          <a:p>
            <a:fld id="{89EAB04D-218E-4515-90E8-69DA1A6E0DB5}" type="datetimeFigureOut">
              <a:rPr lang="en-NZ" smtClean="0"/>
              <a:t>12/07/24</a:t>
            </a:fld>
            <a:endParaRPr lang="en-NZ"/>
          </a:p>
        </p:txBody>
      </p:sp>
      <p:sp>
        <p:nvSpPr>
          <p:cNvPr id="6" name="Footer Placeholder 5">
            <a:extLst>
              <a:ext uri="{FF2B5EF4-FFF2-40B4-BE49-F238E27FC236}">
                <a16:creationId xmlns:a16="http://schemas.microsoft.com/office/drawing/2014/main" id="{396B356D-189E-B857-7554-614DA2B3825A}"/>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36F759B3-0A91-A2B3-5370-84FFBB0BC170}"/>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051726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5.xml"/><Relationship Id="rId7" Type="http://schemas.openxmlformats.org/officeDocument/2006/relationships/image" Target="../media/image3.png"/><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image" Target="../media/image2.png"/><Relationship Id="rId5" Type="http://schemas.openxmlformats.org/officeDocument/2006/relationships/theme" Target="../theme/theme3.xml"/><Relationship Id="rId4" Type="http://schemas.openxmlformats.org/officeDocument/2006/relationships/slideLayout" Target="../slideLayouts/slideLayout2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4.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4.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theme" Target="../theme/theme5.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150777-CDA2-0E07-9F8F-AB1A4813D8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74F4E32D-7F55-8B2A-8999-DA1D4AFE41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BF44E93A-D8E9-67E2-4D0A-95A14ED67A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EAB04D-218E-4515-90E8-69DA1A6E0DB5}" type="datetimeFigureOut">
              <a:rPr lang="en-NZ" smtClean="0"/>
              <a:t>12/07/24</a:t>
            </a:fld>
            <a:endParaRPr lang="en-NZ"/>
          </a:p>
        </p:txBody>
      </p:sp>
      <p:sp>
        <p:nvSpPr>
          <p:cNvPr id="5" name="Footer Placeholder 4">
            <a:extLst>
              <a:ext uri="{FF2B5EF4-FFF2-40B4-BE49-F238E27FC236}">
                <a16:creationId xmlns:a16="http://schemas.microsoft.com/office/drawing/2014/main" id="{45EFE047-F7F6-755F-CCA0-DEFA84F62C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F393F86A-D48B-594E-838D-270F04EEA9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CECF00-8E69-4F8D-AF2E-BD18219ABB32}" type="slidenum">
              <a:rPr lang="en-NZ" smtClean="0"/>
              <a:t>‹#›</a:t>
            </a:fld>
            <a:endParaRPr lang="en-NZ"/>
          </a:p>
        </p:txBody>
      </p:sp>
    </p:spTree>
    <p:extLst>
      <p:ext uri="{BB962C8B-B14F-4D97-AF65-F5344CB8AC3E}">
        <p14:creationId xmlns:p14="http://schemas.microsoft.com/office/powerpoint/2010/main" val="2519543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CBF64E-2955-BDF5-D1F7-7083713926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s-ES"/>
          </a:p>
        </p:txBody>
      </p:sp>
      <p:sp>
        <p:nvSpPr>
          <p:cNvPr id="3" name="Text Placeholder 2">
            <a:extLst>
              <a:ext uri="{FF2B5EF4-FFF2-40B4-BE49-F238E27FC236}">
                <a16:creationId xmlns:a16="http://schemas.microsoft.com/office/drawing/2014/main" id="{3091D8D5-5E78-2636-4229-976035B0C4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s-ES" dirty="0"/>
          </a:p>
        </p:txBody>
      </p:sp>
      <p:sp>
        <p:nvSpPr>
          <p:cNvPr id="4" name="Date Placeholder 3">
            <a:extLst>
              <a:ext uri="{FF2B5EF4-FFF2-40B4-BE49-F238E27FC236}">
                <a16:creationId xmlns:a16="http://schemas.microsoft.com/office/drawing/2014/main" id="{FFA3E469-1EE5-7D26-C582-084315DDC4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9519-1582-4566-96C6-CA7B0F68875A}" type="datetimeFigureOut">
              <a:rPr lang="es-ES" smtClean="0"/>
              <a:t>12/7/24</a:t>
            </a:fld>
            <a:endParaRPr lang="es-ES"/>
          </a:p>
        </p:txBody>
      </p:sp>
      <p:sp>
        <p:nvSpPr>
          <p:cNvPr id="5" name="Footer Placeholder 4">
            <a:extLst>
              <a:ext uri="{FF2B5EF4-FFF2-40B4-BE49-F238E27FC236}">
                <a16:creationId xmlns:a16="http://schemas.microsoft.com/office/drawing/2014/main" id="{C8F3E869-3342-C7C8-0DD8-E3EA588D28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Slide Number Placeholder 5">
            <a:extLst>
              <a:ext uri="{FF2B5EF4-FFF2-40B4-BE49-F238E27FC236}">
                <a16:creationId xmlns:a16="http://schemas.microsoft.com/office/drawing/2014/main" id="{F3B365CC-1C65-EC37-968D-DA57D0B7B4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BC90EC-E035-4A17-81BB-F376E2B8A5CF}" type="slidenum">
              <a:rPr lang="es-ES" smtClean="0"/>
              <a:t>‹#›</a:t>
            </a:fld>
            <a:endParaRPr lang="es-ES"/>
          </a:p>
        </p:txBody>
      </p:sp>
      <p:sp>
        <p:nvSpPr>
          <p:cNvPr id="8" name="object 7">
            <a:extLst>
              <a:ext uri="{FF2B5EF4-FFF2-40B4-BE49-F238E27FC236}">
                <a16:creationId xmlns:a16="http://schemas.microsoft.com/office/drawing/2014/main" id="{BEC2D557-561C-FC4D-840C-58A1619F98E0}"/>
              </a:ext>
            </a:extLst>
          </p:cNvPr>
          <p:cNvSpPr>
            <a:spLocks noChangeAspect="1"/>
          </p:cNvSpPr>
          <p:nvPr userDrawn="1"/>
        </p:nvSpPr>
        <p:spPr>
          <a:xfrm>
            <a:off x="10547134" y="915432"/>
            <a:ext cx="1387691" cy="587990"/>
          </a:xfrm>
          <a:prstGeom prst="rect">
            <a:avLst/>
          </a:prstGeom>
          <a:blipFill>
            <a:blip r:embed="rId13" cstate="print">
              <a:extLst>
                <a:ext uri="{28A0092B-C50C-407E-A947-70E740481C1C}">
                  <a14:useLocalDpi xmlns:a14="http://schemas.microsoft.com/office/drawing/2010/main"/>
                </a:ext>
              </a:extLst>
            </a:blip>
            <a:stretch>
              <a:fillRect/>
            </a:stretch>
          </a:blipFill>
        </p:spPr>
        <p:txBody>
          <a:bodyPr wrap="square" lIns="0" tIns="0" rIns="0" bIns="0" rtlCol="0">
            <a:noAutofit/>
          </a:bodyPr>
          <a:lstStyle/>
          <a:p>
            <a:endParaRPr dirty="0"/>
          </a:p>
        </p:txBody>
      </p:sp>
      <p:sp>
        <p:nvSpPr>
          <p:cNvPr id="9" name="Rectángulo 8">
            <a:extLst>
              <a:ext uri="{FF2B5EF4-FFF2-40B4-BE49-F238E27FC236}">
                <a16:creationId xmlns:a16="http://schemas.microsoft.com/office/drawing/2014/main" id="{1C5CA5E4-3E49-9EA4-1571-DFA8BFFC644E}"/>
              </a:ext>
            </a:extLst>
          </p:cNvPr>
          <p:cNvSpPr/>
          <p:nvPr userDrawn="1"/>
        </p:nvSpPr>
        <p:spPr>
          <a:xfrm>
            <a:off x="1" y="786114"/>
            <a:ext cx="477672" cy="6071886"/>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lIns="108000" tIns="252000" bIns="1440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i="1" dirty="0"/>
              <a:t>UNESCO IOC / ICG / NEAMTWS XVIII Session 6-8 February 2024</a:t>
            </a:r>
          </a:p>
        </p:txBody>
      </p:sp>
      <p:sp>
        <p:nvSpPr>
          <p:cNvPr id="10" name="TextBox 9">
            <a:extLst>
              <a:ext uri="{FF2B5EF4-FFF2-40B4-BE49-F238E27FC236}">
                <a16:creationId xmlns:a16="http://schemas.microsoft.com/office/drawing/2014/main" id="{5B0AEBCA-CA78-0AF0-ED0B-E8582401330E}"/>
              </a:ext>
            </a:extLst>
          </p:cNvPr>
          <p:cNvSpPr txBox="1"/>
          <p:nvPr userDrawn="1"/>
        </p:nvSpPr>
        <p:spPr>
          <a:xfrm>
            <a:off x="0" y="0"/>
            <a:ext cx="12192000" cy="792000"/>
          </a:xfrm>
          <a:prstGeom prst="rect">
            <a:avLst/>
          </a:prstGeom>
          <a:gradFill flip="none" rotWithShape="1">
            <a:gsLst>
              <a:gs pos="100000">
                <a:srgbClr val="333F50"/>
              </a:gs>
              <a:gs pos="15000">
                <a:srgbClr val="8295B0"/>
              </a:gs>
              <a:gs pos="50000">
                <a:srgbClr val="46566E"/>
              </a:gs>
            </a:gsLst>
            <a:lin ang="10800000" scaled="1"/>
            <a:tileRect/>
          </a:gradFill>
        </p:spPr>
        <p:txBody>
          <a:bodyPr wrap="square" lIns="360000" tIns="360000" rIns="396000" bIns="46800" anchor="ctr" anchorCtr="0">
            <a:noAutofit/>
          </a:bodyPr>
          <a:lstStyle/>
          <a:p>
            <a:pPr marL="95250" lvl="1" indent="0" algn="l"/>
            <a:r>
              <a:rPr lang="es-ES" sz="2400" i="0" u="none" strike="noStrike" baseline="0" dirty="0">
                <a:solidFill>
                  <a:schemeClr val="bg1"/>
                </a:solidFill>
              </a:rPr>
              <a:t>ICG NEAMTWS </a:t>
            </a:r>
            <a:r>
              <a:rPr lang="es-ES" sz="2400" dirty="0">
                <a:solidFill>
                  <a:schemeClr val="bg1"/>
                </a:solidFill>
              </a:rPr>
              <a:t>TASK TEAM TSUNAMI READY				 			</a:t>
            </a:r>
            <a:endParaRPr lang="es-ES" sz="2000" dirty="0">
              <a:solidFill>
                <a:schemeClr val="bg1"/>
              </a:solidFill>
            </a:endParaRPr>
          </a:p>
        </p:txBody>
      </p:sp>
    </p:spTree>
    <p:extLst>
      <p:ext uri="{BB962C8B-B14F-4D97-AF65-F5344CB8AC3E}">
        <p14:creationId xmlns:p14="http://schemas.microsoft.com/office/powerpoint/2010/main" val="8232030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397117-F3A1-41B5-B5A5-0FD5A7D43CA4}" type="slidenum">
              <a:rPr lang="fr-FR" smtClean="0"/>
              <a:t>‹#›</a:t>
            </a:fld>
            <a:endParaRPr lang="fr-FR"/>
          </a:p>
        </p:txBody>
      </p:sp>
      <p:pic>
        <p:nvPicPr>
          <p:cNvPr id="9" name="Picture 8"/>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a:xfrm>
            <a:off x="10071545" y="216363"/>
            <a:ext cx="1999700" cy="951923"/>
          </a:xfrm>
          <a:prstGeom prst="rect">
            <a:avLst/>
          </a:prstGeom>
        </p:spPr>
      </p:pic>
      <p:sp>
        <p:nvSpPr>
          <p:cNvPr id="10" name="Rectangle"/>
          <p:cNvSpPr/>
          <p:nvPr userDrawn="1"/>
        </p:nvSpPr>
        <p:spPr>
          <a:xfrm rot="5400000">
            <a:off x="1721007" y="3812569"/>
            <a:ext cx="1639615" cy="110484"/>
          </a:xfrm>
          <a:prstGeom prst="rect">
            <a:avLst/>
          </a:prstGeom>
          <a:solidFill>
            <a:schemeClr val="bg1"/>
          </a:solidFill>
          <a:ln w="12700">
            <a:miter lim="400000"/>
          </a:ln>
        </p:spPr>
        <p:txBody>
          <a:bodyPr lIns="65023" tIns="65023" rIns="65023" bIns="65023" anchor="ctr"/>
          <a:lstStyle/>
          <a:p>
            <a:pPr>
              <a:defRPr>
                <a:solidFill>
                  <a:srgbClr val="3C3C3C"/>
                </a:solidFill>
              </a:defRPr>
            </a:pPr>
            <a:endParaRPr sz="1000"/>
          </a:p>
        </p:txBody>
      </p:sp>
      <p:sp>
        <p:nvSpPr>
          <p:cNvPr id="11" name="Rectangle 10"/>
          <p:cNvSpPr/>
          <p:nvPr userDrawn="1"/>
        </p:nvSpPr>
        <p:spPr>
          <a:xfrm>
            <a:off x="0" y="-7428"/>
            <a:ext cx="12192000" cy="6858000"/>
          </a:xfrm>
          <a:prstGeom prst="rect">
            <a:avLst/>
          </a:prstGeom>
          <a:solidFill>
            <a:srgbClr val="0069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12" name="Rectangle">
            <a:extLst>
              <a:ext uri="{FF2B5EF4-FFF2-40B4-BE49-F238E27FC236}">
                <a16:creationId xmlns:a16="http://schemas.microsoft.com/office/drawing/2014/main" id="{21257D7F-3656-47C9-B5F0-D20A647BD6E3}"/>
              </a:ext>
            </a:extLst>
          </p:cNvPr>
          <p:cNvSpPr/>
          <p:nvPr userDrawn="1"/>
        </p:nvSpPr>
        <p:spPr>
          <a:xfrm rot="5400000">
            <a:off x="4884290" y="3379882"/>
            <a:ext cx="2423423" cy="98239"/>
          </a:xfrm>
          <a:prstGeom prst="rect">
            <a:avLst/>
          </a:prstGeom>
          <a:solidFill>
            <a:schemeClr val="bg1"/>
          </a:solidFill>
          <a:ln w="12700">
            <a:miter lim="400000"/>
          </a:ln>
        </p:spPr>
        <p:txBody>
          <a:bodyPr lIns="65023" tIns="65023" rIns="65023" bIns="65023" anchor="ctr"/>
          <a:lstStyle/>
          <a:p>
            <a:pPr>
              <a:defRPr>
                <a:solidFill>
                  <a:srgbClr val="3C3C3C"/>
                </a:solidFill>
              </a:defRPr>
            </a:pPr>
            <a:endParaRPr sz="1000"/>
          </a:p>
        </p:txBody>
      </p:sp>
      <p:pic>
        <p:nvPicPr>
          <p:cNvPr id="2" name="Picture 1">
            <a:extLst>
              <a:ext uri="{FF2B5EF4-FFF2-40B4-BE49-F238E27FC236}">
                <a16:creationId xmlns:a16="http://schemas.microsoft.com/office/drawing/2014/main" id="{DF983F3D-55AB-9F63-24E2-89F0ECD44AB5}"/>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1545777" y="2016423"/>
            <a:ext cx="2914542" cy="2800246"/>
          </a:xfrm>
          <a:prstGeom prst="rect">
            <a:avLst/>
          </a:prstGeom>
        </p:spPr>
      </p:pic>
    </p:spTree>
    <p:extLst>
      <p:ext uri="{BB962C8B-B14F-4D97-AF65-F5344CB8AC3E}">
        <p14:creationId xmlns:p14="http://schemas.microsoft.com/office/powerpoint/2010/main" val="325872067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9" r:id="rId3"/>
    <p:sldLayoutId id="2147483680" r:id="rId4"/>
  </p:sldLayoutIdLst>
  <p:hf sldNum="0"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579FE31F-1D4D-4B52-9A81-CB2B02284CEC}" type="datetimeFigureOut">
              <a:rPr lang="en-US" smtClean="0"/>
              <a:t>7/12/24</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FE80D1BD-FA8C-4E93-887E-E6D622DBB7EA}" type="slidenum">
              <a:rPr lang="en-US" smtClean="0"/>
              <a:t>‹#›</a:t>
            </a:fld>
            <a:endParaRPr lang="en-US"/>
          </a:p>
        </p:txBody>
      </p:sp>
    </p:spTree>
    <p:extLst>
      <p:ext uri="{BB962C8B-B14F-4D97-AF65-F5344CB8AC3E}">
        <p14:creationId xmlns:p14="http://schemas.microsoft.com/office/powerpoint/2010/main" val="3275564236"/>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CC1745-4665-9A49-880F-CC32A6FEBB3D}"/>
              </a:ext>
            </a:extLst>
          </p:cNvPr>
          <p:cNvSpPr>
            <a:spLocks noGrp="1"/>
          </p:cNvSpPr>
          <p:nvPr>
            <p:ph type="title"/>
          </p:nvPr>
        </p:nvSpPr>
        <p:spPr>
          <a:xfrm>
            <a:off x="838201" y="365129"/>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E4A5A37-5023-5D43-8BE5-92D84595BB26}"/>
              </a:ext>
            </a:extLst>
          </p:cNvPr>
          <p:cNvSpPr>
            <a:spLocks noGrp="1"/>
          </p:cNvSpPr>
          <p:nvPr>
            <p:ph type="body" idx="1"/>
          </p:nvPr>
        </p:nvSpPr>
        <p:spPr>
          <a:xfrm>
            <a:off x="838201"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3C8141-DA49-6A42-A3AF-2594B58E7744}"/>
              </a:ext>
            </a:extLst>
          </p:cNvPr>
          <p:cNvSpPr>
            <a:spLocks noGrp="1"/>
          </p:cNvSpPr>
          <p:nvPr>
            <p:ph type="dt" sz="half" idx="2"/>
          </p:nvPr>
        </p:nvSpPr>
        <p:spPr>
          <a:xfrm>
            <a:off x="838201" y="6356358"/>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CC283C-385D-B447-9959-D52334906EFA}" type="datetimeFigureOut">
              <a:rPr lang="en-US" smtClean="0"/>
              <a:t>7/12/24</a:t>
            </a:fld>
            <a:endParaRPr lang="en-US"/>
          </a:p>
        </p:txBody>
      </p:sp>
      <p:sp>
        <p:nvSpPr>
          <p:cNvPr id="5" name="Footer Placeholder 4">
            <a:extLst>
              <a:ext uri="{FF2B5EF4-FFF2-40B4-BE49-F238E27FC236}">
                <a16:creationId xmlns:a16="http://schemas.microsoft.com/office/drawing/2014/main" id="{4B2368E0-A0B2-6E4E-853D-FE44F196CB5A}"/>
              </a:ext>
            </a:extLst>
          </p:cNvPr>
          <p:cNvSpPr>
            <a:spLocks noGrp="1"/>
          </p:cNvSpPr>
          <p:nvPr>
            <p:ph type="ftr" sz="quarter" idx="3"/>
          </p:nvPr>
        </p:nvSpPr>
        <p:spPr>
          <a:xfrm>
            <a:off x="4038601" y="6356358"/>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1462C6E-7C2E-F244-A70A-06BDFCE53039}"/>
              </a:ext>
            </a:extLst>
          </p:cNvPr>
          <p:cNvSpPr>
            <a:spLocks noGrp="1"/>
          </p:cNvSpPr>
          <p:nvPr>
            <p:ph type="sldNum" sz="quarter" idx="4"/>
          </p:nvPr>
        </p:nvSpPr>
        <p:spPr>
          <a:xfrm>
            <a:off x="8610601" y="6356358"/>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C18284-9F9A-8449-A88E-5431B14F7B2D}" type="slidenum">
              <a:rPr lang="en-US" smtClean="0"/>
              <a:t>‹#›</a:t>
            </a:fld>
            <a:endParaRPr lang="en-US"/>
          </a:p>
        </p:txBody>
      </p:sp>
    </p:spTree>
    <p:extLst>
      <p:ext uri="{BB962C8B-B14F-4D97-AF65-F5344CB8AC3E}">
        <p14:creationId xmlns:p14="http://schemas.microsoft.com/office/powerpoint/2010/main" val="456310781"/>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38.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3.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3.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0" y="0"/>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7446917" y="0"/>
              <a:ext cx="4745082" cy="12673"/>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2299476" y="2120804"/>
            <a:ext cx="9465829" cy="3539430"/>
          </a:xfrm>
          <a:prstGeom prst="rect">
            <a:avLst/>
          </a:prstGeom>
          <a:noFill/>
        </p:spPr>
        <p:txBody>
          <a:bodyPr wrap="square" rtlCol="0">
            <a:spAutoFit/>
          </a:bodyPr>
          <a:lstStyle/>
          <a:p>
            <a:r>
              <a:rPr lang="mi-NZ" sz="6000" b="1" dirty="0">
                <a:solidFill>
                  <a:schemeClr val="bg1"/>
                </a:solidFill>
                <a:latin typeface="Aptos Black" panose="020F0502020204030204" pitchFamily="34" charset="0"/>
              </a:rPr>
              <a:t>ISSUES RELATING TO      TR IMPLEMENTATION</a:t>
            </a:r>
          </a:p>
          <a:p>
            <a:pPr lvl="2"/>
            <a:endParaRPr lang="mi-NZ" sz="2000" b="1" dirty="0">
              <a:solidFill>
                <a:schemeClr val="bg1"/>
              </a:solidFill>
              <a:latin typeface="Aptos Black" panose="020F0502020204030204" pitchFamily="34" charset="0"/>
            </a:endParaRPr>
          </a:p>
          <a:p>
            <a:pPr marL="1371600" lvl="2" indent="-457200">
              <a:buFont typeface="Arial" panose="020B0604020202020204" pitchFamily="34" charset="0"/>
              <a:buChar char="•"/>
            </a:pPr>
            <a:r>
              <a:rPr lang="mi-NZ" sz="2800" b="1" dirty="0">
                <a:solidFill>
                  <a:schemeClr val="bg1"/>
                </a:solidFill>
                <a:latin typeface="Aptos Black" panose="020F0502020204030204" pitchFamily="34" charset="0"/>
              </a:rPr>
              <a:t>PTWS</a:t>
            </a:r>
          </a:p>
          <a:p>
            <a:pPr marL="1371600" lvl="2" indent="-457200">
              <a:buFont typeface="Arial" panose="020B0604020202020204" pitchFamily="34" charset="0"/>
              <a:buChar char="•"/>
            </a:pPr>
            <a:r>
              <a:rPr lang="mi-NZ" sz="2800" b="1" dirty="0">
                <a:solidFill>
                  <a:schemeClr val="bg1"/>
                </a:solidFill>
                <a:latin typeface="Aptos Black" panose="020F0502020204030204" pitchFamily="34" charset="0"/>
              </a:rPr>
              <a:t>Other ICGs (NEAMTWS, IO, CARIBE-EWS)</a:t>
            </a:r>
          </a:p>
          <a:p>
            <a:pPr marL="1371600" lvl="2" indent="-457200">
              <a:buFont typeface="Arial" panose="020B0604020202020204" pitchFamily="34" charset="0"/>
              <a:buChar char="•"/>
            </a:pPr>
            <a:r>
              <a:rPr lang="mi-NZ" sz="2800" b="1" dirty="0">
                <a:solidFill>
                  <a:schemeClr val="bg1"/>
                </a:solidFill>
                <a:latin typeface="Aptos Black" panose="020F0502020204030204" pitchFamily="34" charset="0"/>
              </a:rPr>
              <a:t>PTWS Tsunami Ready Implementation Survey</a:t>
            </a:r>
            <a:endParaRPr lang="en-NZ" sz="2800" b="1" dirty="0">
              <a:solidFill>
                <a:schemeClr val="bg1"/>
              </a:solidFill>
              <a:latin typeface="Aptos Black" panose="020F0502020204030204" pitchFamily="34" charset="0"/>
            </a:endParaRPr>
          </a:p>
        </p:txBody>
      </p:sp>
      <p:sp>
        <p:nvSpPr>
          <p:cNvPr id="3" name="TextBox 2">
            <a:extLst>
              <a:ext uri="{FF2B5EF4-FFF2-40B4-BE49-F238E27FC236}">
                <a16:creationId xmlns:a16="http://schemas.microsoft.com/office/drawing/2014/main" id="{E70431C3-B2D5-4420-5591-A17FC22209F8}"/>
              </a:ext>
            </a:extLst>
          </p:cNvPr>
          <p:cNvSpPr txBox="1"/>
          <p:nvPr/>
        </p:nvSpPr>
        <p:spPr>
          <a:xfrm>
            <a:off x="65567" y="547513"/>
            <a:ext cx="12257568" cy="116955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mi-NZ" sz="20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PTWS WORKING GROUP 3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mi-NZ" sz="20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ON DISASTER RISK MANAGEMENT AND PREPAREDNESS (WG 3)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mi-NZ" sz="10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mi-NZ" sz="20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TASK TEAM ON TSUNAMI READY</a:t>
            </a:r>
            <a:endParaRPr kumimoji="0" lang="en-NZ" sz="20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p:txBody>
      </p:sp>
    </p:spTree>
    <p:extLst>
      <p:ext uri="{BB962C8B-B14F-4D97-AF65-F5344CB8AC3E}">
        <p14:creationId xmlns:p14="http://schemas.microsoft.com/office/powerpoint/2010/main" val="2286823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92BAE-7062-F9C5-BABF-2836613A8CA2}"/>
              </a:ext>
            </a:extLst>
          </p:cNvPr>
          <p:cNvSpPr>
            <a:spLocks noGrp="1"/>
          </p:cNvSpPr>
          <p:nvPr>
            <p:ph type="title"/>
          </p:nvPr>
        </p:nvSpPr>
        <p:spPr>
          <a:xfrm>
            <a:off x="506391" y="459129"/>
            <a:ext cx="11056717" cy="871960"/>
          </a:xfrm>
        </p:spPr>
        <p:txBody>
          <a:bodyPr>
            <a:normAutofit/>
          </a:bodyPr>
          <a:lstStyle/>
          <a:p>
            <a:r>
              <a:rPr lang="en-US" sz="3200" b="1" dirty="0"/>
              <a:t>Feedback on Implementation Difficulty</a:t>
            </a:r>
          </a:p>
        </p:txBody>
      </p:sp>
      <p:sp>
        <p:nvSpPr>
          <p:cNvPr id="3" name="Content Placeholder 2">
            <a:extLst>
              <a:ext uri="{FF2B5EF4-FFF2-40B4-BE49-F238E27FC236}">
                <a16:creationId xmlns:a16="http://schemas.microsoft.com/office/drawing/2014/main" id="{DB53028F-BE28-E446-8C65-2ED922A6B21D}"/>
              </a:ext>
            </a:extLst>
          </p:cNvPr>
          <p:cNvSpPr>
            <a:spLocks noGrp="1"/>
          </p:cNvSpPr>
          <p:nvPr>
            <p:ph sz="half" idx="1"/>
          </p:nvPr>
        </p:nvSpPr>
        <p:spPr>
          <a:xfrm>
            <a:off x="576304" y="2057399"/>
            <a:ext cx="5222612" cy="4023360"/>
          </a:xfrm>
        </p:spPr>
        <p:txBody>
          <a:bodyPr>
            <a:noAutofit/>
          </a:bodyPr>
          <a:lstStyle/>
          <a:p>
            <a:pPr>
              <a:buClr>
                <a:schemeClr val="accent4"/>
              </a:buClr>
            </a:pPr>
            <a:r>
              <a:rPr lang="en-US" sz="1700" dirty="0">
                <a:solidFill>
                  <a:schemeClr val="tx1"/>
                </a:solidFill>
              </a:rPr>
              <a:t>Strong culture of outreach programs</a:t>
            </a:r>
          </a:p>
          <a:p>
            <a:pPr>
              <a:buClr>
                <a:schemeClr val="accent4"/>
              </a:buClr>
            </a:pPr>
            <a:r>
              <a:rPr lang="en-US" sz="1700" dirty="0">
                <a:solidFill>
                  <a:schemeClr val="tx1"/>
                </a:solidFill>
              </a:rPr>
              <a:t>Opportunities for community involvement in the ASSESS indicators</a:t>
            </a:r>
          </a:p>
          <a:p>
            <a:pPr>
              <a:buClr>
                <a:schemeClr val="accent4"/>
              </a:buClr>
            </a:pPr>
            <a:r>
              <a:rPr lang="en-US" sz="1700" dirty="0">
                <a:solidFill>
                  <a:schemeClr val="tx1"/>
                </a:solidFill>
              </a:rPr>
              <a:t>Support system building with municipal authorities and corresponding institutions</a:t>
            </a:r>
          </a:p>
          <a:p>
            <a:pPr>
              <a:buClr>
                <a:schemeClr val="accent4"/>
              </a:buClr>
            </a:pPr>
            <a:r>
              <a:rPr lang="en-US" sz="1700" dirty="0">
                <a:solidFill>
                  <a:schemeClr val="tx1"/>
                </a:solidFill>
              </a:rPr>
              <a:t>Information transfer of GIS, census, and hazard data</a:t>
            </a:r>
          </a:p>
          <a:p>
            <a:pPr>
              <a:buClr>
                <a:schemeClr val="accent4"/>
              </a:buClr>
            </a:pPr>
            <a:r>
              <a:rPr lang="en-US" sz="1700" dirty="0">
                <a:solidFill>
                  <a:schemeClr val="tx1"/>
                </a:solidFill>
              </a:rPr>
              <a:t>Effective methodology and standard procedures</a:t>
            </a:r>
          </a:p>
          <a:p>
            <a:pPr>
              <a:buClr>
                <a:schemeClr val="accent4"/>
              </a:buClr>
            </a:pPr>
            <a:r>
              <a:rPr lang="en-US" sz="1700" dirty="0">
                <a:solidFill>
                  <a:schemeClr val="tx1"/>
                </a:solidFill>
              </a:rPr>
              <a:t>Regular participation and engagement, as made possible with CARIBE WAVE and other annual hazard drills</a:t>
            </a:r>
          </a:p>
        </p:txBody>
      </p:sp>
      <p:sp>
        <p:nvSpPr>
          <p:cNvPr id="4" name="Content Placeholder 3">
            <a:extLst>
              <a:ext uri="{FF2B5EF4-FFF2-40B4-BE49-F238E27FC236}">
                <a16:creationId xmlns:a16="http://schemas.microsoft.com/office/drawing/2014/main" id="{770FA727-D9D9-18D8-B08A-3A22FF1463D7}"/>
              </a:ext>
            </a:extLst>
          </p:cNvPr>
          <p:cNvSpPr>
            <a:spLocks noGrp="1"/>
          </p:cNvSpPr>
          <p:nvPr>
            <p:ph sz="half" idx="2"/>
          </p:nvPr>
        </p:nvSpPr>
        <p:spPr>
          <a:xfrm>
            <a:off x="6393085" y="2057398"/>
            <a:ext cx="5065851" cy="4216079"/>
          </a:xfrm>
        </p:spPr>
        <p:txBody>
          <a:bodyPr>
            <a:noAutofit/>
          </a:bodyPr>
          <a:lstStyle/>
          <a:p>
            <a:pPr>
              <a:buClr>
                <a:schemeClr val="accent5"/>
              </a:buClr>
            </a:pPr>
            <a:r>
              <a:rPr lang="en-US" sz="1700" dirty="0">
                <a:solidFill>
                  <a:schemeClr val="tx1"/>
                </a:solidFill>
              </a:rPr>
              <a:t>Lengthy process</a:t>
            </a:r>
          </a:p>
          <a:p>
            <a:pPr>
              <a:buClr>
                <a:schemeClr val="accent5"/>
              </a:buClr>
            </a:pPr>
            <a:r>
              <a:rPr lang="en-US" sz="1700" dirty="0">
                <a:solidFill>
                  <a:schemeClr val="tx1"/>
                </a:solidFill>
              </a:rPr>
              <a:t>Requires considerable funds, resource mobilization, and training for technical staff</a:t>
            </a:r>
          </a:p>
          <a:p>
            <a:pPr>
              <a:buClr>
                <a:schemeClr val="accent5"/>
              </a:buClr>
            </a:pPr>
            <a:r>
              <a:rPr lang="en-US" sz="1700" dirty="0">
                <a:solidFill>
                  <a:schemeClr val="tx1"/>
                </a:solidFill>
              </a:rPr>
              <a:t>Communication challenges between local/national level and authorities/first responders</a:t>
            </a:r>
          </a:p>
          <a:p>
            <a:pPr>
              <a:buClr>
                <a:schemeClr val="accent5"/>
              </a:buClr>
            </a:pPr>
            <a:r>
              <a:rPr lang="en-US" sz="1700" dirty="0">
                <a:solidFill>
                  <a:schemeClr val="tx1"/>
                </a:solidFill>
              </a:rPr>
              <a:t>Reliance on external experts and technical support</a:t>
            </a:r>
          </a:p>
          <a:p>
            <a:pPr>
              <a:buClr>
                <a:schemeClr val="accent5"/>
              </a:buClr>
            </a:pPr>
            <a:r>
              <a:rPr lang="en-US" sz="1700" dirty="0">
                <a:solidFill>
                  <a:schemeClr val="tx1"/>
                </a:solidFill>
              </a:rPr>
              <a:t>Difficult to pursue or maintain in unstable socio-political climates (e.g. Haiti)</a:t>
            </a:r>
          </a:p>
          <a:p>
            <a:pPr>
              <a:buClr>
                <a:schemeClr val="accent5"/>
              </a:buClr>
            </a:pPr>
            <a:r>
              <a:rPr lang="en-US" sz="1700" dirty="0">
                <a:solidFill>
                  <a:schemeClr val="tx1"/>
                </a:solidFill>
              </a:rPr>
              <a:t>Loss of information about implementation process with community administration changes</a:t>
            </a:r>
          </a:p>
          <a:p>
            <a:pPr>
              <a:buClr>
                <a:schemeClr val="accent5"/>
              </a:buClr>
            </a:pPr>
            <a:r>
              <a:rPr lang="en-US" sz="1700" dirty="0">
                <a:solidFill>
                  <a:schemeClr val="tx1"/>
                </a:solidFill>
              </a:rPr>
              <a:t>Limited mechanisms to address changes in community contact information after recognition</a:t>
            </a:r>
          </a:p>
        </p:txBody>
      </p:sp>
      <p:sp>
        <p:nvSpPr>
          <p:cNvPr id="5" name="Rectangle 4">
            <a:extLst>
              <a:ext uri="{FF2B5EF4-FFF2-40B4-BE49-F238E27FC236}">
                <a16:creationId xmlns:a16="http://schemas.microsoft.com/office/drawing/2014/main" id="{FDD6A625-48CD-3417-413C-EB04EF2F6D76}"/>
              </a:ext>
            </a:extLst>
          </p:cNvPr>
          <p:cNvSpPr/>
          <p:nvPr/>
        </p:nvSpPr>
        <p:spPr>
          <a:xfrm>
            <a:off x="506391" y="1456963"/>
            <a:ext cx="5417998" cy="474562"/>
          </a:xfrm>
          <a:prstGeom prst="rect">
            <a:avLst/>
          </a:prstGeom>
          <a:ln>
            <a:solidFill>
              <a:schemeClr val="tx1"/>
            </a:solid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6" name="Rectangle 5">
            <a:extLst>
              <a:ext uri="{FF2B5EF4-FFF2-40B4-BE49-F238E27FC236}">
                <a16:creationId xmlns:a16="http://schemas.microsoft.com/office/drawing/2014/main" id="{8763C3C6-B589-BF2A-A649-1AF84D2291CE}"/>
              </a:ext>
            </a:extLst>
          </p:cNvPr>
          <p:cNvSpPr/>
          <p:nvPr/>
        </p:nvSpPr>
        <p:spPr>
          <a:xfrm>
            <a:off x="6267612" y="1456963"/>
            <a:ext cx="5295496" cy="474562"/>
          </a:xfrm>
          <a:prstGeom prst="rect">
            <a:avLst/>
          </a:prstGeom>
          <a:ln>
            <a:solidFill>
              <a:schemeClr val="tx1"/>
            </a:solid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7" name="Title 1">
            <a:extLst>
              <a:ext uri="{FF2B5EF4-FFF2-40B4-BE49-F238E27FC236}">
                <a16:creationId xmlns:a16="http://schemas.microsoft.com/office/drawing/2014/main" id="{429340DC-1457-D69F-A3CD-DDA14F321B30}"/>
              </a:ext>
            </a:extLst>
          </p:cNvPr>
          <p:cNvSpPr txBox="1">
            <a:spLocks/>
          </p:cNvSpPr>
          <p:nvPr/>
        </p:nvSpPr>
        <p:spPr>
          <a:xfrm>
            <a:off x="1664623" y="1456963"/>
            <a:ext cx="3101534" cy="47456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400" b="1" i="0" u="none" strike="noStrike" kern="1200" cap="none" spc="0" normalizeH="0" baseline="0" noProof="0" dirty="0">
                <a:ln>
                  <a:noFill/>
                </a:ln>
                <a:solidFill>
                  <a:srgbClr val="FFFFFF"/>
                </a:solidFill>
                <a:effectLst/>
                <a:uLnTx/>
                <a:uFillTx/>
                <a:latin typeface="Corbel" panose="020B0503020204020204"/>
                <a:ea typeface="+mj-ea"/>
                <a:cs typeface="+mj-cs"/>
              </a:rPr>
              <a:t>S T R E N G T H S</a:t>
            </a:r>
          </a:p>
        </p:txBody>
      </p:sp>
      <p:sp>
        <p:nvSpPr>
          <p:cNvPr id="8" name="Title 1">
            <a:extLst>
              <a:ext uri="{FF2B5EF4-FFF2-40B4-BE49-F238E27FC236}">
                <a16:creationId xmlns:a16="http://schemas.microsoft.com/office/drawing/2014/main" id="{40A30F8E-F444-4DF4-9822-E6050579C40E}"/>
              </a:ext>
            </a:extLst>
          </p:cNvPr>
          <p:cNvSpPr txBox="1">
            <a:spLocks/>
          </p:cNvSpPr>
          <p:nvPr/>
        </p:nvSpPr>
        <p:spPr>
          <a:xfrm>
            <a:off x="7364593" y="1456963"/>
            <a:ext cx="3101534" cy="47456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400" b="1" i="0" u="none" strike="noStrike" kern="1200" cap="none" spc="0" normalizeH="0" baseline="0" noProof="0" dirty="0">
                <a:ln>
                  <a:noFill/>
                </a:ln>
                <a:solidFill>
                  <a:srgbClr val="FFFFFF"/>
                </a:solidFill>
                <a:effectLst/>
                <a:uLnTx/>
                <a:uFillTx/>
                <a:latin typeface="Corbel" panose="020B0503020204020204"/>
                <a:ea typeface="+mj-ea"/>
                <a:cs typeface="+mj-cs"/>
              </a:rPr>
              <a:t>W E A K N E S </a:t>
            </a:r>
            <a:r>
              <a:rPr kumimoji="0" lang="en-US" sz="2400" b="1" i="0" u="none" strike="noStrike" kern="1200" cap="none" spc="0" normalizeH="0" baseline="0" noProof="0" dirty="0" err="1">
                <a:ln>
                  <a:noFill/>
                </a:ln>
                <a:solidFill>
                  <a:srgbClr val="FFFFFF"/>
                </a:solidFill>
                <a:effectLst/>
                <a:uLnTx/>
                <a:uFillTx/>
                <a:latin typeface="Corbel" panose="020B0503020204020204"/>
                <a:ea typeface="+mj-ea"/>
                <a:cs typeface="+mj-cs"/>
              </a:rPr>
              <a:t>S</a:t>
            </a:r>
            <a:r>
              <a:rPr kumimoji="0" lang="en-US" sz="2400" b="1" i="0" u="none" strike="noStrike" kern="1200" cap="none" spc="0" normalizeH="0" baseline="0" noProof="0" dirty="0">
                <a:ln>
                  <a:noFill/>
                </a:ln>
                <a:solidFill>
                  <a:srgbClr val="FFFFFF"/>
                </a:solidFill>
                <a:effectLst/>
                <a:uLnTx/>
                <a:uFillTx/>
                <a:latin typeface="Corbel" panose="020B0503020204020204"/>
                <a:ea typeface="+mj-ea"/>
                <a:cs typeface="+mj-cs"/>
              </a:rPr>
              <a:t> E S</a:t>
            </a:r>
          </a:p>
        </p:txBody>
      </p:sp>
      <p:sp>
        <p:nvSpPr>
          <p:cNvPr id="9" name="TextBox 8">
            <a:extLst>
              <a:ext uri="{FF2B5EF4-FFF2-40B4-BE49-F238E27FC236}">
                <a16:creationId xmlns:a16="http://schemas.microsoft.com/office/drawing/2014/main" id="{63CF8689-B389-8239-CCC2-AC1F6008BE78}"/>
              </a:ext>
            </a:extLst>
          </p:cNvPr>
          <p:cNvSpPr txBox="1"/>
          <p:nvPr/>
        </p:nvSpPr>
        <p:spPr>
          <a:xfrm>
            <a:off x="10190480" y="417844"/>
            <a:ext cx="1534160" cy="33855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srgbClr val="FE9E00"/>
                </a:solidFill>
                <a:effectLst/>
                <a:uLnTx/>
                <a:uFillTx/>
                <a:latin typeface="Corbel" panose="020B0503020204020204"/>
                <a:ea typeface="+mn-ea"/>
                <a:cs typeface="+mn-cs"/>
              </a:rPr>
              <a:t>PRELIMINARY</a:t>
            </a:r>
            <a:endParaRPr kumimoji="0" lang="en-US" sz="1600" b="0" i="1" u="none" strike="noStrike" kern="1200" cap="none" spc="0" normalizeH="0" baseline="0" noProof="0" dirty="0">
              <a:ln>
                <a:noFill/>
              </a:ln>
              <a:solidFill>
                <a:srgbClr val="FE9E00"/>
              </a:solidFill>
              <a:effectLst/>
              <a:uLnTx/>
              <a:uFillTx/>
              <a:latin typeface="Corbel" panose="020B0503020204020204"/>
              <a:ea typeface="+mn-ea"/>
              <a:cs typeface="+mn-cs"/>
            </a:endParaRPr>
          </a:p>
        </p:txBody>
      </p:sp>
      <p:sp>
        <p:nvSpPr>
          <p:cNvPr id="10" name="TextBox 9">
            <a:extLst>
              <a:ext uri="{FF2B5EF4-FFF2-40B4-BE49-F238E27FC236}">
                <a16:creationId xmlns:a16="http://schemas.microsoft.com/office/drawing/2014/main" id="{73F84AF9-3FB0-4F8C-CB3F-B7E9A7BD0F10}"/>
              </a:ext>
            </a:extLst>
          </p:cNvPr>
          <p:cNvSpPr txBox="1"/>
          <p:nvPr/>
        </p:nvSpPr>
        <p:spPr>
          <a:xfrm>
            <a:off x="11399520" y="6581001"/>
            <a:ext cx="792480"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68AE">
                    <a:lumMod val="75000"/>
                  </a:srgbClr>
                </a:solidFill>
                <a:effectLst/>
                <a:uLnTx/>
                <a:uFillTx/>
                <a:latin typeface="Corbel" panose="020B0503020204020204"/>
                <a:ea typeface="+mn-ea"/>
                <a:cs typeface="+mn-cs"/>
              </a:rPr>
              <a:t>July 2024</a:t>
            </a:r>
          </a:p>
        </p:txBody>
      </p:sp>
    </p:spTree>
    <p:extLst>
      <p:ext uri="{BB962C8B-B14F-4D97-AF65-F5344CB8AC3E}">
        <p14:creationId xmlns:p14="http://schemas.microsoft.com/office/powerpoint/2010/main" val="2411159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D5D75-AC7F-61AE-738A-B0D1F8E76374}"/>
              </a:ext>
            </a:extLst>
          </p:cNvPr>
          <p:cNvSpPr>
            <a:spLocks noGrp="1"/>
          </p:cNvSpPr>
          <p:nvPr>
            <p:ph type="title"/>
          </p:nvPr>
        </p:nvSpPr>
        <p:spPr>
          <a:xfrm>
            <a:off x="555585" y="609600"/>
            <a:ext cx="11042248" cy="906684"/>
          </a:xfrm>
        </p:spPr>
        <p:txBody>
          <a:bodyPr>
            <a:normAutofit/>
          </a:bodyPr>
          <a:lstStyle/>
          <a:p>
            <a:r>
              <a:rPr lang="en-US" sz="3600" b="1" dirty="0">
                <a:latin typeface="+mn-lt"/>
              </a:rPr>
              <a:t>General Comments About TRRP</a:t>
            </a:r>
          </a:p>
        </p:txBody>
      </p:sp>
      <p:sp>
        <p:nvSpPr>
          <p:cNvPr id="7" name="Content Placeholder 6">
            <a:extLst>
              <a:ext uri="{FF2B5EF4-FFF2-40B4-BE49-F238E27FC236}">
                <a16:creationId xmlns:a16="http://schemas.microsoft.com/office/drawing/2014/main" id="{CA4FA159-9577-B317-BD0E-280E14CFF1A4}"/>
              </a:ext>
            </a:extLst>
          </p:cNvPr>
          <p:cNvSpPr>
            <a:spLocks noGrp="1"/>
          </p:cNvSpPr>
          <p:nvPr>
            <p:ph idx="1"/>
          </p:nvPr>
        </p:nvSpPr>
        <p:spPr>
          <a:xfrm>
            <a:off x="555585" y="2057400"/>
            <a:ext cx="5451676" cy="4038600"/>
          </a:xfrm>
        </p:spPr>
        <p:txBody>
          <a:bodyPr>
            <a:normAutofit/>
          </a:bodyPr>
          <a:lstStyle/>
          <a:p>
            <a:r>
              <a:rPr lang="en-US" sz="1800" dirty="0"/>
              <a:t>Useful in preparing for hurricane seasons</a:t>
            </a:r>
          </a:p>
          <a:p>
            <a:r>
              <a:rPr lang="en-US" sz="1800" dirty="0"/>
              <a:t>Strengthens community preparedness for tsunami response, equipping members with necessary evacuation knowledge</a:t>
            </a:r>
          </a:p>
          <a:p>
            <a:r>
              <a:rPr lang="en-US" sz="1800" dirty="0"/>
              <a:t>Supports continued capacity building, particularly in writing Standard Operating Procedures (SOPs) for key agencies</a:t>
            </a:r>
          </a:p>
          <a:p>
            <a:r>
              <a:rPr lang="en-US" sz="1800" dirty="0"/>
              <a:t>New guidelines are better and easy to comprehend</a:t>
            </a:r>
          </a:p>
          <a:p>
            <a:r>
              <a:rPr lang="en-US" sz="1800" dirty="0"/>
              <a:t>Enhances awareness of community vulnerabilities</a:t>
            </a:r>
          </a:p>
          <a:p>
            <a:r>
              <a:rPr lang="en-US" sz="1800" dirty="0"/>
              <a:t>Contributes to the overall well-being of residents and tourists by providing sufficient knowledge about natural disasters</a:t>
            </a:r>
          </a:p>
        </p:txBody>
      </p:sp>
      <p:sp>
        <p:nvSpPr>
          <p:cNvPr id="8" name="Content Placeholder 6">
            <a:extLst>
              <a:ext uri="{FF2B5EF4-FFF2-40B4-BE49-F238E27FC236}">
                <a16:creationId xmlns:a16="http://schemas.microsoft.com/office/drawing/2014/main" id="{E23E2822-70DD-0939-3DA8-BA90E1326C1D}"/>
              </a:ext>
            </a:extLst>
          </p:cNvPr>
          <p:cNvSpPr txBox="1">
            <a:spLocks/>
          </p:cNvSpPr>
          <p:nvPr/>
        </p:nvSpPr>
        <p:spPr>
          <a:xfrm>
            <a:off x="6275407" y="2057400"/>
            <a:ext cx="5451676" cy="403860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228600" marR="0" lvl="0" indent="-182880" algn="l" defTabSz="914400" rtl="0" eaLnBrk="1" fontAlgn="auto" latinLnBrk="0" hangingPunct="1">
              <a:lnSpc>
                <a:spcPct val="90000"/>
              </a:lnSpc>
              <a:spcBef>
                <a:spcPts val="1400"/>
              </a:spcBef>
              <a:spcAft>
                <a:spcPts val="0"/>
              </a:spcAft>
              <a:buClr>
                <a:srgbClr val="0068AE"/>
              </a:buClr>
              <a:buSzPct val="80000"/>
              <a:buFont typeface="Corbel" pitchFamily="34" charset="0"/>
              <a:buChar char="•"/>
              <a:tabLst/>
              <a:defRPr/>
            </a:pPr>
            <a:r>
              <a:rPr kumimoji="0" lang="en-US" sz="1800" b="0" i="0" u="none" strike="noStrike" kern="1200" cap="none" spc="0" normalizeH="0" baseline="0" noProof="0" dirty="0">
                <a:ln>
                  <a:noFill/>
                </a:ln>
                <a:solidFill>
                  <a:srgbClr val="0068AE"/>
                </a:solidFill>
                <a:effectLst/>
                <a:uLnTx/>
                <a:uFillTx/>
                <a:latin typeface="Corbel" panose="020B0503020204020204"/>
                <a:ea typeface="+mn-ea"/>
                <a:cs typeface="+mn-cs"/>
              </a:rPr>
              <a:t>Major hurdle in resource mobilization and fiscal planning for Small Island Developing States </a:t>
            </a:r>
          </a:p>
          <a:p>
            <a:pPr marL="228600" marR="0" lvl="0" indent="-182880" algn="l" defTabSz="914400" rtl="0" eaLnBrk="1" fontAlgn="auto" latinLnBrk="0" hangingPunct="1">
              <a:lnSpc>
                <a:spcPct val="90000"/>
              </a:lnSpc>
              <a:spcBef>
                <a:spcPts val="1400"/>
              </a:spcBef>
              <a:spcAft>
                <a:spcPts val="0"/>
              </a:spcAft>
              <a:buClr>
                <a:srgbClr val="0068AE"/>
              </a:buClr>
              <a:buSzPct val="80000"/>
              <a:buFont typeface="Corbel" pitchFamily="34" charset="0"/>
              <a:buChar char="•"/>
              <a:tabLst/>
              <a:defRPr/>
            </a:pPr>
            <a:r>
              <a:rPr kumimoji="0" lang="en-US" sz="1800" b="0" i="0" u="none" strike="noStrike" kern="1200" cap="none" spc="0" normalizeH="0" baseline="0" noProof="0" dirty="0">
                <a:ln>
                  <a:noFill/>
                </a:ln>
                <a:solidFill>
                  <a:srgbClr val="0068AE"/>
                </a:solidFill>
                <a:effectLst/>
                <a:uLnTx/>
                <a:uFillTx/>
                <a:latin typeface="Corbel" panose="020B0503020204020204"/>
                <a:ea typeface="+mn-ea"/>
                <a:cs typeface="+mn-cs"/>
              </a:rPr>
              <a:t>Difficult to realize certain indicators, such as creating tsunami evacuation maps and preventing vandalism of tsunami signs</a:t>
            </a:r>
          </a:p>
          <a:p>
            <a:pPr marL="228600" marR="0" lvl="0" indent="-182880" algn="l" defTabSz="914400" rtl="0" eaLnBrk="1" fontAlgn="auto" latinLnBrk="0" hangingPunct="1">
              <a:lnSpc>
                <a:spcPct val="90000"/>
              </a:lnSpc>
              <a:spcBef>
                <a:spcPts val="1400"/>
              </a:spcBef>
              <a:spcAft>
                <a:spcPts val="0"/>
              </a:spcAft>
              <a:buClr>
                <a:srgbClr val="0068AE"/>
              </a:buClr>
              <a:buSzPct val="80000"/>
              <a:buFont typeface="Corbel" pitchFamily="34" charset="0"/>
              <a:buChar char="•"/>
              <a:tabLst/>
              <a:defRPr/>
            </a:pPr>
            <a:r>
              <a:rPr kumimoji="0" lang="en-US" sz="1800" b="0" i="0" u="none" strike="noStrike" kern="1200" cap="none" spc="0" normalizeH="0" baseline="0" noProof="0" dirty="0">
                <a:ln>
                  <a:noFill/>
                </a:ln>
                <a:solidFill>
                  <a:srgbClr val="0068AE"/>
                </a:solidFill>
                <a:effectLst/>
                <a:uLnTx/>
                <a:uFillTx/>
                <a:latin typeface="Corbel" panose="020B0503020204020204"/>
                <a:ea typeface="+mn-ea"/>
                <a:cs typeface="+mn-cs"/>
              </a:rPr>
              <a:t>Needs more localized efforts and community involvement</a:t>
            </a:r>
          </a:p>
          <a:p>
            <a:pPr marL="228600" marR="0" lvl="0" indent="-182880" algn="l" defTabSz="914400" rtl="0" eaLnBrk="1" fontAlgn="auto" latinLnBrk="0" hangingPunct="1">
              <a:lnSpc>
                <a:spcPct val="90000"/>
              </a:lnSpc>
              <a:spcBef>
                <a:spcPts val="1400"/>
              </a:spcBef>
              <a:spcAft>
                <a:spcPts val="0"/>
              </a:spcAft>
              <a:buClr>
                <a:srgbClr val="0068AE"/>
              </a:buClr>
              <a:buSzPct val="80000"/>
              <a:buFont typeface="Corbel" pitchFamily="34" charset="0"/>
              <a:buChar char="•"/>
              <a:tabLst/>
              <a:defRPr/>
            </a:pPr>
            <a:r>
              <a:rPr kumimoji="0" lang="en-US" sz="1800" b="0" i="0" u="none" strike="noStrike" kern="1200" cap="none" spc="0" normalizeH="0" baseline="0" noProof="0" dirty="0">
                <a:ln>
                  <a:noFill/>
                </a:ln>
                <a:solidFill>
                  <a:srgbClr val="0068AE"/>
                </a:solidFill>
                <a:effectLst/>
                <a:uLnTx/>
                <a:uFillTx/>
                <a:latin typeface="Corbel" panose="020B0503020204020204"/>
                <a:ea typeface="+mn-ea"/>
                <a:cs typeface="+mn-cs"/>
              </a:rPr>
              <a:t>Need for documenting successes and challenges/lessons learned to aid implementation</a:t>
            </a:r>
          </a:p>
          <a:p>
            <a:pPr marL="228600" marR="0" lvl="0" indent="-182880" algn="l" defTabSz="914400" rtl="0" eaLnBrk="1" fontAlgn="auto" latinLnBrk="0" hangingPunct="1">
              <a:lnSpc>
                <a:spcPct val="90000"/>
              </a:lnSpc>
              <a:spcBef>
                <a:spcPts val="1400"/>
              </a:spcBef>
              <a:spcAft>
                <a:spcPts val="0"/>
              </a:spcAft>
              <a:buClr>
                <a:srgbClr val="0068AE"/>
              </a:buClr>
              <a:buSzPct val="80000"/>
              <a:buFont typeface="Corbel" pitchFamily="34" charset="0"/>
              <a:buChar char="•"/>
              <a:tabLst/>
              <a:defRPr/>
            </a:pPr>
            <a:r>
              <a:rPr kumimoji="0" lang="en-US" sz="1800" b="0" i="0" u="none" strike="noStrike" kern="1200" cap="none" spc="0" normalizeH="0" baseline="0" noProof="0" dirty="0">
                <a:ln>
                  <a:noFill/>
                </a:ln>
                <a:solidFill>
                  <a:srgbClr val="0068AE"/>
                </a:solidFill>
                <a:effectLst/>
                <a:uLnTx/>
                <a:uFillTx/>
                <a:latin typeface="Corbel" panose="020B0503020204020204"/>
                <a:ea typeface="+mn-ea"/>
                <a:cs typeface="+mn-cs"/>
              </a:rPr>
              <a:t>Challenge to maintain continuous readiness</a:t>
            </a:r>
          </a:p>
        </p:txBody>
      </p:sp>
      <p:sp>
        <p:nvSpPr>
          <p:cNvPr id="3" name="TextBox 2">
            <a:extLst>
              <a:ext uri="{FF2B5EF4-FFF2-40B4-BE49-F238E27FC236}">
                <a16:creationId xmlns:a16="http://schemas.microsoft.com/office/drawing/2014/main" id="{9CBBE7B8-055D-37EF-02C1-3660511310E8}"/>
              </a:ext>
            </a:extLst>
          </p:cNvPr>
          <p:cNvSpPr txBox="1"/>
          <p:nvPr/>
        </p:nvSpPr>
        <p:spPr>
          <a:xfrm>
            <a:off x="10190480" y="417844"/>
            <a:ext cx="1534160" cy="33855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srgbClr val="FE9E00"/>
                </a:solidFill>
                <a:effectLst/>
                <a:uLnTx/>
                <a:uFillTx/>
                <a:latin typeface="Corbel" panose="020B0503020204020204"/>
                <a:ea typeface="+mn-ea"/>
                <a:cs typeface="+mn-cs"/>
              </a:rPr>
              <a:t>PRELIMINARY</a:t>
            </a:r>
            <a:endParaRPr kumimoji="0" lang="en-US" sz="1600" b="0" i="1" u="none" strike="noStrike" kern="1200" cap="none" spc="0" normalizeH="0" baseline="0" noProof="0" dirty="0">
              <a:ln>
                <a:noFill/>
              </a:ln>
              <a:solidFill>
                <a:srgbClr val="FE9E00"/>
              </a:solidFill>
              <a:effectLst/>
              <a:uLnTx/>
              <a:uFillTx/>
              <a:latin typeface="Corbel" panose="020B0503020204020204"/>
              <a:ea typeface="+mn-ea"/>
              <a:cs typeface="+mn-cs"/>
            </a:endParaRPr>
          </a:p>
        </p:txBody>
      </p:sp>
      <p:sp>
        <p:nvSpPr>
          <p:cNvPr id="4" name="TextBox 3">
            <a:extLst>
              <a:ext uri="{FF2B5EF4-FFF2-40B4-BE49-F238E27FC236}">
                <a16:creationId xmlns:a16="http://schemas.microsoft.com/office/drawing/2014/main" id="{59529312-65BD-B9D8-7751-B2EC8D849837}"/>
              </a:ext>
            </a:extLst>
          </p:cNvPr>
          <p:cNvSpPr txBox="1"/>
          <p:nvPr/>
        </p:nvSpPr>
        <p:spPr>
          <a:xfrm>
            <a:off x="11399520" y="6581001"/>
            <a:ext cx="792480"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68AE">
                    <a:lumMod val="75000"/>
                  </a:srgbClr>
                </a:solidFill>
                <a:effectLst/>
                <a:uLnTx/>
                <a:uFillTx/>
                <a:latin typeface="Corbel" panose="020B0503020204020204"/>
                <a:ea typeface="+mn-ea"/>
                <a:cs typeface="+mn-cs"/>
              </a:rPr>
              <a:t>July 2024</a:t>
            </a:r>
          </a:p>
        </p:txBody>
      </p:sp>
    </p:spTree>
    <p:extLst>
      <p:ext uri="{BB962C8B-B14F-4D97-AF65-F5344CB8AC3E}">
        <p14:creationId xmlns:p14="http://schemas.microsoft.com/office/powerpoint/2010/main" val="5640634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A6E39D1-96F9-55B0-03B8-3DCF2B667466}"/>
              </a:ext>
            </a:extLst>
          </p:cNvPr>
          <p:cNvSpPr/>
          <p:nvPr/>
        </p:nvSpPr>
        <p:spPr>
          <a:xfrm>
            <a:off x="1043214" y="2060090"/>
            <a:ext cx="6473895" cy="4162009"/>
          </a:xfrm>
          <a:prstGeom prst="rect">
            <a:avLst/>
          </a:prstGeom>
          <a:solidFill>
            <a:schemeClr val="bg1">
              <a:lumMod val="85000"/>
              <a:alpha val="3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4" name="Rectángulo 8">
            <a:extLst>
              <a:ext uri="{FF2B5EF4-FFF2-40B4-BE49-F238E27FC236}">
                <a16:creationId xmlns:a16="http://schemas.microsoft.com/office/drawing/2014/main" id="{A5AEE984-FCCC-AA1D-50AF-7B1E37B1F0F2}"/>
              </a:ext>
            </a:extLst>
          </p:cNvPr>
          <p:cNvSpPr/>
          <p:nvPr/>
        </p:nvSpPr>
        <p:spPr>
          <a:xfrm rot="5400000">
            <a:off x="5550087" y="-5597999"/>
            <a:ext cx="1091824" cy="12191997"/>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lIns="108000" tIns="252000" bIns="1440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_tradnl" sz="1200" b="0" i="0" u="none" strike="noStrike" kern="1200" cap="small" spc="0" normalizeH="0" baseline="0" noProof="0" dirty="0">
              <a:ln>
                <a:noFill/>
              </a:ln>
              <a:solidFill>
                <a:prstClr val="white"/>
              </a:solidFill>
              <a:effectLst/>
              <a:uLnTx/>
              <a:uFillTx/>
              <a:latin typeface="Century Gothic" charset="0"/>
              <a:ea typeface="Century Gothic" charset="0"/>
              <a:cs typeface="Century Gothic" charset="0"/>
            </a:endParaRPr>
          </a:p>
        </p:txBody>
      </p:sp>
      <p:sp>
        <p:nvSpPr>
          <p:cNvPr id="3" name="Subtitle 2">
            <a:extLst>
              <a:ext uri="{FF2B5EF4-FFF2-40B4-BE49-F238E27FC236}">
                <a16:creationId xmlns:a16="http://schemas.microsoft.com/office/drawing/2014/main" id="{BCF303CD-C22A-AB41-B42F-657C14964665}"/>
              </a:ext>
            </a:extLst>
          </p:cNvPr>
          <p:cNvSpPr>
            <a:spLocks noGrp="1"/>
          </p:cNvSpPr>
          <p:nvPr>
            <p:ph type="subTitle" idx="1"/>
          </p:nvPr>
        </p:nvSpPr>
        <p:spPr>
          <a:xfrm>
            <a:off x="1043214" y="5169527"/>
            <a:ext cx="6214898" cy="644561"/>
          </a:xfrm>
        </p:spPr>
        <p:txBody>
          <a:bodyPr>
            <a:normAutofit fontScale="85000" lnSpcReduction="20000"/>
          </a:bodyPr>
          <a:lstStyle/>
          <a:p>
            <a:pPr algn="l"/>
            <a:r>
              <a:rPr lang="en-US" sz="2200" i="1" dirty="0"/>
              <a:t>UNESCO IOC/ICG/NEAMTWS XVIII Session</a:t>
            </a:r>
          </a:p>
          <a:p>
            <a:pPr algn="l"/>
            <a:r>
              <a:rPr lang="en-US" sz="2200" i="1" dirty="0"/>
              <a:t>6 - 8 February 2024. Paris, France</a:t>
            </a:r>
          </a:p>
        </p:txBody>
      </p:sp>
      <p:sp>
        <p:nvSpPr>
          <p:cNvPr id="10" name="TextBox 9">
            <a:extLst>
              <a:ext uri="{FF2B5EF4-FFF2-40B4-BE49-F238E27FC236}">
                <a16:creationId xmlns:a16="http://schemas.microsoft.com/office/drawing/2014/main" id="{4B474A55-EB20-4D4A-BE74-6C63D86CA542}"/>
              </a:ext>
            </a:extLst>
          </p:cNvPr>
          <p:cNvSpPr txBox="1"/>
          <p:nvPr/>
        </p:nvSpPr>
        <p:spPr>
          <a:xfrm>
            <a:off x="1043214" y="3642606"/>
            <a:ext cx="6034610" cy="12157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400" b="0" i="0" u="none" strike="noStrike" kern="1200" cap="none" spc="0" normalizeH="0" baseline="0" noProof="0" dirty="0">
                <a:ln>
                  <a:noFill/>
                </a:ln>
                <a:solidFill>
                  <a:prstClr val="black"/>
                </a:solidFill>
                <a:effectLst/>
                <a:uLnTx/>
                <a:uFillTx/>
                <a:latin typeface="Calibri"/>
                <a:ea typeface="+mn-ea"/>
                <a:cs typeface="+mn-cs"/>
              </a:rPr>
              <a:t>C</a:t>
            </a:r>
            <a:r>
              <a:rPr kumimoji="0" lang="tr-TR" sz="2400" b="0" i="0" u="none" strike="noStrike" kern="1200" cap="none" spc="0" normalizeH="0" baseline="0" noProof="0" dirty="0">
                <a:ln>
                  <a:noFill/>
                </a:ln>
                <a:solidFill>
                  <a:prstClr val="black"/>
                </a:solidFill>
                <a:effectLst/>
                <a:uLnTx/>
                <a:uFillTx/>
                <a:latin typeface="Calibri"/>
                <a:ea typeface="+mn-ea"/>
                <a:cs typeface="+mn-cs"/>
              </a:rPr>
              <a:t>o-chairs</a:t>
            </a: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black"/>
                </a:solidFill>
                <a:effectLst/>
                <a:uLnTx/>
                <a:uFillTx/>
                <a:latin typeface="Calibri"/>
                <a:ea typeface="+mn-ea"/>
                <a:cs typeface="+mn-cs"/>
              </a:rPr>
              <a:t>Ignacio Aguirre Ayerbe (Spain)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black"/>
                </a:solidFill>
                <a:effectLst/>
                <a:uLnTx/>
                <a:uFillTx/>
                <a:latin typeface="Calibri"/>
                <a:ea typeface="+mn-ea"/>
                <a:cs typeface="+mn-cs"/>
              </a:rPr>
              <a:t>Elena Daskalaki (Greece)</a:t>
            </a:r>
          </a:p>
        </p:txBody>
      </p:sp>
      <p:sp>
        <p:nvSpPr>
          <p:cNvPr id="2" name="Rectangle 1">
            <a:extLst>
              <a:ext uri="{FF2B5EF4-FFF2-40B4-BE49-F238E27FC236}">
                <a16:creationId xmlns:a16="http://schemas.microsoft.com/office/drawing/2014/main" id="{37B8EC98-909C-514C-AE35-9084067FD784}"/>
              </a:ext>
            </a:extLst>
          </p:cNvPr>
          <p:cNvSpPr/>
          <p:nvPr/>
        </p:nvSpPr>
        <p:spPr>
          <a:xfrm>
            <a:off x="1043214" y="2060090"/>
            <a:ext cx="6214898" cy="1258358"/>
          </a:xfrm>
          <a:prstGeom prst="rect">
            <a:avLst/>
          </a:prstGeom>
        </p:spPr>
        <p:txBody>
          <a:bodyPr wrap="square">
            <a:spAutoFit/>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3200" b="0" i="0" u="none" strike="noStrike" kern="1200" cap="none" spc="0" normalizeH="0" baseline="0" noProof="0" dirty="0">
                <a:ln>
                  <a:noFill/>
                </a:ln>
                <a:solidFill>
                  <a:srgbClr val="000000"/>
                </a:solidFill>
                <a:effectLst/>
                <a:uLnTx/>
                <a:uFillTx/>
                <a:latin typeface="Calibri"/>
                <a:ea typeface="+mn-ea"/>
                <a:cs typeface="+mn-cs"/>
              </a:rPr>
              <a:t>ICG NEAMTWS</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3600" b="1" i="0" u="none" strike="noStrike" kern="1200" cap="none" spc="0" normalizeH="0" baseline="0" noProof="0" dirty="0">
                <a:ln>
                  <a:noFill/>
                </a:ln>
                <a:solidFill>
                  <a:srgbClr val="000000"/>
                </a:solidFill>
                <a:effectLst/>
                <a:uLnTx/>
                <a:uFillTx/>
                <a:latin typeface="Calibri"/>
                <a:ea typeface="+mn-ea"/>
                <a:cs typeface="+mn-cs"/>
              </a:rPr>
              <a:t>Task Team on Tsunami Ready</a:t>
            </a:r>
          </a:p>
        </p:txBody>
      </p:sp>
      <p:pic>
        <p:nvPicPr>
          <p:cNvPr id="15" name="Picture 14" descr="A picture containing text, orange, room, gambling house&#10;&#10;Description automatically generated">
            <a:extLst>
              <a:ext uri="{FF2B5EF4-FFF2-40B4-BE49-F238E27FC236}">
                <a16:creationId xmlns:a16="http://schemas.microsoft.com/office/drawing/2014/main" id="{9A8CBB35-668D-2D56-E3D2-90334D4933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48800" y="4234154"/>
            <a:ext cx="1905000" cy="1905000"/>
          </a:xfrm>
          <a:prstGeom prst="rect">
            <a:avLst/>
          </a:prstGeom>
        </p:spPr>
      </p:pic>
      <p:pic>
        <p:nvPicPr>
          <p:cNvPr id="17" name="Picture 16" descr="Logo&#10;&#10;Description automatically generated">
            <a:extLst>
              <a:ext uri="{FF2B5EF4-FFF2-40B4-BE49-F238E27FC236}">
                <a16:creationId xmlns:a16="http://schemas.microsoft.com/office/drawing/2014/main" id="{FB00E569-362D-0369-794A-89C05A965867}"/>
              </a:ext>
            </a:extLst>
          </p:cNvPr>
          <p:cNvPicPr>
            <a:picLocks noChangeAspect="1"/>
          </p:cNvPicPr>
          <p:nvPr/>
        </p:nvPicPr>
        <p:blipFill rotWithShape="1">
          <a:blip r:embed="rId3">
            <a:extLst>
              <a:ext uri="{28A0092B-C50C-407E-A947-70E740481C1C}">
                <a14:useLocalDpi xmlns:a14="http://schemas.microsoft.com/office/drawing/2010/main" val="0"/>
              </a:ext>
            </a:extLst>
          </a:blip>
          <a:srcRect l="1716" t="4147" r="2286" b="4839"/>
          <a:stretch/>
        </p:blipFill>
        <p:spPr>
          <a:xfrm>
            <a:off x="8082650" y="2226324"/>
            <a:ext cx="3837301" cy="1481430"/>
          </a:xfrm>
          <a:prstGeom prst="rect">
            <a:avLst/>
          </a:prstGeom>
          <a:ln>
            <a:noFill/>
          </a:ln>
        </p:spPr>
      </p:pic>
      <p:pic>
        <p:nvPicPr>
          <p:cNvPr id="23" name="Picture 22" descr="A black and white logo&#10;&#10;Description automatically generated with medium confidence">
            <a:extLst>
              <a:ext uri="{FF2B5EF4-FFF2-40B4-BE49-F238E27FC236}">
                <a16:creationId xmlns:a16="http://schemas.microsoft.com/office/drawing/2014/main" id="{54B9F4E7-777C-A74D-F521-84974BBACBD5}"/>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7354" y="114742"/>
            <a:ext cx="2181802" cy="459711"/>
          </a:xfrm>
          <a:prstGeom prst="rect">
            <a:avLst/>
          </a:prstGeom>
        </p:spPr>
      </p:pic>
      <p:sp>
        <p:nvSpPr>
          <p:cNvPr id="4" name="Rectángulo 8">
            <a:extLst>
              <a:ext uri="{FF2B5EF4-FFF2-40B4-BE49-F238E27FC236}">
                <a16:creationId xmlns:a16="http://schemas.microsoft.com/office/drawing/2014/main" id="{316A554C-49B7-77EF-1B3F-9DB86143E73E}"/>
              </a:ext>
            </a:extLst>
          </p:cNvPr>
          <p:cNvSpPr/>
          <p:nvPr/>
        </p:nvSpPr>
        <p:spPr>
          <a:xfrm>
            <a:off x="1" y="786114"/>
            <a:ext cx="477672" cy="6071886"/>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lIns="108000" tIns="252000" bIns="1440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prstClr val="white"/>
                </a:solidFill>
                <a:effectLst/>
                <a:uLnTx/>
                <a:uFillTx/>
                <a:latin typeface="Calibri"/>
                <a:ea typeface="+mn-ea"/>
                <a:cs typeface="+mn-cs"/>
              </a:rPr>
              <a:t>UNESCO IOC / ICG / NEAMTWS XVIII Session 6-8 February 2024</a:t>
            </a:r>
          </a:p>
        </p:txBody>
      </p:sp>
      <p:sp>
        <p:nvSpPr>
          <p:cNvPr id="7" name="TextBox 6">
            <a:extLst>
              <a:ext uri="{FF2B5EF4-FFF2-40B4-BE49-F238E27FC236}">
                <a16:creationId xmlns:a16="http://schemas.microsoft.com/office/drawing/2014/main" id="{CD5CF0DF-AF33-6099-5134-48B48C80A8CA}"/>
              </a:ext>
            </a:extLst>
          </p:cNvPr>
          <p:cNvSpPr txBox="1"/>
          <p:nvPr/>
        </p:nvSpPr>
        <p:spPr>
          <a:xfrm>
            <a:off x="2880075" y="235791"/>
            <a:ext cx="8756074" cy="430887"/>
          </a:xfrm>
          <a:prstGeom prst="rect">
            <a:avLst/>
          </a:prstGeom>
          <a:noFill/>
        </p:spPr>
        <p:txBody>
          <a:bodyPr wrap="square">
            <a:spAutoFit/>
          </a:bodyPr>
          <a:lstStyle/>
          <a:p>
            <a:r>
              <a:rPr kumimoji="0" lang="en-GB" sz="2200" b="1" i="1" u="none" strike="noStrike" kern="1200" cap="none" spc="0" normalizeH="0" baseline="0" noProof="0" dirty="0">
                <a:ln>
                  <a:noFill/>
                </a:ln>
                <a:solidFill>
                  <a:srgbClr val="FFFF00"/>
                </a:solidFill>
                <a:effectLst/>
                <a:uLnTx/>
                <a:uFillTx/>
                <a:latin typeface="Calibri"/>
                <a:ea typeface="+mn-ea"/>
                <a:cs typeface="+mn-cs"/>
              </a:rPr>
              <a:t>* See separate file for full presentation, shown are only slides  11 and 12</a:t>
            </a:r>
            <a:endParaRPr lang="en-US" sz="2200" i="1" dirty="0">
              <a:solidFill>
                <a:srgbClr val="FFFF00"/>
              </a:solidFill>
            </a:endParaRPr>
          </a:p>
        </p:txBody>
      </p:sp>
    </p:spTree>
    <p:extLst>
      <p:ext uri="{BB962C8B-B14F-4D97-AF65-F5344CB8AC3E}">
        <p14:creationId xmlns:p14="http://schemas.microsoft.com/office/powerpoint/2010/main" val="7445945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3DDEBE-661A-D47C-5858-327259F5492D}"/>
              </a:ext>
            </a:extLst>
          </p:cNvPr>
          <p:cNvSpPr>
            <a:spLocks noGrp="1"/>
          </p:cNvSpPr>
          <p:nvPr>
            <p:ph idx="1"/>
          </p:nvPr>
        </p:nvSpPr>
        <p:spPr>
          <a:xfrm>
            <a:off x="838200" y="1873250"/>
            <a:ext cx="10515600" cy="4298950"/>
          </a:xfrm>
        </p:spPr>
        <p:txBody>
          <a:bodyPr>
            <a:noAutofit/>
          </a:bodyPr>
          <a:lstStyle/>
          <a:p>
            <a:pPr algn="just">
              <a:lnSpc>
                <a:spcPct val="110000"/>
              </a:lnSpc>
              <a:spcBef>
                <a:spcPts val="600"/>
              </a:spcBef>
              <a:spcAft>
                <a:spcPts val="60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Some stakeholders (</a:t>
            </a: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tourism, commerce</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etc.) are difficult to brought in because they are worried that acknowledging and actioning upon tsunami risk may harm their business, due to </a:t>
            </a: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international and sectoral competition</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10000"/>
              </a:lnSpc>
              <a:spcBef>
                <a:spcPts val="600"/>
              </a:spcBef>
              <a:spcAft>
                <a:spcPts val="600"/>
              </a:spcAft>
              <a:buFont typeface="Wingdings" panose="05000000000000000000" pitchFamily="2" charset="2"/>
              <a:buChar char="§"/>
            </a:pPr>
            <a:r>
              <a:rPr lang="en-US" sz="2000" kern="100" dirty="0">
                <a:latin typeface="Calibri" panose="020F0502020204030204" pitchFamily="34" charset="0"/>
                <a:cs typeface="Times New Roman" panose="02020603050405020304" pitchFamily="18" charset="0"/>
                <a:sym typeface="Calibri"/>
              </a:rPr>
              <a:t>Difficulties to get </a:t>
            </a:r>
            <a:r>
              <a:rPr lang="en-US" sz="2000" b="1" kern="100" dirty="0">
                <a:latin typeface="Calibri" panose="020F0502020204030204" pitchFamily="34" charset="0"/>
                <a:cs typeface="Times New Roman" panose="02020603050405020304" pitchFamily="18" charset="0"/>
                <a:sym typeface="Calibri"/>
              </a:rPr>
              <a:t>local officials </a:t>
            </a:r>
            <a:r>
              <a:rPr lang="en-US" sz="2000" kern="100" dirty="0">
                <a:latin typeface="Calibri" panose="020F0502020204030204" pitchFamily="34" charset="0"/>
                <a:cs typeface="Times New Roman" panose="02020603050405020304" pitchFamily="18" charset="0"/>
                <a:sym typeface="Calibri"/>
              </a:rPr>
              <a:t>to accept the signage because it materializes the tsunami risk (especially for municipalities oriented towards the </a:t>
            </a:r>
            <a:r>
              <a:rPr lang="en-US" sz="2000" b="1" kern="100" dirty="0">
                <a:latin typeface="Calibri" panose="020F0502020204030204" pitchFamily="34" charset="0"/>
                <a:cs typeface="Times New Roman" panose="02020603050405020304" pitchFamily="18" charset="0"/>
                <a:sym typeface="Calibri"/>
              </a:rPr>
              <a:t>tourism economy</a:t>
            </a:r>
            <a:r>
              <a:rPr lang="en-US" sz="2000" kern="100" dirty="0">
                <a:latin typeface="Calibri" panose="020F0502020204030204" pitchFamily="34" charset="0"/>
                <a:cs typeface="Times New Roman" panose="02020603050405020304" pitchFamily="18" charset="0"/>
                <a:sym typeface="Calibri"/>
              </a:rPr>
              <a:t>).</a:t>
            </a:r>
          </a:p>
          <a:p>
            <a:pPr lvl="0" algn="just">
              <a:lnSpc>
                <a:spcPct val="110000"/>
              </a:lnSpc>
              <a:spcBef>
                <a:spcPts val="600"/>
              </a:spcBef>
              <a:spcAft>
                <a:spcPts val="600"/>
              </a:spcAft>
              <a:buFont typeface="Wingdings" panose="05000000000000000000" pitchFamily="2" charset="2"/>
              <a:buChar char="§"/>
            </a:pPr>
            <a:r>
              <a:rPr lang="en-US" sz="2000" kern="100" dirty="0">
                <a:latin typeface="Calibri" panose="020F0502020204030204" pitchFamily="34" charset="0"/>
                <a:ea typeface="Calibri" panose="020F0502020204030204" pitchFamily="34" charset="0"/>
                <a:cs typeface="Times New Roman" panose="02020603050405020304" pitchFamily="18" charset="0"/>
              </a:rPr>
              <a:t>Reluctance from local authorities to officially endorse the evacuation plan because they are worried about </a:t>
            </a:r>
            <a:r>
              <a:rPr lang="en-US" sz="2000" b="1" kern="100" dirty="0">
                <a:latin typeface="Calibri" panose="020F0502020204030204" pitchFamily="34" charset="0"/>
                <a:ea typeface="Calibri" panose="020F0502020204030204" pitchFamily="34" charset="0"/>
                <a:cs typeface="Times New Roman" panose="02020603050405020304" pitchFamily="18" charset="0"/>
              </a:rPr>
              <a:t>legal liabilities</a:t>
            </a:r>
            <a:r>
              <a:rPr lang="en-US" sz="2000" kern="100" dirty="0">
                <a:latin typeface="Calibri" panose="020F0502020204030204" pitchFamily="34" charset="0"/>
                <a:ea typeface="Calibri" panose="020F0502020204030204" pitchFamily="34" charset="0"/>
                <a:cs typeface="Times New Roman" panose="02020603050405020304" pitchFamily="18" charset="0"/>
              </a:rPr>
              <a:t> in case of human losses during the evacuation.</a:t>
            </a:r>
            <a:endParaRPr lang="en-US" sz="2000" kern="100" dirty="0">
              <a:latin typeface="Calibri" panose="020F0502020204030204" pitchFamily="34" charset="0"/>
              <a:cs typeface="Times New Roman" panose="02020603050405020304" pitchFamily="18" charset="0"/>
              <a:sym typeface="Calibri"/>
            </a:endParaRPr>
          </a:p>
          <a:p>
            <a:pPr algn="just">
              <a:lnSpc>
                <a:spcPct val="110000"/>
              </a:lnSpc>
              <a:spcBef>
                <a:spcPts val="600"/>
              </a:spcBef>
              <a:spcAft>
                <a:spcPts val="600"/>
              </a:spcAft>
              <a:buFont typeface="Wingdings" panose="05000000000000000000" pitchFamily="2" charset="2"/>
              <a:buChar char="§"/>
            </a:pPr>
            <a:r>
              <a:rPr lang="en-US" sz="2000" b="1" kern="100" dirty="0">
                <a:latin typeface="Calibri" panose="020F0502020204030204" pitchFamily="34" charset="0"/>
                <a:cs typeface="Times New Roman" panose="02020603050405020304" pitchFamily="18" charset="0"/>
              </a:rPr>
              <a:t>General populations’ lack of knowledge </a:t>
            </a:r>
            <a:r>
              <a:rPr lang="en-US" sz="2000" kern="100" dirty="0">
                <a:latin typeface="Calibri" panose="020F0502020204030204" pitchFamily="34" charset="0"/>
                <a:cs typeface="Times New Roman" panose="02020603050405020304" pitchFamily="18" charset="0"/>
              </a:rPr>
              <a:t>and</a:t>
            </a:r>
            <a:r>
              <a:rPr lang="en-US" sz="2000" b="1" kern="100" dirty="0">
                <a:latin typeface="Calibri" panose="020F0502020204030204" pitchFamily="34" charset="0"/>
                <a:cs typeface="Times New Roman" panose="02020603050405020304" pitchFamily="18" charset="0"/>
              </a:rPr>
              <a:t> education </a:t>
            </a:r>
            <a:r>
              <a:rPr lang="en-US" sz="2000" kern="100" dirty="0">
                <a:latin typeface="Calibri" panose="020F0502020204030204" pitchFamily="34" charset="0"/>
                <a:cs typeface="Times New Roman" panose="02020603050405020304" pitchFamily="18" charset="0"/>
              </a:rPr>
              <a:t>about coastal hazards and especially tsunamis</a:t>
            </a:r>
            <a:r>
              <a:rPr lang="en-US" sz="2000" dirty="0">
                <a:effectLst/>
                <a:latin typeface="Calibri" panose="020F0502020204030204" pitchFamily="34" charset="0"/>
                <a:ea typeface="Calibri" panose="020F0502020204030204" pitchFamily="34" charset="0"/>
                <a:cs typeface="Times New Roman" panose="02020603050405020304" pitchFamily="18" charset="0"/>
              </a:rPr>
              <a:t>. </a:t>
            </a:r>
            <a:r>
              <a:rPr lang="en-US" sz="2000" dirty="0">
                <a:latin typeface="Calibri" panose="020F0502020204030204" pitchFamily="34" charset="0"/>
                <a:ea typeface="Calibri" panose="020F0502020204030204" pitchFamily="34" charset="0"/>
                <a:cs typeface="Times New Roman" panose="02020603050405020304" pitchFamily="18" charset="0"/>
              </a:rPr>
              <a:t>Some coastal communities may </a:t>
            </a:r>
            <a:r>
              <a:rPr lang="en-US" sz="2000" b="1" dirty="0">
                <a:latin typeface="Calibri" panose="020F0502020204030204" pitchFamily="34" charset="0"/>
                <a:ea typeface="Calibri" panose="020F0502020204030204" pitchFamily="34" charset="0"/>
                <a:cs typeface="Times New Roman" panose="02020603050405020304" pitchFamily="18" charset="0"/>
              </a:rPr>
              <a:t>underestimate</a:t>
            </a:r>
            <a:r>
              <a:rPr lang="en-US" sz="2000" dirty="0">
                <a:latin typeface="Calibri" panose="020F0502020204030204" pitchFamily="34" charset="0"/>
                <a:ea typeface="Calibri" panose="020F0502020204030204" pitchFamily="34" charset="0"/>
                <a:cs typeface="Times New Roman" panose="02020603050405020304" pitchFamily="18" charset="0"/>
              </a:rPr>
              <a:t> the tsunami risk. Distress and fear among exposed population may also contribute to this underestimation. </a:t>
            </a:r>
          </a:p>
          <a:p>
            <a:pPr algn="just">
              <a:lnSpc>
                <a:spcPct val="110000"/>
              </a:lnSpc>
              <a:spcBef>
                <a:spcPts val="600"/>
              </a:spcBef>
              <a:spcAft>
                <a:spcPts val="600"/>
              </a:spcAft>
              <a:buFont typeface="Wingdings" panose="05000000000000000000" pitchFamily="2" charset="2"/>
              <a:buChar char="§"/>
            </a:pPr>
            <a:r>
              <a:rPr lang="en-US" sz="2000" kern="100" dirty="0">
                <a:latin typeface="Calibri" panose="020F0502020204030204" pitchFamily="34" charset="0"/>
                <a:cs typeface="Times New Roman" panose="02020603050405020304" pitchFamily="18" charset="0"/>
                <a:sym typeface="Calibri"/>
              </a:rPr>
              <a:t>Difficulties in </a:t>
            </a:r>
            <a:r>
              <a:rPr lang="en-US" sz="2000" b="1" kern="100" dirty="0">
                <a:latin typeface="Calibri" panose="020F0502020204030204" pitchFamily="34" charset="0"/>
                <a:cs typeface="Times New Roman" panose="02020603050405020304" pitchFamily="18" charset="0"/>
              </a:rPr>
              <a:t>public awareness due to special conditions</a:t>
            </a:r>
            <a:r>
              <a:rPr lang="en-US" sz="2000" kern="100" dirty="0">
                <a:latin typeface="Calibri" panose="020F0502020204030204" pitchFamily="34" charset="0"/>
                <a:cs typeface="Times New Roman" panose="02020603050405020304" pitchFamily="18" charset="0"/>
              </a:rPr>
              <a:t> (summer time, temporary population etc.).</a:t>
            </a:r>
          </a:p>
          <a:p>
            <a:pPr marL="285750" indent="-285750" algn="just">
              <a:lnSpc>
                <a:spcPct val="110000"/>
              </a:lnSpc>
              <a:spcBef>
                <a:spcPts val="600"/>
              </a:spcBef>
              <a:spcAft>
                <a:spcPts val="600"/>
              </a:spcAft>
            </a:pPr>
            <a:endParaRPr lang="el-GR" sz="2000" kern="100" dirty="0">
              <a:latin typeface="Calibri" panose="020F0502020204030204" pitchFamily="34" charset="0"/>
              <a:cs typeface="Times New Roman" panose="02020603050405020304" pitchFamily="18" charset="0"/>
            </a:endParaRPr>
          </a:p>
        </p:txBody>
      </p:sp>
      <p:pic>
        <p:nvPicPr>
          <p:cNvPr id="9" name="Picture 8" descr="Shape&#10;&#10;Description automatically generated with low confidence">
            <a:extLst>
              <a:ext uri="{FF2B5EF4-FFF2-40B4-BE49-F238E27FC236}">
                <a16:creationId xmlns:a16="http://schemas.microsoft.com/office/drawing/2014/main" id="{38446031-1E04-822E-DB06-022BC2E73DF5}"/>
              </a:ext>
            </a:extLst>
          </p:cNvPr>
          <p:cNvPicPr>
            <a:picLocks noChangeAspect="1"/>
          </p:cNvPicPr>
          <p:nvPr/>
        </p:nvPicPr>
        <p:blipFill>
          <a:blip r:embed="rId2" cstate="print">
            <a:lum bright="70000" contrast="-70000"/>
            <a:extLst>
              <a:ext uri="{28A0092B-C50C-407E-A947-70E740481C1C}">
                <a14:useLocalDpi xmlns:a14="http://schemas.microsoft.com/office/drawing/2010/main"/>
              </a:ext>
            </a:extLst>
          </a:blip>
          <a:stretch>
            <a:fillRect/>
          </a:stretch>
        </p:blipFill>
        <p:spPr>
          <a:xfrm>
            <a:off x="7546209" y="0"/>
            <a:ext cx="787563" cy="787563"/>
          </a:xfrm>
          <a:prstGeom prst="rect">
            <a:avLst/>
          </a:prstGeom>
        </p:spPr>
      </p:pic>
      <p:sp>
        <p:nvSpPr>
          <p:cNvPr id="10" name="TextBox 9">
            <a:extLst>
              <a:ext uri="{FF2B5EF4-FFF2-40B4-BE49-F238E27FC236}">
                <a16:creationId xmlns:a16="http://schemas.microsoft.com/office/drawing/2014/main" id="{798FE089-7898-DE3D-109A-54AC2F944E65}"/>
              </a:ext>
            </a:extLst>
          </p:cNvPr>
          <p:cNvSpPr txBox="1"/>
          <p:nvPr/>
        </p:nvSpPr>
        <p:spPr>
          <a:xfrm>
            <a:off x="9164789" y="-22442"/>
            <a:ext cx="2973871"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prstClr val="white"/>
                </a:solidFill>
                <a:effectLst/>
                <a:uLnTx/>
                <a:uFillTx/>
                <a:latin typeface="Calibri" panose="020F0502020204030204"/>
                <a:ea typeface="+mn-ea"/>
                <a:cs typeface="+mn-cs"/>
              </a:rPr>
              <a:t>CHALLENGES TRRP NEAM REGION</a:t>
            </a:r>
          </a:p>
        </p:txBody>
      </p:sp>
      <p:grpSp>
        <p:nvGrpSpPr>
          <p:cNvPr id="11" name="Group 10">
            <a:extLst>
              <a:ext uri="{FF2B5EF4-FFF2-40B4-BE49-F238E27FC236}">
                <a16:creationId xmlns:a16="http://schemas.microsoft.com/office/drawing/2014/main" id="{901EC256-BF7B-6A7E-0EF3-4B6A70B099E4}"/>
              </a:ext>
            </a:extLst>
          </p:cNvPr>
          <p:cNvGrpSpPr/>
          <p:nvPr/>
        </p:nvGrpSpPr>
        <p:grpSpPr>
          <a:xfrm>
            <a:off x="8388929" y="208390"/>
            <a:ext cx="434952" cy="369332"/>
            <a:chOff x="772160" y="2542653"/>
            <a:chExt cx="434952" cy="369332"/>
          </a:xfrm>
        </p:grpSpPr>
        <p:sp>
          <p:nvSpPr>
            <p:cNvPr id="12" name="Free-form: Shape 11">
              <a:extLst>
                <a:ext uri="{FF2B5EF4-FFF2-40B4-BE49-F238E27FC236}">
                  <a16:creationId xmlns:a16="http://schemas.microsoft.com/office/drawing/2014/main" id="{BD23A04E-5974-CF01-D573-FA7FCF737875}"/>
                </a:ext>
              </a:extLst>
            </p:cNvPr>
            <p:cNvSpPr/>
            <p:nvPr/>
          </p:nvSpPr>
          <p:spPr>
            <a:xfrm rot="10800000">
              <a:off x="1054099" y="2585720"/>
              <a:ext cx="153013" cy="306028"/>
            </a:xfrm>
            <a:custGeom>
              <a:avLst/>
              <a:gdLst>
                <a:gd name="connsiteX0" fmla="*/ 248920 w 248920"/>
                <a:gd name="connsiteY0" fmla="*/ 0 h 497840"/>
                <a:gd name="connsiteX1" fmla="*/ 248920 w 248920"/>
                <a:gd name="connsiteY1" fmla="*/ 497840 h 497840"/>
                <a:gd name="connsiteX2" fmla="*/ 0 w 248920"/>
                <a:gd name="connsiteY2" fmla="*/ 248920 h 497840"/>
                <a:gd name="connsiteX3" fmla="*/ 248920 w 248920"/>
                <a:gd name="connsiteY3" fmla="*/ 0 h 497840"/>
              </a:gdLst>
              <a:ahLst/>
              <a:cxnLst>
                <a:cxn ang="0">
                  <a:pos x="connsiteX0" y="connsiteY0"/>
                </a:cxn>
                <a:cxn ang="0">
                  <a:pos x="connsiteX1" y="connsiteY1"/>
                </a:cxn>
                <a:cxn ang="0">
                  <a:pos x="connsiteX2" y="connsiteY2"/>
                </a:cxn>
                <a:cxn ang="0">
                  <a:pos x="connsiteX3" y="connsiteY3"/>
                </a:cxn>
              </a:cxnLst>
              <a:rect l="l" t="t" r="r" b="b"/>
              <a:pathLst>
                <a:path w="248920" h="497840">
                  <a:moveTo>
                    <a:pt x="248920" y="0"/>
                  </a:moveTo>
                  <a:lnTo>
                    <a:pt x="248920" y="497840"/>
                  </a:lnTo>
                  <a:cubicBezTo>
                    <a:pt x="111445" y="497840"/>
                    <a:pt x="0" y="386395"/>
                    <a:pt x="0" y="248920"/>
                  </a:cubicBezTo>
                  <a:cubicBezTo>
                    <a:pt x="0" y="111445"/>
                    <a:pt x="111445" y="0"/>
                    <a:pt x="24892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3E648A8F-A8CD-F0EE-0FB7-DC41ED2F69C9}"/>
                </a:ext>
              </a:extLst>
            </p:cNvPr>
            <p:cNvSpPr txBox="1"/>
            <p:nvPr/>
          </p:nvSpPr>
          <p:spPr>
            <a:xfrm>
              <a:off x="772160" y="2542653"/>
              <a:ext cx="19913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800" b="1" i="0" u="none" strike="noStrike" kern="1200" cap="none" spc="0" normalizeH="0" baseline="0" noProof="0" dirty="0">
                  <a:ln>
                    <a:noFill/>
                  </a:ln>
                  <a:solidFill>
                    <a:prstClr val="white"/>
                  </a:solidFill>
                  <a:effectLst/>
                  <a:uLnTx/>
                  <a:uFillTx/>
                  <a:latin typeface="Calibri" panose="020F0502020204030204"/>
                  <a:ea typeface="+mn-ea"/>
                  <a:cs typeface="+mn-cs"/>
                </a:rPr>
                <a:t>4</a:t>
              </a:r>
            </a:p>
          </p:txBody>
        </p:sp>
      </p:grpSp>
      <p:sp>
        <p:nvSpPr>
          <p:cNvPr id="16" name="TextBox 15">
            <a:extLst>
              <a:ext uri="{FF2B5EF4-FFF2-40B4-BE49-F238E27FC236}">
                <a16:creationId xmlns:a16="http://schemas.microsoft.com/office/drawing/2014/main" id="{1968CADA-36E3-7976-6DCD-B6164A0E284C}"/>
              </a:ext>
            </a:extLst>
          </p:cNvPr>
          <p:cNvSpPr txBox="1"/>
          <p:nvPr/>
        </p:nvSpPr>
        <p:spPr>
          <a:xfrm>
            <a:off x="1084581" y="1228630"/>
            <a:ext cx="2813050" cy="470000"/>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30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Times New Roman" panose="02020603050405020304" pitchFamily="18" charset="0"/>
              </a:rPr>
              <a:t>GENERAL BARRIERS</a:t>
            </a:r>
          </a:p>
        </p:txBody>
      </p:sp>
    </p:spTree>
    <p:extLst>
      <p:ext uri="{BB962C8B-B14F-4D97-AF65-F5344CB8AC3E}">
        <p14:creationId xmlns:p14="http://schemas.microsoft.com/office/powerpoint/2010/main" val="12978292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3DDEBE-661A-D47C-5858-327259F5492D}"/>
              </a:ext>
            </a:extLst>
          </p:cNvPr>
          <p:cNvSpPr>
            <a:spLocks noGrp="1"/>
          </p:cNvSpPr>
          <p:nvPr>
            <p:ph idx="1"/>
          </p:nvPr>
        </p:nvSpPr>
        <p:spPr>
          <a:xfrm>
            <a:off x="838199" y="1863725"/>
            <a:ext cx="10515601" cy="4537076"/>
          </a:xfrm>
        </p:spPr>
        <p:txBody>
          <a:bodyPr>
            <a:noAutofit/>
          </a:bodyPr>
          <a:lstStyle/>
          <a:p>
            <a:pPr algn="just">
              <a:lnSpc>
                <a:spcPct val="100000"/>
              </a:lnSpc>
              <a:spcBef>
                <a:spcPts val="600"/>
              </a:spcBef>
              <a:spcAft>
                <a:spcPts val="600"/>
              </a:spcAft>
              <a:buFont typeface="Wingdings" panose="05000000000000000000" pitchFamily="2" charset="2"/>
              <a:buChar char="§"/>
            </a:pPr>
            <a:r>
              <a:rPr lang="en-US" sz="2000" dirty="0">
                <a:latin typeface="Calibri" panose="020F0502020204030204" pitchFamily="34" charset="0"/>
                <a:ea typeface="Calibri" panose="020F0502020204030204" pitchFamily="34" charset="0"/>
                <a:cs typeface="Times New Roman" panose="02020603050405020304" pitchFamily="18" charset="0"/>
              </a:rPr>
              <a:t>Establishment of </a:t>
            </a:r>
            <a:r>
              <a:rPr lang="en-US" sz="2000" b="1" dirty="0">
                <a:latin typeface="Calibri" panose="020F0502020204030204" pitchFamily="34" charset="0"/>
                <a:ea typeface="Calibri" panose="020F0502020204030204" pitchFamily="34" charset="0"/>
                <a:cs typeface="Times New Roman" panose="02020603050405020304" pitchFamily="18" charset="0"/>
              </a:rPr>
              <a:t>NTRB</a:t>
            </a:r>
            <a:r>
              <a:rPr lang="en-US" sz="2000" dirty="0">
                <a:latin typeface="Calibri" panose="020F0502020204030204" pitchFamily="34" charset="0"/>
                <a:ea typeface="Calibri" panose="020F0502020204030204" pitchFamily="34" charset="0"/>
                <a:cs typeface="Times New Roman" panose="02020603050405020304" pitchFamily="18" charset="0"/>
              </a:rPr>
              <a:t>/ establishment of the TRLC.</a:t>
            </a:r>
            <a:endParaRPr lang="en-US" sz="2000" kern="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600"/>
              </a:spcBef>
              <a:spcAft>
                <a:spcPts val="600"/>
              </a:spcAft>
              <a:buFont typeface="Wingdings" panose="05000000000000000000" pitchFamily="2" charset="2"/>
              <a:buChar char="§"/>
            </a:pPr>
            <a:r>
              <a:rPr lang="en-US" sz="2000" kern="100" dirty="0">
                <a:latin typeface="Calibri" panose="020F0502020204030204" pitchFamily="34" charset="0"/>
                <a:ea typeface="Calibri" panose="020F0502020204030204" pitchFamily="34" charset="0"/>
                <a:cs typeface="Times New Roman" panose="02020603050405020304" pitchFamily="18" charset="0"/>
              </a:rPr>
              <a:t>Institutional Coordination </a:t>
            </a:r>
            <a:r>
              <a:rPr lang="en-US" sz="2000" b="1" kern="100" dirty="0">
                <a:latin typeface="Calibri" panose="020F0502020204030204" pitchFamily="34" charset="0"/>
                <a:ea typeface="Calibri" panose="020F0502020204030204" pitchFamily="34" charset="0"/>
                <a:cs typeface="Times New Roman" panose="02020603050405020304" pitchFamily="18" charset="0"/>
              </a:rPr>
              <a:t>between different organizations</a:t>
            </a:r>
            <a:r>
              <a:rPr lang="en-US" sz="2000" kern="100" dirty="0">
                <a:latin typeface="Calibri" panose="020F0502020204030204" pitchFamily="34" charset="0"/>
                <a:ea typeface="Calibri" panose="020F0502020204030204" pitchFamily="34" charset="0"/>
                <a:cs typeface="Times New Roman" panose="02020603050405020304" pitchFamily="18" charset="0"/>
              </a:rPr>
              <a:t> at </a:t>
            </a:r>
            <a:r>
              <a:rPr lang="en-GB" sz="2000" dirty="0"/>
              <a:t>all spatial scales and administrative divisions.</a:t>
            </a:r>
          </a:p>
          <a:p>
            <a:pPr algn="just">
              <a:lnSpc>
                <a:spcPct val="100000"/>
              </a:lnSpc>
              <a:spcBef>
                <a:spcPts val="600"/>
              </a:spcBef>
              <a:spcAft>
                <a:spcPts val="600"/>
              </a:spcAft>
              <a:buFont typeface="Wingdings" panose="05000000000000000000" pitchFamily="2" charset="2"/>
              <a:buChar char="§"/>
            </a:pPr>
            <a:r>
              <a:rPr lang="en-US" sz="2000" kern="100" dirty="0">
                <a:latin typeface="Calibri" panose="020F0502020204030204" pitchFamily="34" charset="0"/>
                <a:ea typeface="Calibri" panose="020F0502020204030204" pitchFamily="34" charset="0"/>
                <a:cs typeface="Times New Roman" panose="02020603050405020304" pitchFamily="18" charset="0"/>
              </a:rPr>
              <a:t>Existing national Governance structures imply the integration of local tsunami emergency plans (</a:t>
            </a:r>
            <a:r>
              <a:rPr lang="en-GB" sz="2000" dirty="0"/>
              <a:t>slow down the process, depending on the political will of each community etc.).</a:t>
            </a:r>
            <a:endParaRPr lang="en-US" sz="2000" b="1" kern="100" dirty="0">
              <a:latin typeface="Calibri" panose="020F0502020204030204" pitchFamily="34" charset="0"/>
              <a:cs typeface="Times New Roman" panose="02020603050405020304" pitchFamily="18" charset="0"/>
            </a:endParaRPr>
          </a:p>
          <a:p>
            <a:pPr algn="just">
              <a:lnSpc>
                <a:spcPct val="100000"/>
              </a:lnSpc>
              <a:spcBef>
                <a:spcPts val="600"/>
              </a:spcBef>
              <a:spcAft>
                <a:spcPts val="600"/>
              </a:spcAft>
              <a:buFont typeface="Wingdings" panose="05000000000000000000" pitchFamily="2" charset="2"/>
              <a:buChar char="§"/>
            </a:pPr>
            <a:r>
              <a:rPr lang="en-US" sz="2000" b="1" kern="100" dirty="0">
                <a:latin typeface="Calibri" panose="020F0502020204030204" pitchFamily="34" charset="0"/>
                <a:ea typeface="Calibri" panose="020F0502020204030204" pitchFamily="34" charset="0"/>
                <a:cs typeface="Times New Roman" panose="02020603050405020304" pitchFamily="18" charset="0"/>
              </a:rPr>
              <a:t>D</a:t>
            </a: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ependency on only one mean of dissemination </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for alerting the population.</a:t>
            </a:r>
          </a:p>
          <a:p>
            <a:pPr algn="just">
              <a:lnSpc>
                <a:spcPct val="100000"/>
              </a:lnSpc>
              <a:spcBef>
                <a:spcPts val="600"/>
              </a:spcBef>
              <a:spcAft>
                <a:spcPts val="600"/>
              </a:spcAft>
              <a:buFont typeface="Wingdings" panose="05000000000000000000" pitchFamily="2" charset="2"/>
              <a:buChar char="§"/>
            </a:pPr>
            <a:r>
              <a:rPr lang="en-GB" sz="2000" kern="100" dirty="0">
                <a:latin typeface="Calibri" panose="020F0502020204030204" pitchFamily="34" charset="0"/>
                <a:cs typeface="Times New Roman" panose="02020603050405020304" pitchFamily="18" charset="0"/>
              </a:rPr>
              <a:t>International signage is not always easily acceptable by local decision makers - Need for adapting the </a:t>
            </a:r>
            <a:r>
              <a:rPr lang="en-GB" sz="2000" b="1" kern="100" dirty="0">
                <a:latin typeface="Calibri" panose="020F0502020204030204" pitchFamily="34" charset="0"/>
                <a:cs typeface="Times New Roman" panose="02020603050405020304" pitchFamily="18" charset="0"/>
              </a:rPr>
              <a:t>tsunami signage </a:t>
            </a:r>
            <a:r>
              <a:rPr lang="en-GB" sz="2000" kern="100" dirty="0">
                <a:latin typeface="Calibri" panose="020F0502020204030204" pitchFamily="34" charset="0"/>
                <a:cs typeface="Times New Roman" panose="02020603050405020304" pitchFamily="18" charset="0"/>
              </a:rPr>
              <a:t>and facilitating its integrations into the urban environment (fear…..).</a:t>
            </a:r>
            <a:endParaRPr lang="en-US" sz="2000" kern="100" dirty="0">
              <a:latin typeface="Calibri" panose="020F0502020204030204" pitchFamily="34" charset="0"/>
              <a:cs typeface="Times New Roman" panose="02020603050405020304" pitchFamily="18" charset="0"/>
            </a:endParaRPr>
          </a:p>
          <a:p>
            <a:pPr algn="just">
              <a:lnSpc>
                <a:spcPct val="100000"/>
              </a:lnSpc>
              <a:spcBef>
                <a:spcPts val="600"/>
              </a:spcBef>
              <a:spcAft>
                <a:spcPts val="600"/>
              </a:spcAft>
              <a:buFont typeface="Wingdings" panose="05000000000000000000" pitchFamily="2" charset="2"/>
              <a:buChar char="§"/>
            </a:pPr>
            <a:r>
              <a:rPr lang="en-US" sz="2000" b="1" kern="100" dirty="0">
                <a:latin typeface="Calibri" panose="020F0502020204030204" pitchFamily="34" charset="0"/>
                <a:cs typeface="Times New Roman" panose="02020603050405020304" pitchFamily="18" charset="0"/>
              </a:rPr>
              <a:t>Alerting Devices</a:t>
            </a:r>
            <a:r>
              <a:rPr lang="en-US" sz="2000" kern="100" dirty="0">
                <a:latin typeface="Calibri" panose="020F0502020204030204" pitchFamily="34" charset="0"/>
                <a:cs typeface="Times New Roman" panose="02020603050405020304" pitchFamily="18" charset="0"/>
              </a:rPr>
              <a:t> Issues</a:t>
            </a:r>
            <a:r>
              <a:rPr lang="el-GR" sz="2000" kern="100" dirty="0">
                <a:latin typeface="Calibri" panose="020F0502020204030204" pitchFamily="34" charset="0"/>
                <a:cs typeface="Times New Roman" panose="02020603050405020304" pitchFamily="18" charset="0"/>
              </a:rPr>
              <a:t>: </a:t>
            </a:r>
            <a:r>
              <a:rPr lang="en-GB" sz="2000" kern="100" dirty="0">
                <a:latin typeface="Calibri" panose="020F0502020204030204" pitchFamily="34" charset="0"/>
                <a:cs typeface="Times New Roman" panose="02020603050405020304" pitchFamily="18" charset="0"/>
              </a:rPr>
              <a:t>Maintenance / Expensive.</a:t>
            </a:r>
          </a:p>
          <a:p>
            <a:pPr algn="just">
              <a:lnSpc>
                <a:spcPct val="100000"/>
              </a:lnSpc>
              <a:spcBef>
                <a:spcPts val="600"/>
              </a:spcBef>
              <a:spcAft>
                <a:spcPts val="600"/>
              </a:spcAft>
              <a:buFont typeface="Wingdings" panose="05000000000000000000" pitchFamily="2" charset="2"/>
              <a:buChar char="§"/>
            </a:pPr>
            <a:r>
              <a:rPr lang="en-GB" sz="2000" b="1" kern="100" dirty="0">
                <a:latin typeface="Calibri" panose="020F0502020204030204" pitchFamily="34" charset="0"/>
                <a:cs typeface="Times New Roman" panose="02020603050405020304" pitchFamily="18" charset="0"/>
              </a:rPr>
              <a:t>Financial, technical, human resources, </a:t>
            </a:r>
            <a:r>
              <a:rPr lang="en-GB" sz="2000" kern="100" dirty="0">
                <a:latin typeface="Calibri" panose="020F0502020204030204" pitchFamily="34" charset="0"/>
                <a:cs typeface="Times New Roman" panose="02020603050405020304" pitchFamily="18" charset="0"/>
              </a:rPr>
              <a:t>and</a:t>
            </a:r>
            <a:r>
              <a:rPr lang="en-GB" sz="2000" b="1" kern="100" dirty="0">
                <a:latin typeface="Calibri" panose="020F0502020204030204" pitchFamily="34" charset="0"/>
                <a:cs typeface="Times New Roman" panose="02020603050405020304" pitchFamily="18" charset="0"/>
              </a:rPr>
              <a:t> time demands</a:t>
            </a:r>
            <a:r>
              <a:rPr lang="en-GB" sz="2000" kern="100" dirty="0">
                <a:latin typeface="Calibri" panose="020F0502020204030204" pitchFamily="34" charset="0"/>
                <a:cs typeface="Times New Roman" panose="02020603050405020304" pitchFamily="18" charset="0"/>
              </a:rPr>
              <a:t>.</a:t>
            </a:r>
          </a:p>
          <a:p>
            <a:pPr algn="just">
              <a:lnSpc>
                <a:spcPct val="100000"/>
              </a:lnSpc>
              <a:spcBef>
                <a:spcPts val="600"/>
              </a:spcBef>
              <a:spcAft>
                <a:spcPts val="600"/>
              </a:spcAft>
              <a:buFont typeface="Wingdings" panose="05000000000000000000" pitchFamily="2" charset="2"/>
              <a:buChar char="§"/>
            </a:pPr>
            <a:r>
              <a:rPr lang="it-IT" sz="2000" dirty="0">
                <a:latin typeface="Calibri" panose="020F0502020204030204" pitchFamily="34" charset="0"/>
                <a:cs typeface="Times New Roman" panose="02020603050405020304" pitchFamily="18" charset="0"/>
              </a:rPr>
              <a:t>Sustainability of TRRR. </a:t>
            </a:r>
            <a:r>
              <a:rPr lang="it-IT" sz="2000" b="1" dirty="0">
                <a:latin typeface="Calibri" panose="020F0502020204030204" pitchFamily="34" charset="0"/>
                <a:cs typeface="Times New Roman" panose="02020603050405020304" pitchFamily="18" charset="0"/>
              </a:rPr>
              <a:t>Continuous support </a:t>
            </a:r>
            <a:r>
              <a:rPr lang="it-IT" sz="2000" dirty="0">
                <a:latin typeface="Calibri" panose="020F0502020204030204" pitchFamily="34" charset="0"/>
                <a:cs typeface="Times New Roman" panose="02020603050405020304" pitchFamily="18" charset="0"/>
              </a:rPr>
              <a:t>by scientific and distaster/emergency experts.</a:t>
            </a:r>
            <a:endParaRPr lang="en-US" sz="2000" kern="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0000"/>
              </a:lnSpc>
              <a:spcBef>
                <a:spcPts val="600"/>
              </a:spcBef>
              <a:spcAft>
                <a:spcPts val="600"/>
              </a:spcAft>
              <a:buFont typeface="Symbol" panose="05050102010706020507" pitchFamily="18" charset="2"/>
              <a:buChar char=""/>
            </a:pP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467A3C0B-A7DE-EEFA-61DA-7121D8F6B4D1}"/>
              </a:ext>
            </a:extLst>
          </p:cNvPr>
          <p:cNvSpPr txBox="1"/>
          <p:nvPr/>
        </p:nvSpPr>
        <p:spPr>
          <a:xfrm>
            <a:off x="1084580" y="1228630"/>
            <a:ext cx="8973820" cy="470000"/>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30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Times New Roman" panose="02020603050405020304" pitchFamily="18" charset="0"/>
              </a:rPr>
              <a:t>INSTITUTIONAL, ORGANIZATIONAL, TECHNOLOGICAL BARRIERS</a:t>
            </a:r>
          </a:p>
        </p:txBody>
      </p:sp>
      <p:pic>
        <p:nvPicPr>
          <p:cNvPr id="7" name="Picture 6" descr="Shape&#10;&#10;Description automatically generated with low confidence">
            <a:extLst>
              <a:ext uri="{FF2B5EF4-FFF2-40B4-BE49-F238E27FC236}">
                <a16:creationId xmlns:a16="http://schemas.microsoft.com/office/drawing/2014/main" id="{04D3ED1A-DC8D-B35B-7FFF-5F4316E785BC}"/>
              </a:ext>
            </a:extLst>
          </p:cNvPr>
          <p:cNvPicPr>
            <a:picLocks noChangeAspect="1"/>
          </p:cNvPicPr>
          <p:nvPr/>
        </p:nvPicPr>
        <p:blipFill>
          <a:blip r:embed="rId2" cstate="print">
            <a:lum bright="70000" contrast="-70000"/>
            <a:extLst>
              <a:ext uri="{28A0092B-C50C-407E-A947-70E740481C1C}">
                <a14:useLocalDpi xmlns:a14="http://schemas.microsoft.com/office/drawing/2010/main"/>
              </a:ext>
            </a:extLst>
          </a:blip>
          <a:stretch>
            <a:fillRect/>
          </a:stretch>
        </p:blipFill>
        <p:spPr>
          <a:xfrm>
            <a:off x="7546209" y="0"/>
            <a:ext cx="787563" cy="787563"/>
          </a:xfrm>
          <a:prstGeom prst="rect">
            <a:avLst/>
          </a:prstGeom>
        </p:spPr>
      </p:pic>
      <p:sp>
        <p:nvSpPr>
          <p:cNvPr id="8" name="TextBox 7">
            <a:extLst>
              <a:ext uri="{FF2B5EF4-FFF2-40B4-BE49-F238E27FC236}">
                <a16:creationId xmlns:a16="http://schemas.microsoft.com/office/drawing/2014/main" id="{F271459B-B877-66AB-35C5-013E040BECCC}"/>
              </a:ext>
            </a:extLst>
          </p:cNvPr>
          <p:cNvSpPr txBox="1"/>
          <p:nvPr/>
        </p:nvSpPr>
        <p:spPr>
          <a:xfrm>
            <a:off x="9164789" y="-22442"/>
            <a:ext cx="2973871"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prstClr val="white"/>
                </a:solidFill>
                <a:effectLst/>
                <a:uLnTx/>
                <a:uFillTx/>
                <a:latin typeface="Calibri" panose="020F0502020204030204"/>
                <a:ea typeface="+mn-ea"/>
                <a:cs typeface="+mn-cs"/>
              </a:rPr>
              <a:t>CHALLENGES TRRP NEAM REGION</a:t>
            </a:r>
          </a:p>
        </p:txBody>
      </p:sp>
      <p:grpSp>
        <p:nvGrpSpPr>
          <p:cNvPr id="9" name="Group 8">
            <a:extLst>
              <a:ext uri="{FF2B5EF4-FFF2-40B4-BE49-F238E27FC236}">
                <a16:creationId xmlns:a16="http://schemas.microsoft.com/office/drawing/2014/main" id="{5EB155CE-A70D-8F08-2F00-39F877128E89}"/>
              </a:ext>
            </a:extLst>
          </p:cNvPr>
          <p:cNvGrpSpPr/>
          <p:nvPr/>
        </p:nvGrpSpPr>
        <p:grpSpPr>
          <a:xfrm>
            <a:off x="8388929" y="208390"/>
            <a:ext cx="434952" cy="369332"/>
            <a:chOff x="772160" y="2542653"/>
            <a:chExt cx="434952" cy="369332"/>
          </a:xfrm>
        </p:grpSpPr>
        <p:sp>
          <p:nvSpPr>
            <p:cNvPr id="10" name="Free-form: Shape 9">
              <a:extLst>
                <a:ext uri="{FF2B5EF4-FFF2-40B4-BE49-F238E27FC236}">
                  <a16:creationId xmlns:a16="http://schemas.microsoft.com/office/drawing/2014/main" id="{D3EB8EAD-22B4-A5E6-AE78-BEEDF3BB29AE}"/>
                </a:ext>
              </a:extLst>
            </p:cNvPr>
            <p:cNvSpPr/>
            <p:nvPr/>
          </p:nvSpPr>
          <p:spPr>
            <a:xfrm rot="10800000">
              <a:off x="1054099" y="2585720"/>
              <a:ext cx="153013" cy="306028"/>
            </a:xfrm>
            <a:custGeom>
              <a:avLst/>
              <a:gdLst>
                <a:gd name="connsiteX0" fmla="*/ 248920 w 248920"/>
                <a:gd name="connsiteY0" fmla="*/ 0 h 497840"/>
                <a:gd name="connsiteX1" fmla="*/ 248920 w 248920"/>
                <a:gd name="connsiteY1" fmla="*/ 497840 h 497840"/>
                <a:gd name="connsiteX2" fmla="*/ 0 w 248920"/>
                <a:gd name="connsiteY2" fmla="*/ 248920 h 497840"/>
                <a:gd name="connsiteX3" fmla="*/ 248920 w 248920"/>
                <a:gd name="connsiteY3" fmla="*/ 0 h 497840"/>
              </a:gdLst>
              <a:ahLst/>
              <a:cxnLst>
                <a:cxn ang="0">
                  <a:pos x="connsiteX0" y="connsiteY0"/>
                </a:cxn>
                <a:cxn ang="0">
                  <a:pos x="connsiteX1" y="connsiteY1"/>
                </a:cxn>
                <a:cxn ang="0">
                  <a:pos x="connsiteX2" y="connsiteY2"/>
                </a:cxn>
                <a:cxn ang="0">
                  <a:pos x="connsiteX3" y="connsiteY3"/>
                </a:cxn>
              </a:cxnLst>
              <a:rect l="l" t="t" r="r" b="b"/>
              <a:pathLst>
                <a:path w="248920" h="497840">
                  <a:moveTo>
                    <a:pt x="248920" y="0"/>
                  </a:moveTo>
                  <a:lnTo>
                    <a:pt x="248920" y="497840"/>
                  </a:lnTo>
                  <a:cubicBezTo>
                    <a:pt x="111445" y="497840"/>
                    <a:pt x="0" y="386395"/>
                    <a:pt x="0" y="248920"/>
                  </a:cubicBezTo>
                  <a:cubicBezTo>
                    <a:pt x="0" y="111445"/>
                    <a:pt x="111445" y="0"/>
                    <a:pt x="24892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AACF5B73-89DB-4790-5E0D-3DA680193667}"/>
                </a:ext>
              </a:extLst>
            </p:cNvPr>
            <p:cNvSpPr txBox="1"/>
            <p:nvPr/>
          </p:nvSpPr>
          <p:spPr>
            <a:xfrm>
              <a:off x="772160" y="2542653"/>
              <a:ext cx="19913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800" b="1" i="0" u="none" strike="noStrike" kern="1200" cap="none" spc="0" normalizeH="0" baseline="0" noProof="0" dirty="0">
                  <a:ln>
                    <a:noFill/>
                  </a:ln>
                  <a:solidFill>
                    <a:prstClr val="white"/>
                  </a:solidFill>
                  <a:effectLst/>
                  <a:uLnTx/>
                  <a:uFillTx/>
                  <a:latin typeface="Calibri" panose="020F0502020204030204"/>
                  <a:ea typeface="+mn-ea"/>
                  <a:cs typeface="+mn-cs"/>
                </a:rPr>
                <a:t>4</a:t>
              </a:r>
            </a:p>
          </p:txBody>
        </p:sp>
      </p:grpSp>
    </p:spTree>
    <p:extLst>
      <p:ext uri="{BB962C8B-B14F-4D97-AF65-F5344CB8AC3E}">
        <p14:creationId xmlns:p14="http://schemas.microsoft.com/office/powerpoint/2010/main" val="3322356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486004" y="1313512"/>
            <a:ext cx="11947451" cy="523220"/>
          </a:xfrm>
          <a:prstGeom prst="rect">
            <a:avLst/>
          </a:prstGeom>
          <a:noFill/>
        </p:spPr>
        <p:txBody>
          <a:bodyPr wrap="square" rtlCol="0">
            <a:spAutoFit/>
          </a:bodyPr>
          <a:lstStyle/>
          <a:p>
            <a:r>
              <a:rPr lang="mi-NZ" sz="2800" i="1" dirty="0">
                <a:solidFill>
                  <a:srgbClr val="0961A9"/>
                </a:solidFill>
                <a:latin typeface="Aptos ExtraBold" panose="020B0004020202020204" pitchFamily="34" charset="0"/>
              </a:rPr>
              <a:t>Indian Ocean comments (Suci, Ardito):</a:t>
            </a:r>
            <a:endParaRPr lang="en-NZ" sz="2800" i="1" dirty="0">
              <a:solidFill>
                <a:srgbClr val="0961A9"/>
              </a:solidFill>
              <a:latin typeface="Aptos ExtraBold" panose="020B0004020202020204" pitchFamily="34" charset="0"/>
            </a:endParaRPr>
          </a:p>
        </p:txBody>
      </p:sp>
      <p:grpSp>
        <p:nvGrpSpPr>
          <p:cNvPr id="2" name="Group 1">
            <a:extLst>
              <a:ext uri="{FF2B5EF4-FFF2-40B4-BE49-F238E27FC236}">
                <a16:creationId xmlns:a16="http://schemas.microsoft.com/office/drawing/2014/main" id="{1C4B3370-765A-5E74-A11C-13FBEFA4A764}"/>
              </a:ext>
            </a:extLst>
          </p:cNvPr>
          <p:cNvGrpSpPr/>
          <p:nvPr/>
        </p:nvGrpSpPr>
        <p:grpSpPr>
          <a:xfrm>
            <a:off x="0" y="0"/>
            <a:ext cx="12323135" cy="307777"/>
            <a:chOff x="0" y="0"/>
            <a:chExt cx="12323135" cy="307777"/>
          </a:xfrm>
        </p:grpSpPr>
        <p:sp>
          <p:nvSpPr>
            <p:cNvPr id="3" name="Rectangle 2">
              <a:extLst>
                <a:ext uri="{FF2B5EF4-FFF2-40B4-BE49-F238E27FC236}">
                  <a16:creationId xmlns:a16="http://schemas.microsoft.com/office/drawing/2014/main" id="{F0FA00C6-656B-A890-271D-2A7F9EB0D5AB}"/>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06C8BD7A-ABC7-D692-1A53-96964FC55238}"/>
                </a:ext>
              </a:extLst>
            </p:cNvPr>
            <p:cNvSpPr txBox="1"/>
            <p:nvPr/>
          </p:nvSpPr>
          <p:spPr>
            <a:xfrm>
              <a:off x="7446917" y="0"/>
              <a:ext cx="474508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
        <p:nvSpPr>
          <p:cNvPr id="6" name="TextBox 5">
            <a:extLst>
              <a:ext uri="{FF2B5EF4-FFF2-40B4-BE49-F238E27FC236}">
                <a16:creationId xmlns:a16="http://schemas.microsoft.com/office/drawing/2014/main" id="{3CEAE312-697A-7BDB-238D-FBBD7C14DB5A}"/>
              </a:ext>
            </a:extLst>
          </p:cNvPr>
          <p:cNvSpPr txBox="1"/>
          <p:nvPr/>
        </p:nvSpPr>
        <p:spPr>
          <a:xfrm>
            <a:off x="310116" y="2020446"/>
            <a:ext cx="11571768" cy="3262432"/>
          </a:xfrm>
          <a:prstGeom prst="rect">
            <a:avLst/>
          </a:prstGeom>
          <a:solidFill>
            <a:schemeClr val="bg1"/>
          </a:solidFill>
        </p:spPr>
        <p:txBody>
          <a:bodyPr wrap="square" rtlCol="0">
            <a:spAutoFit/>
          </a:bodyPr>
          <a:lstStyle/>
          <a:p>
            <a:pPr marL="342900" indent="-342900">
              <a:buFont typeface="Arial" panose="020B0604020202020204" pitchFamily="34" charset="0"/>
              <a:buChar char="•"/>
            </a:pPr>
            <a:r>
              <a:rPr lang="mi-NZ" sz="2400" dirty="0">
                <a:latin typeface="Aptos" panose="020B0004020202020204" pitchFamily="34" charset="0"/>
              </a:rPr>
              <a:t>A</a:t>
            </a:r>
            <a:r>
              <a:rPr lang="en-NZ" sz="2400" dirty="0">
                <a:latin typeface="Aptos" panose="020B0004020202020204" pitchFamily="34" charset="0"/>
              </a:rPr>
              <a:t> lot of effort and advocacy goes into ensuring that the momentum and initiative comes from the community itself.  It is essential that the community itself is \ motivated to develop the implementation programme.  Then it is more likely they will sustain it as well. </a:t>
            </a:r>
          </a:p>
          <a:p>
            <a:pPr marL="342900" indent="-342900">
              <a:buFont typeface="Arial" panose="020B0604020202020204" pitchFamily="34" charset="0"/>
              <a:buChar char="•"/>
            </a:pPr>
            <a:endParaRPr lang="en-NZ" sz="1200" dirty="0">
              <a:latin typeface="Aptos" panose="020B0004020202020204" pitchFamily="34" charset="0"/>
            </a:endParaRPr>
          </a:p>
          <a:p>
            <a:pPr marL="342900" indent="-342900">
              <a:buFont typeface="Arial" panose="020B0604020202020204" pitchFamily="34" charset="0"/>
              <a:buChar char="•"/>
            </a:pPr>
            <a:r>
              <a:rPr lang="en-NZ" sz="2400" dirty="0">
                <a:latin typeface="Aptos" panose="020B0004020202020204" pitchFamily="34" charset="0"/>
              </a:rPr>
              <a:t>It is also a lot of work to find the community leaders or champions.  A best practice is to always conduct a workshop for the leaders/champions first, before going to the the community.  Educate those who will lead the efforts to develop Tsunami Ready for the community (‘train-the-trainer’)</a:t>
            </a:r>
          </a:p>
        </p:txBody>
      </p:sp>
      <p:sp>
        <p:nvSpPr>
          <p:cNvPr id="8" name="Rectangle 7">
            <a:extLst>
              <a:ext uri="{FF2B5EF4-FFF2-40B4-BE49-F238E27FC236}">
                <a16:creationId xmlns:a16="http://schemas.microsoft.com/office/drawing/2014/main" id="{E0B51CD3-9344-AC28-7781-CDFEC10A77C6}"/>
              </a:ext>
            </a:extLst>
          </p:cNvPr>
          <p:cNvSpPr/>
          <p:nvPr/>
        </p:nvSpPr>
        <p:spPr>
          <a:xfrm>
            <a:off x="0" y="0"/>
            <a:ext cx="244548" cy="7303325"/>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FE2B5DBB-1A0C-B488-7DFD-80601F737D0D}"/>
              </a:ext>
            </a:extLst>
          </p:cNvPr>
          <p:cNvSpPr txBox="1"/>
          <p:nvPr/>
        </p:nvSpPr>
        <p:spPr>
          <a:xfrm>
            <a:off x="486004" y="545685"/>
            <a:ext cx="11581305" cy="646331"/>
          </a:xfrm>
          <a:prstGeom prst="rect">
            <a:avLst/>
          </a:prstGeom>
          <a:noFill/>
        </p:spPr>
        <p:txBody>
          <a:bodyPr wrap="square">
            <a:spAutoFit/>
          </a:bodyPr>
          <a:lstStyle/>
          <a:p>
            <a:r>
              <a:rPr kumimoji="0" lang="en-GB" sz="1800" i="1" u="none" strike="noStrike" kern="1200" cap="none" spc="0" normalizeH="0" baseline="0" noProof="0" dirty="0">
                <a:ln>
                  <a:noFill/>
                </a:ln>
                <a:solidFill>
                  <a:srgbClr val="FF0000"/>
                </a:solidFill>
                <a:effectLst/>
                <a:uLnTx/>
                <a:uFillTx/>
                <a:latin typeface="Calibri"/>
                <a:ea typeface="+mn-ea"/>
                <a:cs typeface="+mn-cs"/>
              </a:rPr>
              <a:t>See separate file for full information – Indonesia Tsunami Ready, presented at PICT Tsunami Ready workshop, 14 May 2024</a:t>
            </a:r>
          </a:p>
          <a:p>
            <a:r>
              <a:rPr kumimoji="0" lang="en-GB" sz="1800" i="1" u="none" strike="noStrike" kern="1200" cap="none" spc="0" normalizeH="0" baseline="0" noProof="0" dirty="0">
                <a:ln>
                  <a:noFill/>
                </a:ln>
                <a:solidFill>
                  <a:srgbClr val="FF0000"/>
                </a:solidFill>
                <a:effectLst/>
                <a:uLnTx/>
                <a:uFillTx/>
                <a:latin typeface="Calibri"/>
                <a:ea typeface="+mn-ea"/>
                <a:cs typeface="+mn-cs"/>
              </a:rPr>
              <a:t>https://</a:t>
            </a:r>
            <a:r>
              <a:rPr kumimoji="0" lang="en-GB" sz="1800" i="1" u="none" strike="noStrike" kern="1200" cap="none" spc="0" normalizeH="0" baseline="0" noProof="0" dirty="0" err="1">
                <a:ln>
                  <a:noFill/>
                </a:ln>
                <a:solidFill>
                  <a:srgbClr val="FF0000"/>
                </a:solidFill>
                <a:effectLst/>
                <a:uLnTx/>
                <a:uFillTx/>
                <a:latin typeface="Calibri"/>
                <a:ea typeface="+mn-ea"/>
                <a:cs typeface="+mn-cs"/>
              </a:rPr>
              <a:t>oceanexpert.org</a:t>
            </a:r>
            <a:r>
              <a:rPr kumimoji="0" lang="en-GB" sz="1800" i="1" u="none" strike="noStrike" kern="1200" cap="none" spc="0" normalizeH="0" baseline="0" noProof="0" dirty="0">
                <a:ln>
                  <a:noFill/>
                </a:ln>
                <a:solidFill>
                  <a:srgbClr val="FF0000"/>
                </a:solidFill>
                <a:effectLst/>
                <a:uLnTx/>
                <a:uFillTx/>
                <a:latin typeface="Calibri"/>
                <a:ea typeface="+mn-ea"/>
                <a:cs typeface="+mn-cs"/>
              </a:rPr>
              <a:t>/event/4245 </a:t>
            </a:r>
            <a:endParaRPr lang="mi-NZ" sz="1800" i="1" dirty="0">
              <a:solidFill>
                <a:srgbClr val="FF0000"/>
              </a:solidFill>
              <a:latin typeface="Aptos ExtraBold" panose="020B0004020202020204" pitchFamily="34" charset="0"/>
            </a:endParaRPr>
          </a:p>
        </p:txBody>
      </p:sp>
    </p:spTree>
    <p:extLst>
      <p:ext uri="{BB962C8B-B14F-4D97-AF65-F5344CB8AC3E}">
        <p14:creationId xmlns:p14="http://schemas.microsoft.com/office/powerpoint/2010/main" val="22588407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50BDBC2B-93FB-1618-E184-DD580F751114}"/>
              </a:ext>
            </a:extLst>
          </p:cNvPr>
          <p:cNvSpPr txBox="1"/>
          <p:nvPr/>
        </p:nvSpPr>
        <p:spPr>
          <a:xfrm>
            <a:off x="375684" y="400730"/>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Summary of TR implementation challenges:</a:t>
            </a:r>
            <a:endParaRPr lang="en-NZ" sz="3200" dirty="0">
              <a:solidFill>
                <a:srgbClr val="0961A9"/>
              </a:solidFill>
              <a:latin typeface="Aptos ExtraBold" panose="020B0004020202020204" pitchFamily="34" charset="0"/>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440632" cy="369332"/>
          </a:xfrm>
          <a:prstGeom prst="rect">
            <a:avLst/>
          </a:prstGeom>
          <a:noFill/>
        </p:spPr>
        <p:txBody>
          <a:bodyPr wrap="square" rtlCol="0">
            <a:spAutoFit/>
          </a:bodyPr>
          <a:lstStyle/>
          <a:p>
            <a:r>
              <a:rPr lang="en-NZ" i="1" dirty="0">
                <a:latin typeface="Aptos" panose="020B0004020202020204" pitchFamily="34" charset="0"/>
              </a:rPr>
              <a:t> </a:t>
            </a:r>
          </a:p>
        </p:txBody>
      </p:sp>
      <p:grpSp>
        <p:nvGrpSpPr>
          <p:cNvPr id="2" name="Group 1">
            <a:extLst>
              <a:ext uri="{FF2B5EF4-FFF2-40B4-BE49-F238E27FC236}">
                <a16:creationId xmlns:a16="http://schemas.microsoft.com/office/drawing/2014/main" id="{1C4B3370-765A-5E74-A11C-13FBEFA4A764}"/>
              </a:ext>
            </a:extLst>
          </p:cNvPr>
          <p:cNvGrpSpPr/>
          <p:nvPr/>
        </p:nvGrpSpPr>
        <p:grpSpPr>
          <a:xfrm>
            <a:off x="0" y="0"/>
            <a:ext cx="12323135" cy="307777"/>
            <a:chOff x="0" y="0"/>
            <a:chExt cx="12323135" cy="307777"/>
          </a:xfrm>
        </p:grpSpPr>
        <p:sp>
          <p:nvSpPr>
            <p:cNvPr id="3" name="Rectangle 2">
              <a:extLst>
                <a:ext uri="{FF2B5EF4-FFF2-40B4-BE49-F238E27FC236}">
                  <a16:creationId xmlns:a16="http://schemas.microsoft.com/office/drawing/2014/main" id="{F0FA00C6-656B-A890-271D-2A7F9EB0D5AB}"/>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06C8BD7A-ABC7-D692-1A53-96964FC55238}"/>
                </a:ext>
              </a:extLst>
            </p:cNvPr>
            <p:cNvSpPr txBox="1"/>
            <p:nvPr/>
          </p:nvSpPr>
          <p:spPr>
            <a:xfrm>
              <a:off x="7446917" y="0"/>
              <a:ext cx="474508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
        <p:nvSpPr>
          <p:cNvPr id="6" name="TextBox 5">
            <a:extLst>
              <a:ext uri="{FF2B5EF4-FFF2-40B4-BE49-F238E27FC236}">
                <a16:creationId xmlns:a16="http://schemas.microsoft.com/office/drawing/2014/main" id="{3CEAE312-697A-7BDB-238D-FBBD7C14DB5A}"/>
              </a:ext>
            </a:extLst>
          </p:cNvPr>
          <p:cNvSpPr txBox="1"/>
          <p:nvPr/>
        </p:nvSpPr>
        <p:spPr>
          <a:xfrm>
            <a:off x="375683" y="1120332"/>
            <a:ext cx="11571768" cy="6370975"/>
          </a:xfrm>
          <a:prstGeom prst="rect">
            <a:avLst/>
          </a:prstGeom>
          <a:noFill/>
        </p:spPr>
        <p:txBody>
          <a:bodyPr wrap="square" rtlCol="0">
            <a:spAutoFit/>
          </a:bodyPr>
          <a:lstStyle/>
          <a:p>
            <a:r>
              <a:rPr lang="en-NZ" sz="2400" dirty="0">
                <a:latin typeface="Aptos" panose="020B0004020202020204" pitchFamily="34" charset="0"/>
              </a:rPr>
              <a:t>Key challenges reported across ICGs include:</a:t>
            </a:r>
          </a:p>
          <a:p>
            <a:endParaRPr lang="en-NZ" sz="2400" dirty="0">
              <a:latin typeface="Aptos" panose="020B0004020202020204" pitchFamily="34" charset="0"/>
            </a:endParaRPr>
          </a:p>
          <a:p>
            <a:pPr marL="342900" indent="-342900">
              <a:buFont typeface="Arial" panose="020B0604020202020204" pitchFamily="34" charset="0"/>
              <a:buChar char="•"/>
            </a:pPr>
            <a:r>
              <a:rPr lang="en-NZ" sz="2400" dirty="0">
                <a:latin typeface="Aptos" panose="020B0004020202020204" pitchFamily="34" charset="0"/>
              </a:rPr>
              <a:t>Hazard assessment, esp. Inundation Modelling (+near shore bathymetry) and GIS capacity (+ data layers)</a:t>
            </a:r>
          </a:p>
          <a:p>
            <a:pPr marL="342900" indent="-342900">
              <a:buFont typeface="Arial" panose="020B0604020202020204" pitchFamily="34" charset="0"/>
              <a:buChar char="•"/>
            </a:pPr>
            <a:endParaRPr lang="en-NZ" sz="2400" dirty="0">
              <a:latin typeface="Aptos" panose="020B0004020202020204" pitchFamily="34" charset="0"/>
            </a:endParaRPr>
          </a:p>
          <a:p>
            <a:pPr marL="342900" indent="-342900">
              <a:buFont typeface="Arial" panose="020B0604020202020204" pitchFamily="34" charset="0"/>
              <a:buChar char="•"/>
            </a:pPr>
            <a:r>
              <a:rPr lang="en-NZ" sz="2400" dirty="0">
                <a:latin typeface="Aptos" panose="020B0004020202020204" pitchFamily="34" charset="0"/>
              </a:rPr>
              <a:t>TR Application and process is cumbersome / time consuming</a:t>
            </a:r>
          </a:p>
          <a:p>
            <a:pPr marL="342900" indent="-342900">
              <a:buFont typeface="Arial" panose="020B0604020202020204" pitchFamily="34" charset="0"/>
              <a:buChar char="•"/>
            </a:pPr>
            <a:endParaRPr lang="en-NZ" sz="2400" dirty="0">
              <a:latin typeface="Aptos" panose="020B0004020202020204" pitchFamily="34" charset="0"/>
            </a:endParaRPr>
          </a:p>
          <a:p>
            <a:pPr marL="342900" indent="-342900">
              <a:buFont typeface="Arial" panose="020B0604020202020204" pitchFamily="34" charset="0"/>
              <a:buChar char="•"/>
            </a:pPr>
            <a:r>
              <a:rPr lang="en-NZ" sz="2400" dirty="0">
                <a:latin typeface="Aptos" panose="020B0004020202020204" pitchFamily="34" charset="0"/>
              </a:rPr>
              <a:t>Community size that is targeted can’t be too small.  However, while it is administratively a huge effort  to roll out across the entire country, it may be in the end be more meaningful or effective socially since the community size is smaller.</a:t>
            </a:r>
          </a:p>
          <a:p>
            <a:pPr marL="342900" indent="-342900">
              <a:buFont typeface="Arial" panose="020B0604020202020204" pitchFamily="34" charset="0"/>
              <a:buChar char="•"/>
            </a:pPr>
            <a:endParaRPr lang="en-NZ" sz="2400" dirty="0">
              <a:latin typeface="Aptos" panose="020B0004020202020204" pitchFamily="34" charset="0"/>
            </a:endParaRPr>
          </a:p>
          <a:p>
            <a:pPr marL="342900" indent="-342900">
              <a:buFont typeface="Arial" panose="020B0604020202020204" pitchFamily="34" charset="0"/>
              <a:buChar char="•"/>
            </a:pPr>
            <a:r>
              <a:rPr lang="en-NZ" sz="2400" dirty="0">
                <a:latin typeface="Aptos" panose="020B0004020202020204" pitchFamily="34" charset="0"/>
              </a:rPr>
              <a:t>Sustainability in effort, insufficient expertise and funding to do ‘quickly’</a:t>
            </a:r>
          </a:p>
          <a:p>
            <a:pPr marL="342900" indent="-342900">
              <a:buFont typeface="Arial" panose="020B0604020202020204" pitchFamily="34" charset="0"/>
              <a:buChar char="•"/>
            </a:pPr>
            <a:endParaRPr lang="en-NZ" sz="2400" dirty="0">
              <a:latin typeface="Aptos" panose="020B0004020202020204" pitchFamily="34" charset="0"/>
            </a:endParaRPr>
          </a:p>
          <a:p>
            <a:pPr marL="342900" indent="-342900">
              <a:buFont typeface="Arial" panose="020B0604020202020204" pitchFamily="34" charset="0"/>
              <a:buChar char="•"/>
            </a:pPr>
            <a:r>
              <a:rPr lang="en-NZ" sz="2400" dirty="0">
                <a:latin typeface="Aptos" panose="020B0004020202020204" pitchFamily="34" charset="0"/>
              </a:rPr>
              <a:t>TR Programme awareness &amp; education essential both in community and government</a:t>
            </a:r>
          </a:p>
          <a:p>
            <a:pPr marL="342900" indent="-342900">
              <a:buFont typeface="Arial" panose="020B0604020202020204" pitchFamily="34" charset="0"/>
              <a:buChar char="•"/>
            </a:pPr>
            <a:endParaRPr lang="en-NZ" sz="2400" dirty="0">
              <a:latin typeface="Aptos" panose="020B0004020202020204" pitchFamily="34" charset="0"/>
            </a:endParaRPr>
          </a:p>
          <a:p>
            <a:endParaRPr lang="en-NZ" sz="2400" dirty="0">
              <a:latin typeface="Aptos" panose="020B0004020202020204" pitchFamily="34" charset="0"/>
            </a:endParaRPr>
          </a:p>
          <a:p>
            <a:pPr marL="342900" indent="-342900">
              <a:buFont typeface="Arial" panose="020B0604020202020204" pitchFamily="34" charset="0"/>
              <a:buChar char="•"/>
            </a:pPr>
            <a:endParaRPr lang="en-NZ" sz="2400" dirty="0">
              <a:latin typeface="Aptos" panose="020B0004020202020204" pitchFamily="34" charset="0"/>
            </a:endParaRPr>
          </a:p>
        </p:txBody>
      </p:sp>
      <p:sp>
        <p:nvSpPr>
          <p:cNvPr id="8" name="Rectangle 7">
            <a:extLst>
              <a:ext uri="{FF2B5EF4-FFF2-40B4-BE49-F238E27FC236}">
                <a16:creationId xmlns:a16="http://schemas.microsoft.com/office/drawing/2014/main" id="{5296DEFB-EAFF-AF5D-59ED-D9D06A827E6B}"/>
              </a:ext>
            </a:extLst>
          </p:cNvPr>
          <p:cNvSpPr/>
          <p:nvPr/>
        </p:nvSpPr>
        <p:spPr>
          <a:xfrm>
            <a:off x="0" y="0"/>
            <a:ext cx="244548" cy="7303325"/>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Tree>
    <p:extLst>
      <p:ext uri="{BB962C8B-B14F-4D97-AF65-F5344CB8AC3E}">
        <p14:creationId xmlns:p14="http://schemas.microsoft.com/office/powerpoint/2010/main" val="16206258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404055"/>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Action:  PTWS Tsunami Ready Implementation Survey</a:t>
            </a:r>
            <a:endParaRPr lang="en-NZ" sz="3200" dirty="0">
              <a:solidFill>
                <a:srgbClr val="0961A9"/>
              </a:solidFill>
              <a:latin typeface="Aptos ExtraBold" panose="020B0004020202020204" pitchFamily="34" charset="0"/>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440632" cy="369332"/>
          </a:xfrm>
          <a:prstGeom prst="rect">
            <a:avLst/>
          </a:prstGeom>
          <a:noFill/>
        </p:spPr>
        <p:txBody>
          <a:bodyPr wrap="square" rtlCol="0">
            <a:spAutoFit/>
          </a:bodyPr>
          <a:lstStyle/>
          <a:p>
            <a:r>
              <a:rPr lang="en-NZ" i="1" dirty="0">
                <a:latin typeface="Aptos" panose="020B0004020202020204" pitchFamily="34" charset="0"/>
              </a:rPr>
              <a:t> </a:t>
            </a:r>
          </a:p>
        </p:txBody>
      </p:sp>
      <p:grpSp>
        <p:nvGrpSpPr>
          <p:cNvPr id="2" name="Group 1">
            <a:extLst>
              <a:ext uri="{FF2B5EF4-FFF2-40B4-BE49-F238E27FC236}">
                <a16:creationId xmlns:a16="http://schemas.microsoft.com/office/drawing/2014/main" id="{1C4B3370-765A-5E74-A11C-13FBEFA4A764}"/>
              </a:ext>
            </a:extLst>
          </p:cNvPr>
          <p:cNvGrpSpPr/>
          <p:nvPr/>
        </p:nvGrpSpPr>
        <p:grpSpPr>
          <a:xfrm>
            <a:off x="0" y="0"/>
            <a:ext cx="12323135" cy="307777"/>
            <a:chOff x="0" y="0"/>
            <a:chExt cx="12323135" cy="307777"/>
          </a:xfrm>
        </p:grpSpPr>
        <p:sp>
          <p:nvSpPr>
            <p:cNvPr id="3" name="Rectangle 2">
              <a:extLst>
                <a:ext uri="{FF2B5EF4-FFF2-40B4-BE49-F238E27FC236}">
                  <a16:creationId xmlns:a16="http://schemas.microsoft.com/office/drawing/2014/main" id="{F0FA00C6-656B-A890-271D-2A7F9EB0D5AB}"/>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06C8BD7A-ABC7-D692-1A53-96964FC55238}"/>
                </a:ext>
              </a:extLst>
            </p:cNvPr>
            <p:cNvSpPr txBox="1"/>
            <p:nvPr/>
          </p:nvSpPr>
          <p:spPr>
            <a:xfrm>
              <a:off x="7446917" y="0"/>
              <a:ext cx="474508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
        <p:nvSpPr>
          <p:cNvPr id="11" name="TextBox 10">
            <a:extLst>
              <a:ext uri="{FF2B5EF4-FFF2-40B4-BE49-F238E27FC236}">
                <a16:creationId xmlns:a16="http://schemas.microsoft.com/office/drawing/2014/main" id="{9E2E52F1-9531-76F2-3EE8-734135AC3971}"/>
              </a:ext>
            </a:extLst>
          </p:cNvPr>
          <p:cNvSpPr txBox="1"/>
          <p:nvPr/>
        </p:nvSpPr>
        <p:spPr>
          <a:xfrm>
            <a:off x="244548" y="1120332"/>
            <a:ext cx="11440632" cy="5016758"/>
          </a:xfrm>
          <a:prstGeom prst="rect">
            <a:avLst/>
          </a:prstGeom>
          <a:noFill/>
        </p:spPr>
        <p:txBody>
          <a:bodyPr wrap="square" rtlCol="0">
            <a:spAutoFit/>
          </a:bodyPr>
          <a:lstStyle/>
          <a:p>
            <a:r>
              <a:rPr lang="en-NZ" sz="2000" dirty="0">
                <a:latin typeface="Aptos" panose="020B0004020202020204" pitchFamily="34" charset="0"/>
              </a:rPr>
              <a:t>We propose running a PTWS-wide survey on the progress of the Tsunami Ready Recognition Programme to inform overall progress and identify where efforts might be most impactful.   It should be regularly done to document progress.  Questions may include:</a:t>
            </a:r>
          </a:p>
          <a:p>
            <a:endParaRPr lang="en-NZ" sz="2000" dirty="0">
              <a:latin typeface="Aptos" panose="020B0004020202020204" pitchFamily="34" charset="0"/>
            </a:endParaRPr>
          </a:p>
          <a:p>
            <a:pPr lvl="1"/>
            <a:r>
              <a:rPr lang="en-NZ" sz="2000" dirty="0">
                <a:solidFill>
                  <a:srgbClr val="0961A9"/>
                </a:solidFill>
                <a:latin typeface="Aptos" panose="020B0004020202020204" pitchFamily="34" charset="0"/>
              </a:rPr>
              <a:t>Are you implementing the UNESCO/IOC Tsunami Ready Recognition Programme. </a:t>
            </a:r>
          </a:p>
          <a:p>
            <a:pPr lvl="1"/>
            <a:endParaRPr lang="en-NZ" sz="2000" dirty="0">
              <a:solidFill>
                <a:srgbClr val="0961A9"/>
              </a:solidFill>
              <a:latin typeface="Aptos" panose="020B0004020202020204" pitchFamily="34" charset="0"/>
            </a:endParaRPr>
          </a:p>
          <a:p>
            <a:pPr lvl="1"/>
            <a:r>
              <a:rPr lang="en-NZ" sz="2000" dirty="0">
                <a:solidFill>
                  <a:srgbClr val="0961A9"/>
                </a:solidFill>
                <a:latin typeface="Aptos" panose="020B0004020202020204" pitchFamily="34" charset="0"/>
              </a:rPr>
              <a:t>If yes, where, when and how many more? </a:t>
            </a:r>
          </a:p>
          <a:p>
            <a:pPr lvl="1"/>
            <a:endParaRPr lang="en-NZ" sz="2000" dirty="0">
              <a:solidFill>
                <a:srgbClr val="0961A9"/>
              </a:solidFill>
              <a:latin typeface="Aptos" panose="020B0004020202020204" pitchFamily="34" charset="0"/>
            </a:endParaRPr>
          </a:p>
          <a:p>
            <a:pPr lvl="1"/>
            <a:r>
              <a:rPr lang="en-NZ" sz="2000" dirty="0">
                <a:solidFill>
                  <a:srgbClr val="0961A9"/>
                </a:solidFill>
                <a:latin typeface="Aptos" panose="020B0004020202020204" pitchFamily="34" charset="0"/>
              </a:rPr>
              <a:t>If not, are you planning to? (+details)</a:t>
            </a:r>
          </a:p>
          <a:p>
            <a:pPr lvl="1"/>
            <a:endParaRPr lang="en-NZ" sz="2000" dirty="0">
              <a:solidFill>
                <a:srgbClr val="0961A9"/>
              </a:solidFill>
              <a:latin typeface="Aptos" panose="020B0004020202020204" pitchFamily="34" charset="0"/>
            </a:endParaRPr>
          </a:p>
          <a:p>
            <a:pPr lvl="1"/>
            <a:r>
              <a:rPr lang="en-NZ" sz="2000" dirty="0">
                <a:solidFill>
                  <a:srgbClr val="0961A9"/>
                </a:solidFill>
                <a:latin typeface="Aptos" panose="020B0004020202020204" pitchFamily="34" charset="0"/>
              </a:rPr>
              <a:t>If not, why? [check box]</a:t>
            </a:r>
          </a:p>
          <a:p>
            <a:endParaRPr lang="en-NZ" sz="2000" dirty="0">
              <a:latin typeface="Aptos" panose="020B0004020202020204" pitchFamily="34" charset="0"/>
            </a:endParaRPr>
          </a:p>
          <a:p>
            <a:r>
              <a:rPr lang="en-NZ" sz="2000" dirty="0">
                <a:latin typeface="Aptos" panose="020B0004020202020204" pitchFamily="34" charset="0"/>
              </a:rPr>
              <a:t> </a:t>
            </a:r>
          </a:p>
          <a:p>
            <a:r>
              <a:rPr lang="en-NZ" sz="2000" b="1" dirty="0">
                <a:solidFill>
                  <a:srgbClr val="0961A9"/>
                </a:solidFill>
                <a:latin typeface="Aptos" panose="020B0004020202020204" pitchFamily="34" charset="0"/>
              </a:rPr>
              <a:t>			</a:t>
            </a:r>
          </a:p>
          <a:p>
            <a:r>
              <a:rPr lang="en-NZ" sz="2000" b="1" dirty="0">
                <a:solidFill>
                  <a:srgbClr val="0961A9"/>
                </a:solidFill>
                <a:latin typeface="Aptos" panose="020B0004020202020204" pitchFamily="34" charset="0"/>
              </a:rPr>
              <a:t>			What else should be asked? </a:t>
            </a:r>
          </a:p>
          <a:p>
            <a:r>
              <a:rPr lang="en-NZ" sz="2000" b="1" dirty="0">
                <a:solidFill>
                  <a:srgbClr val="0961A9"/>
                </a:solidFill>
                <a:latin typeface="Aptos" panose="020B0004020202020204" pitchFamily="34" charset="0"/>
              </a:rPr>
              <a:t>                                                     How often should this be run? </a:t>
            </a:r>
          </a:p>
        </p:txBody>
      </p:sp>
    </p:spTree>
    <p:extLst>
      <p:ext uri="{BB962C8B-B14F-4D97-AF65-F5344CB8AC3E}">
        <p14:creationId xmlns:p14="http://schemas.microsoft.com/office/powerpoint/2010/main" val="20528777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50BDBC2B-93FB-1618-E184-DD580F751114}"/>
              </a:ext>
            </a:extLst>
          </p:cNvPr>
          <p:cNvSpPr txBox="1"/>
          <p:nvPr/>
        </p:nvSpPr>
        <p:spPr>
          <a:xfrm>
            <a:off x="375684" y="338211"/>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Meeting </a:t>
            </a:r>
            <a:r>
              <a:rPr lang="mi-NZ" sz="3200" dirty="0" err="1">
                <a:solidFill>
                  <a:srgbClr val="0961A9"/>
                </a:solidFill>
                <a:latin typeface="Aptos ExtraBold" panose="020B0004020202020204" pitchFamily="34" charset="0"/>
              </a:rPr>
              <a:t>Discussion</a:t>
            </a:r>
            <a:r>
              <a:rPr lang="mi-NZ" sz="3200" dirty="0">
                <a:solidFill>
                  <a:srgbClr val="0961A9"/>
                </a:solidFill>
                <a:latin typeface="Aptos ExtraBold" panose="020B0004020202020204" pitchFamily="34" charset="0"/>
              </a:rPr>
              <a:t>:</a:t>
            </a:r>
            <a:endParaRPr lang="en-NZ" sz="3200" dirty="0">
              <a:solidFill>
                <a:srgbClr val="0961A9"/>
              </a:solidFill>
              <a:latin typeface="Aptos ExtraBold" panose="020B0004020202020204" pitchFamily="34" charset="0"/>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440632" cy="369332"/>
          </a:xfrm>
          <a:prstGeom prst="rect">
            <a:avLst/>
          </a:prstGeom>
          <a:noFill/>
        </p:spPr>
        <p:txBody>
          <a:bodyPr wrap="square" rtlCol="0">
            <a:spAutoFit/>
          </a:bodyPr>
          <a:lstStyle/>
          <a:p>
            <a:r>
              <a:rPr lang="en-NZ" i="1" dirty="0">
                <a:latin typeface="Aptos" panose="020B0004020202020204" pitchFamily="34" charset="0"/>
              </a:rPr>
              <a:t> </a:t>
            </a:r>
          </a:p>
        </p:txBody>
      </p:sp>
      <p:grpSp>
        <p:nvGrpSpPr>
          <p:cNvPr id="2" name="Group 1">
            <a:extLst>
              <a:ext uri="{FF2B5EF4-FFF2-40B4-BE49-F238E27FC236}">
                <a16:creationId xmlns:a16="http://schemas.microsoft.com/office/drawing/2014/main" id="{1C4B3370-765A-5E74-A11C-13FBEFA4A764}"/>
              </a:ext>
            </a:extLst>
          </p:cNvPr>
          <p:cNvGrpSpPr/>
          <p:nvPr/>
        </p:nvGrpSpPr>
        <p:grpSpPr>
          <a:xfrm>
            <a:off x="0" y="0"/>
            <a:ext cx="12323135" cy="307777"/>
            <a:chOff x="0" y="0"/>
            <a:chExt cx="12323135" cy="307777"/>
          </a:xfrm>
        </p:grpSpPr>
        <p:sp>
          <p:nvSpPr>
            <p:cNvPr id="3" name="Rectangle 2">
              <a:extLst>
                <a:ext uri="{FF2B5EF4-FFF2-40B4-BE49-F238E27FC236}">
                  <a16:creationId xmlns:a16="http://schemas.microsoft.com/office/drawing/2014/main" id="{F0FA00C6-656B-A890-271D-2A7F9EB0D5AB}"/>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06C8BD7A-ABC7-D692-1A53-96964FC55238}"/>
                </a:ext>
              </a:extLst>
            </p:cNvPr>
            <p:cNvSpPr txBox="1"/>
            <p:nvPr/>
          </p:nvSpPr>
          <p:spPr>
            <a:xfrm>
              <a:off x="7446917" y="0"/>
              <a:ext cx="474508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
        <p:nvSpPr>
          <p:cNvPr id="11" name="TextBox 10">
            <a:extLst>
              <a:ext uri="{FF2B5EF4-FFF2-40B4-BE49-F238E27FC236}">
                <a16:creationId xmlns:a16="http://schemas.microsoft.com/office/drawing/2014/main" id="{9E2E52F1-9531-76F2-3EE8-734135AC3971}"/>
              </a:ext>
            </a:extLst>
          </p:cNvPr>
          <p:cNvSpPr txBox="1"/>
          <p:nvPr/>
        </p:nvSpPr>
        <p:spPr>
          <a:xfrm>
            <a:off x="310117" y="917912"/>
            <a:ext cx="11506200" cy="5632311"/>
          </a:xfrm>
          <a:prstGeom prst="rect">
            <a:avLst/>
          </a:prstGeom>
          <a:noFill/>
        </p:spPr>
        <p:txBody>
          <a:bodyPr wrap="square" rtlCol="0">
            <a:spAutoFit/>
          </a:bodyPr>
          <a:lstStyle/>
          <a:p>
            <a:pPr marL="342900" indent="-342900">
              <a:buFont typeface="Arial" panose="020B0604020202020204" pitchFamily="34" charset="0"/>
              <a:buChar char="•"/>
            </a:pPr>
            <a:r>
              <a:rPr lang="en-NZ" sz="2000" dirty="0">
                <a:latin typeface="Aptos" panose="020B0004020202020204" pitchFamily="34" charset="0"/>
              </a:rPr>
              <a:t>Survey would support monitoring &amp; reporting on TR across the Pacific, and also ensure that TT TR activities are representative of the whole Pacific needs (we are only a small Task Team)</a:t>
            </a:r>
          </a:p>
          <a:p>
            <a:pPr marL="342900" indent="-342900">
              <a:buFont typeface="Arial" panose="020B0604020202020204" pitchFamily="34" charset="0"/>
              <a:buChar char="•"/>
            </a:pPr>
            <a:endParaRPr lang="en-NZ" sz="2000" dirty="0">
              <a:latin typeface="Aptos" panose="020B0004020202020204" pitchFamily="34" charset="0"/>
            </a:endParaRPr>
          </a:p>
          <a:p>
            <a:pPr marL="342900" indent="-342900">
              <a:buFont typeface="Arial" panose="020B0604020202020204" pitchFamily="34" charset="0"/>
              <a:buChar char="•"/>
            </a:pPr>
            <a:r>
              <a:rPr lang="en-NZ" sz="2000" dirty="0">
                <a:latin typeface="Aptos" panose="020B0004020202020204" pitchFamily="34" charset="0"/>
              </a:rPr>
              <a:t>Want to keep it straightforward, stream-lined and simple. </a:t>
            </a:r>
          </a:p>
          <a:p>
            <a:pPr marL="342900" indent="-342900">
              <a:buFont typeface="Arial" panose="020B0604020202020204" pitchFamily="34" charset="0"/>
              <a:buChar char="•"/>
            </a:pPr>
            <a:endParaRPr lang="en-NZ" sz="2000" dirty="0">
              <a:latin typeface="Aptos" panose="020B0004020202020204" pitchFamily="34" charset="0"/>
            </a:endParaRPr>
          </a:p>
          <a:p>
            <a:pPr marL="342900" indent="-342900">
              <a:buFont typeface="Arial" panose="020B0604020202020204" pitchFamily="34" charset="0"/>
              <a:buChar char="•"/>
            </a:pPr>
            <a:r>
              <a:rPr lang="en-NZ" sz="2000" dirty="0">
                <a:latin typeface="Aptos" panose="020B0004020202020204" pitchFamily="34" charset="0"/>
              </a:rPr>
              <a:t>Some additional questions that should be considered are:</a:t>
            </a:r>
          </a:p>
          <a:p>
            <a:pPr marL="800100" lvl="1" indent="-342900">
              <a:buFont typeface="Arial" panose="020B0604020202020204" pitchFamily="34" charset="0"/>
              <a:buChar char="•"/>
            </a:pPr>
            <a:r>
              <a:rPr lang="en-NZ" sz="2000" dirty="0">
                <a:latin typeface="Aptos" panose="020B0004020202020204" pitchFamily="34" charset="0"/>
              </a:rPr>
              <a:t>If you are implementing it, what barriers are you finding to implementation (to try and capture active barriers that may be frustrating progress)</a:t>
            </a:r>
          </a:p>
          <a:p>
            <a:pPr marL="800100" lvl="1" indent="-342900">
              <a:buFont typeface="Arial" panose="020B0604020202020204" pitchFamily="34" charset="0"/>
              <a:buChar char="•"/>
            </a:pPr>
            <a:r>
              <a:rPr lang="en-NZ" sz="2000" dirty="0">
                <a:latin typeface="Aptos" panose="020B0004020202020204" pitchFamily="34" charset="0"/>
              </a:rPr>
              <a:t>Do you have an equivalent national programme ? </a:t>
            </a:r>
          </a:p>
          <a:p>
            <a:pPr marL="800100" lvl="1" indent="-342900">
              <a:buFont typeface="Arial" panose="020B0604020202020204" pitchFamily="34" charset="0"/>
              <a:buChar char="•"/>
            </a:pPr>
            <a:endParaRPr lang="en-NZ" sz="2000" dirty="0">
              <a:latin typeface="Aptos" panose="020B0004020202020204" pitchFamily="34" charset="0"/>
            </a:endParaRPr>
          </a:p>
          <a:p>
            <a:pPr marL="342900" indent="-342900">
              <a:buFont typeface="Arial" panose="020B0604020202020204" pitchFamily="34" charset="0"/>
              <a:buChar char="•"/>
            </a:pPr>
            <a:r>
              <a:rPr lang="en-NZ" sz="2000" dirty="0">
                <a:latin typeface="Aptos" panose="020B0004020202020204" pitchFamily="34" charset="0"/>
              </a:rPr>
              <a:t>CARIBE-EWS:  Survey presented took a lot of effort to get engagement – lots of emails, WhatsApp etc and still did not have as high return rates as would ideally want, so important to keep that in mind. Happy to share their question set with Pacific. </a:t>
            </a:r>
          </a:p>
          <a:p>
            <a:pPr marL="342900" indent="-342900">
              <a:buFont typeface="Arial" panose="020B0604020202020204" pitchFamily="34" charset="0"/>
              <a:buChar char="•"/>
            </a:pPr>
            <a:endParaRPr lang="en-NZ" sz="2000" dirty="0">
              <a:latin typeface="Aptos" panose="020B0004020202020204" pitchFamily="34" charset="0"/>
            </a:endParaRPr>
          </a:p>
          <a:p>
            <a:pPr marL="342900" indent="-342900">
              <a:buFont typeface="Arial" panose="020B0604020202020204" pitchFamily="34" charset="0"/>
              <a:buChar char="•"/>
            </a:pPr>
            <a:r>
              <a:rPr lang="en-NZ" sz="2000" dirty="0">
                <a:latin typeface="Aptos" panose="020B0004020202020204" pitchFamily="34" charset="0"/>
              </a:rPr>
              <a:t>CARIBE-EWS does TR status survey every year as part of the CARIBE-WAVE survey, which has close to 100% response rate – can we take advantage of </a:t>
            </a:r>
            <a:r>
              <a:rPr lang="en-NZ" sz="2000" dirty="0" err="1">
                <a:latin typeface="Aptos" panose="020B0004020202020204" pitchFamily="34" charset="0"/>
              </a:rPr>
              <a:t>PacWave</a:t>
            </a:r>
            <a:r>
              <a:rPr lang="en-NZ" sz="2000" dirty="0">
                <a:latin typeface="Aptos" panose="020B0004020202020204" pitchFamily="34" charset="0"/>
              </a:rPr>
              <a:t>? (but Pacific does exercise every 2 </a:t>
            </a:r>
            <a:r>
              <a:rPr lang="en-NZ" sz="2000" dirty="0" err="1">
                <a:latin typeface="Aptos" panose="020B0004020202020204" pitchFamily="34" charset="0"/>
              </a:rPr>
              <a:t>yrs</a:t>
            </a:r>
            <a:r>
              <a:rPr lang="en-NZ" sz="2000" dirty="0">
                <a:latin typeface="Aptos" panose="020B0004020202020204" pitchFamily="34" charset="0"/>
              </a:rPr>
              <a:t>)</a:t>
            </a:r>
          </a:p>
          <a:p>
            <a:pPr marL="342900" indent="-342900">
              <a:buFont typeface="Arial" panose="020B0604020202020204" pitchFamily="34" charset="0"/>
              <a:buChar char="•"/>
            </a:pPr>
            <a:endParaRPr lang="en-NZ" sz="2000" dirty="0">
              <a:latin typeface="Aptos" panose="020B0004020202020204" pitchFamily="34" charset="0"/>
            </a:endParaRPr>
          </a:p>
          <a:p>
            <a:pPr marL="342900" indent="-342900">
              <a:buFont typeface="Arial" panose="020B0604020202020204" pitchFamily="34" charset="0"/>
              <a:buChar char="•"/>
            </a:pPr>
            <a:r>
              <a:rPr lang="en-NZ" sz="2000" dirty="0">
                <a:latin typeface="Aptos" panose="020B0004020202020204" pitchFamily="34" charset="0"/>
              </a:rPr>
              <a:t>IOTWMS did capacity assessment which included a TR chapter.   Happy to share with PTWS.</a:t>
            </a:r>
          </a:p>
        </p:txBody>
      </p:sp>
      <p:sp>
        <p:nvSpPr>
          <p:cNvPr id="6" name="Rectangle 5">
            <a:extLst>
              <a:ext uri="{FF2B5EF4-FFF2-40B4-BE49-F238E27FC236}">
                <a16:creationId xmlns:a16="http://schemas.microsoft.com/office/drawing/2014/main" id="{A4D022CB-C909-C4DE-DAD9-7E0917FCAF80}"/>
              </a:ext>
            </a:extLst>
          </p:cNvPr>
          <p:cNvSpPr/>
          <p:nvPr/>
        </p:nvSpPr>
        <p:spPr>
          <a:xfrm>
            <a:off x="0" y="0"/>
            <a:ext cx="244548" cy="7303325"/>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Tree>
    <p:extLst>
      <p:ext uri="{BB962C8B-B14F-4D97-AF65-F5344CB8AC3E}">
        <p14:creationId xmlns:p14="http://schemas.microsoft.com/office/powerpoint/2010/main" val="90424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429376" y="1452202"/>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PTWS PICT TR </a:t>
            </a:r>
            <a:r>
              <a:rPr lang="mi-NZ" sz="3200" dirty="0" err="1">
                <a:solidFill>
                  <a:srgbClr val="0961A9"/>
                </a:solidFill>
                <a:latin typeface="Aptos ExtraBold" panose="020B0004020202020204" pitchFamily="34" charset="0"/>
              </a:rPr>
              <a:t>Workshop</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May</a:t>
            </a:r>
            <a:r>
              <a:rPr lang="mi-NZ" sz="3200" dirty="0">
                <a:solidFill>
                  <a:srgbClr val="0961A9"/>
                </a:solidFill>
                <a:latin typeface="Aptos ExtraBold" panose="020B0004020202020204" pitchFamily="34" charset="0"/>
              </a:rPr>
              <a:t> 2024 </a:t>
            </a:r>
            <a:endParaRPr lang="en-NZ" sz="3200" dirty="0">
              <a:solidFill>
                <a:srgbClr val="0961A9"/>
              </a:solidFill>
              <a:latin typeface="Aptos ExtraBold" panose="020B0004020202020204" pitchFamily="34" charset="0"/>
            </a:endParaRPr>
          </a:p>
        </p:txBody>
      </p:sp>
      <p:grpSp>
        <p:nvGrpSpPr>
          <p:cNvPr id="2" name="Group 1">
            <a:extLst>
              <a:ext uri="{FF2B5EF4-FFF2-40B4-BE49-F238E27FC236}">
                <a16:creationId xmlns:a16="http://schemas.microsoft.com/office/drawing/2014/main" id="{1C4B3370-765A-5E74-A11C-13FBEFA4A764}"/>
              </a:ext>
            </a:extLst>
          </p:cNvPr>
          <p:cNvGrpSpPr/>
          <p:nvPr/>
        </p:nvGrpSpPr>
        <p:grpSpPr>
          <a:xfrm>
            <a:off x="-11875" y="-11875"/>
            <a:ext cx="12323135" cy="307777"/>
            <a:chOff x="0" y="0"/>
            <a:chExt cx="12323135" cy="307777"/>
          </a:xfrm>
        </p:grpSpPr>
        <p:sp>
          <p:nvSpPr>
            <p:cNvPr id="3" name="Rectangle 2">
              <a:extLst>
                <a:ext uri="{FF2B5EF4-FFF2-40B4-BE49-F238E27FC236}">
                  <a16:creationId xmlns:a16="http://schemas.microsoft.com/office/drawing/2014/main" id="{F0FA00C6-656B-A890-271D-2A7F9EB0D5AB}"/>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06C8BD7A-ABC7-D692-1A53-96964FC55238}"/>
                </a:ext>
              </a:extLst>
            </p:cNvPr>
            <p:cNvSpPr txBox="1"/>
            <p:nvPr/>
          </p:nvSpPr>
          <p:spPr>
            <a:xfrm>
              <a:off x="7446917" y="0"/>
              <a:ext cx="474508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
        <p:nvSpPr>
          <p:cNvPr id="10" name="TextBox 9">
            <a:extLst>
              <a:ext uri="{FF2B5EF4-FFF2-40B4-BE49-F238E27FC236}">
                <a16:creationId xmlns:a16="http://schemas.microsoft.com/office/drawing/2014/main" id="{88F6C41D-2266-ED11-F13E-3909B31F709D}"/>
              </a:ext>
            </a:extLst>
          </p:cNvPr>
          <p:cNvSpPr txBox="1"/>
          <p:nvPr/>
        </p:nvSpPr>
        <p:spPr>
          <a:xfrm>
            <a:off x="8357190" y="6375621"/>
            <a:ext cx="6719776" cy="369332"/>
          </a:xfrm>
          <a:prstGeom prst="rect">
            <a:avLst/>
          </a:prstGeom>
          <a:noFill/>
        </p:spPr>
        <p:txBody>
          <a:bodyPr wrap="square">
            <a:spAutoFit/>
          </a:bodyPr>
          <a:lstStyle/>
          <a:p>
            <a:r>
              <a:rPr lang="en-NZ" dirty="0"/>
              <a:t>https://oceanexpert.org/event/4245</a:t>
            </a:r>
          </a:p>
        </p:txBody>
      </p:sp>
      <p:sp>
        <p:nvSpPr>
          <p:cNvPr id="11" name="TextBox 10">
            <a:extLst>
              <a:ext uri="{FF2B5EF4-FFF2-40B4-BE49-F238E27FC236}">
                <a16:creationId xmlns:a16="http://schemas.microsoft.com/office/drawing/2014/main" id="{9E2E52F1-9531-76F2-3EE8-734135AC3971}"/>
              </a:ext>
            </a:extLst>
          </p:cNvPr>
          <p:cNvSpPr txBox="1"/>
          <p:nvPr/>
        </p:nvSpPr>
        <p:spPr>
          <a:xfrm>
            <a:off x="429376" y="2036977"/>
            <a:ext cx="11440632" cy="3247043"/>
          </a:xfrm>
          <a:prstGeom prst="rect">
            <a:avLst/>
          </a:prstGeom>
          <a:solidFill>
            <a:schemeClr val="bg1"/>
          </a:solidFill>
        </p:spPr>
        <p:txBody>
          <a:bodyPr wrap="square" rtlCol="0">
            <a:spAutoFit/>
          </a:bodyPr>
          <a:lstStyle/>
          <a:p>
            <a:pPr>
              <a:spcAft>
                <a:spcPts val="600"/>
              </a:spcAft>
            </a:pPr>
            <a:r>
              <a:rPr lang="en-NZ" sz="2000" dirty="0">
                <a:latin typeface="Aptos" panose="020B0004020202020204" pitchFamily="34" charset="0"/>
              </a:rPr>
              <a:t>Lessons learned from recent ITIC implementation support to FSM, Fiji, Marshall Islands, Palau:</a:t>
            </a:r>
          </a:p>
          <a:p>
            <a:pPr marL="342900" indent="-342900">
              <a:spcAft>
                <a:spcPts val="600"/>
              </a:spcAft>
              <a:buFont typeface="Arial" panose="020B0604020202020204" pitchFamily="34" charset="0"/>
              <a:buChar char="•"/>
            </a:pPr>
            <a:r>
              <a:rPr lang="en-NZ" sz="2000" dirty="0">
                <a:latin typeface="Aptos" panose="020B0004020202020204" pitchFamily="34" charset="0"/>
              </a:rPr>
              <a:t>Stagger effort through through regular process meetings – don’t concentrate work at the beginning or end of the process</a:t>
            </a:r>
          </a:p>
          <a:p>
            <a:pPr marL="342900" indent="-342900">
              <a:spcAft>
                <a:spcPts val="600"/>
              </a:spcAft>
              <a:buFont typeface="Arial" panose="020B0604020202020204" pitchFamily="34" charset="0"/>
              <a:buChar char="•"/>
            </a:pPr>
            <a:r>
              <a:rPr lang="en-NZ" sz="2000" dirty="0">
                <a:latin typeface="Aptos" panose="020B0004020202020204" pitchFamily="34" charset="0"/>
              </a:rPr>
              <a:t>The NDMO should be a main focal point, but so far, most focal points have been NTWC</a:t>
            </a:r>
          </a:p>
          <a:p>
            <a:pPr marL="342900" indent="-342900">
              <a:spcAft>
                <a:spcPts val="600"/>
              </a:spcAft>
              <a:buFont typeface="Arial" panose="020B0604020202020204" pitchFamily="34" charset="0"/>
              <a:buChar char="•"/>
            </a:pPr>
            <a:r>
              <a:rPr lang="en-NZ" sz="2000" dirty="0">
                <a:latin typeface="Aptos" panose="020B0004020202020204" pitchFamily="34" charset="0"/>
              </a:rPr>
              <a:t>Hazard assessment – inundation modelling takes the longest. Biggest challenge is near shore high resolution bathymetry.</a:t>
            </a:r>
          </a:p>
          <a:p>
            <a:pPr marL="342900" indent="-342900">
              <a:spcAft>
                <a:spcPts val="600"/>
              </a:spcAft>
              <a:buFont typeface="Arial" panose="020B0604020202020204" pitchFamily="34" charset="0"/>
              <a:buChar char="•"/>
            </a:pPr>
            <a:r>
              <a:rPr lang="en-NZ" sz="2000" dirty="0">
                <a:latin typeface="Aptos" panose="020B0004020202020204" pitchFamily="34" charset="0"/>
              </a:rPr>
              <a:t>Evacuation map requires GIS capacity (often another agency) and available data layers</a:t>
            </a:r>
          </a:p>
          <a:p>
            <a:pPr marL="342900" indent="-342900">
              <a:spcAft>
                <a:spcPts val="600"/>
              </a:spcAft>
              <a:buFont typeface="Arial" panose="020B0604020202020204" pitchFamily="34" charset="0"/>
              <a:buChar char="•"/>
            </a:pPr>
            <a:r>
              <a:rPr lang="en-NZ" sz="2000" dirty="0">
                <a:latin typeface="Aptos" panose="020B0004020202020204" pitchFamily="34" charset="0"/>
              </a:rPr>
              <a:t>The Tsunami Ready application process is cumbersome. This may be improved by the Tsunami Ready toolkit being developed with TIC lead</a:t>
            </a:r>
          </a:p>
        </p:txBody>
      </p:sp>
      <p:sp>
        <p:nvSpPr>
          <p:cNvPr id="6" name="TextBox 5">
            <a:extLst>
              <a:ext uri="{FF2B5EF4-FFF2-40B4-BE49-F238E27FC236}">
                <a16:creationId xmlns:a16="http://schemas.microsoft.com/office/drawing/2014/main" id="{62F019A3-C9C8-F617-07A0-C6B405C7C983}"/>
              </a:ext>
            </a:extLst>
          </p:cNvPr>
          <p:cNvSpPr txBox="1"/>
          <p:nvPr/>
        </p:nvSpPr>
        <p:spPr>
          <a:xfrm>
            <a:off x="429376" y="537034"/>
            <a:ext cx="11581305" cy="707886"/>
          </a:xfrm>
          <a:prstGeom prst="rect">
            <a:avLst/>
          </a:prstGeom>
          <a:noFill/>
        </p:spPr>
        <p:txBody>
          <a:bodyPr wrap="square">
            <a:spAutoFit/>
          </a:bodyPr>
          <a:lstStyle/>
          <a:p>
            <a:r>
              <a:rPr kumimoji="0" lang="en-GB" sz="2400" i="1" u="none" strike="noStrike" kern="1200" cap="none" spc="0" normalizeH="0" baseline="0" noProof="0" dirty="0">
                <a:ln>
                  <a:noFill/>
                </a:ln>
                <a:solidFill>
                  <a:srgbClr val="FF0000"/>
                </a:solidFill>
                <a:effectLst/>
                <a:uLnTx/>
                <a:uFillTx/>
                <a:latin typeface="Calibri"/>
                <a:ea typeface="+mn-ea"/>
                <a:cs typeface="+mn-cs"/>
              </a:rPr>
              <a:t>See separate files for additional </a:t>
            </a:r>
            <a:r>
              <a:rPr lang="en-GB" sz="2400" i="1" dirty="0">
                <a:solidFill>
                  <a:srgbClr val="FF0000"/>
                </a:solidFill>
              </a:rPr>
              <a:t>information - Fiji, Indonesia, North Pacific Tsunami </a:t>
            </a:r>
            <a:r>
              <a:rPr kumimoji="0" lang="en-GB" sz="2400" i="1" u="none" strike="noStrike" kern="1200" cap="none" spc="0" normalizeH="0" baseline="0" noProof="0" dirty="0">
                <a:ln>
                  <a:noFill/>
                </a:ln>
                <a:solidFill>
                  <a:srgbClr val="FF0000"/>
                </a:solidFill>
                <a:effectLst/>
                <a:uLnTx/>
                <a:uFillTx/>
                <a:latin typeface="Calibri"/>
                <a:ea typeface="+mn-ea"/>
                <a:cs typeface="+mn-cs"/>
              </a:rPr>
              <a:t>Ready</a:t>
            </a:r>
          </a:p>
          <a:p>
            <a:r>
              <a:rPr kumimoji="0" lang="en-GB" sz="1600" i="1" u="none" strike="noStrike" kern="1200" cap="none" spc="0" normalizeH="0" baseline="0" noProof="0" dirty="0">
                <a:ln>
                  <a:noFill/>
                </a:ln>
                <a:solidFill>
                  <a:srgbClr val="FF0000"/>
                </a:solidFill>
                <a:effectLst/>
                <a:uLnTx/>
                <a:uFillTx/>
                <a:latin typeface="Calibri"/>
                <a:ea typeface="+mn-ea"/>
                <a:cs typeface="+mn-cs"/>
              </a:rPr>
              <a:t>presented at PICT Tsunami Ready workshop, 14 May 2024, https://</a:t>
            </a:r>
            <a:r>
              <a:rPr kumimoji="0" lang="en-GB" sz="1600" i="1" u="none" strike="noStrike" kern="1200" cap="none" spc="0" normalizeH="0" baseline="0" noProof="0" dirty="0" err="1">
                <a:ln>
                  <a:noFill/>
                </a:ln>
                <a:solidFill>
                  <a:srgbClr val="FF0000"/>
                </a:solidFill>
                <a:effectLst/>
                <a:uLnTx/>
                <a:uFillTx/>
                <a:latin typeface="Calibri"/>
                <a:ea typeface="+mn-ea"/>
                <a:cs typeface="+mn-cs"/>
              </a:rPr>
              <a:t>oceanexpert.org</a:t>
            </a:r>
            <a:r>
              <a:rPr kumimoji="0" lang="en-GB" sz="1600" i="1" u="none" strike="noStrike" kern="1200" cap="none" spc="0" normalizeH="0" baseline="0" noProof="0" dirty="0">
                <a:ln>
                  <a:noFill/>
                </a:ln>
                <a:solidFill>
                  <a:srgbClr val="FF0000"/>
                </a:solidFill>
                <a:effectLst/>
                <a:uLnTx/>
                <a:uFillTx/>
                <a:latin typeface="Calibri"/>
                <a:ea typeface="+mn-ea"/>
                <a:cs typeface="+mn-cs"/>
              </a:rPr>
              <a:t>/event/4245 </a:t>
            </a:r>
            <a:endParaRPr lang="mi-NZ" sz="1600" i="1" dirty="0">
              <a:solidFill>
                <a:srgbClr val="FF0000"/>
              </a:solidFill>
              <a:latin typeface="Aptos ExtraBold" panose="020B0004020202020204" pitchFamily="34" charset="0"/>
            </a:endParaRPr>
          </a:p>
        </p:txBody>
      </p:sp>
    </p:spTree>
    <p:extLst>
      <p:ext uri="{BB962C8B-B14F-4D97-AF65-F5344CB8AC3E}">
        <p14:creationId xmlns:p14="http://schemas.microsoft.com/office/powerpoint/2010/main" val="155818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50BDBC2B-93FB-1618-E184-DD580F751114}"/>
              </a:ext>
            </a:extLst>
          </p:cNvPr>
          <p:cNvSpPr txBox="1"/>
          <p:nvPr/>
        </p:nvSpPr>
        <p:spPr>
          <a:xfrm>
            <a:off x="375684" y="350891"/>
            <a:ext cx="11947451" cy="584775"/>
          </a:xfrm>
          <a:prstGeom prst="rect">
            <a:avLst/>
          </a:prstGeom>
          <a:noFill/>
        </p:spPr>
        <p:txBody>
          <a:bodyPr wrap="square" rtlCol="0">
            <a:spAutoFit/>
          </a:bodyPr>
          <a:lstStyle/>
          <a:p>
            <a:r>
              <a:rPr lang="mi-NZ" sz="3200" dirty="0" err="1">
                <a:solidFill>
                  <a:srgbClr val="0961A9"/>
                </a:solidFill>
                <a:latin typeface="Aptos ExtraBold" panose="020B0004020202020204" pitchFamily="34" charset="0"/>
              </a:rPr>
              <a:t>Discussion</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other</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Pacific</a:t>
            </a:r>
            <a:endParaRPr lang="en-NZ" sz="3200" dirty="0">
              <a:solidFill>
                <a:srgbClr val="0961A9"/>
              </a:solidFill>
              <a:latin typeface="Aptos ExtraBold" panose="020B0004020202020204" pitchFamily="34" charset="0"/>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440632" cy="369332"/>
          </a:xfrm>
          <a:prstGeom prst="rect">
            <a:avLst/>
          </a:prstGeom>
          <a:noFill/>
        </p:spPr>
        <p:txBody>
          <a:bodyPr wrap="square" rtlCol="0">
            <a:spAutoFit/>
          </a:bodyPr>
          <a:lstStyle/>
          <a:p>
            <a:r>
              <a:rPr lang="en-NZ" i="1" dirty="0">
                <a:latin typeface="Aptos" panose="020B0004020202020204" pitchFamily="34" charset="0"/>
              </a:rPr>
              <a:t> </a:t>
            </a:r>
          </a:p>
        </p:txBody>
      </p:sp>
      <p:grpSp>
        <p:nvGrpSpPr>
          <p:cNvPr id="2" name="Group 1">
            <a:extLst>
              <a:ext uri="{FF2B5EF4-FFF2-40B4-BE49-F238E27FC236}">
                <a16:creationId xmlns:a16="http://schemas.microsoft.com/office/drawing/2014/main" id="{1C4B3370-765A-5E74-A11C-13FBEFA4A764}"/>
              </a:ext>
            </a:extLst>
          </p:cNvPr>
          <p:cNvGrpSpPr/>
          <p:nvPr/>
        </p:nvGrpSpPr>
        <p:grpSpPr>
          <a:xfrm>
            <a:off x="-11875" y="-11875"/>
            <a:ext cx="12323135" cy="307777"/>
            <a:chOff x="0" y="0"/>
            <a:chExt cx="12323135" cy="307777"/>
          </a:xfrm>
        </p:grpSpPr>
        <p:sp>
          <p:nvSpPr>
            <p:cNvPr id="3" name="Rectangle 2">
              <a:extLst>
                <a:ext uri="{FF2B5EF4-FFF2-40B4-BE49-F238E27FC236}">
                  <a16:creationId xmlns:a16="http://schemas.microsoft.com/office/drawing/2014/main" id="{F0FA00C6-656B-A890-271D-2A7F9EB0D5AB}"/>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06C8BD7A-ABC7-D692-1A53-96964FC55238}"/>
                </a:ext>
              </a:extLst>
            </p:cNvPr>
            <p:cNvSpPr txBox="1"/>
            <p:nvPr/>
          </p:nvSpPr>
          <p:spPr>
            <a:xfrm>
              <a:off x="7446917" y="0"/>
              <a:ext cx="474508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
        <p:nvSpPr>
          <p:cNvPr id="11" name="TextBox 10">
            <a:extLst>
              <a:ext uri="{FF2B5EF4-FFF2-40B4-BE49-F238E27FC236}">
                <a16:creationId xmlns:a16="http://schemas.microsoft.com/office/drawing/2014/main" id="{9E2E52F1-9531-76F2-3EE8-734135AC3971}"/>
              </a:ext>
            </a:extLst>
          </p:cNvPr>
          <p:cNvSpPr txBox="1"/>
          <p:nvPr/>
        </p:nvSpPr>
        <p:spPr>
          <a:xfrm>
            <a:off x="375684" y="980026"/>
            <a:ext cx="11440632" cy="5940088"/>
          </a:xfrm>
          <a:prstGeom prst="rect">
            <a:avLst/>
          </a:prstGeom>
          <a:noFill/>
        </p:spPr>
        <p:txBody>
          <a:bodyPr wrap="square" rtlCol="0">
            <a:spAutoFit/>
          </a:bodyPr>
          <a:lstStyle/>
          <a:p>
            <a:r>
              <a:rPr lang="mi-NZ" sz="2000" b="1" dirty="0">
                <a:latin typeface="Aptos" panose="020B0004020202020204" pitchFamily="34" charset="0"/>
              </a:rPr>
              <a:t>Costa Rica (by Christa)</a:t>
            </a:r>
          </a:p>
          <a:p>
            <a:pPr marL="342900" indent="-342900">
              <a:buFont typeface="Arial" panose="020B0604020202020204" pitchFamily="34" charset="0"/>
              <a:buChar char="•"/>
            </a:pPr>
            <a:r>
              <a:rPr lang="en-NZ" sz="2000" dirty="0">
                <a:latin typeface="Aptos" panose="020B0004020202020204" pitchFamily="34" charset="0"/>
              </a:rPr>
              <a:t>Implementation has been done at a very local level (11 done)  so although great progress has been made there is a significant scale up needed (200+ more to do) – which will be difficult for implementation (lots of work) and administratively (lots of paperwork).  Reconsidering the size of community to use (bigger, comprised of several smaller).   It’s important to make sure those smaller entities retain their sense of accomplishment (not get lost within the big community).</a:t>
            </a:r>
          </a:p>
          <a:p>
            <a:pPr marL="342900" indent="-342900">
              <a:buFont typeface="Arial" panose="020B0604020202020204" pitchFamily="34" charset="0"/>
              <a:buChar char="•"/>
            </a:pPr>
            <a:r>
              <a:rPr lang="en-NZ" sz="2000" dirty="0">
                <a:latin typeface="Aptos" panose="020B0004020202020204" pitchFamily="34" charset="0"/>
              </a:rPr>
              <a:t>NTWC is the lead. </a:t>
            </a:r>
          </a:p>
          <a:p>
            <a:pPr marL="342900" indent="-342900">
              <a:buFont typeface="Arial" panose="020B0604020202020204" pitchFamily="34" charset="0"/>
              <a:buChar char="•"/>
            </a:pPr>
            <a:r>
              <a:rPr lang="en-NZ" sz="2000" dirty="0">
                <a:latin typeface="Aptos" panose="020B0004020202020204" pitchFamily="34" charset="0"/>
              </a:rPr>
              <a:t>Noted that since renewal every 4 </a:t>
            </a:r>
            <a:r>
              <a:rPr lang="en-NZ" sz="2000" dirty="0" err="1">
                <a:latin typeface="Aptos" panose="020B0004020202020204" pitchFamily="34" charset="0"/>
              </a:rPr>
              <a:t>yrs</a:t>
            </a:r>
            <a:r>
              <a:rPr lang="en-NZ" sz="2000" dirty="0">
                <a:latin typeface="Aptos" panose="020B0004020202020204" pitchFamily="34" charset="0"/>
              </a:rPr>
              <a:t>, turnover in interim so new people.  Want to implement annual feedback process to ensure contacts up to date, and activities and momentum maintained.  </a:t>
            </a:r>
          </a:p>
          <a:p>
            <a:pPr marL="342900" indent="-342900">
              <a:buFont typeface="Arial" panose="020B0604020202020204" pitchFamily="34" charset="0"/>
              <a:buChar char="•"/>
            </a:pPr>
            <a:r>
              <a:rPr lang="en-NZ" sz="2000" dirty="0">
                <a:latin typeface="Aptos" panose="020B0004020202020204" pitchFamily="34" charset="0"/>
              </a:rPr>
              <a:t>Reported benefits include increase in local disaster response management capacity, improvements to infrastructure such as school access, new warning systems, and relationships / collaboration. </a:t>
            </a:r>
          </a:p>
          <a:p>
            <a:pPr marL="342900" indent="-342900">
              <a:buFont typeface="Arial" panose="020B0604020202020204" pitchFamily="34" charset="0"/>
              <a:buChar char="•"/>
            </a:pPr>
            <a:endParaRPr lang="en-NZ" sz="2000" dirty="0">
              <a:latin typeface="Aptos" panose="020B0004020202020204" pitchFamily="34" charset="0"/>
            </a:endParaRPr>
          </a:p>
          <a:p>
            <a:r>
              <a:rPr lang="en-NZ" sz="2000" b="1" dirty="0">
                <a:latin typeface="Aptos" panose="020B0004020202020204" pitchFamily="34" charset="0"/>
              </a:rPr>
              <a:t>Fiji (by </a:t>
            </a:r>
            <a:r>
              <a:rPr lang="en-NZ" sz="2000" b="1" dirty="0" err="1">
                <a:latin typeface="Aptos" panose="020B0004020202020204" pitchFamily="34" charset="0"/>
              </a:rPr>
              <a:t>Jiuta</a:t>
            </a:r>
            <a:r>
              <a:rPr lang="en-NZ" sz="2000" b="1" dirty="0">
                <a:latin typeface="Aptos" panose="020B0004020202020204" pitchFamily="34" charset="0"/>
              </a:rPr>
              <a:t>)</a:t>
            </a:r>
          </a:p>
          <a:p>
            <a:pPr marL="342900" indent="-342900">
              <a:buFont typeface="Arial" panose="020B0604020202020204" pitchFamily="34" charset="0"/>
              <a:buChar char="•"/>
            </a:pPr>
            <a:r>
              <a:rPr lang="en-NZ" sz="2000" dirty="0">
                <a:latin typeface="Aptos" panose="020B0004020202020204" pitchFamily="34" charset="0"/>
              </a:rPr>
              <a:t>Due to successful effort for TRRP recognition in 2 communities last year, Fiji now allocated $ in the budget to support TR. This is positive for the sustainability </a:t>
            </a:r>
          </a:p>
          <a:p>
            <a:pPr marL="342900" indent="-342900">
              <a:buFont typeface="Arial" panose="020B0604020202020204" pitchFamily="34" charset="0"/>
              <a:buChar char="•"/>
            </a:pPr>
            <a:r>
              <a:rPr lang="en-NZ" sz="2000" dirty="0">
                <a:latin typeface="Aptos" panose="020B0004020202020204" pitchFamily="34" charset="0"/>
              </a:rPr>
              <a:t>They will also need continued collaboration and support from stakeholders such as NGOs at the national and local level to drive implementation. </a:t>
            </a:r>
          </a:p>
          <a:p>
            <a:pPr marL="342900" indent="-342900">
              <a:buFont typeface="Arial" panose="020B0604020202020204" pitchFamily="34" charset="0"/>
              <a:buChar char="•"/>
            </a:pPr>
            <a:endParaRPr lang="en-NZ" sz="2000" b="1" dirty="0">
              <a:latin typeface="Aptos" panose="020B0004020202020204" pitchFamily="34" charset="0"/>
            </a:endParaRPr>
          </a:p>
          <a:p>
            <a:pPr marL="342900" indent="-342900">
              <a:buFont typeface="Arial" panose="020B0604020202020204" pitchFamily="34" charset="0"/>
              <a:buChar char="•"/>
            </a:pPr>
            <a:endParaRPr lang="en-NZ" sz="2000" dirty="0">
              <a:latin typeface="Aptos" panose="020B0004020202020204" pitchFamily="34" charset="0"/>
            </a:endParaRPr>
          </a:p>
        </p:txBody>
      </p:sp>
      <p:sp>
        <p:nvSpPr>
          <p:cNvPr id="6" name="Rectangle 5">
            <a:extLst>
              <a:ext uri="{FF2B5EF4-FFF2-40B4-BE49-F238E27FC236}">
                <a16:creationId xmlns:a16="http://schemas.microsoft.com/office/drawing/2014/main" id="{39FAB4FF-6E85-10A2-23BB-72C472EDB05B}"/>
              </a:ext>
            </a:extLst>
          </p:cNvPr>
          <p:cNvSpPr/>
          <p:nvPr/>
        </p:nvSpPr>
        <p:spPr>
          <a:xfrm>
            <a:off x="0" y="0"/>
            <a:ext cx="244548" cy="7303325"/>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Tree>
    <p:extLst>
      <p:ext uri="{BB962C8B-B14F-4D97-AF65-F5344CB8AC3E}">
        <p14:creationId xmlns:p14="http://schemas.microsoft.com/office/powerpoint/2010/main" val="2446342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375684" y="373071"/>
            <a:ext cx="11947451" cy="584775"/>
          </a:xfrm>
          <a:prstGeom prst="rect">
            <a:avLst/>
          </a:prstGeom>
          <a:noFill/>
        </p:spPr>
        <p:txBody>
          <a:bodyPr wrap="square" rtlCol="0">
            <a:spAutoFit/>
          </a:bodyPr>
          <a:lstStyle/>
          <a:p>
            <a:r>
              <a:rPr lang="mi-NZ" sz="3200" dirty="0" err="1">
                <a:solidFill>
                  <a:srgbClr val="0961A9"/>
                </a:solidFill>
                <a:latin typeface="Aptos ExtraBold" panose="020B0004020202020204" pitchFamily="34" charset="0"/>
              </a:rPr>
              <a:t>Discussion</a:t>
            </a:r>
            <a:r>
              <a:rPr lang="mi-NZ" sz="3200" dirty="0">
                <a:solidFill>
                  <a:srgbClr val="0961A9"/>
                </a:solidFill>
                <a:latin typeface="Aptos ExtraBold" panose="020B0004020202020204" pitchFamily="34" charset="0"/>
              </a:rPr>
              <a:t>: CARIBE </a:t>
            </a:r>
            <a:r>
              <a:rPr lang="mi-NZ" sz="3200" dirty="0" err="1">
                <a:solidFill>
                  <a:srgbClr val="0961A9"/>
                </a:solidFill>
                <a:latin typeface="Aptos ExtraBold" panose="020B0004020202020204" pitchFamily="34" charset="0"/>
              </a:rPr>
              <a:t>Comments</a:t>
            </a:r>
            <a:endParaRPr lang="en-NZ" sz="3200" dirty="0">
              <a:solidFill>
                <a:srgbClr val="0961A9"/>
              </a:solidFill>
              <a:latin typeface="Aptos ExtraBold" panose="020B0004020202020204" pitchFamily="34" charset="0"/>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440632" cy="369332"/>
          </a:xfrm>
          <a:prstGeom prst="rect">
            <a:avLst/>
          </a:prstGeom>
          <a:noFill/>
        </p:spPr>
        <p:txBody>
          <a:bodyPr wrap="square" rtlCol="0">
            <a:spAutoFit/>
          </a:bodyPr>
          <a:lstStyle/>
          <a:p>
            <a:r>
              <a:rPr lang="en-NZ" i="1" dirty="0">
                <a:latin typeface="Aptos" panose="020B0004020202020204" pitchFamily="34" charset="0"/>
              </a:rPr>
              <a:t> </a:t>
            </a:r>
          </a:p>
        </p:txBody>
      </p:sp>
      <p:grpSp>
        <p:nvGrpSpPr>
          <p:cNvPr id="2" name="Group 1">
            <a:extLst>
              <a:ext uri="{FF2B5EF4-FFF2-40B4-BE49-F238E27FC236}">
                <a16:creationId xmlns:a16="http://schemas.microsoft.com/office/drawing/2014/main" id="{1C4B3370-765A-5E74-A11C-13FBEFA4A764}"/>
              </a:ext>
            </a:extLst>
          </p:cNvPr>
          <p:cNvGrpSpPr/>
          <p:nvPr/>
        </p:nvGrpSpPr>
        <p:grpSpPr>
          <a:xfrm>
            <a:off x="-11875" y="-11875"/>
            <a:ext cx="12323135" cy="307777"/>
            <a:chOff x="0" y="0"/>
            <a:chExt cx="12323135" cy="307777"/>
          </a:xfrm>
        </p:grpSpPr>
        <p:sp>
          <p:nvSpPr>
            <p:cNvPr id="3" name="Rectangle 2">
              <a:extLst>
                <a:ext uri="{FF2B5EF4-FFF2-40B4-BE49-F238E27FC236}">
                  <a16:creationId xmlns:a16="http://schemas.microsoft.com/office/drawing/2014/main" id="{F0FA00C6-656B-A890-271D-2A7F9EB0D5AB}"/>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06C8BD7A-ABC7-D692-1A53-96964FC55238}"/>
                </a:ext>
              </a:extLst>
            </p:cNvPr>
            <p:cNvSpPr txBox="1"/>
            <p:nvPr/>
          </p:nvSpPr>
          <p:spPr>
            <a:xfrm>
              <a:off x="7446917" y="0"/>
              <a:ext cx="474508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
        <p:nvSpPr>
          <p:cNvPr id="11" name="TextBox 10">
            <a:extLst>
              <a:ext uri="{FF2B5EF4-FFF2-40B4-BE49-F238E27FC236}">
                <a16:creationId xmlns:a16="http://schemas.microsoft.com/office/drawing/2014/main" id="{9E2E52F1-9531-76F2-3EE8-734135AC3971}"/>
              </a:ext>
            </a:extLst>
          </p:cNvPr>
          <p:cNvSpPr txBox="1"/>
          <p:nvPr/>
        </p:nvSpPr>
        <p:spPr>
          <a:xfrm>
            <a:off x="375684" y="980026"/>
            <a:ext cx="11440632" cy="3416320"/>
          </a:xfrm>
          <a:prstGeom prst="rect">
            <a:avLst/>
          </a:prstGeom>
          <a:noFill/>
        </p:spPr>
        <p:txBody>
          <a:bodyPr wrap="square" rtlCol="0">
            <a:spAutoFit/>
          </a:bodyPr>
          <a:lstStyle/>
          <a:p>
            <a:r>
              <a:rPr lang="en-NZ" sz="2400" dirty="0">
                <a:latin typeface="Aptos" panose="020B0004020202020204" pitchFamily="34" charset="0"/>
              </a:rPr>
              <a:t>Introduction to the survey context:</a:t>
            </a:r>
          </a:p>
          <a:p>
            <a:endParaRPr lang="en-NZ" sz="2400" dirty="0">
              <a:latin typeface="Aptos" panose="020B0004020202020204" pitchFamily="34" charset="0"/>
            </a:endParaRPr>
          </a:p>
          <a:p>
            <a:pPr marL="342900" indent="-342900">
              <a:buFont typeface="Arial" panose="020B0604020202020204" pitchFamily="34" charset="0"/>
              <a:buChar char="•"/>
            </a:pPr>
            <a:r>
              <a:rPr lang="en-NZ" sz="2400" dirty="0">
                <a:latin typeface="Aptos" panose="020B0004020202020204" pitchFamily="34" charset="0"/>
              </a:rPr>
              <a:t>TR has been implemented in some format since 2011 (started as US NWS TR, then transition to pilot of UNESCO-IOC indicators).</a:t>
            </a:r>
          </a:p>
          <a:p>
            <a:pPr marL="342900" indent="-342900">
              <a:buFont typeface="Arial" panose="020B0604020202020204" pitchFamily="34" charset="0"/>
              <a:buChar char="•"/>
            </a:pPr>
            <a:endParaRPr lang="en-NZ" sz="2400" dirty="0">
              <a:latin typeface="Aptos" panose="020B0004020202020204" pitchFamily="34" charset="0"/>
            </a:endParaRPr>
          </a:p>
          <a:p>
            <a:pPr marL="342900" indent="-342900">
              <a:buFont typeface="Arial" panose="020B0604020202020204" pitchFamily="34" charset="0"/>
              <a:buChar char="•"/>
            </a:pPr>
            <a:r>
              <a:rPr lang="en-NZ" sz="2400" dirty="0">
                <a:latin typeface="Aptos" panose="020B0004020202020204" pitchFamily="34" charset="0"/>
              </a:rPr>
              <a:t>This survey is designed to be conducted at the culmination of Tsunami Ready implementation, at both the national and community level. </a:t>
            </a:r>
          </a:p>
          <a:p>
            <a:pPr marL="342900" indent="-342900">
              <a:buFont typeface="Arial" panose="020B0604020202020204" pitchFamily="34" charset="0"/>
              <a:buChar char="•"/>
            </a:pPr>
            <a:endParaRPr lang="en-NZ" sz="2400" dirty="0">
              <a:latin typeface="Aptos" panose="020B0004020202020204" pitchFamily="34" charset="0"/>
            </a:endParaRPr>
          </a:p>
          <a:p>
            <a:pPr marL="342900" indent="-342900">
              <a:buFont typeface="Arial" panose="020B0604020202020204" pitchFamily="34" charset="0"/>
              <a:buChar char="•"/>
            </a:pPr>
            <a:r>
              <a:rPr lang="en-NZ" sz="2400" dirty="0">
                <a:latin typeface="Aptos" panose="020B0004020202020204" pitchFamily="34" charset="0"/>
              </a:rPr>
              <a:t>This survey is a pilot survey, and the results are preliminary.  </a:t>
            </a:r>
          </a:p>
        </p:txBody>
      </p:sp>
      <p:sp>
        <p:nvSpPr>
          <p:cNvPr id="6" name="Rectangle 5">
            <a:extLst>
              <a:ext uri="{FF2B5EF4-FFF2-40B4-BE49-F238E27FC236}">
                <a16:creationId xmlns:a16="http://schemas.microsoft.com/office/drawing/2014/main" id="{39FAB4FF-6E85-10A2-23BB-72C472EDB05B}"/>
              </a:ext>
            </a:extLst>
          </p:cNvPr>
          <p:cNvSpPr/>
          <p:nvPr/>
        </p:nvSpPr>
        <p:spPr>
          <a:xfrm>
            <a:off x="0" y="0"/>
            <a:ext cx="244548" cy="7303325"/>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Tree>
    <p:extLst>
      <p:ext uri="{BB962C8B-B14F-4D97-AF65-F5344CB8AC3E}">
        <p14:creationId xmlns:p14="http://schemas.microsoft.com/office/powerpoint/2010/main" val="3106559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926F2-A991-1138-FE52-D4E05C55B966}"/>
              </a:ext>
            </a:extLst>
          </p:cNvPr>
          <p:cNvSpPr>
            <a:spLocks noGrp="1"/>
          </p:cNvSpPr>
          <p:nvPr>
            <p:ph type="ctrTitle"/>
          </p:nvPr>
        </p:nvSpPr>
        <p:spPr>
          <a:xfrm>
            <a:off x="1971040" y="1869439"/>
            <a:ext cx="8249920" cy="1685417"/>
          </a:xfrm>
        </p:spPr>
        <p:txBody>
          <a:bodyPr>
            <a:normAutofit fontScale="90000"/>
          </a:bodyPr>
          <a:lstStyle/>
          <a:p>
            <a:r>
              <a:rPr lang="en-US" sz="3200" b="1" i="0" u="none" strike="noStrike" cap="none" dirty="0">
                <a:solidFill>
                  <a:schemeClr val="bg1"/>
                </a:solidFill>
                <a:effectLst/>
              </a:rPr>
              <a:t>Pilot Feedback Survey On The Implementation Of The UNESCO-IOC Tsunami Ready Recognition Programme In ICG/CARIBE-EWS</a:t>
            </a:r>
            <a:endParaRPr lang="en-US" sz="3200" cap="none" dirty="0">
              <a:solidFill>
                <a:schemeClr val="bg1"/>
              </a:solidFill>
            </a:endParaRPr>
          </a:p>
        </p:txBody>
      </p:sp>
      <p:sp>
        <p:nvSpPr>
          <p:cNvPr id="3" name="Subtitle 2">
            <a:extLst>
              <a:ext uri="{FF2B5EF4-FFF2-40B4-BE49-F238E27FC236}">
                <a16:creationId xmlns:a16="http://schemas.microsoft.com/office/drawing/2014/main" id="{BFEC6C5A-8665-F3CF-B735-A56157622917}"/>
              </a:ext>
            </a:extLst>
          </p:cNvPr>
          <p:cNvSpPr>
            <a:spLocks noGrp="1"/>
          </p:cNvSpPr>
          <p:nvPr>
            <p:ph type="subTitle" idx="1"/>
          </p:nvPr>
        </p:nvSpPr>
        <p:spPr>
          <a:xfrm>
            <a:off x="1712070" y="3950915"/>
            <a:ext cx="8767860" cy="489006"/>
          </a:xfrm>
        </p:spPr>
        <p:txBody>
          <a:bodyPr/>
          <a:lstStyle/>
          <a:p>
            <a:r>
              <a:rPr lang="en-US" b="1" dirty="0">
                <a:solidFill>
                  <a:schemeClr val="bg1"/>
                </a:solidFill>
              </a:rPr>
              <a:t>PRELIMINARY RESULTS AND ANALYSIS</a:t>
            </a:r>
          </a:p>
        </p:txBody>
      </p:sp>
      <p:sp>
        <p:nvSpPr>
          <p:cNvPr id="6" name="TextBox 5">
            <a:extLst>
              <a:ext uri="{FF2B5EF4-FFF2-40B4-BE49-F238E27FC236}">
                <a16:creationId xmlns:a16="http://schemas.microsoft.com/office/drawing/2014/main" id="{9EA2B740-3403-3FFF-80B5-E1E89710B8C3}"/>
              </a:ext>
            </a:extLst>
          </p:cNvPr>
          <p:cNvSpPr txBox="1"/>
          <p:nvPr/>
        </p:nvSpPr>
        <p:spPr>
          <a:xfrm>
            <a:off x="1971040" y="4439921"/>
            <a:ext cx="8249920" cy="156966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68AE">
                    <a:lumMod val="75000"/>
                  </a:srgbClr>
                </a:solidFill>
                <a:effectLst/>
                <a:uLnTx/>
                <a:uFillTx/>
                <a:latin typeface="Corbel" panose="020B0503020204020204"/>
                <a:ea typeface="+mn-ea"/>
                <a:cs typeface="+mn-cs"/>
              </a:rPr>
              <a:t>Grace Lemoine, NOAA/NWS Lapenta Scholar</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68AE">
                  <a:lumMod val="75000"/>
                </a:srgbClr>
              </a:solidFill>
              <a:effectLst/>
              <a:uLnTx/>
              <a:uFillTx/>
              <a:latin typeface="Corbel" panose="020B0503020204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68AE">
                    <a:lumMod val="75000"/>
                  </a:srgbClr>
                </a:solidFill>
                <a:effectLst/>
                <a:uLnTx/>
                <a:uFillTx/>
                <a:latin typeface="Corbel" panose="020B0503020204020204"/>
                <a:ea typeface="+mn-ea"/>
                <a:cs typeface="+mn-cs"/>
              </a:rPr>
              <a:t>Fabian Hinds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68AE">
                    <a:lumMod val="75000"/>
                  </a:srgbClr>
                </a:solidFill>
                <a:effectLst/>
                <a:uLnTx/>
                <a:uFillTx/>
                <a:latin typeface="Corbel" panose="020B0503020204020204"/>
                <a:ea typeface="+mn-ea"/>
                <a:cs typeface="+mn-cs"/>
              </a:rPr>
              <a:t>Alison Brome</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68AE">
                    <a:lumMod val="75000"/>
                  </a:srgbClr>
                </a:solidFill>
                <a:effectLst/>
                <a:uLnTx/>
                <a:uFillTx/>
                <a:latin typeface="Corbel" panose="020B0503020204020204"/>
                <a:ea typeface="+mn-ea"/>
                <a:cs typeface="+mn-cs"/>
              </a:rPr>
              <a:t>Christa von </a:t>
            </a:r>
            <a:r>
              <a:rPr kumimoji="0" lang="en-US" sz="1600" b="0" i="0" u="none" strike="noStrike" kern="1200" cap="none" spc="0" normalizeH="0" baseline="0" noProof="0" dirty="0" err="1">
                <a:ln>
                  <a:noFill/>
                </a:ln>
                <a:solidFill>
                  <a:srgbClr val="0068AE">
                    <a:lumMod val="75000"/>
                  </a:srgbClr>
                </a:solidFill>
                <a:effectLst/>
                <a:uLnTx/>
                <a:uFillTx/>
                <a:latin typeface="Corbel" panose="020B0503020204020204"/>
                <a:ea typeface="+mn-ea"/>
                <a:cs typeface="+mn-cs"/>
              </a:rPr>
              <a:t>Hillebrandt</a:t>
            </a:r>
            <a:r>
              <a:rPr kumimoji="0" lang="en-US" sz="1600" b="0" i="0" u="none" strike="noStrike" kern="1200" cap="none" spc="0" normalizeH="0" baseline="0" noProof="0" dirty="0">
                <a:ln>
                  <a:noFill/>
                </a:ln>
                <a:solidFill>
                  <a:srgbClr val="0068AE">
                    <a:lumMod val="75000"/>
                  </a:srgbClr>
                </a:solidFill>
                <a:effectLst/>
                <a:uLnTx/>
                <a:uFillTx/>
                <a:latin typeface="Corbel" panose="020B0503020204020204"/>
                <a:ea typeface="+mn-ea"/>
                <a:cs typeface="+mn-cs"/>
              </a:rPr>
              <a:t>-Andrade</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err="1">
                <a:ln>
                  <a:noFill/>
                </a:ln>
                <a:solidFill>
                  <a:srgbClr val="0068AE">
                    <a:lumMod val="75000"/>
                  </a:srgbClr>
                </a:solidFill>
                <a:effectLst/>
                <a:uLnTx/>
                <a:uFillTx/>
                <a:latin typeface="Corbel" panose="020B0503020204020204"/>
                <a:ea typeface="+mn-ea"/>
                <a:cs typeface="+mn-cs"/>
              </a:rPr>
              <a:t>Öcal</a:t>
            </a:r>
            <a:r>
              <a:rPr kumimoji="0" lang="en-US" sz="1600" b="0" i="0" u="none" strike="noStrike" kern="1200" cap="none" spc="0" normalizeH="0" baseline="0" noProof="0" dirty="0">
                <a:ln>
                  <a:noFill/>
                </a:ln>
                <a:solidFill>
                  <a:srgbClr val="0068AE">
                    <a:lumMod val="75000"/>
                  </a:srgbClr>
                </a:solidFill>
                <a:effectLst/>
                <a:uLnTx/>
                <a:uFillTx/>
                <a:latin typeface="Corbel" panose="020B0503020204020204"/>
                <a:ea typeface="+mn-ea"/>
                <a:cs typeface="+mn-cs"/>
              </a:rPr>
              <a:t> </a:t>
            </a:r>
            <a:r>
              <a:rPr kumimoji="0" lang="en-US" sz="1600" b="0" i="0" u="none" strike="noStrike" kern="1200" cap="none" spc="0" normalizeH="0" baseline="0" noProof="0" dirty="0" err="1">
                <a:ln>
                  <a:noFill/>
                </a:ln>
                <a:solidFill>
                  <a:srgbClr val="0068AE">
                    <a:lumMod val="75000"/>
                  </a:srgbClr>
                </a:solidFill>
                <a:effectLst/>
                <a:uLnTx/>
                <a:uFillTx/>
                <a:latin typeface="Corbel" panose="020B0503020204020204"/>
                <a:ea typeface="+mn-ea"/>
                <a:cs typeface="+mn-cs"/>
              </a:rPr>
              <a:t>Necmioğlu</a:t>
            </a:r>
            <a:endParaRPr kumimoji="0" lang="en-US" sz="1600" b="0" i="0" u="none" strike="noStrike" kern="1200" cap="none" spc="0" normalizeH="0" baseline="0" noProof="0" dirty="0">
              <a:ln>
                <a:noFill/>
              </a:ln>
              <a:solidFill>
                <a:srgbClr val="0068AE">
                  <a:lumMod val="75000"/>
                </a:srgbClr>
              </a:solidFill>
              <a:effectLst/>
              <a:uLnTx/>
              <a:uFillTx/>
              <a:latin typeface="Corbel" panose="020B0503020204020204"/>
              <a:ea typeface="+mn-ea"/>
              <a:cs typeface="+mn-cs"/>
            </a:endParaRPr>
          </a:p>
        </p:txBody>
      </p:sp>
      <p:sp>
        <p:nvSpPr>
          <p:cNvPr id="7" name="TextBox 6">
            <a:extLst>
              <a:ext uri="{FF2B5EF4-FFF2-40B4-BE49-F238E27FC236}">
                <a16:creationId xmlns:a16="http://schemas.microsoft.com/office/drawing/2014/main" id="{291EBE01-61E1-FA9B-B150-BB4768027573}"/>
              </a:ext>
            </a:extLst>
          </p:cNvPr>
          <p:cNvSpPr txBox="1"/>
          <p:nvPr/>
        </p:nvSpPr>
        <p:spPr>
          <a:xfrm>
            <a:off x="1971040" y="1869439"/>
            <a:ext cx="8249920" cy="33855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68AE">
                    <a:lumMod val="75000"/>
                  </a:srgbClr>
                </a:solidFill>
                <a:effectLst/>
                <a:uLnTx/>
                <a:uFillTx/>
                <a:latin typeface="Corbel" panose="020B0503020204020204"/>
                <a:ea typeface="+mn-ea"/>
                <a:cs typeface="+mn-cs"/>
              </a:rPr>
              <a:t>July 2024</a:t>
            </a:r>
            <a:endParaRPr kumimoji="0" lang="en-US" sz="1600" b="0" i="0" u="none" strike="noStrike" kern="1200" cap="none" spc="0" normalizeH="0" baseline="0" noProof="0" dirty="0">
              <a:ln>
                <a:noFill/>
              </a:ln>
              <a:solidFill>
                <a:srgbClr val="0068AE">
                  <a:lumMod val="75000"/>
                </a:srgbClr>
              </a:solidFill>
              <a:effectLst/>
              <a:uLnTx/>
              <a:uFillTx/>
              <a:latin typeface="Corbel" panose="020B0503020204020204"/>
              <a:ea typeface="+mn-ea"/>
              <a:cs typeface="+mn-cs"/>
            </a:endParaRPr>
          </a:p>
        </p:txBody>
      </p:sp>
    </p:spTree>
    <p:extLst>
      <p:ext uri="{BB962C8B-B14F-4D97-AF65-F5344CB8AC3E}">
        <p14:creationId xmlns:p14="http://schemas.microsoft.com/office/powerpoint/2010/main" val="2983970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00698-6ED3-82D7-5DB6-82668505BC4B}"/>
              </a:ext>
            </a:extLst>
          </p:cNvPr>
          <p:cNvSpPr>
            <a:spLocks noGrp="1"/>
          </p:cNvSpPr>
          <p:nvPr>
            <p:ph type="title"/>
          </p:nvPr>
        </p:nvSpPr>
        <p:spPr>
          <a:xfrm>
            <a:off x="467360" y="609600"/>
            <a:ext cx="10932160" cy="711200"/>
          </a:xfrm>
        </p:spPr>
        <p:txBody>
          <a:bodyPr>
            <a:normAutofit/>
          </a:bodyPr>
          <a:lstStyle/>
          <a:p>
            <a:r>
              <a:rPr lang="en-US" sz="3600" b="1" dirty="0"/>
              <a:t>Sample Profile</a:t>
            </a:r>
          </a:p>
        </p:txBody>
      </p:sp>
      <p:sp>
        <p:nvSpPr>
          <p:cNvPr id="3" name="Content Placeholder 2">
            <a:extLst>
              <a:ext uri="{FF2B5EF4-FFF2-40B4-BE49-F238E27FC236}">
                <a16:creationId xmlns:a16="http://schemas.microsoft.com/office/drawing/2014/main" id="{D5DAF725-E8D8-EFCB-AB77-07B481D906AC}"/>
              </a:ext>
            </a:extLst>
          </p:cNvPr>
          <p:cNvSpPr>
            <a:spLocks noGrp="1"/>
          </p:cNvSpPr>
          <p:nvPr>
            <p:ph idx="1"/>
          </p:nvPr>
        </p:nvSpPr>
        <p:spPr>
          <a:xfrm>
            <a:off x="467360" y="2726788"/>
            <a:ext cx="5232400" cy="3656369"/>
          </a:xfrm>
        </p:spPr>
        <p:txBody>
          <a:bodyPr>
            <a:normAutofit lnSpcReduction="10000"/>
          </a:bodyPr>
          <a:lstStyle/>
          <a:p>
            <a:pPr marL="45720" indent="0">
              <a:buNone/>
            </a:pPr>
            <a:r>
              <a:rPr lang="en-US" sz="1600" dirty="0"/>
              <a:t>Out of the 19 Tsunami Ready communities who received the survey, </a:t>
            </a:r>
            <a:r>
              <a:rPr lang="en-US" sz="1600" b="1" u="sng" dirty="0"/>
              <a:t>16</a:t>
            </a:r>
            <a:r>
              <a:rPr lang="en-US" sz="1600" dirty="0"/>
              <a:t> submitted at least one response, but only </a:t>
            </a:r>
            <a:r>
              <a:rPr lang="en-US" sz="1600" b="1" u="sng" dirty="0"/>
              <a:t>6</a:t>
            </a:r>
            <a:r>
              <a:rPr lang="en-US" sz="1600" dirty="0"/>
              <a:t> submitted both responses requested. The six communities in question were:</a:t>
            </a:r>
          </a:p>
          <a:p>
            <a:pPr marL="502920" indent="-457200">
              <a:buFont typeface="+mj-lt"/>
              <a:buAutoNum type="arabicPeriod"/>
            </a:pPr>
            <a:r>
              <a:rPr lang="en-US" sz="1600" dirty="0"/>
              <a:t>Shermans/St. Lucy to Mullins/St. Peter, BB (recognized 2020)</a:t>
            </a:r>
          </a:p>
          <a:p>
            <a:pPr marL="502920" indent="-457200">
              <a:buFont typeface="+mj-lt"/>
              <a:buAutoNum type="arabicPeriod"/>
            </a:pPr>
            <a:r>
              <a:rPr lang="en-US" sz="1600" dirty="0" err="1"/>
              <a:t>Carriacou</a:t>
            </a:r>
            <a:r>
              <a:rPr lang="en-US" sz="1600" dirty="0"/>
              <a:t> and Petite Martinique, GD (recognized 2019)</a:t>
            </a:r>
          </a:p>
          <a:p>
            <a:pPr marL="502920" indent="-457200">
              <a:buFont typeface="+mj-lt"/>
              <a:buAutoNum type="arabicPeriod"/>
            </a:pPr>
            <a:r>
              <a:rPr lang="en-US" sz="1600" dirty="0"/>
              <a:t>Old </a:t>
            </a:r>
            <a:r>
              <a:rPr lang="en-US" sz="1600" dirty="0" err="1"/>
              <a:t>Harbour</a:t>
            </a:r>
            <a:r>
              <a:rPr lang="en-US" sz="1600" dirty="0"/>
              <a:t> Bay, JM (recognized 2021)</a:t>
            </a:r>
          </a:p>
          <a:p>
            <a:pPr marL="502920" indent="-457200">
              <a:buFont typeface="+mj-lt"/>
              <a:buAutoNum type="arabicPeriod"/>
            </a:pPr>
            <a:r>
              <a:rPr lang="en-US" sz="1600" dirty="0"/>
              <a:t>Corn Island, Nicaragua (recognized 2019)</a:t>
            </a:r>
          </a:p>
          <a:p>
            <a:pPr marL="502920" indent="-457200">
              <a:buFont typeface="+mj-lt"/>
              <a:buAutoNum type="arabicPeriod"/>
            </a:pPr>
            <a:r>
              <a:rPr lang="en-US" sz="1600" dirty="0"/>
              <a:t>Saint Kitts and Nevis (recognized 2022)</a:t>
            </a:r>
          </a:p>
          <a:p>
            <a:pPr marL="502920" indent="-457200">
              <a:buFont typeface="+mj-lt"/>
              <a:buAutoNum type="arabicPeriod"/>
            </a:pPr>
            <a:r>
              <a:rPr lang="en-US" sz="1600" dirty="0"/>
              <a:t>Laborie, Saint Lucia (recognized 2024)</a:t>
            </a:r>
          </a:p>
        </p:txBody>
      </p:sp>
      <p:sp>
        <p:nvSpPr>
          <p:cNvPr id="5" name="TextBox 4">
            <a:extLst>
              <a:ext uri="{FF2B5EF4-FFF2-40B4-BE49-F238E27FC236}">
                <a16:creationId xmlns:a16="http://schemas.microsoft.com/office/drawing/2014/main" id="{8A85351F-8096-540D-0558-EA810E30719E}"/>
              </a:ext>
            </a:extLst>
          </p:cNvPr>
          <p:cNvSpPr txBox="1"/>
          <p:nvPr/>
        </p:nvSpPr>
        <p:spPr>
          <a:xfrm>
            <a:off x="467360" y="1429294"/>
            <a:ext cx="10932160" cy="1077218"/>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000000"/>
                </a:solidFill>
                <a:effectLst/>
                <a:uLnTx/>
                <a:uFillTx/>
                <a:latin typeface="Corbel" panose="020B0503020204020204"/>
                <a:ea typeface="+mn-ea"/>
                <a:cs typeface="+mn-cs"/>
              </a:rPr>
              <a:t>The pilot survey was developed for administration among communities who have received or renewed their Tsunami Ready recognition since </a:t>
            </a:r>
            <a:r>
              <a:rPr kumimoji="0" lang="en-US" sz="1600" b="1" i="1" u="none" strike="noStrike" kern="1200" cap="none" spc="0" normalizeH="0" baseline="0" noProof="0" dirty="0">
                <a:ln>
                  <a:noFill/>
                </a:ln>
                <a:solidFill>
                  <a:srgbClr val="000000"/>
                </a:solidFill>
                <a:effectLst/>
                <a:uLnTx/>
                <a:uFillTx/>
                <a:latin typeface="Corbel" panose="020B0503020204020204"/>
                <a:ea typeface="+mn-ea"/>
                <a:cs typeface="+mn-cs"/>
              </a:rPr>
              <a:t>2019</a:t>
            </a:r>
            <a:r>
              <a:rPr kumimoji="0" lang="en-US" sz="1600" b="0" i="1" u="none" strike="noStrike" kern="1200" cap="none" spc="0" normalizeH="0" baseline="0" noProof="0" dirty="0">
                <a:ln>
                  <a:noFill/>
                </a:ln>
                <a:solidFill>
                  <a:srgbClr val="000000"/>
                </a:solidFill>
                <a:effectLst/>
                <a:uLnTx/>
                <a:uFillTx/>
                <a:latin typeface="Corbel" panose="020B0503020204020204"/>
                <a:ea typeface="+mn-ea"/>
                <a:cs typeface="+mn-cs"/>
              </a:rPr>
              <a:t>. It was designed with the intent to obtain </a:t>
            </a:r>
            <a:r>
              <a:rPr kumimoji="0" lang="en-US" sz="1600" b="1" i="1" u="none" strike="noStrike" kern="1200" cap="none" spc="0" normalizeH="0" baseline="0" noProof="0" dirty="0">
                <a:ln>
                  <a:noFill/>
                </a:ln>
                <a:solidFill>
                  <a:srgbClr val="000000"/>
                </a:solidFill>
                <a:effectLst/>
                <a:uLnTx/>
                <a:uFillTx/>
                <a:latin typeface="Corbel" panose="020B0503020204020204"/>
                <a:ea typeface="+mn-ea"/>
                <a:cs typeface="+mn-cs"/>
              </a:rPr>
              <a:t>two</a:t>
            </a:r>
            <a:r>
              <a:rPr kumimoji="0" lang="en-US" sz="1600" b="0" i="1" u="none" strike="noStrike" kern="1200" cap="none" spc="0" normalizeH="0" baseline="0" noProof="0" dirty="0">
                <a:ln>
                  <a:noFill/>
                </a:ln>
                <a:solidFill>
                  <a:srgbClr val="000000"/>
                </a:solidFill>
                <a:effectLst/>
                <a:uLnTx/>
                <a:uFillTx/>
                <a:latin typeface="Corbel" panose="020B0503020204020204"/>
                <a:ea typeface="+mn-ea"/>
                <a:cs typeface="+mn-cs"/>
              </a:rPr>
              <a:t> responses from each Tsunami Ready community. Respondents were prompted to submit one response that reflected the opinion of the National/Regional Tsunami Ready Board (NTRB/RTRB) and another of the corresponding Local Tsunami Ready Committees (LTRC).</a:t>
            </a:r>
          </a:p>
        </p:txBody>
      </p:sp>
      <p:sp>
        <p:nvSpPr>
          <p:cNvPr id="7" name="TextBox 6">
            <a:extLst>
              <a:ext uri="{FF2B5EF4-FFF2-40B4-BE49-F238E27FC236}">
                <a16:creationId xmlns:a16="http://schemas.microsoft.com/office/drawing/2014/main" id="{9A39308E-2686-7AC3-2975-5FD1B1CD63E9}"/>
              </a:ext>
            </a:extLst>
          </p:cNvPr>
          <p:cNvSpPr txBox="1"/>
          <p:nvPr/>
        </p:nvSpPr>
        <p:spPr>
          <a:xfrm>
            <a:off x="6096000" y="2733185"/>
            <a:ext cx="5232400" cy="132343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68AE"/>
                </a:solidFill>
                <a:effectLst/>
                <a:uLnTx/>
                <a:uFillTx/>
                <a:latin typeface="Corbel" panose="020B0503020204020204"/>
                <a:ea typeface="+mn-ea"/>
                <a:cs typeface="+mn-cs"/>
              </a:rPr>
              <a:t>In addition, there were 3 communities from which </a:t>
            </a:r>
            <a:r>
              <a:rPr kumimoji="0" lang="en-US" sz="1600" b="1" i="0" u="sng" strike="noStrike" kern="1200" cap="none" spc="0" normalizeH="0" baseline="0" noProof="0" dirty="0">
                <a:ln>
                  <a:noFill/>
                </a:ln>
                <a:solidFill>
                  <a:srgbClr val="0068AE"/>
                </a:solidFill>
                <a:effectLst/>
                <a:uLnTx/>
                <a:uFillTx/>
                <a:latin typeface="Corbel" panose="020B0503020204020204"/>
                <a:ea typeface="+mn-ea"/>
                <a:cs typeface="+mn-cs"/>
              </a:rPr>
              <a:t>no</a:t>
            </a:r>
            <a:r>
              <a:rPr kumimoji="0" lang="en-US" sz="1600" b="0" i="0" u="none" strike="noStrike" kern="1200" cap="none" spc="0" normalizeH="0" baseline="0" noProof="0" dirty="0">
                <a:ln>
                  <a:noFill/>
                </a:ln>
                <a:solidFill>
                  <a:srgbClr val="0068AE"/>
                </a:solidFill>
                <a:effectLst/>
                <a:uLnTx/>
                <a:uFillTx/>
                <a:latin typeface="Corbel" panose="020B0503020204020204"/>
                <a:ea typeface="+mn-ea"/>
                <a:cs typeface="+mn-cs"/>
              </a:rPr>
              <a:t> responses were received:</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sz="1600" b="0" i="0" u="none" strike="noStrike" kern="1200" cap="none" spc="0" normalizeH="0" baseline="0" noProof="0" dirty="0" err="1">
                <a:ln>
                  <a:noFill/>
                </a:ln>
                <a:solidFill>
                  <a:srgbClr val="0068AE"/>
                </a:solidFill>
                <a:effectLst/>
                <a:uLnTx/>
                <a:uFillTx/>
                <a:latin typeface="Corbel" panose="020B0503020204020204"/>
                <a:ea typeface="+mn-ea"/>
                <a:cs typeface="+mn-cs"/>
              </a:rPr>
              <a:t>Tornabé</a:t>
            </a:r>
            <a:r>
              <a:rPr kumimoji="0" lang="en-US" sz="1600" b="0" i="0" u="none" strike="noStrike" kern="1200" cap="none" spc="0" normalizeH="0" baseline="0" noProof="0" dirty="0">
                <a:ln>
                  <a:noFill/>
                </a:ln>
                <a:solidFill>
                  <a:srgbClr val="0068AE"/>
                </a:solidFill>
                <a:effectLst/>
                <a:uLnTx/>
                <a:uFillTx/>
                <a:latin typeface="Corbel" panose="020B0503020204020204"/>
                <a:ea typeface="+mn-ea"/>
                <a:cs typeface="+mn-cs"/>
              </a:rPr>
              <a:t>/Tela, HN (recognized 2019)</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sz="1600" b="0" i="0" u="none" strike="noStrike" kern="1200" cap="none" spc="0" normalizeH="0" baseline="0" noProof="0" dirty="0">
                <a:ln>
                  <a:noFill/>
                </a:ln>
                <a:solidFill>
                  <a:srgbClr val="0068AE"/>
                </a:solidFill>
                <a:effectLst/>
                <a:uLnTx/>
                <a:uFillTx/>
                <a:latin typeface="Corbel" panose="020B0503020204020204"/>
                <a:ea typeface="+mn-ea"/>
                <a:cs typeface="+mn-cs"/>
              </a:rPr>
              <a:t>Saint George Parish, VC (recognized 2023)</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sz="1600" b="0" i="0" u="none" strike="noStrike" kern="1200" cap="none" spc="0" normalizeH="0" baseline="0" noProof="0" dirty="0">
                <a:ln>
                  <a:noFill/>
                </a:ln>
                <a:solidFill>
                  <a:srgbClr val="0068AE"/>
                </a:solidFill>
                <a:effectLst/>
                <a:uLnTx/>
                <a:uFillTx/>
                <a:latin typeface="Corbel" panose="020B0503020204020204"/>
                <a:ea typeface="+mn-ea"/>
                <a:cs typeface="+mn-cs"/>
              </a:rPr>
              <a:t>Union Island, VC (recognized 2020)</a:t>
            </a:r>
          </a:p>
        </p:txBody>
      </p:sp>
      <p:sp>
        <p:nvSpPr>
          <p:cNvPr id="8" name="Rectangle 7">
            <a:extLst>
              <a:ext uri="{FF2B5EF4-FFF2-40B4-BE49-F238E27FC236}">
                <a16:creationId xmlns:a16="http://schemas.microsoft.com/office/drawing/2014/main" id="{D65F00B0-79AB-510C-53F5-57EF068D5169}"/>
              </a:ext>
            </a:extLst>
          </p:cNvPr>
          <p:cNvSpPr/>
          <p:nvPr/>
        </p:nvSpPr>
        <p:spPr>
          <a:xfrm>
            <a:off x="6096000" y="4210258"/>
            <a:ext cx="4846655" cy="2180382"/>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10" name="TextBox 9">
            <a:extLst>
              <a:ext uri="{FF2B5EF4-FFF2-40B4-BE49-F238E27FC236}">
                <a16:creationId xmlns:a16="http://schemas.microsoft.com/office/drawing/2014/main" id="{A01CFDB3-F66B-FBBC-8727-85963BC7243F}"/>
              </a:ext>
            </a:extLst>
          </p:cNvPr>
          <p:cNvSpPr txBox="1"/>
          <p:nvPr/>
        </p:nvSpPr>
        <p:spPr>
          <a:xfrm>
            <a:off x="6380815" y="4361730"/>
            <a:ext cx="4561840" cy="187743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sng" strike="noStrike" kern="1200" cap="none" spc="0" normalizeH="0" baseline="0" noProof="0" dirty="0">
                <a:ln>
                  <a:noFill/>
                </a:ln>
                <a:solidFill>
                  <a:srgbClr val="FFFFFF"/>
                </a:solidFill>
                <a:effectLst/>
                <a:uLnTx/>
                <a:uFillTx/>
                <a:latin typeface="Corbel" panose="020B0503020204020204"/>
                <a:ea typeface="+mn-ea"/>
                <a:cs typeface="+mn-cs"/>
              </a:rPr>
              <a:t>Engagement Rate</a:t>
            </a:r>
            <a:r>
              <a:rPr kumimoji="0" lang="en-US" sz="1600" b="0" i="0" u="none" strike="noStrike" kern="1200" cap="none" spc="0" normalizeH="0" baseline="0" noProof="0" dirty="0">
                <a:ln>
                  <a:noFill/>
                </a:ln>
                <a:solidFill>
                  <a:srgbClr val="FFFFFF"/>
                </a:solidFill>
                <a:effectLst/>
                <a:uLnTx/>
                <a:uFillTx/>
                <a:latin typeface="Corbel" panose="020B0503020204020204"/>
                <a:ea typeface="+mn-ea"/>
                <a:cs typeface="+mn-cs"/>
              </a:rPr>
              <a:t>: 84.21% (16 of 19 communities)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FFFFFF"/>
              </a:solidFill>
              <a:effectLst/>
              <a:uLnTx/>
              <a:uFillTx/>
              <a:latin typeface="Corbel" panose="020B0503020204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sng" strike="noStrike" kern="1200" cap="none" spc="0" normalizeH="0" baseline="0" noProof="0" dirty="0">
                <a:ln>
                  <a:noFill/>
                </a:ln>
                <a:solidFill>
                  <a:srgbClr val="FFFFFF"/>
                </a:solidFill>
                <a:effectLst/>
                <a:uLnTx/>
                <a:uFillTx/>
                <a:latin typeface="Corbel" panose="020B0503020204020204"/>
                <a:ea typeface="+mn-ea"/>
                <a:cs typeface="+mn-cs"/>
              </a:rPr>
              <a:t>Responses Expected</a:t>
            </a:r>
            <a:r>
              <a:rPr kumimoji="0" lang="en-US" sz="1600" b="0" i="0" u="none" strike="noStrike" kern="1200" cap="none" spc="0" normalizeH="0" baseline="0" noProof="0" dirty="0">
                <a:ln>
                  <a:noFill/>
                </a:ln>
                <a:solidFill>
                  <a:srgbClr val="FFFFFF"/>
                </a:solidFill>
                <a:effectLst/>
                <a:uLnTx/>
                <a:uFillTx/>
                <a:latin typeface="Corbel" panose="020B0503020204020204"/>
                <a:ea typeface="+mn-ea"/>
                <a:cs typeface="+mn-cs"/>
              </a:rPr>
              <a:t>: 38</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FFFFFF"/>
              </a:solidFill>
              <a:effectLst/>
              <a:uLnTx/>
              <a:uFillTx/>
              <a:latin typeface="Corbel" panose="020B0503020204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sng" strike="noStrike" kern="1200" cap="none" spc="0" normalizeH="0" baseline="0" noProof="0" dirty="0">
                <a:ln>
                  <a:noFill/>
                </a:ln>
                <a:solidFill>
                  <a:srgbClr val="FFFFFF"/>
                </a:solidFill>
                <a:effectLst/>
                <a:uLnTx/>
                <a:uFillTx/>
                <a:latin typeface="Corbel" panose="020B0503020204020204"/>
                <a:ea typeface="+mn-ea"/>
                <a:cs typeface="+mn-cs"/>
              </a:rPr>
              <a:t>Total Responses Received</a:t>
            </a:r>
            <a:r>
              <a:rPr kumimoji="0" lang="en-US" sz="1600" b="0" i="0" u="none" strike="noStrike" kern="1200" cap="none" spc="0" normalizeH="0" baseline="0" noProof="0" dirty="0">
                <a:ln>
                  <a:noFill/>
                </a:ln>
                <a:solidFill>
                  <a:srgbClr val="FFFFFF"/>
                </a:solidFill>
                <a:effectLst/>
                <a:uLnTx/>
                <a:uFillTx/>
                <a:latin typeface="Corbel" panose="020B0503020204020204"/>
                <a:ea typeface="+mn-ea"/>
                <a:cs typeface="+mn-cs"/>
              </a:rPr>
              <a:t>: 22</a:t>
            </a:r>
          </a:p>
          <a:p>
            <a:pPr marL="742950" marR="0" lvl="1"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1600" b="0" i="0" u="none" strike="noStrike" kern="1200" cap="none" spc="0" normalizeH="0" baseline="0" noProof="0" dirty="0">
                <a:ln>
                  <a:noFill/>
                </a:ln>
                <a:solidFill>
                  <a:srgbClr val="FFFFFF"/>
                </a:solidFill>
                <a:effectLst/>
                <a:uLnTx/>
                <a:uFillTx/>
                <a:latin typeface="Corbel" panose="020B0503020204020204"/>
                <a:ea typeface="+mn-ea"/>
                <a:cs typeface="+mn-cs"/>
              </a:rPr>
              <a:t># of NTRB/RTRB Responses: 11</a:t>
            </a:r>
          </a:p>
          <a:p>
            <a:pPr marL="742950" marR="0" lvl="1"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1600" b="0" i="0" u="none" strike="noStrike" kern="1200" cap="none" spc="0" normalizeH="0" baseline="0" noProof="0" dirty="0">
                <a:ln>
                  <a:noFill/>
                </a:ln>
                <a:solidFill>
                  <a:srgbClr val="FFFFFF"/>
                </a:solidFill>
                <a:effectLst/>
                <a:uLnTx/>
                <a:uFillTx/>
                <a:latin typeface="Corbel" panose="020B0503020204020204"/>
                <a:ea typeface="+mn-ea"/>
                <a:cs typeface="+mn-cs"/>
              </a:rPr>
              <a:t># of LTRC Responses: 11</a:t>
            </a:r>
          </a:p>
        </p:txBody>
      </p:sp>
      <p:sp>
        <p:nvSpPr>
          <p:cNvPr id="4" name="TextBox 3">
            <a:extLst>
              <a:ext uri="{FF2B5EF4-FFF2-40B4-BE49-F238E27FC236}">
                <a16:creationId xmlns:a16="http://schemas.microsoft.com/office/drawing/2014/main" id="{6A014018-BF66-5260-4B5A-3055C68BDE6A}"/>
              </a:ext>
            </a:extLst>
          </p:cNvPr>
          <p:cNvSpPr txBox="1"/>
          <p:nvPr/>
        </p:nvSpPr>
        <p:spPr>
          <a:xfrm>
            <a:off x="10190480" y="417844"/>
            <a:ext cx="1534160" cy="33855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srgbClr val="FE9E00"/>
                </a:solidFill>
                <a:effectLst/>
                <a:uLnTx/>
                <a:uFillTx/>
                <a:latin typeface="Corbel" panose="020B0503020204020204"/>
                <a:ea typeface="+mn-ea"/>
                <a:cs typeface="+mn-cs"/>
              </a:rPr>
              <a:t>PRELIMINARY</a:t>
            </a:r>
            <a:endParaRPr kumimoji="0" lang="en-US" sz="1600" b="0" i="1" u="none" strike="noStrike" kern="1200" cap="none" spc="0" normalizeH="0" baseline="0" noProof="0" dirty="0">
              <a:ln>
                <a:noFill/>
              </a:ln>
              <a:solidFill>
                <a:srgbClr val="FE9E00"/>
              </a:solidFill>
              <a:effectLst/>
              <a:uLnTx/>
              <a:uFillTx/>
              <a:latin typeface="Corbel" panose="020B0503020204020204"/>
              <a:ea typeface="+mn-ea"/>
              <a:cs typeface="+mn-cs"/>
            </a:endParaRPr>
          </a:p>
        </p:txBody>
      </p:sp>
      <p:sp>
        <p:nvSpPr>
          <p:cNvPr id="6" name="TextBox 5">
            <a:extLst>
              <a:ext uri="{FF2B5EF4-FFF2-40B4-BE49-F238E27FC236}">
                <a16:creationId xmlns:a16="http://schemas.microsoft.com/office/drawing/2014/main" id="{50AC6BC9-EFFD-97CF-F79E-5EEEE354914C}"/>
              </a:ext>
            </a:extLst>
          </p:cNvPr>
          <p:cNvSpPr txBox="1"/>
          <p:nvPr/>
        </p:nvSpPr>
        <p:spPr>
          <a:xfrm>
            <a:off x="11399520" y="6581001"/>
            <a:ext cx="792480"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68AE">
                    <a:lumMod val="75000"/>
                  </a:srgbClr>
                </a:solidFill>
                <a:effectLst/>
                <a:uLnTx/>
                <a:uFillTx/>
                <a:latin typeface="Corbel" panose="020B0503020204020204"/>
                <a:ea typeface="+mn-ea"/>
                <a:cs typeface="+mn-cs"/>
              </a:rPr>
              <a:t>July 2024</a:t>
            </a:r>
          </a:p>
        </p:txBody>
      </p:sp>
    </p:spTree>
    <p:extLst>
      <p:ext uri="{BB962C8B-B14F-4D97-AF65-F5344CB8AC3E}">
        <p14:creationId xmlns:p14="http://schemas.microsoft.com/office/powerpoint/2010/main" val="3203828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D91F0FB-81B6-4A01-A397-0259DB68C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12" name="Rectangle 11">
            <a:extLst>
              <a:ext uri="{FF2B5EF4-FFF2-40B4-BE49-F238E27FC236}">
                <a16:creationId xmlns:a16="http://schemas.microsoft.com/office/drawing/2014/main" id="{DCB3D9C3-F05F-4727-BB6C-5AC9E5BE85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5740400" cy="6377939"/>
          </a:xfrm>
          <a:prstGeom prst="rect">
            <a:avLst/>
          </a:prstGeom>
          <a:solidFill>
            <a:srgbClr val="FFFFFF"/>
          </a:solidFill>
          <a:ln w="1270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14" name="Rectangle 13">
            <a:extLst>
              <a:ext uri="{FF2B5EF4-FFF2-40B4-BE49-F238E27FC236}">
                <a16:creationId xmlns:a16="http://schemas.microsoft.com/office/drawing/2014/main" id="{5D823A5A-FC38-4A11-8A65-F4A3A4DBFA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11569" y="243840"/>
            <a:ext cx="5740400" cy="6377939"/>
          </a:xfrm>
          <a:prstGeom prst="rect">
            <a:avLst/>
          </a:prstGeom>
          <a:solidFill>
            <a:srgbClr val="FFFFFF"/>
          </a:solidFill>
          <a:ln w="1270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pic>
        <p:nvPicPr>
          <p:cNvPr id="3" name="Picture 2" descr="A diagram of a pie chart&#10;&#10;Description automatically generated">
            <a:extLst>
              <a:ext uri="{FF2B5EF4-FFF2-40B4-BE49-F238E27FC236}">
                <a16:creationId xmlns:a16="http://schemas.microsoft.com/office/drawing/2014/main" id="{E8D1D842-3680-A89C-E09A-F9CD29C19C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12137" y="1528820"/>
            <a:ext cx="5539264" cy="3558977"/>
          </a:xfrm>
          <a:prstGeom prst="rect">
            <a:avLst/>
          </a:prstGeom>
        </p:spPr>
      </p:pic>
      <p:pic>
        <p:nvPicPr>
          <p:cNvPr id="7" name="Picture 6" descr="A diagram of a tsunami&#10;&#10;Description automatically generated">
            <a:extLst>
              <a:ext uri="{FF2B5EF4-FFF2-40B4-BE49-F238E27FC236}">
                <a16:creationId xmlns:a16="http://schemas.microsoft.com/office/drawing/2014/main" id="{0B76AEC9-A88E-9090-51A2-D176EABBCA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5244" y="1528820"/>
            <a:ext cx="5616294" cy="3800359"/>
          </a:xfrm>
          <a:prstGeom prst="rect">
            <a:avLst/>
          </a:prstGeom>
        </p:spPr>
      </p:pic>
      <p:sp>
        <p:nvSpPr>
          <p:cNvPr id="8" name="Title 1">
            <a:extLst>
              <a:ext uri="{FF2B5EF4-FFF2-40B4-BE49-F238E27FC236}">
                <a16:creationId xmlns:a16="http://schemas.microsoft.com/office/drawing/2014/main" id="{2D299B86-DA1D-9F79-F94C-B342E8BD7F02}"/>
              </a:ext>
            </a:extLst>
          </p:cNvPr>
          <p:cNvSpPr txBox="1">
            <a:spLocks/>
          </p:cNvSpPr>
          <p:nvPr/>
        </p:nvSpPr>
        <p:spPr>
          <a:xfrm>
            <a:off x="1008508" y="695700"/>
            <a:ext cx="4185663" cy="71120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76AB3D"/>
                </a:solidFill>
                <a:effectLst/>
                <a:uLnTx/>
                <a:uFillTx/>
                <a:latin typeface="Corbel" panose="020B0503020204020204"/>
                <a:ea typeface="+mj-ea"/>
                <a:cs typeface="+mj-cs"/>
              </a:rPr>
              <a:t>On Tsunami Education</a:t>
            </a:r>
          </a:p>
        </p:txBody>
      </p:sp>
      <p:sp>
        <p:nvSpPr>
          <p:cNvPr id="9" name="Title 1">
            <a:extLst>
              <a:ext uri="{FF2B5EF4-FFF2-40B4-BE49-F238E27FC236}">
                <a16:creationId xmlns:a16="http://schemas.microsoft.com/office/drawing/2014/main" id="{D382A97E-4E35-9398-37E2-594922211F92}"/>
              </a:ext>
            </a:extLst>
          </p:cNvPr>
          <p:cNvSpPr txBox="1">
            <a:spLocks/>
          </p:cNvSpPr>
          <p:nvPr/>
        </p:nvSpPr>
        <p:spPr>
          <a:xfrm>
            <a:off x="6572780" y="695700"/>
            <a:ext cx="4988688" cy="711200"/>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76AB3D"/>
                </a:solidFill>
                <a:effectLst/>
                <a:uLnTx/>
                <a:uFillTx/>
                <a:latin typeface="Corbel" panose="020B0503020204020204"/>
                <a:ea typeface="+mj-ea"/>
                <a:cs typeface="+mj-cs"/>
              </a:rPr>
              <a:t>On Tsunami Response Prep</a:t>
            </a:r>
          </a:p>
        </p:txBody>
      </p:sp>
      <p:sp>
        <p:nvSpPr>
          <p:cNvPr id="11" name="Title 1">
            <a:extLst>
              <a:ext uri="{FF2B5EF4-FFF2-40B4-BE49-F238E27FC236}">
                <a16:creationId xmlns:a16="http://schemas.microsoft.com/office/drawing/2014/main" id="{14884346-3B70-8ABB-D2AB-250B73785950}"/>
              </a:ext>
            </a:extLst>
          </p:cNvPr>
          <p:cNvSpPr txBox="1">
            <a:spLocks/>
          </p:cNvSpPr>
          <p:nvPr/>
        </p:nvSpPr>
        <p:spPr>
          <a:xfrm>
            <a:off x="6461744" y="5673090"/>
            <a:ext cx="5389657" cy="711200"/>
          </a:xfrm>
          <a:prstGeom prst="rect">
            <a:avLst/>
          </a:prstGeom>
        </p:spPr>
        <p:txBody>
          <a:bodyPr>
            <a:normAutofit fontScale="55000" lnSpcReduction="20000"/>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0" i="1" u="none" strike="noStrike" kern="1200" cap="none" spc="0" normalizeH="0" baseline="0" noProof="0" dirty="0">
                <a:ln>
                  <a:noFill/>
                </a:ln>
                <a:solidFill>
                  <a:srgbClr val="76AB3D"/>
                </a:solidFill>
                <a:effectLst/>
                <a:uLnTx/>
                <a:uFillTx/>
                <a:latin typeface="Corbel" panose="020B0503020204020204"/>
                <a:ea typeface="+mj-ea"/>
                <a:cs typeface="+mj-cs"/>
              </a:rPr>
              <a:t>Very Ineffective </a:t>
            </a:r>
            <a:r>
              <a:rPr kumimoji="0" lang="en-US" sz="3200" b="0" i="0" u="none" strike="noStrike" kern="1200" cap="none" spc="0" normalizeH="0" baseline="0" noProof="0" dirty="0">
                <a:ln>
                  <a:noFill/>
                </a:ln>
                <a:solidFill>
                  <a:srgbClr val="76AB3D"/>
                </a:solidFill>
                <a:effectLst/>
                <a:uLnTx/>
                <a:uFillTx/>
                <a:latin typeface="Corbel" panose="020B0503020204020204"/>
                <a:ea typeface="+mj-ea"/>
                <a:cs typeface="+mj-cs"/>
              </a:rPr>
              <a:t>for NTRB St. John’s– “The community is not aware and therefore needs more educational awareness.”</a:t>
            </a:r>
          </a:p>
        </p:txBody>
      </p:sp>
      <p:sp>
        <p:nvSpPr>
          <p:cNvPr id="13" name="Title 1">
            <a:extLst>
              <a:ext uri="{FF2B5EF4-FFF2-40B4-BE49-F238E27FC236}">
                <a16:creationId xmlns:a16="http://schemas.microsoft.com/office/drawing/2014/main" id="{ED6C397F-27C8-E0B8-1B8E-A22F75A42385}"/>
              </a:ext>
            </a:extLst>
          </p:cNvPr>
          <p:cNvSpPr txBox="1">
            <a:spLocks/>
          </p:cNvSpPr>
          <p:nvPr/>
        </p:nvSpPr>
        <p:spPr>
          <a:xfrm>
            <a:off x="468562" y="5691366"/>
            <a:ext cx="5389657" cy="71120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1800" b="0" i="1" u="none" strike="noStrike" kern="1200" cap="none" spc="0" normalizeH="0" baseline="0" noProof="0" dirty="0">
                <a:ln>
                  <a:noFill/>
                </a:ln>
                <a:solidFill>
                  <a:srgbClr val="76AB3D"/>
                </a:solidFill>
                <a:effectLst/>
                <a:uLnTx/>
                <a:uFillTx/>
                <a:latin typeface="Corbel" panose="020B0503020204020204"/>
                <a:ea typeface="+mj-ea"/>
                <a:cs typeface="+mj-cs"/>
              </a:rPr>
              <a:t>Ineffective </a:t>
            </a:r>
            <a:r>
              <a:rPr kumimoji="0" lang="en-US" sz="1800" b="0" i="0" u="none" strike="noStrike" kern="1200" cap="none" spc="0" normalizeH="0" baseline="0" noProof="0" dirty="0">
                <a:ln>
                  <a:noFill/>
                </a:ln>
                <a:solidFill>
                  <a:srgbClr val="76AB3D"/>
                </a:solidFill>
                <a:effectLst/>
                <a:uLnTx/>
                <a:uFillTx/>
                <a:latin typeface="Corbel" panose="020B0503020204020204"/>
                <a:ea typeface="+mj-ea"/>
                <a:cs typeface="+mj-cs"/>
              </a:rPr>
              <a:t>for NTRB Shermans/St. Lucy to Mullins/St. Peter,</a:t>
            </a:r>
            <a:r>
              <a:rPr kumimoji="0" lang="en-US" sz="1800" b="0" i="1" u="none" strike="noStrike" kern="1200" cap="none" spc="0" normalizeH="0" baseline="0" noProof="0" dirty="0">
                <a:ln>
                  <a:noFill/>
                </a:ln>
                <a:solidFill>
                  <a:srgbClr val="76AB3D"/>
                </a:solidFill>
                <a:effectLst/>
                <a:uLnTx/>
                <a:uFillTx/>
                <a:latin typeface="Corbel" panose="020B0503020204020204"/>
                <a:ea typeface="+mj-ea"/>
                <a:cs typeface="+mj-cs"/>
              </a:rPr>
              <a:t> Very Ineffective </a:t>
            </a:r>
            <a:r>
              <a:rPr kumimoji="0" lang="en-US" sz="1800" b="0" i="0" u="none" strike="noStrike" kern="1200" cap="none" spc="0" normalizeH="0" baseline="0" noProof="0" dirty="0">
                <a:ln>
                  <a:noFill/>
                </a:ln>
                <a:solidFill>
                  <a:srgbClr val="76AB3D"/>
                </a:solidFill>
                <a:effectLst/>
                <a:uLnTx/>
                <a:uFillTx/>
                <a:latin typeface="Corbel" panose="020B0503020204020204"/>
                <a:ea typeface="+mj-ea"/>
                <a:cs typeface="+mj-cs"/>
              </a:rPr>
              <a:t>for NTRB Laborie</a:t>
            </a:r>
          </a:p>
        </p:txBody>
      </p:sp>
      <p:sp>
        <p:nvSpPr>
          <p:cNvPr id="2" name="TextBox 1">
            <a:extLst>
              <a:ext uri="{FF2B5EF4-FFF2-40B4-BE49-F238E27FC236}">
                <a16:creationId xmlns:a16="http://schemas.microsoft.com/office/drawing/2014/main" id="{5D787A54-4D5B-D9C1-64DD-251B6422DEAB}"/>
              </a:ext>
            </a:extLst>
          </p:cNvPr>
          <p:cNvSpPr txBox="1"/>
          <p:nvPr/>
        </p:nvSpPr>
        <p:spPr>
          <a:xfrm>
            <a:off x="10317241" y="333970"/>
            <a:ext cx="1534160" cy="33855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srgbClr val="FE9E00"/>
                </a:solidFill>
                <a:effectLst/>
                <a:uLnTx/>
                <a:uFillTx/>
                <a:latin typeface="Corbel" panose="020B0503020204020204"/>
                <a:ea typeface="+mn-ea"/>
                <a:cs typeface="+mn-cs"/>
              </a:rPr>
              <a:t>PRELIMINARY</a:t>
            </a:r>
            <a:endParaRPr kumimoji="0" lang="en-US" sz="1600" b="0" i="1" u="none" strike="noStrike" kern="1200" cap="none" spc="0" normalizeH="0" baseline="0" noProof="0" dirty="0">
              <a:ln>
                <a:noFill/>
              </a:ln>
              <a:solidFill>
                <a:srgbClr val="FE9E00"/>
              </a:solidFill>
              <a:effectLst/>
              <a:uLnTx/>
              <a:uFillTx/>
              <a:latin typeface="Corbel" panose="020B0503020204020204"/>
              <a:ea typeface="+mn-ea"/>
              <a:cs typeface="+mn-cs"/>
            </a:endParaRPr>
          </a:p>
        </p:txBody>
      </p:sp>
      <p:sp>
        <p:nvSpPr>
          <p:cNvPr id="4" name="TextBox 3">
            <a:extLst>
              <a:ext uri="{FF2B5EF4-FFF2-40B4-BE49-F238E27FC236}">
                <a16:creationId xmlns:a16="http://schemas.microsoft.com/office/drawing/2014/main" id="{CD1193CD-2593-636D-2B4C-CF97AF65731D}"/>
              </a:ext>
            </a:extLst>
          </p:cNvPr>
          <p:cNvSpPr txBox="1"/>
          <p:nvPr/>
        </p:nvSpPr>
        <p:spPr>
          <a:xfrm>
            <a:off x="11399520" y="6581001"/>
            <a:ext cx="792480"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68AE">
                    <a:lumMod val="75000"/>
                  </a:srgbClr>
                </a:solidFill>
                <a:effectLst/>
                <a:uLnTx/>
                <a:uFillTx/>
                <a:latin typeface="Corbel" panose="020B0503020204020204"/>
                <a:ea typeface="+mn-ea"/>
                <a:cs typeface="+mn-cs"/>
              </a:rPr>
              <a:t>July 2024</a:t>
            </a:r>
          </a:p>
        </p:txBody>
      </p:sp>
    </p:spTree>
    <p:extLst>
      <p:ext uri="{BB962C8B-B14F-4D97-AF65-F5344CB8AC3E}">
        <p14:creationId xmlns:p14="http://schemas.microsoft.com/office/powerpoint/2010/main" val="3018148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diagram of a pie chart&#10;&#10;Description automatically generated">
            <a:extLst>
              <a:ext uri="{FF2B5EF4-FFF2-40B4-BE49-F238E27FC236}">
                <a16:creationId xmlns:a16="http://schemas.microsoft.com/office/drawing/2014/main" id="{1A7ABA48-EC32-92E6-EECA-9DA47CE8E3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33650" y="1146048"/>
            <a:ext cx="7124700" cy="4405440"/>
          </a:xfrm>
          <a:prstGeom prst="rect">
            <a:avLst/>
          </a:prstGeom>
        </p:spPr>
      </p:pic>
      <p:sp>
        <p:nvSpPr>
          <p:cNvPr id="4" name="Title 1">
            <a:extLst>
              <a:ext uri="{FF2B5EF4-FFF2-40B4-BE49-F238E27FC236}">
                <a16:creationId xmlns:a16="http://schemas.microsoft.com/office/drawing/2014/main" id="{A78FDBFB-54A7-3FA5-7AE5-3D2EC4E99983}"/>
              </a:ext>
            </a:extLst>
          </p:cNvPr>
          <p:cNvSpPr txBox="1">
            <a:spLocks/>
          </p:cNvSpPr>
          <p:nvPr/>
        </p:nvSpPr>
        <p:spPr>
          <a:xfrm>
            <a:off x="436880" y="595312"/>
            <a:ext cx="6177903" cy="711200"/>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76AB3D"/>
                </a:solidFill>
                <a:effectLst/>
                <a:uLnTx/>
                <a:uFillTx/>
                <a:latin typeface="Corbel" panose="020B0503020204020204"/>
                <a:ea typeface="+mj-ea"/>
                <a:cs typeface="+mj-cs"/>
              </a:rPr>
              <a:t>On Standard Operating Procedures</a:t>
            </a:r>
          </a:p>
        </p:txBody>
      </p:sp>
      <p:sp>
        <p:nvSpPr>
          <p:cNvPr id="5" name="Title 1">
            <a:extLst>
              <a:ext uri="{FF2B5EF4-FFF2-40B4-BE49-F238E27FC236}">
                <a16:creationId xmlns:a16="http://schemas.microsoft.com/office/drawing/2014/main" id="{8A479502-C62B-92CA-ED8D-4FF06C193639}"/>
              </a:ext>
            </a:extLst>
          </p:cNvPr>
          <p:cNvSpPr txBox="1">
            <a:spLocks/>
          </p:cNvSpPr>
          <p:nvPr/>
        </p:nvSpPr>
        <p:spPr>
          <a:xfrm>
            <a:off x="436880" y="5660886"/>
            <a:ext cx="11084560" cy="71120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1400" b="0" i="1" u="none" strike="noStrike" kern="1200" cap="none" spc="0" normalizeH="0" baseline="0" noProof="0" dirty="0">
                <a:ln>
                  <a:noFill/>
                </a:ln>
                <a:solidFill>
                  <a:srgbClr val="76AB3D"/>
                </a:solidFill>
                <a:effectLst/>
                <a:uLnTx/>
                <a:uFillTx/>
                <a:latin typeface="Corbel" panose="020B0503020204020204"/>
                <a:ea typeface="+mj-ea"/>
                <a:cs typeface="+mj-cs"/>
              </a:rPr>
              <a:t>Somewhat Ineffective </a:t>
            </a:r>
            <a:r>
              <a:rPr kumimoji="0" lang="en-US" sz="1400" b="0" i="0" u="none" strike="noStrike" kern="1200" cap="none" spc="0" normalizeH="0" baseline="0" noProof="0" dirty="0">
                <a:ln>
                  <a:noFill/>
                </a:ln>
                <a:solidFill>
                  <a:srgbClr val="76AB3D"/>
                </a:solidFill>
                <a:effectLst/>
                <a:uLnTx/>
                <a:uFillTx/>
                <a:latin typeface="Corbel" panose="020B0503020204020204"/>
                <a:ea typeface="+mj-ea"/>
                <a:cs typeface="+mj-cs"/>
              </a:rPr>
              <a:t>for LTRC </a:t>
            </a:r>
            <a:r>
              <a:rPr kumimoji="0" lang="en-US" sz="1400" b="0" i="0" u="none" strike="noStrike" kern="1200" cap="none" spc="0" normalizeH="0" baseline="0" noProof="0" dirty="0" err="1">
                <a:ln>
                  <a:noFill/>
                </a:ln>
                <a:solidFill>
                  <a:srgbClr val="76AB3D"/>
                </a:solidFill>
                <a:effectLst/>
                <a:uLnTx/>
                <a:uFillTx/>
                <a:latin typeface="Corbel" panose="020B0503020204020204"/>
                <a:ea typeface="+mj-ea"/>
                <a:cs typeface="+mj-cs"/>
              </a:rPr>
              <a:t>Deshaies</a:t>
            </a:r>
            <a:r>
              <a:rPr kumimoji="0" lang="en-US" sz="1400" b="0" i="0" u="none" strike="noStrike" kern="1200" cap="none" spc="0" normalizeH="0" baseline="0" noProof="0" dirty="0">
                <a:ln>
                  <a:noFill/>
                </a:ln>
                <a:solidFill>
                  <a:srgbClr val="76AB3D"/>
                </a:solidFill>
                <a:effectLst/>
                <a:uLnTx/>
                <a:uFillTx/>
                <a:latin typeface="Corbel" panose="020B0503020204020204"/>
                <a:ea typeface="+mj-ea"/>
                <a:cs typeface="+mj-cs"/>
              </a:rPr>
              <a:t>– “In France, municipalities are already required to have crisis management plans that meet several TR criteria. What is particularly interesting about the recognition is that it mandates compulsory prevention activities and emphasizes the importance of redundancy in communication methods.”</a:t>
            </a:r>
          </a:p>
        </p:txBody>
      </p:sp>
      <p:sp>
        <p:nvSpPr>
          <p:cNvPr id="6" name="TextBox 5">
            <a:extLst>
              <a:ext uri="{FF2B5EF4-FFF2-40B4-BE49-F238E27FC236}">
                <a16:creationId xmlns:a16="http://schemas.microsoft.com/office/drawing/2014/main" id="{CAD8F0D5-42BA-E548-0044-EBC46DE0073F}"/>
              </a:ext>
            </a:extLst>
          </p:cNvPr>
          <p:cNvSpPr txBox="1"/>
          <p:nvPr/>
        </p:nvSpPr>
        <p:spPr>
          <a:xfrm>
            <a:off x="10317241" y="333970"/>
            <a:ext cx="1534160" cy="33855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srgbClr val="FE9E00"/>
                </a:solidFill>
                <a:effectLst/>
                <a:uLnTx/>
                <a:uFillTx/>
                <a:latin typeface="Corbel" panose="020B0503020204020204"/>
                <a:ea typeface="+mn-ea"/>
                <a:cs typeface="+mn-cs"/>
              </a:rPr>
              <a:t>PRELIMINARY</a:t>
            </a:r>
            <a:endParaRPr kumimoji="0" lang="en-US" sz="1600" b="0" i="1" u="none" strike="noStrike" kern="1200" cap="none" spc="0" normalizeH="0" baseline="0" noProof="0" dirty="0">
              <a:ln>
                <a:noFill/>
              </a:ln>
              <a:solidFill>
                <a:srgbClr val="FE9E00"/>
              </a:solidFill>
              <a:effectLst/>
              <a:uLnTx/>
              <a:uFillTx/>
              <a:latin typeface="Corbel" panose="020B0503020204020204"/>
              <a:ea typeface="+mn-ea"/>
              <a:cs typeface="+mn-cs"/>
            </a:endParaRPr>
          </a:p>
        </p:txBody>
      </p:sp>
    </p:spTree>
    <p:extLst>
      <p:ext uri="{BB962C8B-B14F-4D97-AF65-F5344CB8AC3E}">
        <p14:creationId xmlns:p14="http://schemas.microsoft.com/office/powerpoint/2010/main" val="489975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09C0BCD-BEE9-423F-A51C-BCCD8E5EAA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12" name="Rectangle 11">
            <a:extLst>
              <a:ext uri="{FF2B5EF4-FFF2-40B4-BE49-F238E27FC236}">
                <a16:creationId xmlns:a16="http://schemas.microsoft.com/office/drawing/2014/main" id="{9998D094-42B2-42BA-AA14-E8FBE073A5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cxnSp>
        <p:nvCxnSpPr>
          <p:cNvPr id="14" name="Straight Connector 13">
            <a:extLst>
              <a:ext uri="{FF2B5EF4-FFF2-40B4-BE49-F238E27FC236}">
                <a16:creationId xmlns:a16="http://schemas.microsoft.com/office/drawing/2014/main" id="{8465D64B-59F4-4BDC-B833-A17EF1E0469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63FE6F10-B3AD-4403-94CA-F511552869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210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useBgFill="1">
        <p:nvSpPr>
          <p:cNvPr id="18" name="Rectangle 17">
            <a:extLst>
              <a:ext uri="{FF2B5EF4-FFF2-40B4-BE49-F238E27FC236}">
                <a16:creationId xmlns:a16="http://schemas.microsoft.com/office/drawing/2014/main" id="{364D6A39-A4F7-4B00-9F42-3BC67177DB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2944" y="246887"/>
            <a:ext cx="4397755" cy="6377939"/>
          </a:xfrm>
          <a:prstGeom prst="rect">
            <a:avLst/>
          </a:prstGeom>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cxnSp>
        <p:nvCxnSpPr>
          <p:cNvPr id="20" name="Straight Connector 19">
            <a:extLst>
              <a:ext uri="{FF2B5EF4-FFF2-40B4-BE49-F238E27FC236}">
                <a16:creationId xmlns:a16="http://schemas.microsoft.com/office/drawing/2014/main" id="{13553ADF-88A1-4645-B819-890CA3DF7D5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370284" y="4405863"/>
            <a:ext cx="2763075"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B5D0D97D-7911-4A25-88E2-4D81FD4AB2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00" y="246888"/>
            <a:ext cx="11724640" cy="6377939"/>
          </a:xfrm>
          <a:prstGeom prst="rect">
            <a:avLst/>
          </a:pr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2" name="Title 1">
            <a:extLst>
              <a:ext uri="{FF2B5EF4-FFF2-40B4-BE49-F238E27FC236}">
                <a16:creationId xmlns:a16="http://schemas.microsoft.com/office/drawing/2014/main" id="{953F5F6F-1084-8E13-6693-C8B22370F053}"/>
              </a:ext>
            </a:extLst>
          </p:cNvPr>
          <p:cNvSpPr>
            <a:spLocks noGrp="1"/>
          </p:cNvSpPr>
          <p:nvPr>
            <p:ph type="title"/>
          </p:nvPr>
        </p:nvSpPr>
        <p:spPr>
          <a:xfrm>
            <a:off x="7740693" y="4600073"/>
            <a:ext cx="4022255" cy="1622023"/>
          </a:xfrm>
        </p:spPr>
        <p:txBody>
          <a:bodyPr vert="horz" lIns="91440" tIns="45720" rIns="91440" bIns="45720" rtlCol="0" anchor="b">
            <a:normAutofit/>
          </a:bodyPr>
          <a:lstStyle/>
          <a:p>
            <a:pPr algn="ctr">
              <a:lnSpc>
                <a:spcPct val="85000"/>
              </a:lnSpc>
            </a:pPr>
            <a:r>
              <a:rPr lang="en-US" sz="3600" b="1" dirty="0">
                <a:solidFill>
                  <a:srgbClr val="FFFFFF"/>
                </a:solidFill>
              </a:rPr>
              <a:t>Feedback on Implementation Difficulty</a:t>
            </a:r>
          </a:p>
        </p:txBody>
      </p:sp>
      <p:pic>
        <p:nvPicPr>
          <p:cNvPr id="5" name="Content Placeholder 4" descr="A graph with green and blue squares&#10;&#10;Description automatically generated">
            <a:extLst>
              <a:ext uri="{FF2B5EF4-FFF2-40B4-BE49-F238E27FC236}">
                <a16:creationId xmlns:a16="http://schemas.microsoft.com/office/drawing/2014/main" id="{D5E5BDEA-96C2-7D02-00B3-5870F19897E3}"/>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tretch/>
        </p:blipFill>
        <p:spPr>
          <a:xfrm>
            <a:off x="872064" y="264146"/>
            <a:ext cx="6038685" cy="6146292"/>
          </a:xfrm>
          <a:prstGeom prst="rect">
            <a:avLst/>
          </a:prstGeom>
        </p:spPr>
      </p:pic>
      <p:cxnSp>
        <p:nvCxnSpPr>
          <p:cNvPr id="7" name="Straight Arrow Connector 6">
            <a:extLst>
              <a:ext uri="{FF2B5EF4-FFF2-40B4-BE49-F238E27FC236}">
                <a16:creationId xmlns:a16="http://schemas.microsoft.com/office/drawing/2014/main" id="{96659671-0D3F-865A-AB04-E8C4031F31CD}"/>
              </a:ext>
            </a:extLst>
          </p:cNvPr>
          <p:cNvCxnSpPr>
            <a:cxnSpLocks/>
          </p:cNvCxnSpPr>
          <p:nvPr/>
        </p:nvCxnSpPr>
        <p:spPr>
          <a:xfrm flipH="1">
            <a:off x="6755173" y="873760"/>
            <a:ext cx="1068027" cy="365760"/>
          </a:xfrm>
          <a:prstGeom prst="straightConnector1">
            <a:avLst/>
          </a:prstGeom>
          <a:ln w="38100">
            <a:solidFill>
              <a:srgbClr val="0068AE"/>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95D909FA-611B-FCEB-59CE-950DFBFBFC02}"/>
              </a:ext>
            </a:extLst>
          </p:cNvPr>
          <p:cNvCxnSpPr>
            <a:cxnSpLocks/>
          </p:cNvCxnSpPr>
          <p:nvPr/>
        </p:nvCxnSpPr>
        <p:spPr>
          <a:xfrm flipH="1">
            <a:off x="6755173" y="2527601"/>
            <a:ext cx="1068027" cy="155908"/>
          </a:xfrm>
          <a:prstGeom prst="straightConnector1">
            <a:avLst/>
          </a:prstGeom>
          <a:ln w="38100">
            <a:solidFill>
              <a:srgbClr val="0068AE"/>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9818AC81-3200-F365-D830-8D2D4C48E860}"/>
              </a:ext>
            </a:extLst>
          </p:cNvPr>
          <p:cNvSpPr txBox="1"/>
          <p:nvPr/>
        </p:nvSpPr>
        <p:spPr>
          <a:xfrm>
            <a:off x="7823199" y="676545"/>
            <a:ext cx="3310159" cy="338554"/>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srgbClr val="000000"/>
                </a:solidFill>
                <a:effectLst/>
                <a:uLnTx/>
                <a:uFillTx/>
                <a:latin typeface="Corbel" panose="020B0503020204020204"/>
                <a:ea typeface="+mn-ea"/>
                <a:cs typeface="+mn-cs"/>
              </a:rPr>
              <a:t>Most Difficult Indicator: ASSESS-1</a:t>
            </a:r>
          </a:p>
        </p:txBody>
      </p:sp>
      <p:sp>
        <p:nvSpPr>
          <p:cNvPr id="15" name="TextBox 14">
            <a:extLst>
              <a:ext uri="{FF2B5EF4-FFF2-40B4-BE49-F238E27FC236}">
                <a16:creationId xmlns:a16="http://schemas.microsoft.com/office/drawing/2014/main" id="{C523286E-2040-2216-8D2C-DECDDA0F283B}"/>
              </a:ext>
            </a:extLst>
          </p:cNvPr>
          <p:cNvSpPr txBox="1"/>
          <p:nvPr/>
        </p:nvSpPr>
        <p:spPr>
          <a:xfrm>
            <a:off x="7823200" y="2321378"/>
            <a:ext cx="2443691" cy="338554"/>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srgbClr val="000000"/>
                </a:solidFill>
                <a:effectLst/>
                <a:uLnTx/>
                <a:uFillTx/>
                <a:latin typeface="Corbel" panose="020B0503020204020204"/>
                <a:ea typeface="+mn-ea"/>
                <a:cs typeface="+mn-cs"/>
              </a:rPr>
              <a:t>Easiest Indicator: PREP-2</a:t>
            </a:r>
          </a:p>
        </p:txBody>
      </p:sp>
      <p:sp>
        <p:nvSpPr>
          <p:cNvPr id="4" name="TextBox 3">
            <a:extLst>
              <a:ext uri="{FF2B5EF4-FFF2-40B4-BE49-F238E27FC236}">
                <a16:creationId xmlns:a16="http://schemas.microsoft.com/office/drawing/2014/main" id="{EE9CA1B0-EB41-69BB-5587-DEECCD098B78}"/>
              </a:ext>
            </a:extLst>
          </p:cNvPr>
          <p:cNvSpPr txBox="1"/>
          <p:nvPr/>
        </p:nvSpPr>
        <p:spPr>
          <a:xfrm>
            <a:off x="7823200" y="1012576"/>
            <a:ext cx="3939748" cy="116955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orbel" panose="020B0503020204020204"/>
                <a:ea typeface="+mn-ea"/>
                <a:cs typeface="+mn-cs"/>
              </a:rPr>
              <a:t>Respondents noted moderate difficulty due to limited bathymetric data, resources, expertise, mapping capacity, and funds. Emphasized the need of external support for successful map development.</a:t>
            </a:r>
          </a:p>
        </p:txBody>
      </p:sp>
      <p:sp>
        <p:nvSpPr>
          <p:cNvPr id="6" name="TextBox 5">
            <a:extLst>
              <a:ext uri="{FF2B5EF4-FFF2-40B4-BE49-F238E27FC236}">
                <a16:creationId xmlns:a16="http://schemas.microsoft.com/office/drawing/2014/main" id="{845BB9D6-2C3F-B086-77A2-C7F67B2673AA}"/>
              </a:ext>
            </a:extLst>
          </p:cNvPr>
          <p:cNvSpPr txBox="1"/>
          <p:nvPr/>
        </p:nvSpPr>
        <p:spPr>
          <a:xfrm>
            <a:off x="7823200" y="2659932"/>
            <a:ext cx="3939748" cy="116955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orbel" panose="020B0503020204020204"/>
                <a:ea typeface="+mn-ea"/>
                <a:cs typeface="+mn-cs"/>
              </a:rPr>
              <a:t>Most thought this was easy because of (1) external support and (2) good reception from the community. However, several comments also cited concerns about vandalism, sign installation difficulties, and process complexity.</a:t>
            </a:r>
          </a:p>
        </p:txBody>
      </p:sp>
      <p:sp>
        <p:nvSpPr>
          <p:cNvPr id="3" name="TextBox 2">
            <a:extLst>
              <a:ext uri="{FF2B5EF4-FFF2-40B4-BE49-F238E27FC236}">
                <a16:creationId xmlns:a16="http://schemas.microsoft.com/office/drawing/2014/main" id="{5ED621E9-9E95-DC93-EDAC-7BDF8E1370AC}"/>
              </a:ext>
            </a:extLst>
          </p:cNvPr>
          <p:cNvSpPr txBox="1"/>
          <p:nvPr/>
        </p:nvSpPr>
        <p:spPr>
          <a:xfrm>
            <a:off x="183575" y="233173"/>
            <a:ext cx="1534160" cy="33855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srgbClr val="FE9E00"/>
                </a:solidFill>
                <a:effectLst/>
                <a:uLnTx/>
                <a:uFillTx/>
                <a:latin typeface="Corbel" panose="020B0503020204020204"/>
                <a:ea typeface="+mn-ea"/>
                <a:cs typeface="+mn-cs"/>
              </a:rPr>
              <a:t>PRELIMINARY</a:t>
            </a:r>
            <a:endParaRPr kumimoji="0" lang="en-US" sz="1600" b="0" i="1" u="none" strike="noStrike" kern="1200" cap="none" spc="0" normalizeH="0" baseline="0" noProof="0" dirty="0">
              <a:ln>
                <a:noFill/>
              </a:ln>
              <a:solidFill>
                <a:srgbClr val="FE9E00"/>
              </a:solidFill>
              <a:effectLst/>
              <a:uLnTx/>
              <a:uFillTx/>
              <a:latin typeface="Corbel" panose="020B0503020204020204"/>
              <a:ea typeface="+mn-ea"/>
              <a:cs typeface="+mn-cs"/>
            </a:endParaRPr>
          </a:p>
        </p:txBody>
      </p:sp>
      <p:sp>
        <p:nvSpPr>
          <p:cNvPr id="8" name="TextBox 7">
            <a:extLst>
              <a:ext uri="{FF2B5EF4-FFF2-40B4-BE49-F238E27FC236}">
                <a16:creationId xmlns:a16="http://schemas.microsoft.com/office/drawing/2014/main" id="{F4255E20-3C59-79F9-ADE8-2AAE326F50B6}"/>
              </a:ext>
            </a:extLst>
          </p:cNvPr>
          <p:cNvSpPr txBox="1"/>
          <p:nvPr/>
        </p:nvSpPr>
        <p:spPr>
          <a:xfrm>
            <a:off x="11399520" y="6581001"/>
            <a:ext cx="792480"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68AE">
                    <a:lumMod val="75000"/>
                  </a:srgbClr>
                </a:solidFill>
                <a:effectLst/>
                <a:uLnTx/>
                <a:uFillTx/>
                <a:latin typeface="Corbel" panose="020B0503020204020204"/>
                <a:ea typeface="+mn-ea"/>
                <a:cs typeface="+mn-cs"/>
              </a:rPr>
              <a:t>July 2024</a:t>
            </a:r>
          </a:p>
        </p:txBody>
      </p:sp>
    </p:spTree>
    <p:extLst>
      <p:ext uri="{BB962C8B-B14F-4D97-AF65-F5344CB8AC3E}">
        <p14:creationId xmlns:p14="http://schemas.microsoft.com/office/powerpoint/2010/main" val="2980861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itl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Basis">
  <a:themeElements>
    <a:clrScheme name="Custom 3">
      <a:dk1>
        <a:srgbClr val="000000"/>
      </a:dk1>
      <a:lt1>
        <a:srgbClr val="FFFFFF"/>
      </a:lt1>
      <a:dk2>
        <a:srgbClr val="565349"/>
      </a:dk2>
      <a:lt2>
        <a:srgbClr val="DDDDDD"/>
      </a:lt2>
      <a:accent1>
        <a:srgbClr val="76AB3D"/>
      </a:accent1>
      <a:accent2>
        <a:srgbClr val="DF5327"/>
      </a:accent2>
      <a:accent3>
        <a:srgbClr val="FE9E00"/>
      </a:accent3>
      <a:accent4>
        <a:srgbClr val="0068AE"/>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5.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1038</TotalTime>
  <Words>2253</Words>
  <Application>Microsoft Macintosh PowerPoint</Application>
  <PresentationFormat>Widescreen</PresentationFormat>
  <Paragraphs>213</Paragraphs>
  <Slides>18</Slides>
  <Notes>8</Notes>
  <HiddenSlides>0</HiddenSlides>
  <MMClips>0</MMClips>
  <ScaleCrop>false</ScaleCrop>
  <HeadingPairs>
    <vt:vector size="6" baseType="variant">
      <vt:variant>
        <vt:lpstr>Fonts Used</vt:lpstr>
      </vt:variant>
      <vt:variant>
        <vt:i4>10</vt:i4>
      </vt:variant>
      <vt:variant>
        <vt:lpstr>Theme</vt:lpstr>
      </vt:variant>
      <vt:variant>
        <vt:i4>5</vt:i4>
      </vt:variant>
      <vt:variant>
        <vt:lpstr>Slide Titles</vt:lpstr>
      </vt:variant>
      <vt:variant>
        <vt:i4>18</vt:i4>
      </vt:variant>
    </vt:vector>
  </HeadingPairs>
  <TitlesOfParts>
    <vt:vector size="33" baseType="lpstr">
      <vt:lpstr>Aptos</vt:lpstr>
      <vt:lpstr>Aptos Black</vt:lpstr>
      <vt:lpstr>Aptos ExtraBold</vt:lpstr>
      <vt:lpstr>Arial</vt:lpstr>
      <vt:lpstr>Calibri</vt:lpstr>
      <vt:lpstr>Calibri Light</vt:lpstr>
      <vt:lpstr>Century Gothic</vt:lpstr>
      <vt:lpstr>Corbel</vt:lpstr>
      <vt:lpstr>Symbol</vt:lpstr>
      <vt:lpstr>Wingdings</vt:lpstr>
      <vt:lpstr>Office Theme</vt:lpstr>
      <vt:lpstr>1_Office Theme</vt:lpstr>
      <vt:lpstr>Title</vt:lpstr>
      <vt:lpstr>Basis</vt:lpstr>
      <vt:lpstr>2_Office Theme</vt:lpstr>
      <vt:lpstr>PowerPoint Presentation</vt:lpstr>
      <vt:lpstr>PowerPoint Presentation</vt:lpstr>
      <vt:lpstr>PowerPoint Presentation</vt:lpstr>
      <vt:lpstr>PowerPoint Presentation</vt:lpstr>
      <vt:lpstr>Pilot Feedback Survey On The Implementation Of The UNESCO-IOC Tsunami Ready Recognition Programme In ICG/CARIBE-EWS</vt:lpstr>
      <vt:lpstr>Sample Profile</vt:lpstr>
      <vt:lpstr>PowerPoint Presentation</vt:lpstr>
      <vt:lpstr>PowerPoint Presentation</vt:lpstr>
      <vt:lpstr>Feedback on Implementation Difficulty</vt:lpstr>
      <vt:lpstr>Feedback on Implementation Difficulty</vt:lpstr>
      <vt:lpstr>General Comments About TRRP</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Central Agencies Shared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Fromont [NEMA]</dc:creator>
  <cp:lastModifiedBy>Laura Kong</cp:lastModifiedBy>
  <cp:revision>20</cp:revision>
  <dcterms:created xsi:type="dcterms:W3CDTF">2024-07-10T01:00:56Z</dcterms:created>
  <dcterms:modified xsi:type="dcterms:W3CDTF">2024-07-13T02:15:10Z</dcterms:modified>
</cp:coreProperties>
</file>