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Poppins"/>
      <p:regular r:id="rId28"/>
      <p:bold r:id="rId29"/>
      <p:italic r:id="rId30"/>
      <p:boldItalic r:id="rId31"/>
    </p:embeddedFon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hyxCDIuux5aR6JwuKyhOAX7LGP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73356F-3E6D-4A08-845E-D15466D0A370}">
  <a:tblStyle styleId="{1F73356F-3E6D-4A08-845E-D15466D0A37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oppins-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252" name="Google Shape;25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262" name="Google Shape;26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9" name="Google Shape;119;p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1F61"/>
        </a:solidFill>
      </p:bgPr>
    </p:bg>
    <p:spTree>
      <p:nvGrpSpPr>
        <p:cNvPr id="15" name="Shape 15"/>
        <p:cNvGrpSpPr/>
        <p:nvPr/>
      </p:nvGrpSpPr>
      <p:grpSpPr>
        <a:xfrm>
          <a:off x="0" y="0"/>
          <a:ext cx="0" cy="0"/>
          <a:chOff x="0" y="0"/>
          <a:chExt cx="0" cy="0"/>
        </a:xfrm>
      </p:grpSpPr>
      <p:sp>
        <p:nvSpPr>
          <p:cNvPr id="16" name="Google Shape;16;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33"/>
          <p:cNvSpPr/>
          <p:nvPr>
            <p:ph idx="2" type="pic"/>
          </p:nvPr>
        </p:nvSpPr>
        <p:spPr>
          <a:xfrm>
            <a:off x="5183188" y="987425"/>
            <a:ext cx="6172200" cy="4873625"/>
          </a:xfrm>
          <a:prstGeom prst="rect">
            <a:avLst/>
          </a:prstGeom>
          <a:noFill/>
          <a:ln>
            <a:noFill/>
          </a:ln>
        </p:spPr>
      </p:sp>
      <p:sp>
        <p:nvSpPr>
          <p:cNvPr id="72" name="Google Shape;72;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31" name="Shape 31"/>
        <p:cNvGrpSpPr/>
        <p:nvPr/>
      </p:nvGrpSpPr>
      <p:grpSpPr>
        <a:xfrm>
          <a:off x="0" y="0"/>
          <a:ext cx="0" cy="0"/>
          <a:chOff x="0" y="0"/>
          <a:chExt cx="0" cy="0"/>
        </a:xfrm>
      </p:grpSpPr>
      <p:pic>
        <p:nvPicPr>
          <p:cNvPr id="32" name="Google Shape;32;p27"/>
          <p:cNvPicPr preferRelativeResize="0"/>
          <p:nvPr/>
        </p:nvPicPr>
        <p:blipFill rotWithShape="1">
          <a:blip r:embed="rId2">
            <a:alphaModFix/>
          </a:blip>
          <a:srcRect b="0" l="0" r="0" t="0"/>
          <a:stretch/>
        </p:blipFill>
        <p:spPr>
          <a:xfrm>
            <a:off x="10476627" y="645047"/>
            <a:ext cx="1071600" cy="676800"/>
          </a:xfrm>
          <a:prstGeom prst="rect">
            <a:avLst/>
          </a:prstGeom>
          <a:noFill/>
          <a:ln>
            <a:noFill/>
          </a:ln>
        </p:spPr>
      </p:pic>
      <p:pic>
        <p:nvPicPr>
          <p:cNvPr id="33" name="Google Shape;33;p27"/>
          <p:cNvPicPr preferRelativeResize="0"/>
          <p:nvPr/>
        </p:nvPicPr>
        <p:blipFill rotWithShape="1">
          <a:blip r:embed="rId3">
            <a:alphaModFix/>
          </a:blip>
          <a:srcRect b="0" l="0" r="0" t="0"/>
          <a:stretch/>
        </p:blipFill>
        <p:spPr>
          <a:xfrm>
            <a:off x="-630621" y="393263"/>
            <a:ext cx="12822621" cy="6464738"/>
          </a:xfrm>
          <a:prstGeom prst="rect">
            <a:avLst/>
          </a:prstGeom>
          <a:noFill/>
          <a:ln>
            <a:noFill/>
          </a:ln>
        </p:spPr>
      </p:pic>
      <p:sp>
        <p:nvSpPr>
          <p:cNvPr id="34" name="Google Shape;34;p27"/>
          <p:cNvSpPr/>
          <p:nvPr/>
        </p:nvSpPr>
        <p:spPr>
          <a:xfrm>
            <a:off x="10359614" y="516367"/>
            <a:ext cx="1452282" cy="10112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0.jpg"/><Relationship Id="rId9" Type="http://schemas.openxmlformats.org/officeDocument/2006/relationships/image" Target="../media/image8.jpg"/><Relationship Id="rId5" Type="http://schemas.openxmlformats.org/officeDocument/2006/relationships/image" Target="../media/image11.jpg"/><Relationship Id="rId6" Type="http://schemas.openxmlformats.org/officeDocument/2006/relationships/image" Target="../media/image33.jpg"/><Relationship Id="rId7" Type="http://schemas.openxmlformats.org/officeDocument/2006/relationships/image" Target="../media/image3.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oceaninfohub.org/" TargetMode="External"/><Relationship Id="rId4" Type="http://schemas.openxmlformats.org/officeDocument/2006/relationships/hyperlink" Target="https://book.oceaninfohub.org/index.html" TargetMode="External"/><Relationship Id="rId5" Type="http://schemas.openxmlformats.org/officeDocument/2006/relationships/hyperlink" Target="https://drive.google.com/file/d/1YvEMcETZlt-E4aHTad4K1jopbF6ODi4u/view?usp=share_link" TargetMode="External"/><Relationship Id="rId6" Type="http://schemas.openxmlformats.org/officeDocument/2006/relationships/hyperlink" Target="https://drive.google.com/file/d/1TeWhcciX6UVcQMh9HAsfxG-jKd-3BOlj/view?usp=share_lin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21.png"/><Relationship Id="rId6" Type="http://schemas.openxmlformats.org/officeDocument/2006/relationships/image" Target="../media/image5.png"/><Relationship Id="rId7" Type="http://schemas.openxmlformats.org/officeDocument/2006/relationships/image" Target="../media/image15.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book.oceaninfohub.org/index.html"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oceaninfohub.org/" TargetMode="Externa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91" name="Shape 91"/>
        <p:cNvGrpSpPr/>
        <p:nvPr/>
      </p:nvGrpSpPr>
      <p:grpSpPr>
        <a:xfrm>
          <a:off x="0" y="0"/>
          <a:ext cx="0" cy="0"/>
          <a:chOff x="0" y="0"/>
          <a:chExt cx="0" cy="0"/>
        </a:xfrm>
      </p:grpSpPr>
      <p:sp>
        <p:nvSpPr>
          <p:cNvPr id="92" name="Google Shape;92;p1"/>
          <p:cNvSpPr/>
          <p:nvPr/>
        </p:nvSpPr>
        <p:spPr>
          <a:xfrm>
            <a:off x="0" y="0"/>
            <a:ext cx="12192000" cy="1359349"/>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3" name="Google Shape;93;p1"/>
          <p:cNvPicPr preferRelativeResize="0"/>
          <p:nvPr/>
        </p:nvPicPr>
        <p:blipFill rotWithShape="1">
          <a:blip r:embed="rId3">
            <a:alphaModFix/>
          </a:blip>
          <a:srcRect b="0" l="0" r="0" t="0"/>
          <a:stretch/>
        </p:blipFill>
        <p:spPr>
          <a:xfrm>
            <a:off x="6872984" y="374165"/>
            <a:ext cx="2788476" cy="573683"/>
          </a:xfrm>
          <a:prstGeom prst="rect">
            <a:avLst/>
          </a:prstGeom>
          <a:noFill/>
          <a:ln>
            <a:noFill/>
          </a:ln>
        </p:spPr>
      </p:pic>
      <p:pic>
        <p:nvPicPr>
          <p:cNvPr id="94" name="Google Shape;94;p1"/>
          <p:cNvPicPr preferRelativeResize="0"/>
          <p:nvPr/>
        </p:nvPicPr>
        <p:blipFill rotWithShape="1">
          <a:blip r:embed="rId4">
            <a:alphaModFix/>
          </a:blip>
          <a:srcRect b="0" l="0" r="0" t="0"/>
          <a:stretch/>
        </p:blipFill>
        <p:spPr>
          <a:xfrm>
            <a:off x="9923292" y="247708"/>
            <a:ext cx="2006876" cy="826598"/>
          </a:xfrm>
          <a:prstGeom prst="rect">
            <a:avLst/>
          </a:prstGeom>
          <a:noFill/>
          <a:ln>
            <a:noFill/>
          </a:ln>
        </p:spPr>
      </p:pic>
      <p:pic>
        <p:nvPicPr>
          <p:cNvPr id="95" name="Google Shape;95;p1"/>
          <p:cNvPicPr preferRelativeResize="0"/>
          <p:nvPr/>
        </p:nvPicPr>
        <p:blipFill rotWithShape="1">
          <a:blip r:embed="rId5">
            <a:alphaModFix/>
          </a:blip>
          <a:srcRect b="0" l="0" r="0" t="0"/>
          <a:stretch/>
        </p:blipFill>
        <p:spPr>
          <a:xfrm>
            <a:off x="224031" y="127383"/>
            <a:ext cx="1730555" cy="1171690"/>
          </a:xfrm>
          <a:prstGeom prst="rect">
            <a:avLst/>
          </a:prstGeom>
          <a:noFill/>
          <a:ln>
            <a:noFill/>
          </a:ln>
        </p:spPr>
      </p:pic>
      <p:sp>
        <p:nvSpPr>
          <p:cNvPr id="96" name="Google Shape;96;p1"/>
          <p:cNvSpPr/>
          <p:nvPr/>
        </p:nvSpPr>
        <p:spPr>
          <a:xfrm>
            <a:off x="224031" y="2741722"/>
            <a:ext cx="2536868" cy="2395523"/>
          </a:xfrm>
          <a:prstGeom prst="ellipse">
            <a:avLst/>
          </a:prstGeom>
          <a:blipFill rotWithShape="1">
            <a:blip r:embed="rId6">
              <a:alphaModFix/>
            </a:blip>
            <a:stretch>
              <a:fillRect b="0" l="0" r="0" t="0"/>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7" name="Google Shape;97;p1"/>
          <p:cNvPicPr preferRelativeResize="0"/>
          <p:nvPr/>
        </p:nvPicPr>
        <p:blipFill rotWithShape="1">
          <a:blip r:embed="rId7">
            <a:alphaModFix/>
          </a:blip>
          <a:srcRect b="0" l="0" r="0" t="0"/>
          <a:stretch/>
        </p:blipFill>
        <p:spPr>
          <a:xfrm>
            <a:off x="3512634" y="127382"/>
            <a:ext cx="1269809" cy="1155021"/>
          </a:xfrm>
          <a:prstGeom prst="rect">
            <a:avLst/>
          </a:prstGeom>
          <a:noFill/>
          <a:ln>
            <a:noFill/>
          </a:ln>
        </p:spPr>
      </p:pic>
      <p:pic>
        <p:nvPicPr>
          <p:cNvPr id="98" name="Google Shape;98;p1"/>
          <p:cNvPicPr preferRelativeResize="0"/>
          <p:nvPr/>
        </p:nvPicPr>
        <p:blipFill rotWithShape="1">
          <a:blip r:embed="rId8">
            <a:alphaModFix/>
          </a:blip>
          <a:srcRect b="0" l="0" r="0" t="0"/>
          <a:stretch/>
        </p:blipFill>
        <p:spPr>
          <a:xfrm>
            <a:off x="4888167" y="90119"/>
            <a:ext cx="1936378" cy="1178859"/>
          </a:xfrm>
          <a:prstGeom prst="rect">
            <a:avLst/>
          </a:prstGeom>
          <a:noFill/>
          <a:ln>
            <a:noFill/>
          </a:ln>
        </p:spPr>
      </p:pic>
      <p:sp>
        <p:nvSpPr>
          <p:cNvPr id="99" name="Google Shape;99;p1"/>
          <p:cNvSpPr/>
          <p:nvPr/>
        </p:nvSpPr>
        <p:spPr>
          <a:xfrm>
            <a:off x="9393300" y="2741723"/>
            <a:ext cx="2536868" cy="2395523"/>
          </a:xfrm>
          <a:prstGeom prst="ellipse">
            <a:avLst/>
          </a:prstGeom>
          <a:blipFill rotWithShape="1">
            <a:blip r:embed="rId9">
              <a:alphaModFix/>
            </a:blip>
            <a:stretch>
              <a:fillRect b="0" l="0" r="0" t="0"/>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1"/>
          <p:cNvSpPr/>
          <p:nvPr/>
        </p:nvSpPr>
        <p:spPr>
          <a:xfrm>
            <a:off x="2999666" y="2767365"/>
            <a:ext cx="6096000" cy="236988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i="0" lang="en-US" sz="1800" u="none" cap="none" strike="noStrike">
                <a:solidFill>
                  <a:schemeClr val="lt1"/>
                </a:solidFill>
                <a:latin typeface="Calibri"/>
                <a:ea typeface="Calibri"/>
                <a:cs typeface="Calibri"/>
                <a:sym typeface="Calibri"/>
              </a:rPr>
            </a:br>
            <a:endParaRPr b="1"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1" i="0" lang="en-US" sz="18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Overview and final report</a:t>
            </a:r>
            <a:endParaRPr/>
          </a:p>
          <a:p>
            <a:pPr indent="0" lvl="0" marL="0" marR="0" rtl="0" algn="ctr">
              <a:spcBef>
                <a:spcPts val="0"/>
              </a:spcBef>
              <a:spcAft>
                <a:spcPts val="0"/>
              </a:spcAft>
              <a:buNone/>
            </a:pPr>
            <a:r>
              <a:t/>
            </a:r>
            <a:endParaRPr b="1"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1" i="0" lang="en-US" sz="1800" u="none" cap="none" strike="noStrike">
                <a:solidFill>
                  <a:schemeClr val="lt1"/>
                </a:solidFill>
                <a:latin typeface="Calibri"/>
                <a:ea typeface="Calibri"/>
                <a:cs typeface="Calibri"/>
                <a:sym typeface="Calibri"/>
              </a:rPr>
              <a:t>16 May 2024</a:t>
            </a:r>
            <a:endParaRPr/>
          </a:p>
          <a:p>
            <a:pPr indent="0" lvl="0" marL="0" marR="0" rtl="0" algn="ctr">
              <a:spcBef>
                <a:spcPts val="1200"/>
              </a:spcBef>
              <a:spcAft>
                <a:spcPts val="0"/>
              </a:spcAft>
              <a:buNone/>
            </a:pPr>
            <a:r>
              <a:rPr b="1" i="0" lang="en-US" sz="1800" u="none" cap="none" strike="noStrike">
                <a:solidFill>
                  <a:schemeClr val="lt1"/>
                </a:solidFill>
                <a:latin typeface="Calibri"/>
                <a:ea typeface="Calibri"/>
                <a:cs typeface="Calibri"/>
                <a:sym typeface="Calibri"/>
              </a:rPr>
              <a:t>Lucy Scott</a:t>
            </a:r>
            <a:endParaRPr/>
          </a:p>
          <a:p>
            <a:pPr indent="0" lvl="0" marL="0" marR="0" rtl="0" algn="ctr">
              <a:spcBef>
                <a:spcPts val="1200"/>
              </a:spcBef>
              <a:spcAft>
                <a:spcPts val="0"/>
              </a:spcAft>
              <a:buNone/>
            </a:pPr>
            <a:r>
              <a:rPr b="1" i="0" lang="en-US" sz="1400" u="none" cap="none" strike="noStrike">
                <a:solidFill>
                  <a:schemeClr val="lt1"/>
                </a:solidFill>
                <a:latin typeface="Calibri"/>
                <a:ea typeface="Calibri"/>
                <a:cs typeface="Calibri"/>
                <a:sym typeface="Calibri"/>
              </a:rPr>
              <a:t>L.Scott@unesco.org</a:t>
            </a:r>
            <a:endParaRPr b="1" i="0" sz="1800" u="none" cap="none" strike="noStrike">
              <a:solidFill>
                <a:schemeClr val="lt1"/>
              </a:solidFill>
              <a:latin typeface="Calibri"/>
              <a:ea typeface="Calibri"/>
              <a:cs typeface="Calibri"/>
              <a:sym typeface="Calibri"/>
            </a:endParaRPr>
          </a:p>
        </p:txBody>
      </p:sp>
      <p:graphicFrame>
        <p:nvGraphicFramePr>
          <p:cNvPr id="101" name="Google Shape;101;p1"/>
          <p:cNvGraphicFramePr/>
          <p:nvPr/>
        </p:nvGraphicFramePr>
        <p:xfrm>
          <a:off x="819299" y="2049681"/>
          <a:ext cx="3000000" cy="3000000"/>
        </p:xfrm>
        <a:graphic>
          <a:graphicData uri="http://schemas.openxmlformats.org/drawingml/2006/table">
            <a:tbl>
              <a:tblPr>
                <a:noFill/>
                <a:tableStyleId>{1F73356F-3E6D-4A08-845E-D15466D0A370}</a:tableStyleId>
              </a:tblPr>
              <a:tblGrid>
                <a:gridCol w="10515600"/>
              </a:tblGrid>
              <a:tr h="457200">
                <a:tc>
                  <a:txBody>
                    <a:bodyPr/>
                    <a:lstStyle/>
                    <a:p>
                      <a:pPr indent="0" lvl="0" marL="0" marR="0" rtl="0" algn="ctr">
                        <a:spcBef>
                          <a:spcPts val="0"/>
                        </a:spcBef>
                        <a:spcAft>
                          <a:spcPts val="0"/>
                        </a:spcAft>
                        <a:buNone/>
                      </a:pPr>
                      <a:br>
                        <a:rPr b="1" i="0" lang="en-US" sz="3600" u="none" cap="none" strike="noStrike">
                          <a:solidFill>
                            <a:srgbClr val="FFFF00"/>
                          </a:solidFill>
                          <a:latin typeface="Calibri"/>
                          <a:ea typeface="Calibri"/>
                          <a:cs typeface="Calibri"/>
                          <a:sym typeface="Calibri"/>
                        </a:rPr>
                      </a:br>
                      <a:r>
                        <a:rPr b="1" i="0" lang="en-US" sz="3600" u="none" cap="none" strike="noStrike">
                          <a:solidFill>
                            <a:srgbClr val="FFFF00"/>
                          </a:solidFill>
                          <a:latin typeface="Calibri"/>
                          <a:ea typeface="Calibri"/>
                          <a:cs typeface="Calibri"/>
                          <a:sym typeface="Calibri"/>
                        </a:rPr>
                        <a:t>The Ocean InfoHub Project </a:t>
                      </a:r>
                      <a:endParaRPr/>
                    </a:p>
                    <a:p>
                      <a:pPr indent="0" lvl="0" marL="0" marR="0" rtl="0" algn="ctr">
                        <a:spcBef>
                          <a:spcPts val="0"/>
                        </a:spcBef>
                        <a:spcAft>
                          <a:spcPts val="0"/>
                        </a:spcAft>
                        <a:buNone/>
                      </a:pPr>
                      <a:br>
                        <a:rPr b="1" i="0" lang="en-US" sz="3600" u="none" cap="none" strike="noStrike">
                          <a:solidFill>
                            <a:srgbClr val="FFFF00"/>
                          </a:solidFill>
                          <a:latin typeface="Calibri"/>
                          <a:ea typeface="Calibri"/>
                          <a:cs typeface="Calibri"/>
                          <a:sym typeface="Calibri"/>
                        </a:rPr>
                      </a:br>
                      <a:endParaRPr b="1" i="0" sz="3600" u="none" cap="none" strike="noStrike">
                        <a:solidFill>
                          <a:srgbClr val="FFFF00"/>
                        </a:solidFill>
                        <a:latin typeface="Calibri"/>
                        <a:ea typeface="Calibri"/>
                        <a:cs typeface="Calibri"/>
                        <a:sym typeface="Calibri"/>
                      </a:endParaRPr>
                    </a:p>
                  </a:txBody>
                  <a:tcPr marT="0" marB="0" marR="47625" marL="476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0"/>
          <p:cNvSpPr/>
          <p:nvPr/>
        </p:nvSpPr>
        <p:spPr>
          <a:xfrm>
            <a:off x="1633927" y="686771"/>
            <a:ext cx="8289561"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a:t>
            </a:r>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OceanData 2030 will assist in the </a:t>
            </a:r>
            <a:r>
              <a:rPr lang="en-US" sz="2800">
                <a:solidFill>
                  <a:srgbClr val="FFFF00"/>
                </a:solidFill>
                <a:latin typeface="Calibri"/>
                <a:ea typeface="Calibri"/>
                <a:cs typeface="Calibri"/>
                <a:sym typeface="Calibri"/>
              </a:rPr>
              <a:t>implementation </a:t>
            </a:r>
            <a:r>
              <a:rPr lang="en-US" sz="2800">
                <a:solidFill>
                  <a:schemeClr val="lt1"/>
                </a:solidFill>
                <a:latin typeface="Calibri"/>
                <a:ea typeface="Calibri"/>
                <a:cs typeface="Calibri"/>
                <a:sym typeface="Calibri"/>
              </a:rPr>
              <a:t>of the </a:t>
            </a:r>
            <a:r>
              <a:rPr lang="en-US" sz="2800">
                <a:solidFill>
                  <a:srgbClr val="FFFF00"/>
                </a:solidFill>
                <a:latin typeface="Calibri"/>
                <a:ea typeface="Calibri"/>
                <a:cs typeface="Calibri"/>
                <a:sym typeface="Calibri"/>
              </a:rPr>
              <a:t>Ocean Decade D&amp;I Strategy &amp; Implementation Plan</a:t>
            </a:r>
            <a:endParaRPr sz="2800">
              <a:solidFill>
                <a:srgbClr val="FFFF00"/>
              </a:solidFill>
              <a:latin typeface="Calibri"/>
              <a:ea typeface="Calibri"/>
              <a:cs typeface="Calibri"/>
              <a:sym typeface="Calibri"/>
            </a:endParaRPr>
          </a:p>
          <a:p>
            <a:pPr indent="0" lvl="0" marL="0" marR="0" rtl="0" algn="l">
              <a:spcBef>
                <a:spcPts val="0"/>
              </a:spcBef>
              <a:spcAft>
                <a:spcPts val="0"/>
              </a:spcAft>
              <a:buNone/>
            </a:pPr>
            <a:r>
              <a:t/>
            </a:r>
            <a:endParaRPr sz="3200">
              <a:solidFill>
                <a:schemeClr val="lt1"/>
              </a:solidFill>
              <a:latin typeface="Calibri"/>
              <a:ea typeface="Calibri"/>
              <a:cs typeface="Calibri"/>
              <a:sym typeface="Calibri"/>
            </a:endParaRPr>
          </a:p>
        </p:txBody>
      </p:sp>
      <p:sp>
        <p:nvSpPr>
          <p:cNvPr id="179" name="Google Shape;179;p10"/>
          <p:cNvSpPr txBox="1"/>
          <p:nvPr/>
        </p:nvSpPr>
        <p:spPr>
          <a:xfrm>
            <a:off x="722178" y="130381"/>
            <a:ext cx="10697497" cy="646331"/>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The Ocean Decade D&amp;I Strategy &amp; Action Plan</a:t>
            </a:r>
            <a:endParaRPr sz="4000">
              <a:solidFill>
                <a:schemeClr val="lt1"/>
              </a:solidFill>
              <a:latin typeface="Calibri"/>
              <a:ea typeface="Calibri"/>
              <a:cs typeface="Calibri"/>
              <a:sym typeface="Calibri"/>
            </a:endParaRPr>
          </a:p>
        </p:txBody>
      </p:sp>
      <p:pic>
        <p:nvPicPr>
          <p:cNvPr descr="UN Ocean Decade – ECOP Programme" id="180" name="Google Shape;180;p10"/>
          <p:cNvPicPr preferRelativeResize="0"/>
          <p:nvPr/>
        </p:nvPicPr>
        <p:blipFill rotWithShape="1">
          <a:blip r:embed="rId3">
            <a:alphaModFix/>
          </a:blip>
          <a:srcRect b="0" l="0" r="0" t="0"/>
          <a:stretch/>
        </p:blipFill>
        <p:spPr>
          <a:xfrm>
            <a:off x="6023126" y="2728210"/>
            <a:ext cx="2626199" cy="3748900"/>
          </a:xfrm>
          <a:prstGeom prst="rect">
            <a:avLst/>
          </a:prstGeom>
          <a:solidFill>
            <a:srgbClr val="ECECEC"/>
          </a:solidFill>
          <a:ln cap="sq" cmpd="sng" w="1905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qr code with blue squares&#10;&#10;Description automatically generated with low confidence" id="181" name="Google Shape;181;p10"/>
          <p:cNvPicPr preferRelativeResize="0"/>
          <p:nvPr/>
        </p:nvPicPr>
        <p:blipFill rotWithShape="1">
          <a:blip r:embed="rId4">
            <a:alphaModFix/>
          </a:blip>
          <a:srcRect b="0" l="0" r="0" t="0"/>
          <a:stretch/>
        </p:blipFill>
        <p:spPr>
          <a:xfrm>
            <a:off x="10935202" y="3297066"/>
            <a:ext cx="968946" cy="968946"/>
          </a:xfrm>
          <a:prstGeom prst="rect">
            <a:avLst/>
          </a:prstGeom>
          <a:noFill/>
          <a:ln>
            <a:noFill/>
          </a:ln>
        </p:spPr>
      </p:pic>
      <p:pic>
        <p:nvPicPr>
          <p:cNvPr id="182" name="Google Shape;182;p10"/>
          <p:cNvPicPr preferRelativeResize="0"/>
          <p:nvPr/>
        </p:nvPicPr>
        <p:blipFill rotWithShape="1">
          <a:blip r:embed="rId5">
            <a:alphaModFix/>
          </a:blip>
          <a:srcRect b="0" l="0" r="0" t="0"/>
          <a:stretch/>
        </p:blipFill>
        <p:spPr>
          <a:xfrm>
            <a:off x="2659163" y="2728210"/>
            <a:ext cx="2647352" cy="3749770"/>
          </a:xfrm>
          <a:prstGeom prst="rect">
            <a:avLst/>
          </a:prstGeom>
          <a:solidFill>
            <a:srgbClr val="ECECEC"/>
          </a:solidFill>
          <a:ln cap="sq" cmpd="sng" w="1905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1"/>
          <p:cNvSpPr txBox="1"/>
          <p:nvPr/>
        </p:nvSpPr>
        <p:spPr>
          <a:xfrm>
            <a:off x="223866" y="255915"/>
            <a:ext cx="7225958" cy="5441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1" lang="en-US" sz="2400">
                <a:solidFill>
                  <a:schemeClr val="lt1"/>
                </a:solidFill>
                <a:latin typeface="Calibri"/>
                <a:ea typeface="Calibri"/>
                <a:cs typeface="Calibri"/>
                <a:sym typeface="Calibri"/>
              </a:rPr>
              <a:t>Two main types of users:</a:t>
            </a:r>
            <a:endParaRPr/>
          </a:p>
        </p:txBody>
      </p:sp>
      <p:sp>
        <p:nvSpPr>
          <p:cNvPr id="188" name="Google Shape;188;p11"/>
          <p:cNvSpPr/>
          <p:nvPr/>
        </p:nvSpPr>
        <p:spPr>
          <a:xfrm>
            <a:off x="679306" y="800100"/>
            <a:ext cx="3043238" cy="2914650"/>
          </a:xfrm>
          <a:prstGeom prst="ellipse">
            <a:avLst/>
          </a:prstGeom>
          <a:solidFill>
            <a:srgbClr val="7030A0">
              <a:alpha val="61568"/>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11"/>
          <p:cNvSpPr txBox="1"/>
          <p:nvPr/>
        </p:nvSpPr>
        <p:spPr>
          <a:xfrm>
            <a:off x="3836845" y="823159"/>
            <a:ext cx="7225958" cy="140569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Font typeface="Arial"/>
              <a:buNone/>
            </a:pPr>
            <a:r>
              <a:rPr b="1" lang="en-US" sz="1800">
                <a:solidFill>
                  <a:schemeClr val="lt1"/>
                </a:solidFill>
                <a:latin typeface="Calibri"/>
                <a:ea typeface="Calibri"/>
                <a:cs typeface="Calibri"/>
                <a:sym typeface="Calibri"/>
              </a:rPr>
              <a:t>Users of content. </a:t>
            </a:r>
            <a:r>
              <a:rPr lang="en-US" sz="1800">
                <a:solidFill>
                  <a:schemeClr val="lt1"/>
                </a:solidFill>
                <a:latin typeface="Calibri"/>
                <a:ea typeface="Calibri"/>
                <a:cs typeface="Calibri"/>
                <a:sym typeface="Calibri"/>
              </a:rPr>
              <a:t>Over 130,000 content items discoverable</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Access via global search or regional pilot hubs</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Examples: MSP: spatial data; Students: training opportunities; Literature reviews; Peer-to-peer expertise; Analysis of current / past projects.</a:t>
            </a:r>
            <a:endParaRPr/>
          </a:p>
        </p:txBody>
      </p:sp>
      <p:pic>
        <p:nvPicPr>
          <p:cNvPr id="190" name="Google Shape;190;p11"/>
          <p:cNvPicPr preferRelativeResize="0"/>
          <p:nvPr/>
        </p:nvPicPr>
        <p:blipFill rotWithShape="1">
          <a:blip r:embed="rId3">
            <a:alphaModFix/>
          </a:blip>
          <a:srcRect b="0" l="0" r="0" t="0"/>
          <a:stretch/>
        </p:blipFill>
        <p:spPr>
          <a:xfrm>
            <a:off x="4043362" y="2495550"/>
            <a:ext cx="7748587" cy="4090486"/>
          </a:xfrm>
          <a:prstGeom prst="rect">
            <a:avLst/>
          </a:prstGeom>
          <a:noFill/>
          <a:ln>
            <a:noFill/>
          </a:ln>
        </p:spPr>
      </p:pic>
      <p:pic>
        <p:nvPicPr>
          <p:cNvPr id="191" name="Google Shape;191;p11"/>
          <p:cNvPicPr preferRelativeResize="0"/>
          <p:nvPr/>
        </p:nvPicPr>
        <p:blipFill rotWithShape="1">
          <a:blip r:embed="rId4">
            <a:alphaModFix/>
          </a:blip>
          <a:srcRect b="0" l="0" r="0" t="0"/>
          <a:stretch/>
        </p:blipFill>
        <p:spPr>
          <a:xfrm>
            <a:off x="9483233" y="194654"/>
            <a:ext cx="2829328" cy="11354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2"/>
          <p:cNvSpPr txBox="1"/>
          <p:nvPr/>
        </p:nvSpPr>
        <p:spPr>
          <a:xfrm>
            <a:off x="223866" y="255915"/>
            <a:ext cx="7225958" cy="5441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1" lang="en-US" sz="2400">
                <a:solidFill>
                  <a:schemeClr val="lt1"/>
                </a:solidFill>
                <a:latin typeface="Calibri"/>
                <a:ea typeface="Calibri"/>
                <a:cs typeface="Calibri"/>
                <a:sym typeface="Calibri"/>
              </a:rPr>
              <a:t>Two main types of users:</a:t>
            </a:r>
            <a:endParaRPr/>
          </a:p>
        </p:txBody>
      </p:sp>
      <p:sp>
        <p:nvSpPr>
          <p:cNvPr id="197" name="Google Shape;197;p12"/>
          <p:cNvSpPr/>
          <p:nvPr/>
        </p:nvSpPr>
        <p:spPr>
          <a:xfrm>
            <a:off x="679306" y="800100"/>
            <a:ext cx="3043238" cy="2914650"/>
          </a:xfrm>
          <a:prstGeom prst="ellipse">
            <a:avLst/>
          </a:prstGeom>
          <a:solidFill>
            <a:srgbClr val="7030A0">
              <a:alpha val="61568"/>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12"/>
          <p:cNvSpPr/>
          <p:nvPr/>
        </p:nvSpPr>
        <p:spPr>
          <a:xfrm>
            <a:off x="679306" y="2495550"/>
            <a:ext cx="3043238" cy="2914650"/>
          </a:xfrm>
          <a:prstGeom prst="ellipse">
            <a:avLst/>
          </a:prstGeom>
          <a:solidFill>
            <a:schemeClr val="accent1">
              <a:alpha val="76470"/>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12"/>
          <p:cNvSpPr txBox="1"/>
          <p:nvPr/>
        </p:nvSpPr>
        <p:spPr>
          <a:xfrm>
            <a:off x="3836845" y="823159"/>
            <a:ext cx="7225958" cy="140569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Font typeface="Arial"/>
              <a:buNone/>
            </a:pPr>
            <a:r>
              <a:rPr b="1" lang="en-US" sz="1800">
                <a:solidFill>
                  <a:schemeClr val="lt1"/>
                </a:solidFill>
                <a:latin typeface="Calibri"/>
                <a:ea typeface="Calibri"/>
                <a:cs typeface="Calibri"/>
                <a:sym typeface="Calibri"/>
              </a:rPr>
              <a:t>Users of content. </a:t>
            </a:r>
            <a:r>
              <a:rPr lang="en-US" sz="1800">
                <a:solidFill>
                  <a:schemeClr val="lt1"/>
                </a:solidFill>
                <a:latin typeface="Calibri"/>
                <a:ea typeface="Calibri"/>
                <a:cs typeface="Calibri"/>
                <a:sym typeface="Calibri"/>
              </a:rPr>
              <a:t>Over 130,000 content items discoverable</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Access via global search or regional pilot hubs</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Examples: MSP: spatial data; Students: training opportunities; Literature reviews; Peer-to-peer expertise; Analysis of current / past projects.</a:t>
            </a:r>
            <a:endParaRPr/>
          </a:p>
        </p:txBody>
      </p:sp>
      <p:sp>
        <p:nvSpPr>
          <p:cNvPr id="200" name="Google Shape;200;p12"/>
          <p:cNvSpPr txBox="1"/>
          <p:nvPr/>
        </p:nvSpPr>
        <p:spPr>
          <a:xfrm>
            <a:off x="3836845" y="3461584"/>
            <a:ext cx="7793180" cy="295350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Font typeface="Arial"/>
              <a:buNone/>
            </a:pPr>
            <a:r>
              <a:rPr b="1" lang="en-US" sz="1800">
                <a:solidFill>
                  <a:schemeClr val="lt1"/>
                </a:solidFill>
                <a:latin typeface="Calibri"/>
                <a:ea typeface="Calibri"/>
                <a:cs typeface="Calibri"/>
                <a:sym typeface="Calibri"/>
              </a:rPr>
              <a:t>Users of technology. </a:t>
            </a:r>
            <a:r>
              <a:rPr lang="en-US" sz="1800">
                <a:solidFill>
                  <a:schemeClr val="lt1"/>
                </a:solidFill>
                <a:latin typeface="Calibri"/>
                <a:ea typeface="Calibri"/>
                <a:cs typeface="Calibri"/>
                <a:sym typeface="Calibri"/>
              </a:rPr>
              <a:t>Open access and free to adopt by anyone.</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ODIS patterns can be used to make metadata discoverable to this network and to others (Google Dataset Search etc).</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All the records in the ODIS knowledge graph can be accessed by anyone – shared to existing information systems (eg SPREP)</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ODIS can be used to create new regional or thematic portals (eg IOCAfrica).</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All records link back to the original authoritative source, and the source keeps control over the sharing 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3"/>
          <p:cNvSpPr txBox="1"/>
          <p:nvPr/>
        </p:nvSpPr>
        <p:spPr>
          <a:xfrm>
            <a:off x="1347018" y="130381"/>
            <a:ext cx="10697497" cy="132343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User testimonials</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4000">
              <a:solidFill>
                <a:schemeClr val="lt1"/>
              </a:solidFill>
              <a:latin typeface="Calibri"/>
              <a:ea typeface="Calibri"/>
              <a:cs typeface="Calibri"/>
              <a:sym typeface="Calibri"/>
            </a:endParaRPr>
          </a:p>
        </p:txBody>
      </p:sp>
      <p:sp>
        <p:nvSpPr>
          <p:cNvPr id="206" name="Google Shape;206;p13"/>
          <p:cNvSpPr txBox="1"/>
          <p:nvPr/>
        </p:nvSpPr>
        <p:spPr>
          <a:xfrm>
            <a:off x="286439" y="892366"/>
            <a:ext cx="4715219" cy="5355312"/>
          </a:xfrm>
          <a:prstGeom prst="rect">
            <a:avLst/>
          </a:prstGeom>
          <a:solidFill>
            <a:srgbClr val="1E4E79"/>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Our interactions with the OIH and ODIS have been very smooth and informative. A part of the CIOOS mandate is to improve the discoverability of ocean data in Canada. In three oceans and lots of territory, we have a lot of data - and knowing who had what was an issue. With very little effort on our part, all of CIOOS data holdings are now indexed and available via ODIS and OIH. The whole process validated our infrastructure choices to focus on federation. We have a system that works from local to sub-region to National and federation is at all levels. OIH’s design has allowed us to integrate very well and smoothly - and it helps us to fulfil our core mandate. It has been great working with OIH and ODIS so far and we look forward to collaborating in future.</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Scott Bruce, Canadian Integrated Observing System - </a:t>
            </a:r>
            <a:r>
              <a:rPr lang="en-US" sz="1800">
                <a:solidFill>
                  <a:schemeClr val="lt1"/>
                </a:solidFill>
                <a:latin typeface="Calibri"/>
                <a:ea typeface="Calibri"/>
                <a:cs typeface="Calibri"/>
                <a:sym typeface="Calibri"/>
              </a:rPr>
              <a:t>CIOOS, Canada</a:t>
            </a:r>
            <a:endParaRPr/>
          </a:p>
        </p:txBody>
      </p:sp>
      <p:sp>
        <p:nvSpPr>
          <p:cNvPr id="207" name="Google Shape;207;p13"/>
          <p:cNvSpPr txBox="1"/>
          <p:nvPr/>
        </p:nvSpPr>
        <p:spPr>
          <a:xfrm>
            <a:off x="1576830" y="1107572"/>
            <a:ext cx="4715219" cy="2585323"/>
          </a:xfrm>
          <a:prstGeom prst="rect">
            <a:avLst/>
          </a:prstGeom>
          <a:solidFill>
            <a:srgbClr val="7030A0"/>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We used OIH to to search for publications of MSP-related projects in East Africa (currently a very important management tool for marine areas) as well as performance of Marine Protected Areas. We also searched for projects on fisheries management in the Northern coast of Kenya.</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Harrison Ong’Anda, Kenya Marine and Fisheries Research Institute</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208" name="Google Shape;208;p13"/>
          <p:cNvSpPr txBox="1"/>
          <p:nvPr/>
        </p:nvSpPr>
        <p:spPr>
          <a:xfrm>
            <a:off x="2438725" y="3570022"/>
            <a:ext cx="4715219" cy="2308324"/>
          </a:xfrm>
          <a:prstGeom prst="rect">
            <a:avLst/>
          </a:prstGeom>
          <a:solidFill>
            <a:srgbClr val="2E75B5"/>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We used the OIH-AFRICA portal to search for ocean observation data, specifically Sea Surface Temperature (SST) to inform a research paper focusing on Sea Surface Temperature variability along the northern coast of the Gulf of Guinea that we will be publishing.</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Dr Sohou, Institut de Recherches Halieutiques et Océanologiques du Bénin</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209" name="Google Shape;209;p13"/>
          <p:cNvSpPr txBox="1"/>
          <p:nvPr/>
        </p:nvSpPr>
        <p:spPr>
          <a:xfrm>
            <a:off x="5520281" y="938532"/>
            <a:ext cx="4715219" cy="3416320"/>
          </a:xfrm>
          <a:prstGeom prst="rect">
            <a:avLst/>
          </a:prstGeom>
          <a:solidFill>
            <a:srgbClr val="1E4E79"/>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“The solution proposed by the Ocean InfoHub project directly supports several key objectives of the Ocean Decade’s data and information strategy. This strategy aims to transform the way we discover, access and use ocean data and information within the Ocean Decade and beyond, thus unleashing its power for the benefit of science and sustainable development solutions.” </a:t>
            </a:r>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Louis Demargne</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Data &amp; Knowledge Management Officer</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Ocean Decade Coordination Unit</a:t>
            </a:r>
            <a:endParaRPr sz="1800">
              <a:solidFill>
                <a:schemeClr val="lt1"/>
              </a:solidFill>
              <a:latin typeface="Calibri"/>
              <a:ea typeface="Calibri"/>
              <a:cs typeface="Calibri"/>
              <a:sym typeface="Calibri"/>
            </a:endParaRPr>
          </a:p>
        </p:txBody>
      </p:sp>
      <p:sp>
        <p:nvSpPr>
          <p:cNvPr id="210" name="Google Shape;210;p13"/>
          <p:cNvSpPr txBox="1"/>
          <p:nvPr/>
        </p:nvSpPr>
        <p:spPr>
          <a:xfrm>
            <a:off x="7329296" y="3570022"/>
            <a:ext cx="4715219" cy="2585323"/>
          </a:xfrm>
          <a:prstGeom prst="rect">
            <a:avLst/>
          </a:prstGeom>
          <a:solidFill>
            <a:srgbClr val="7030A0"/>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NIOMR has used OIH to search for documents / research papers on Coastal erosion and ocean dynamics monitoring at Seme, Yovoyan, Olomometa, Lekki and Orimedu beaches, Lagos state, Nigeria. They are using this information in a study aimed at developing a coastal erosion and flood monitoring system for the region.</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Regina Folorunsho, Nigerian Institute for Oceanography and Marine Research</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500"/>
                                        <p:tgtEl>
                                          <p:spTgt spid="2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p:tgtEl>
                                          <p:spTgt spid="2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14"/>
          <p:cNvPicPr preferRelativeResize="0"/>
          <p:nvPr/>
        </p:nvPicPr>
        <p:blipFill rotWithShape="1">
          <a:blip r:embed="rId3">
            <a:alphaModFix/>
          </a:blip>
          <a:srcRect b="0" l="0" r="0" t="0"/>
          <a:stretch/>
        </p:blipFill>
        <p:spPr>
          <a:xfrm>
            <a:off x="0" y="-455592"/>
            <a:ext cx="12192000" cy="7769183"/>
          </a:xfrm>
          <a:prstGeom prst="rect">
            <a:avLst/>
          </a:prstGeom>
          <a:noFill/>
          <a:ln>
            <a:noFill/>
          </a:ln>
        </p:spPr>
      </p:pic>
      <p:sp>
        <p:nvSpPr>
          <p:cNvPr id="216" name="Google Shape;216;p14"/>
          <p:cNvSpPr txBox="1"/>
          <p:nvPr/>
        </p:nvSpPr>
        <p:spPr>
          <a:xfrm>
            <a:off x="5572126" y="115087"/>
            <a:ext cx="6115051" cy="2308324"/>
          </a:xfrm>
          <a:prstGeom prst="rect">
            <a:avLst/>
          </a:prstGeom>
          <a:solidFill>
            <a:srgbClr val="00FA64"/>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OIH/ODIS Support for MSP and SOP communities of practice</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Find relevant information quickly and easily</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Identify data sources, expertise, reviews of literature – fast</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Portals can be established on any website, using this technology and accessing the full knowledge graph</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For those projects generating new data, enable discovery and FAIR compliance.</a:t>
            </a:r>
            <a:endParaRPr/>
          </a:p>
        </p:txBody>
      </p:sp>
      <p:cxnSp>
        <p:nvCxnSpPr>
          <p:cNvPr id="217" name="Google Shape;217;p14"/>
          <p:cNvCxnSpPr/>
          <p:nvPr/>
        </p:nvCxnSpPr>
        <p:spPr>
          <a:xfrm>
            <a:off x="7915274" y="2454269"/>
            <a:ext cx="0" cy="2256450"/>
          </a:xfrm>
          <a:prstGeom prst="straightConnector1">
            <a:avLst/>
          </a:prstGeom>
          <a:noFill/>
          <a:ln cap="flat" cmpd="sng" w="88900">
            <a:solidFill>
              <a:schemeClr val="lt1"/>
            </a:solidFill>
            <a:prstDash val="solid"/>
            <a:miter lim="800000"/>
            <a:headEnd len="sm" w="sm" type="none"/>
            <a:tailEnd len="med" w="med" type="triangle"/>
          </a:ln>
        </p:spPr>
      </p:cxnSp>
      <p:sp>
        <p:nvSpPr>
          <p:cNvPr id="218" name="Google Shape;218;p14"/>
          <p:cNvSpPr txBox="1"/>
          <p:nvPr/>
        </p:nvSpPr>
        <p:spPr>
          <a:xfrm>
            <a:off x="5572126" y="4710719"/>
            <a:ext cx="6115051" cy="1477328"/>
          </a:xfrm>
          <a:prstGeom prst="rect">
            <a:avLst/>
          </a:prstGeom>
          <a:solidFill>
            <a:srgbClr val="FFFF00"/>
          </a:solidFill>
          <a:ln cap="flat" cmpd="sng" w="9525">
            <a:solidFill>
              <a:srgbClr val="02365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2365A"/>
                </a:solidFill>
                <a:latin typeface="Calibri"/>
                <a:ea typeface="Calibri"/>
                <a:cs typeface="Calibri"/>
                <a:sym typeface="Calibri"/>
              </a:rPr>
              <a:t>Examples of our partners supporting MSP: </a:t>
            </a:r>
            <a:endParaRPr/>
          </a:p>
          <a:p>
            <a:pPr indent="-285750" lvl="0" marL="285750" marR="0" rtl="0" algn="l">
              <a:spcBef>
                <a:spcPts val="0"/>
              </a:spcBef>
              <a:spcAft>
                <a:spcPts val="0"/>
              </a:spcAft>
              <a:buClr>
                <a:srgbClr val="02365A"/>
              </a:buClr>
              <a:buSzPts val="1800"/>
              <a:buFont typeface="Arial"/>
              <a:buChar char="•"/>
            </a:pPr>
            <a:r>
              <a:rPr b="1" lang="en-US" sz="1800">
                <a:solidFill>
                  <a:srgbClr val="02365A"/>
                </a:solidFill>
                <a:latin typeface="Calibri"/>
                <a:ea typeface="Calibri"/>
                <a:cs typeface="Calibri"/>
                <a:sym typeface="Calibri"/>
              </a:rPr>
              <a:t>Benguela Current Commission GeoNode</a:t>
            </a:r>
            <a:endParaRPr b="1" sz="1800">
              <a:solidFill>
                <a:srgbClr val="02365A"/>
              </a:solidFill>
              <a:latin typeface="Calibri"/>
              <a:ea typeface="Calibri"/>
              <a:cs typeface="Calibri"/>
              <a:sym typeface="Calibri"/>
            </a:endParaRPr>
          </a:p>
          <a:p>
            <a:pPr indent="-285750" lvl="0" marL="285750" marR="0" rtl="0" algn="l">
              <a:spcBef>
                <a:spcPts val="0"/>
              </a:spcBef>
              <a:spcAft>
                <a:spcPts val="0"/>
              </a:spcAft>
              <a:buClr>
                <a:srgbClr val="02365A"/>
              </a:buClr>
              <a:buSzPts val="1800"/>
              <a:buFont typeface="Arial"/>
              <a:buChar char="•"/>
            </a:pPr>
            <a:r>
              <a:rPr b="1" lang="en-US" sz="1800">
                <a:solidFill>
                  <a:srgbClr val="02365A"/>
                </a:solidFill>
                <a:latin typeface="Calibri"/>
                <a:ea typeface="Calibri"/>
                <a:cs typeface="Calibri"/>
                <a:sym typeface="Calibri"/>
              </a:rPr>
              <a:t>CORDIO, MarCoSIO and WIO Symphony in the WIO region </a:t>
            </a:r>
            <a:endParaRPr/>
          </a:p>
          <a:p>
            <a:pPr indent="-285750" lvl="0" marL="285750" marR="0" rtl="0" algn="l">
              <a:spcBef>
                <a:spcPts val="0"/>
              </a:spcBef>
              <a:spcAft>
                <a:spcPts val="0"/>
              </a:spcAft>
              <a:buClr>
                <a:srgbClr val="02365A"/>
              </a:buClr>
              <a:buSzPts val="1800"/>
              <a:buFont typeface="Arial"/>
              <a:buChar char="•"/>
            </a:pPr>
            <a:r>
              <a:rPr b="1" lang="en-US" sz="1800">
                <a:solidFill>
                  <a:srgbClr val="02365A"/>
                </a:solidFill>
                <a:latin typeface="Calibri"/>
                <a:ea typeface="Calibri"/>
                <a:cs typeface="Calibri"/>
                <a:sym typeface="Calibri"/>
              </a:rPr>
              <a:t>Caribbean Marine Atlas </a:t>
            </a:r>
            <a:endParaRPr/>
          </a:p>
          <a:p>
            <a:pPr indent="-285750" lvl="0" marL="285750" marR="0" rtl="0" algn="l">
              <a:spcBef>
                <a:spcPts val="0"/>
              </a:spcBef>
              <a:spcAft>
                <a:spcPts val="0"/>
              </a:spcAft>
              <a:buClr>
                <a:srgbClr val="02365A"/>
              </a:buClr>
              <a:buSzPts val="1800"/>
              <a:buFont typeface="Arial"/>
              <a:buChar char="•"/>
            </a:pPr>
            <a:r>
              <a:rPr b="1" lang="en-US" sz="1800">
                <a:solidFill>
                  <a:srgbClr val="02365A"/>
                </a:solidFill>
                <a:latin typeface="Calibri"/>
                <a:ea typeface="Calibri"/>
                <a:cs typeface="Calibri"/>
                <a:sym typeface="Calibri"/>
              </a:rPr>
              <a:t>International Coastal Atlas Network (ICAN)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5"/>
          <p:cNvSpPr txBox="1"/>
          <p:nvPr/>
        </p:nvSpPr>
        <p:spPr>
          <a:xfrm>
            <a:off x="1347018" y="130381"/>
            <a:ext cx="10697497" cy="120032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Final Monitoring Results Framework</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r>
              <a:rPr lang="en-US" sz="3200">
                <a:solidFill>
                  <a:srgbClr val="00FA64"/>
                </a:solidFill>
                <a:latin typeface="Calibri"/>
                <a:ea typeface="Calibri"/>
                <a:cs typeface="Calibri"/>
                <a:sym typeface="Calibri"/>
              </a:rPr>
              <a:t>All project targets are fully achieved </a:t>
            </a:r>
            <a:endParaRPr/>
          </a:p>
        </p:txBody>
      </p:sp>
      <p:pic>
        <p:nvPicPr>
          <p:cNvPr id="224" name="Google Shape;224;p15"/>
          <p:cNvPicPr preferRelativeResize="0"/>
          <p:nvPr/>
        </p:nvPicPr>
        <p:blipFill rotWithShape="1">
          <a:blip r:embed="rId3">
            <a:alphaModFix/>
          </a:blip>
          <a:srcRect b="0" l="0" r="0" t="0"/>
          <a:stretch/>
        </p:blipFill>
        <p:spPr>
          <a:xfrm>
            <a:off x="1060450" y="1657350"/>
            <a:ext cx="10071100" cy="3543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6"/>
          <p:cNvSpPr txBox="1"/>
          <p:nvPr/>
        </p:nvSpPr>
        <p:spPr>
          <a:xfrm>
            <a:off x="1347018" y="130381"/>
            <a:ext cx="10697497" cy="132343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Final Monitoring Results Framework</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4000">
              <a:solidFill>
                <a:schemeClr val="lt1"/>
              </a:solidFill>
              <a:latin typeface="Calibri"/>
              <a:ea typeface="Calibri"/>
              <a:cs typeface="Calibri"/>
              <a:sym typeface="Calibri"/>
            </a:endParaRPr>
          </a:p>
        </p:txBody>
      </p:sp>
      <p:pic>
        <p:nvPicPr>
          <p:cNvPr id="230" name="Google Shape;230;p16"/>
          <p:cNvPicPr preferRelativeResize="0"/>
          <p:nvPr/>
        </p:nvPicPr>
        <p:blipFill rotWithShape="1">
          <a:blip r:embed="rId3">
            <a:alphaModFix/>
          </a:blip>
          <a:srcRect b="0" l="0" r="0" t="0"/>
          <a:stretch/>
        </p:blipFill>
        <p:spPr>
          <a:xfrm>
            <a:off x="1073150" y="1549400"/>
            <a:ext cx="10045700" cy="375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7"/>
          <p:cNvSpPr txBox="1"/>
          <p:nvPr/>
        </p:nvSpPr>
        <p:spPr>
          <a:xfrm>
            <a:off x="1347018" y="130381"/>
            <a:ext cx="10697497" cy="132343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Final Monitoring Results Framework</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4000">
              <a:solidFill>
                <a:schemeClr val="lt1"/>
              </a:solidFill>
              <a:latin typeface="Calibri"/>
              <a:ea typeface="Calibri"/>
              <a:cs typeface="Calibri"/>
              <a:sym typeface="Calibri"/>
            </a:endParaRPr>
          </a:p>
        </p:txBody>
      </p:sp>
      <p:pic>
        <p:nvPicPr>
          <p:cNvPr id="236" name="Google Shape;236;p17"/>
          <p:cNvPicPr preferRelativeResize="0"/>
          <p:nvPr/>
        </p:nvPicPr>
        <p:blipFill rotWithShape="1">
          <a:blip r:embed="rId3">
            <a:alphaModFix/>
          </a:blip>
          <a:srcRect b="0" l="0" r="0" t="0"/>
          <a:stretch/>
        </p:blipFill>
        <p:spPr>
          <a:xfrm>
            <a:off x="1066800" y="857250"/>
            <a:ext cx="100584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8"/>
          <p:cNvSpPr txBox="1"/>
          <p:nvPr/>
        </p:nvSpPr>
        <p:spPr>
          <a:xfrm>
            <a:off x="1347018" y="130381"/>
            <a:ext cx="10697497" cy="132343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Final Monitoring Results Framework</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4000">
              <a:solidFill>
                <a:schemeClr val="lt1"/>
              </a:solidFill>
              <a:latin typeface="Calibri"/>
              <a:ea typeface="Calibri"/>
              <a:cs typeface="Calibri"/>
              <a:sym typeface="Calibri"/>
            </a:endParaRPr>
          </a:p>
        </p:txBody>
      </p:sp>
      <p:pic>
        <p:nvPicPr>
          <p:cNvPr id="242" name="Google Shape;242;p18"/>
          <p:cNvPicPr preferRelativeResize="0"/>
          <p:nvPr/>
        </p:nvPicPr>
        <p:blipFill rotWithShape="1">
          <a:blip r:embed="rId3">
            <a:alphaModFix/>
          </a:blip>
          <a:srcRect b="0" l="0" r="0" t="0"/>
          <a:stretch/>
        </p:blipFill>
        <p:spPr>
          <a:xfrm>
            <a:off x="1060450" y="876300"/>
            <a:ext cx="10071100" cy="5105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9"/>
          <p:cNvSpPr txBox="1"/>
          <p:nvPr/>
        </p:nvSpPr>
        <p:spPr>
          <a:xfrm>
            <a:off x="1347018" y="130381"/>
            <a:ext cx="10697497" cy="132343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Final Month activities</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4000">
              <a:solidFill>
                <a:schemeClr val="lt1"/>
              </a:solidFill>
              <a:latin typeface="Calibri"/>
              <a:ea typeface="Calibri"/>
              <a:cs typeface="Calibri"/>
              <a:sym typeface="Calibri"/>
            </a:endParaRPr>
          </a:p>
        </p:txBody>
      </p:sp>
      <p:sp>
        <p:nvSpPr>
          <p:cNvPr id="248" name="Google Shape;248;p19"/>
          <p:cNvSpPr txBox="1"/>
          <p:nvPr/>
        </p:nvSpPr>
        <p:spPr>
          <a:xfrm>
            <a:off x="719071" y="1346345"/>
            <a:ext cx="9890172" cy="5164624"/>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FFFF00"/>
              </a:buClr>
              <a:buSzPts val="1800"/>
              <a:buFont typeface="Arial"/>
              <a:buNone/>
            </a:pPr>
            <a:r>
              <a:rPr b="1" lang="en-US" sz="1800">
                <a:solidFill>
                  <a:srgbClr val="FFFF00"/>
                </a:solidFill>
                <a:latin typeface="Calibri"/>
                <a:ea typeface="Calibri"/>
                <a:cs typeface="Calibri"/>
                <a:sym typeface="Calibri"/>
              </a:rPr>
              <a:t>Finalisation of this meeting report</a:t>
            </a:r>
            <a:endParaRPr/>
          </a:p>
          <a:p>
            <a:pPr indent="0" lvl="0" marL="0" marR="0" rtl="0" algn="l">
              <a:lnSpc>
                <a:spcPct val="90000"/>
              </a:lnSpc>
              <a:spcBef>
                <a:spcPts val="1000"/>
              </a:spcBef>
              <a:spcAft>
                <a:spcPts val="0"/>
              </a:spcAft>
              <a:buClr>
                <a:schemeClr val="dk1"/>
              </a:buClr>
              <a:buSzPts val="1800"/>
              <a:buFont typeface="Arial"/>
              <a:buNone/>
            </a:pPr>
            <a:r>
              <a:t/>
            </a:r>
            <a:endParaRPr b="1" sz="1800">
              <a:solidFill>
                <a:srgbClr val="FFFF00"/>
              </a:solidFill>
              <a:latin typeface="Calibri"/>
              <a:ea typeface="Calibri"/>
              <a:cs typeface="Calibri"/>
              <a:sym typeface="Calibri"/>
            </a:endParaRPr>
          </a:p>
          <a:p>
            <a:pPr indent="0" lvl="0" marL="0" marR="0" rtl="0" algn="l">
              <a:lnSpc>
                <a:spcPct val="90000"/>
              </a:lnSpc>
              <a:spcBef>
                <a:spcPts val="1000"/>
              </a:spcBef>
              <a:spcAft>
                <a:spcPts val="0"/>
              </a:spcAft>
              <a:buClr>
                <a:srgbClr val="FFFF00"/>
              </a:buClr>
              <a:buSzPts val="1800"/>
              <a:buFont typeface="Arial"/>
              <a:buNone/>
            </a:pPr>
            <a:r>
              <a:rPr b="1" lang="en-US" sz="1800">
                <a:solidFill>
                  <a:srgbClr val="FFFF00"/>
                </a:solidFill>
                <a:latin typeface="Calibri"/>
                <a:ea typeface="Calibri"/>
                <a:cs typeface="Calibri"/>
                <a:sym typeface="Calibri"/>
              </a:rPr>
              <a:t>Five contracts will be completed and signed off</a:t>
            </a:r>
            <a:endParaRPr sz="1800">
              <a:solidFill>
                <a:srgbClr val="FFFF00"/>
              </a:solidFill>
              <a:latin typeface="Calibri"/>
              <a:ea typeface="Calibri"/>
              <a:cs typeface="Calibri"/>
              <a:sym typeface="Calibri"/>
            </a:endParaRPr>
          </a:p>
          <a:p>
            <a:pPr indent="-342900" lvl="0" marL="342900" marR="0" rtl="0" algn="l">
              <a:lnSpc>
                <a:spcPct val="90000"/>
              </a:lnSpc>
              <a:spcBef>
                <a:spcPts val="1000"/>
              </a:spcBef>
              <a:spcAft>
                <a:spcPts val="0"/>
              </a:spcAft>
              <a:buClr>
                <a:schemeClr val="lt1"/>
              </a:buClr>
              <a:buSzPts val="1800"/>
              <a:buFont typeface="Calibri"/>
              <a:buAutoNum type="arabicPeriod"/>
            </a:pPr>
            <a:r>
              <a:rPr lang="en-US" sz="1800">
                <a:solidFill>
                  <a:schemeClr val="lt1"/>
                </a:solidFill>
                <a:latin typeface="Calibri"/>
                <a:ea typeface="Calibri"/>
                <a:cs typeface="Calibri"/>
                <a:sym typeface="Calibri"/>
              </a:rPr>
              <a:t>PSIDS engagement (workshop on 27</a:t>
            </a:r>
            <a:r>
              <a:rPr baseline="30000" lang="en-US" sz="1800">
                <a:solidFill>
                  <a:schemeClr val="lt1"/>
                </a:solidFill>
                <a:latin typeface="Calibri"/>
                <a:ea typeface="Calibri"/>
                <a:cs typeface="Calibri"/>
                <a:sym typeface="Calibri"/>
              </a:rPr>
              <a:t>th</a:t>
            </a:r>
            <a:r>
              <a:rPr lang="en-US" sz="1800">
                <a:solidFill>
                  <a:schemeClr val="lt1"/>
                </a:solidFill>
                <a:latin typeface="Calibri"/>
                <a:ea typeface="Calibri"/>
                <a:cs typeface="Calibri"/>
                <a:sym typeface="Calibri"/>
              </a:rPr>
              <a:t> May)</a:t>
            </a:r>
            <a:endParaRPr/>
          </a:p>
          <a:p>
            <a:pPr indent="-342900" lvl="0" marL="342900" marR="0" rtl="0" algn="l">
              <a:lnSpc>
                <a:spcPct val="90000"/>
              </a:lnSpc>
              <a:spcBef>
                <a:spcPts val="1000"/>
              </a:spcBef>
              <a:spcAft>
                <a:spcPts val="0"/>
              </a:spcAft>
              <a:buClr>
                <a:schemeClr val="lt1"/>
              </a:buClr>
              <a:buSzPts val="1800"/>
              <a:buFont typeface="Calibri"/>
              <a:buAutoNum type="arabicPeriod"/>
            </a:pPr>
            <a:r>
              <a:rPr lang="en-US" sz="1800">
                <a:solidFill>
                  <a:schemeClr val="lt1"/>
                </a:solidFill>
                <a:latin typeface="Calibri"/>
                <a:ea typeface="Calibri"/>
                <a:cs typeface="Calibri"/>
                <a:sym typeface="Calibri"/>
              </a:rPr>
              <a:t>Doug Fils</a:t>
            </a:r>
            <a:endParaRPr sz="1800">
              <a:solidFill>
                <a:schemeClr val="lt1"/>
              </a:solidFill>
              <a:latin typeface="Calibri"/>
              <a:ea typeface="Calibri"/>
              <a:cs typeface="Calibri"/>
              <a:sym typeface="Calibri"/>
            </a:endParaRPr>
          </a:p>
          <a:p>
            <a:pPr indent="-342900" lvl="0" marL="342900" marR="0" rtl="0" algn="l">
              <a:lnSpc>
                <a:spcPct val="90000"/>
              </a:lnSpc>
              <a:spcBef>
                <a:spcPts val="1000"/>
              </a:spcBef>
              <a:spcAft>
                <a:spcPts val="0"/>
              </a:spcAft>
              <a:buClr>
                <a:schemeClr val="lt1"/>
              </a:buClr>
              <a:buSzPts val="1800"/>
              <a:buFont typeface="Calibri"/>
              <a:buAutoNum type="arabicPeriod"/>
            </a:pPr>
            <a:r>
              <a:rPr lang="en-US" sz="1800">
                <a:solidFill>
                  <a:schemeClr val="lt1"/>
                </a:solidFill>
                <a:latin typeface="Calibri"/>
                <a:ea typeface="Calibri"/>
                <a:cs typeface="Calibri"/>
                <a:sym typeface="Calibri"/>
              </a:rPr>
              <a:t>Jeff McKenna</a:t>
            </a:r>
            <a:endParaRPr/>
          </a:p>
          <a:p>
            <a:pPr indent="-342900" lvl="0" marL="342900" marR="0" rtl="0" algn="l">
              <a:lnSpc>
                <a:spcPct val="90000"/>
              </a:lnSpc>
              <a:spcBef>
                <a:spcPts val="1000"/>
              </a:spcBef>
              <a:spcAft>
                <a:spcPts val="0"/>
              </a:spcAft>
              <a:buClr>
                <a:schemeClr val="lt1"/>
              </a:buClr>
              <a:buSzPts val="1800"/>
              <a:buFont typeface="Calibri"/>
              <a:buAutoNum type="arabicPeriod"/>
            </a:pPr>
            <a:r>
              <a:rPr lang="en-US" sz="1800">
                <a:solidFill>
                  <a:schemeClr val="lt1"/>
                </a:solidFill>
                <a:latin typeface="Calibri"/>
                <a:ea typeface="Calibri"/>
                <a:cs typeface="Calibri"/>
                <a:sym typeface="Calibri"/>
              </a:rPr>
              <a:t>Sciencecrunchers outreach, updated video and content</a:t>
            </a:r>
            <a:endParaRPr/>
          </a:p>
          <a:p>
            <a:pPr indent="-342900" lvl="0" marL="342900" marR="0" rtl="0" algn="l">
              <a:lnSpc>
                <a:spcPct val="90000"/>
              </a:lnSpc>
              <a:spcBef>
                <a:spcPts val="1000"/>
              </a:spcBef>
              <a:spcAft>
                <a:spcPts val="0"/>
              </a:spcAft>
              <a:buClr>
                <a:schemeClr val="lt1"/>
              </a:buClr>
              <a:buSzPts val="1800"/>
              <a:buFont typeface="Calibri"/>
              <a:buAutoNum type="arabicPeriod"/>
            </a:pPr>
            <a:r>
              <a:rPr lang="en-US" sz="1800">
                <a:solidFill>
                  <a:schemeClr val="lt1"/>
                </a:solidFill>
                <a:latin typeface="Calibri"/>
                <a:ea typeface="Calibri"/>
                <a:cs typeface="Calibri"/>
                <a:sym typeface="Calibri"/>
              </a:rPr>
              <a:t>Trust-IT front end development</a:t>
            </a:r>
            <a:endParaRPr/>
          </a:p>
          <a:p>
            <a:pPr indent="-228600" lvl="0" marL="342900" marR="0" rtl="0" algn="l">
              <a:lnSpc>
                <a:spcPct val="90000"/>
              </a:lnSpc>
              <a:spcBef>
                <a:spcPts val="100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rgbClr val="FFFF00"/>
              </a:buClr>
              <a:buSzPts val="1800"/>
              <a:buFont typeface="Arial"/>
              <a:buNone/>
            </a:pPr>
            <a:r>
              <a:rPr b="1" lang="en-US" sz="1800">
                <a:solidFill>
                  <a:srgbClr val="FFFF00"/>
                </a:solidFill>
                <a:latin typeface="Calibri"/>
                <a:ea typeface="Calibri"/>
                <a:cs typeface="Calibri"/>
                <a:sym typeface="Calibri"/>
              </a:rPr>
              <a:t>Online participation in:</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IMDIS conference</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23rd Annual Large Marine Ecosystems (LME23) Consultative Meeting</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OTGA Steering Group meeting + workshop</a:t>
            </a:r>
            <a:endParaRPr/>
          </a:p>
          <a:p>
            <a:pPr indent="-285750" lvl="0" marL="285750" marR="0" rtl="0" algn="l">
              <a:lnSpc>
                <a:spcPct val="90000"/>
              </a:lnSpc>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DSIG activities</a:t>
            </a:r>
            <a:endParaRPr/>
          </a:p>
          <a:p>
            <a:pPr indent="0" lvl="0" marL="0" marR="0" rtl="0" algn="l">
              <a:lnSpc>
                <a:spcPct val="90000"/>
              </a:lnSpc>
              <a:spcBef>
                <a:spcPts val="100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nvSpPr>
        <p:spPr>
          <a:xfrm>
            <a:off x="228931" y="1700966"/>
            <a:ext cx="7480164" cy="4369328"/>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 proliferation of online sources of data and information (ODISCat currently contains over 3100 records https://catalogue.odis.org/)</a:t>
            </a:r>
            <a:endParaRPr/>
          </a:p>
          <a:p>
            <a:pPr indent="-342900" lvl="0" marL="342900" marR="0" rtl="0" algn="l">
              <a:lnSpc>
                <a:spcPct val="90000"/>
              </a:lnSpc>
              <a:spcBef>
                <a:spcPts val="10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 diversity of online data systems</a:t>
            </a:r>
            <a:endParaRPr/>
          </a:p>
          <a:p>
            <a:pPr indent="-342900" lvl="0" marL="342900" marR="0" rtl="0" algn="l">
              <a:lnSpc>
                <a:spcPct val="90000"/>
              </a:lnSpc>
              <a:spcBef>
                <a:spcPts val="10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Global data and information resources have useful content, but local users might not know about them</a:t>
            </a:r>
            <a:endParaRPr/>
          </a:p>
          <a:p>
            <a:pPr indent="-342900" lvl="0" marL="342900" marR="0" rtl="0" algn="l">
              <a:lnSpc>
                <a:spcPct val="90000"/>
              </a:lnSpc>
              <a:spcBef>
                <a:spcPts val="10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Challenges of trust in some regions</a:t>
            </a:r>
            <a:endParaRPr/>
          </a:p>
          <a:p>
            <a:pPr indent="-342900" lvl="0" marL="342900" marR="0" rtl="0" algn="l">
              <a:lnSpc>
                <a:spcPct val="90000"/>
              </a:lnSpc>
              <a:spcBef>
                <a:spcPts val="10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ODISCat is now an integral part of ODIS, and registering with ODISCat will be the first step in the workflow for joining the ODIS federation.</a:t>
            </a:r>
            <a:endParaRPr/>
          </a:p>
          <a:p>
            <a:pPr indent="-171450" lvl="0" marL="28575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2"/>
          <p:cNvSpPr txBox="1"/>
          <p:nvPr/>
        </p:nvSpPr>
        <p:spPr>
          <a:xfrm>
            <a:off x="1317523" y="130381"/>
            <a:ext cx="10288066" cy="707886"/>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Pre-2020 </a:t>
            </a:r>
            <a:r>
              <a:rPr b="0" i="0" lang="en-US" sz="4000" u="none" cap="none" strike="noStrike">
                <a:solidFill>
                  <a:srgbClr val="FFFF00"/>
                </a:solidFill>
                <a:latin typeface="Calibri"/>
                <a:ea typeface="Calibri"/>
                <a:cs typeface="Calibri"/>
                <a:sym typeface="Calibri"/>
              </a:rPr>
              <a:t>Challenges identified</a:t>
            </a:r>
            <a:endParaRPr/>
          </a:p>
        </p:txBody>
      </p:sp>
      <p:pic>
        <p:nvPicPr>
          <p:cNvPr id="108" name="Google Shape;108;p2"/>
          <p:cNvPicPr preferRelativeResize="0"/>
          <p:nvPr/>
        </p:nvPicPr>
        <p:blipFill rotWithShape="1">
          <a:blip r:embed="rId3">
            <a:alphaModFix/>
          </a:blip>
          <a:srcRect b="0" l="0" r="0" t="0"/>
          <a:stretch/>
        </p:blipFill>
        <p:spPr>
          <a:xfrm>
            <a:off x="7709095" y="1045779"/>
            <a:ext cx="4396438" cy="2555549"/>
          </a:xfrm>
          <a:prstGeom prst="rect">
            <a:avLst/>
          </a:prstGeom>
          <a:noFill/>
          <a:ln cap="flat" cmpd="sng" w="25400">
            <a:solidFill>
              <a:srgbClr val="002060"/>
            </a:solidFill>
            <a:prstDash val="solid"/>
            <a:round/>
            <a:headEnd len="sm" w="sm" type="none"/>
            <a:tailEnd len="sm" w="sm" type="none"/>
          </a:ln>
        </p:spPr>
      </p:pic>
      <p:cxnSp>
        <p:nvCxnSpPr>
          <p:cNvPr id="109" name="Google Shape;109;p2"/>
          <p:cNvCxnSpPr/>
          <p:nvPr/>
        </p:nvCxnSpPr>
        <p:spPr>
          <a:xfrm>
            <a:off x="5303520" y="2560320"/>
            <a:ext cx="2208628" cy="0"/>
          </a:xfrm>
          <a:prstGeom prst="straightConnector1">
            <a:avLst/>
          </a:prstGeom>
          <a:noFill/>
          <a:ln cap="flat" cmpd="sng" w="76200">
            <a:solidFill>
              <a:srgbClr val="FFFF00"/>
            </a:solidFill>
            <a:prstDash val="solid"/>
            <a:miter lim="800000"/>
            <a:headEnd len="sm" w="sm"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253" name="Shape 253"/>
        <p:cNvGrpSpPr/>
        <p:nvPr/>
      </p:nvGrpSpPr>
      <p:grpSpPr>
        <a:xfrm>
          <a:off x="0" y="0"/>
          <a:ext cx="0" cy="0"/>
          <a:chOff x="0" y="0"/>
          <a:chExt cx="0" cy="0"/>
        </a:xfrm>
      </p:grpSpPr>
      <p:sp>
        <p:nvSpPr>
          <p:cNvPr id="254" name="Google Shape;254;p20"/>
          <p:cNvSpPr txBox="1"/>
          <p:nvPr/>
        </p:nvSpPr>
        <p:spPr>
          <a:xfrm>
            <a:off x="-21994" y="-6339"/>
            <a:ext cx="12190415" cy="923330"/>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alibri"/>
                <a:ea typeface="Calibri"/>
                <a:cs typeface="Calibri"/>
                <a:sym typeface="Calibri"/>
              </a:rPr>
              <a:t>Thank you</a:t>
            </a:r>
            <a:endParaRPr/>
          </a:p>
        </p:txBody>
      </p:sp>
      <p:sp>
        <p:nvSpPr>
          <p:cNvPr id="255" name="Google Shape;255;p20"/>
          <p:cNvSpPr/>
          <p:nvPr/>
        </p:nvSpPr>
        <p:spPr>
          <a:xfrm>
            <a:off x="10127226" y="629265"/>
            <a:ext cx="1877961" cy="1337187"/>
          </a:xfrm>
          <a:prstGeom prst="rect">
            <a:avLst/>
          </a:prstGeom>
          <a:solidFill>
            <a:srgbClr val="001F6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0"/>
          <p:cNvSpPr txBox="1"/>
          <p:nvPr/>
        </p:nvSpPr>
        <p:spPr>
          <a:xfrm>
            <a:off x="1322943" y="1143622"/>
            <a:ext cx="9833384" cy="6768487"/>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2000"/>
              <a:buFont typeface="Arial"/>
              <a:buNone/>
            </a:pPr>
            <a:r>
              <a:rPr lang="en-US" sz="2000">
                <a:solidFill>
                  <a:srgbClr val="FFFF00"/>
                </a:solidFill>
                <a:latin typeface="Calibri"/>
                <a:ea typeface="Calibri"/>
                <a:cs typeface="Calibri"/>
                <a:sym typeface="Calibri"/>
              </a:rPr>
              <a:t>Thank you for your contributions to the OIH Project!</a:t>
            </a:r>
            <a:endParaRPr/>
          </a:p>
          <a:p>
            <a:pPr indent="0" lvl="0" marL="0" marR="0" rtl="0" algn="l">
              <a:lnSpc>
                <a:spcPct val="90000"/>
              </a:lnSpc>
              <a:spcBef>
                <a:spcPts val="1000"/>
              </a:spcBef>
              <a:spcAft>
                <a:spcPts val="0"/>
              </a:spcAft>
              <a:buClr>
                <a:schemeClr val="lt1"/>
              </a:buClr>
              <a:buSzPts val="2000"/>
              <a:buFont typeface="Arial"/>
              <a:buNone/>
            </a:pPr>
            <a:r>
              <a:rPr lang="en-US" sz="2000">
                <a:solidFill>
                  <a:schemeClr val="lt1"/>
                </a:solidFill>
                <a:latin typeface="Calibri"/>
                <a:ea typeface="Calibri"/>
                <a:cs typeface="Calibri"/>
                <a:sym typeface="Calibri"/>
              </a:rPr>
              <a:t>In reaching our milestones, grateful thanks are due to the IODE PO team, funder (Government of Flanders, Kingdom of Belgium), WP2 secretariat and contractors, WP2 working group, three regional coordination teams (Africa, LAC and PSIDS), implementation partners and other project partners.</a:t>
            </a:r>
            <a:endParaRPr/>
          </a:p>
          <a:p>
            <a:pPr indent="0" lvl="0" marL="0" marR="0" rtl="0" algn="l">
              <a:lnSpc>
                <a:spcPct val="90000"/>
              </a:lnSpc>
              <a:spcBef>
                <a:spcPts val="1000"/>
              </a:spcBef>
              <a:spcAft>
                <a:spcPts val="0"/>
              </a:spcAft>
              <a:buClr>
                <a:schemeClr val="lt1"/>
              </a:buClr>
              <a:buSzPts val="2000"/>
              <a:buFont typeface="Arial"/>
              <a:buNone/>
            </a:pPr>
            <a:r>
              <a:rPr lang="en-US" sz="2000">
                <a:solidFill>
                  <a:schemeClr val="lt1"/>
                </a:solidFill>
                <a:latin typeface="Calibri"/>
                <a:ea typeface="Calibri"/>
                <a:cs typeface="Calibri"/>
                <a:sym typeface="Calibri"/>
              </a:rPr>
              <a:t>The legacy of OIH will be maintained by IODE and expanded through the ODIS Programme component, adding functionality as requested by end users, linking partners from new regions around the world  and also to develop OceanData 2030 in support of the UN Decade of Ocean Science for Sustainable Development.</a:t>
            </a:r>
            <a:endParaRPr/>
          </a:p>
          <a:p>
            <a:pPr indent="0" lvl="0" marL="0" marR="0" rtl="0" algn="l">
              <a:lnSpc>
                <a:spcPct val="90000"/>
              </a:lnSpc>
              <a:spcBef>
                <a:spcPts val="1000"/>
              </a:spcBef>
              <a:spcAft>
                <a:spcPts val="0"/>
              </a:spcAft>
              <a:buClr>
                <a:schemeClr val="lt1"/>
              </a:buClr>
              <a:buSzPts val="2000"/>
              <a:buFont typeface="Arial"/>
              <a:buNone/>
            </a:pPr>
            <a:r>
              <a:rPr lang="en-US" sz="2000">
                <a:solidFill>
                  <a:schemeClr val="lt1"/>
                </a:solidFill>
                <a:latin typeface="Calibri"/>
                <a:ea typeface="Calibri"/>
                <a:cs typeface="Calibri"/>
                <a:sym typeface="Calibri"/>
              </a:rPr>
              <a:t>ODIS will be actively looking for funding opportunities, particularly to support activities in pilot regions and communities of practice.</a:t>
            </a:r>
            <a:endParaRPr/>
          </a:p>
          <a:p>
            <a:pPr indent="0" lvl="0" marL="0" marR="0" rtl="0" algn="l">
              <a:lnSpc>
                <a:spcPct val="90000"/>
              </a:lnSpc>
              <a:spcBef>
                <a:spcPts val="1000"/>
              </a:spcBef>
              <a:spcAft>
                <a:spcPts val="0"/>
              </a:spcAft>
              <a:buClr>
                <a:schemeClr val="lt1"/>
              </a:buClr>
              <a:buSzPts val="2000"/>
              <a:buFont typeface="Arial"/>
              <a:buNone/>
            </a:pPr>
            <a:r>
              <a:rPr lang="en-US" sz="2000">
                <a:solidFill>
                  <a:schemeClr val="lt1"/>
                </a:solidFill>
                <a:latin typeface="Calibri"/>
                <a:ea typeface="Calibri"/>
                <a:cs typeface="Calibri"/>
                <a:sym typeface="Calibri"/>
              </a:rPr>
              <a:t>This is not the end, but just the end of the beginning; ODIS will maintain channels of communication and the team looks forward to staying in touch and sharing some exciting updates over the next few months.</a:t>
            </a:r>
            <a:endParaRPr/>
          </a:p>
          <a:p>
            <a:pPr indent="0" lvl="0" marL="0" marR="0" rtl="0" algn="l">
              <a:lnSpc>
                <a:spcPct val="90000"/>
              </a:lnSpc>
              <a:spcBef>
                <a:spcPts val="1000"/>
              </a:spcBef>
              <a:spcAft>
                <a:spcPts val="0"/>
              </a:spcAft>
              <a:buClr>
                <a:schemeClr val="dk1"/>
              </a:buClr>
              <a:buSzPts val="2000"/>
              <a:buFont typeface="Arial"/>
              <a:buNone/>
            </a:pPr>
            <a:r>
              <a:t/>
            </a:r>
            <a:endParaRPr sz="2000">
              <a:solidFill>
                <a:schemeClr val="lt1"/>
              </a:solidFill>
              <a:latin typeface="Calibri"/>
              <a:ea typeface="Calibri"/>
              <a:cs typeface="Calibri"/>
              <a:sym typeface="Calibri"/>
            </a:endParaRPr>
          </a:p>
          <a:p>
            <a:pPr indent="0" lvl="0" marL="0" marR="0" rtl="0" algn="l">
              <a:lnSpc>
                <a:spcPct val="100000"/>
              </a:lnSpc>
              <a:spcBef>
                <a:spcPts val="1600"/>
              </a:spcBef>
              <a:spcAft>
                <a:spcPts val="0"/>
              </a:spcAft>
              <a:buClr>
                <a:srgbClr val="0A449A"/>
              </a:buClr>
              <a:buSzPts val="1400"/>
              <a:buFont typeface="Arial"/>
              <a:buNone/>
            </a:pPr>
            <a:r>
              <a:t/>
            </a:r>
            <a:endParaRPr sz="1400">
              <a:solidFill>
                <a:schemeClr val="lt1"/>
              </a:solidFill>
              <a:latin typeface="Poppins"/>
              <a:ea typeface="Poppins"/>
              <a:cs typeface="Poppins"/>
              <a:sym typeface="Poppins"/>
            </a:endParaRPr>
          </a:p>
        </p:txBody>
      </p:sp>
      <p:pic>
        <p:nvPicPr>
          <p:cNvPr id="257" name="Google Shape;257;p20"/>
          <p:cNvPicPr preferRelativeResize="0"/>
          <p:nvPr/>
        </p:nvPicPr>
        <p:blipFill rotWithShape="1">
          <a:blip r:embed="rId3">
            <a:alphaModFix/>
          </a:blip>
          <a:srcRect b="0" l="0" r="0" t="0"/>
          <a:stretch/>
        </p:blipFill>
        <p:spPr>
          <a:xfrm>
            <a:off x="1338437" y="275656"/>
            <a:ext cx="2788476" cy="573683"/>
          </a:xfrm>
          <a:prstGeom prst="rect">
            <a:avLst/>
          </a:prstGeom>
          <a:solidFill>
            <a:schemeClr val="lt1"/>
          </a:solidFill>
          <a:ln>
            <a:noFill/>
          </a:ln>
        </p:spPr>
      </p:pic>
      <p:pic>
        <p:nvPicPr>
          <p:cNvPr id="258" name="Google Shape;258;p20"/>
          <p:cNvPicPr preferRelativeResize="0"/>
          <p:nvPr/>
        </p:nvPicPr>
        <p:blipFill rotWithShape="1">
          <a:blip r:embed="rId4">
            <a:alphaModFix/>
          </a:blip>
          <a:srcRect b="0" l="0" r="0" t="0"/>
          <a:stretch/>
        </p:blipFill>
        <p:spPr>
          <a:xfrm>
            <a:off x="7957116" y="192668"/>
            <a:ext cx="2006876" cy="8265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1"/>
          <p:cNvSpPr txBox="1"/>
          <p:nvPr/>
        </p:nvSpPr>
        <p:spPr>
          <a:xfrm>
            <a:off x="1752601" y="1123441"/>
            <a:ext cx="9833384" cy="67684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A449A"/>
              </a:buClr>
              <a:buSzPts val="2000"/>
              <a:buFont typeface="Arial"/>
              <a:buNone/>
            </a:pPr>
            <a:r>
              <a:rPr b="1" lang="en-US" sz="2000">
                <a:solidFill>
                  <a:srgbClr val="FFFF00"/>
                </a:solidFill>
                <a:latin typeface="Calibri"/>
                <a:ea typeface="Calibri"/>
                <a:cs typeface="Calibri"/>
                <a:sym typeface="Calibri"/>
              </a:rPr>
              <a:t>OIH Website</a:t>
            </a:r>
            <a:r>
              <a:rPr b="1" lang="en-US" sz="2000">
                <a:solidFill>
                  <a:schemeClr val="lt1"/>
                </a:solidFill>
                <a:latin typeface="Calibri"/>
                <a:ea typeface="Calibri"/>
                <a:cs typeface="Calibri"/>
                <a:sym typeface="Calibri"/>
              </a:rPr>
              <a:t> </a:t>
            </a:r>
            <a:r>
              <a:rPr lang="en-US" sz="2000" u="sng">
                <a:solidFill>
                  <a:schemeClr val="lt1"/>
                </a:solidFill>
                <a:latin typeface="Calibri"/>
                <a:ea typeface="Calibri"/>
                <a:cs typeface="Calibri"/>
                <a:sym typeface="Calibri"/>
                <a:hlinkClick r:id="rId3">
                  <a:extLst>
                    <a:ext uri="{A12FA001-AC4F-418D-AE19-62706E023703}">
                      <ahyp:hlinkClr val="tx"/>
                    </a:ext>
                  </a:extLst>
                </a:hlinkClick>
              </a:rPr>
              <a:t>https://oceaninfohub.org/</a:t>
            </a:r>
            <a:endParaRPr b="1" sz="2000">
              <a:solidFill>
                <a:schemeClr val="lt1"/>
              </a:solidFill>
              <a:latin typeface="Calibri"/>
              <a:ea typeface="Calibri"/>
              <a:cs typeface="Calibri"/>
              <a:sym typeface="Calibri"/>
            </a:endParaRPr>
          </a:p>
          <a:p>
            <a:pPr indent="0" lvl="0" marL="0" marR="0" rtl="0" algn="l">
              <a:lnSpc>
                <a:spcPct val="100000"/>
              </a:lnSpc>
              <a:spcBef>
                <a:spcPts val="1600"/>
              </a:spcBef>
              <a:spcAft>
                <a:spcPts val="0"/>
              </a:spcAft>
              <a:buClr>
                <a:srgbClr val="0A449A"/>
              </a:buClr>
              <a:buSzPts val="2000"/>
              <a:buFont typeface="Arial"/>
              <a:buNone/>
            </a:pPr>
            <a:r>
              <a:rPr b="1" lang="en-US" sz="2000">
                <a:solidFill>
                  <a:srgbClr val="FFFF00"/>
                </a:solidFill>
                <a:latin typeface="Calibri"/>
                <a:ea typeface="Calibri"/>
                <a:cs typeface="Calibri"/>
                <a:sym typeface="Calibri"/>
              </a:rPr>
              <a:t>ODIS Documentation</a:t>
            </a:r>
            <a:r>
              <a:rPr b="1" lang="en-US" sz="2000">
                <a:solidFill>
                  <a:schemeClr val="lt1"/>
                </a:solidFill>
                <a:latin typeface="Calibri"/>
                <a:ea typeface="Calibri"/>
                <a:cs typeface="Calibri"/>
                <a:sym typeface="Calibri"/>
              </a:rPr>
              <a:t> </a:t>
            </a:r>
            <a:r>
              <a:rPr lang="en-US" sz="2000" u="sng">
                <a:solidFill>
                  <a:schemeClr val="lt1"/>
                </a:solidFill>
                <a:latin typeface="Calibri"/>
                <a:ea typeface="Calibri"/>
                <a:cs typeface="Calibri"/>
                <a:sym typeface="Calibri"/>
                <a:hlinkClick r:id="rId4">
                  <a:extLst>
                    <a:ext uri="{A12FA001-AC4F-418D-AE19-62706E023703}">
                      <ahyp:hlinkClr val="tx"/>
                    </a:ext>
                  </a:extLst>
                </a:hlinkClick>
              </a:rPr>
              <a:t>https://book.oceaninfohub.org/index.html</a:t>
            </a:r>
            <a:endParaRPr b="1" sz="2000">
              <a:solidFill>
                <a:schemeClr val="lt1"/>
              </a:solidFill>
              <a:latin typeface="Calibri"/>
              <a:ea typeface="Calibri"/>
              <a:cs typeface="Calibri"/>
              <a:sym typeface="Calibri"/>
            </a:endParaRPr>
          </a:p>
          <a:p>
            <a:pPr indent="0" lvl="0" marL="0" marR="0" rtl="0" algn="l">
              <a:lnSpc>
                <a:spcPct val="100000"/>
              </a:lnSpc>
              <a:spcBef>
                <a:spcPts val="1600"/>
              </a:spcBef>
              <a:spcAft>
                <a:spcPts val="0"/>
              </a:spcAft>
              <a:buClr>
                <a:srgbClr val="0A449A"/>
              </a:buClr>
              <a:buSzPts val="2000"/>
              <a:buFont typeface="Arial"/>
              <a:buNone/>
            </a:pPr>
            <a:r>
              <a:rPr b="1" lang="en-US" sz="2000">
                <a:solidFill>
                  <a:srgbClr val="FFFF00"/>
                </a:solidFill>
                <a:latin typeface="Calibri"/>
                <a:ea typeface="Calibri"/>
                <a:cs typeface="Calibri"/>
                <a:sym typeface="Calibri"/>
              </a:rPr>
              <a:t>Video</a:t>
            </a:r>
            <a:r>
              <a:rPr b="1" lang="en-US" sz="2000">
                <a:solidFill>
                  <a:schemeClr val="lt1"/>
                </a:solidFill>
                <a:latin typeface="Calibri"/>
                <a:ea typeface="Calibri"/>
                <a:cs typeface="Calibri"/>
                <a:sym typeface="Calibri"/>
              </a:rPr>
              <a:t>: </a:t>
            </a:r>
            <a:r>
              <a:rPr lang="en-US" sz="2000" u="sng">
                <a:solidFill>
                  <a:schemeClr val="lt1"/>
                </a:solidFill>
                <a:latin typeface="Calibri"/>
                <a:ea typeface="Calibri"/>
                <a:cs typeface="Calibri"/>
                <a:sym typeface="Calibri"/>
                <a:hlinkClick r:id="rId5">
                  <a:extLst>
                    <a:ext uri="{A12FA001-AC4F-418D-AE19-62706E023703}">
                      <ahyp:hlinkClr val="tx"/>
                    </a:ext>
                  </a:extLst>
                </a:hlinkClick>
              </a:rPr>
              <a:t>https://drive.google.com/file/d/1YvEMcETZlt-E4aHTad4K1jopbF6ODi4u/view?usp=share_link</a:t>
            </a:r>
            <a:endParaRPr sz="2000">
              <a:solidFill>
                <a:schemeClr val="lt1"/>
              </a:solidFill>
              <a:latin typeface="Calibri"/>
              <a:ea typeface="Calibri"/>
              <a:cs typeface="Calibri"/>
              <a:sym typeface="Calibri"/>
            </a:endParaRPr>
          </a:p>
          <a:p>
            <a:pPr indent="0" lvl="0" marL="0" marR="0" rtl="0" algn="l">
              <a:lnSpc>
                <a:spcPct val="100000"/>
              </a:lnSpc>
              <a:spcBef>
                <a:spcPts val="1600"/>
              </a:spcBef>
              <a:spcAft>
                <a:spcPts val="0"/>
              </a:spcAft>
              <a:buClr>
                <a:srgbClr val="0A449A"/>
              </a:buClr>
              <a:buSzPts val="2000"/>
              <a:buFont typeface="Arial"/>
              <a:buNone/>
            </a:pPr>
            <a:r>
              <a:rPr b="1" lang="en-US" sz="2000">
                <a:solidFill>
                  <a:srgbClr val="FFFF00"/>
                </a:solidFill>
                <a:latin typeface="Calibri"/>
                <a:ea typeface="Calibri"/>
                <a:cs typeface="Calibri"/>
                <a:sym typeface="Calibri"/>
              </a:rPr>
              <a:t>Brochure</a:t>
            </a:r>
            <a:r>
              <a:rPr b="1" lang="en-US" sz="1600">
                <a:solidFill>
                  <a:schemeClr val="lt1"/>
                </a:solidFill>
                <a:latin typeface="Calibri"/>
                <a:ea typeface="Calibri"/>
                <a:cs typeface="Calibri"/>
                <a:sym typeface="Calibri"/>
              </a:rPr>
              <a:t>: </a:t>
            </a:r>
            <a:r>
              <a:rPr lang="en-US" sz="2000" u="sng">
                <a:solidFill>
                  <a:schemeClr val="lt1"/>
                </a:solidFill>
                <a:latin typeface="Calibri"/>
                <a:ea typeface="Calibri"/>
                <a:cs typeface="Calibri"/>
                <a:sym typeface="Calibri"/>
                <a:hlinkClick r:id="rId6">
                  <a:extLst>
                    <a:ext uri="{A12FA001-AC4F-418D-AE19-62706E023703}">
                      <ahyp:hlinkClr val="tx"/>
                    </a:ext>
                  </a:extLst>
                </a:hlinkClick>
              </a:rPr>
              <a:t>https://drive.google.com/file/d/1TeWhcciX6UVcQMh9HAsfxG-jKd-3BOlj/view?usp=share_link</a:t>
            </a:r>
            <a:endParaRPr b="1" sz="2000">
              <a:solidFill>
                <a:schemeClr val="lt1"/>
              </a:solidFill>
              <a:latin typeface="Calibri"/>
              <a:ea typeface="Calibri"/>
              <a:cs typeface="Calibri"/>
              <a:sym typeface="Calibri"/>
            </a:endParaRPr>
          </a:p>
          <a:p>
            <a:pPr indent="-114300" lvl="0" marL="228600" marR="0" rtl="0" algn="l">
              <a:lnSpc>
                <a:spcPct val="100000"/>
              </a:lnSpc>
              <a:spcBef>
                <a:spcPts val="1600"/>
              </a:spcBef>
              <a:spcAft>
                <a:spcPts val="0"/>
              </a:spcAft>
              <a:buClr>
                <a:srgbClr val="0A449A"/>
              </a:buClr>
              <a:buSzPts val="1800"/>
              <a:buFont typeface="Courier New"/>
              <a:buNone/>
            </a:pPr>
            <a:r>
              <a:t/>
            </a:r>
            <a:endParaRPr sz="1800">
              <a:solidFill>
                <a:schemeClr val="lt1"/>
              </a:solidFill>
              <a:latin typeface="Poppins"/>
              <a:ea typeface="Poppins"/>
              <a:cs typeface="Poppins"/>
              <a:sym typeface="Poppins"/>
            </a:endParaRPr>
          </a:p>
        </p:txBody>
      </p:sp>
      <p:sp>
        <p:nvSpPr>
          <p:cNvPr id="265" name="Google Shape;265;p21"/>
          <p:cNvSpPr txBox="1"/>
          <p:nvPr/>
        </p:nvSpPr>
        <p:spPr>
          <a:xfrm>
            <a:off x="-21994" y="-6339"/>
            <a:ext cx="12190415" cy="923330"/>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alibri"/>
                <a:ea typeface="Calibri"/>
                <a:cs typeface="Calibri"/>
                <a:sym typeface="Calibri"/>
              </a:rPr>
              <a:t>Resources</a:t>
            </a:r>
            <a:endParaRPr/>
          </a:p>
        </p:txBody>
      </p:sp>
      <p:sp>
        <p:nvSpPr>
          <p:cNvPr id="266" name="Google Shape;266;p21"/>
          <p:cNvSpPr/>
          <p:nvPr/>
        </p:nvSpPr>
        <p:spPr>
          <a:xfrm>
            <a:off x="10127226" y="629265"/>
            <a:ext cx="1877961" cy="1337187"/>
          </a:xfrm>
          <a:prstGeom prst="rect">
            <a:avLst/>
          </a:prstGeom>
          <a:solidFill>
            <a:srgbClr val="001F6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270" name="Shape 270"/>
        <p:cNvGrpSpPr/>
        <p:nvPr/>
      </p:nvGrpSpPr>
      <p:grpSpPr>
        <a:xfrm>
          <a:off x="0" y="0"/>
          <a:ext cx="0" cy="0"/>
          <a:chOff x="0" y="0"/>
          <a:chExt cx="0" cy="0"/>
        </a:xfrm>
      </p:grpSpPr>
      <p:sp>
        <p:nvSpPr>
          <p:cNvPr id="271" name="Google Shape;27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72" name="Google Shape;272;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73" name="Google Shape;273;p22"/>
          <p:cNvPicPr preferRelativeResize="0"/>
          <p:nvPr/>
        </p:nvPicPr>
        <p:blipFill rotWithShape="1">
          <a:blip r:embed="rId3">
            <a:alphaModFix/>
          </a:blip>
          <a:srcRect b="0" l="0" r="0" t="0"/>
          <a:stretch/>
        </p:blipFill>
        <p:spPr>
          <a:xfrm>
            <a:off x="0" y="0"/>
            <a:ext cx="12192000" cy="70462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113" name="Shape 113"/>
        <p:cNvGrpSpPr/>
        <p:nvPr/>
      </p:nvGrpSpPr>
      <p:grpSpPr>
        <a:xfrm>
          <a:off x="0" y="0"/>
          <a:ext cx="0" cy="0"/>
          <a:chOff x="0" y="0"/>
          <a:chExt cx="0" cy="0"/>
        </a:xfrm>
      </p:grpSpPr>
      <p:sp>
        <p:nvSpPr>
          <p:cNvPr id="114" name="Google Shape;114;p3"/>
          <p:cNvSpPr txBox="1"/>
          <p:nvPr/>
        </p:nvSpPr>
        <p:spPr>
          <a:xfrm>
            <a:off x="3328987" y="2198769"/>
            <a:ext cx="8276601" cy="334478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Calibri"/>
                <a:ea typeface="Calibri"/>
                <a:cs typeface="Calibri"/>
                <a:sym typeface="Calibri"/>
              </a:rPr>
              <a:t>To develop interoperability between existing information systems, thus improving the </a:t>
            </a:r>
            <a:r>
              <a:rPr b="0" i="0" lang="en-US" sz="2400" u="none" cap="none" strike="noStrike">
                <a:solidFill>
                  <a:srgbClr val="FFFF00"/>
                </a:solidFill>
                <a:latin typeface="Calibri"/>
                <a:ea typeface="Calibri"/>
                <a:cs typeface="Calibri"/>
                <a:sym typeface="Calibri"/>
              </a:rPr>
              <a:t>flow of information to end users.</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Calibri"/>
                <a:ea typeface="Calibri"/>
                <a:cs typeface="Calibri"/>
                <a:sym typeface="Calibri"/>
              </a:rPr>
              <a:t>Improve </a:t>
            </a:r>
            <a:r>
              <a:rPr b="0" i="0" lang="en-US" sz="2400" u="none" cap="none" strike="noStrike">
                <a:solidFill>
                  <a:srgbClr val="FFFF00"/>
                </a:solidFill>
                <a:latin typeface="Calibri"/>
                <a:ea typeface="Calibri"/>
                <a:cs typeface="Calibri"/>
                <a:sym typeface="Calibri"/>
              </a:rPr>
              <a:t>discoverability &amp; access </a:t>
            </a:r>
            <a:r>
              <a:rPr b="0" i="0" lang="en-US" sz="2400" u="none" cap="none" strike="noStrike">
                <a:solidFill>
                  <a:schemeClr val="lt1"/>
                </a:solidFill>
                <a:latin typeface="Calibri"/>
                <a:ea typeface="Calibri"/>
                <a:cs typeface="Calibri"/>
                <a:sym typeface="Calibri"/>
              </a:rPr>
              <a:t>to marine and coastal data for multiple purposes, but especially to inform </a:t>
            </a:r>
            <a:r>
              <a:rPr b="0" i="0" lang="en-US" sz="2400" u="none" cap="none" strike="noStrike">
                <a:solidFill>
                  <a:srgbClr val="FFFF00"/>
                </a:solidFill>
                <a:latin typeface="Calibri"/>
                <a:ea typeface="Calibri"/>
                <a:cs typeface="Calibri"/>
                <a:sym typeface="Calibri"/>
              </a:rPr>
              <a:t>sustainable management and informed policy development</a:t>
            </a:r>
            <a:r>
              <a:rPr b="0" i="0" lang="en-US" sz="2400" u="none" cap="none" strike="noStrike">
                <a:solidFill>
                  <a:schemeClr val="lt1"/>
                </a:solidFill>
                <a:latin typeface="Calibri"/>
                <a:ea typeface="Calibri"/>
                <a:cs typeface="Calibri"/>
                <a:sym typeface="Calibri"/>
              </a:rPr>
              <a:t>.</a:t>
            </a:r>
            <a:endParaRPr b="0" i="0" sz="240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Calibri"/>
                <a:ea typeface="Calibri"/>
                <a:cs typeface="Calibri"/>
                <a:sym typeface="Calibri"/>
              </a:rPr>
              <a:t>Facilitate </a:t>
            </a:r>
            <a:r>
              <a:rPr b="0" i="0" lang="en-US" sz="2400" u="none" cap="none" strike="noStrike">
                <a:solidFill>
                  <a:srgbClr val="FFFF00"/>
                </a:solidFill>
                <a:latin typeface="Calibri"/>
                <a:ea typeface="Calibri"/>
                <a:cs typeface="Calibri"/>
                <a:sym typeface="Calibri"/>
              </a:rPr>
              <a:t>equitable access </a:t>
            </a:r>
            <a:r>
              <a:rPr b="0" i="0" lang="en-US" sz="2400" u="none" cap="none" strike="noStrike">
                <a:solidFill>
                  <a:schemeClr val="lt1"/>
                </a:solidFill>
                <a:latin typeface="Calibri"/>
                <a:ea typeface="Calibri"/>
                <a:cs typeface="Calibri"/>
                <a:sym typeface="Calibri"/>
              </a:rPr>
              <a:t>to Ocean information and knowledge products</a:t>
            </a:r>
            <a:endParaRPr b="0" i="0" sz="240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Calibri"/>
                <a:ea typeface="Calibri"/>
                <a:cs typeface="Calibri"/>
                <a:sym typeface="Calibri"/>
              </a:rPr>
              <a:t>Connect </a:t>
            </a:r>
            <a:r>
              <a:rPr b="0" i="0" lang="en-US" sz="2400" u="none" cap="none" strike="noStrike">
                <a:solidFill>
                  <a:srgbClr val="FFFF00"/>
                </a:solidFill>
                <a:latin typeface="Calibri"/>
                <a:ea typeface="Calibri"/>
                <a:cs typeface="Calibri"/>
                <a:sym typeface="Calibri"/>
              </a:rPr>
              <a:t>independent</a:t>
            </a:r>
            <a:r>
              <a:rPr b="0" i="0" lang="en-US" sz="2400" u="none" cap="none" strike="noStrike">
                <a:solidFill>
                  <a:schemeClr val="lt1"/>
                </a:solidFill>
                <a:latin typeface="Calibri"/>
                <a:ea typeface="Calibri"/>
                <a:cs typeface="Calibri"/>
                <a:sym typeface="Calibri"/>
              </a:rPr>
              <a:t> digital initiatives to form a diverse, but interoperable and inclusive, </a:t>
            </a:r>
            <a:r>
              <a:rPr b="0" i="0" lang="en-US" sz="2400" u="none" cap="none" strike="noStrike">
                <a:solidFill>
                  <a:srgbClr val="FFFF00"/>
                </a:solidFill>
                <a:latin typeface="Calibri"/>
                <a:ea typeface="Calibri"/>
                <a:cs typeface="Calibri"/>
                <a:sym typeface="Calibri"/>
              </a:rPr>
              <a:t>Ocean Data and Information System</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sp>
        <p:nvSpPr>
          <p:cNvPr id="115" name="Google Shape;115;p3"/>
          <p:cNvSpPr/>
          <p:nvPr/>
        </p:nvSpPr>
        <p:spPr>
          <a:xfrm>
            <a:off x="140677" y="2542568"/>
            <a:ext cx="2956460" cy="2705418"/>
          </a:xfrm>
          <a:prstGeom prst="ellipse">
            <a:avLst/>
          </a:prstGeom>
          <a:blipFill rotWithShape="1">
            <a:blip r:embed="rId3">
              <a:alphaModFix/>
            </a:blip>
            <a:stretch>
              <a:fillRect b="0" l="0" r="0" t="0"/>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txBox="1"/>
          <p:nvPr/>
        </p:nvSpPr>
        <p:spPr>
          <a:xfrm>
            <a:off x="140677" y="130381"/>
            <a:ext cx="11464911" cy="1200329"/>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In response to these challenges, the </a:t>
            </a:r>
            <a:r>
              <a:rPr b="0" i="0" lang="en-US" sz="3600" u="none" cap="none" strike="noStrike">
                <a:solidFill>
                  <a:srgbClr val="FFFF00"/>
                </a:solidFill>
                <a:latin typeface="Calibri"/>
                <a:ea typeface="Calibri"/>
                <a:cs typeface="Calibri"/>
                <a:sym typeface="Calibri"/>
              </a:rPr>
              <a:t>Ocean InfoHub Project </a:t>
            </a:r>
            <a:r>
              <a:rPr b="0" i="0" lang="en-US" sz="3600" u="none" cap="none" strike="noStrike">
                <a:solidFill>
                  <a:schemeClr val="lt1"/>
                </a:solidFill>
                <a:latin typeface="Calibri"/>
                <a:ea typeface="Calibri"/>
                <a:cs typeface="Calibri"/>
                <a:sym typeface="Calibri"/>
              </a:rPr>
              <a:t>had a number of objectives:</a:t>
            </a:r>
            <a:endParaRPr b="0" i="0" sz="3600" u="none" cap="none" strike="noStrike">
              <a:solidFill>
                <a:srgbClr val="FFFF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120" name="Shape 120"/>
        <p:cNvGrpSpPr/>
        <p:nvPr/>
      </p:nvGrpSpPr>
      <p:grpSpPr>
        <a:xfrm>
          <a:off x="0" y="0"/>
          <a:ext cx="0" cy="0"/>
          <a:chOff x="0" y="0"/>
          <a:chExt cx="0" cy="0"/>
        </a:xfrm>
      </p:grpSpPr>
      <p:sp>
        <p:nvSpPr>
          <p:cNvPr id="121" name="Google Shape;121;p4"/>
          <p:cNvSpPr txBox="1"/>
          <p:nvPr>
            <p:ph idx="1" type="body"/>
          </p:nvPr>
        </p:nvSpPr>
        <p:spPr>
          <a:xfrm>
            <a:off x="757084" y="1122749"/>
            <a:ext cx="10972799" cy="4373156"/>
          </a:xfrm>
          <a:prstGeom prst="rect">
            <a:avLst/>
          </a:prstGeom>
          <a:noFill/>
          <a:ln>
            <a:noFill/>
          </a:ln>
        </p:spPr>
        <p:txBody>
          <a:bodyPr anchorCtr="0" anchor="t" bIns="45700" lIns="91425" spcFirstLastPara="1" rIns="91425" wrap="square" tIns="45700">
            <a:noAutofit/>
          </a:bodyPr>
          <a:lstStyle/>
          <a:p>
            <a:pPr indent="0" lvl="1" marL="457200" rtl="0" algn="l">
              <a:lnSpc>
                <a:spcPct val="100000"/>
              </a:lnSpc>
              <a:spcBef>
                <a:spcPts val="500"/>
              </a:spcBef>
              <a:spcAft>
                <a:spcPts val="0"/>
              </a:spcAft>
              <a:buClr>
                <a:srgbClr val="02365A"/>
              </a:buClr>
              <a:buSzPts val="2400"/>
              <a:buNone/>
            </a:pPr>
            <a:r>
              <a:rPr lang="en-US" sz="2000">
                <a:solidFill>
                  <a:schemeClr val="lt1"/>
                </a:solidFill>
              </a:rPr>
              <a:t>The Ocean InfoHub Project worked with a number of founding partners including the University of Ghent, WIOMSA, SPREP, SPC, EUROCEAN, EMODnet and other sister projects within IODE, including:</a:t>
            </a:r>
            <a:endParaRPr/>
          </a:p>
          <a:p>
            <a:pPr indent="-228600" lvl="1" marL="685800" rtl="0" algn="l">
              <a:lnSpc>
                <a:spcPct val="100000"/>
              </a:lnSpc>
              <a:spcBef>
                <a:spcPts val="500"/>
              </a:spcBef>
              <a:spcAft>
                <a:spcPts val="0"/>
              </a:spcAft>
              <a:buClr>
                <a:schemeClr val="lt1"/>
              </a:buClr>
              <a:buSzPts val="2400"/>
              <a:buChar char="•"/>
            </a:pPr>
            <a:r>
              <a:rPr lang="en-US" sz="2000">
                <a:solidFill>
                  <a:schemeClr val="lt1"/>
                </a:solidFill>
              </a:rPr>
              <a:t>Ocean and Data information system Catalogue of data sources (ODISCAT) </a:t>
            </a:r>
            <a:endParaRPr/>
          </a:p>
          <a:p>
            <a:pPr indent="-228600" lvl="1" marL="685800" rtl="0" algn="l">
              <a:lnSpc>
                <a:spcPct val="100000"/>
              </a:lnSpc>
              <a:spcBef>
                <a:spcPts val="500"/>
              </a:spcBef>
              <a:spcAft>
                <a:spcPts val="0"/>
              </a:spcAft>
              <a:buClr>
                <a:schemeClr val="lt1"/>
              </a:buClr>
              <a:buSzPts val="2400"/>
              <a:buChar char="•"/>
            </a:pPr>
            <a:r>
              <a:rPr lang="en-US" sz="2000">
                <a:solidFill>
                  <a:schemeClr val="lt1"/>
                </a:solidFill>
              </a:rPr>
              <a:t>OceanExpert : </a:t>
            </a:r>
            <a:r>
              <a:rPr i="1" lang="en-US" sz="2000">
                <a:solidFill>
                  <a:schemeClr val="lt1"/>
                </a:solidFill>
              </a:rPr>
              <a:t>People, institutions and events</a:t>
            </a:r>
            <a:r>
              <a:rPr lang="en-US" sz="2000">
                <a:solidFill>
                  <a:schemeClr val="lt1"/>
                </a:solidFill>
              </a:rPr>
              <a:t> </a:t>
            </a:r>
            <a:endParaRPr sz="2000">
              <a:solidFill>
                <a:schemeClr val="lt1"/>
              </a:solidFill>
            </a:endParaRPr>
          </a:p>
          <a:p>
            <a:pPr indent="-228600" lvl="1" marL="685800" rtl="0" algn="l">
              <a:lnSpc>
                <a:spcPct val="100000"/>
              </a:lnSpc>
              <a:spcBef>
                <a:spcPts val="500"/>
              </a:spcBef>
              <a:spcAft>
                <a:spcPts val="0"/>
              </a:spcAft>
              <a:buClr>
                <a:schemeClr val="lt1"/>
              </a:buClr>
              <a:buSzPts val="2400"/>
              <a:buChar char="•"/>
            </a:pPr>
            <a:r>
              <a:rPr lang="en-US" sz="2000">
                <a:solidFill>
                  <a:schemeClr val="lt1"/>
                </a:solidFill>
              </a:rPr>
              <a:t>AquaDocs : </a:t>
            </a:r>
            <a:r>
              <a:rPr i="1" lang="en-US" sz="2000">
                <a:solidFill>
                  <a:schemeClr val="lt1"/>
                </a:solidFill>
              </a:rPr>
              <a:t>Documents and Publications</a:t>
            </a:r>
            <a:endParaRPr sz="2000">
              <a:solidFill>
                <a:schemeClr val="lt1"/>
              </a:solidFill>
            </a:endParaRPr>
          </a:p>
          <a:p>
            <a:pPr indent="-228600" lvl="1" marL="685800" rtl="0" algn="l">
              <a:lnSpc>
                <a:spcPct val="100000"/>
              </a:lnSpc>
              <a:spcBef>
                <a:spcPts val="500"/>
              </a:spcBef>
              <a:spcAft>
                <a:spcPts val="0"/>
              </a:spcAft>
              <a:buClr>
                <a:schemeClr val="lt1"/>
              </a:buClr>
              <a:buSzPts val="2400"/>
              <a:buChar char="•"/>
            </a:pPr>
            <a:r>
              <a:rPr lang="en-US" sz="2000">
                <a:solidFill>
                  <a:schemeClr val="lt1"/>
                </a:solidFill>
              </a:rPr>
              <a:t>The GOOS/IODE Ocean Best Practices System (OBPS) </a:t>
            </a:r>
            <a:endParaRPr sz="2000">
              <a:solidFill>
                <a:schemeClr val="lt1"/>
              </a:solidFill>
            </a:endParaRPr>
          </a:p>
          <a:p>
            <a:pPr indent="-228600" lvl="1" marL="685800" rtl="0" algn="l">
              <a:lnSpc>
                <a:spcPct val="100000"/>
              </a:lnSpc>
              <a:spcBef>
                <a:spcPts val="500"/>
              </a:spcBef>
              <a:spcAft>
                <a:spcPts val="0"/>
              </a:spcAft>
              <a:buClr>
                <a:schemeClr val="lt1"/>
              </a:buClr>
              <a:buSzPts val="2400"/>
              <a:buChar char="•"/>
            </a:pPr>
            <a:r>
              <a:rPr lang="en-US" sz="2000">
                <a:solidFill>
                  <a:schemeClr val="lt1"/>
                </a:solidFill>
              </a:rPr>
              <a:t>The Ocean Biodiversity Information System (OBIS) </a:t>
            </a:r>
            <a:endParaRPr sz="2000">
              <a:solidFill>
                <a:schemeClr val="lt1"/>
              </a:solidFill>
            </a:endParaRPr>
          </a:p>
          <a:p>
            <a:pPr indent="-228600" lvl="1" marL="685800" rtl="0" algn="l">
              <a:lnSpc>
                <a:spcPct val="100000"/>
              </a:lnSpc>
              <a:spcBef>
                <a:spcPts val="500"/>
              </a:spcBef>
              <a:spcAft>
                <a:spcPts val="0"/>
              </a:spcAft>
              <a:buClr>
                <a:schemeClr val="lt1"/>
              </a:buClr>
              <a:buSzPts val="2400"/>
              <a:buChar char="•"/>
            </a:pPr>
            <a:r>
              <a:rPr lang="en-US" sz="2000">
                <a:solidFill>
                  <a:schemeClr val="lt1"/>
                </a:solidFill>
              </a:rPr>
              <a:t>The World Ocean Database (WOD) </a:t>
            </a:r>
            <a:endParaRPr sz="2000">
              <a:solidFill>
                <a:schemeClr val="lt1"/>
              </a:solidFill>
            </a:endParaRPr>
          </a:p>
        </p:txBody>
      </p:sp>
      <p:pic>
        <p:nvPicPr>
          <p:cNvPr id="122" name="Google Shape;122;p4"/>
          <p:cNvPicPr preferRelativeResize="0"/>
          <p:nvPr/>
        </p:nvPicPr>
        <p:blipFill rotWithShape="1">
          <a:blip r:embed="rId3">
            <a:alphaModFix/>
          </a:blip>
          <a:srcRect b="0" l="0" r="0" t="0"/>
          <a:stretch/>
        </p:blipFill>
        <p:spPr>
          <a:xfrm>
            <a:off x="1919406" y="4530831"/>
            <a:ext cx="4067244" cy="1672007"/>
          </a:xfrm>
          <a:prstGeom prst="rect">
            <a:avLst/>
          </a:prstGeom>
          <a:noFill/>
          <a:ln cap="flat" cmpd="sng" w="12700">
            <a:solidFill>
              <a:srgbClr val="02365A"/>
            </a:solidFill>
            <a:prstDash val="solid"/>
            <a:round/>
            <a:headEnd len="sm" w="sm" type="none"/>
            <a:tailEnd len="sm" w="sm" type="none"/>
          </a:ln>
        </p:spPr>
      </p:pic>
      <p:pic>
        <p:nvPicPr>
          <p:cNvPr id="123" name="Google Shape;123;p4"/>
          <p:cNvPicPr preferRelativeResize="0"/>
          <p:nvPr/>
        </p:nvPicPr>
        <p:blipFill rotWithShape="1">
          <a:blip r:embed="rId4">
            <a:alphaModFix/>
          </a:blip>
          <a:srcRect b="0" l="0" r="0" t="0"/>
          <a:stretch/>
        </p:blipFill>
        <p:spPr>
          <a:xfrm>
            <a:off x="1632430" y="5414619"/>
            <a:ext cx="3984598" cy="1294660"/>
          </a:xfrm>
          <a:prstGeom prst="rect">
            <a:avLst/>
          </a:prstGeom>
          <a:noFill/>
          <a:ln cap="flat" cmpd="sng" w="12700">
            <a:solidFill>
              <a:srgbClr val="02365A"/>
            </a:solidFill>
            <a:prstDash val="solid"/>
            <a:round/>
            <a:headEnd len="sm" w="sm" type="none"/>
            <a:tailEnd len="sm" w="sm" type="none"/>
          </a:ln>
        </p:spPr>
      </p:pic>
      <p:pic>
        <p:nvPicPr>
          <p:cNvPr id="124" name="Google Shape;124;p4"/>
          <p:cNvPicPr preferRelativeResize="0"/>
          <p:nvPr/>
        </p:nvPicPr>
        <p:blipFill rotWithShape="1">
          <a:blip r:embed="rId5">
            <a:alphaModFix/>
          </a:blip>
          <a:srcRect b="0" l="0" r="0" t="0"/>
          <a:stretch/>
        </p:blipFill>
        <p:spPr>
          <a:xfrm>
            <a:off x="5986654" y="4201844"/>
            <a:ext cx="2621963" cy="1854325"/>
          </a:xfrm>
          <a:prstGeom prst="rect">
            <a:avLst/>
          </a:prstGeom>
          <a:noFill/>
          <a:ln cap="flat" cmpd="sng" w="12700">
            <a:solidFill>
              <a:srgbClr val="02365A"/>
            </a:solidFill>
            <a:prstDash val="solid"/>
            <a:round/>
            <a:headEnd len="sm" w="sm" type="none"/>
            <a:tailEnd len="sm" w="sm" type="none"/>
          </a:ln>
        </p:spPr>
      </p:pic>
      <p:pic>
        <p:nvPicPr>
          <p:cNvPr id="125" name="Google Shape;125;p4"/>
          <p:cNvPicPr preferRelativeResize="0"/>
          <p:nvPr/>
        </p:nvPicPr>
        <p:blipFill rotWithShape="1">
          <a:blip r:embed="rId6">
            <a:alphaModFix/>
          </a:blip>
          <a:srcRect b="0" l="0" r="0" t="0"/>
          <a:stretch/>
        </p:blipFill>
        <p:spPr>
          <a:xfrm>
            <a:off x="5417574" y="5188858"/>
            <a:ext cx="2904062" cy="1456905"/>
          </a:xfrm>
          <a:prstGeom prst="rect">
            <a:avLst/>
          </a:prstGeom>
          <a:noFill/>
          <a:ln cap="flat" cmpd="sng" w="12700">
            <a:solidFill>
              <a:srgbClr val="02365A"/>
            </a:solidFill>
            <a:prstDash val="solid"/>
            <a:round/>
            <a:headEnd len="sm" w="sm" type="none"/>
            <a:tailEnd len="sm" w="sm" type="none"/>
          </a:ln>
        </p:spPr>
      </p:pic>
      <p:pic>
        <p:nvPicPr>
          <p:cNvPr id="126" name="Google Shape;126;p4"/>
          <p:cNvPicPr preferRelativeResize="0"/>
          <p:nvPr/>
        </p:nvPicPr>
        <p:blipFill rotWithShape="1">
          <a:blip r:embed="rId7">
            <a:alphaModFix/>
          </a:blip>
          <a:srcRect b="0" l="0" r="0" t="0"/>
          <a:stretch/>
        </p:blipFill>
        <p:spPr>
          <a:xfrm>
            <a:off x="8086696" y="4307996"/>
            <a:ext cx="2334989" cy="1964921"/>
          </a:xfrm>
          <a:prstGeom prst="rect">
            <a:avLst/>
          </a:prstGeom>
          <a:noFill/>
          <a:ln cap="flat" cmpd="sng" w="12700">
            <a:solidFill>
              <a:srgbClr val="02365A"/>
            </a:solidFill>
            <a:prstDash val="solid"/>
            <a:round/>
            <a:headEnd len="sm" w="sm" type="none"/>
            <a:tailEnd len="sm" w="sm" type="none"/>
          </a:ln>
        </p:spPr>
      </p:pic>
      <p:sp>
        <p:nvSpPr>
          <p:cNvPr id="127" name="Google Shape;127;p4"/>
          <p:cNvSpPr txBox="1"/>
          <p:nvPr/>
        </p:nvSpPr>
        <p:spPr>
          <a:xfrm>
            <a:off x="1157399" y="130381"/>
            <a:ext cx="10448190" cy="707886"/>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Approach</a:t>
            </a:r>
            <a:endParaRPr/>
          </a:p>
        </p:txBody>
      </p:sp>
      <p:pic>
        <p:nvPicPr>
          <p:cNvPr id="128" name="Google Shape;128;p4"/>
          <p:cNvPicPr preferRelativeResize="0"/>
          <p:nvPr/>
        </p:nvPicPr>
        <p:blipFill rotWithShape="1">
          <a:blip r:embed="rId8">
            <a:alphaModFix/>
          </a:blip>
          <a:srcRect b="0" l="0" r="0" t="0"/>
          <a:stretch/>
        </p:blipFill>
        <p:spPr>
          <a:xfrm>
            <a:off x="181401" y="130381"/>
            <a:ext cx="1574800" cy="102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F61"/>
        </a:solidFill>
      </p:bgPr>
    </p:bg>
    <p:spTree>
      <p:nvGrpSpPr>
        <p:cNvPr id="133" name="Shape 133"/>
        <p:cNvGrpSpPr/>
        <p:nvPr/>
      </p:nvGrpSpPr>
      <p:grpSpPr>
        <a:xfrm>
          <a:off x="0" y="0"/>
          <a:ext cx="0" cy="0"/>
          <a:chOff x="0" y="0"/>
          <a:chExt cx="0" cy="0"/>
        </a:xfrm>
      </p:grpSpPr>
      <p:sp>
        <p:nvSpPr>
          <p:cNvPr id="134" name="Google Shape;134;p5"/>
          <p:cNvSpPr txBox="1"/>
          <p:nvPr/>
        </p:nvSpPr>
        <p:spPr>
          <a:xfrm>
            <a:off x="827164" y="589821"/>
            <a:ext cx="10515600" cy="979753"/>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t/>
            </a:r>
            <a:endParaRPr b="0" i="0" sz="4800" u="none" cap="none" strike="noStrike">
              <a:solidFill>
                <a:schemeClr val="lt1"/>
              </a:solidFill>
              <a:latin typeface="Arial"/>
              <a:ea typeface="Arial"/>
              <a:cs typeface="Arial"/>
              <a:sym typeface="Arial"/>
            </a:endParaRPr>
          </a:p>
        </p:txBody>
      </p:sp>
      <p:pic>
        <p:nvPicPr>
          <p:cNvPr id="135" name="Google Shape;135;p5"/>
          <p:cNvPicPr preferRelativeResize="0"/>
          <p:nvPr/>
        </p:nvPicPr>
        <p:blipFill rotWithShape="1">
          <a:blip r:embed="rId3">
            <a:alphaModFix/>
          </a:blip>
          <a:srcRect b="0" l="0" r="0" t="0"/>
          <a:stretch/>
        </p:blipFill>
        <p:spPr>
          <a:xfrm>
            <a:off x="732857" y="1569574"/>
            <a:ext cx="10724773" cy="4304113"/>
          </a:xfrm>
          <a:prstGeom prst="rect">
            <a:avLst/>
          </a:prstGeom>
          <a:noFill/>
          <a:ln>
            <a:noFill/>
          </a:ln>
        </p:spPr>
      </p:pic>
      <p:sp>
        <p:nvSpPr>
          <p:cNvPr id="136" name="Google Shape;136;p5"/>
          <p:cNvSpPr txBox="1"/>
          <p:nvPr/>
        </p:nvSpPr>
        <p:spPr>
          <a:xfrm>
            <a:off x="1157399" y="113207"/>
            <a:ext cx="10448190" cy="646331"/>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Three pilot regions</a:t>
            </a:r>
            <a:endParaRPr/>
          </a:p>
        </p:txBody>
      </p:sp>
      <p:sp>
        <p:nvSpPr>
          <p:cNvPr id="137" name="Google Shape;137;p5"/>
          <p:cNvSpPr txBox="1"/>
          <p:nvPr/>
        </p:nvSpPr>
        <p:spPr>
          <a:xfrm>
            <a:off x="1347019" y="130381"/>
            <a:ext cx="10258570" cy="707886"/>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Approach: Three pilot regions</a:t>
            </a:r>
            <a:endParaRPr/>
          </a:p>
        </p:txBody>
      </p:sp>
      <p:sp>
        <p:nvSpPr>
          <p:cNvPr id="138" name="Google Shape;138;p5"/>
          <p:cNvSpPr txBox="1"/>
          <p:nvPr/>
        </p:nvSpPr>
        <p:spPr>
          <a:xfrm>
            <a:off x="732857" y="1569574"/>
            <a:ext cx="64696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1F61"/>
                </a:solidFill>
                <a:latin typeface="Calibri"/>
                <a:ea typeface="Calibri"/>
                <a:cs typeface="Calibri"/>
                <a:sym typeface="Calibri"/>
              </a:rPr>
              <a:t>We also worked initially within three pilot regions</a:t>
            </a:r>
            <a:endParaRPr/>
          </a:p>
        </p:txBody>
      </p:sp>
      <p:pic>
        <p:nvPicPr>
          <p:cNvPr id="139" name="Google Shape;139;p5"/>
          <p:cNvPicPr preferRelativeResize="0"/>
          <p:nvPr/>
        </p:nvPicPr>
        <p:blipFill rotWithShape="1">
          <a:blip r:embed="rId4">
            <a:alphaModFix/>
          </a:blip>
          <a:srcRect b="0" l="0" r="0" t="0"/>
          <a:stretch/>
        </p:blipFill>
        <p:spPr>
          <a:xfrm>
            <a:off x="827164" y="5069644"/>
            <a:ext cx="7505700" cy="685800"/>
          </a:xfrm>
          <a:prstGeom prst="rect">
            <a:avLst/>
          </a:prstGeom>
          <a:noFill/>
          <a:ln>
            <a:noFill/>
          </a:ln>
        </p:spPr>
      </p:pic>
      <p:pic>
        <p:nvPicPr>
          <p:cNvPr id="140" name="Google Shape;140;p5"/>
          <p:cNvPicPr preferRelativeResize="0"/>
          <p:nvPr/>
        </p:nvPicPr>
        <p:blipFill rotWithShape="1">
          <a:blip r:embed="rId5">
            <a:alphaModFix/>
          </a:blip>
          <a:srcRect b="0" l="0" r="0" t="0"/>
          <a:stretch/>
        </p:blipFill>
        <p:spPr>
          <a:xfrm>
            <a:off x="181401" y="130381"/>
            <a:ext cx="1574800" cy="102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p:nvPr/>
        </p:nvSpPr>
        <p:spPr>
          <a:xfrm>
            <a:off x="4647414" y="950611"/>
            <a:ext cx="6654316" cy="58785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i="0" lang="en-US" sz="2000" u="none" cap="none" strike="noStrike">
                <a:solidFill>
                  <a:srgbClr val="FFFFFF"/>
                </a:solidFill>
                <a:latin typeface="Calibri"/>
                <a:ea typeface="Calibri"/>
                <a:cs typeface="Calibri"/>
                <a:sym typeface="Calibri"/>
              </a:rPr>
              <a:t>OIH developed the first phase of the </a:t>
            </a:r>
            <a:endParaRPr/>
          </a:p>
          <a:p>
            <a:pPr indent="0" lvl="0" marL="0" marR="0" rtl="0" algn="l">
              <a:lnSpc>
                <a:spcPct val="100000"/>
              </a:lnSpc>
              <a:spcBef>
                <a:spcPts val="0"/>
              </a:spcBef>
              <a:spcAft>
                <a:spcPts val="0"/>
              </a:spcAft>
              <a:buClr>
                <a:srgbClr val="FFFF00"/>
              </a:buClr>
              <a:buSzPts val="2000"/>
              <a:buFont typeface="Calibri"/>
              <a:buNone/>
            </a:pPr>
            <a:r>
              <a:rPr i="0" lang="en-US" sz="2000" u="none" cap="none" strike="noStrike">
                <a:solidFill>
                  <a:srgbClr val="FFFF00"/>
                </a:solidFill>
                <a:latin typeface="Calibri"/>
                <a:ea typeface="Calibri"/>
                <a:cs typeface="Calibri"/>
                <a:sym typeface="Calibri"/>
              </a:rPr>
              <a:t>Ocean Data and Information System </a:t>
            </a:r>
            <a:r>
              <a:rPr i="0" lang="en-US" sz="2000" u="none" cap="none" strike="noStrike">
                <a:solidFill>
                  <a:schemeClr val="lt1"/>
                </a:solidFill>
                <a:latin typeface="Calibri"/>
                <a:ea typeface="Calibri"/>
                <a:cs typeface="Calibri"/>
                <a:sym typeface="Calibri"/>
              </a:rPr>
              <a:t>architecture.</a:t>
            </a:r>
            <a:r>
              <a:rPr i="0" lang="en-US" sz="2000" u="none" cap="none" strike="noStrike">
                <a:solidFill>
                  <a:srgbClr val="FFFF00"/>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2000"/>
              <a:buFont typeface="Calibri"/>
              <a:buNone/>
            </a:pPr>
            <a:r>
              <a:t/>
            </a:r>
            <a:endParaRPr i="0" sz="20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lang="en-US" sz="2000">
                <a:solidFill>
                  <a:schemeClr val="lt1"/>
                </a:solidFill>
                <a:latin typeface="Calibri"/>
                <a:ea typeface="Calibri"/>
                <a:cs typeface="Calibri"/>
                <a:sym typeface="Calibri"/>
              </a:rPr>
              <a:t>that</a:t>
            </a:r>
            <a:r>
              <a:rPr b="1" lang="en-US" sz="2000">
                <a:solidFill>
                  <a:srgbClr val="FFFF00"/>
                </a:solidFill>
                <a:latin typeface="Calibri"/>
                <a:ea typeface="Calibri"/>
                <a:cs typeface="Calibri"/>
                <a:sym typeface="Calibri"/>
              </a:rPr>
              <a:t> </a:t>
            </a:r>
            <a:r>
              <a:rPr lang="en-US" sz="2000">
                <a:solidFill>
                  <a:schemeClr val="lt1"/>
                </a:solidFill>
                <a:latin typeface="Calibri"/>
                <a:ea typeface="Calibri"/>
                <a:cs typeface="Calibri"/>
                <a:sym typeface="Calibri"/>
              </a:rPr>
              <a:t>can help any organisation or individual to share their ocean (meta)data with the world, as well as to access a growing ecosystem of Ocean data.</a:t>
            </a:r>
            <a:endParaRPr sz="2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t/>
            </a:r>
            <a:endParaRPr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000"/>
              <a:buFont typeface="Calibri"/>
              <a:buNone/>
            </a:pPr>
            <a:r>
              <a:rPr i="0" lang="en-US" sz="2000" u="none" cap="none" strike="noStrike">
                <a:solidFill>
                  <a:schemeClr val="lt1"/>
                </a:solidFill>
                <a:latin typeface="Calibri"/>
                <a:ea typeface="Calibri"/>
                <a:cs typeface="Calibri"/>
                <a:sym typeface="Calibri"/>
              </a:rPr>
              <a:t>The system is lightweight, </a:t>
            </a:r>
            <a:r>
              <a:rPr i="0" lang="en-US" sz="2000" u="none" cap="none" strike="noStrike">
                <a:solidFill>
                  <a:srgbClr val="FFFF00"/>
                </a:solidFill>
                <a:latin typeface="Calibri"/>
                <a:ea typeface="Calibri"/>
                <a:cs typeface="Calibri"/>
                <a:sym typeface="Calibri"/>
              </a:rPr>
              <a:t>easy to implement</a:t>
            </a:r>
            <a:r>
              <a:rPr i="0" lang="en-US" sz="2000" u="none" cap="none" strike="noStrike">
                <a:solidFill>
                  <a:schemeClr val="lt1"/>
                </a:solidFill>
                <a:latin typeface="Calibri"/>
                <a:ea typeface="Calibri"/>
                <a:cs typeface="Calibri"/>
                <a:sym typeface="Calibri"/>
              </a:rPr>
              <a:t>, and resilient to gain/loss of parts.</a:t>
            </a:r>
            <a:br>
              <a:rPr i="0" lang="en-US" sz="2000" u="none" cap="none" strike="noStrike">
                <a:solidFill>
                  <a:srgbClr val="FFFFFF"/>
                </a:solidFill>
                <a:latin typeface="Calibri"/>
                <a:ea typeface="Calibri"/>
                <a:cs typeface="Calibri"/>
                <a:sym typeface="Calibri"/>
              </a:rPr>
            </a:br>
            <a:br>
              <a:rPr i="0" lang="en-US" sz="2000" u="none" cap="none" strike="noStrike">
                <a:solidFill>
                  <a:srgbClr val="FFFFFF"/>
                </a:solidFill>
                <a:latin typeface="Calibri"/>
                <a:ea typeface="Calibri"/>
                <a:cs typeface="Calibri"/>
                <a:sym typeface="Calibri"/>
              </a:rPr>
            </a:br>
            <a:r>
              <a:rPr i="0" lang="en-US" sz="2000" u="none" cap="none" strike="noStrike">
                <a:solidFill>
                  <a:srgbClr val="FFFFFF"/>
                </a:solidFill>
                <a:latin typeface="Calibri"/>
                <a:ea typeface="Calibri"/>
                <a:cs typeface="Calibri"/>
                <a:sym typeface="Calibri"/>
              </a:rPr>
              <a:t>Partners aligned to ODIS are also discoverable by </a:t>
            </a:r>
            <a:r>
              <a:rPr i="0" lang="en-US" sz="2000" u="none" cap="none" strike="noStrike">
                <a:solidFill>
                  <a:srgbClr val="FFFF00"/>
                </a:solidFill>
                <a:latin typeface="Calibri"/>
                <a:ea typeface="Calibri"/>
                <a:cs typeface="Calibri"/>
                <a:sym typeface="Calibri"/>
              </a:rPr>
              <a:t>Google Dataset search </a:t>
            </a:r>
            <a:r>
              <a:rPr i="0" lang="en-US" sz="2000" u="none" cap="none" strike="noStrike">
                <a:solidFill>
                  <a:srgbClr val="FFFFFF"/>
                </a:solidFill>
                <a:latin typeface="Calibri"/>
                <a:ea typeface="Calibri"/>
                <a:cs typeface="Calibri"/>
                <a:sym typeface="Calibri"/>
              </a:rPr>
              <a:t>and others.</a:t>
            </a:r>
            <a:endParaRPr/>
          </a:p>
          <a:p>
            <a:pPr indent="0" lvl="0" marL="0" marR="0" rtl="0" algn="l">
              <a:lnSpc>
                <a:spcPct val="100000"/>
              </a:lnSpc>
              <a:spcBef>
                <a:spcPts val="0"/>
              </a:spcBef>
              <a:spcAft>
                <a:spcPts val="0"/>
              </a:spcAft>
              <a:buClr>
                <a:schemeClr val="dk1"/>
              </a:buClr>
              <a:buSzPts val="2000"/>
              <a:buFont typeface="Calibri"/>
              <a:buNone/>
            </a:pPr>
            <a:r>
              <a:t/>
            </a:r>
            <a:endParaRPr sz="2000">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Calibri"/>
              <a:buNone/>
            </a:pPr>
            <a:r>
              <a:rPr i="0" lang="en-US" sz="2000" u="none" cap="none" strike="noStrike">
                <a:solidFill>
                  <a:srgbClr val="FFFFFF"/>
                </a:solidFill>
                <a:latin typeface="Calibri"/>
                <a:ea typeface="Calibri"/>
                <a:cs typeface="Calibri"/>
                <a:sym typeface="Calibri"/>
              </a:rPr>
              <a:t>Partners </a:t>
            </a:r>
            <a:r>
              <a:rPr i="0" lang="en-US" sz="2000" u="none" cap="none" strike="noStrike">
                <a:solidFill>
                  <a:srgbClr val="FFFF00"/>
                </a:solidFill>
                <a:latin typeface="Calibri"/>
                <a:ea typeface="Calibri"/>
                <a:cs typeface="Calibri"/>
                <a:sym typeface="Calibri"/>
              </a:rPr>
              <a:t>retain their own data and complete control </a:t>
            </a:r>
            <a:r>
              <a:rPr i="0" lang="en-US" sz="2000" u="none" cap="none" strike="noStrike">
                <a:solidFill>
                  <a:srgbClr val="FFFFFF"/>
                </a:solidFill>
                <a:latin typeface="Calibri"/>
                <a:ea typeface="Calibri"/>
                <a:cs typeface="Calibri"/>
                <a:sym typeface="Calibri"/>
              </a:rPr>
              <a:t>over what they share through their node or nodes.</a:t>
            </a:r>
            <a:endParaRPr/>
          </a:p>
          <a:p>
            <a:pPr indent="0" lvl="0" marL="0" marR="0" rtl="0" algn="l">
              <a:lnSpc>
                <a:spcPct val="100000"/>
              </a:lnSpc>
              <a:spcBef>
                <a:spcPts val="0"/>
              </a:spcBef>
              <a:spcAft>
                <a:spcPts val="0"/>
              </a:spcAft>
              <a:buClr>
                <a:schemeClr val="dk1"/>
              </a:buClr>
              <a:buSzPts val="2000"/>
              <a:buFont typeface="Calibri"/>
              <a:buNone/>
            </a:pPr>
            <a:r>
              <a:t/>
            </a:r>
            <a:endParaRPr sz="2000">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Calibri"/>
              <a:buNone/>
            </a:pPr>
            <a:r>
              <a:rPr i="0" lang="en-US" sz="2000" u="none" cap="none" strike="noStrike">
                <a:solidFill>
                  <a:srgbClr val="FFFFFF"/>
                </a:solidFill>
                <a:latin typeface="Calibri"/>
                <a:ea typeface="Calibri"/>
                <a:cs typeface="Calibri"/>
                <a:sym typeface="Calibri"/>
              </a:rPr>
              <a:t>All documentation is online, free and open</a:t>
            </a:r>
            <a:endParaRPr/>
          </a:p>
          <a:p>
            <a:pPr indent="0" lvl="0" marL="0" marR="0" rtl="0" algn="l">
              <a:spcBef>
                <a:spcPts val="0"/>
              </a:spcBef>
              <a:spcAft>
                <a:spcPts val="0"/>
              </a:spcAft>
              <a:buNone/>
            </a:pPr>
            <a:r>
              <a:rPr lang="en-US" sz="1600" u="sng">
                <a:solidFill>
                  <a:schemeClr val="lt1"/>
                </a:solidFill>
                <a:latin typeface="Calibri"/>
                <a:ea typeface="Calibri"/>
                <a:cs typeface="Calibri"/>
                <a:sym typeface="Calibri"/>
                <a:hlinkClick r:id="rId3">
                  <a:extLst>
                    <a:ext uri="{A12FA001-AC4F-418D-AE19-62706E023703}">
                      <ahyp:hlinkClr val="tx"/>
                    </a:ext>
                  </a:extLst>
                </a:hlinkClick>
              </a:rPr>
              <a:t>https://book.oceaninfohub.org/index.html</a:t>
            </a:r>
            <a:endParaRPr sz="1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t/>
            </a:r>
            <a:endParaRPr i="0" sz="2000" u="none" cap="none" strike="noStrike">
              <a:solidFill>
                <a:srgbClr val="FFFFFF"/>
              </a:solidFill>
              <a:latin typeface="Calibri"/>
              <a:ea typeface="Calibri"/>
              <a:cs typeface="Calibri"/>
              <a:sym typeface="Calibri"/>
            </a:endParaRPr>
          </a:p>
        </p:txBody>
      </p:sp>
      <p:pic>
        <p:nvPicPr>
          <p:cNvPr id="146" name="Google Shape;146;p6"/>
          <p:cNvPicPr preferRelativeResize="0"/>
          <p:nvPr/>
        </p:nvPicPr>
        <p:blipFill rotWithShape="1">
          <a:blip r:embed="rId4">
            <a:alphaModFix/>
          </a:blip>
          <a:srcRect b="0" l="0" r="0" t="0"/>
          <a:stretch/>
        </p:blipFill>
        <p:spPr>
          <a:xfrm>
            <a:off x="247415" y="1234910"/>
            <a:ext cx="4045148" cy="3061567"/>
          </a:xfrm>
          <a:prstGeom prst="snip2DiagRect">
            <a:avLst>
              <a:gd fmla="val 0" name="adj1"/>
              <a:gd fmla="val 16667" name="adj2"/>
            </a:avLst>
          </a:prstGeom>
          <a:solidFill>
            <a:srgbClr val="ECECEC"/>
          </a:solidFill>
          <a:ln cap="sq" cmpd="sng" w="88900">
            <a:solidFill>
              <a:srgbClr val="80DEF2"/>
            </a:solidFill>
            <a:prstDash val="solid"/>
            <a:miter lim="800000"/>
            <a:headEnd len="sm" w="sm" type="none"/>
            <a:tailEnd len="sm" w="sm" type="none"/>
          </a:ln>
          <a:effectLst>
            <a:outerShdw blurRad="88900" rotWithShape="0" algn="tl">
              <a:srgbClr val="000000">
                <a:alpha val="44705"/>
              </a:srgbClr>
            </a:outerShdw>
          </a:effectLst>
        </p:spPr>
      </p:pic>
      <p:sp>
        <p:nvSpPr>
          <p:cNvPr id="147" name="Google Shape;147;p6"/>
          <p:cNvSpPr txBox="1"/>
          <p:nvPr/>
        </p:nvSpPr>
        <p:spPr>
          <a:xfrm>
            <a:off x="1347019" y="130381"/>
            <a:ext cx="10258570" cy="707886"/>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Results 1. The ODIS architecture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7"/>
          <p:cNvSpPr txBox="1"/>
          <p:nvPr/>
        </p:nvSpPr>
        <p:spPr>
          <a:xfrm>
            <a:off x="96313" y="276768"/>
            <a:ext cx="5990801"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Results 2. A partner network</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developing in white, indexed in </a:t>
            </a:r>
            <a:r>
              <a:rPr lang="en-US" sz="1600">
                <a:solidFill>
                  <a:srgbClr val="00FA64"/>
                </a:solidFill>
                <a:latin typeface="Calibri"/>
                <a:ea typeface="Calibri"/>
                <a:cs typeface="Calibri"/>
                <a:sym typeface="Calibri"/>
              </a:rPr>
              <a:t>green</a:t>
            </a:r>
            <a:endParaRPr/>
          </a:p>
        </p:txBody>
      </p:sp>
      <p:pic>
        <p:nvPicPr>
          <p:cNvPr id="153" name="Google Shape;153;p7"/>
          <p:cNvPicPr preferRelativeResize="0"/>
          <p:nvPr/>
        </p:nvPicPr>
        <p:blipFill rotWithShape="1">
          <a:blip r:embed="rId3">
            <a:alphaModFix/>
          </a:blip>
          <a:srcRect b="0" l="0" r="0" t="0"/>
          <a:stretch/>
        </p:blipFill>
        <p:spPr>
          <a:xfrm>
            <a:off x="96313" y="1380569"/>
            <a:ext cx="11997072" cy="5316002"/>
          </a:xfrm>
          <a:prstGeom prst="rect">
            <a:avLst/>
          </a:prstGeom>
          <a:noFill/>
          <a:ln>
            <a:noFill/>
          </a:ln>
        </p:spPr>
      </p:pic>
      <p:sp>
        <p:nvSpPr>
          <p:cNvPr id="154" name="Google Shape;154;p7"/>
          <p:cNvSpPr/>
          <p:nvPr/>
        </p:nvSpPr>
        <p:spPr>
          <a:xfrm>
            <a:off x="5997385" y="276768"/>
            <a:ext cx="6096000" cy="646331"/>
          </a:xfrm>
          <a:prstGeom prst="rect">
            <a:avLst/>
          </a:prstGeom>
          <a:solidFill>
            <a:srgbClr val="004F8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We currently link </a:t>
            </a:r>
            <a:r>
              <a:rPr lang="en-US" sz="1800">
                <a:solidFill>
                  <a:srgbClr val="FFFF00"/>
                </a:solidFill>
                <a:latin typeface="Calibri"/>
                <a:ea typeface="Calibri"/>
                <a:cs typeface="Calibri"/>
                <a:sym typeface="Calibri"/>
              </a:rPr>
              <a:t>32 databases from 28 partner organisations</a:t>
            </a:r>
            <a:r>
              <a:rPr lang="en-US" sz="1800">
                <a:solidFill>
                  <a:schemeClr val="lt1"/>
                </a:solidFill>
                <a:latin typeface="Calibri"/>
                <a:ea typeface="Calibri"/>
                <a:cs typeface="Calibri"/>
                <a:sym typeface="Calibri"/>
              </a:rPr>
              <a:t>. These 32 nodes are contributing openly discoverable content.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8"/>
          <p:cNvSpPr/>
          <p:nvPr/>
        </p:nvSpPr>
        <p:spPr>
          <a:xfrm>
            <a:off x="973393" y="1135498"/>
            <a:ext cx="10323872" cy="16927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A Global Search portal has been developed as a demonstration of ODIS (</a:t>
            </a:r>
            <a:r>
              <a:rPr lang="en-US" sz="2000" u="sng">
                <a:solidFill>
                  <a:schemeClr val="lt1"/>
                </a:solidFill>
                <a:latin typeface="Calibri"/>
                <a:ea typeface="Calibri"/>
                <a:cs typeface="Calibri"/>
                <a:sym typeface="Calibri"/>
                <a:hlinkClick r:id="rId3">
                  <a:extLst>
                    <a:ext uri="{A12FA001-AC4F-418D-AE19-62706E023703}">
                      <ahyp:hlinkClr val="tx"/>
                    </a:ext>
                  </a:extLst>
                </a:hlinkClick>
              </a:rPr>
              <a:t>https://oceaninfohub.org</a:t>
            </a:r>
            <a:r>
              <a:rPr lang="en-US" sz="2000">
                <a:solidFill>
                  <a:schemeClr val="lt1"/>
                </a:solidFill>
                <a:latin typeface="Calibri"/>
                <a:ea typeface="Calibri"/>
                <a:cs typeface="Calibri"/>
                <a:sym typeface="Calibri"/>
              </a:rPr>
              <a:t>). The portal currently contains over 130,000 content items in seven content categories: (i) Experts (27,000); (ii) Institutions (13,000; (iii) Documents (42,000); (iv) Training (1,500); (v) Vessels (113); (vi) Projects (3,600); and (vii) Datasets (48,000).</a:t>
            </a:r>
            <a:endParaRPr sz="2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160" name="Google Shape;160;p8"/>
          <p:cNvSpPr txBox="1"/>
          <p:nvPr/>
        </p:nvSpPr>
        <p:spPr>
          <a:xfrm>
            <a:off x="1347018" y="130381"/>
            <a:ext cx="10697497" cy="707886"/>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Results</a:t>
            </a:r>
            <a:r>
              <a:rPr lang="en-US" sz="4000">
                <a:solidFill>
                  <a:srgbClr val="FFF2CC"/>
                </a:solidFill>
                <a:latin typeface="Calibri"/>
                <a:ea typeface="Calibri"/>
                <a:cs typeface="Calibri"/>
                <a:sym typeface="Calibri"/>
              </a:rPr>
              <a:t> </a:t>
            </a:r>
            <a:r>
              <a:rPr lang="en-US" sz="3600">
                <a:solidFill>
                  <a:schemeClr val="lt1"/>
                </a:solidFill>
                <a:latin typeface="Calibri"/>
                <a:ea typeface="Calibri"/>
                <a:cs typeface="Calibri"/>
                <a:sym typeface="Calibri"/>
              </a:rPr>
              <a:t>3. An OIH Global Search portal</a:t>
            </a:r>
            <a:endParaRPr sz="4000">
              <a:solidFill>
                <a:schemeClr val="lt1"/>
              </a:solidFill>
              <a:latin typeface="Calibri"/>
              <a:ea typeface="Calibri"/>
              <a:cs typeface="Calibri"/>
              <a:sym typeface="Calibri"/>
            </a:endParaRPr>
          </a:p>
        </p:txBody>
      </p:sp>
      <p:pic>
        <p:nvPicPr>
          <p:cNvPr id="161" name="Google Shape;161;p8"/>
          <p:cNvPicPr preferRelativeResize="0"/>
          <p:nvPr/>
        </p:nvPicPr>
        <p:blipFill rotWithShape="1">
          <a:blip r:embed="rId4">
            <a:alphaModFix/>
          </a:blip>
          <a:srcRect b="0" l="0" r="0" t="0"/>
          <a:stretch/>
        </p:blipFill>
        <p:spPr>
          <a:xfrm>
            <a:off x="2182762" y="2645394"/>
            <a:ext cx="6972202" cy="3927469"/>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9"/>
          <p:cNvSpPr/>
          <p:nvPr/>
        </p:nvSpPr>
        <p:spPr>
          <a:xfrm>
            <a:off x="660345" y="5092506"/>
            <a:ext cx="2079171" cy="104502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The Ocean InfoHub Project</a:t>
            </a:r>
            <a:endParaRPr/>
          </a:p>
        </p:txBody>
      </p:sp>
      <p:sp>
        <p:nvSpPr>
          <p:cNvPr id="167" name="Google Shape;167;p9"/>
          <p:cNvSpPr/>
          <p:nvPr/>
        </p:nvSpPr>
        <p:spPr>
          <a:xfrm>
            <a:off x="4134137" y="3816121"/>
            <a:ext cx="3613968" cy="107500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00"/>
                </a:solidFill>
                <a:latin typeface="Calibri"/>
                <a:ea typeface="Calibri"/>
                <a:cs typeface="Calibri"/>
                <a:sym typeface="Calibri"/>
              </a:rPr>
              <a:t>The Ocean Data and Information System</a:t>
            </a:r>
            <a:endParaRPr/>
          </a:p>
        </p:txBody>
      </p:sp>
      <p:pic>
        <p:nvPicPr>
          <p:cNvPr id="168" name="Google Shape;168;p9"/>
          <p:cNvPicPr preferRelativeResize="0"/>
          <p:nvPr/>
        </p:nvPicPr>
        <p:blipFill rotWithShape="1">
          <a:blip r:embed="rId3">
            <a:alphaModFix/>
          </a:blip>
          <a:srcRect b="0" l="0" r="0" t="0"/>
          <a:stretch/>
        </p:blipFill>
        <p:spPr>
          <a:xfrm>
            <a:off x="125130" y="4210898"/>
            <a:ext cx="1574800" cy="1028700"/>
          </a:xfrm>
          <a:prstGeom prst="rect">
            <a:avLst/>
          </a:prstGeom>
          <a:noFill/>
          <a:ln>
            <a:noFill/>
          </a:ln>
        </p:spPr>
      </p:pic>
      <p:sp>
        <p:nvSpPr>
          <p:cNvPr id="169" name="Google Shape;169;p9"/>
          <p:cNvSpPr/>
          <p:nvPr/>
        </p:nvSpPr>
        <p:spPr>
          <a:xfrm>
            <a:off x="1871004" y="3816121"/>
            <a:ext cx="2310702" cy="107500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The ODIS catalogue of sources</a:t>
            </a:r>
            <a:endParaRPr/>
          </a:p>
        </p:txBody>
      </p:sp>
      <p:sp>
        <p:nvSpPr>
          <p:cNvPr id="170" name="Google Shape;170;p9"/>
          <p:cNvSpPr txBox="1"/>
          <p:nvPr/>
        </p:nvSpPr>
        <p:spPr>
          <a:xfrm>
            <a:off x="912530" y="208579"/>
            <a:ext cx="10904332" cy="383869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en-US" sz="3200">
                <a:solidFill>
                  <a:schemeClr val="lt1"/>
                </a:solidFill>
                <a:latin typeface="Calibri"/>
                <a:ea typeface="Calibri"/>
                <a:cs typeface="Calibri"/>
                <a:sym typeface="Calibri"/>
              </a:rPr>
              <a:t>We now have four initiatives that work very closely together:</a:t>
            </a:r>
            <a:endParaRPr/>
          </a:p>
          <a:p>
            <a:pPr indent="-457200" lvl="0" marL="457200" marR="0" rtl="0" algn="l">
              <a:lnSpc>
                <a:spcPct val="90000"/>
              </a:lnSpc>
              <a:spcBef>
                <a:spcPts val="1000"/>
              </a:spcBef>
              <a:spcAft>
                <a:spcPts val="0"/>
              </a:spcAft>
              <a:buClr>
                <a:srgbClr val="FFFF00"/>
              </a:buClr>
              <a:buSzPts val="2400"/>
              <a:buFont typeface="Arial"/>
              <a:buChar char="•"/>
            </a:pPr>
            <a:r>
              <a:rPr b="1" lang="en-US" sz="2400">
                <a:solidFill>
                  <a:srgbClr val="FFFF00"/>
                </a:solidFill>
                <a:latin typeface="Calibri"/>
                <a:ea typeface="Calibri"/>
                <a:cs typeface="Calibri"/>
                <a:sym typeface="Calibri"/>
              </a:rPr>
              <a:t>OIH</a:t>
            </a:r>
            <a:r>
              <a:rPr lang="en-US" sz="2400">
                <a:solidFill>
                  <a:schemeClr val="lt1"/>
                </a:solidFill>
                <a:latin typeface="Calibri"/>
                <a:ea typeface="Calibri"/>
                <a:cs typeface="Calibri"/>
                <a:sym typeface="Calibri"/>
              </a:rPr>
              <a:t> brought user communities together, developed ODIS and a global demonstration </a:t>
            </a:r>
            <a:endParaRPr/>
          </a:p>
          <a:p>
            <a:pPr indent="-457200" lvl="0" marL="457200" marR="0" rtl="0" algn="l">
              <a:lnSpc>
                <a:spcPct val="90000"/>
              </a:lnSpc>
              <a:spcBef>
                <a:spcPts val="1000"/>
              </a:spcBef>
              <a:spcAft>
                <a:spcPts val="0"/>
              </a:spcAft>
              <a:buClr>
                <a:srgbClr val="FFFF00"/>
              </a:buClr>
              <a:buSzPts val="2400"/>
              <a:buFont typeface="Arial"/>
              <a:buChar char="•"/>
            </a:pPr>
            <a:r>
              <a:rPr b="1" lang="en-US" sz="2400">
                <a:solidFill>
                  <a:srgbClr val="FFFF00"/>
                </a:solidFill>
                <a:latin typeface="Calibri"/>
                <a:ea typeface="Calibri"/>
                <a:cs typeface="Calibri"/>
                <a:sym typeface="Calibri"/>
              </a:rPr>
              <a:t>ODIS-Cat</a:t>
            </a:r>
            <a:r>
              <a:rPr lang="en-US" sz="2400">
                <a:solidFill>
                  <a:schemeClr val="lt1"/>
                </a:solidFill>
                <a:latin typeface="Calibri"/>
                <a:ea typeface="Calibri"/>
                <a:cs typeface="Calibri"/>
                <a:sym typeface="Calibri"/>
              </a:rPr>
              <a:t> catalogued systems pre-ODIS, now part of ODIS</a:t>
            </a:r>
            <a:endParaRPr/>
          </a:p>
          <a:p>
            <a:pPr indent="-457200" lvl="0" marL="457200" marR="0" rtl="0" algn="l">
              <a:lnSpc>
                <a:spcPct val="90000"/>
              </a:lnSpc>
              <a:spcBef>
                <a:spcPts val="1000"/>
              </a:spcBef>
              <a:spcAft>
                <a:spcPts val="0"/>
              </a:spcAft>
              <a:buClr>
                <a:srgbClr val="FFFF00"/>
              </a:buClr>
              <a:buSzPts val="2400"/>
              <a:buFont typeface="Arial"/>
              <a:buChar char="•"/>
            </a:pPr>
            <a:r>
              <a:rPr b="1" lang="en-US" sz="2400">
                <a:solidFill>
                  <a:srgbClr val="FFFF00"/>
                </a:solidFill>
                <a:latin typeface="Calibri"/>
                <a:ea typeface="Calibri"/>
                <a:cs typeface="Calibri"/>
                <a:sym typeface="Calibri"/>
              </a:rPr>
              <a:t>ODIS</a:t>
            </a:r>
            <a:r>
              <a:rPr lang="en-US" sz="2400">
                <a:solidFill>
                  <a:schemeClr val="lt1"/>
                </a:solidFill>
                <a:latin typeface="Calibri"/>
                <a:ea typeface="Calibri"/>
                <a:cs typeface="Calibri"/>
                <a:sym typeface="Calibri"/>
              </a:rPr>
              <a:t> is the Ocean Data and Information System (ODIS) </a:t>
            </a:r>
            <a:endParaRPr/>
          </a:p>
          <a:p>
            <a:pPr indent="-457200" lvl="0" marL="457200" marR="0" rtl="0" algn="l">
              <a:lnSpc>
                <a:spcPct val="90000"/>
              </a:lnSpc>
              <a:spcBef>
                <a:spcPts val="1000"/>
              </a:spcBef>
              <a:spcAft>
                <a:spcPts val="0"/>
              </a:spcAft>
              <a:buClr>
                <a:srgbClr val="FFFF00"/>
              </a:buClr>
              <a:buSzPts val="2400"/>
              <a:buFont typeface="Arial"/>
              <a:buChar char="•"/>
            </a:pPr>
            <a:r>
              <a:rPr b="1" lang="en-US" sz="2400">
                <a:solidFill>
                  <a:srgbClr val="FFFF00"/>
                </a:solidFill>
                <a:latin typeface="Calibri"/>
                <a:ea typeface="Calibri"/>
                <a:cs typeface="Calibri"/>
                <a:sym typeface="Calibri"/>
              </a:rPr>
              <a:t>Ocean Data 2030 </a:t>
            </a:r>
            <a:r>
              <a:rPr lang="en-US" sz="2400">
                <a:solidFill>
                  <a:schemeClr val="lt1"/>
                </a:solidFill>
                <a:latin typeface="Calibri"/>
                <a:ea typeface="Calibri"/>
                <a:cs typeface="Calibri"/>
                <a:sym typeface="Calibri"/>
              </a:rPr>
              <a:t>is a Programme, to expand ODIS, support the Ocean Decade and connect more widely to Ocean Data systems.</a:t>
            </a:r>
            <a:endParaRPr/>
          </a:p>
          <a:p>
            <a:pPr indent="0" lvl="0" marL="0" marR="0" rtl="0" algn="l">
              <a:lnSpc>
                <a:spcPct val="90000"/>
              </a:lnSpc>
              <a:spcBef>
                <a:spcPts val="1000"/>
              </a:spcBef>
              <a:spcAft>
                <a:spcPts val="0"/>
              </a:spcAft>
              <a:buClr>
                <a:schemeClr val="lt1"/>
              </a:buClr>
              <a:buSzPts val="3200"/>
              <a:buFont typeface="Arial"/>
              <a:buNone/>
            </a:pPr>
            <a:r>
              <a:rPr lang="en-US" sz="3200">
                <a:solidFill>
                  <a:schemeClr val="lt1"/>
                </a:solidFill>
                <a:latin typeface="Calibri"/>
                <a:ea typeface="Calibri"/>
                <a:cs typeface="Calibri"/>
                <a:sym typeface="Calibri"/>
              </a:rPr>
              <a:t> </a:t>
            </a:r>
            <a:endParaRPr sz="32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p:txBody>
      </p:sp>
      <p:cxnSp>
        <p:nvCxnSpPr>
          <p:cNvPr id="171" name="Google Shape;171;p9"/>
          <p:cNvCxnSpPr>
            <a:stCxn id="166" idx="3"/>
          </p:cNvCxnSpPr>
          <p:nvPr/>
        </p:nvCxnSpPr>
        <p:spPr>
          <a:xfrm flipH="1" rot="10800000">
            <a:off x="2739516" y="4929221"/>
            <a:ext cx="1394700" cy="685800"/>
          </a:xfrm>
          <a:prstGeom prst="straightConnector1">
            <a:avLst/>
          </a:prstGeom>
          <a:noFill/>
          <a:ln cap="flat" cmpd="sng" w="38100">
            <a:solidFill>
              <a:srgbClr val="FFFF00"/>
            </a:solidFill>
            <a:prstDash val="solid"/>
            <a:miter lim="800000"/>
            <a:headEnd len="sm" w="sm" type="none"/>
            <a:tailEnd len="med" w="med" type="triangle"/>
          </a:ln>
        </p:spPr>
      </p:cxnSp>
      <p:sp>
        <p:nvSpPr>
          <p:cNvPr id="172" name="Google Shape;172;p9"/>
          <p:cNvSpPr/>
          <p:nvPr/>
        </p:nvSpPr>
        <p:spPr>
          <a:xfrm>
            <a:off x="7875679" y="3095091"/>
            <a:ext cx="3613968" cy="251706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FF00"/>
                </a:solidFill>
                <a:latin typeface="Calibri"/>
                <a:ea typeface="Calibri"/>
                <a:cs typeface="Calibri"/>
                <a:sym typeface="Calibri"/>
              </a:rPr>
              <a:t>Ocean Data 2030</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A registered Programme of the </a:t>
            </a:r>
            <a:r>
              <a:rPr lang="en-US" sz="1600">
                <a:solidFill>
                  <a:schemeClr val="lt1"/>
                </a:solidFill>
                <a:latin typeface="Helvetica Neue"/>
                <a:ea typeface="Helvetica Neue"/>
                <a:cs typeface="Helvetica Neue"/>
                <a:sym typeface="Helvetica Neue"/>
              </a:rPr>
              <a:t>UN Decade for Ocean Science for Sustainable Development</a:t>
            </a:r>
            <a:endParaRPr sz="1600">
              <a:solidFill>
                <a:schemeClr val="lt1"/>
              </a:solidFill>
              <a:latin typeface="Calibri"/>
              <a:ea typeface="Calibri"/>
              <a:cs typeface="Calibri"/>
              <a:sym typeface="Calibri"/>
            </a:endParaRPr>
          </a:p>
        </p:txBody>
      </p:sp>
      <p:pic>
        <p:nvPicPr>
          <p:cNvPr id="173" name="Google Shape;173;p9"/>
          <p:cNvPicPr preferRelativeResize="0"/>
          <p:nvPr/>
        </p:nvPicPr>
        <p:blipFill rotWithShape="1">
          <a:blip r:embed="rId4">
            <a:alphaModFix/>
          </a:blip>
          <a:srcRect b="0" l="0" r="0" t="0"/>
          <a:stretch/>
        </p:blipFill>
        <p:spPr>
          <a:xfrm>
            <a:off x="10160757" y="4988956"/>
            <a:ext cx="1856349" cy="12464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2020-06-08T13:24:03Z</dcterms:created>
  <dc:creator>Lucy Scott</dc:creator>
</cp:coreProperties>
</file>