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Libre Franklin"/>
      <p:regular r:id="rId24"/>
      <p:bold r:id="rId25"/>
      <p:italic r:id="rId26"/>
      <p:boldItalic r:id="rId27"/>
    </p:embeddedFont>
    <p:embeddedFont>
      <p:font typeface="Proxima Nova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Corbel"/>
      <p:regular r:id="rId36"/>
      <p:bold r:id="rId37"/>
      <p:italic r:id="rId38"/>
      <p:boldItalic r:id="rId39"/>
    </p:embeddedFont>
    <p:embeddedFont>
      <p:font typeface="Roboto Condensed"/>
      <p:regular r:id="rId40"/>
      <p:bold r:id="rId41"/>
      <p:italic r:id="rId42"/>
      <p:boldItalic r:id="rId43"/>
    </p:embeddedFont>
    <p:embeddedFont>
      <p:font typeface="Quattrocento Sans"/>
      <p:regular r:id="rId44"/>
      <p:bold r:id="rId45"/>
      <p:italic r:id="rId46"/>
      <p:boldItalic r:id="rId47"/>
    </p:embeddedFont>
    <p:embeddedFont>
      <p:font typeface="Helvetica Neue"/>
      <p:regular r:id="rId48"/>
      <p:bold r:id="rId49"/>
      <p:italic r:id="rId50"/>
      <p:boldItalic r:id="rId51"/>
    </p:embeddedFont>
    <p:embeddedFont>
      <p:font typeface="Helvetica Neue Light"/>
      <p:regular r:id="rId52"/>
      <p:bold r:id="rId53"/>
      <p:italic r:id="rId54"/>
      <p:boldItalic r:id="rId55"/>
    </p:embeddedFont>
    <p:embeddedFont>
      <p:font typeface="Barlow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60" roundtripDataSignature="AMtx7mjg+W94DQE9QPrDbDukQF1XjFHFX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avid Legler - NOAA Federal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regular.fntdata"/><Relationship Id="rId42" Type="http://schemas.openxmlformats.org/officeDocument/2006/relationships/font" Target="fonts/RobotoCondensed-italic.fntdata"/><Relationship Id="rId41" Type="http://schemas.openxmlformats.org/officeDocument/2006/relationships/font" Target="fonts/RobotoCondensed-bold.fntdata"/><Relationship Id="rId44" Type="http://schemas.openxmlformats.org/officeDocument/2006/relationships/font" Target="fonts/QuattrocentoSans-regular.fntdata"/><Relationship Id="rId43" Type="http://schemas.openxmlformats.org/officeDocument/2006/relationships/font" Target="fonts/RobotoCondensed-boldItalic.fntdata"/><Relationship Id="rId46" Type="http://schemas.openxmlformats.org/officeDocument/2006/relationships/font" Target="fonts/QuattrocentoSans-italic.fntdata"/><Relationship Id="rId45" Type="http://schemas.openxmlformats.org/officeDocument/2006/relationships/font" Target="fonts/Quattrocento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HelveticaNeue-regular.fntdata"/><Relationship Id="rId47" Type="http://schemas.openxmlformats.org/officeDocument/2006/relationships/font" Target="fonts/QuattrocentoSans-boldItalic.fntdata"/><Relationship Id="rId49" Type="http://schemas.openxmlformats.org/officeDocument/2006/relationships/font" Target="fonts/HelveticaNeue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33" Type="http://schemas.openxmlformats.org/officeDocument/2006/relationships/font" Target="fonts/Montserrat-bold.fntdata"/><Relationship Id="rId32" Type="http://schemas.openxmlformats.org/officeDocument/2006/relationships/font" Target="fonts/Montserrat-regular.fntdata"/><Relationship Id="rId35" Type="http://schemas.openxmlformats.org/officeDocument/2006/relationships/font" Target="fonts/Montserrat-boldItalic.fntdata"/><Relationship Id="rId34" Type="http://schemas.openxmlformats.org/officeDocument/2006/relationships/font" Target="fonts/Montserrat-italic.fntdata"/><Relationship Id="rId37" Type="http://schemas.openxmlformats.org/officeDocument/2006/relationships/font" Target="fonts/Corbel-bold.fntdata"/><Relationship Id="rId36" Type="http://schemas.openxmlformats.org/officeDocument/2006/relationships/font" Target="fonts/Corbel-regular.fntdata"/><Relationship Id="rId39" Type="http://schemas.openxmlformats.org/officeDocument/2006/relationships/font" Target="fonts/Corbel-boldItalic.fntdata"/><Relationship Id="rId38" Type="http://schemas.openxmlformats.org/officeDocument/2006/relationships/font" Target="fonts/Corbel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LibreFranklin-regular.fntdata"/><Relationship Id="rId23" Type="http://schemas.openxmlformats.org/officeDocument/2006/relationships/slide" Target="slides/slide17.xml"/><Relationship Id="rId60" Type="http://customschemas.google.com/relationships/presentationmetadata" Target="metadata"/><Relationship Id="rId26" Type="http://schemas.openxmlformats.org/officeDocument/2006/relationships/font" Target="fonts/LibreFranklin-italic.fntdata"/><Relationship Id="rId25" Type="http://schemas.openxmlformats.org/officeDocument/2006/relationships/font" Target="fonts/LibreFranklin-bold.fntdata"/><Relationship Id="rId28" Type="http://schemas.openxmlformats.org/officeDocument/2006/relationships/font" Target="fonts/ProximaNova-regular.fntdata"/><Relationship Id="rId27" Type="http://schemas.openxmlformats.org/officeDocument/2006/relationships/font" Target="fonts/LibreFranklin-boldItalic.fntdata"/><Relationship Id="rId29" Type="http://schemas.openxmlformats.org/officeDocument/2006/relationships/font" Target="fonts/ProximaNova-bold.fntdata"/><Relationship Id="rId51" Type="http://schemas.openxmlformats.org/officeDocument/2006/relationships/font" Target="fonts/HelveticaNeue-boldItalic.fntdata"/><Relationship Id="rId50" Type="http://schemas.openxmlformats.org/officeDocument/2006/relationships/font" Target="fonts/HelveticaNeue-italic.fntdata"/><Relationship Id="rId53" Type="http://schemas.openxmlformats.org/officeDocument/2006/relationships/font" Target="fonts/HelveticaNeueLight-bold.fntdata"/><Relationship Id="rId52" Type="http://schemas.openxmlformats.org/officeDocument/2006/relationships/font" Target="fonts/HelveticaNeueLight-regular.fntdata"/><Relationship Id="rId11" Type="http://schemas.openxmlformats.org/officeDocument/2006/relationships/slide" Target="slides/slide5.xml"/><Relationship Id="rId55" Type="http://schemas.openxmlformats.org/officeDocument/2006/relationships/font" Target="fonts/HelveticaNeueLight-boldItalic.fntdata"/><Relationship Id="rId10" Type="http://schemas.openxmlformats.org/officeDocument/2006/relationships/slide" Target="slides/slide4.xml"/><Relationship Id="rId54" Type="http://schemas.openxmlformats.org/officeDocument/2006/relationships/font" Target="fonts/HelveticaNeueLight-italic.fntdata"/><Relationship Id="rId13" Type="http://schemas.openxmlformats.org/officeDocument/2006/relationships/slide" Target="slides/slide7.xml"/><Relationship Id="rId57" Type="http://schemas.openxmlformats.org/officeDocument/2006/relationships/font" Target="fonts/Barlow-bold.fntdata"/><Relationship Id="rId12" Type="http://schemas.openxmlformats.org/officeDocument/2006/relationships/slide" Target="slides/slide6.xml"/><Relationship Id="rId56" Type="http://schemas.openxmlformats.org/officeDocument/2006/relationships/font" Target="fonts/Barlow-regular.fntdata"/><Relationship Id="rId15" Type="http://schemas.openxmlformats.org/officeDocument/2006/relationships/slide" Target="slides/slide9.xml"/><Relationship Id="rId59" Type="http://schemas.openxmlformats.org/officeDocument/2006/relationships/font" Target="fonts/Barlow-boldItalic.fntdata"/><Relationship Id="rId14" Type="http://schemas.openxmlformats.org/officeDocument/2006/relationships/slide" Target="slides/slide8.xml"/><Relationship Id="rId58" Type="http://schemas.openxmlformats.org/officeDocument/2006/relationships/font" Target="fonts/Barlow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5-16T14:07:59.278">
    <p:pos x="417" y="894"/>
    <p:text>Networks also reflect the work of OCG. We started with platform-oriented networks, and are now seeing some EOV-framed networks which will be helpful given increased attention towards integration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NuV64wg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e328dc02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Ann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24e328dc02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dc345f0c84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2dc345f0c84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Proxima Nova"/>
              <a:buNone/>
            </a:pPr>
            <a:r>
              <a:t/>
            </a:r>
            <a:endParaRPr b="1" sz="18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c345f0c84_1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2dc345f0c84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Proxima Nova"/>
              <a:buNone/>
            </a:pPr>
            <a:r>
              <a:t/>
            </a:r>
            <a:endParaRPr b="1" sz="18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c345f0c84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2dc345f0c84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Proxima Nova"/>
              <a:buNone/>
            </a:pPr>
            <a:r>
              <a:t/>
            </a:r>
            <a:endParaRPr b="1" sz="18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dc345f0c84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2dc345f0c84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Proxima Nova"/>
              <a:buNone/>
            </a:pPr>
            <a:r>
              <a:t/>
            </a:r>
            <a:endParaRPr b="1" sz="18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dc345f0c84_1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dc345f0c84_1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dc345f0c84_1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dc345f0c84_1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2dc345f0c84_1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Proxima Nova"/>
              <a:buNone/>
            </a:pPr>
            <a:r>
              <a:t/>
            </a:r>
            <a:endParaRPr b="1" sz="18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dc345f0c84_1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2dc345f0c84_1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Proxima Nova"/>
              <a:buNone/>
            </a:pPr>
            <a:r>
              <a:t/>
            </a:r>
            <a:endParaRPr b="1" sz="18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bcfdec53c_0_1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14bcfdec53c_0_1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dc345f0c84_1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dc345f0c84_1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dc345f0c84_1_1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b2c889c7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2db2c889c7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2db2c889c7f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c345f0c84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2dc345f0c84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2dc345f0c84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c185b9c0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2dc185b9c0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There are more similarities than differences between the OCG and BioEco Panel - e.g. best practices, FAIR data, mission, sustainability etc.</a:t>
            </a:r>
            <a:endParaRPr b="1" sz="18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dc345f0c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dc345f0c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Proxima Nova"/>
              <a:buNone/>
            </a:pPr>
            <a:r>
              <a:t/>
            </a:r>
            <a:endParaRPr b="1" sz="18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da7de928b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2da7de928b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Proxima Nova"/>
              <a:buNone/>
            </a:pPr>
            <a:r>
              <a:t/>
            </a:r>
            <a:endParaRPr b="1" sz="18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c185b9c0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2dc185b9c0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Proxima Nova"/>
              <a:buNone/>
            </a:pPr>
            <a:r>
              <a:t/>
            </a:r>
            <a:endParaRPr b="1" sz="18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c185b9c0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2dc185b9c0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Proxima Nova"/>
              <a:buNone/>
            </a:pPr>
            <a:r>
              <a:t/>
            </a:r>
            <a:endParaRPr b="1" sz="18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bcfdec53c_0_175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4bcfdec53c_0_175"/>
          <p:cNvSpPr txBox="1"/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14bcfdec53c_0_175"/>
          <p:cNvSpPr txBox="1"/>
          <p:nvPr>
            <p:ph idx="1" type="subTitle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bcfdec53c_0_1131"/>
          <p:cNvSpPr txBox="1"/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14bcfdec53c_0_1131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14bcfdec53c_0_1131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14bcfdec53c_0_1131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g14bcfdec53c_0_1131"/>
          <p:cNvSpPr txBox="1"/>
          <p:nvPr>
            <p:ph idx="1" type="body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9" name="Google Shape;99;g14bcfdec53c_0_113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Image">
  <p:cSld name="1_Content and Imag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720727" y="1296989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302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type="title"/>
          </p:nvPr>
        </p:nvSpPr>
        <p:spPr>
          <a:xfrm>
            <a:off x="720727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8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7d705388ed_0_971"/>
          <p:cNvSpPr txBox="1"/>
          <p:nvPr>
            <p:ph idx="1" type="body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17d705388ed_0_971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17d705388ed_0_971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17d705388ed_0_971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g17d705388ed_0_971"/>
          <p:cNvSpPr txBox="1"/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Blue">
  <p:cSld name="Content and Image Blue">
    <p:bg>
      <p:bgPr>
        <a:solidFill>
          <a:schemeClr val="accen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title"/>
          </p:nvPr>
        </p:nvSpPr>
        <p:spPr>
          <a:xfrm>
            <a:off x="1188000" y="793751"/>
            <a:ext cx="4728613" cy="1096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5557493" y="6264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684213" y="62640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/>
          <p:nvPr>
            <p:ph idx="2" type="pic"/>
          </p:nvPr>
        </p:nvSpPr>
        <p:spPr>
          <a:xfrm>
            <a:off x="6558001" y="0"/>
            <a:ext cx="563400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684213" y="1890002"/>
            <a:ext cx="5232400" cy="4059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5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2" type="body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3" type="body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4" type="body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29" name="Google Shape;129;p25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7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37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848e50af1_0_207"/>
          <p:cNvSpPr txBox="1"/>
          <p:nvPr>
            <p:ph idx="1" type="body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3pPr>
            <a:lvl4pPr indent="-34925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8" name="Google Shape;138;g20848e50af1_0_207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9" name="Google Shape;139;g20848e50af1_0_207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0" name="Google Shape;140;g20848e50af1_0_207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g20848e50af1_0_207"/>
          <p:cNvSpPr txBox="1"/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848e50af1_0_213"/>
          <p:cNvSpPr txBox="1"/>
          <p:nvPr>
            <p:ph idx="1" type="subTitle"/>
          </p:nvPr>
        </p:nvSpPr>
        <p:spPr>
          <a:xfrm>
            <a:off x="9459687" y="1156155"/>
            <a:ext cx="26355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rgbClr val="74AFDB"/>
              </a:buClr>
              <a:buSzPts val="1900"/>
              <a:buNone/>
              <a:defRPr sz="19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00"/>
              <a:buNone/>
              <a:defRPr sz="13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4" name="Google Shape;144;g20848e50af1_0_213"/>
          <p:cNvSpPr txBox="1"/>
          <p:nvPr>
            <p:ph idx="2" type="body"/>
          </p:nvPr>
        </p:nvSpPr>
        <p:spPr>
          <a:xfrm>
            <a:off x="8733453" y="2662420"/>
            <a:ext cx="3361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i="0" sz="150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" name="Google Shape;145;g20848e50af1_0_213"/>
          <p:cNvSpPr txBox="1"/>
          <p:nvPr>
            <p:ph idx="10" type="dt"/>
          </p:nvPr>
        </p:nvSpPr>
        <p:spPr>
          <a:xfrm>
            <a:off x="9448800" y="646568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20848e50af1_0_213"/>
          <p:cNvSpPr txBox="1"/>
          <p:nvPr>
            <p:ph idx="11" type="ftr"/>
          </p:nvPr>
        </p:nvSpPr>
        <p:spPr>
          <a:xfrm>
            <a:off x="0" y="647299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147" name="Google Shape;147;g20848e50af1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24524" y="211075"/>
            <a:ext cx="1270758" cy="7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0848e50af1_0_213"/>
          <p:cNvSpPr txBox="1"/>
          <p:nvPr>
            <p:ph type="ctrTitle"/>
          </p:nvPr>
        </p:nvSpPr>
        <p:spPr>
          <a:xfrm>
            <a:off x="96004" y="1156154"/>
            <a:ext cx="93636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21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" name="Google Shape;29;p21"/>
          <p:cNvSpPr txBox="1"/>
          <p:nvPr>
            <p:ph idx="4" type="body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1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1" name="Google Shape;31;p21"/>
          <p:cNvSpPr txBox="1"/>
          <p:nvPr>
            <p:ph idx="6" type="body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g20848e50af1_0_220"/>
          <p:cNvGrpSpPr/>
          <p:nvPr/>
        </p:nvGrpSpPr>
        <p:grpSpPr>
          <a:xfrm>
            <a:off x="156263" y="1478719"/>
            <a:ext cx="2088302" cy="2401027"/>
            <a:chOff x="233371" y="872842"/>
            <a:chExt cx="2088302" cy="2401027"/>
          </a:xfrm>
        </p:grpSpPr>
        <p:sp>
          <p:nvSpPr>
            <p:cNvPr id="151" name="Google Shape;151;g20848e50af1_0_220"/>
            <p:cNvSpPr txBox="1"/>
            <p:nvPr/>
          </p:nvSpPr>
          <p:spPr>
            <a:xfrm>
              <a:off x="233376" y="1273007"/>
              <a:ext cx="1970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b="0" i="0" sz="2000" u="none" cap="none" strike="noStrik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" name="Google Shape;152;g20848e50af1_0_220"/>
            <p:cNvSpPr txBox="1"/>
            <p:nvPr/>
          </p:nvSpPr>
          <p:spPr>
            <a:xfrm>
              <a:off x="233372" y="2073337"/>
              <a:ext cx="156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b="0" i="0" sz="2000" u="none" cap="none" strike="noStrik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53" name="Google Shape;153;g20848e50af1_0_220"/>
            <p:cNvSpPr txBox="1"/>
            <p:nvPr/>
          </p:nvSpPr>
          <p:spPr>
            <a:xfrm>
              <a:off x="233372" y="1673172"/>
              <a:ext cx="191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b="0" i="0" sz="2000" u="none" cap="none" strike="noStrik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4" name="Google Shape;154;g20848e50af1_0_220"/>
            <p:cNvSpPr txBox="1"/>
            <p:nvPr/>
          </p:nvSpPr>
          <p:spPr>
            <a:xfrm>
              <a:off x="233373" y="872842"/>
              <a:ext cx="208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5" name="Google Shape;155;g20848e50af1_0_220"/>
            <p:cNvSpPr txBox="1"/>
            <p:nvPr/>
          </p:nvSpPr>
          <p:spPr>
            <a:xfrm>
              <a:off x="233371" y="2873669"/>
              <a:ext cx="129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Google Shape;156;g20848e50af1_0_220"/>
            <p:cNvSpPr txBox="1"/>
            <p:nvPr/>
          </p:nvSpPr>
          <p:spPr>
            <a:xfrm>
              <a:off x="233371" y="2473502"/>
              <a:ext cx="139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2000" u="none" cap="none" strike="noStrik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b="0" i="0" sz="2000" u="none" cap="none" strike="noStrik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57" name="Google Shape;157;g20848e50af1_0_220"/>
          <p:cNvSpPr txBox="1"/>
          <p:nvPr>
            <p:ph idx="1" type="body"/>
          </p:nvPr>
        </p:nvSpPr>
        <p:spPr>
          <a:xfrm>
            <a:off x="2317839" y="1978699"/>
            <a:ext cx="28539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F3864"/>
              </a:buClr>
              <a:buSzPts val="1900"/>
              <a:buNone/>
              <a:defRPr sz="19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58" name="Google Shape;158;g20848e50af1_0_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403" y="925824"/>
            <a:ext cx="6302887" cy="4456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59" name="Google Shape;159;g20848e50af1_0_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63" y="5580230"/>
            <a:ext cx="3909190" cy="76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g20848e50af1_0_220"/>
          <p:cNvCxnSpPr/>
          <p:nvPr/>
        </p:nvCxnSpPr>
        <p:spPr>
          <a:xfrm>
            <a:off x="5307184" y="2143379"/>
            <a:ext cx="0" cy="936000"/>
          </a:xfrm>
          <a:prstGeom prst="straightConnector1">
            <a:avLst/>
          </a:prstGeom>
          <a:noFill/>
          <a:ln cap="flat" cmpd="sng" w="25400">
            <a:solidFill>
              <a:srgbClr val="8DC5D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food, device&#10;&#10;Description automatically generated" id="161" name="Google Shape;161;g20848e50af1_0_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63" y="207669"/>
            <a:ext cx="1270758" cy="77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470b247ac_0_37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24470b247ac_0_37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24470b247ac_0_37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24470b247ac_0_37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g24470b247ac_0_376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8" name="Google Shape;168;g24470b247ac_0_376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g24470b247ac_0_376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0" name="Google Shape;170;g24470b247ac_0_376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d0cd7e92ca_0_108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40" name="Google Shape;40;g2d0cd7e92ca_0_108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41" name="Google Shape;41;g2d0cd7e92ca_0_10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4bcfdec53c_0_1397"/>
          <p:cNvSpPr txBox="1"/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g14bcfdec53c_0_1397"/>
          <p:cNvSpPr txBox="1"/>
          <p:nvPr>
            <p:ph idx="1" type="subTitle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5" name="Google Shape;45;g14bcfdec53c_0_1397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46" name="Google Shape;46;g14bcfdec53c_0_13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g14bcfdec53c_0_1397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48" name="Google Shape;48;g14bcfdec53c_0_139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g14bcfdec53c_0_139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g14bcfdec53c_0_139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g14bcfdec53c_0_139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type="title"/>
          </p:nvPr>
        </p:nvSpPr>
        <p:spPr>
          <a:xfrm>
            <a:off x="914400" y="3048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" type="body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2" type="body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 1">
  <p:cSld name="1_Three Columns with Image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4bcfdec53c_0_541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14bcfdec53c_0_541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4" name="Google Shape;74;g14bcfdec53c_0_541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5" name="Google Shape;75;g14bcfdec53c_0_541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g14bcfdec53c_0_541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g14bcfdec53c_0_541"/>
          <p:cNvSpPr txBox="1"/>
          <p:nvPr>
            <p:ph idx="1" type="body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g14bcfdec53c_0_541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9" name="Google Shape;79;g14bcfdec53c_0_541"/>
          <p:cNvSpPr txBox="1"/>
          <p:nvPr>
            <p:ph idx="4" type="body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g14bcfdec53c_0_541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g14bcfdec53c_0_541"/>
          <p:cNvSpPr txBox="1"/>
          <p:nvPr>
            <p:ph idx="6" type="body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e328dc025_0_0"/>
          <p:cNvSpPr txBox="1"/>
          <p:nvPr>
            <p:ph type="ctrTitle"/>
          </p:nvPr>
        </p:nvSpPr>
        <p:spPr>
          <a:xfrm>
            <a:off x="961800" y="2560650"/>
            <a:ext cx="104607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 sz="5300"/>
              <a:t>Advancing OCG Networks</a:t>
            </a:r>
            <a:endParaRPr b="0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g24e328dc025_0_0"/>
          <p:cNvSpPr txBox="1"/>
          <p:nvPr>
            <p:ph idx="1" type="subTitle"/>
          </p:nvPr>
        </p:nvSpPr>
        <p:spPr>
          <a:xfrm>
            <a:off x="961800" y="4064750"/>
            <a:ext cx="100545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Emma Heslop, </a:t>
            </a:r>
            <a:r>
              <a:rPr b="0" lang="en-GB"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David Legler &amp; Ann-Christine Zinkann</a:t>
            </a:r>
            <a:endParaRPr b="0" sz="3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OCG-15 Session, 13-17 May, 2024</a:t>
            </a:r>
            <a:endParaRPr b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>
                <a:latin typeface="Helvetica Neue Light"/>
                <a:ea typeface="Helvetica Neue Light"/>
                <a:cs typeface="Helvetica Neue Light"/>
                <a:sym typeface="Helvetica Neue Light"/>
              </a:rPr>
              <a:t>ONC, Victoria, British Columbia, Canada</a:t>
            </a:r>
            <a:endParaRPr b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7" name="Google Shape;177;g24e328dc02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6275"/>
            <a:ext cx="5839476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78" name="Google Shape;178;g24e328dc02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8000" y="576000"/>
            <a:ext cx="2970001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g2dc345f0c84_1_25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g2dc345f0c84_1_25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It’s a numbers game - what do we miss?</a:t>
            </a:r>
            <a:endParaRPr b="1" sz="31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8" name="Google Shape;248;g2dc345f0c84_1_25"/>
          <p:cNvSpPr txBox="1"/>
          <p:nvPr/>
        </p:nvSpPr>
        <p:spPr>
          <a:xfrm>
            <a:off x="662425" y="1370925"/>
            <a:ext cx="10487100" cy="42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What do we miss? 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Just emerging networks: OCG has adopted emerging networks OceanGliders, AniBOS, HF Radar and now FVON and Smart Cables - ask about experience is this functioning and clear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?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Platforms  not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connected to networks, e.g.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 Coastal buoys amd moorings that are not in our existing networks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, smaller R/V observing lines,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some taking bioeco measurements (IGMETS) - why nt in DBCP, OceanSITES, and GO-SHIP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For observing platforms that are regional e.g. in Europe EMSO and EMBRIC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Citizen Science platforms…. (FVON, racing sailing, CoastPredict)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Google Shape;253;g2dc345f0c84_1_203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g2dc345f0c84_1_203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It’s a numbers game  - Recommendations</a:t>
            </a:r>
            <a:endParaRPr b="1" sz="31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5" name="Google Shape;255;g2dc345f0c84_1_203"/>
          <p:cNvSpPr txBox="1"/>
          <p:nvPr/>
        </p:nvSpPr>
        <p:spPr>
          <a:xfrm>
            <a:off x="662425" y="1370925"/>
            <a:ext cx="10487100" cy="42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OCG and OceanOPS resources - OCG to articulate its ask to GOOS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How do we communicate on new 14 + 3 networks - by platform group or other? Develop a new graphic to represent the networks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To capture unconnected elements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Can existing networks be more flexible, support integration?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Work with GRAs - map types of elements?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Find host or support, like IRSO?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Is it the role of the OCG to evolve to support more regional networks? What are the limits? Do some networks remain at a GRA level (with attributes from OCG) hybrid-associated networks?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Google Shape;260;g2dc345f0c84_1_39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" name="Google Shape;261;g2dc345f0c84_1_39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It's a numbers game - responsibilities</a:t>
            </a:r>
            <a:endParaRPr b="1" sz="31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2" name="Google Shape;262;g2dc345f0c84_1_39"/>
          <p:cNvSpPr txBox="1"/>
          <p:nvPr/>
        </p:nvSpPr>
        <p:spPr>
          <a:xfrm>
            <a:off x="662425" y="1370925"/>
            <a:ext cx="10487100" cy="42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9th Session of the GOOS Steering committee: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stressed the importance of establishing criteria for GOOS networks to create a coherent global system</a:t>
            </a:r>
            <a:endParaRPr b="1"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As GOOS transforms from a primarily science-driven implementation activity to one that grows to be more responsive to societal needs, </a:t>
            </a: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GOOS should ensure that it is not only soliciting voluntary contributions, but also driving standards and principles to be a part of GOOS</a:t>
            </a:r>
            <a:endParaRPr b="1"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The </a:t>
            </a: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OCG and BioEco network attributes are an example of such principles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… </a:t>
            </a: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they could be driven to requirements rather than guidelines.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" name="Google Shape;267;g2dc345f0c84_1_179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" name="Google Shape;268;g2dc345f0c84_1_179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It's a numbers game - responsibilities</a:t>
            </a:r>
            <a:endParaRPr b="1" sz="31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9" name="Google Shape;269;g2dc345f0c84_1_179"/>
          <p:cNvSpPr txBox="1"/>
          <p:nvPr/>
        </p:nvSpPr>
        <p:spPr>
          <a:xfrm>
            <a:off x="662425" y="989925"/>
            <a:ext cx="10487100" cy="51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As we seek to expand the observing system, it is important that GOOS both meets societal needs, is a more operational efficient  ‘system’,  and is seen as investable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From the GOOS Session during the Ocean Science Meeting in New Orleans this year - GOOS should stress the operational nature of the system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OCG has the  aim of increasing maturity/operational level of the networks 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M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ore visibility of the meaning/status/tracking of the mature network?  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Does OCG need to be  more ‘strict’ about the responsibilities  as networks increase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Can we highlight needs that are holding back maturing of networks - health index?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What are we missing? 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Data/metadata flow that is understood and tracked?  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Articulated</a:t>
            </a: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connection to international </a:t>
            </a: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requirements</a:t>
            </a: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, products? 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Accessibility/use of data</a:t>
            </a: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Communications that the networks can use?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Tracking </a:t>
            </a: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accessibility</a:t>
            </a: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/use of data? 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More visibility as a market?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Does OCG need to be more vocal about its work? 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dc345f0c84_1_52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OCG Networks List - TO REVIEW</a:t>
            </a:r>
            <a:endParaRPr/>
          </a:p>
        </p:txBody>
      </p:sp>
      <p:sp>
        <p:nvSpPr>
          <p:cNvPr id="276" name="Google Shape;276;g2dc345f0c84_1_52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7" name="Google Shape;277;g2dc345f0c84_1_52"/>
          <p:cNvSpPr txBox="1"/>
          <p:nvPr>
            <p:ph idx="1" type="body"/>
          </p:nvPr>
        </p:nvSpPr>
        <p:spPr>
          <a:xfrm>
            <a:off x="720725" y="1296988"/>
            <a:ext cx="6681600" cy="5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g2dc345f0c84_1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297000"/>
            <a:ext cx="10484824" cy="538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Google Shape;283;g2dc345f0c84_1_185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g2dc345f0c84_1_185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It’s a numbers game  - Recommendations</a:t>
            </a:r>
            <a:endParaRPr b="1" sz="31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5" name="Google Shape;285;g2dc345f0c84_1_185"/>
          <p:cNvSpPr txBox="1"/>
          <p:nvPr/>
        </p:nvSpPr>
        <p:spPr>
          <a:xfrm>
            <a:off x="662425" y="1370925"/>
            <a:ext cx="10487100" cy="42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Tidy and tighten up maturity/pilot, responsibilities (attributes document), list of networks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‘Health index’ means of highlighting needs that are holding back maturity of networks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Should those networks that reach maturity have a more visible status?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Could the OCG identify and focus on 1 or 2 of these priorities to mature as 2-year plan? 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Data/metadata flow that is understood and tracked?  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Articulated connection to international requirements, products? 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Accessibility/use of data</a:t>
            </a: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Communications that the networks can use?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Tracking accessibility/use of data? 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More visibility as a market?</a:t>
            </a:r>
            <a:endParaRPr sz="19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900"/>
              <a:buFont typeface="Barlow"/>
              <a:buChar char="■"/>
            </a:pPr>
            <a:r>
              <a:rPr lang="en-GB" sz="19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Does OCG need to be more vocal about its work? 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Google Shape;290;g2dc345f0c84_1_197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g2dc345f0c84_1_197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Summary - </a:t>
            </a: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Recommendations</a:t>
            </a:r>
            <a:endParaRPr b="1" sz="31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2" name="Google Shape;292;g2dc345f0c84_1_197"/>
          <p:cNvSpPr txBox="1"/>
          <p:nvPr/>
        </p:nvSpPr>
        <p:spPr>
          <a:xfrm>
            <a:off x="662425" y="1370925"/>
            <a:ext cx="10807200" cy="42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6AA84F"/>
                </a:solidFill>
                <a:latin typeface="Barlow"/>
                <a:ea typeface="Barlow"/>
                <a:cs typeface="Barlow"/>
                <a:sym typeface="Barlow"/>
              </a:rPr>
              <a:t>Craft definitions for the attributes that work for both OCG and BioEco </a:t>
            </a:r>
            <a:endParaRPr sz="2100">
              <a:solidFill>
                <a:srgbClr val="6AA84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6AA84F"/>
                </a:solidFill>
                <a:latin typeface="Barlow"/>
                <a:ea typeface="Barlow"/>
                <a:cs typeface="Barlow"/>
                <a:sym typeface="Barlow"/>
              </a:rPr>
              <a:t>Suggest GOOS adopt the term network for both OCG and BioEco</a:t>
            </a:r>
            <a:endParaRPr sz="2100">
              <a:solidFill>
                <a:srgbClr val="6AA84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85CA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0085CA"/>
                </a:solidFill>
                <a:latin typeface="Barlow"/>
                <a:ea typeface="Barlow"/>
                <a:cs typeface="Barlow"/>
                <a:sym typeface="Barlow"/>
              </a:rPr>
              <a:t>EOV networks  a different view in OceanOPS - represent this layer on existing networks</a:t>
            </a:r>
            <a:endParaRPr sz="2100">
              <a:solidFill>
                <a:srgbClr val="0085C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OCG and OceanOPS resources - OCG to articulate its ask to GOOS</a:t>
            </a:r>
            <a:endParaRPr sz="21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How do we communicate on new 14 + 3 networks - by platform group or other? Develop a new graphic?</a:t>
            </a:r>
            <a:endParaRPr sz="21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Seek to capture unconnected elements</a:t>
            </a:r>
            <a:endParaRPr sz="21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Can existing networks be more flexible, support integration?</a:t>
            </a:r>
            <a:endParaRPr sz="21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Work with GRAs - regional/map types of elements?</a:t>
            </a:r>
            <a:endParaRPr sz="21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Tidy and tighten up maturity/pilot, responsibilities (attributes document), list of networks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‘Health index’ means of highlighting needs that are holding back maturity of networks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Should those networks that reach maturity have a more visible status?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Could the OCG identify and focus on one or 2 priorities to mature over a 2-year plan?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4bcfdec53c_0_1266"/>
          <p:cNvSpPr txBox="1"/>
          <p:nvPr>
            <p:ph type="ctrTitle"/>
          </p:nvPr>
        </p:nvSpPr>
        <p:spPr>
          <a:xfrm>
            <a:off x="601456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98" name="Google Shape;298;g14bcfdec53c_0_1266"/>
          <p:cNvSpPr txBox="1"/>
          <p:nvPr>
            <p:ph idx="1" type="subTitle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goosocean.org</a:t>
            </a:r>
            <a:endParaRPr/>
          </a:p>
        </p:txBody>
      </p:sp>
      <p:pic>
        <p:nvPicPr>
          <p:cNvPr descr="A picture containing swimming, ocean floor&#10;&#10;Description automatically generated" id="299" name="Google Shape;299;g14bcfdec53c_0_1266"/>
          <p:cNvPicPr preferRelativeResize="0"/>
          <p:nvPr/>
        </p:nvPicPr>
        <p:blipFill rotWithShape="1">
          <a:blip r:embed="rId3">
            <a:alphaModFix/>
          </a:blip>
          <a:srcRect b="-735" l="0" r="9140" t="-80"/>
          <a:stretch/>
        </p:blipFill>
        <p:spPr>
          <a:xfrm>
            <a:off x="5003292" y="222416"/>
            <a:ext cx="3885337" cy="64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4bcfdec53c_0_1266"/>
          <p:cNvPicPr preferRelativeResize="0"/>
          <p:nvPr/>
        </p:nvPicPr>
        <p:blipFill rotWithShape="1">
          <a:blip r:embed="rId4">
            <a:alphaModFix/>
          </a:blip>
          <a:srcRect b="8177" l="0" r="0" t="7426"/>
          <a:stretch/>
        </p:blipFill>
        <p:spPr>
          <a:xfrm>
            <a:off x="9014364" y="233724"/>
            <a:ext cx="3177631" cy="2178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&#10;&#10;Description automatically generated" id="301" name="Google Shape;301;g14bcfdec53c_0_1266"/>
          <p:cNvPicPr preferRelativeResize="0"/>
          <p:nvPr/>
        </p:nvPicPr>
        <p:blipFill rotWithShape="1">
          <a:blip r:embed="rId5">
            <a:alphaModFix/>
          </a:blip>
          <a:srcRect b="9016" l="0" r="0" t="1871"/>
          <a:stretch/>
        </p:blipFill>
        <p:spPr>
          <a:xfrm>
            <a:off x="9014365" y="2574207"/>
            <a:ext cx="3177638" cy="1755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ky, outdoor, snow, seal&#10;&#10;Description automatically generated" id="302" name="Google Shape;302;g14bcfdec53c_0_1266"/>
          <p:cNvPicPr preferRelativeResize="0"/>
          <p:nvPr/>
        </p:nvPicPr>
        <p:blipFill rotWithShape="1">
          <a:blip r:embed="rId6">
            <a:alphaModFix/>
          </a:blip>
          <a:srcRect b="-1086" l="0" r="0" t="9663"/>
          <a:stretch/>
        </p:blipFill>
        <p:spPr>
          <a:xfrm>
            <a:off x="9014364" y="4486675"/>
            <a:ext cx="3177631" cy="217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c345f0c84_1_165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g2dc345f0c84_1_165"/>
          <p:cNvSpPr txBox="1"/>
          <p:nvPr/>
        </p:nvSpPr>
        <p:spPr>
          <a:xfrm>
            <a:off x="662450" y="1420050"/>
            <a:ext cx="108072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360045" rtl="0" algn="just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OCG and &amp; BioEco Networks (for the record)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360045" rtl="0" algn="just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Thematic Networks (some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considerations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360045" rtl="0" algn="just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It’s a numbers game - how far does OCG expand, what does this mean</a:t>
            </a:r>
            <a:endParaRPr b="1"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360045" rtl="0" algn="just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Responsibilities</a:t>
            </a:r>
            <a:endParaRPr b="1"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86" name="Google Shape;186;g2dc345f0c84_1_165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g2dc345f0c84_1_165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Advancing our </a:t>
            </a: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understanding</a:t>
            </a: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OCG networks</a:t>
            </a:r>
            <a:endParaRPr b="1" i="1" sz="3100" u="none" cap="none" strike="noStrike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b2c889c7f_0_1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4" name="Google Shape;194;g2db2c889c7f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0947" y="826475"/>
            <a:ext cx="6138752" cy="49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db2c889c7f_0_1"/>
          <p:cNvSpPr txBox="1"/>
          <p:nvPr/>
        </p:nvSpPr>
        <p:spPr>
          <a:xfrm>
            <a:off x="662450" y="1420050"/>
            <a:ext cx="4471500" cy="3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An observing element as ‘any ocean sensing system – based on a specific platform, region, or ocean characteristic – that is driven by agreed requirements, has broad scientific support and adheres to global, common standards for data sharing’. 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96" name="Google Shape;196;g2db2c889c7f_0_1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g2db2c889c7f_0_1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FROM THE FOO</a:t>
            </a:r>
            <a:endParaRPr b="1" i="1" sz="3100" u="none" cap="none" strike="noStrike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c345f0c84_1_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g2dc345f0c84_1_0"/>
          <p:cNvSpPr txBox="1"/>
          <p:nvPr/>
        </p:nvSpPr>
        <p:spPr>
          <a:xfrm>
            <a:off x="662450" y="1420050"/>
            <a:ext cx="108072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In practice, the term </a:t>
            </a: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network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is used by the ocean observing community to describe </a:t>
            </a: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organizational groups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with a wide range in scale and scope.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Moltmann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et al. and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AtlantOS framed descriptions to </a:t>
            </a: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differentiate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between </a:t>
            </a: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networks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and </a:t>
            </a: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systems</a:t>
            </a:r>
            <a:endParaRPr b="1"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OCG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effectively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created its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definition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through the ‘</a:t>
            </a: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network attributes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’ of OCG networks - stating that networks need to be at least pilot in all areas to be an OCG observing network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04800" lvl="1" marL="914400" marR="360045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eration Serif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Answers in part GOOS SC (SC-9)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request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that needs clear “standards of acceptance” for being “part of GOOS” as a network, project or a regional system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360045" rtl="0" algn="just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The work with regard to metrics/maturity will further develop these 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05" name="Google Shape;205;g2dc345f0c84_1_0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g2dc345f0c84_1_0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Networks - definitions</a:t>
            </a:r>
            <a:endParaRPr b="1" i="1" sz="3100" u="none" cap="none" strike="noStrike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" name="Google Shape;211;g2dc185b9c07_0_4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2" name="Google Shape;212;g2dc185b9c07_0_4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 1: OCG &amp; BioEco Networks</a:t>
            </a:r>
            <a:endParaRPr b="1" sz="31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3" name="Google Shape;213;g2dc185b9c07_0_4"/>
          <p:cNvSpPr txBox="1"/>
          <p:nvPr/>
        </p:nvSpPr>
        <p:spPr>
          <a:xfrm>
            <a:off x="662425" y="1370925"/>
            <a:ext cx="9593400" cy="53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The BioEco panel adapted the OCG network attributes w/ few difference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scale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(global vs. local / national / regional networks with intent to develop into a global network)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mission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addresses scientific questions relevant to national and regional science, policy and management need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The differences do not look insurmountable</a:t>
            </a:r>
            <a:endParaRPr b="0" i="0" sz="2100" u="none" cap="none" strike="noStrike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g2dc345f0c84_1_19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g2dc345f0c84_1_19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Recommendations</a:t>
            </a:r>
            <a:endParaRPr b="1" sz="31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0" name="Google Shape;220;g2dc345f0c84_1_19"/>
          <p:cNvSpPr txBox="1"/>
          <p:nvPr/>
        </p:nvSpPr>
        <p:spPr>
          <a:xfrm>
            <a:off x="662425" y="1370925"/>
            <a:ext cx="9593400" cy="42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AutoNum type="arabicPeriod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Craft definitions for the attributes that work for both OCG and BioEco 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AutoNum type="romanLcPeriod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GOOS less complicated and more understandable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AutoNum type="romanLcPeriod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In line with common data/metadata standards, metrics and tracking 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AutoNum type="romanLcPeriod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Cost savings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AutoNum type="arabicPeriod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Suggest GOOS adopt the term network for both OCG and BioEco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g2da7de928b5_1_18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g2da7de928b5_1_18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 2: </a:t>
            </a: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Thematic </a:t>
            </a: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Networks</a:t>
            </a:r>
            <a:endParaRPr b="1" sz="31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7" name="Google Shape;227;g2da7de928b5_1_18"/>
          <p:cNvSpPr txBox="1"/>
          <p:nvPr/>
        </p:nvSpPr>
        <p:spPr>
          <a:xfrm>
            <a:off x="662425" y="1370925"/>
            <a:ext cx="10906500" cy="42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SOCONET is an emerging </a:t>
            </a: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EOV network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, others exist e.g. GOA-ON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OCG Attributes </a:t>
            </a:r>
            <a:r>
              <a:rPr b="1"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do not preclude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observing networks based around EOVs or phenomena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H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ow do thematic networks compare in function with the platform based networks;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Platform - multiple phenomena (multiple EOVs), best practices for observing, calibrating, quality control, data processing ensure that quality controlled EOV/ECV data flow into open data systems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5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Thematic networks run across several (limited number of) platforms. Focus on sampling protocols, data to identify trends, with additional attention to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products</a:t>
            </a:r>
            <a:endParaRPr b="0" i="0" sz="2100" u="none" cap="none" strike="noStrike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Google Shape;232;g2dc185b9c07_0_21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g2dc185b9c07_0_21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Recommendations</a:t>
            </a:r>
            <a:endParaRPr b="1" sz="31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4" name="Google Shape;234;g2dc185b9c07_0_21"/>
          <p:cNvSpPr txBox="1"/>
          <p:nvPr/>
        </p:nvSpPr>
        <p:spPr>
          <a:xfrm>
            <a:off x="662425" y="1370925"/>
            <a:ext cx="9593400" cy="42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AutoNum type="arabicPeriod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Be aware different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responsibilities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between platform and themed networks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AutoNum type="arabicPeriod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Consider  a different view in OceanOPS - how represent this layer on existing networks?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3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" name="Google Shape;239;g2dc185b9c07_0_30"/>
          <p:cNvCxnSpPr/>
          <p:nvPr/>
        </p:nvCxnSpPr>
        <p:spPr>
          <a:xfrm>
            <a:off x="662450" y="1071267"/>
            <a:ext cx="4195500" cy="0"/>
          </a:xfrm>
          <a:prstGeom prst="straightConnector1">
            <a:avLst/>
          </a:prstGeom>
          <a:noFill/>
          <a:ln cap="flat" cmpd="sng" w="19050">
            <a:solidFill>
              <a:srgbClr val="0085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g2dc185b9c07_0_30"/>
          <p:cNvSpPr txBox="1"/>
          <p:nvPr/>
        </p:nvSpPr>
        <p:spPr>
          <a:xfrm>
            <a:off x="538724" y="352875"/>
            <a:ext cx="908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100">
                <a:solidFill>
                  <a:srgbClr val="0030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It’s a numbers game - Future of OCG</a:t>
            </a:r>
            <a:endParaRPr b="1" sz="3100">
              <a:solidFill>
                <a:srgbClr val="0030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1" name="Google Shape;241;g2dc185b9c07_0_30"/>
          <p:cNvSpPr txBox="1"/>
          <p:nvPr/>
        </p:nvSpPr>
        <p:spPr>
          <a:xfrm>
            <a:off x="662425" y="1370925"/>
            <a:ext cx="10487100" cy="52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Issues to consider by OCG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Will OCG continue to add emerging networks,  Is there a limit? 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How can OCG support more networks with no additional resources? 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○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What about useful networks that do not make the grade to be global?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E.g. coastal buoys and moorings, smaller R/V regular transects (multiple purposes)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Currently there does not seem to be a need to place a limit, new emerging networks engaged with existing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networks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to assess fit and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connections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, fulfill unique roles,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have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 found support for their work. 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ts val="2100"/>
              <a:buFont typeface="Barlow"/>
              <a:buChar char="●"/>
            </a:pP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3 emerging networks adopted at OCG-15 are using existing </a:t>
            </a:r>
            <a:r>
              <a:rPr lang="en-GB" sz="2100">
                <a:solidFill>
                  <a:srgbClr val="333399"/>
                </a:solidFill>
                <a:latin typeface="Barlow"/>
                <a:ea typeface="Barlow"/>
                <a:cs typeface="Barlow"/>
                <a:sym typeface="Barlow"/>
              </a:rPr>
              <a:t>infrastructure, rather than being new platform per se.</a:t>
            </a:r>
            <a:endParaRPr sz="2100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3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3333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2022-03-29T09:34:04Z</dcterms:created>
  <dc:creator>Laura Stukonyte</dc:creator>
</cp:coreProperties>
</file>