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Barlow" panose="00000500000000000000" pitchFamily="2" charset="0"/>
      <p:regular r:id="rId17"/>
      <p:bold r:id="rId18"/>
      <p:italic r:id="rId19"/>
      <p:boldItalic r:id="rId20"/>
    </p:embeddedFont>
    <p:embeddedFont>
      <p:font typeface="Barlow Condensed" panose="00000506000000000000" pitchFamily="2"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7FE7Oe5eypXO1Ia5W20iyYNgK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 Ting" userId="92efbe2d-e7bb-4a12-b39d-00700da331ea" providerId="ADAL" clId="{952DF368-ECE5-4B37-B743-25D3566C6217}"/>
    <pc:docChg chg="delSld">
      <pc:chgData name="Yu, Ting" userId="92efbe2d-e7bb-4a12-b39d-00700da331ea" providerId="ADAL" clId="{952DF368-ECE5-4B37-B743-25D3566C6217}" dt="2024-05-16T18:58:45.362" v="0" actId="47"/>
      <pc:docMkLst>
        <pc:docMk/>
      </pc:docMkLst>
      <pc:sldChg chg="del">
        <pc:chgData name="Yu, Ting" userId="92efbe2d-e7bb-4a12-b39d-00700da331ea" providerId="ADAL" clId="{952DF368-ECE5-4B37-B743-25D3566C6217}" dt="2024-05-16T18:58:45.362" v="0" actId="47"/>
        <pc:sldMkLst>
          <pc:docMk/>
          <pc:sldMk cId="0" sldId="270"/>
        </pc:sldMkLst>
      </pc:sldChg>
      <pc:sldChg chg="del">
        <pc:chgData name="Yu, Ting" userId="92efbe2d-e7bb-4a12-b39d-00700da331ea" providerId="ADAL" clId="{952DF368-ECE5-4B37-B743-25D3566C6217}" dt="2024-05-16T18:58:45.362" v="0" actId="47"/>
        <pc:sldMkLst>
          <pc:docMk/>
          <pc:sldMk cId="0" sldId="271"/>
        </pc:sldMkLst>
      </pc:sldChg>
      <pc:sldChg chg="del">
        <pc:chgData name="Yu, Ting" userId="92efbe2d-e7bb-4a12-b39d-00700da331ea" providerId="ADAL" clId="{952DF368-ECE5-4B37-B743-25D3566C6217}" dt="2024-05-16T18:58:45.362" v="0" actId="47"/>
        <pc:sldMkLst>
          <pc:docMk/>
          <pc:sldMk cId="0" sldId="272"/>
        </pc:sldMkLst>
      </pc:sldChg>
      <pc:sldChg chg="del">
        <pc:chgData name="Yu, Ting" userId="92efbe2d-e7bb-4a12-b39d-00700da331ea" providerId="ADAL" clId="{952DF368-ECE5-4B37-B743-25D3566C6217}" dt="2024-05-16T18:58:45.362" v="0" actId="47"/>
        <pc:sldMkLst>
          <pc:docMk/>
          <pc:sldMk cId="0" sldId="273"/>
        </pc:sldMkLst>
      </pc:sldChg>
      <pc:sldChg chg="del">
        <pc:chgData name="Yu, Ting" userId="92efbe2d-e7bb-4a12-b39d-00700da331ea" providerId="ADAL" clId="{952DF368-ECE5-4B37-B743-25D3566C6217}" dt="2024-05-16T18:58:45.362" v="0" actId="47"/>
        <pc:sldMkLst>
          <pc:docMk/>
          <pc:sldMk cId="0" sldId="274"/>
        </pc:sldMkLst>
      </pc:sldChg>
      <pc:sldChg chg="del">
        <pc:chgData name="Yu, Ting" userId="92efbe2d-e7bb-4a12-b39d-00700da331ea" providerId="ADAL" clId="{952DF368-ECE5-4B37-B743-25D3566C6217}" dt="2024-05-16T18:58:45.362" v="0" actId="47"/>
        <pc:sldMkLst>
          <pc:docMk/>
          <pc:sldMk cId="0" sldId="275"/>
        </pc:sldMkLst>
      </pc:sldChg>
      <pc:sldMasterChg chg="delSldLayout">
        <pc:chgData name="Yu, Ting" userId="92efbe2d-e7bb-4a12-b39d-00700da331ea" providerId="ADAL" clId="{952DF368-ECE5-4B37-B743-25D3566C6217}" dt="2024-05-16T18:58:45.362" v="0" actId="47"/>
        <pc:sldMasterMkLst>
          <pc:docMk/>
          <pc:sldMasterMk cId="0" sldId="2147483648"/>
        </pc:sldMasterMkLst>
        <pc:sldLayoutChg chg="del">
          <pc:chgData name="Yu, Ting" userId="92efbe2d-e7bb-4a12-b39d-00700da331ea" providerId="ADAL" clId="{952DF368-ECE5-4B37-B743-25D3566C6217}" dt="2024-05-16T18:58:45.362" v="0" actId="47"/>
          <pc:sldLayoutMkLst>
            <pc:docMk/>
            <pc:sldMasterMk cId="0" sldId="2147483648"/>
            <pc:sldLayoutMk cId="0" sldId="21474836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 quick re-cap of why we embarked on this effort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wanted to really develop a systematic, and that's key, systematic mechanism for information sharing across the public, private, and academia, and highlight opportunities where we could act together for mutual benefit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learned through this effort that terminology continues to be confusing.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I wanted to make sure we understand the term Ocean Enterprise.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Ocean Enterprise includes all entities in the public, private, nonprofit/NGO, research and academic sectors that provide infrastructure and capacity for ocean observation, measurement, and forecasting, or who deliver operational ocean information services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the premise of the effort to identify those opportunities, identify and then lower the barriers, and to be able to meet the new demands that are going to be required of the ocean observing system. How do we mature this enterprise? What are the market inhibitions? How do we speed up technology to market, and how do we do that in a coherent and cohesive way?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Seeking members to expand the steering team </a:t>
            </a:r>
            <a:endParaRPr/>
          </a:p>
          <a:p>
            <a:pPr marL="457200" marR="0" lvl="0" indent="-298450" algn="l" rtl="0">
              <a:lnSpc>
                <a:spcPct val="100000"/>
              </a:lnSpc>
              <a:spcBef>
                <a:spcPts val="0"/>
              </a:spcBef>
              <a:spcAft>
                <a:spcPts val="0"/>
              </a:spcAft>
              <a:buClr>
                <a:srgbClr val="000000"/>
              </a:buClr>
              <a:buSzPts val="1100"/>
              <a:buFont typeface="Arial"/>
              <a:buChar char="●"/>
            </a:pPr>
            <a:r>
              <a:rPr lang="en-US"/>
              <a:t>Express your interest on particular action pathways </a:t>
            </a:r>
            <a:endParaRPr/>
          </a:p>
          <a:p>
            <a:pPr marL="457200" marR="0" lvl="0" indent="-298450" algn="l" rtl="0">
              <a:lnSpc>
                <a:spcPct val="100000"/>
              </a:lnSpc>
              <a:spcBef>
                <a:spcPts val="0"/>
              </a:spcBef>
              <a:spcAft>
                <a:spcPts val="0"/>
              </a:spcAft>
              <a:buClr>
                <a:srgbClr val="000000"/>
              </a:buClr>
              <a:buSzPts val="1100"/>
              <a:buFont typeface="Arial"/>
              <a:buChar char="●"/>
            </a:pPr>
            <a:r>
              <a:rPr lang="en-US"/>
              <a:t>Tell us about your Ocean Enterprise efforts so we can link up</a:t>
            </a:r>
            <a:endParaRPr/>
          </a:p>
          <a:p>
            <a:pPr marL="457200" marR="0" lvl="0" indent="-298450" algn="l" rtl="0">
              <a:lnSpc>
                <a:spcPct val="100000"/>
              </a:lnSpc>
              <a:spcBef>
                <a:spcPts val="0"/>
              </a:spcBef>
              <a:spcAft>
                <a:spcPts val="0"/>
              </a:spcAft>
              <a:buClr>
                <a:srgbClr val="000000"/>
              </a:buClr>
              <a:buSzPts val="1100"/>
              <a:buFont typeface="Arial"/>
              <a:buChar char="●"/>
            </a:pPr>
            <a:r>
              <a:rPr lang="en-US"/>
              <a:t>Let's Mature the Ocean Enterprise together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2a993cec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22a993cecb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 quick re-cap of why we embarked on this effort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wanted to really develop a systematic, and that's key, systematic mechanism for information sharing across the public, private, and academia, and highlight opportunities where we could act together for mutual benefit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learned through this effort that terminology continues to be confusing.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I wanted to make sure we understand the term Ocean Enterprise.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Ocean Enterprise includes all entities in the public, private, nonprofit/NGO, research and academic sectors that provide infrastructure and capacity for ocean observation, measurement, and forecasting, or who deliver operational ocean information services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the premise of the effort to identify those opportunities, identify and then lower the barriers, and to be able to meet the new demands that are going to be required of the ocean observing system. How do we mature this enterprise? What are the market inhibitions? How do we speed up technology to market, and how do we do that in a coherent and cohesive way?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342900" algn="l" rtl="0">
              <a:lnSpc>
                <a:spcPct val="150000"/>
              </a:lnSpc>
              <a:spcBef>
                <a:spcPts val="0"/>
              </a:spcBef>
              <a:spcAft>
                <a:spcPts val="0"/>
              </a:spcAft>
              <a:buSzPts val="1100"/>
              <a:buAutoNum type="arabicPeriod"/>
            </a:pPr>
            <a:r>
              <a:rPr lang="en-US"/>
              <a:t>Core – 3 Priority areas</a:t>
            </a:r>
            <a:endParaRPr/>
          </a:p>
          <a:p>
            <a:pPr marL="342900" lvl="0" indent="-342900" algn="l" rtl="0">
              <a:lnSpc>
                <a:spcPct val="150000"/>
              </a:lnSpc>
              <a:spcBef>
                <a:spcPts val="0"/>
              </a:spcBef>
              <a:spcAft>
                <a:spcPts val="0"/>
              </a:spcAft>
              <a:buSzPts val="1100"/>
              <a:buAutoNum type="arabicPeriod"/>
            </a:pPr>
            <a:r>
              <a:rPr lang="en-US"/>
              <a:t>10 - Challenges</a:t>
            </a:r>
            <a:endParaRPr/>
          </a:p>
          <a:p>
            <a:pPr marL="342900" lvl="0" indent="-342900" algn="l" rtl="0">
              <a:lnSpc>
                <a:spcPct val="150000"/>
              </a:lnSpc>
              <a:spcBef>
                <a:spcPts val="0"/>
              </a:spcBef>
              <a:spcAft>
                <a:spcPts val="0"/>
              </a:spcAft>
              <a:buSzPts val="1100"/>
              <a:buAutoNum type="arabicPeriod"/>
            </a:pPr>
            <a:r>
              <a:rPr lang="en-US"/>
              <a:t>Multiple potential Action pathways to tackle the challenges and make change for the priority pathways... with partners...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
        <p:cNvGrpSpPr/>
        <p:nvPr/>
      </p:nvGrpSpPr>
      <p:grpSpPr>
        <a:xfrm>
          <a:off x="0" y="0"/>
          <a:ext cx="0" cy="0"/>
          <a:chOff x="0" y="0"/>
          <a:chExt cx="0" cy="0"/>
        </a:xfrm>
      </p:grpSpPr>
      <p:sp>
        <p:nvSpPr>
          <p:cNvPr id="14" name="Google Shape;14;p19"/>
          <p:cNvSpPr txBox="1">
            <a:spLocks noGrp="1"/>
          </p:cNvSpPr>
          <p:nvPr>
            <p:ph type="ctrTitle"/>
          </p:nvPr>
        </p:nvSpPr>
        <p:spPr>
          <a:xfrm>
            <a:off x="628650" y="1727237"/>
            <a:ext cx="4109700" cy="13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400"/>
              <a:buFont typeface="Roboto"/>
              <a:buNone/>
              <a:defRPr sz="3400">
                <a:latin typeface="Barlow Condensed"/>
                <a:ea typeface="Barlow Condensed"/>
                <a:cs typeface="Barlow Condensed"/>
                <a:sym typeface="Barlow Condensed"/>
              </a:defRPr>
            </a:lvl1pPr>
            <a:lvl2pPr lvl="1" algn="l">
              <a:lnSpc>
                <a:spcPct val="100000"/>
              </a:lnSpc>
              <a:spcBef>
                <a:spcPts val="0"/>
              </a:spcBef>
              <a:spcAft>
                <a:spcPts val="0"/>
              </a:spcAft>
              <a:buSzPts val="1100"/>
              <a:buFont typeface="Roboto"/>
              <a:buNone/>
              <a:defRPr>
                <a:latin typeface="Roboto"/>
                <a:ea typeface="Roboto"/>
                <a:cs typeface="Roboto"/>
                <a:sym typeface="Roboto"/>
              </a:defRPr>
            </a:lvl2pPr>
            <a:lvl3pPr lvl="2" algn="l">
              <a:lnSpc>
                <a:spcPct val="100000"/>
              </a:lnSpc>
              <a:spcBef>
                <a:spcPts val="0"/>
              </a:spcBef>
              <a:spcAft>
                <a:spcPts val="0"/>
              </a:spcAft>
              <a:buSzPts val="1100"/>
              <a:buFont typeface="Roboto"/>
              <a:buNone/>
              <a:defRPr>
                <a:latin typeface="Roboto"/>
                <a:ea typeface="Roboto"/>
                <a:cs typeface="Roboto"/>
                <a:sym typeface="Roboto"/>
              </a:defRPr>
            </a:lvl3pPr>
            <a:lvl4pPr lvl="3" algn="l">
              <a:lnSpc>
                <a:spcPct val="100000"/>
              </a:lnSpc>
              <a:spcBef>
                <a:spcPts val="0"/>
              </a:spcBef>
              <a:spcAft>
                <a:spcPts val="0"/>
              </a:spcAft>
              <a:buSzPts val="1100"/>
              <a:buFont typeface="Roboto"/>
              <a:buNone/>
              <a:defRPr>
                <a:latin typeface="Roboto"/>
                <a:ea typeface="Roboto"/>
                <a:cs typeface="Roboto"/>
                <a:sym typeface="Roboto"/>
              </a:defRPr>
            </a:lvl4pPr>
            <a:lvl5pPr lvl="4" algn="l">
              <a:lnSpc>
                <a:spcPct val="100000"/>
              </a:lnSpc>
              <a:spcBef>
                <a:spcPts val="0"/>
              </a:spcBef>
              <a:spcAft>
                <a:spcPts val="0"/>
              </a:spcAft>
              <a:buSzPts val="1100"/>
              <a:buFont typeface="Roboto"/>
              <a:buNone/>
              <a:defRPr>
                <a:latin typeface="Roboto"/>
                <a:ea typeface="Roboto"/>
                <a:cs typeface="Roboto"/>
                <a:sym typeface="Roboto"/>
              </a:defRPr>
            </a:lvl5pPr>
            <a:lvl6pPr lvl="5" algn="l">
              <a:lnSpc>
                <a:spcPct val="100000"/>
              </a:lnSpc>
              <a:spcBef>
                <a:spcPts val="0"/>
              </a:spcBef>
              <a:spcAft>
                <a:spcPts val="0"/>
              </a:spcAft>
              <a:buSzPts val="1100"/>
              <a:buFont typeface="Roboto"/>
              <a:buNone/>
              <a:defRPr>
                <a:latin typeface="Roboto"/>
                <a:ea typeface="Roboto"/>
                <a:cs typeface="Roboto"/>
                <a:sym typeface="Roboto"/>
              </a:defRPr>
            </a:lvl6pPr>
            <a:lvl7pPr lvl="6" algn="l">
              <a:lnSpc>
                <a:spcPct val="100000"/>
              </a:lnSpc>
              <a:spcBef>
                <a:spcPts val="0"/>
              </a:spcBef>
              <a:spcAft>
                <a:spcPts val="0"/>
              </a:spcAft>
              <a:buSzPts val="1100"/>
              <a:buFont typeface="Roboto"/>
              <a:buNone/>
              <a:defRPr>
                <a:latin typeface="Roboto"/>
                <a:ea typeface="Roboto"/>
                <a:cs typeface="Roboto"/>
                <a:sym typeface="Roboto"/>
              </a:defRPr>
            </a:lvl7pPr>
            <a:lvl8pPr lvl="7" algn="l">
              <a:lnSpc>
                <a:spcPct val="100000"/>
              </a:lnSpc>
              <a:spcBef>
                <a:spcPts val="0"/>
              </a:spcBef>
              <a:spcAft>
                <a:spcPts val="0"/>
              </a:spcAft>
              <a:buSzPts val="1100"/>
              <a:buFont typeface="Roboto"/>
              <a:buNone/>
              <a:defRPr>
                <a:latin typeface="Roboto"/>
                <a:ea typeface="Roboto"/>
                <a:cs typeface="Roboto"/>
                <a:sym typeface="Roboto"/>
              </a:defRPr>
            </a:lvl8pPr>
            <a:lvl9pPr lvl="8" algn="l">
              <a:lnSpc>
                <a:spcPct val="100000"/>
              </a:lnSpc>
              <a:spcBef>
                <a:spcPts val="0"/>
              </a:spcBef>
              <a:spcAft>
                <a:spcPts val="0"/>
              </a:spcAft>
              <a:buSzPts val="1100"/>
              <a:buFont typeface="Roboto"/>
              <a:buNone/>
              <a:defRPr>
                <a:latin typeface="Roboto"/>
                <a:ea typeface="Roboto"/>
                <a:cs typeface="Roboto"/>
                <a:sym typeface="Roboto"/>
              </a:defRPr>
            </a:lvl9pPr>
          </a:lstStyle>
          <a:p>
            <a:endParaRPr/>
          </a:p>
        </p:txBody>
      </p:sp>
      <p:sp>
        <p:nvSpPr>
          <p:cNvPr id="15" name="Google Shape;15;p19"/>
          <p:cNvSpPr txBox="1">
            <a:spLocks noGrp="1"/>
          </p:cNvSpPr>
          <p:nvPr>
            <p:ph type="subTitle" idx="1"/>
          </p:nvPr>
        </p:nvSpPr>
        <p:spPr>
          <a:xfrm>
            <a:off x="628650" y="3291840"/>
            <a:ext cx="4109700" cy="651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dk1"/>
              </a:buClr>
              <a:buSzPts val="1800"/>
              <a:buFont typeface="Roboto"/>
              <a:buNone/>
              <a:defRPr sz="1800">
                <a:latin typeface="Arial"/>
                <a:ea typeface="Arial"/>
                <a:cs typeface="Arial"/>
                <a:sym typeface="Arial"/>
              </a:defRPr>
            </a:lvl1pPr>
            <a:lvl2pPr lvl="1" algn="ctr">
              <a:lnSpc>
                <a:spcPct val="90000"/>
              </a:lnSpc>
              <a:spcBef>
                <a:spcPts val="400"/>
              </a:spcBef>
              <a:spcAft>
                <a:spcPts val="0"/>
              </a:spcAft>
              <a:buClr>
                <a:schemeClr val="dk1"/>
              </a:buClr>
              <a:buSzPts val="1500"/>
              <a:buFont typeface="Roboto"/>
              <a:buNone/>
              <a:defRPr sz="1500">
                <a:latin typeface="Roboto"/>
                <a:ea typeface="Roboto"/>
                <a:cs typeface="Roboto"/>
                <a:sym typeface="Roboto"/>
              </a:defRPr>
            </a:lvl2pPr>
            <a:lvl3pPr lvl="2" algn="ctr">
              <a:lnSpc>
                <a:spcPct val="90000"/>
              </a:lnSpc>
              <a:spcBef>
                <a:spcPts val="400"/>
              </a:spcBef>
              <a:spcAft>
                <a:spcPts val="0"/>
              </a:spcAft>
              <a:buClr>
                <a:schemeClr val="dk1"/>
              </a:buClr>
              <a:buSzPts val="1400"/>
              <a:buFont typeface="Roboto"/>
              <a:buNone/>
              <a:defRPr sz="1400">
                <a:latin typeface="Roboto"/>
                <a:ea typeface="Roboto"/>
                <a:cs typeface="Roboto"/>
                <a:sym typeface="Roboto"/>
              </a:defRPr>
            </a:lvl3pPr>
            <a:lvl4pPr lvl="3"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4pPr>
            <a:lvl5pPr lvl="4"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5pPr>
            <a:lvl6pPr lvl="5"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6pPr>
            <a:lvl7pPr lvl="6"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7pPr>
            <a:lvl8pPr lvl="7"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8pPr>
            <a:lvl9pPr lvl="8" algn="ctr">
              <a:lnSpc>
                <a:spcPct val="90000"/>
              </a:lnSpc>
              <a:spcBef>
                <a:spcPts val="400"/>
              </a:spcBef>
              <a:spcAft>
                <a:spcPts val="0"/>
              </a:spcAft>
              <a:buClr>
                <a:schemeClr val="dk1"/>
              </a:buClr>
              <a:buSzPts val="1200"/>
              <a:buFont typeface="Roboto"/>
              <a:buNone/>
              <a:defRPr sz="1200">
                <a:latin typeface="Roboto"/>
                <a:ea typeface="Roboto"/>
                <a:cs typeface="Roboto"/>
                <a:sym typeface="Roboto"/>
              </a:defRPr>
            </a:lvl9pPr>
          </a:lstStyle>
          <a:p>
            <a:endParaRPr/>
          </a:p>
        </p:txBody>
      </p:sp>
      <p:sp>
        <p:nvSpPr>
          <p:cNvPr id="16" name="Google Shape;16;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body" idx="1"/>
          </p:nvPr>
        </p:nvSpPr>
        <p:spPr>
          <a:xfrm>
            <a:off x="571500" y="1014799"/>
            <a:ext cx="7886700" cy="323879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Font typeface="Roboto"/>
              <a:buChar char="•"/>
              <a:defRPr sz="2400">
                <a:latin typeface="Barlow Condensed"/>
                <a:ea typeface="Barlow Condensed"/>
                <a:cs typeface="Barlow Condensed"/>
                <a:sym typeface="Barlow Condensed"/>
              </a:defRPr>
            </a:lvl1pPr>
            <a:lvl2pPr marL="914400" lvl="1" indent="-323850" algn="l">
              <a:lnSpc>
                <a:spcPct val="90000"/>
              </a:lnSpc>
              <a:spcBef>
                <a:spcPts val="400"/>
              </a:spcBef>
              <a:spcAft>
                <a:spcPts val="0"/>
              </a:spcAft>
              <a:buClr>
                <a:schemeClr val="dk1"/>
              </a:buClr>
              <a:buSzPts val="1500"/>
              <a:buFont typeface="Roboto"/>
              <a:buChar char="•"/>
              <a:defRPr sz="1500">
                <a:latin typeface="Roboto"/>
                <a:ea typeface="Roboto"/>
                <a:cs typeface="Roboto"/>
                <a:sym typeface="Roboto"/>
              </a:defRPr>
            </a:lvl2pPr>
            <a:lvl3pPr marL="1371600" lvl="2"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9pPr>
          </a:lstStyle>
          <a:p>
            <a:endParaRPr/>
          </a:p>
        </p:txBody>
      </p:sp>
      <p:sp>
        <p:nvSpPr>
          <p:cNvPr id="21" name="Google Shape;21;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1300"/>
              <a:buFont typeface="Roboto"/>
              <a:buNone/>
              <a:defRPr sz="3200" b="1">
                <a:solidFill>
                  <a:schemeClr val="accent1"/>
                </a:solidFill>
                <a:latin typeface="Barlow Condensed"/>
                <a:ea typeface="Barlow Condensed"/>
                <a:cs typeface="Barlow Condensed"/>
                <a:sym typeface="Barlow Condensed"/>
              </a:defRPr>
            </a:lvl1pPr>
            <a:lvl2pPr lvl="1" algn="l">
              <a:lnSpc>
                <a:spcPct val="100000"/>
              </a:lnSpc>
              <a:spcBef>
                <a:spcPts val="0"/>
              </a:spcBef>
              <a:spcAft>
                <a:spcPts val="0"/>
              </a:spcAft>
              <a:buClr>
                <a:schemeClr val="dk2"/>
              </a:buClr>
              <a:buSzPts val="1100"/>
              <a:buNone/>
              <a:defRPr>
                <a:solidFill>
                  <a:schemeClr val="dk2"/>
                </a:solidFill>
              </a:defRPr>
            </a:lvl2pPr>
            <a:lvl3pPr lvl="2" algn="l">
              <a:lnSpc>
                <a:spcPct val="100000"/>
              </a:lnSpc>
              <a:spcBef>
                <a:spcPts val="0"/>
              </a:spcBef>
              <a:spcAft>
                <a:spcPts val="0"/>
              </a:spcAft>
              <a:buClr>
                <a:schemeClr val="dk2"/>
              </a:buClr>
              <a:buSzPts val="1100"/>
              <a:buNone/>
              <a:defRPr>
                <a:solidFill>
                  <a:schemeClr val="dk2"/>
                </a:solidFill>
              </a:defRPr>
            </a:lvl3pPr>
            <a:lvl4pPr lvl="3" algn="l">
              <a:lnSpc>
                <a:spcPct val="100000"/>
              </a:lnSpc>
              <a:spcBef>
                <a:spcPts val="0"/>
              </a:spcBef>
              <a:spcAft>
                <a:spcPts val="0"/>
              </a:spcAft>
              <a:buClr>
                <a:schemeClr val="dk2"/>
              </a:buClr>
              <a:buSzPts val="1100"/>
              <a:buNone/>
              <a:defRPr>
                <a:solidFill>
                  <a:schemeClr val="dk2"/>
                </a:solidFill>
              </a:defRPr>
            </a:lvl4pPr>
            <a:lvl5pPr lvl="4" algn="l">
              <a:lnSpc>
                <a:spcPct val="100000"/>
              </a:lnSpc>
              <a:spcBef>
                <a:spcPts val="0"/>
              </a:spcBef>
              <a:spcAft>
                <a:spcPts val="0"/>
              </a:spcAft>
              <a:buClr>
                <a:schemeClr val="dk2"/>
              </a:buClr>
              <a:buSzPts val="1100"/>
              <a:buNone/>
              <a:defRPr>
                <a:solidFill>
                  <a:schemeClr val="dk2"/>
                </a:solidFill>
              </a:defRPr>
            </a:lvl5pPr>
            <a:lvl6pPr lvl="5" algn="l">
              <a:lnSpc>
                <a:spcPct val="100000"/>
              </a:lnSpc>
              <a:spcBef>
                <a:spcPts val="0"/>
              </a:spcBef>
              <a:spcAft>
                <a:spcPts val="0"/>
              </a:spcAft>
              <a:buClr>
                <a:schemeClr val="dk2"/>
              </a:buClr>
              <a:buSzPts val="1100"/>
              <a:buNone/>
              <a:defRPr>
                <a:solidFill>
                  <a:schemeClr val="dk2"/>
                </a:solidFill>
              </a:defRPr>
            </a:lvl6pPr>
            <a:lvl7pPr lvl="6" algn="l">
              <a:lnSpc>
                <a:spcPct val="100000"/>
              </a:lnSpc>
              <a:spcBef>
                <a:spcPts val="0"/>
              </a:spcBef>
              <a:spcAft>
                <a:spcPts val="0"/>
              </a:spcAft>
              <a:buClr>
                <a:schemeClr val="dk2"/>
              </a:buClr>
              <a:buSzPts val="1100"/>
              <a:buNone/>
              <a:defRPr>
                <a:solidFill>
                  <a:schemeClr val="dk2"/>
                </a:solidFill>
              </a:defRPr>
            </a:lvl7pPr>
            <a:lvl8pPr lvl="7" algn="l">
              <a:lnSpc>
                <a:spcPct val="100000"/>
              </a:lnSpc>
              <a:spcBef>
                <a:spcPts val="0"/>
              </a:spcBef>
              <a:spcAft>
                <a:spcPts val="0"/>
              </a:spcAft>
              <a:buClr>
                <a:schemeClr val="dk2"/>
              </a:buClr>
              <a:buSzPts val="1100"/>
              <a:buNone/>
              <a:defRPr>
                <a:solidFill>
                  <a:schemeClr val="dk2"/>
                </a:solidFill>
              </a:defRPr>
            </a:lvl8pPr>
            <a:lvl9pPr lvl="8" algn="l">
              <a:lnSpc>
                <a:spcPct val="100000"/>
              </a:lnSpc>
              <a:spcBef>
                <a:spcPts val="0"/>
              </a:spcBef>
              <a:spcAft>
                <a:spcPts val="0"/>
              </a:spcAft>
              <a:buClr>
                <a:schemeClr val="dk2"/>
              </a:buClr>
              <a:buSzPts val="1100"/>
              <a:buNone/>
              <a:defRPr>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1300"/>
              <a:buFont typeface="Roboto"/>
              <a:buNone/>
              <a:defRPr sz="3200" b="1">
                <a:solidFill>
                  <a:schemeClr val="accent1"/>
                </a:solidFill>
                <a:latin typeface="Barlow Condensed"/>
                <a:ea typeface="Barlow Condensed"/>
                <a:cs typeface="Barlow Condensed"/>
                <a:sym typeface="Barlow Condensed"/>
              </a:defRPr>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27" name="Google Shape;27;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
          <p:cNvSpPr txBox="1">
            <a:spLocks noGrp="1"/>
          </p:cNvSpPr>
          <p:nvPr>
            <p:ph type="dt" idx="10"/>
          </p:nvPr>
        </p:nvSpPr>
        <p:spPr>
          <a:xfrm>
            <a:off x="6061472" y="4869656"/>
            <a:ext cx="2057400" cy="1422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ftr" idx="11"/>
          </p:nvPr>
        </p:nvSpPr>
        <p:spPr>
          <a:xfrm>
            <a:off x="1324800" y="4869656"/>
            <a:ext cx="3086100" cy="14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7"/>
          <p:cNvSpPr>
            <a:spLocks noGrp="1"/>
          </p:cNvSpPr>
          <p:nvPr>
            <p:ph type="pic" idx="2"/>
          </p:nvPr>
        </p:nvSpPr>
        <p:spPr>
          <a:xfrm>
            <a:off x="540544" y="1393200"/>
            <a:ext cx="2597400" cy="1242000"/>
          </a:xfrm>
          <a:prstGeom prst="rect">
            <a:avLst/>
          </a:prstGeom>
          <a:solidFill>
            <a:srgbClr val="D8D8D8"/>
          </a:solidFill>
          <a:ln>
            <a:noFill/>
          </a:ln>
        </p:spPr>
      </p:sp>
      <p:sp>
        <p:nvSpPr>
          <p:cNvPr id="36" name="Google Shape;36;p7"/>
          <p:cNvSpPr txBox="1">
            <a:spLocks noGrp="1"/>
          </p:cNvSpPr>
          <p:nvPr>
            <p:ph type="body" idx="1"/>
          </p:nvPr>
        </p:nvSpPr>
        <p:spPr>
          <a:xfrm>
            <a:off x="540544" y="2635200"/>
            <a:ext cx="2597400" cy="1799775"/>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050">
                <a:solidFill>
                  <a:schemeClr val="lt1"/>
                </a:solidFill>
              </a:defRPr>
            </a:lvl1pPr>
            <a:lvl2pPr marL="914400" lvl="1" indent="-228600" algn="l">
              <a:lnSpc>
                <a:spcPct val="100000"/>
              </a:lnSpc>
              <a:spcBef>
                <a:spcPts val="0"/>
              </a:spcBef>
              <a:spcAft>
                <a:spcPts val="0"/>
              </a:spcAft>
              <a:buClr>
                <a:schemeClr val="lt1"/>
              </a:buClr>
              <a:buSzPts val="2000"/>
              <a:buNone/>
              <a:defRPr sz="1500">
                <a:solidFill>
                  <a:schemeClr val="lt1"/>
                </a:solidFill>
              </a:defRPr>
            </a:lvl2pPr>
            <a:lvl3pPr marL="1371600" lvl="2" indent="-228600" algn="l">
              <a:lnSpc>
                <a:spcPct val="100000"/>
              </a:lnSpc>
              <a:spcBef>
                <a:spcPts val="425"/>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050">
                <a:solidFill>
                  <a:schemeClr val="lt1"/>
                </a:solidFill>
              </a:defRPr>
            </a:lvl4pPr>
            <a:lvl5pPr marL="2286000" lvl="4" indent="-317500" algn="l">
              <a:lnSpc>
                <a:spcPct val="100000"/>
              </a:lnSpc>
              <a:spcBef>
                <a:spcPts val="0"/>
              </a:spcBef>
              <a:spcAft>
                <a:spcPts val="0"/>
              </a:spcAft>
              <a:buSzPts val="1400"/>
              <a:buChar char="•"/>
              <a:defRPr sz="105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7"/>
          <p:cNvSpPr>
            <a:spLocks noGrp="1"/>
          </p:cNvSpPr>
          <p:nvPr>
            <p:ph type="pic" idx="3"/>
          </p:nvPr>
        </p:nvSpPr>
        <p:spPr>
          <a:xfrm>
            <a:off x="3273300" y="1393200"/>
            <a:ext cx="2597400" cy="1242000"/>
          </a:xfrm>
          <a:prstGeom prst="rect">
            <a:avLst/>
          </a:prstGeom>
          <a:solidFill>
            <a:srgbClr val="D8D8D8"/>
          </a:solidFill>
          <a:ln>
            <a:noFill/>
          </a:ln>
        </p:spPr>
      </p:sp>
      <p:sp>
        <p:nvSpPr>
          <p:cNvPr id="38" name="Google Shape;38;p7"/>
          <p:cNvSpPr txBox="1">
            <a:spLocks noGrp="1"/>
          </p:cNvSpPr>
          <p:nvPr>
            <p:ph type="body" idx="4"/>
          </p:nvPr>
        </p:nvSpPr>
        <p:spPr>
          <a:xfrm>
            <a:off x="3273300" y="2635200"/>
            <a:ext cx="2597400" cy="1799775"/>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050">
                <a:solidFill>
                  <a:schemeClr val="lt1"/>
                </a:solidFill>
              </a:defRPr>
            </a:lvl1pPr>
            <a:lvl2pPr marL="914400" lvl="1" indent="-228600" algn="l">
              <a:lnSpc>
                <a:spcPct val="100000"/>
              </a:lnSpc>
              <a:spcBef>
                <a:spcPts val="0"/>
              </a:spcBef>
              <a:spcAft>
                <a:spcPts val="0"/>
              </a:spcAft>
              <a:buClr>
                <a:schemeClr val="lt1"/>
              </a:buClr>
              <a:buSzPts val="2000"/>
              <a:buNone/>
              <a:defRPr sz="1500">
                <a:solidFill>
                  <a:schemeClr val="lt1"/>
                </a:solidFill>
              </a:defRPr>
            </a:lvl2pPr>
            <a:lvl3pPr marL="1371600" lvl="2" indent="-228600" algn="l">
              <a:lnSpc>
                <a:spcPct val="100000"/>
              </a:lnSpc>
              <a:spcBef>
                <a:spcPts val="425"/>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050">
                <a:solidFill>
                  <a:schemeClr val="lt1"/>
                </a:solidFill>
              </a:defRPr>
            </a:lvl4pPr>
            <a:lvl5pPr marL="2286000" lvl="4" indent="-317500" algn="l">
              <a:lnSpc>
                <a:spcPct val="100000"/>
              </a:lnSpc>
              <a:spcBef>
                <a:spcPts val="0"/>
              </a:spcBef>
              <a:spcAft>
                <a:spcPts val="0"/>
              </a:spcAft>
              <a:buSzPts val="1400"/>
              <a:buChar char="•"/>
              <a:defRPr sz="105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7"/>
          <p:cNvSpPr>
            <a:spLocks noGrp="1"/>
          </p:cNvSpPr>
          <p:nvPr>
            <p:ph type="pic" idx="5"/>
          </p:nvPr>
        </p:nvSpPr>
        <p:spPr>
          <a:xfrm>
            <a:off x="6006056" y="1393200"/>
            <a:ext cx="2597400" cy="1242000"/>
          </a:xfrm>
          <a:prstGeom prst="rect">
            <a:avLst/>
          </a:prstGeom>
          <a:solidFill>
            <a:srgbClr val="D8D8D8"/>
          </a:solidFill>
          <a:ln>
            <a:noFill/>
          </a:ln>
        </p:spPr>
      </p:sp>
      <p:sp>
        <p:nvSpPr>
          <p:cNvPr id="40" name="Google Shape;40;p7"/>
          <p:cNvSpPr txBox="1">
            <a:spLocks noGrp="1"/>
          </p:cNvSpPr>
          <p:nvPr>
            <p:ph type="body" idx="6"/>
          </p:nvPr>
        </p:nvSpPr>
        <p:spPr>
          <a:xfrm>
            <a:off x="6006056" y="2635200"/>
            <a:ext cx="2597400" cy="1799775"/>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050">
                <a:solidFill>
                  <a:schemeClr val="lt1"/>
                </a:solidFill>
              </a:defRPr>
            </a:lvl1pPr>
            <a:lvl2pPr marL="914400" lvl="1" indent="-228600" algn="l">
              <a:lnSpc>
                <a:spcPct val="100000"/>
              </a:lnSpc>
              <a:spcBef>
                <a:spcPts val="0"/>
              </a:spcBef>
              <a:spcAft>
                <a:spcPts val="0"/>
              </a:spcAft>
              <a:buClr>
                <a:schemeClr val="lt1"/>
              </a:buClr>
              <a:buSzPts val="2000"/>
              <a:buNone/>
              <a:defRPr sz="1500">
                <a:solidFill>
                  <a:schemeClr val="lt1"/>
                </a:solidFill>
              </a:defRPr>
            </a:lvl2pPr>
            <a:lvl3pPr marL="1371600" lvl="2" indent="-228600" algn="l">
              <a:lnSpc>
                <a:spcPct val="100000"/>
              </a:lnSpc>
              <a:spcBef>
                <a:spcPts val="425"/>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050">
                <a:solidFill>
                  <a:schemeClr val="lt1"/>
                </a:solidFill>
              </a:defRPr>
            </a:lvl4pPr>
            <a:lvl5pPr marL="2286000" lvl="4" indent="-317500" algn="l">
              <a:lnSpc>
                <a:spcPct val="100000"/>
              </a:lnSpc>
              <a:spcBef>
                <a:spcPts val="0"/>
              </a:spcBef>
              <a:spcAft>
                <a:spcPts val="0"/>
              </a:spcAft>
              <a:buSzPts val="1400"/>
              <a:buChar char="•"/>
              <a:defRPr sz="105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12"/>
          <p:cNvSpPr txBox="1">
            <a:spLocks noGrp="1"/>
          </p:cNvSpPr>
          <p:nvPr>
            <p:ph type="ctrTitle"/>
          </p:nvPr>
        </p:nvSpPr>
        <p:spPr>
          <a:xfrm>
            <a:off x="311708" y="744575"/>
            <a:ext cx="8520600" cy="2052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SzPts val="5200"/>
              <a:buFont typeface="Roboto"/>
              <a:buNone/>
              <a:defRPr sz="3600">
                <a:latin typeface="Arial"/>
                <a:ea typeface="Arial"/>
                <a:cs typeface="Arial"/>
                <a:sym typeface="Aria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7" name="Google Shape;47;p12"/>
          <p:cNvSpPr txBox="1">
            <a:spLocks noGrp="1"/>
          </p:cNvSpPr>
          <p:nvPr>
            <p:ph type="subTitle" idx="1"/>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800"/>
              <a:buFont typeface="Roboto"/>
              <a:buNone/>
              <a:defRPr sz="2000">
                <a:latin typeface="Arial"/>
                <a:ea typeface="Arial"/>
                <a:cs typeface="Arial"/>
                <a:sym typeface="Arial"/>
              </a:defRPr>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48" name="Google Shape;48;p1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
        <p:cNvGrpSpPr/>
        <p:nvPr/>
      </p:nvGrpSpPr>
      <p:grpSpPr>
        <a:xfrm>
          <a:off x="0" y="0"/>
          <a:ext cx="0" cy="0"/>
          <a:chOff x="0" y="0"/>
          <a:chExt cx="0" cy="0"/>
        </a:xfrm>
      </p:grpSpPr>
      <p:sp>
        <p:nvSpPr>
          <p:cNvPr id="50" name="Google Shape;50;p16"/>
          <p:cNvSpPr txBox="1">
            <a:spLocks noGrp="1"/>
          </p:cNvSpPr>
          <p:nvPr>
            <p:ph type="ctrTitle"/>
          </p:nvPr>
        </p:nvSpPr>
        <p:spPr>
          <a:xfrm>
            <a:off x="628651" y="1727237"/>
            <a:ext cx="3880200" cy="13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400"/>
              <a:buFont typeface="Roboto"/>
              <a:buNone/>
              <a:defRPr sz="3400">
                <a:latin typeface="Barlow Condensed"/>
                <a:ea typeface="Barlow Condensed"/>
                <a:cs typeface="Barlow Condensed"/>
                <a:sym typeface="Barlow Condense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16"/>
          <p:cNvSpPr txBox="1">
            <a:spLocks noGrp="1"/>
          </p:cNvSpPr>
          <p:nvPr>
            <p:ph type="subTitle" idx="1"/>
          </p:nvPr>
        </p:nvSpPr>
        <p:spPr>
          <a:xfrm>
            <a:off x="628650" y="3291840"/>
            <a:ext cx="4109700" cy="651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dk1"/>
              </a:buClr>
              <a:buSzPts val="1800"/>
              <a:buFont typeface="Roboto"/>
              <a:buNone/>
              <a:defRPr sz="1800">
                <a:latin typeface="Barlow Condensed"/>
                <a:ea typeface="Barlow Condensed"/>
                <a:cs typeface="Barlow Condensed"/>
                <a:sym typeface="Barlow Condensed"/>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2" name="Google Shape;52;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16" descr="Graphical user interface, application&#10;&#10;Description automatically generated"/>
          <p:cNvPicPr preferRelativeResize="0"/>
          <p:nvPr/>
        </p:nvPicPr>
        <p:blipFill rotWithShape="1">
          <a:blip r:embed="rId2">
            <a:alphaModFix/>
          </a:blip>
          <a:srcRect l="12586" t="28506" r="10344" b="39004"/>
          <a:stretch/>
        </p:blipFill>
        <p:spPr>
          <a:xfrm>
            <a:off x="543910" y="790432"/>
            <a:ext cx="4254907" cy="1008993"/>
          </a:xfrm>
          <a:prstGeom prst="rect">
            <a:avLst/>
          </a:prstGeom>
          <a:noFill/>
          <a:ln>
            <a:noFill/>
          </a:ln>
        </p:spPr>
      </p:pic>
      <p:sp>
        <p:nvSpPr>
          <p:cNvPr id="56" name="Google Shape;56;p16"/>
          <p:cNvSpPr>
            <a:spLocks noGrp="1"/>
          </p:cNvSpPr>
          <p:nvPr>
            <p:ph type="pic" idx="2"/>
          </p:nvPr>
        </p:nvSpPr>
        <p:spPr>
          <a:xfrm>
            <a:off x="5000107" y="510802"/>
            <a:ext cx="4143900" cy="4651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7"/>
        <p:cNvGrpSpPr/>
        <p:nvPr/>
      </p:nvGrpSpPr>
      <p:grpSpPr>
        <a:xfrm>
          <a:off x="0" y="0"/>
          <a:ext cx="0" cy="0"/>
          <a:chOff x="0" y="0"/>
          <a:chExt cx="0" cy="0"/>
        </a:xfrm>
      </p:grpSpPr>
      <p:sp>
        <p:nvSpPr>
          <p:cNvPr id="58" name="Google Shape;58;p17"/>
          <p:cNvSpPr txBox="1">
            <a:spLocks noGrp="1"/>
          </p:cNvSpPr>
          <p:nvPr>
            <p:ph type="title"/>
          </p:nvPr>
        </p:nvSpPr>
        <p:spPr>
          <a:xfrm>
            <a:off x="629850" y="1100966"/>
            <a:ext cx="3868200" cy="43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Font typeface="Roboto"/>
              <a:buNone/>
              <a:defRPr>
                <a:latin typeface="Barlow Condensed"/>
                <a:ea typeface="Barlow Condensed"/>
                <a:cs typeface="Barlow Condensed"/>
                <a:sym typeface="Barlow Condense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7"/>
          <p:cNvSpPr txBox="1">
            <a:spLocks noGrp="1"/>
          </p:cNvSpPr>
          <p:nvPr>
            <p:ph type="body" idx="1"/>
          </p:nvPr>
        </p:nvSpPr>
        <p:spPr>
          <a:xfrm>
            <a:off x="629850" y="1870499"/>
            <a:ext cx="3868200" cy="27717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Font typeface="Roboto"/>
              <a:buChar char="•"/>
              <a:defRPr sz="1500">
                <a:latin typeface="Roboto"/>
                <a:ea typeface="Roboto"/>
                <a:cs typeface="Roboto"/>
                <a:sym typeface="Roboto"/>
              </a:defRPr>
            </a:lvl1pPr>
            <a:lvl2pPr marL="914400" lvl="1" indent="-323850" algn="l">
              <a:lnSpc>
                <a:spcPct val="90000"/>
              </a:lnSpc>
              <a:spcBef>
                <a:spcPts val="400"/>
              </a:spcBef>
              <a:spcAft>
                <a:spcPts val="0"/>
              </a:spcAft>
              <a:buClr>
                <a:schemeClr val="dk1"/>
              </a:buClr>
              <a:buSzPts val="1500"/>
              <a:buFont typeface="Roboto"/>
              <a:buChar char="•"/>
              <a:defRPr sz="1500">
                <a:latin typeface="Roboto"/>
                <a:ea typeface="Roboto"/>
                <a:cs typeface="Roboto"/>
                <a:sym typeface="Roboto"/>
              </a:defRPr>
            </a:lvl2pPr>
            <a:lvl3pPr marL="1371600" lvl="2"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9pPr>
          </a:lstStyle>
          <a:p>
            <a:endParaRPr/>
          </a:p>
        </p:txBody>
      </p:sp>
      <p:sp>
        <p:nvSpPr>
          <p:cNvPr id="60" name="Google Shape;60;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7"/>
          <p:cNvSpPr>
            <a:spLocks noGrp="1"/>
          </p:cNvSpPr>
          <p:nvPr>
            <p:ph type="pic" idx="2"/>
          </p:nvPr>
        </p:nvSpPr>
        <p:spPr>
          <a:xfrm>
            <a:off x="5000107" y="517108"/>
            <a:ext cx="4162500" cy="46452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628650" y="1076962"/>
            <a:ext cx="6442800" cy="342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400"/>
              <a:buFont typeface="Roboto"/>
              <a:buNone/>
              <a:defRPr>
                <a:latin typeface="Barlow Condensed"/>
                <a:ea typeface="Barlow Condensed"/>
                <a:cs typeface="Barlow Condensed"/>
                <a:sym typeface="Barlow Condense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8"/>
          <p:cNvSpPr txBox="1">
            <a:spLocks noGrp="1"/>
          </p:cNvSpPr>
          <p:nvPr>
            <p:ph type="body" idx="1"/>
          </p:nvPr>
        </p:nvSpPr>
        <p:spPr>
          <a:xfrm>
            <a:off x="628650" y="1575198"/>
            <a:ext cx="3886200" cy="3064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Font typeface="Roboto"/>
              <a:buChar char="•"/>
              <a:defRPr>
                <a:latin typeface="Barlow Condensed"/>
                <a:ea typeface="Barlow Condensed"/>
                <a:cs typeface="Barlow Condensed"/>
                <a:sym typeface="Barlow Condensed"/>
              </a:defRPr>
            </a:lvl1pPr>
            <a:lvl2pPr marL="914400" lvl="1"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2pPr>
            <a:lvl3pPr marL="1371600" lvl="2"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9pPr>
          </a:lstStyle>
          <a:p>
            <a:endParaRPr/>
          </a:p>
        </p:txBody>
      </p:sp>
      <p:sp>
        <p:nvSpPr>
          <p:cNvPr id="67" name="Google Shape;67;p18"/>
          <p:cNvSpPr txBox="1">
            <a:spLocks noGrp="1"/>
          </p:cNvSpPr>
          <p:nvPr>
            <p:ph type="body" idx="2"/>
          </p:nvPr>
        </p:nvSpPr>
        <p:spPr>
          <a:xfrm>
            <a:off x="4629150" y="1568549"/>
            <a:ext cx="3886200" cy="3064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Font typeface="Roboto"/>
              <a:buChar char="•"/>
              <a:defRPr>
                <a:latin typeface="Barlow Condensed"/>
                <a:ea typeface="Barlow Condensed"/>
                <a:cs typeface="Barlow Condensed"/>
                <a:sym typeface="Barlow Condensed"/>
              </a:defRPr>
            </a:lvl1pPr>
            <a:lvl2pPr marL="914400" lvl="1"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2pPr>
            <a:lvl3pPr marL="1371600" lvl="2"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latin typeface="Roboto"/>
                <a:ea typeface="Roboto"/>
                <a:cs typeface="Roboto"/>
                <a:sym typeface="Roboto"/>
              </a:defRPr>
            </a:lvl9pPr>
          </a:lstStyle>
          <a:p>
            <a:endParaRPr/>
          </a:p>
        </p:txBody>
      </p:sp>
      <p:sp>
        <p:nvSpPr>
          <p:cNvPr id="68" name="Google Shape;68;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1" descr="Text&#10;&#10;Description automatically generated"/>
          <p:cNvPicPr preferRelativeResize="0"/>
          <p:nvPr/>
        </p:nvPicPr>
        <p:blipFill rotWithShape="1">
          <a:blip r:embed="rId10">
            <a:alphaModFix/>
          </a:blip>
          <a:srcRect/>
          <a:stretch/>
        </p:blipFill>
        <p:spPr>
          <a:xfrm>
            <a:off x="0" y="-40821"/>
            <a:ext cx="9144000" cy="5143500"/>
          </a:xfrm>
          <a:prstGeom prst="rect">
            <a:avLst/>
          </a:prstGeom>
          <a:noFill/>
          <a:ln>
            <a:noFill/>
          </a:ln>
        </p:spPr>
      </p:pic>
      <p:sp>
        <p:nvSpPr>
          <p:cNvPr id="7" name="Google Shape;7;p11"/>
          <p:cNvSpPr txBox="1">
            <a:spLocks noGrp="1"/>
          </p:cNvSpPr>
          <p:nvPr>
            <p:ph type="title"/>
          </p:nvPr>
        </p:nvSpPr>
        <p:spPr>
          <a:xfrm>
            <a:off x="628650" y="891675"/>
            <a:ext cx="7886700" cy="3429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 name="Google Shape;9;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99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 name="Google Shape;10;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99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 name="Google Shape;11;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9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11"/>
          <p:cNvPicPr preferRelativeResize="0"/>
          <p:nvPr/>
        </p:nvPicPr>
        <p:blipFill rotWithShape="1">
          <a:blip r:embed="rId11">
            <a:alphaModFix/>
          </a:blip>
          <a:srcRect/>
          <a:stretch/>
        </p:blipFill>
        <p:spPr>
          <a:xfrm>
            <a:off x="6228325" y="4434170"/>
            <a:ext cx="2807075" cy="6635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oceanenterprise.com/"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ctrTitle"/>
          </p:nvPr>
        </p:nvSpPr>
        <p:spPr>
          <a:xfrm>
            <a:off x="76200" y="1177860"/>
            <a:ext cx="8956964" cy="1347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SzPts val="4282"/>
              <a:buNone/>
            </a:pPr>
            <a:r>
              <a:rPr lang="en-US" sz="3600"/>
              <a:t>Maturing the Ocean Enterprise to Deliver Essential Societal, Economic and Environmental Benefits</a:t>
            </a:r>
            <a:endParaRPr sz="3600"/>
          </a:p>
        </p:txBody>
      </p:sp>
      <p:sp>
        <p:nvSpPr>
          <p:cNvPr id="76" name="Google Shape;76;p1"/>
          <p:cNvSpPr txBox="1">
            <a:spLocks noGrp="1"/>
          </p:cNvSpPr>
          <p:nvPr>
            <p:ph type="subTitle" idx="1"/>
          </p:nvPr>
        </p:nvSpPr>
        <p:spPr>
          <a:xfrm>
            <a:off x="510791" y="2911186"/>
            <a:ext cx="5121082" cy="2303469"/>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Clr>
                <a:schemeClr val="dk1"/>
              </a:buClr>
              <a:buSzPts val="1800"/>
              <a:buFont typeface="Roboto"/>
              <a:buNone/>
            </a:pPr>
            <a:r>
              <a:rPr lang="en-US" sz="1600" b="1" i="1">
                <a:solidFill>
                  <a:schemeClr val="accent1"/>
                </a:solidFill>
                <a:latin typeface="Barlow Condensed"/>
                <a:ea typeface="Barlow Condensed"/>
                <a:cs typeface="Barlow Condensed"/>
                <a:sym typeface="Barlow Condensed"/>
              </a:rPr>
              <a:t>Dialogues</a:t>
            </a:r>
            <a:r>
              <a:rPr lang="en-US" sz="1600" b="1" i="1">
                <a:solidFill>
                  <a:schemeClr val="accent1"/>
                </a:solidFill>
              </a:rPr>
              <a:t> with Industry – Roadmap</a:t>
            </a:r>
            <a:endParaRPr sz="1600"/>
          </a:p>
          <a:p>
            <a:pPr marL="0" lvl="0" indent="0" algn="l" rtl="0">
              <a:lnSpc>
                <a:spcPct val="90000"/>
              </a:lnSpc>
              <a:spcBef>
                <a:spcPts val="800"/>
              </a:spcBef>
              <a:spcAft>
                <a:spcPts val="0"/>
              </a:spcAft>
              <a:buClr>
                <a:schemeClr val="dk1"/>
              </a:buClr>
              <a:buSzPts val="1800"/>
              <a:buFont typeface="Roboto"/>
              <a:buNone/>
            </a:pPr>
            <a:r>
              <a:rPr lang="en-US" sz="1600" i="1">
                <a:latin typeface="Barlow Condensed"/>
                <a:ea typeface="Barlow Condensed"/>
                <a:cs typeface="Barlow Condensed"/>
                <a:sym typeface="Barlow Condensed"/>
              </a:rPr>
              <a:t>Emma Heslop, Global Ocean Observing System – IOC/UNESCO</a:t>
            </a:r>
            <a:endParaRPr/>
          </a:p>
          <a:p>
            <a:pPr marL="0" lvl="0" indent="0" algn="l" rtl="0">
              <a:lnSpc>
                <a:spcPct val="90000"/>
              </a:lnSpc>
              <a:spcBef>
                <a:spcPts val="800"/>
              </a:spcBef>
              <a:spcAft>
                <a:spcPts val="0"/>
              </a:spcAft>
              <a:buClr>
                <a:schemeClr val="dk1"/>
              </a:buClr>
              <a:buSzPts val="1800"/>
              <a:buFont typeface="Roboto"/>
              <a:buNone/>
            </a:pPr>
            <a:r>
              <a:rPr lang="en-US" sz="1600" i="1">
                <a:latin typeface="Barlow Condensed"/>
                <a:ea typeface="Barlow Condensed"/>
                <a:cs typeface="Barlow Condensed"/>
                <a:sym typeface="Barlow Condensed"/>
              </a:rPr>
              <a:t>Peer Fietzek, Kongsberg Discovery</a:t>
            </a:r>
            <a:endParaRPr sz="1600" i="1">
              <a:latin typeface="Barlow Condensed"/>
              <a:ea typeface="Barlow Condensed"/>
              <a:cs typeface="Barlow Condensed"/>
              <a:sym typeface="Barlow Condensed"/>
            </a:endParaRPr>
          </a:p>
          <a:p>
            <a:pPr marL="0" lvl="0" indent="0" algn="l" rtl="0">
              <a:lnSpc>
                <a:spcPct val="90000"/>
              </a:lnSpc>
              <a:spcBef>
                <a:spcPts val="800"/>
              </a:spcBef>
              <a:spcAft>
                <a:spcPts val="0"/>
              </a:spcAft>
              <a:buClr>
                <a:schemeClr val="dk1"/>
              </a:buClr>
              <a:buSzPts val="1800"/>
              <a:buFont typeface="Roboto"/>
              <a:buNone/>
            </a:pPr>
            <a:r>
              <a:rPr lang="en-US" sz="1600" i="1">
                <a:latin typeface="Barlow Condensed"/>
                <a:ea typeface="Barlow Condensed"/>
                <a:cs typeface="Barlow Condensed"/>
                <a:sym typeface="Barlow Condensed"/>
              </a:rPr>
              <a:t>Zdenka Willis, Marine Technology Society </a:t>
            </a:r>
            <a:endParaRPr/>
          </a:p>
          <a:p>
            <a:pPr marL="0" lvl="0" indent="0" algn="l" rtl="0">
              <a:lnSpc>
                <a:spcPct val="90000"/>
              </a:lnSpc>
              <a:spcBef>
                <a:spcPts val="800"/>
              </a:spcBef>
              <a:spcAft>
                <a:spcPts val="0"/>
              </a:spcAft>
              <a:buClr>
                <a:schemeClr val="dk1"/>
              </a:buClr>
              <a:buSzPts val="1800"/>
              <a:buFont typeface="Roboto"/>
              <a:buNone/>
            </a:pPr>
            <a:r>
              <a:rPr lang="en-US" sz="1600" i="1">
                <a:latin typeface="Barlow Condensed"/>
                <a:ea typeface="Barlow Condensed"/>
                <a:cs typeface="Barlow Condensed"/>
                <a:sym typeface="Barlow Condensed"/>
              </a:rPr>
              <a:t>Donna Kocak, L3Harris</a:t>
            </a:r>
            <a:endParaRPr/>
          </a:p>
          <a:p>
            <a:pPr marL="0" lvl="0" indent="0" algn="l" rtl="0">
              <a:lnSpc>
                <a:spcPct val="90000"/>
              </a:lnSpc>
              <a:spcBef>
                <a:spcPts val="800"/>
              </a:spcBef>
              <a:spcAft>
                <a:spcPts val="0"/>
              </a:spcAft>
              <a:buClr>
                <a:schemeClr val="dk1"/>
              </a:buClr>
              <a:buSzPts val="1800"/>
              <a:buFont typeface="Roboto"/>
              <a:buNone/>
            </a:pPr>
            <a:r>
              <a:rPr lang="en-US" sz="1600" i="1">
                <a:latin typeface="Barlow Condensed"/>
                <a:ea typeface="Barlow Condensed"/>
                <a:cs typeface="Barlow Condensed"/>
                <a:sym typeface="Barlow Condensed"/>
              </a:rPr>
              <a:t>Zack Baize, National Oceanic and Atmospheric Administration</a:t>
            </a:r>
            <a:endParaRPr sz="1600">
              <a:latin typeface="Barlow Condensed"/>
              <a:ea typeface="Barlow Condensed"/>
              <a:cs typeface="Barlow Condensed"/>
              <a:sym typeface="Barlow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cxnSp>
        <p:nvCxnSpPr>
          <p:cNvPr id="181" name="Google Shape;181;p29"/>
          <p:cNvCxnSpPr/>
          <p:nvPr/>
        </p:nvCxnSpPr>
        <p:spPr>
          <a:xfrm>
            <a:off x="1133872" y="1353469"/>
            <a:ext cx="6061653" cy="0"/>
          </a:xfrm>
          <a:prstGeom prst="straightConnector1">
            <a:avLst/>
          </a:prstGeom>
          <a:noFill/>
          <a:ln w="38100" cap="flat" cmpd="sng">
            <a:solidFill>
              <a:srgbClr val="E79228"/>
            </a:solidFill>
            <a:prstDash val="solid"/>
            <a:round/>
            <a:headEnd type="none" w="sm" len="sm"/>
            <a:tailEnd type="none" w="sm" len="sm"/>
          </a:ln>
        </p:spPr>
      </p:cxnSp>
      <p:pic>
        <p:nvPicPr>
          <p:cNvPr id="182" name="Google Shape;182;p29"/>
          <p:cNvPicPr preferRelativeResize="0"/>
          <p:nvPr/>
        </p:nvPicPr>
        <p:blipFill rotWithShape="1">
          <a:blip r:embed="rId3">
            <a:alphaModFix/>
          </a:blip>
          <a:srcRect/>
          <a:stretch/>
        </p:blipFill>
        <p:spPr>
          <a:xfrm>
            <a:off x="4426664" y="432133"/>
            <a:ext cx="1371600" cy="1371600"/>
          </a:xfrm>
          <a:prstGeom prst="rect">
            <a:avLst/>
          </a:prstGeom>
          <a:noFill/>
          <a:ln>
            <a:noFill/>
          </a:ln>
        </p:spPr>
      </p:pic>
      <p:pic>
        <p:nvPicPr>
          <p:cNvPr id="183" name="Google Shape;183;p29"/>
          <p:cNvPicPr preferRelativeResize="0"/>
          <p:nvPr/>
        </p:nvPicPr>
        <p:blipFill rotWithShape="1">
          <a:blip r:embed="rId4">
            <a:alphaModFix/>
          </a:blip>
          <a:srcRect/>
          <a:stretch/>
        </p:blipFill>
        <p:spPr>
          <a:xfrm>
            <a:off x="6952990" y="432133"/>
            <a:ext cx="1371600" cy="1371600"/>
          </a:xfrm>
          <a:prstGeom prst="rect">
            <a:avLst/>
          </a:prstGeom>
          <a:noFill/>
          <a:ln>
            <a:noFill/>
          </a:ln>
        </p:spPr>
      </p:pic>
      <p:pic>
        <p:nvPicPr>
          <p:cNvPr id="184" name="Google Shape;184;p29"/>
          <p:cNvPicPr preferRelativeResize="0"/>
          <p:nvPr/>
        </p:nvPicPr>
        <p:blipFill rotWithShape="1">
          <a:blip r:embed="rId5">
            <a:alphaModFix/>
          </a:blip>
          <a:srcRect/>
          <a:stretch/>
        </p:blipFill>
        <p:spPr>
          <a:xfrm>
            <a:off x="5705508" y="432133"/>
            <a:ext cx="1371600" cy="1371600"/>
          </a:xfrm>
          <a:prstGeom prst="rect">
            <a:avLst/>
          </a:prstGeom>
          <a:noFill/>
          <a:ln>
            <a:noFill/>
          </a:ln>
        </p:spPr>
      </p:pic>
      <p:sp>
        <p:nvSpPr>
          <p:cNvPr id="185" name="Google Shape;185;p29"/>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2024/2025 Ocean Enterprise Initiative</a:t>
            </a:r>
            <a:endParaRPr/>
          </a:p>
        </p:txBody>
      </p:sp>
      <p:sp>
        <p:nvSpPr>
          <p:cNvPr id="186" name="Google Shape;186;p29"/>
          <p:cNvSpPr txBox="1"/>
          <p:nvPr/>
        </p:nvSpPr>
        <p:spPr>
          <a:xfrm>
            <a:off x="527283" y="1802641"/>
            <a:ext cx="4505970" cy="2611139"/>
          </a:xfrm>
          <a:prstGeom prst="rect">
            <a:avLst/>
          </a:prstGeom>
          <a:solidFill>
            <a:srgbClr val="F2F2F2"/>
          </a:solidFill>
          <a:ln>
            <a:noFill/>
          </a:ln>
        </p:spPr>
        <p:txBody>
          <a:bodyPr spcFirstLastPara="1" wrap="square" lIns="68575" tIns="34275" rIns="68575" bIns="3427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1600" b="0" i="0" u="none" strike="noStrike" cap="none">
                <a:solidFill>
                  <a:srgbClr val="000000"/>
                </a:solidFill>
                <a:latin typeface="Barlow Condensed"/>
                <a:ea typeface="Barlow Condensed"/>
                <a:cs typeface="Barlow Condensed"/>
                <a:sym typeface="Barlow Condensed"/>
              </a:rPr>
              <a:t>Key action areas to address the Roadmap: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600" b="0" i="0" u="none" strike="noStrike" cap="none">
              <a:solidFill>
                <a:srgbClr val="000000"/>
              </a:solidFill>
              <a:latin typeface="Barlow Condensed"/>
              <a:ea typeface="Barlow Condensed"/>
              <a:cs typeface="Barlow Condensed"/>
              <a:sym typeface="Barlow Condensed"/>
            </a:endParaRPr>
          </a:p>
          <a:p>
            <a:pPr marL="285750" marR="0" lvl="0" indent="-285750" algn="l" rtl="0">
              <a:lnSpc>
                <a:spcPct val="100000"/>
              </a:lnSpc>
              <a:spcBef>
                <a:spcPts val="0"/>
              </a:spcBef>
              <a:spcAft>
                <a:spcPts val="0"/>
              </a:spcAft>
              <a:buClr>
                <a:srgbClr val="000000"/>
              </a:buClr>
              <a:buSzPct val="108108"/>
              <a:buFont typeface="Arial"/>
              <a:buChar char="•"/>
            </a:pPr>
            <a:r>
              <a:rPr lang="en-US" sz="1600" b="0" i="0" u="none" strike="noStrike" cap="none">
                <a:solidFill>
                  <a:srgbClr val="000000"/>
                </a:solidFill>
                <a:latin typeface="Barlow Condensed"/>
                <a:ea typeface="Barlow Condensed"/>
                <a:cs typeface="Barlow Condensed"/>
                <a:sym typeface="Barlow Condensed"/>
              </a:rPr>
              <a:t>Dialogues with Industry – expands the signature program of curated topical sessions around issues, next technology needed  - agree across industry, science and government targets/approaches</a:t>
            </a:r>
            <a:endParaRPr/>
          </a:p>
          <a:p>
            <a:pPr marL="285750" marR="0" lvl="0" indent="-285750" algn="l" rtl="0">
              <a:lnSpc>
                <a:spcPct val="100000"/>
              </a:lnSpc>
              <a:spcBef>
                <a:spcPts val="0"/>
              </a:spcBef>
              <a:spcAft>
                <a:spcPts val="0"/>
              </a:spcAft>
              <a:buClr>
                <a:srgbClr val="000000"/>
              </a:buClr>
              <a:buSzPct val="108108"/>
              <a:buFont typeface="Arial"/>
              <a:buChar char="•"/>
            </a:pPr>
            <a:r>
              <a:rPr lang="en-US" sz="1600" b="0" i="0" u="none" strike="noStrike" cap="none">
                <a:solidFill>
                  <a:srgbClr val="000000"/>
                </a:solidFill>
                <a:latin typeface="Barlow Condensed"/>
                <a:ea typeface="Barlow Condensed"/>
                <a:cs typeface="Barlow Condensed"/>
                <a:sym typeface="Barlow Condensed"/>
              </a:rPr>
              <a:t>Standards – ongoing work, select areas to address first, work with partners (IEEE)</a:t>
            </a:r>
            <a:endParaRPr/>
          </a:p>
          <a:p>
            <a:pPr marL="285750" marR="0" lvl="0" indent="-285750" algn="l" rtl="0">
              <a:lnSpc>
                <a:spcPct val="100000"/>
              </a:lnSpc>
              <a:spcBef>
                <a:spcPts val="0"/>
              </a:spcBef>
              <a:spcAft>
                <a:spcPts val="0"/>
              </a:spcAft>
              <a:buClr>
                <a:srgbClr val="000000"/>
              </a:buClr>
              <a:buSzPct val="108108"/>
              <a:buFont typeface="Arial"/>
              <a:buChar char="•"/>
            </a:pPr>
            <a:r>
              <a:rPr lang="en-US" sz="1600" b="0" i="0" u="none" strike="noStrike" cap="none">
                <a:solidFill>
                  <a:srgbClr val="000000"/>
                </a:solidFill>
                <a:latin typeface="Barlow Condensed"/>
                <a:ea typeface="Barlow Condensed"/>
                <a:cs typeface="Barlow Condensed"/>
                <a:sym typeface="Barlow Condensed"/>
              </a:rPr>
              <a:t>Ocean Enterprise Hub – digital resource, interactive ocean library to include all market and summary analysis reports</a:t>
            </a:r>
            <a:endParaRPr/>
          </a:p>
          <a:p>
            <a:pPr marL="285750" marR="0" lvl="0" indent="-285750" algn="l" rtl="0">
              <a:lnSpc>
                <a:spcPct val="100000"/>
              </a:lnSpc>
              <a:spcBef>
                <a:spcPts val="0"/>
              </a:spcBef>
              <a:spcAft>
                <a:spcPts val="0"/>
              </a:spcAft>
              <a:buClr>
                <a:srgbClr val="000000"/>
              </a:buClr>
              <a:buSzPct val="108108"/>
              <a:buFont typeface="Arial"/>
              <a:buChar char="•"/>
            </a:pPr>
            <a:r>
              <a:rPr lang="en-US" sz="1600" b="0" i="0" u="none" strike="noStrike" cap="none">
                <a:solidFill>
                  <a:srgbClr val="000000"/>
                </a:solidFill>
                <a:latin typeface="Barlow Condensed"/>
                <a:ea typeface="Barlow Condensed"/>
                <a:cs typeface="Barlow Condensed"/>
                <a:sym typeface="Barlow Condensed"/>
              </a:rPr>
              <a:t>Workforce development </a:t>
            </a:r>
            <a:endParaRPr/>
          </a:p>
          <a:p>
            <a:pPr marL="285750" marR="0" lvl="0" indent="-285750" algn="l" rtl="0">
              <a:lnSpc>
                <a:spcPct val="100000"/>
              </a:lnSpc>
              <a:spcBef>
                <a:spcPts val="0"/>
              </a:spcBef>
              <a:spcAft>
                <a:spcPts val="0"/>
              </a:spcAft>
              <a:buClr>
                <a:srgbClr val="000000"/>
              </a:buClr>
              <a:buSzPct val="108108"/>
              <a:buFont typeface="Arial"/>
              <a:buChar char="•"/>
            </a:pPr>
            <a:r>
              <a:rPr lang="en-US" sz="1600" b="0" i="0" u="none" strike="noStrike" cap="none">
                <a:solidFill>
                  <a:srgbClr val="000000"/>
                </a:solidFill>
                <a:latin typeface="Barlow Condensed"/>
                <a:ea typeface="Barlow Condensed"/>
                <a:cs typeface="Barlow Condensed"/>
                <a:sym typeface="Barlow Condensed"/>
              </a:rPr>
              <a:t>Partners, communication, global meeting,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ct val="108108"/>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29"/>
          <p:cNvPicPr preferRelativeResize="0"/>
          <p:nvPr/>
        </p:nvPicPr>
        <p:blipFill rotWithShape="1">
          <a:blip r:embed="rId6">
            <a:alphaModFix/>
          </a:blip>
          <a:srcRect/>
          <a:stretch/>
        </p:blipFill>
        <p:spPr>
          <a:xfrm>
            <a:off x="5237162" y="1783594"/>
            <a:ext cx="1691299" cy="1417811"/>
          </a:xfrm>
          <a:prstGeom prst="rect">
            <a:avLst/>
          </a:prstGeom>
          <a:noFill/>
          <a:ln>
            <a:noFill/>
          </a:ln>
        </p:spPr>
      </p:pic>
      <p:pic>
        <p:nvPicPr>
          <p:cNvPr id="188" name="Google Shape;188;p29"/>
          <p:cNvPicPr preferRelativeResize="0"/>
          <p:nvPr/>
        </p:nvPicPr>
        <p:blipFill rotWithShape="1">
          <a:blip r:embed="rId7">
            <a:alphaModFix/>
          </a:blip>
          <a:srcRect/>
          <a:stretch/>
        </p:blipFill>
        <p:spPr>
          <a:xfrm>
            <a:off x="7077108" y="1793100"/>
            <a:ext cx="1691295" cy="1417808"/>
          </a:xfrm>
          <a:prstGeom prst="rect">
            <a:avLst/>
          </a:prstGeom>
          <a:noFill/>
          <a:ln>
            <a:noFill/>
          </a:ln>
        </p:spPr>
      </p:pic>
      <p:pic>
        <p:nvPicPr>
          <p:cNvPr id="189" name="Google Shape;189;p29" descr="OSM24 header image"/>
          <p:cNvPicPr preferRelativeResize="0"/>
          <p:nvPr/>
        </p:nvPicPr>
        <p:blipFill rotWithShape="1">
          <a:blip r:embed="rId8">
            <a:alphaModFix/>
          </a:blip>
          <a:srcRect l="25907" r="49137"/>
          <a:stretch/>
        </p:blipFill>
        <p:spPr>
          <a:xfrm>
            <a:off x="5237162" y="3338181"/>
            <a:ext cx="1744929" cy="1075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p:nvPr/>
        </p:nvSpPr>
        <p:spPr>
          <a:xfrm>
            <a:off x="7483883" y="1870098"/>
            <a:ext cx="1481700" cy="577051"/>
          </a:xfrm>
          <a:prstGeom prst="rect">
            <a:avLst/>
          </a:prstGeom>
          <a:solidFill>
            <a:schemeClr val="accent1"/>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Carbon Obs Tech</a:t>
            </a:r>
            <a:endParaRPr/>
          </a:p>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March 2024</a:t>
            </a:r>
            <a:endParaRPr/>
          </a:p>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BGC Panel</a:t>
            </a:r>
            <a:endParaRPr sz="1100" b="1" i="0" u="none" strike="noStrike" cap="none">
              <a:solidFill>
                <a:srgbClr val="000000"/>
              </a:solidFill>
              <a:latin typeface="Arial"/>
              <a:ea typeface="Arial"/>
              <a:cs typeface="Arial"/>
              <a:sym typeface="Arial"/>
            </a:endParaRPr>
          </a:p>
        </p:txBody>
      </p:sp>
      <p:sp>
        <p:nvSpPr>
          <p:cNvPr id="195" name="Google Shape;195;p3"/>
          <p:cNvSpPr txBox="1"/>
          <p:nvPr/>
        </p:nvSpPr>
        <p:spPr>
          <a:xfrm>
            <a:off x="218932" y="1875609"/>
            <a:ext cx="1084500" cy="577200"/>
          </a:xfrm>
          <a:prstGeom prst="rect">
            <a:avLst/>
          </a:prstGeom>
          <a:solidFill>
            <a:schemeClr val="accent1"/>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Dialogues - Tech Surges</a:t>
            </a:r>
            <a:endParaRPr sz="1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a:solidFill>
                <a:schemeClr val="lt1"/>
              </a:solidFill>
            </a:endParaRPr>
          </a:p>
        </p:txBody>
      </p:sp>
      <p:sp>
        <p:nvSpPr>
          <p:cNvPr id="196" name="Google Shape;196;p3"/>
          <p:cNvSpPr txBox="1"/>
          <p:nvPr/>
        </p:nvSpPr>
        <p:spPr>
          <a:xfrm>
            <a:off x="2002877" y="1875610"/>
            <a:ext cx="1632900" cy="577051"/>
          </a:xfrm>
          <a:prstGeom prst="rect">
            <a:avLst/>
          </a:prstGeom>
          <a:solidFill>
            <a:schemeClr val="accent1"/>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Bio-Diversity Tech</a:t>
            </a:r>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Jun 2023</a:t>
            </a:r>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BioEco Panel</a:t>
            </a:r>
            <a:endParaRPr sz="1100" b="1" i="0" u="none" strike="noStrike" cap="none">
              <a:solidFill>
                <a:schemeClr val="lt1"/>
              </a:solidFill>
              <a:latin typeface="Arial"/>
              <a:ea typeface="Arial"/>
              <a:cs typeface="Arial"/>
              <a:sym typeface="Arial"/>
            </a:endParaRPr>
          </a:p>
        </p:txBody>
      </p:sp>
      <p:sp>
        <p:nvSpPr>
          <p:cNvPr id="197" name="Google Shape;197;p3"/>
          <p:cNvSpPr txBox="1"/>
          <p:nvPr/>
        </p:nvSpPr>
        <p:spPr>
          <a:xfrm>
            <a:off x="3851408" y="1883875"/>
            <a:ext cx="1632900" cy="577051"/>
          </a:xfrm>
          <a:prstGeom prst="rect">
            <a:avLst/>
          </a:prstGeom>
          <a:solidFill>
            <a:schemeClr val="accent1"/>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HAB Tech</a:t>
            </a:r>
            <a:endParaRPr/>
          </a:p>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Oct 2024</a:t>
            </a:r>
            <a:endParaRPr/>
          </a:p>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98" name="Google Shape;198;p3"/>
          <p:cNvSpPr txBox="1"/>
          <p:nvPr/>
        </p:nvSpPr>
        <p:spPr>
          <a:xfrm>
            <a:off x="5635352" y="1870098"/>
            <a:ext cx="1632900" cy="577051"/>
          </a:xfrm>
          <a:prstGeom prst="rect">
            <a:avLst/>
          </a:prstGeom>
          <a:solidFill>
            <a:schemeClr val="accent1"/>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Cost Efficient Tech</a:t>
            </a:r>
            <a:endParaRPr/>
          </a:p>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Dec-Feb 2025</a:t>
            </a:r>
            <a:endParaRPr/>
          </a:p>
          <a:p>
            <a:pPr marL="0" marR="0" lvl="0" indent="0" algn="l" rtl="0">
              <a:lnSpc>
                <a:spcPct val="100000"/>
              </a:lnSpc>
              <a:spcBef>
                <a:spcPts val="0"/>
              </a:spcBef>
              <a:spcAft>
                <a:spcPts val="0"/>
              </a:spcAft>
              <a:buNone/>
            </a:pPr>
            <a:r>
              <a:rPr lang="en-US" sz="1100" b="1" i="0" u="none" strike="noStrike" cap="none">
                <a:solidFill>
                  <a:schemeClr val="lt1"/>
                </a:solidFill>
                <a:latin typeface="Arial"/>
                <a:ea typeface="Arial"/>
                <a:cs typeface="Arial"/>
                <a:sym typeface="Arial"/>
              </a:rPr>
              <a:t>Decade Team</a:t>
            </a:r>
            <a:endParaRPr/>
          </a:p>
        </p:txBody>
      </p:sp>
      <p:grpSp>
        <p:nvGrpSpPr>
          <p:cNvPr id="199" name="Google Shape;199;p3"/>
          <p:cNvGrpSpPr/>
          <p:nvPr/>
        </p:nvGrpSpPr>
        <p:grpSpPr>
          <a:xfrm>
            <a:off x="20574" y="1077557"/>
            <a:ext cx="9144000" cy="604535"/>
            <a:chOff x="0" y="1468857"/>
            <a:chExt cx="12192000" cy="806047"/>
          </a:xfrm>
        </p:grpSpPr>
        <p:cxnSp>
          <p:nvCxnSpPr>
            <p:cNvPr id="200" name="Google Shape;200;p3"/>
            <p:cNvCxnSpPr/>
            <p:nvPr/>
          </p:nvCxnSpPr>
          <p:spPr>
            <a:xfrm>
              <a:off x="0" y="1797555"/>
              <a:ext cx="12192000" cy="0"/>
            </a:xfrm>
            <a:prstGeom prst="straightConnector1">
              <a:avLst/>
            </a:prstGeom>
            <a:noFill/>
            <a:ln w="28575" cap="flat" cmpd="sng">
              <a:solidFill>
                <a:srgbClr val="134295"/>
              </a:solidFill>
              <a:prstDash val="dash"/>
              <a:round/>
              <a:headEnd type="none" w="sm" len="sm"/>
              <a:tailEnd type="none" w="sm" len="sm"/>
            </a:ln>
          </p:spPr>
        </p:cxnSp>
        <p:sp>
          <p:nvSpPr>
            <p:cNvPr id="201" name="Google Shape;201;p3"/>
            <p:cNvSpPr/>
            <p:nvPr/>
          </p:nvSpPr>
          <p:spPr>
            <a:xfrm>
              <a:off x="943568" y="1504804"/>
              <a:ext cx="766800" cy="770100"/>
            </a:xfrm>
            <a:prstGeom prst="ellipse">
              <a:avLst/>
            </a:prstGeom>
            <a:solidFill>
              <a:srgbClr val="F2F2F2"/>
            </a:solidFill>
            <a:ln w="25400" cap="flat" cmpd="sng">
              <a:solidFill>
                <a:srgbClr val="11326D"/>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202" name="Google Shape;202;p3" descr="网络 纯色填充"/>
            <p:cNvPicPr preferRelativeResize="0"/>
            <p:nvPr/>
          </p:nvPicPr>
          <p:blipFill rotWithShape="1">
            <a:blip r:embed="rId3">
              <a:alphaModFix/>
            </a:blip>
            <a:srcRect/>
            <a:stretch/>
          </p:blipFill>
          <p:spPr>
            <a:xfrm>
              <a:off x="1107355" y="1685569"/>
              <a:ext cx="410505" cy="410505"/>
            </a:xfrm>
            <a:prstGeom prst="rect">
              <a:avLst/>
            </a:prstGeom>
            <a:noFill/>
            <a:ln>
              <a:noFill/>
            </a:ln>
          </p:spPr>
        </p:pic>
        <p:sp>
          <p:nvSpPr>
            <p:cNvPr id="203" name="Google Shape;203;p3"/>
            <p:cNvSpPr/>
            <p:nvPr/>
          </p:nvSpPr>
          <p:spPr>
            <a:xfrm>
              <a:off x="3258980" y="1468857"/>
              <a:ext cx="766800" cy="770100"/>
            </a:xfrm>
            <a:prstGeom prst="ellipse">
              <a:avLst/>
            </a:prstGeom>
            <a:solidFill>
              <a:srgbClr val="F2F2F2"/>
            </a:solidFill>
            <a:ln w="25400" cap="flat" cmpd="sng">
              <a:solidFill>
                <a:srgbClr val="11326D"/>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04" name="Google Shape;204;p3"/>
            <p:cNvSpPr/>
            <p:nvPr/>
          </p:nvSpPr>
          <p:spPr>
            <a:xfrm>
              <a:off x="5727455" y="1504804"/>
              <a:ext cx="766800" cy="770100"/>
            </a:xfrm>
            <a:prstGeom prst="ellipse">
              <a:avLst/>
            </a:prstGeom>
            <a:solidFill>
              <a:srgbClr val="F2F2F2"/>
            </a:solidFill>
            <a:ln w="25400" cap="flat" cmpd="sng">
              <a:solidFill>
                <a:srgbClr val="11326D"/>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05" name="Google Shape;205;p3"/>
            <p:cNvSpPr/>
            <p:nvPr/>
          </p:nvSpPr>
          <p:spPr>
            <a:xfrm>
              <a:off x="8218401" y="1471115"/>
              <a:ext cx="766800" cy="770100"/>
            </a:xfrm>
            <a:prstGeom prst="ellipse">
              <a:avLst/>
            </a:prstGeom>
            <a:solidFill>
              <a:srgbClr val="F2F2F2"/>
            </a:solidFill>
            <a:ln w="25400" cap="flat" cmpd="sng">
              <a:solidFill>
                <a:srgbClr val="11326D"/>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nvGrpSpPr>
            <p:cNvPr id="206" name="Google Shape;206;p3"/>
            <p:cNvGrpSpPr/>
            <p:nvPr/>
          </p:nvGrpSpPr>
          <p:grpSpPr>
            <a:xfrm>
              <a:off x="3405263" y="1676365"/>
              <a:ext cx="429578" cy="416261"/>
              <a:chOff x="6151784" y="2905672"/>
              <a:chExt cx="390525" cy="390525"/>
            </a:xfrm>
          </p:grpSpPr>
          <p:sp>
            <p:nvSpPr>
              <p:cNvPr id="207" name="Google Shape;207;p3"/>
              <p:cNvSpPr/>
              <p:nvPr/>
            </p:nvSpPr>
            <p:spPr>
              <a:xfrm>
                <a:off x="6151784" y="2905672"/>
                <a:ext cx="390525" cy="390525"/>
              </a:xfrm>
              <a:custGeom>
                <a:avLst/>
                <a:gdLst/>
                <a:ahLst/>
                <a:cxnLst/>
                <a:rect l="l" t="t" r="r" b="b"/>
                <a:pathLst>
                  <a:path w="390525" h="390525" extrusionOk="0">
                    <a:moveTo>
                      <a:pt x="346162" y="46220"/>
                    </a:moveTo>
                    <a:cubicBezTo>
                      <a:pt x="294060" y="-5882"/>
                      <a:pt x="209383" y="-5882"/>
                      <a:pt x="157281" y="46220"/>
                    </a:cubicBezTo>
                    <a:cubicBezTo>
                      <a:pt x="107847" y="95655"/>
                      <a:pt x="105370" y="174426"/>
                      <a:pt x="149757" y="226909"/>
                    </a:cubicBezTo>
                    <a:lnTo>
                      <a:pt x="131278" y="245388"/>
                    </a:lnTo>
                    <a:lnTo>
                      <a:pt x="118801" y="232910"/>
                    </a:lnTo>
                    <a:cubicBezTo>
                      <a:pt x="114419" y="228529"/>
                      <a:pt x="107370" y="228529"/>
                      <a:pt x="103084" y="232910"/>
                    </a:cubicBezTo>
                    <a:lnTo>
                      <a:pt x="18788" y="317206"/>
                    </a:lnTo>
                    <a:cubicBezTo>
                      <a:pt x="3262" y="332732"/>
                      <a:pt x="3262" y="358164"/>
                      <a:pt x="18788" y="373689"/>
                    </a:cubicBezTo>
                    <a:cubicBezTo>
                      <a:pt x="26599" y="381500"/>
                      <a:pt x="36790" y="385405"/>
                      <a:pt x="47077" y="385405"/>
                    </a:cubicBezTo>
                    <a:cubicBezTo>
                      <a:pt x="57269" y="385405"/>
                      <a:pt x="67556" y="381500"/>
                      <a:pt x="75367" y="373689"/>
                    </a:cubicBezTo>
                    <a:lnTo>
                      <a:pt x="159663" y="289393"/>
                    </a:lnTo>
                    <a:cubicBezTo>
                      <a:pt x="164044" y="285012"/>
                      <a:pt x="164044" y="277963"/>
                      <a:pt x="159663" y="273677"/>
                    </a:cubicBezTo>
                    <a:lnTo>
                      <a:pt x="147185" y="261199"/>
                    </a:lnTo>
                    <a:lnTo>
                      <a:pt x="165663" y="242721"/>
                    </a:lnTo>
                    <a:cubicBezTo>
                      <a:pt x="190428" y="263676"/>
                      <a:pt x="221194" y="274249"/>
                      <a:pt x="251865" y="274249"/>
                    </a:cubicBezTo>
                    <a:cubicBezTo>
                      <a:pt x="286060" y="274249"/>
                      <a:pt x="320254" y="261199"/>
                      <a:pt x="346258" y="235196"/>
                    </a:cubicBezTo>
                    <a:cubicBezTo>
                      <a:pt x="398168" y="182999"/>
                      <a:pt x="398168" y="98322"/>
                      <a:pt x="346162" y="46220"/>
                    </a:cubicBezTo>
                    <a:close/>
                    <a:moveTo>
                      <a:pt x="59364" y="357878"/>
                    </a:moveTo>
                    <a:cubicBezTo>
                      <a:pt x="52506" y="364736"/>
                      <a:pt x="41267" y="364736"/>
                      <a:pt x="34409" y="357878"/>
                    </a:cubicBezTo>
                    <a:cubicBezTo>
                      <a:pt x="27551" y="351020"/>
                      <a:pt x="27551" y="339781"/>
                      <a:pt x="34409" y="332922"/>
                    </a:cubicBezTo>
                    <a:lnTo>
                      <a:pt x="110799" y="256532"/>
                    </a:lnTo>
                    <a:lnTo>
                      <a:pt x="135755" y="281488"/>
                    </a:lnTo>
                    <a:lnTo>
                      <a:pt x="59364" y="357878"/>
                    </a:lnTo>
                    <a:close/>
                    <a:moveTo>
                      <a:pt x="330350" y="219289"/>
                    </a:moveTo>
                    <a:cubicBezTo>
                      <a:pt x="308634" y="241006"/>
                      <a:pt x="280154" y="251865"/>
                      <a:pt x="251674" y="251865"/>
                    </a:cubicBezTo>
                    <a:cubicBezTo>
                      <a:pt x="223194" y="251865"/>
                      <a:pt x="194715" y="241006"/>
                      <a:pt x="172998" y="219289"/>
                    </a:cubicBezTo>
                    <a:cubicBezTo>
                      <a:pt x="129659" y="175951"/>
                      <a:pt x="129659" y="105275"/>
                      <a:pt x="172998" y="61936"/>
                    </a:cubicBezTo>
                    <a:cubicBezTo>
                      <a:pt x="216337" y="18597"/>
                      <a:pt x="287012" y="18597"/>
                      <a:pt x="330350" y="61936"/>
                    </a:cubicBezTo>
                    <a:cubicBezTo>
                      <a:pt x="373784" y="105370"/>
                      <a:pt x="373784" y="175951"/>
                      <a:pt x="330350" y="219289"/>
                    </a:cubicBezTo>
                    <a:close/>
                  </a:path>
                </a:pathLst>
              </a:custGeom>
              <a:solidFill>
                <a:schemeClr val="accen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3"/>
              <p:cNvSpPr/>
              <p:nvPr/>
            </p:nvSpPr>
            <p:spPr>
              <a:xfrm>
                <a:off x="6300160" y="2942986"/>
                <a:ext cx="200025" cy="200025"/>
              </a:xfrm>
              <a:custGeom>
                <a:avLst/>
                <a:gdLst/>
                <a:ahLst/>
                <a:cxnLst/>
                <a:rect l="l" t="t" r="r" b="b"/>
                <a:pathLst>
                  <a:path w="200025" h="200025" extrusionOk="0">
                    <a:moveTo>
                      <a:pt x="171402" y="35290"/>
                    </a:moveTo>
                    <a:cubicBezTo>
                      <a:pt x="133874" y="-2238"/>
                      <a:pt x="72819" y="-2238"/>
                      <a:pt x="35290" y="35290"/>
                    </a:cubicBezTo>
                    <a:cubicBezTo>
                      <a:pt x="-2238" y="72819"/>
                      <a:pt x="-2238" y="133874"/>
                      <a:pt x="35290" y="171402"/>
                    </a:cubicBezTo>
                    <a:cubicBezTo>
                      <a:pt x="54054" y="190167"/>
                      <a:pt x="78724" y="199596"/>
                      <a:pt x="103394" y="199596"/>
                    </a:cubicBezTo>
                    <a:cubicBezTo>
                      <a:pt x="128064" y="199596"/>
                      <a:pt x="152733" y="190167"/>
                      <a:pt x="171498" y="171402"/>
                    </a:cubicBezTo>
                    <a:cubicBezTo>
                      <a:pt x="208931" y="133874"/>
                      <a:pt x="208931" y="72819"/>
                      <a:pt x="171402" y="35290"/>
                    </a:cubicBezTo>
                    <a:close/>
                    <a:moveTo>
                      <a:pt x="155686" y="155686"/>
                    </a:moveTo>
                    <a:cubicBezTo>
                      <a:pt x="126825" y="184547"/>
                      <a:pt x="79867" y="184547"/>
                      <a:pt x="51006" y="155686"/>
                    </a:cubicBezTo>
                    <a:cubicBezTo>
                      <a:pt x="22146" y="126825"/>
                      <a:pt x="22146" y="79867"/>
                      <a:pt x="51006" y="51006"/>
                    </a:cubicBezTo>
                    <a:cubicBezTo>
                      <a:pt x="65389" y="36624"/>
                      <a:pt x="84344" y="29385"/>
                      <a:pt x="103298" y="29385"/>
                    </a:cubicBezTo>
                    <a:cubicBezTo>
                      <a:pt x="122253" y="29385"/>
                      <a:pt x="141208" y="36624"/>
                      <a:pt x="155591" y="51006"/>
                    </a:cubicBezTo>
                    <a:cubicBezTo>
                      <a:pt x="184451" y="79867"/>
                      <a:pt x="184451" y="126825"/>
                      <a:pt x="155686" y="155686"/>
                    </a:cubicBezTo>
                    <a:close/>
                  </a:path>
                </a:pathLst>
              </a:custGeom>
              <a:solidFill>
                <a:schemeClr val="accen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209" name="Google Shape;209;p3" descr="打开的填料盒 纯色填充"/>
            <p:cNvPicPr preferRelativeResize="0"/>
            <p:nvPr/>
          </p:nvPicPr>
          <p:blipFill rotWithShape="1">
            <a:blip r:embed="rId4">
              <a:alphaModFix/>
            </a:blip>
            <a:srcRect/>
            <a:stretch/>
          </p:blipFill>
          <p:spPr>
            <a:xfrm>
              <a:off x="5845258" y="1657598"/>
              <a:ext cx="464400" cy="464400"/>
            </a:xfrm>
            <a:prstGeom prst="rect">
              <a:avLst/>
            </a:prstGeom>
            <a:noFill/>
            <a:ln>
              <a:noFill/>
            </a:ln>
          </p:spPr>
        </p:pic>
        <p:grpSp>
          <p:nvGrpSpPr>
            <p:cNvPr id="210" name="Google Shape;210;p3"/>
            <p:cNvGrpSpPr/>
            <p:nvPr/>
          </p:nvGrpSpPr>
          <p:grpSpPr>
            <a:xfrm>
              <a:off x="8402892" y="1624222"/>
              <a:ext cx="397937" cy="402622"/>
              <a:chOff x="4115139" y="1551336"/>
              <a:chExt cx="397937" cy="402622"/>
            </a:xfrm>
          </p:grpSpPr>
          <p:sp>
            <p:nvSpPr>
              <p:cNvPr id="211" name="Google Shape;211;p3"/>
              <p:cNvSpPr/>
              <p:nvPr/>
            </p:nvSpPr>
            <p:spPr>
              <a:xfrm>
                <a:off x="4316626" y="1551336"/>
                <a:ext cx="190500" cy="190500"/>
              </a:xfrm>
              <a:custGeom>
                <a:avLst/>
                <a:gdLst/>
                <a:ahLst/>
                <a:cxnLst/>
                <a:rect l="l" t="t" r="r" b="b"/>
                <a:pathLst>
                  <a:path w="190500" h="190500" extrusionOk="0">
                    <a:moveTo>
                      <a:pt x="20764" y="190595"/>
                    </a:moveTo>
                    <a:lnTo>
                      <a:pt x="177070" y="190595"/>
                    </a:lnTo>
                    <a:cubicBezTo>
                      <a:pt x="184499" y="190595"/>
                      <a:pt x="190595" y="184594"/>
                      <a:pt x="190595" y="177165"/>
                    </a:cubicBezTo>
                    <a:cubicBezTo>
                      <a:pt x="190690" y="83439"/>
                      <a:pt x="114395" y="7144"/>
                      <a:pt x="20574" y="7144"/>
                    </a:cubicBezTo>
                    <a:cubicBezTo>
                      <a:pt x="13145" y="7144"/>
                      <a:pt x="7144" y="13240"/>
                      <a:pt x="7144" y="20669"/>
                    </a:cubicBezTo>
                    <a:lnTo>
                      <a:pt x="7144" y="176974"/>
                    </a:lnTo>
                    <a:cubicBezTo>
                      <a:pt x="7239" y="184499"/>
                      <a:pt x="13335" y="190595"/>
                      <a:pt x="20764" y="190595"/>
                    </a:cubicBezTo>
                    <a:close/>
                    <a:moveTo>
                      <a:pt x="34385" y="34957"/>
                    </a:moveTo>
                    <a:cubicBezTo>
                      <a:pt x="102298" y="41338"/>
                      <a:pt x="156496" y="95631"/>
                      <a:pt x="162878" y="163449"/>
                    </a:cubicBezTo>
                    <a:lnTo>
                      <a:pt x="34385" y="163449"/>
                    </a:lnTo>
                    <a:cubicBezTo>
                      <a:pt x="34385" y="163449"/>
                      <a:pt x="34385" y="34957"/>
                      <a:pt x="34385" y="34957"/>
                    </a:cubicBezTo>
                    <a:close/>
                  </a:path>
                </a:pathLst>
              </a:custGeom>
              <a:solidFill>
                <a:schemeClr val="accen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3"/>
              <p:cNvSpPr/>
              <p:nvPr/>
            </p:nvSpPr>
            <p:spPr>
              <a:xfrm>
                <a:off x="4115139" y="1601533"/>
                <a:ext cx="304800" cy="352425"/>
              </a:xfrm>
              <a:custGeom>
                <a:avLst/>
                <a:gdLst/>
                <a:ahLst/>
                <a:cxnLst/>
                <a:rect l="l" t="t" r="r" b="b"/>
                <a:pathLst>
                  <a:path w="304800" h="352425" extrusionOk="0">
                    <a:moveTo>
                      <a:pt x="190628" y="171355"/>
                    </a:moveTo>
                    <a:lnTo>
                      <a:pt x="190628" y="20669"/>
                    </a:lnTo>
                    <a:cubicBezTo>
                      <a:pt x="190628" y="13144"/>
                      <a:pt x="184437" y="7144"/>
                      <a:pt x="176912" y="7144"/>
                    </a:cubicBezTo>
                    <a:cubicBezTo>
                      <a:pt x="81091" y="7239"/>
                      <a:pt x="3557" y="87058"/>
                      <a:pt x="7272" y="183737"/>
                    </a:cubicBezTo>
                    <a:cubicBezTo>
                      <a:pt x="10701" y="271463"/>
                      <a:pt x="81472" y="342805"/>
                      <a:pt x="169102" y="346710"/>
                    </a:cubicBezTo>
                    <a:cubicBezTo>
                      <a:pt x="217393" y="348901"/>
                      <a:pt x="263209" y="331089"/>
                      <a:pt x="297118" y="297180"/>
                    </a:cubicBezTo>
                    <a:cubicBezTo>
                      <a:pt x="299785" y="294513"/>
                      <a:pt x="301214" y="290798"/>
                      <a:pt x="301023" y="287084"/>
                    </a:cubicBezTo>
                    <a:cubicBezTo>
                      <a:pt x="300928" y="283655"/>
                      <a:pt x="299404" y="280416"/>
                      <a:pt x="297023" y="277940"/>
                    </a:cubicBezTo>
                    <a:lnTo>
                      <a:pt x="190628" y="171355"/>
                    </a:lnTo>
                    <a:close/>
                    <a:moveTo>
                      <a:pt x="34514" y="184023"/>
                    </a:moveTo>
                    <a:cubicBezTo>
                      <a:pt x="30799" y="106775"/>
                      <a:pt x="88901" y="42005"/>
                      <a:pt x="163482" y="34957"/>
                    </a:cubicBezTo>
                    <a:lnTo>
                      <a:pt x="163482" y="177070"/>
                    </a:lnTo>
                    <a:cubicBezTo>
                      <a:pt x="163482" y="180689"/>
                      <a:pt x="164911" y="184118"/>
                      <a:pt x="167482" y="186690"/>
                    </a:cubicBezTo>
                    <a:lnTo>
                      <a:pt x="267971" y="287179"/>
                    </a:lnTo>
                    <a:cubicBezTo>
                      <a:pt x="240920" y="309658"/>
                      <a:pt x="206725" y="321183"/>
                      <a:pt x="171007" y="319754"/>
                    </a:cubicBezTo>
                    <a:cubicBezTo>
                      <a:pt x="97664" y="316516"/>
                      <a:pt x="38038" y="257270"/>
                      <a:pt x="34514" y="184023"/>
                    </a:cubicBezTo>
                    <a:close/>
                  </a:path>
                </a:pathLst>
              </a:custGeom>
              <a:solidFill>
                <a:schemeClr val="accen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3"/>
              <p:cNvSpPr/>
              <p:nvPr/>
            </p:nvSpPr>
            <p:spPr>
              <a:xfrm>
                <a:off x="4322576" y="1749266"/>
                <a:ext cx="190500" cy="142875"/>
              </a:xfrm>
              <a:custGeom>
                <a:avLst/>
                <a:gdLst/>
                <a:ahLst/>
                <a:cxnLst/>
                <a:rect l="l" t="t" r="r" b="b"/>
                <a:pathLst>
                  <a:path w="190500" h="142875" extrusionOk="0">
                    <a:moveTo>
                      <a:pt x="176930" y="7144"/>
                    </a:moveTo>
                    <a:lnTo>
                      <a:pt x="21006" y="7144"/>
                    </a:lnTo>
                    <a:cubicBezTo>
                      <a:pt x="17005" y="7144"/>
                      <a:pt x="13005" y="8763"/>
                      <a:pt x="10433" y="11811"/>
                    </a:cubicBezTo>
                    <a:cubicBezTo>
                      <a:pt x="5670" y="17431"/>
                      <a:pt x="6242" y="25432"/>
                      <a:pt x="11099" y="30290"/>
                    </a:cubicBezTo>
                    <a:lnTo>
                      <a:pt x="121589" y="140779"/>
                    </a:lnTo>
                    <a:cubicBezTo>
                      <a:pt x="121685" y="140875"/>
                      <a:pt x="121875" y="141065"/>
                      <a:pt x="121971" y="141161"/>
                    </a:cubicBezTo>
                    <a:lnTo>
                      <a:pt x="121971" y="141161"/>
                    </a:lnTo>
                    <a:cubicBezTo>
                      <a:pt x="124542" y="143542"/>
                      <a:pt x="127876" y="144780"/>
                      <a:pt x="131210" y="144780"/>
                    </a:cubicBezTo>
                    <a:cubicBezTo>
                      <a:pt x="134734" y="144780"/>
                      <a:pt x="138163" y="143446"/>
                      <a:pt x="140830" y="140779"/>
                    </a:cubicBezTo>
                    <a:cubicBezTo>
                      <a:pt x="172929" y="108680"/>
                      <a:pt x="190646" y="65913"/>
                      <a:pt x="190551" y="20479"/>
                    </a:cubicBezTo>
                    <a:cubicBezTo>
                      <a:pt x="190551" y="13144"/>
                      <a:pt x="184359" y="7144"/>
                      <a:pt x="176930" y="7144"/>
                    </a:cubicBezTo>
                    <a:close/>
                    <a:moveTo>
                      <a:pt x="130734" y="111633"/>
                    </a:moveTo>
                    <a:lnTo>
                      <a:pt x="53390" y="34290"/>
                    </a:lnTo>
                    <a:lnTo>
                      <a:pt x="162738" y="34290"/>
                    </a:lnTo>
                    <a:cubicBezTo>
                      <a:pt x="160071" y="62770"/>
                      <a:pt x="149022" y="89535"/>
                      <a:pt x="130734" y="111633"/>
                    </a:cubicBezTo>
                    <a:close/>
                  </a:path>
                </a:pathLst>
              </a:custGeom>
              <a:solidFill>
                <a:schemeClr val="accen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4" name="Google Shape;214;p3"/>
            <p:cNvSpPr/>
            <p:nvPr/>
          </p:nvSpPr>
          <p:spPr>
            <a:xfrm>
              <a:off x="10481516" y="1504804"/>
              <a:ext cx="766800" cy="770100"/>
            </a:xfrm>
            <a:prstGeom prst="ellipse">
              <a:avLst/>
            </a:prstGeom>
            <a:solidFill>
              <a:srgbClr val="F2F2F2"/>
            </a:solidFill>
            <a:ln w="25400" cap="flat" cmpd="sng">
              <a:solidFill>
                <a:srgbClr val="11326D"/>
              </a:solidFill>
              <a:prstDash val="dash"/>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15" name="Google Shape;215;p3"/>
            <p:cNvSpPr/>
            <p:nvPr/>
          </p:nvSpPr>
          <p:spPr>
            <a:xfrm>
              <a:off x="10627861" y="1705752"/>
              <a:ext cx="474609" cy="293584"/>
            </a:xfrm>
            <a:custGeom>
              <a:avLst/>
              <a:gdLst/>
              <a:ahLst/>
              <a:cxnLst/>
              <a:rect l="l" t="t" r="r" b="b"/>
              <a:pathLst>
                <a:path w="2063518" h="1276454" extrusionOk="0">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chemeClr val="accent1"/>
            </a:solidFill>
            <a:ln>
              <a:noFill/>
            </a:ln>
          </p:spPr>
          <p:txBody>
            <a:bodyPr spcFirstLastPara="1" wrap="square" lIns="376050" tIns="431725" rIns="376050" bIns="461025" anchor="ctr" anchorCtr="0">
              <a:noAutofit/>
            </a:bodyPr>
            <a:lstStyle/>
            <a:p>
              <a:pPr marL="0" marR="0" lvl="0" indent="0" algn="l" rtl="0">
                <a:lnSpc>
                  <a:spcPct val="100000"/>
                </a:lnSpc>
                <a:spcBef>
                  <a:spcPts val="0"/>
                </a:spcBef>
                <a:spcAft>
                  <a:spcPts val="0"/>
                </a:spcAft>
                <a:buNone/>
              </a:pPr>
              <a:endParaRPr sz="1100" b="0" i="0" u="none" strike="noStrike" cap="none">
                <a:solidFill>
                  <a:schemeClr val="dk1"/>
                </a:solidFill>
                <a:latin typeface="Calibri"/>
                <a:ea typeface="Calibri"/>
                <a:cs typeface="Calibri"/>
                <a:sym typeface="Calibri"/>
              </a:endParaRPr>
            </a:p>
          </p:txBody>
        </p:sp>
      </p:grpSp>
      <p:sp>
        <p:nvSpPr>
          <p:cNvPr id="216" name="Google Shape;216;p3"/>
          <p:cNvSpPr txBox="1"/>
          <p:nvPr/>
        </p:nvSpPr>
        <p:spPr>
          <a:xfrm>
            <a:off x="199349" y="2547961"/>
            <a:ext cx="1104001" cy="407774"/>
          </a:xfrm>
          <a:prstGeom prst="rect">
            <a:avLst/>
          </a:prstGeom>
          <a:solidFill>
            <a:srgbClr val="78B64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Standards</a:t>
            </a: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217" name="Google Shape;217;p3"/>
          <p:cNvSpPr txBox="1"/>
          <p:nvPr/>
        </p:nvSpPr>
        <p:spPr>
          <a:xfrm>
            <a:off x="1987790" y="2547960"/>
            <a:ext cx="1647987" cy="407774"/>
          </a:xfrm>
          <a:prstGeom prst="rect">
            <a:avLst/>
          </a:prstGeom>
          <a:solidFill>
            <a:srgbClr val="78B64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Oi Session results – discuss/select focus</a:t>
            </a:r>
            <a:endParaRPr sz="1100" b="1" i="0" u="none" strike="noStrike" cap="none">
              <a:solidFill>
                <a:schemeClr val="lt1"/>
              </a:solidFill>
              <a:latin typeface="Arial"/>
              <a:ea typeface="Arial"/>
              <a:cs typeface="Arial"/>
              <a:sym typeface="Arial"/>
            </a:endParaRPr>
          </a:p>
        </p:txBody>
      </p:sp>
      <p:sp>
        <p:nvSpPr>
          <p:cNvPr id="218" name="Google Shape;218;p3"/>
          <p:cNvSpPr txBox="1"/>
          <p:nvPr/>
        </p:nvSpPr>
        <p:spPr>
          <a:xfrm>
            <a:off x="3843864" y="2556316"/>
            <a:ext cx="1647900" cy="408000"/>
          </a:xfrm>
          <a:prstGeom prst="rect">
            <a:avLst/>
          </a:prstGeom>
          <a:solidFill>
            <a:srgbClr val="78B64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lt1"/>
                </a:solidFill>
              </a:rPr>
              <a:t>Define next steps, areas, partners</a:t>
            </a:r>
            <a:endParaRPr sz="1100" b="1" i="0" u="none" strike="noStrike" cap="none">
              <a:solidFill>
                <a:schemeClr val="lt1"/>
              </a:solidFill>
              <a:latin typeface="Arial"/>
              <a:ea typeface="Arial"/>
              <a:cs typeface="Arial"/>
              <a:sym typeface="Arial"/>
            </a:endParaRPr>
          </a:p>
        </p:txBody>
      </p:sp>
      <p:sp>
        <p:nvSpPr>
          <p:cNvPr id="219" name="Google Shape;219;p3"/>
          <p:cNvSpPr txBox="1"/>
          <p:nvPr/>
        </p:nvSpPr>
        <p:spPr>
          <a:xfrm>
            <a:off x="176249" y="3054765"/>
            <a:ext cx="1104001" cy="407774"/>
          </a:xfrm>
          <a:prstGeom prst="rect">
            <a:avLst/>
          </a:prstGeom>
          <a:solidFill>
            <a:schemeClr val="dk2"/>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Digital Hub</a:t>
            </a: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220" name="Google Shape;220;p3"/>
          <p:cNvSpPr txBox="1"/>
          <p:nvPr/>
        </p:nvSpPr>
        <p:spPr>
          <a:xfrm>
            <a:off x="176248" y="3574393"/>
            <a:ext cx="1104001" cy="407774"/>
          </a:xfrm>
          <a:prstGeom prst="rect">
            <a:avLst/>
          </a:prstGeom>
          <a:solidFill>
            <a:srgbClr val="1F67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Work Force</a:t>
            </a: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221" name="Google Shape;221;p3"/>
          <p:cNvSpPr txBox="1"/>
          <p:nvPr/>
        </p:nvSpPr>
        <p:spPr>
          <a:xfrm>
            <a:off x="176248" y="4083919"/>
            <a:ext cx="1104001" cy="577051"/>
          </a:xfrm>
          <a:prstGeom prst="rect">
            <a:avLst/>
          </a:prstGeom>
          <a:solidFill>
            <a:srgbClr val="8EB4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Partners, Comms, governance</a:t>
            </a:r>
            <a:endParaRPr/>
          </a:p>
        </p:txBody>
      </p:sp>
      <p:sp>
        <p:nvSpPr>
          <p:cNvPr id="222" name="Google Shape;222;p3"/>
          <p:cNvSpPr txBox="1"/>
          <p:nvPr/>
        </p:nvSpPr>
        <p:spPr>
          <a:xfrm>
            <a:off x="1972148" y="4083919"/>
            <a:ext cx="1637400" cy="577200"/>
          </a:xfrm>
          <a:prstGeom prst="rect">
            <a:avLst/>
          </a:prstGeom>
          <a:solidFill>
            <a:srgbClr val="8EB4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Form Advisory Group</a:t>
            </a:r>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Define partners, Develop web site</a:t>
            </a:r>
            <a:endParaRPr/>
          </a:p>
        </p:txBody>
      </p:sp>
      <p:sp>
        <p:nvSpPr>
          <p:cNvPr id="223" name="Google Shape;223;p3"/>
          <p:cNvSpPr txBox="1"/>
          <p:nvPr/>
        </p:nvSpPr>
        <p:spPr>
          <a:xfrm>
            <a:off x="1972148" y="3053772"/>
            <a:ext cx="1663629" cy="407774"/>
          </a:xfrm>
          <a:prstGeom prst="rect">
            <a:avLst/>
          </a:prstGeom>
          <a:solidFill>
            <a:schemeClr val="dk2"/>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Develop digital hub, market reports</a:t>
            </a:r>
            <a:endParaRPr/>
          </a:p>
        </p:txBody>
      </p:sp>
      <p:sp>
        <p:nvSpPr>
          <p:cNvPr id="224" name="Google Shape;224;p3"/>
          <p:cNvSpPr txBox="1"/>
          <p:nvPr/>
        </p:nvSpPr>
        <p:spPr>
          <a:xfrm>
            <a:off x="3836321" y="3574393"/>
            <a:ext cx="1647987" cy="407774"/>
          </a:xfrm>
          <a:prstGeom prst="rect">
            <a:avLst/>
          </a:prstGeom>
          <a:solidFill>
            <a:srgbClr val="1F67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Virtual Job Fair, OCEANS Halifax</a:t>
            </a:r>
            <a:endParaRPr sz="1100" b="1" i="0" u="none" strike="noStrike" cap="none">
              <a:solidFill>
                <a:schemeClr val="lt1"/>
              </a:solidFill>
              <a:latin typeface="Arial"/>
              <a:ea typeface="Arial"/>
              <a:cs typeface="Arial"/>
              <a:sym typeface="Arial"/>
            </a:endParaRPr>
          </a:p>
        </p:txBody>
      </p:sp>
      <p:sp>
        <p:nvSpPr>
          <p:cNvPr id="225" name="Google Shape;225;p3"/>
          <p:cNvSpPr txBox="1"/>
          <p:nvPr/>
        </p:nvSpPr>
        <p:spPr>
          <a:xfrm>
            <a:off x="7482445" y="4114319"/>
            <a:ext cx="1481700" cy="577200"/>
          </a:xfrm>
          <a:prstGeom prst="rect">
            <a:avLst/>
          </a:prstGeom>
          <a:solidFill>
            <a:srgbClr val="8EB4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Track progress initial initiatives</a:t>
            </a: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226" name="Google Shape;226;p3"/>
          <p:cNvSpPr txBox="1"/>
          <p:nvPr/>
        </p:nvSpPr>
        <p:spPr>
          <a:xfrm>
            <a:off x="3800948" y="4083919"/>
            <a:ext cx="1637400" cy="577200"/>
          </a:xfrm>
          <a:prstGeom prst="rect">
            <a:avLst/>
          </a:prstGeom>
          <a:solidFill>
            <a:srgbClr val="8EB4FF"/>
          </a:solid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lt1"/>
                </a:solidFill>
              </a:rPr>
              <a:t>Develop partners - context of the Roadmap</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
          <p:cNvSpPr txBox="1">
            <a:spLocks noGrp="1"/>
          </p:cNvSpPr>
          <p:nvPr>
            <p:ph type="body" idx="1"/>
          </p:nvPr>
        </p:nvSpPr>
        <p:spPr>
          <a:xfrm>
            <a:off x="571500" y="1014413"/>
            <a:ext cx="4690782" cy="3238500"/>
          </a:xfrm>
          <a:prstGeom prst="rect">
            <a:avLst/>
          </a:prstGeom>
          <a:noFill/>
          <a:ln>
            <a:noFill/>
          </a:ln>
        </p:spPr>
        <p:txBody>
          <a:bodyPr spcFirstLastPara="1" wrap="square" lIns="68575" tIns="34275" rIns="68575" bIns="34275" anchor="t" anchorCtr="0">
            <a:normAutofit fontScale="47500" lnSpcReduction="20000"/>
          </a:bodyPr>
          <a:lstStyle/>
          <a:p>
            <a:pPr marL="457200" lvl="0" indent="-355573" algn="l" rtl="0">
              <a:lnSpc>
                <a:spcPct val="90000"/>
              </a:lnSpc>
              <a:spcBef>
                <a:spcPts val="800"/>
              </a:spcBef>
              <a:spcAft>
                <a:spcPts val="0"/>
              </a:spcAft>
              <a:buSzPct val="86780"/>
              <a:buChar char="•"/>
            </a:pPr>
            <a:r>
              <a:rPr lang="en-US" sz="3434"/>
              <a:t>Visibility of ocean observing needs</a:t>
            </a:r>
            <a:endParaRPr sz="3434"/>
          </a:p>
          <a:p>
            <a:pPr marL="457200" lvl="0" indent="-355573" algn="l" rtl="0">
              <a:lnSpc>
                <a:spcPct val="90000"/>
              </a:lnSpc>
              <a:spcBef>
                <a:spcPts val="800"/>
              </a:spcBef>
              <a:spcAft>
                <a:spcPts val="0"/>
              </a:spcAft>
              <a:buSzPct val="86780"/>
              <a:buChar char="•"/>
            </a:pPr>
            <a:r>
              <a:rPr lang="en-US" sz="3434"/>
              <a:t>New conversations, with new government sectors, about ocean observing as a part of economy/market</a:t>
            </a:r>
            <a:endParaRPr sz="3434"/>
          </a:p>
          <a:p>
            <a:pPr marL="457200" lvl="0" indent="-355573" algn="l" rtl="0">
              <a:lnSpc>
                <a:spcPct val="90000"/>
              </a:lnSpc>
              <a:spcBef>
                <a:spcPts val="800"/>
              </a:spcBef>
              <a:spcAft>
                <a:spcPts val="0"/>
              </a:spcAft>
              <a:buSzPct val="86780"/>
              <a:buChar char="•"/>
            </a:pPr>
            <a:r>
              <a:rPr lang="en-US" sz="3434"/>
              <a:t>Industry as a partner and advocate</a:t>
            </a:r>
            <a:endParaRPr sz="3434"/>
          </a:p>
          <a:p>
            <a:pPr marL="457200" lvl="0" indent="-355573" algn="l" rtl="0">
              <a:lnSpc>
                <a:spcPct val="90000"/>
              </a:lnSpc>
              <a:spcBef>
                <a:spcPts val="800"/>
              </a:spcBef>
              <a:spcAft>
                <a:spcPts val="0"/>
              </a:spcAft>
              <a:buSzPct val="86780"/>
              <a:buChar char="•"/>
            </a:pPr>
            <a:r>
              <a:rPr lang="en-US" sz="3434"/>
              <a:t>Get technology we need, faster, and at ‘agreed’ cost, work with industry and government to find solutions</a:t>
            </a:r>
            <a:endParaRPr sz="3434"/>
          </a:p>
          <a:p>
            <a:pPr marL="457200" lvl="0" indent="-355573" algn="l" rtl="0">
              <a:lnSpc>
                <a:spcPct val="90000"/>
              </a:lnSpc>
              <a:spcBef>
                <a:spcPts val="800"/>
              </a:spcBef>
              <a:spcAft>
                <a:spcPts val="0"/>
              </a:spcAft>
              <a:buSzPct val="86780"/>
              <a:buChar char="•"/>
            </a:pPr>
            <a:r>
              <a:rPr lang="en-US" sz="3434"/>
              <a:t>Move ocean observing towards being seen as critical infrastructure</a:t>
            </a:r>
            <a:endParaRPr sz="3434"/>
          </a:p>
          <a:p>
            <a:pPr marL="457200" lvl="0" indent="-355573" algn="l" rtl="0">
              <a:lnSpc>
                <a:spcPct val="90000"/>
              </a:lnSpc>
              <a:spcBef>
                <a:spcPts val="800"/>
              </a:spcBef>
              <a:spcAft>
                <a:spcPts val="0"/>
              </a:spcAft>
              <a:buSzPct val="86780"/>
              <a:buChar char="•"/>
            </a:pPr>
            <a:r>
              <a:rPr lang="en-US" sz="3434"/>
              <a:t>Support to develop standards – e.g. metadata encoded at sensors</a:t>
            </a:r>
            <a:endParaRPr sz="3434"/>
          </a:p>
          <a:p>
            <a:pPr marL="457200" lvl="0" indent="-355573" algn="l" rtl="0">
              <a:lnSpc>
                <a:spcPct val="90000"/>
              </a:lnSpc>
              <a:spcBef>
                <a:spcPts val="800"/>
              </a:spcBef>
              <a:spcAft>
                <a:spcPts val="0"/>
              </a:spcAft>
              <a:buSzPct val="86780"/>
              <a:buChar char="•"/>
            </a:pPr>
            <a:r>
              <a:rPr lang="en-US" sz="3434"/>
              <a:t>More career opportunities</a:t>
            </a:r>
            <a:endParaRPr sz="3434"/>
          </a:p>
          <a:p>
            <a:pPr marL="457200" lvl="0" indent="-351171" algn="l" rtl="0">
              <a:lnSpc>
                <a:spcPct val="90000"/>
              </a:lnSpc>
              <a:spcBef>
                <a:spcPts val="800"/>
              </a:spcBef>
              <a:spcAft>
                <a:spcPts val="0"/>
              </a:spcAft>
              <a:buSzPct val="82531"/>
              <a:buChar char="•"/>
            </a:pPr>
            <a:r>
              <a:rPr lang="en-US" sz="3434"/>
              <a:t>Support to GOOS from the Ocean Enterprise Initiative to support the engagement and guiding input from community</a:t>
            </a:r>
            <a:endParaRPr i="1"/>
          </a:p>
        </p:txBody>
      </p:sp>
      <p:sp>
        <p:nvSpPr>
          <p:cNvPr id="232" name="Google Shape;232;p5"/>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None/>
            </a:pPr>
            <a:r>
              <a:rPr lang="en-US"/>
              <a:t>Benefits</a:t>
            </a:r>
            <a:endParaRPr/>
          </a:p>
        </p:txBody>
      </p:sp>
      <p:pic>
        <p:nvPicPr>
          <p:cNvPr id="233" name="Google Shape;233;p5"/>
          <p:cNvPicPr preferRelativeResize="0"/>
          <p:nvPr/>
        </p:nvPicPr>
        <p:blipFill rotWithShape="1">
          <a:blip r:embed="rId3">
            <a:alphaModFix/>
          </a:blip>
          <a:srcRect l="61667" t="11259"/>
          <a:stretch/>
        </p:blipFill>
        <p:spPr>
          <a:xfrm>
            <a:off x="5801194" y="755848"/>
            <a:ext cx="3131820" cy="3741420"/>
          </a:xfrm>
          <a:prstGeom prst="rect">
            <a:avLst/>
          </a:prstGeom>
          <a:noFill/>
          <a:ln>
            <a:noFill/>
          </a:ln>
        </p:spPr>
      </p:pic>
      <p:sp>
        <p:nvSpPr>
          <p:cNvPr id="234" name="Google Shape;234;p5"/>
          <p:cNvSpPr txBox="1"/>
          <p:nvPr/>
        </p:nvSpPr>
        <p:spPr>
          <a:xfrm>
            <a:off x="304300" y="4557725"/>
            <a:ext cx="5496900" cy="378600"/>
          </a:xfrm>
          <a:prstGeom prst="rect">
            <a:avLst/>
          </a:prstGeom>
          <a:noFill/>
          <a:ln>
            <a:noFill/>
          </a:ln>
        </p:spPr>
        <p:txBody>
          <a:bodyPr spcFirstLastPara="1" wrap="square" lIns="91425" tIns="91425" rIns="91425" bIns="91425" anchor="t" anchorCtr="0">
            <a:spAutoFit/>
          </a:bodyPr>
          <a:lstStyle/>
          <a:p>
            <a:pPr marL="114300" lvl="0" indent="0" algn="l" rtl="0">
              <a:lnSpc>
                <a:spcPct val="90000"/>
              </a:lnSpc>
              <a:spcBef>
                <a:spcPts val="800"/>
              </a:spcBef>
              <a:spcAft>
                <a:spcPts val="0"/>
              </a:spcAft>
              <a:buNone/>
            </a:pPr>
            <a:r>
              <a:rPr lang="en-US" i="1">
                <a:solidFill>
                  <a:schemeClr val="accent3"/>
                </a:solidFill>
                <a:latin typeface="Barlow Condensed"/>
                <a:ea typeface="Barlow Condensed"/>
                <a:cs typeface="Barlow Condensed"/>
                <a:sym typeface="Barlow Condensed"/>
              </a:rPr>
              <a:t>Some change needed – agreeing on needs/compromise, market size (to be worked out)</a:t>
            </a:r>
            <a:endParaRPr sz="400">
              <a:solidFill>
                <a:schemeClr val="accent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body" idx="1"/>
          </p:nvPr>
        </p:nvSpPr>
        <p:spPr>
          <a:xfrm>
            <a:off x="5461906" y="1270473"/>
            <a:ext cx="3579300" cy="3238800"/>
          </a:xfrm>
          <a:prstGeom prst="rect">
            <a:avLst/>
          </a:prstGeom>
          <a:noFill/>
          <a:ln>
            <a:noFill/>
          </a:ln>
        </p:spPr>
        <p:txBody>
          <a:bodyPr spcFirstLastPara="1" wrap="square" lIns="68575" tIns="34275" rIns="68575" bIns="34275" anchor="t" anchorCtr="0">
            <a:normAutofit lnSpcReduction="20000"/>
          </a:bodyPr>
          <a:lstStyle/>
          <a:p>
            <a:pPr marL="457200" lvl="0" indent="-342900" algn="l" rtl="0">
              <a:lnSpc>
                <a:spcPct val="90000"/>
              </a:lnSpc>
              <a:spcBef>
                <a:spcPts val="800"/>
              </a:spcBef>
              <a:spcAft>
                <a:spcPts val="0"/>
              </a:spcAft>
              <a:buClr>
                <a:schemeClr val="dk1"/>
              </a:buClr>
              <a:buSzPts val="1800"/>
              <a:buFont typeface="Roboto"/>
              <a:buChar char="•"/>
            </a:pPr>
            <a:r>
              <a:rPr lang="en-US" sz="2000"/>
              <a:t>Seeking members to form the Advisory Group </a:t>
            </a:r>
            <a:endParaRPr sz="2000"/>
          </a:p>
          <a:p>
            <a:pPr marL="457200" lvl="0" indent="-342900" algn="l" rtl="0">
              <a:lnSpc>
                <a:spcPct val="90000"/>
              </a:lnSpc>
              <a:spcBef>
                <a:spcPts val="800"/>
              </a:spcBef>
              <a:spcAft>
                <a:spcPts val="0"/>
              </a:spcAft>
              <a:buClr>
                <a:schemeClr val="dk1"/>
              </a:buClr>
              <a:buSzPts val="1800"/>
              <a:buFont typeface="Roboto"/>
              <a:buChar char="•"/>
            </a:pPr>
            <a:r>
              <a:rPr lang="en-US" sz="2000"/>
              <a:t>Express interest in particular dialogues/action pathways </a:t>
            </a:r>
            <a:endParaRPr sz="2000"/>
          </a:p>
          <a:p>
            <a:pPr marL="457200" lvl="0" indent="-342900" algn="l" rtl="0">
              <a:lnSpc>
                <a:spcPct val="90000"/>
              </a:lnSpc>
              <a:spcBef>
                <a:spcPts val="800"/>
              </a:spcBef>
              <a:spcAft>
                <a:spcPts val="0"/>
              </a:spcAft>
              <a:buClr>
                <a:schemeClr val="dk1"/>
              </a:buClr>
              <a:buSzPts val="1800"/>
              <a:buFont typeface="Roboto"/>
              <a:buChar char="•"/>
            </a:pPr>
            <a:r>
              <a:rPr lang="en-US" sz="2000"/>
              <a:t>Connect to standards work</a:t>
            </a:r>
            <a:endParaRPr sz="2000"/>
          </a:p>
          <a:p>
            <a:pPr marL="457200" lvl="0" indent="-355600" algn="l" rtl="0">
              <a:lnSpc>
                <a:spcPct val="90000"/>
              </a:lnSpc>
              <a:spcBef>
                <a:spcPts val="800"/>
              </a:spcBef>
              <a:spcAft>
                <a:spcPts val="0"/>
              </a:spcAft>
              <a:buSzPts val="2000"/>
              <a:buChar char="•"/>
            </a:pPr>
            <a:r>
              <a:rPr lang="en-US" sz="2000"/>
              <a:t>engage with next generation ‘dialogues'</a:t>
            </a:r>
            <a:endParaRPr sz="2000"/>
          </a:p>
          <a:p>
            <a:pPr marL="457200" lvl="0" indent="-342900" algn="l" rtl="0">
              <a:lnSpc>
                <a:spcPct val="90000"/>
              </a:lnSpc>
              <a:spcBef>
                <a:spcPts val="800"/>
              </a:spcBef>
              <a:spcAft>
                <a:spcPts val="0"/>
              </a:spcAft>
              <a:buClr>
                <a:schemeClr val="dk1"/>
              </a:buClr>
              <a:buSzPts val="1800"/>
              <a:buFont typeface="Roboto"/>
              <a:buChar char="•"/>
            </a:pPr>
            <a:r>
              <a:rPr lang="en-US" sz="2000"/>
              <a:t>Tell us about your Ocean Enterprise efforts so we can link</a:t>
            </a:r>
            <a:endParaRPr/>
          </a:p>
          <a:p>
            <a:pPr marL="457200" lvl="0" indent="-228600" algn="l" rtl="0">
              <a:lnSpc>
                <a:spcPct val="90000"/>
              </a:lnSpc>
              <a:spcBef>
                <a:spcPts val="800"/>
              </a:spcBef>
              <a:spcAft>
                <a:spcPts val="0"/>
              </a:spcAft>
              <a:buClr>
                <a:schemeClr val="dk1"/>
              </a:buClr>
              <a:buSzPts val="1800"/>
              <a:buFont typeface="Roboto"/>
              <a:buNone/>
            </a:pPr>
            <a:endParaRPr/>
          </a:p>
          <a:p>
            <a:pPr marL="457200" lvl="0" indent="-228600" algn="l" rtl="0">
              <a:lnSpc>
                <a:spcPct val="90000"/>
              </a:lnSpc>
              <a:spcBef>
                <a:spcPts val="800"/>
              </a:spcBef>
              <a:spcAft>
                <a:spcPts val="0"/>
              </a:spcAft>
              <a:buClr>
                <a:schemeClr val="dk1"/>
              </a:buClr>
              <a:buSzPts val="1800"/>
              <a:buFont typeface="Roboto"/>
              <a:buNone/>
            </a:pPr>
            <a:endParaRPr/>
          </a:p>
        </p:txBody>
      </p:sp>
      <p:sp>
        <p:nvSpPr>
          <p:cNvPr id="240" name="Google Shape;240;p31"/>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1300"/>
              <a:buFont typeface="Roboto"/>
              <a:buNone/>
            </a:pPr>
            <a:r>
              <a:rPr lang="en-US"/>
              <a:t>Shape the Ocean Enterprise Initiative</a:t>
            </a:r>
            <a:endParaRPr/>
          </a:p>
        </p:txBody>
      </p:sp>
      <p:pic>
        <p:nvPicPr>
          <p:cNvPr id="241" name="Google Shape;241;p31" descr="A screenshot of a website&#10;&#10;Description automatically generated"/>
          <p:cNvPicPr preferRelativeResize="0"/>
          <p:nvPr/>
        </p:nvPicPr>
        <p:blipFill rotWithShape="1">
          <a:blip r:embed="rId3">
            <a:alphaModFix/>
          </a:blip>
          <a:srcRect/>
          <a:stretch/>
        </p:blipFill>
        <p:spPr>
          <a:xfrm>
            <a:off x="73478" y="786634"/>
            <a:ext cx="5388429" cy="2342300"/>
          </a:xfrm>
          <a:prstGeom prst="rect">
            <a:avLst/>
          </a:prstGeom>
          <a:noFill/>
          <a:ln>
            <a:noFill/>
          </a:ln>
        </p:spPr>
      </p:pic>
      <p:pic>
        <p:nvPicPr>
          <p:cNvPr id="242" name="Google Shape;242;p31" descr="A qr code on a white background&#10;&#10;Description automatically generated"/>
          <p:cNvPicPr preferRelativeResize="0"/>
          <p:nvPr/>
        </p:nvPicPr>
        <p:blipFill rotWithShape="1">
          <a:blip r:embed="rId4">
            <a:alphaModFix/>
          </a:blip>
          <a:srcRect/>
          <a:stretch/>
        </p:blipFill>
        <p:spPr>
          <a:xfrm>
            <a:off x="176413" y="3190172"/>
            <a:ext cx="1642524" cy="1642524"/>
          </a:xfrm>
          <a:prstGeom prst="rect">
            <a:avLst/>
          </a:prstGeom>
          <a:noFill/>
          <a:ln>
            <a:noFill/>
          </a:ln>
        </p:spPr>
      </p:pic>
      <p:pic>
        <p:nvPicPr>
          <p:cNvPr id="243" name="Google Shape;243;p31"/>
          <p:cNvPicPr preferRelativeResize="0"/>
          <p:nvPr/>
        </p:nvPicPr>
        <p:blipFill rotWithShape="1">
          <a:blip r:embed="rId5">
            <a:alphaModFix/>
          </a:blip>
          <a:srcRect/>
          <a:stretch/>
        </p:blipFill>
        <p:spPr>
          <a:xfrm>
            <a:off x="2008416" y="3256449"/>
            <a:ext cx="3347358" cy="1509970"/>
          </a:xfrm>
          <a:prstGeom prst="rect">
            <a:avLst/>
          </a:prstGeom>
          <a:noFill/>
          <a:ln>
            <a:noFill/>
          </a:ln>
        </p:spPr>
      </p:pic>
      <p:sp>
        <p:nvSpPr>
          <p:cNvPr id="244" name="Google Shape;244;p31">
            <a:hlinkClick r:id="rId6"/>
          </p:cNvPr>
          <p:cNvSpPr txBox="1"/>
          <p:nvPr/>
        </p:nvSpPr>
        <p:spPr>
          <a:xfrm>
            <a:off x="6107647" y="711163"/>
            <a:ext cx="2236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79228"/>
                </a:solidFill>
                <a:latin typeface="Barlow Condensed"/>
                <a:ea typeface="Barlow Condensed"/>
                <a:cs typeface="Barlow Condensed"/>
                <a:sym typeface="Barlow Condensed"/>
              </a:rPr>
              <a:t>oceanenterprise .com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
          <p:cNvPicPr preferRelativeResize="0"/>
          <p:nvPr/>
        </p:nvPicPr>
        <p:blipFill rotWithShape="1">
          <a:blip r:embed="rId3">
            <a:alphaModFix/>
          </a:blip>
          <a:srcRect/>
          <a:stretch/>
        </p:blipFill>
        <p:spPr>
          <a:xfrm>
            <a:off x="5447125" y="1539990"/>
            <a:ext cx="1521690" cy="1828800"/>
          </a:xfrm>
          <a:prstGeom prst="rect">
            <a:avLst/>
          </a:prstGeom>
          <a:noFill/>
          <a:ln>
            <a:noFill/>
          </a:ln>
        </p:spPr>
      </p:pic>
      <p:pic>
        <p:nvPicPr>
          <p:cNvPr id="250" name="Google Shape;250;p4"/>
          <p:cNvPicPr preferRelativeResize="0"/>
          <p:nvPr/>
        </p:nvPicPr>
        <p:blipFill rotWithShape="1">
          <a:blip r:embed="rId4">
            <a:alphaModFix/>
          </a:blip>
          <a:srcRect/>
          <a:stretch/>
        </p:blipFill>
        <p:spPr>
          <a:xfrm>
            <a:off x="2007905" y="1444960"/>
            <a:ext cx="1214918" cy="1828800"/>
          </a:xfrm>
          <a:prstGeom prst="rect">
            <a:avLst/>
          </a:prstGeom>
          <a:noFill/>
          <a:ln>
            <a:noFill/>
          </a:ln>
        </p:spPr>
      </p:pic>
      <p:sp>
        <p:nvSpPr>
          <p:cNvPr id="251" name="Google Shape;251;p4"/>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Core Team</a:t>
            </a:r>
            <a:endParaRPr/>
          </a:p>
        </p:txBody>
      </p:sp>
      <p:pic>
        <p:nvPicPr>
          <p:cNvPr id="252" name="Google Shape;252;p4" descr="A person standing in a field&#10;&#10;Description automatically generated with low confidence"/>
          <p:cNvPicPr preferRelativeResize="0"/>
          <p:nvPr/>
        </p:nvPicPr>
        <p:blipFill rotWithShape="1">
          <a:blip r:embed="rId5">
            <a:alphaModFix/>
          </a:blip>
          <a:srcRect l="7517" r="32924"/>
          <a:stretch/>
        </p:blipFill>
        <p:spPr>
          <a:xfrm>
            <a:off x="106697" y="1044910"/>
            <a:ext cx="1629366" cy="1828800"/>
          </a:xfrm>
          <a:prstGeom prst="rect">
            <a:avLst/>
          </a:prstGeom>
          <a:noFill/>
          <a:ln>
            <a:noFill/>
          </a:ln>
        </p:spPr>
      </p:pic>
      <p:sp>
        <p:nvSpPr>
          <p:cNvPr id="253" name="Google Shape;253;p4"/>
          <p:cNvSpPr txBox="1"/>
          <p:nvPr/>
        </p:nvSpPr>
        <p:spPr>
          <a:xfrm>
            <a:off x="74543" y="2953644"/>
            <a:ext cx="1629367" cy="1046440"/>
          </a:xfrm>
          <a:prstGeom prst="rect">
            <a:avLst/>
          </a:prstGeom>
          <a:solidFill>
            <a:srgbClr val="E79228"/>
          </a:solidFill>
          <a:ln w="9525" cap="flat" cmpd="sng">
            <a:solidFill>
              <a:srgbClr val="E7922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Barlow Condensed"/>
                <a:ea typeface="Barlow Condensed"/>
                <a:cs typeface="Barlow Condensed"/>
                <a:sym typeface="Barlow Condensed"/>
              </a:rPr>
              <a:t>Dr Emma Heslop</a:t>
            </a:r>
            <a:endParaRPr sz="14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Program Specialist Global Ocean Observing System (GOOS)</a:t>
            </a:r>
            <a:endParaRPr sz="12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IOC/UNESCO</a:t>
            </a:r>
            <a:endParaRPr sz="1200" b="0" i="0" u="none" strike="noStrike" cap="none">
              <a:solidFill>
                <a:srgbClr val="000000"/>
              </a:solidFill>
              <a:latin typeface="Barlow Condensed"/>
              <a:ea typeface="Barlow Condensed"/>
              <a:cs typeface="Barlow Condensed"/>
              <a:sym typeface="Barlow Condensed"/>
            </a:endParaRPr>
          </a:p>
        </p:txBody>
      </p:sp>
      <p:sp>
        <p:nvSpPr>
          <p:cNvPr id="254" name="Google Shape;254;p4"/>
          <p:cNvSpPr txBox="1"/>
          <p:nvPr/>
        </p:nvSpPr>
        <p:spPr>
          <a:xfrm>
            <a:off x="1980508" y="3455989"/>
            <a:ext cx="1214918" cy="1231106"/>
          </a:xfrm>
          <a:prstGeom prst="rect">
            <a:avLst/>
          </a:prstGeom>
          <a:solidFill>
            <a:srgbClr val="E79228"/>
          </a:solidFill>
          <a:ln w="9525" cap="flat" cmpd="sng">
            <a:solidFill>
              <a:srgbClr val="E7922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Barlow Condensed"/>
                <a:ea typeface="Barlow Condensed"/>
                <a:cs typeface="Barlow Condensed"/>
                <a:sym typeface="Barlow Condensed"/>
              </a:rPr>
              <a:t>Peer Fietzek</a:t>
            </a:r>
            <a:endParaRPr sz="14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Snr. Business Development Mgr. </a:t>
            </a:r>
            <a:endParaRPr sz="12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Ocean Science </a:t>
            </a:r>
            <a:endParaRPr sz="12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Kongsberg Discovery</a:t>
            </a:r>
            <a:endParaRPr sz="1200" b="0" i="0" u="none" strike="noStrike" cap="none">
              <a:solidFill>
                <a:srgbClr val="000000"/>
              </a:solidFill>
              <a:latin typeface="Barlow Condensed"/>
              <a:ea typeface="Barlow Condensed"/>
              <a:cs typeface="Barlow Condensed"/>
              <a:sym typeface="Barlow Condensed"/>
            </a:endParaRPr>
          </a:p>
        </p:txBody>
      </p:sp>
      <p:pic>
        <p:nvPicPr>
          <p:cNvPr id="255" name="Google Shape;255;p4"/>
          <p:cNvPicPr preferRelativeResize="0"/>
          <p:nvPr/>
        </p:nvPicPr>
        <p:blipFill rotWithShape="1">
          <a:blip r:embed="rId6">
            <a:alphaModFix/>
          </a:blip>
          <a:srcRect/>
          <a:stretch/>
        </p:blipFill>
        <p:spPr>
          <a:xfrm>
            <a:off x="3494664" y="1185170"/>
            <a:ext cx="1680620" cy="1828800"/>
          </a:xfrm>
          <a:prstGeom prst="rect">
            <a:avLst/>
          </a:prstGeom>
          <a:noFill/>
          <a:ln>
            <a:noFill/>
          </a:ln>
        </p:spPr>
      </p:pic>
      <p:sp>
        <p:nvSpPr>
          <p:cNvPr id="256" name="Google Shape;256;p4"/>
          <p:cNvSpPr txBox="1"/>
          <p:nvPr/>
        </p:nvSpPr>
        <p:spPr>
          <a:xfrm>
            <a:off x="3472023" y="3138310"/>
            <a:ext cx="1693749" cy="1046400"/>
          </a:xfrm>
          <a:prstGeom prst="rect">
            <a:avLst/>
          </a:prstGeom>
          <a:solidFill>
            <a:srgbClr val="E79228"/>
          </a:solidFill>
          <a:ln w="9525" cap="flat" cmpd="sng">
            <a:solidFill>
              <a:srgbClr val="E7922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Barlow Condensed"/>
                <a:ea typeface="Barlow Condensed"/>
                <a:cs typeface="Barlow Condensed"/>
                <a:sym typeface="Barlow Condensed"/>
              </a:rPr>
              <a:t>Zdenka Willis</a:t>
            </a:r>
            <a:endParaRPr sz="14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Past President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Marine Technology Society</a:t>
            </a:r>
            <a:endParaRPr/>
          </a:p>
          <a:p>
            <a:pPr marL="0" marR="0" lvl="0" indent="0" algn="l" rtl="0">
              <a:lnSpc>
                <a:spcPct val="100000"/>
              </a:lnSpc>
              <a:spcBef>
                <a:spcPts val="0"/>
              </a:spcBef>
              <a:spcAft>
                <a:spcPts val="0"/>
              </a:spcAft>
              <a:buNone/>
            </a:pPr>
            <a:r>
              <a:rPr lang="en-US" sz="1200" b="0" i="0" u="none" strike="noStrike" cap="none">
                <a:solidFill>
                  <a:srgbClr val="FFFFFF"/>
                </a:solidFill>
                <a:latin typeface="Barlow Condensed"/>
                <a:ea typeface="Barlow Condensed"/>
                <a:cs typeface="Barlow Condensed"/>
                <a:sym typeface="Barlow Condensed"/>
              </a:rPr>
              <a:t>Act. Dir Ocean Enterprise Initiative</a:t>
            </a:r>
            <a:endParaRPr sz="1200" b="0" i="0" u="none" strike="noStrike" cap="none">
              <a:solidFill>
                <a:srgbClr val="FFFFFF"/>
              </a:solidFill>
              <a:latin typeface="Barlow Condensed"/>
              <a:ea typeface="Barlow Condensed"/>
              <a:cs typeface="Barlow Condensed"/>
              <a:sym typeface="Barlow Condensed"/>
            </a:endParaRPr>
          </a:p>
        </p:txBody>
      </p:sp>
      <p:pic>
        <p:nvPicPr>
          <p:cNvPr id="257" name="Google Shape;257;p4"/>
          <p:cNvPicPr preferRelativeResize="0"/>
          <p:nvPr/>
        </p:nvPicPr>
        <p:blipFill rotWithShape="1">
          <a:blip r:embed="rId7">
            <a:alphaModFix/>
          </a:blip>
          <a:srcRect/>
          <a:stretch/>
        </p:blipFill>
        <p:spPr>
          <a:xfrm>
            <a:off x="7240657" y="1185170"/>
            <a:ext cx="1828800" cy="1828800"/>
          </a:xfrm>
          <a:prstGeom prst="rect">
            <a:avLst/>
          </a:prstGeom>
          <a:noFill/>
          <a:ln>
            <a:noFill/>
          </a:ln>
        </p:spPr>
      </p:pic>
      <p:sp>
        <p:nvSpPr>
          <p:cNvPr id="258" name="Google Shape;258;p4"/>
          <p:cNvSpPr txBox="1"/>
          <p:nvPr/>
        </p:nvSpPr>
        <p:spPr>
          <a:xfrm>
            <a:off x="7240657" y="3117435"/>
            <a:ext cx="1828800" cy="677108"/>
          </a:xfrm>
          <a:prstGeom prst="rect">
            <a:avLst/>
          </a:prstGeom>
          <a:solidFill>
            <a:srgbClr val="E79228"/>
          </a:solidFill>
          <a:ln w="9525" cap="flat" cmpd="sng">
            <a:solidFill>
              <a:srgbClr val="E7922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Barlow Condensed"/>
                <a:ea typeface="Barlow Condensed"/>
                <a:cs typeface="Barlow Condensed"/>
                <a:sym typeface="Barlow Condensed"/>
              </a:rPr>
              <a:t>Zach Baize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Program Manager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NOAA Blue Economy Program</a:t>
            </a:r>
            <a:endParaRPr sz="1200" b="0" i="0" u="none" strike="noStrike" cap="none">
              <a:solidFill>
                <a:srgbClr val="000000"/>
              </a:solidFill>
              <a:latin typeface="Barlow Condensed"/>
              <a:ea typeface="Barlow Condensed"/>
              <a:cs typeface="Barlow Condensed"/>
              <a:sym typeface="Barlow Condensed"/>
            </a:endParaRPr>
          </a:p>
        </p:txBody>
      </p:sp>
      <p:sp>
        <p:nvSpPr>
          <p:cNvPr id="259" name="Google Shape;259;p4"/>
          <p:cNvSpPr txBox="1"/>
          <p:nvPr/>
        </p:nvSpPr>
        <p:spPr>
          <a:xfrm>
            <a:off x="5442369" y="3476864"/>
            <a:ext cx="1521690" cy="861774"/>
          </a:xfrm>
          <a:prstGeom prst="rect">
            <a:avLst/>
          </a:prstGeom>
          <a:solidFill>
            <a:srgbClr val="E79228"/>
          </a:solidFill>
          <a:ln w="9525" cap="flat" cmpd="sng">
            <a:solidFill>
              <a:srgbClr val="E7922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Barlow Condensed"/>
                <a:ea typeface="Barlow Condensed"/>
                <a:cs typeface="Barlow Condensed"/>
                <a:sym typeface="Barlow Condensed"/>
              </a:rPr>
              <a:t>Donna Kocak</a:t>
            </a:r>
            <a:endParaRPr sz="14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Fellow, Senior Scientist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Innovation Strategy Lead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Barlow Condensed"/>
                <a:ea typeface="Barlow Condensed"/>
                <a:cs typeface="Barlow Condensed"/>
                <a:sym typeface="Barlow Condensed"/>
              </a:rPr>
              <a:t>L3Harris</a:t>
            </a:r>
            <a:endParaRPr sz="1200" b="0" i="0" u="none" strike="noStrike" cap="none">
              <a:solidFill>
                <a:srgbClr val="000000"/>
              </a:solidFill>
              <a:latin typeface="Barlow Condensed"/>
              <a:ea typeface="Barlow Condensed"/>
              <a:cs typeface="Barlow Condensed"/>
              <a:sym typeface="Barlow Condensed"/>
            </a:endParaRPr>
          </a:p>
        </p:txBody>
      </p:sp>
      <p:pic>
        <p:nvPicPr>
          <p:cNvPr id="260" name="Google Shape;260;p4"/>
          <p:cNvPicPr preferRelativeResize="0"/>
          <p:nvPr/>
        </p:nvPicPr>
        <p:blipFill rotWithShape="1">
          <a:blip r:embed="rId8">
            <a:alphaModFix/>
          </a:blip>
          <a:srcRect/>
          <a:stretch/>
        </p:blipFill>
        <p:spPr>
          <a:xfrm>
            <a:off x="4554220" y="3958330"/>
            <a:ext cx="528535" cy="528535"/>
          </a:xfrm>
          <a:prstGeom prst="rect">
            <a:avLst/>
          </a:prstGeom>
          <a:noFill/>
          <a:ln>
            <a:noFill/>
          </a:ln>
        </p:spPr>
      </p:pic>
      <p:sp>
        <p:nvSpPr>
          <p:cNvPr id="261" name="Google Shape;261;p4"/>
          <p:cNvSpPr txBox="1"/>
          <p:nvPr/>
        </p:nvSpPr>
        <p:spPr>
          <a:xfrm>
            <a:off x="2790455" y="4211605"/>
            <a:ext cx="1942909" cy="424732"/>
          </a:xfrm>
          <a:prstGeom prst="rect">
            <a:avLst/>
          </a:prstGeom>
          <a:noFill/>
          <a:ln>
            <a:noFill/>
          </a:ln>
        </p:spPr>
        <p:txBody>
          <a:bodyPr spcFirstLastPara="1" wrap="square" lIns="91425" tIns="45700" rIns="91425" bIns="45700" anchor="t" anchorCtr="0">
            <a:spAutoFit/>
          </a:bodyPr>
          <a:lstStyle/>
          <a:p>
            <a:pPr marL="590550" marR="0" lvl="1" indent="0" algn="l" rtl="0">
              <a:lnSpc>
                <a:spcPct val="90000"/>
              </a:lnSpc>
              <a:spcBef>
                <a:spcPts val="0"/>
              </a:spcBef>
              <a:spcAft>
                <a:spcPts val="0"/>
              </a:spcAft>
              <a:buNone/>
            </a:pPr>
            <a:r>
              <a:rPr lang="en-US" sz="1200" b="0" i="0" u="none" strike="noStrike" cap="none">
                <a:solidFill>
                  <a:schemeClr val="dk2"/>
                </a:solidFill>
                <a:latin typeface="Barlow"/>
                <a:ea typeface="Barlow"/>
                <a:cs typeface="Barlow"/>
                <a:sym typeface="Barlow"/>
              </a:rPr>
              <a:t>Caisey Hoffman Manager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85288" y="975715"/>
            <a:ext cx="4486712" cy="4065448"/>
          </a:xfrm>
          <a:prstGeom prst="rect">
            <a:avLst/>
          </a:prstGeom>
          <a:noFill/>
          <a:ln>
            <a:noFill/>
          </a:ln>
        </p:spPr>
        <p:txBody>
          <a:bodyPr spcFirstLastPara="1" wrap="square" lIns="0" tIns="0" rIns="0" bIns="0" anchor="t" anchorCtr="0">
            <a:normAutofit/>
          </a:bodyPr>
          <a:lstStyle/>
          <a:p>
            <a:pPr marL="114300" lvl="0" indent="0" algn="l" rtl="0">
              <a:lnSpc>
                <a:spcPct val="90000"/>
              </a:lnSpc>
              <a:spcBef>
                <a:spcPts val="800"/>
              </a:spcBef>
              <a:spcAft>
                <a:spcPts val="0"/>
              </a:spcAft>
              <a:buSzPts val="1800"/>
              <a:buNone/>
            </a:pPr>
            <a:r>
              <a:rPr lang="en-US" sz="2000"/>
              <a:t>Societal need for ocean information and services increasing exponentially</a:t>
            </a:r>
            <a:endParaRPr sz="2000"/>
          </a:p>
          <a:p>
            <a:pPr marL="114300" lvl="0" indent="0" algn="l" rtl="0">
              <a:lnSpc>
                <a:spcPct val="90000"/>
              </a:lnSpc>
              <a:spcBef>
                <a:spcPts val="800"/>
              </a:spcBef>
              <a:spcAft>
                <a:spcPts val="0"/>
              </a:spcAft>
              <a:buSzPts val="1800"/>
              <a:buNone/>
            </a:pPr>
            <a:r>
              <a:rPr lang="en-US" sz="2000"/>
              <a:t>Drivers: (unavoidable) factors  </a:t>
            </a:r>
            <a:endParaRPr sz="2000"/>
          </a:p>
          <a:p>
            <a:pPr marL="400050" lvl="0" indent="-285750" algn="l" rtl="0">
              <a:lnSpc>
                <a:spcPct val="90000"/>
              </a:lnSpc>
              <a:spcBef>
                <a:spcPts val="800"/>
              </a:spcBef>
              <a:spcAft>
                <a:spcPts val="0"/>
              </a:spcAft>
              <a:buSzPts val="1800"/>
              <a:buChar char="•"/>
            </a:pPr>
            <a:r>
              <a:rPr lang="en-US" sz="1600"/>
              <a:t>Climate change -  forecasts, adaptation, carbon storage...</a:t>
            </a:r>
            <a:endParaRPr sz="1600"/>
          </a:p>
          <a:p>
            <a:pPr marL="400050" lvl="0" indent="-285750" algn="l" rtl="0">
              <a:lnSpc>
                <a:spcPct val="90000"/>
              </a:lnSpc>
              <a:spcBef>
                <a:spcPts val="800"/>
              </a:spcBef>
              <a:spcAft>
                <a:spcPts val="0"/>
              </a:spcAft>
              <a:buSzPts val="1800"/>
              <a:buChar char="•"/>
            </a:pPr>
            <a:r>
              <a:rPr lang="en-US" sz="1600"/>
              <a:t>Ocean management – ecosystem services, sustainable blue growth, biodiversity</a:t>
            </a:r>
            <a:endParaRPr sz="1600"/>
          </a:p>
          <a:p>
            <a:pPr marL="114300" lvl="0" indent="0" algn="l" rtl="0">
              <a:lnSpc>
                <a:spcPct val="90000"/>
              </a:lnSpc>
              <a:spcBef>
                <a:spcPts val="800"/>
              </a:spcBef>
              <a:spcAft>
                <a:spcPts val="0"/>
              </a:spcAft>
              <a:buSzPts val="1800"/>
              <a:buNone/>
            </a:pPr>
            <a:r>
              <a:rPr lang="en-US" sz="2000"/>
              <a:t>Growth in the market across the value chain</a:t>
            </a:r>
            <a:endParaRPr/>
          </a:p>
          <a:p>
            <a:pPr marL="114300" lvl="0" indent="0" algn="l" rtl="0">
              <a:lnSpc>
                <a:spcPct val="90000"/>
              </a:lnSpc>
              <a:spcBef>
                <a:spcPts val="800"/>
              </a:spcBef>
              <a:spcAft>
                <a:spcPts val="0"/>
              </a:spcAft>
              <a:buSzPts val="1800"/>
              <a:buNone/>
            </a:pPr>
            <a:r>
              <a:rPr lang="en-US" sz="2000"/>
              <a:t>Ocean observations are the foundation of downstream applications</a:t>
            </a:r>
            <a:endParaRPr sz="2000"/>
          </a:p>
        </p:txBody>
      </p:sp>
      <p:sp>
        <p:nvSpPr>
          <p:cNvPr id="82" name="Google Shape;82;p20"/>
          <p:cNvSpPr txBox="1">
            <a:spLocks noGrp="1"/>
          </p:cNvSpPr>
          <p:nvPr>
            <p:ph type="sldNum" idx="12"/>
          </p:nvPr>
        </p:nvSpPr>
        <p:spPr>
          <a:xfrm>
            <a:off x="6457950" y="4767263"/>
            <a:ext cx="2057400" cy="2739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a:t>
            </a:fld>
            <a:endParaRPr/>
          </a:p>
        </p:txBody>
      </p:sp>
      <p:sp>
        <p:nvSpPr>
          <p:cNvPr id="83" name="Google Shape;83;p20"/>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1300"/>
              <a:buFont typeface="Roboto"/>
              <a:buNone/>
            </a:pPr>
            <a:r>
              <a:rPr lang="en-US"/>
              <a:t>observations underpin solutions</a:t>
            </a:r>
            <a:r>
              <a:rPr lang="en-US" b="0">
                <a:solidFill>
                  <a:srgbClr val="000000"/>
                </a:solidFill>
              </a:rPr>
              <a:t> </a:t>
            </a:r>
            <a:endParaRPr/>
          </a:p>
        </p:txBody>
      </p:sp>
      <p:pic>
        <p:nvPicPr>
          <p:cNvPr id="84" name="Google Shape;84;p20" descr="Chart&#10;&#10;Description automatically generated with low confidence"/>
          <p:cNvPicPr preferRelativeResize="0"/>
          <p:nvPr/>
        </p:nvPicPr>
        <p:blipFill rotWithShape="1">
          <a:blip r:embed="rId3">
            <a:alphaModFix/>
          </a:blip>
          <a:srcRect/>
          <a:stretch/>
        </p:blipFill>
        <p:spPr>
          <a:xfrm>
            <a:off x="3976001" y="833123"/>
            <a:ext cx="5082711" cy="3689042"/>
          </a:xfrm>
          <a:prstGeom prst="rect">
            <a:avLst/>
          </a:prstGeom>
          <a:noFill/>
          <a:ln>
            <a:noFill/>
          </a:ln>
        </p:spPr>
      </p:pic>
      <p:sp>
        <p:nvSpPr>
          <p:cNvPr id="85" name="Google Shape;85;p20"/>
          <p:cNvSpPr txBox="1"/>
          <p:nvPr/>
        </p:nvSpPr>
        <p:spPr>
          <a:xfrm>
            <a:off x="6810270" y="1138394"/>
            <a:ext cx="243672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Barlow Condensed"/>
                <a:ea typeface="Barlow Condensed"/>
                <a:cs typeface="Barlow Condensed"/>
                <a:sym typeface="Barlow Condensed"/>
              </a:rPr>
              <a:t>GOOS 2030 Strategy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2060"/>
                </a:solidFill>
                <a:latin typeface="Barlow Condensed"/>
                <a:ea typeface="Barlow Condensed"/>
                <a:cs typeface="Barlow Condensed"/>
                <a:sym typeface="Barlow Condensed"/>
              </a:rPr>
              <a:t>Vision: an expanded &amp; integrated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2a993cecbf_0_0"/>
          <p:cNvSpPr txBox="1">
            <a:spLocks noGrp="1"/>
          </p:cNvSpPr>
          <p:nvPr>
            <p:ph type="body" idx="1"/>
          </p:nvPr>
        </p:nvSpPr>
        <p:spPr>
          <a:xfrm>
            <a:off x="571500" y="1014413"/>
            <a:ext cx="4663072" cy="3238500"/>
          </a:xfrm>
          <a:prstGeom prst="rect">
            <a:avLst/>
          </a:prstGeom>
          <a:noFill/>
          <a:ln>
            <a:noFill/>
          </a:ln>
        </p:spPr>
        <p:txBody>
          <a:bodyPr spcFirstLastPara="1" wrap="square" lIns="68575" tIns="34275" rIns="68575" bIns="34275" anchor="t" anchorCtr="0">
            <a:normAutofit fontScale="92500" lnSpcReduction="10000"/>
          </a:bodyPr>
          <a:lstStyle/>
          <a:p>
            <a:pPr marL="457200" lvl="0" indent="-342899" algn="l" rtl="0">
              <a:lnSpc>
                <a:spcPct val="90000"/>
              </a:lnSpc>
              <a:spcBef>
                <a:spcPts val="800"/>
              </a:spcBef>
              <a:spcAft>
                <a:spcPts val="0"/>
              </a:spcAft>
              <a:buSzPct val="81081"/>
              <a:buChar char="•"/>
            </a:pPr>
            <a:r>
              <a:rPr lang="en-US"/>
              <a:t>Identify opportunities</a:t>
            </a:r>
            <a:endParaRPr/>
          </a:p>
          <a:p>
            <a:pPr marL="457200" lvl="0" indent="-228600" algn="l" rtl="0">
              <a:lnSpc>
                <a:spcPct val="90000"/>
              </a:lnSpc>
              <a:spcBef>
                <a:spcPts val="800"/>
              </a:spcBef>
              <a:spcAft>
                <a:spcPts val="0"/>
              </a:spcAft>
              <a:buSzPct val="81081"/>
              <a:buNone/>
            </a:pPr>
            <a:endParaRPr/>
          </a:p>
          <a:p>
            <a:pPr marL="457200" lvl="0" indent="-342899" algn="l" rtl="0">
              <a:lnSpc>
                <a:spcPct val="90000"/>
              </a:lnSpc>
              <a:spcBef>
                <a:spcPts val="800"/>
              </a:spcBef>
              <a:spcAft>
                <a:spcPts val="0"/>
              </a:spcAft>
              <a:buSzPct val="81081"/>
              <a:buChar char="•"/>
            </a:pPr>
            <a:r>
              <a:rPr lang="en-US"/>
              <a:t>Lower barriers</a:t>
            </a:r>
            <a:endParaRPr/>
          </a:p>
          <a:p>
            <a:pPr marL="457200" lvl="0" indent="-228600" algn="l" rtl="0">
              <a:lnSpc>
                <a:spcPct val="90000"/>
              </a:lnSpc>
              <a:spcBef>
                <a:spcPts val="800"/>
              </a:spcBef>
              <a:spcAft>
                <a:spcPts val="0"/>
              </a:spcAft>
              <a:buSzPct val="81081"/>
              <a:buNone/>
            </a:pPr>
            <a:endParaRPr/>
          </a:p>
          <a:p>
            <a:pPr marL="457200" lvl="0" indent="-342899" algn="l" rtl="0">
              <a:lnSpc>
                <a:spcPct val="90000"/>
              </a:lnSpc>
              <a:spcBef>
                <a:spcPts val="800"/>
              </a:spcBef>
              <a:spcAft>
                <a:spcPts val="0"/>
              </a:spcAft>
              <a:buSzPct val="81081"/>
              <a:buChar char="•"/>
            </a:pPr>
            <a:r>
              <a:rPr lang="en-US"/>
              <a:t>Market immaturity inhibits the speed and efficiency of system development</a:t>
            </a:r>
            <a:endParaRPr/>
          </a:p>
          <a:p>
            <a:pPr marL="457200" lvl="0" indent="-228600" algn="l" rtl="0">
              <a:lnSpc>
                <a:spcPct val="90000"/>
              </a:lnSpc>
              <a:spcBef>
                <a:spcPts val="800"/>
              </a:spcBef>
              <a:spcAft>
                <a:spcPts val="0"/>
              </a:spcAft>
              <a:buSzPct val="81081"/>
              <a:buNone/>
            </a:pPr>
            <a:endParaRPr/>
          </a:p>
          <a:p>
            <a:pPr marL="457200" lvl="0" indent="-342899" algn="l" rtl="0">
              <a:lnSpc>
                <a:spcPct val="90000"/>
              </a:lnSpc>
              <a:spcBef>
                <a:spcPts val="800"/>
              </a:spcBef>
              <a:spcAft>
                <a:spcPts val="0"/>
              </a:spcAft>
              <a:buSzPct val="81081"/>
              <a:buChar char="•"/>
            </a:pPr>
            <a:r>
              <a:rPr lang="en-US"/>
              <a:t>New technology needed, but no established fast-track for technology</a:t>
            </a:r>
            <a:endParaRPr/>
          </a:p>
          <a:p>
            <a:pPr marL="457200" lvl="0" indent="-228600" algn="l" rtl="0">
              <a:lnSpc>
                <a:spcPct val="90000"/>
              </a:lnSpc>
              <a:spcBef>
                <a:spcPts val="800"/>
              </a:spcBef>
              <a:spcAft>
                <a:spcPts val="0"/>
              </a:spcAft>
              <a:buSzPct val="81081"/>
              <a:buNone/>
            </a:pPr>
            <a:endParaRPr/>
          </a:p>
        </p:txBody>
      </p:sp>
      <p:sp>
        <p:nvSpPr>
          <p:cNvPr id="91" name="Google Shape;91;g22a993cecbf_0_0"/>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None/>
            </a:pPr>
            <a:r>
              <a:rPr lang="en-US"/>
              <a:t>Why?</a:t>
            </a:r>
            <a:endParaRPr/>
          </a:p>
        </p:txBody>
      </p:sp>
      <p:pic>
        <p:nvPicPr>
          <p:cNvPr id="92" name="Google Shape;92;g22a993cecbf_0_0"/>
          <p:cNvPicPr preferRelativeResize="0"/>
          <p:nvPr/>
        </p:nvPicPr>
        <p:blipFill rotWithShape="1">
          <a:blip r:embed="rId3">
            <a:alphaModFix/>
          </a:blip>
          <a:srcRect l="61667" t="11259"/>
          <a:stretch/>
        </p:blipFill>
        <p:spPr>
          <a:xfrm>
            <a:off x="5801194" y="755848"/>
            <a:ext cx="3131820" cy="3741420"/>
          </a:xfrm>
          <a:prstGeom prst="rect">
            <a:avLst/>
          </a:prstGeom>
          <a:noFill/>
          <a:ln>
            <a:noFill/>
          </a:ln>
        </p:spPr>
      </p:pic>
      <p:sp>
        <p:nvSpPr>
          <p:cNvPr id="93" name="Google Shape;93;g22a993cecbf_0_0"/>
          <p:cNvSpPr txBox="1"/>
          <p:nvPr/>
        </p:nvSpPr>
        <p:spPr>
          <a:xfrm>
            <a:off x="210975" y="1014425"/>
            <a:ext cx="5137800" cy="31707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Barlow Condensed"/>
                <a:ea typeface="Barlow Condensed"/>
                <a:cs typeface="Barlow Condensed"/>
                <a:sym typeface="Barlow Condensed"/>
              </a:rPr>
              <a:t>Current global effort will not be enough, need a step change across the value chain and wider participation than science</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0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Barlow Condensed"/>
                <a:ea typeface="Barlow Condensed"/>
                <a:cs typeface="Barlow Condensed"/>
                <a:sym typeface="Barlow Condensed"/>
              </a:rPr>
              <a:t>Dialogues with Industry set out to</a:t>
            </a:r>
            <a:r>
              <a:rPr lang="en-US" sz="2000" b="0" i="0" u="none" strike="noStrike" cap="none">
                <a:solidFill>
                  <a:srgbClr val="000000"/>
                </a:solidFill>
                <a:latin typeface="Barlow Condensed"/>
                <a:ea typeface="Barlow Condensed"/>
                <a:cs typeface="Barlow Condensed"/>
                <a:sym typeface="Barlow Condensed"/>
              </a:rPr>
              <a:t> connect the public and private sector stakeholders in the Global Ocean Observing System – across the value chain</a:t>
            </a:r>
            <a:endParaRPr sz="20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Barlow Condensed"/>
              <a:ea typeface="Barlow Condensed"/>
              <a:cs typeface="Barlow Condensed"/>
              <a:sym typeface="Barlow Condensed"/>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Barlow Condensed"/>
                <a:ea typeface="Barlow Condensed"/>
                <a:cs typeface="Barlow Condensed"/>
                <a:sym typeface="Barlow Condensed"/>
              </a:rPr>
              <a:t>Aim: expand ocean observations, expand the market for the private sector, expand the Ocean Enterprise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1"/>
          <p:cNvSpPr txBox="1"/>
          <p:nvPr/>
        </p:nvSpPr>
        <p:spPr>
          <a:xfrm>
            <a:off x="283057" y="1139252"/>
            <a:ext cx="5086801" cy="2966584"/>
          </a:xfrm>
          <a:prstGeom prst="rect">
            <a:avLst/>
          </a:prstGeom>
          <a:solidFill>
            <a:srgbClr val="F2F2F2"/>
          </a:solidFill>
          <a:ln>
            <a:noFill/>
          </a:ln>
        </p:spPr>
        <p:txBody>
          <a:bodyPr spcFirstLastPara="1" wrap="square" lIns="68575" tIns="34275" rIns="68575" bIns="34275" anchor="t" anchorCtr="0">
            <a:normAutofit lnSpcReduction="20000"/>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Barlow Condensed"/>
                <a:ea typeface="Barlow Condensed"/>
                <a:cs typeface="Barlow Condensed"/>
                <a:sym typeface="Barlow Condensed"/>
              </a:rPr>
              <a:t>Key takeaways synthesized into the Roadmap: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Barlow Condensed"/>
              <a:ea typeface="Barlow Condensed"/>
              <a:cs typeface="Barlow Condensed"/>
              <a:sym typeface="Barlow Condensed"/>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Ocean observing and services not seen as independent market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Articulating market size will help drive investment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Lack of sustained funding stymies growth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Lack of standards a barrier to accelerating the Ocean Enterprise </a:t>
            </a:r>
            <a:endParaRPr sz="1600" b="0" i="0" u="none" strike="noStrike" cap="none">
              <a:solidFill>
                <a:srgbClr val="000000"/>
              </a:solidFill>
              <a:latin typeface="Barlow Condensed"/>
              <a:ea typeface="Barlow Condensed"/>
              <a:cs typeface="Barlow Condensed"/>
              <a:sym typeface="Barlow Condensed"/>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Aggregation of demand a barrier to the Ocean Enterprise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Ocean observing can de-risk Blue investment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Perception change needed from being peripheral to essential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Barlow Condensed"/>
                <a:ea typeface="Barlow Condensed"/>
                <a:cs typeface="Barlow Condensed"/>
                <a:sym typeface="Barlow Condensed"/>
              </a:rPr>
              <a:t>Data as a service – a paradigm shift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1"/>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The Roadmap</a:t>
            </a:r>
            <a:endParaRPr/>
          </a:p>
        </p:txBody>
      </p:sp>
      <p:pic>
        <p:nvPicPr>
          <p:cNvPr id="100" name="Google Shape;100;p21"/>
          <p:cNvPicPr preferRelativeResize="0"/>
          <p:nvPr/>
        </p:nvPicPr>
        <p:blipFill rotWithShape="1">
          <a:blip r:embed="rId3">
            <a:alphaModFix/>
          </a:blip>
          <a:srcRect/>
          <a:stretch/>
        </p:blipFill>
        <p:spPr>
          <a:xfrm>
            <a:off x="5882062" y="1139252"/>
            <a:ext cx="2456097" cy="29486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Roadmap Development</a:t>
            </a:r>
            <a:endParaRPr/>
          </a:p>
        </p:txBody>
      </p:sp>
      <p:sp>
        <p:nvSpPr>
          <p:cNvPr id="106" name="Google Shape;106;p23"/>
          <p:cNvSpPr txBox="1">
            <a:spLocks noGrp="1"/>
          </p:cNvSpPr>
          <p:nvPr>
            <p:ph type="body" idx="4294967295"/>
          </p:nvPr>
        </p:nvSpPr>
        <p:spPr>
          <a:xfrm>
            <a:off x="4860358" y="2421461"/>
            <a:ext cx="2667000" cy="1644650"/>
          </a:xfrm>
          <a:prstGeom prst="rect">
            <a:avLst/>
          </a:prstGeom>
          <a:noFill/>
          <a:ln>
            <a:noFill/>
          </a:ln>
        </p:spPr>
        <p:txBody>
          <a:bodyPr spcFirstLastPara="1" wrap="square" lIns="68575" tIns="34275" rIns="68575" bIns="34275" anchor="t" anchorCtr="0">
            <a:normAutofit/>
          </a:bodyPr>
          <a:lstStyle/>
          <a:p>
            <a:pPr marL="457200" marR="0" lvl="0" indent="-228600" algn="l" rtl="0">
              <a:lnSpc>
                <a:spcPct val="90000"/>
              </a:lnSpc>
              <a:spcBef>
                <a:spcPts val="800"/>
              </a:spcBef>
              <a:spcAft>
                <a:spcPts val="0"/>
              </a:spcAft>
              <a:buClr>
                <a:schemeClr val="dk1"/>
              </a:buClr>
              <a:buSzPts val="1800"/>
              <a:buFont typeface="Arial"/>
              <a:buNone/>
            </a:pPr>
            <a:endParaRPr>
              <a:latin typeface="Barlow Condensed"/>
              <a:ea typeface="Barlow Condensed"/>
              <a:cs typeface="Barlow Condensed"/>
              <a:sym typeface="Barlow Condensed"/>
            </a:endParaRPr>
          </a:p>
          <a:p>
            <a:pPr marL="114300" lvl="0" indent="0" algn="l" rtl="0">
              <a:lnSpc>
                <a:spcPct val="90000"/>
              </a:lnSpc>
              <a:spcBef>
                <a:spcPts val="800"/>
              </a:spcBef>
              <a:spcAft>
                <a:spcPts val="0"/>
              </a:spcAft>
              <a:buSzPts val="1800"/>
              <a:buNone/>
            </a:pPr>
            <a:r>
              <a:rPr lang="en-US">
                <a:latin typeface="Barlow Condensed"/>
                <a:ea typeface="Barlow Condensed"/>
                <a:cs typeface="Barlow Condensed"/>
                <a:sym typeface="Barlow Condensed"/>
              </a:rPr>
              <a:t>3 Priority Areas</a:t>
            </a:r>
            <a:endParaRPr/>
          </a:p>
          <a:p>
            <a:pPr marL="457200" marR="0" lvl="0" indent="-228600" algn="l" rtl="0">
              <a:lnSpc>
                <a:spcPct val="90000"/>
              </a:lnSpc>
              <a:spcBef>
                <a:spcPts val="800"/>
              </a:spcBef>
              <a:spcAft>
                <a:spcPts val="0"/>
              </a:spcAft>
              <a:buClr>
                <a:schemeClr val="dk1"/>
              </a:buClr>
              <a:buSzPts val="1800"/>
              <a:buFont typeface="Arial"/>
              <a:buNone/>
            </a:pPr>
            <a:endParaRPr>
              <a:latin typeface="Barlow Condensed"/>
              <a:ea typeface="Barlow Condensed"/>
              <a:cs typeface="Barlow Condensed"/>
              <a:sym typeface="Barlow Condensed"/>
            </a:endParaRPr>
          </a:p>
          <a:p>
            <a:pPr marL="457200" marR="0" lvl="0" indent="-228600" algn="l" rtl="0">
              <a:lnSpc>
                <a:spcPct val="90000"/>
              </a:lnSpc>
              <a:spcBef>
                <a:spcPts val="800"/>
              </a:spcBef>
              <a:spcAft>
                <a:spcPts val="0"/>
              </a:spcAft>
              <a:buClr>
                <a:schemeClr val="dk1"/>
              </a:buClr>
              <a:buSzPts val="1800"/>
              <a:buFont typeface="Arial"/>
              <a:buNone/>
            </a:pPr>
            <a:endParaRPr>
              <a:latin typeface="Barlow Condensed"/>
              <a:ea typeface="Barlow Condensed"/>
              <a:cs typeface="Barlow Condensed"/>
              <a:sym typeface="Barlow Condensed"/>
            </a:endParaRPr>
          </a:p>
        </p:txBody>
      </p:sp>
      <p:pic>
        <p:nvPicPr>
          <p:cNvPr id="107" name="Google Shape;107;p23" descr="A blue and orange chat bubbles&#10;&#10;Description automatically generated"/>
          <p:cNvPicPr preferRelativeResize="0"/>
          <p:nvPr/>
        </p:nvPicPr>
        <p:blipFill rotWithShape="1">
          <a:blip r:embed="rId3">
            <a:alphaModFix/>
          </a:blip>
          <a:srcRect/>
          <a:stretch/>
        </p:blipFill>
        <p:spPr>
          <a:xfrm>
            <a:off x="174084" y="3343106"/>
            <a:ext cx="912052" cy="919881"/>
          </a:xfrm>
          <a:prstGeom prst="rect">
            <a:avLst/>
          </a:prstGeom>
          <a:noFill/>
          <a:ln>
            <a:noFill/>
          </a:ln>
        </p:spPr>
      </p:pic>
      <p:sp>
        <p:nvSpPr>
          <p:cNvPr id="108" name="Google Shape;108;p23"/>
          <p:cNvSpPr txBox="1"/>
          <p:nvPr/>
        </p:nvSpPr>
        <p:spPr>
          <a:xfrm>
            <a:off x="1105378" y="3519376"/>
            <a:ext cx="1429220" cy="643703"/>
          </a:xfrm>
          <a:prstGeom prst="rect">
            <a:avLst/>
          </a:prstGeom>
          <a:noFill/>
          <a:ln>
            <a:noFill/>
          </a:ln>
        </p:spPr>
        <p:txBody>
          <a:bodyPr spcFirstLastPara="1" wrap="square" lIns="68575" tIns="34275" rIns="68575" bIns="34275" anchor="t" anchorCtr="0">
            <a:normAutofit fontScale="92500"/>
          </a:bodyPr>
          <a:lstStyle/>
          <a:p>
            <a:pPr marL="114300" marR="0" lvl="0" indent="0" algn="l" rtl="0">
              <a:lnSpc>
                <a:spcPct val="90000"/>
              </a:lnSpc>
              <a:spcBef>
                <a:spcPts val="800"/>
              </a:spcBef>
              <a:spcAft>
                <a:spcPts val="0"/>
              </a:spcAft>
              <a:buClr>
                <a:schemeClr val="dk1"/>
              </a:buClr>
              <a:buSzPct val="138996"/>
              <a:buFont typeface="Roboto"/>
              <a:buNone/>
            </a:pPr>
            <a:r>
              <a:rPr lang="en-US" sz="1400" b="0" i="0" u="none" strike="noStrike" cap="none">
                <a:solidFill>
                  <a:schemeClr val="dk1"/>
                </a:solidFill>
                <a:latin typeface="Barlow Condensed"/>
                <a:ea typeface="Barlow Condensed"/>
                <a:cs typeface="Barlow Condensed"/>
                <a:sym typeface="Barlow Condensed"/>
              </a:rPr>
              <a:t>Consultations with stakeholders in 2023</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800"/>
              </a:spcBef>
              <a:spcAft>
                <a:spcPts val="0"/>
              </a:spcAft>
              <a:buClr>
                <a:schemeClr val="dk1"/>
              </a:buClr>
              <a:buSzPct val="81081"/>
              <a:buFont typeface="Calibri"/>
              <a:buNone/>
            </a:pPr>
            <a:endParaRPr sz="2400" b="0" i="0" u="none" strike="noStrike" cap="none">
              <a:solidFill>
                <a:schemeClr val="dk1"/>
              </a:solidFill>
              <a:latin typeface="Barlow Condensed"/>
              <a:ea typeface="Barlow Condensed"/>
              <a:cs typeface="Barlow Condensed"/>
              <a:sym typeface="Barlow Condensed"/>
            </a:endParaRPr>
          </a:p>
        </p:txBody>
      </p:sp>
      <p:sp>
        <p:nvSpPr>
          <p:cNvPr id="109" name="Google Shape;109;p23"/>
          <p:cNvSpPr txBox="1"/>
          <p:nvPr/>
        </p:nvSpPr>
        <p:spPr>
          <a:xfrm>
            <a:off x="3321483" y="885554"/>
            <a:ext cx="2260164" cy="1825845"/>
          </a:xfrm>
          <a:prstGeom prst="rect">
            <a:avLst/>
          </a:prstGeom>
          <a:noFill/>
          <a:ln>
            <a:noFill/>
          </a:ln>
        </p:spPr>
        <p:txBody>
          <a:bodyPr spcFirstLastPara="1" wrap="square" lIns="68575" tIns="34275" rIns="68575" bIns="34275" anchor="t" anchorCtr="0">
            <a:noAutofit/>
          </a:bodyPr>
          <a:lstStyle/>
          <a:p>
            <a:pPr marL="114300" marR="0" lvl="0" indent="0" algn="l" rtl="0">
              <a:lnSpc>
                <a:spcPct val="90000"/>
              </a:lnSpc>
              <a:spcBef>
                <a:spcPts val="800"/>
              </a:spcBef>
              <a:spcAft>
                <a:spcPts val="0"/>
              </a:spcAft>
              <a:buClr>
                <a:schemeClr val="dk1"/>
              </a:buClr>
              <a:buSzPts val="1800"/>
              <a:buFont typeface="Roboto"/>
              <a:buNone/>
            </a:pPr>
            <a:r>
              <a:rPr lang="en-US" sz="1500" b="0" i="0" u="none" strike="noStrike" cap="none">
                <a:solidFill>
                  <a:schemeClr val="dk1"/>
                </a:solidFill>
                <a:latin typeface="Barlow Condensed"/>
                <a:ea typeface="Barlow Condensed"/>
                <a:cs typeface="Barlow Condensed"/>
                <a:sym typeface="Barlow Condensed"/>
              </a:rPr>
              <a:t>44 pathways evaluated:</a:t>
            </a:r>
            <a:endParaRPr sz="2400" b="0" i="0" u="none" strike="noStrike" cap="none">
              <a:solidFill>
                <a:schemeClr val="dk1"/>
              </a:solidFill>
              <a:latin typeface="Barlow Condensed"/>
              <a:ea typeface="Barlow Condensed"/>
              <a:cs typeface="Barlow Condensed"/>
              <a:sym typeface="Barlow Condensed"/>
            </a:endParaRPr>
          </a:p>
          <a:p>
            <a:pPr marL="400050" marR="0" lvl="0" indent="-285750" algn="l" rtl="0">
              <a:lnSpc>
                <a:spcPct val="90000"/>
              </a:lnSpc>
              <a:spcBef>
                <a:spcPts val="800"/>
              </a:spcBef>
              <a:spcAft>
                <a:spcPts val="0"/>
              </a:spcAft>
              <a:buClr>
                <a:schemeClr val="dk1"/>
              </a:buClr>
              <a:buSzPts val="1800"/>
              <a:buFont typeface="Roboto"/>
              <a:buChar char="•"/>
            </a:pPr>
            <a:r>
              <a:rPr lang="en-US" sz="1500" b="0" i="0" u="none" strike="noStrike" cap="none">
                <a:solidFill>
                  <a:schemeClr val="dk1"/>
                </a:solidFill>
                <a:latin typeface="Barlow Condensed"/>
                <a:ea typeface="Barlow Condensed"/>
                <a:cs typeface="Barlow Condensed"/>
                <a:sym typeface="Barlow Condensed"/>
              </a:rPr>
              <a:t>Ease of implementation</a:t>
            </a:r>
            <a:endParaRPr sz="2400" b="0" i="0" u="none" strike="noStrike" cap="none">
              <a:solidFill>
                <a:schemeClr val="dk1"/>
              </a:solidFill>
              <a:latin typeface="Barlow Condensed"/>
              <a:ea typeface="Barlow Condensed"/>
              <a:cs typeface="Barlow Condensed"/>
              <a:sym typeface="Barlow Condensed"/>
            </a:endParaRPr>
          </a:p>
          <a:p>
            <a:pPr marL="400050" marR="0" lvl="0" indent="-285750" algn="l" rtl="0">
              <a:lnSpc>
                <a:spcPct val="90000"/>
              </a:lnSpc>
              <a:spcBef>
                <a:spcPts val="800"/>
              </a:spcBef>
              <a:spcAft>
                <a:spcPts val="0"/>
              </a:spcAft>
              <a:buClr>
                <a:schemeClr val="dk1"/>
              </a:buClr>
              <a:buSzPts val="1800"/>
              <a:buFont typeface="Roboto"/>
              <a:buChar char="•"/>
            </a:pPr>
            <a:r>
              <a:rPr lang="en-US" sz="1500" b="0" i="0" u="none" strike="noStrike" cap="none">
                <a:solidFill>
                  <a:schemeClr val="dk1"/>
                </a:solidFill>
                <a:latin typeface="Barlow Condensed"/>
                <a:ea typeface="Barlow Condensed"/>
                <a:cs typeface="Barlow Condensed"/>
                <a:sym typeface="Barlow Condensed"/>
              </a:rPr>
              <a:t>Level of impact </a:t>
            </a:r>
            <a:endParaRPr sz="2400" b="0" i="0" u="none" strike="noStrike" cap="none">
              <a:solidFill>
                <a:schemeClr val="dk1"/>
              </a:solidFill>
              <a:latin typeface="Barlow Condensed"/>
              <a:ea typeface="Barlow Condensed"/>
              <a:cs typeface="Barlow Condensed"/>
              <a:sym typeface="Barlow Condensed"/>
            </a:endParaRPr>
          </a:p>
          <a:p>
            <a:pPr marL="400050" marR="0" lvl="0" indent="-285750" algn="l" rtl="0">
              <a:lnSpc>
                <a:spcPct val="90000"/>
              </a:lnSpc>
              <a:spcBef>
                <a:spcPts val="800"/>
              </a:spcBef>
              <a:spcAft>
                <a:spcPts val="0"/>
              </a:spcAft>
              <a:buClr>
                <a:schemeClr val="dk1"/>
              </a:buClr>
              <a:buSzPts val="1800"/>
              <a:buFont typeface="Roboto"/>
              <a:buChar char="•"/>
            </a:pPr>
            <a:r>
              <a:rPr lang="en-US" sz="1500" b="0" i="0" u="none" strike="noStrike" cap="none">
                <a:solidFill>
                  <a:schemeClr val="dk1"/>
                </a:solidFill>
                <a:latin typeface="Barlow Condensed"/>
                <a:ea typeface="Barlow Condensed"/>
                <a:cs typeface="Barlow Condensed"/>
                <a:sym typeface="Barlow Condensed"/>
              </a:rPr>
              <a:t>Overall priority</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800"/>
              </a:spcBef>
              <a:spcAft>
                <a:spcPts val="0"/>
              </a:spcAft>
              <a:buClr>
                <a:schemeClr val="dk1"/>
              </a:buClr>
              <a:buSzPts val="1800"/>
              <a:buFont typeface="Roboto"/>
              <a:buNone/>
            </a:pPr>
            <a:endParaRPr sz="2400" b="0" i="0" u="none" strike="noStrike" cap="none">
              <a:solidFill>
                <a:schemeClr val="dk1"/>
              </a:solidFill>
              <a:latin typeface="Barlow Condensed"/>
              <a:ea typeface="Barlow Condensed"/>
              <a:cs typeface="Barlow Condensed"/>
              <a:sym typeface="Barlow Condensed"/>
            </a:endParaRPr>
          </a:p>
        </p:txBody>
      </p:sp>
      <p:sp>
        <p:nvSpPr>
          <p:cNvPr id="110" name="Google Shape;110;p23"/>
          <p:cNvSpPr txBox="1"/>
          <p:nvPr/>
        </p:nvSpPr>
        <p:spPr>
          <a:xfrm>
            <a:off x="6695680" y="909038"/>
            <a:ext cx="1751295" cy="510613"/>
          </a:xfrm>
          <a:prstGeom prst="rect">
            <a:avLst/>
          </a:prstGeom>
          <a:noFill/>
          <a:ln>
            <a:noFill/>
          </a:ln>
        </p:spPr>
        <p:txBody>
          <a:bodyPr spcFirstLastPara="1" wrap="square" lIns="68575" tIns="34275" rIns="68575" bIns="34275" anchor="t" anchorCtr="0">
            <a:noAutofit/>
          </a:bodyPr>
          <a:lstStyle/>
          <a:p>
            <a:pPr marL="114300" marR="0" lvl="0" indent="0" algn="l" rtl="0">
              <a:lnSpc>
                <a:spcPct val="90000"/>
              </a:lnSpc>
              <a:spcBef>
                <a:spcPts val="800"/>
              </a:spcBef>
              <a:spcAft>
                <a:spcPts val="0"/>
              </a:spcAft>
              <a:buClr>
                <a:schemeClr val="dk1"/>
              </a:buClr>
              <a:buSzPts val="1800"/>
              <a:buFont typeface="Roboto"/>
              <a:buNone/>
            </a:pPr>
            <a:r>
              <a:rPr lang="en-US" sz="1500" b="0" i="0" u="none" strike="noStrike" cap="none">
                <a:solidFill>
                  <a:schemeClr val="dk1"/>
                </a:solidFill>
                <a:latin typeface="Barlow Condensed"/>
                <a:ea typeface="Barlow Condensed"/>
                <a:cs typeface="Barlow Condensed"/>
                <a:sym typeface="Barlow Condensed"/>
              </a:rPr>
              <a:t>26 </a:t>
            </a:r>
            <a:r>
              <a:rPr lang="en-US" sz="1500">
                <a:solidFill>
                  <a:schemeClr val="dk1"/>
                </a:solidFill>
                <a:latin typeface="Barlow Condensed"/>
                <a:ea typeface="Barlow Condensed"/>
                <a:cs typeface="Barlow Condensed"/>
                <a:sym typeface="Barlow Condensed"/>
              </a:rPr>
              <a:t>priorities</a:t>
            </a:r>
            <a:endParaRPr sz="2400" b="0" i="0" u="none" strike="noStrike" cap="none">
              <a:solidFill>
                <a:schemeClr val="dk1"/>
              </a:solidFill>
              <a:latin typeface="Barlow Condensed"/>
              <a:ea typeface="Barlow Condensed"/>
              <a:cs typeface="Barlow Condensed"/>
              <a:sym typeface="Barlow Condensed"/>
            </a:endParaRPr>
          </a:p>
          <a:p>
            <a:pPr marL="457200" marR="0" lvl="0" indent="-228600" algn="l" rtl="0">
              <a:lnSpc>
                <a:spcPct val="90000"/>
              </a:lnSpc>
              <a:spcBef>
                <a:spcPts val="800"/>
              </a:spcBef>
              <a:spcAft>
                <a:spcPts val="0"/>
              </a:spcAft>
              <a:buClr>
                <a:schemeClr val="dk1"/>
              </a:buClr>
              <a:buSzPts val="1800"/>
              <a:buFont typeface="Roboto"/>
              <a:buNone/>
            </a:pPr>
            <a:endParaRPr sz="2400" b="0" i="0" u="none" strike="noStrike" cap="none">
              <a:solidFill>
                <a:schemeClr val="dk1"/>
              </a:solidFill>
              <a:latin typeface="Barlow Condensed"/>
              <a:ea typeface="Barlow Condensed"/>
              <a:cs typeface="Barlow Condensed"/>
              <a:sym typeface="Barlow Condensed"/>
            </a:endParaRPr>
          </a:p>
        </p:txBody>
      </p:sp>
      <p:pic>
        <p:nvPicPr>
          <p:cNvPr id="111" name="Google Shape;111;p23" descr="A blue and yellow eye with a circle&#10;&#10;Description automatically generated"/>
          <p:cNvPicPr preferRelativeResize="0"/>
          <p:nvPr/>
        </p:nvPicPr>
        <p:blipFill rotWithShape="1">
          <a:blip r:embed="rId4">
            <a:alphaModFix/>
          </a:blip>
          <a:srcRect/>
          <a:stretch/>
        </p:blipFill>
        <p:spPr>
          <a:xfrm>
            <a:off x="2651995" y="683059"/>
            <a:ext cx="825935" cy="810278"/>
          </a:xfrm>
          <a:prstGeom prst="rect">
            <a:avLst/>
          </a:prstGeom>
          <a:noFill/>
          <a:ln>
            <a:noFill/>
          </a:ln>
        </p:spPr>
      </p:pic>
      <p:pic>
        <p:nvPicPr>
          <p:cNvPr id="112" name="Google Shape;112;p23" descr="A blue rectangle with a exclamation mark in it&#10;&#10;Description automatically generated"/>
          <p:cNvPicPr preferRelativeResize="0"/>
          <p:nvPr/>
        </p:nvPicPr>
        <p:blipFill rotWithShape="1">
          <a:blip r:embed="rId5">
            <a:alphaModFix/>
          </a:blip>
          <a:srcRect/>
          <a:stretch/>
        </p:blipFill>
        <p:spPr>
          <a:xfrm>
            <a:off x="6075710" y="727816"/>
            <a:ext cx="828675" cy="838200"/>
          </a:xfrm>
          <a:prstGeom prst="rect">
            <a:avLst/>
          </a:prstGeom>
          <a:noFill/>
          <a:ln>
            <a:noFill/>
          </a:ln>
        </p:spPr>
      </p:pic>
      <p:sp>
        <p:nvSpPr>
          <p:cNvPr id="113" name="Google Shape;113;p23"/>
          <p:cNvSpPr/>
          <p:nvPr/>
        </p:nvSpPr>
        <p:spPr>
          <a:xfrm rot="-1860000">
            <a:off x="2638294" y="1291746"/>
            <a:ext cx="352294" cy="923794"/>
          </a:xfrm>
          <a:prstGeom prst="rightArrow">
            <a:avLst>
              <a:gd name="adj1" fmla="val 50000"/>
              <a:gd name="adj2" fmla="val 50000"/>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 name="Google Shape;114;p23"/>
          <p:cNvSpPr/>
          <p:nvPr/>
        </p:nvSpPr>
        <p:spPr>
          <a:xfrm rot="-660000">
            <a:off x="5566253" y="955109"/>
            <a:ext cx="352294" cy="923794"/>
          </a:xfrm>
          <a:prstGeom prst="rightArrow">
            <a:avLst>
              <a:gd name="adj1" fmla="val 50000"/>
              <a:gd name="adj2" fmla="val 50000"/>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23"/>
          <p:cNvSpPr/>
          <p:nvPr/>
        </p:nvSpPr>
        <p:spPr>
          <a:xfrm rot="4500000">
            <a:off x="7351211" y="1268258"/>
            <a:ext cx="352294" cy="923794"/>
          </a:xfrm>
          <a:prstGeom prst="rightArrow">
            <a:avLst>
              <a:gd name="adj1" fmla="val 50000"/>
              <a:gd name="adj2" fmla="val 50000"/>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 name="Google Shape;116;p23"/>
          <p:cNvSpPr txBox="1"/>
          <p:nvPr/>
        </p:nvSpPr>
        <p:spPr>
          <a:xfrm>
            <a:off x="7110605" y="1989407"/>
            <a:ext cx="1673008" cy="510613"/>
          </a:xfrm>
          <a:prstGeom prst="rect">
            <a:avLst/>
          </a:prstGeom>
          <a:noFill/>
          <a:ln>
            <a:noFill/>
          </a:ln>
        </p:spPr>
        <p:txBody>
          <a:bodyPr spcFirstLastPara="1" wrap="square" lIns="68575" tIns="34275" rIns="68575" bIns="34275" anchor="t" anchorCtr="0">
            <a:noAutofit/>
          </a:bodyPr>
          <a:lstStyle/>
          <a:p>
            <a:pPr marL="114300" marR="0" lvl="0" indent="0" algn="l" rtl="0">
              <a:lnSpc>
                <a:spcPct val="90000"/>
              </a:lnSpc>
              <a:spcBef>
                <a:spcPts val="800"/>
              </a:spcBef>
              <a:spcAft>
                <a:spcPts val="0"/>
              </a:spcAft>
              <a:buClr>
                <a:schemeClr val="dk1"/>
              </a:buClr>
              <a:buSzPts val="1800"/>
              <a:buFont typeface="Roboto"/>
              <a:buNone/>
            </a:pPr>
            <a:r>
              <a:rPr lang="en-US" sz="1500" b="0" i="0" u="none" strike="noStrike" cap="none">
                <a:solidFill>
                  <a:schemeClr val="dk1"/>
                </a:solidFill>
                <a:latin typeface="Barlow Condensed"/>
                <a:ea typeface="Barlow Condensed"/>
                <a:cs typeface="Barlow Condensed"/>
                <a:sym typeface="Barlow Condensed"/>
              </a:rPr>
              <a:t>Addressing </a:t>
            </a:r>
            <a:br>
              <a:rPr lang="en-US" sz="1500" b="0" i="0" u="none" strike="noStrike" cap="none">
                <a:solidFill>
                  <a:schemeClr val="dk1"/>
                </a:solidFill>
                <a:latin typeface="Barlow Condensed"/>
                <a:ea typeface="Barlow Condensed"/>
                <a:cs typeface="Barlow Condensed"/>
                <a:sym typeface="Barlow Condensed"/>
              </a:rPr>
            </a:br>
            <a:r>
              <a:rPr lang="en-US" sz="1500" b="0" i="0" u="none" strike="noStrike" cap="none">
                <a:solidFill>
                  <a:schemeClr val="dk1"/>
                </a:solidFill>
                <a:latin typeface="Barlow Condensed"/>
                <a:ea typeface="Barlow Condensed"/>
                <a:cs typeface="Barlow Condensed"/>
                <a:sym typeface="Barlow Condensed"/>
              </a:rPr>
              <a:t>10 challenges</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800"/>
              </a:spcBef>
              <a:spcAft>
                <a:spcPts val="0"/>
              </a:spcAft>
              <a:buClr>
                <a:schemeClr val="dk1"/>
              </a:buClr>
              <a:buSzPts val="1800"/>
              <a:buFont typeface="Roboto"/>
              <a:buNone/>
            </a:pPr>
            <a:endParaRPr sz="2400" b="0" i="0" u="none" strike="noStrike" cap="none">
              <a:solidFill>
                <a:schemeClr val="dk1"/>
              </a:solidFill>
              <a:latin typeface="Barlow Condensed"/>
              <a:ea typeface="Barlow Condensed"/>
              <a:cs typeface="Barlow Condensed"/>
              <a:sym typeface="Barlow Condensed"/>
            </a:endParaRPr>
          </a:p>
        </p:txBody>
      </p:sp>
      <p:pic>
        <p:nvPicPr>
          <p:cNvPr id="117" name="Google Shape;117;p23" descr="A blue puzzle piece with yellow border&#10;&#10;Description automatically generated"/>
          <p:cNvPicPr preferRelativeResize="0"/>
          <p:nvPr/>
        </p:nvPicPr>
        <p:blipFill rotWithShape="1">
          <a:blip r:embed="rId6">
            <a:alphaModFix/>
          </a:blip>
          <a:srcRect/>
          <a:stretch/>
        </p:blipFill>
        <p:spPr>
          <a:xfrm>
            <a:off x="8327850" y="1567710"/>
            <a:ext cx="685018" cy="677189"/>
          </a:xfrm>
          <a:prstGeom prst="rect">
            <a:avLst/>
          </a:prstGeom>
          <a:noFill/>
          <a:ln>
            <a:noFill/>
          </a:ln>
        </p:spPr>
      </p:pic>
      <p:sp>
        <p:nvSpPr>
          <p:cNvPr id="118" name="Google Shape;118;p23"/>
          <p:cNvSpPr/>
          <p:nvPr/>
        </p:nvSpPr>
        <p:spPr>
          <a:xfrm rot="8580000">
            <a:off x="7006745" y="2332971"/>
            <a:ext cx="352294" cy="923794"/>
          </a:xfrm>
          <a:prstGeom prst="rightArrow">
            <a:avLst>
              <a:gd name="adj1" fmla="val 50000"/>
              <a:gd name="adj2" fmla="val 50000"/>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9" name="Google Shape;119;p23"/>
          <p:cNvPicPr preferRelativeResize="0"/>
          <p:nvPr/>
        </p:nvPicPr>
        <p:blipFill rotWithShape="1">
          <a:blip r:embed="rId7">
            <a:alphaModFix/>
          </a:blip>
          <a:srcRect/>
          <a:stretch/>
        </p:blipFill>
        <p:spPr>
          <a:xfrm>
            <a:off x="3323407" y="2672182"/>
            <a:ext cx="1590805" cy="1590805"/>
          </a:xfrm>
          <a:prstGeom prst="rect">
            <a:avLst/>
          </a:prstGeom>
          <a:noFill/>
          <a:ln>
            <a:noFill/>
          </a:ln>
        </p:spPr>
      </p:pic>
      <p:pic>
        <p:nvPicPr>
          <p:cNvPr id="120" name="Google Shape;120;p23"/>
          <p:cNvPicPr preferRelativeResize="0"/>
          <p:nvPr/>
        </p:nvPicPr>
        <p:blipFill rotWithShape="1">
          <a:blip r:embed="rId8">
            <a:alphaModFix/>
          </a:blip>
          <a:srcRect/>
          <a:stretch/>
        </p:blipFill>
        <p:spPr>
          <a:xfrm>
            <a:off x="6100579" y="3045826"/>
            <a:ext cx="1590805" cy="1590805"/>
          </a:xfrm>
          <a:prstGeom prst="rect">
            <a:avLst/>
          </a:prstGeom>
          <a:noFill/>
          <a:ln>
            <a:noFill/>
          </a:ln>
        </p:spPr>
      </p:pic>
      <p:pic>
        <p:nvPicPr>
          <p:cNvPr id="121" name="Google Shape;121;p23"/>
          <p:cNvPicPr preferRelativeResize="0"/>
          <p:nvPr/>
        </p:nvPicPr>
        <p:blipFill rotWithShape="1">
          <a:blip r:embed="rId9">
            <a:alphaModFix/>
          </a:blip>
          <a:srcRect/>
          <a:stretch/>
        </p:blipFill>
        <p:spPr>
          <a:xfrm>
            <a:off x="4652117" y="3398096"/>
            <a:ext cx="1590805" cy="1590805"/>
          </a:xfrm>
          <a:prstGeom prst="rect">
            <a:avLst/>
          </a:prstGeom>
          <a:noFill/>
          <a:ln>
            <a:noFill/>
          </a:ln>
        </p:spPr>
      </p:pic>
      <p:pic>
        <p:nvPicPr>
          <p:cNvPr id="122" name="Google Shape;122;p23"/>
          <p:cNvPicPr preferRelativeResize="0"/>
          <p:nvPr/>
        </p:nvPicPr>
        <p:blipFill rotWithShape="1">
          <a:blip r:embed="rId10">
            <a:alphaModFix/>
          </a:blip>
          <a:srcRect/>
          <a:stretch/>
        </p:blipFill>
        <p:spPr>
          <a:xfrm>
            <a:off x="383413" y="1002679"/>
            <a:ext cx="1524494" cy="1973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Roadmap – Goals</a:t>
            </a:r>
            <a:endParaRPr/>
          </a:p>
        </p:txBody>
      </p:sp>
      <p:grpSp>
        <p:nvGrpSpPr>
          <p:cNvPr id="128" name="Google Shape;128;p22"/>
          <p:cNvGrpSpPr/>
          <p:nvPr/>
        </p:nvGrpSpPr>
        <p:grpSpPr>
          <a:xfrm>
            <a:off x="841827" y="1061242"/>
            <a:ext cx="1188720" cy="1188720"/>
            <a:chOff x="3576609" y="762408"/>
            <a:chExt cx="1188720" cy="1188720"/>
          </a:xfrm>
        </p:grpSpPr>
        <p:sp>
          <p:nvSpPr>
            <p:cNvPr id="129" name="Google Shape;129;p22"/>
            <p:cNvSpPr/>
            <p:nvPr/>
          </p:nvSpPr>
          <p:spPr>
            <a:xfrm>
              <a:off x="3576609" y="762408"/>
              <a:ext cx="1188720" cy="118872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792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2"/>
            <p:cNvSpPr/>
            <p:nvPr/>
          </p:nvSpPr>
          <p:spPr>
            <a:xfrm>
              <a:off x="3911837" y="964846"/>
              <a:ext cx="622093" cy="765441"/>
            </a:xfrm>
            <a:custGeom>
              <a:avLst/>
              <a:gdLst/>
              <a:ahLst/>
              <a:cxnLst/>
              <a:rect l="l" t="t" r="r" b="b"/>
              <a:pathLst>
                <a:path w="740588" h="911239" extrusionOk="0">
                  <a:moveTo>
                    <a:pt x="0" y="0"/>
                  </a:moveTo>
                  <a:lnTo>
                    <a:pt x="740589" y="0"/>
                  </a:lnTo>
                  <a:lnTo>
                    <a:pt x="740589" y="911238"/>
                  </a:lnTo>
                  <a:lnTo>
                    <a:pt x="0" y="91123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 name="Google Shape;131;p22"/>
          <p:cNvSpPr txBox="1"/>
          <p:nvPr/>
        </p:nvSpPr>
        <p:spPr>
          <a:xfrm>
            <a:off x="336191" y="2422413"/>
            <a:ext cx="2199993" cy="25648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Clr>
                <a:srgbClr val="000000"/>
              </a:buClr>
              <a:buSzPts val="2000"/>
              <a:buFont typeface="Arial"/>
              <a:buNone/>
            </a:pPr>
            <a:r>
              <a:rPr lang="en-US" sz="2000" b="1" i="0" u="none" strike="noStrike" cap="none">
                <a:solidFill>
                  <a:srgbClr val="203965"/>
                </a:solidFill>
                <a:latin typeface="Barlow Condensed"/>
                <a:ea typeface="Barlow Condensed"/>
                <a:cs typeface="Barlow Condensed"/>
                <a:sym typeface="Barlow Condensed"/>
              </a:rPr>
              <a:t> ESSENTIAL SERVICE</a:t>
            </a:r>
            <a:endParaRPr sz="1400" b="0" i="0" u="none" strike="noStrike" cap="none">
              <a:solidFill>
                <a:srgbClr val="000000"/>
              </a:solidFill>
              <a:latin typeface="Arial"/>
              <a:ea typeface="Arial"/>
              <a:cs typeface="Arial"/>
              <a:sym typeface="Arial"/>
            </a:endParaRPr>
          </a:p>
        </p:txBody>
      </p:sp>
      <p:sp>
        <p:nvSpPr>
          <p:cNvPr id="132" name="Google Shape;132;p22"/>
          <p:cNvSpPr txBox="1"/>
          <p:nvPr/>
        </p:nvSpPr>
        <p:spPr>
          <a:xfrm>
            <a:off x="112398" y="2940357"/>
            <a:ext cx="2647579" cy="1178079"/>
          </a:xfrm>
          <a:prstGeom prst="rect">
            <a:avLst/>
          </a:prstGeom>
          <a:noFill/>
          <a:ln w="9525" cap="flat" cmpd="sng">
            <a:solidFill>
              <a:srgbClr val="E79228"/>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5500"/>
              </a:lnSpc>
              <a:spcBef>
                <a:spcPts val="0"/>
              </a:spcBef>
              <a:spcAft>
                <a:spcPts val="0"/>
              </a:spcAft>
              <a:buClr>
                <a:srgbClr val="000000"/>
              </a:buClr>
              <a:buSzPts val="1600"/>
              <a:buFont typeface="Arial"/>
              <a:buNone/>
            </a:pPr>
            <a:r>
              <a:rPr lang="en-US" sz="1600" b="0" i="0" u="none" strike="noStrike" cap="none">
                <a:solidFill>
                  <a:srgbClr val="000000"/>
                </a:solidFill>
                <a:latin typeface="Barlow Condensed"/>
                <a:ea typeface="Barlow Condensed"/>
                <a:cs typeface="Barlow Condensed"/>
                <a:sym typeface="Barlow Condensed"/>
              </a:rPr>
              <a:t>Ocean Enterprise recognized as </a:t>
            </a:r>
            <a:r>
              <a:rPr lang="en-US" sz="1600" b="1" i="0" u="none" strike="noStrike" cap="none">
                <a:solidFill>
                  <a:srgbClr val="000000"/>
                </a:solidFill>
                <a:latin typeface="Barlow Condensed"/>
                <a:ea typeface="Barlow Condensed"/>
                <a:cs typeface="Barlow Condensed"/>
                <a:sym typeface="Barlow Condensed"/>
              </a:rPr>
              <a:t>essential to lives and livelihoods</a:t>
            </a:r>
            <a:r>
              <a:rPr lang="en-US" sz="1600" b="0" i="0" u="none" strike="noStrike" cap="none">
                <a:solidFill>
                  <a:srgbClr val="000000"/>
                </a:solidFill>
                <a:latin typeface="Barlow Condensed"/>
                <a:ea typeface="Barlow Condensed"/>
                <a:cs typeface="Barlow Condensed"/>
                <a:sym typeface="Barlow Condensed"/>
              </a:rPr>
              <a:t>; ocean knowledge, products, and services are no longer peripheral</a:t>
            </a:r>
            <a:endParaRPr sz="1800" b="0" i="0" u="none" strike="noStrike" cap="none">
              <a:solidFill>
                <a:srgbClr val="000000"/>
              </a:solidFill>
              <a:latin typeface="Barlow Condensed"/>
              <a:ea typeface="Barlow Condensed"/>
              <a:cs typeface="Barlow Condensed"/>
              <a:sym typeface="Barlow Condensed"/>
            </a:endParaRPr>
          </a:p>
        </p:txBody>
      </p:sp>
      <p:grpSp>
        <p:nvGrpSpPr>
          <p:cNvPr id="133" name="Google Shape;133;p22"/>
          <p:cNvGrpSpPr/>
          <p:nvPr/>
        </p:nvGrpSpPr>
        <p:grpSpPr>
          <a:xfrm>
            <a:off x="3798977" y="1061242"/>
            <a:ext cx="1188720" cy="1188720"/>
            <a:chOff x="5204989" y="943701"/>
            <a:chExt cx="1188720" cy="1188720"/>
          </a:xfrm>
        </p:grpSpPr>
        <p:sp>
          <p:nvSpPr>
            <p:cNvPr id="134" name="Google Shape;134;p22"/>
            <p:cNvSpPr/>
            <p:nvPr/>
          </p:nvSpPr>
          <p:spPr>
            <a:xfrm>
              <a:off x="5204989" y="943701"/>
              <a:ext cx="1188720" cy="118872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792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2"/>
            <p:cNvSpPr/>
            <p:nvPr/>
          </p:nvSpPr>
          <p:spPr>
            <a:xfrm>
              <a:off x="5293673" y="1021491"/>
              <a:ext cx="1005840" cy="100584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2"/>
            <p:cNvSpPr/>
            <p:nvPr/>
          </p:nvSpPr>
          <p:spPr>
            <a:xfrm>
              <a:off x="5385113" y="1123292"/>
              <a:ext cx="822960" cy="822960"/>
            </a:xfrm>
            <a:custGeom>
              <a:avLst/>
              <a:gdLst/>
              <a:ahLst/>
              <a:cxnLst/>
              <a:rect l="l" t="t" r="r" b="b"/>
              <a:pathLst>
                <a:path w="1070141" h="1070141" extrusionOk="0">
                  <a:moveTo>
                    <a:pt x="0" y="0"/>
                  </a:moveTo>
                  <a:lnTo>
                    <a:pt x="1070141" y="0"/>
                  </a:lnTo>
                  <a:lnTo>
                    <a:pt x="1070141" y="1070141"/>
                  </a:lnTo>
                  <a:lnTo>
                    <a:pt x="0" y="107014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 name="Google Shape;137;p22"/>
          <p:cNvSpPr txBox="1"/>
          <p:nvPr/>
        </p:nvSpPr>
        <p:spPr>
          <a:xfrm>
            <a:off x="3348481" y="2422413"/>
            <a:ext cx="2089713" cy="25648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Clr>
                <a:srgbClr val="000000"/>
              </a:buClr>
              <a:buSzPts val="2000"/>
              <a:buFont typeface="Arial"/>
              <a:buNone/>
            </a:pPr>
            <a:r>
              <a:rPr lang="en-US" sz="2000" b="1" i="0" u="none" strike="noStrike" cap="none">
                <a:solidFill>
                  <a:srgbClr val="203965"/>
                </a:solidFill>
                <a:latin typeface="Barlow Condensed"/>
                <a:ea typeface="Barlow Condensed"/>
                <a:cs typeface="Barlow Condensed"/>
                <a:sym typeface="Barlow Condensed"/>
              </a:rPr>
              <a:t>VISIBLE ENTERPRISE</a:t>
            </a:r>
            <a:endParaRPr sz="1400" b="0" i="0" u="none" strike="noStrike" cap="none">
              <a:solidFill>
                <a:srgbClr val="000000"/>
              </a:solidFill>
              <a:latin typeface="Arial"/>
              <a:ea typeface="Arial"/>
              <a:cs typeface="Arial"/>
              <a:sym typeface="Arial"/>
            </a:endParaRPr>
          </a:p>
        </p:txBody>
      </p:sp>
      <p:sp>
        <p:nvSpPr>
          <p:cNvPr id="138" name="Google Shape;138;p22"/>
          <p:cNvSpPr txBox="1"/>
          <p:nvPr/>
        </p:nvSpPr>
        <p:spPr>
          <a:xfrm>
            <a:off x="3017202" y="2940357"/>
            <a:ext cx="2752271" cy="1142364"/>
          </a:xfrm>
          <a:prstGeom prst="rect">
            <a:avLst/>
          </a:prstGeom>
          <a:noFill/>
          <a:ln w="9525" cap="flat" cmpd="sng">
            <a:solidFill>
              <a:srgbClr val="E79228"/>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5500"/>
              </a:lnSpc>
              <a:spcBef>
                <a:spcPts val="0"/>
              </a:spcBef>
              <a:spcAft>
                <a:spcPts val="0"/>
              </a:spcAft>
              <a:buClr>
                <a:srgbClr val="000000"/>
              </a:buClr>
              <a:buSzPts val="1600"/>
              <a:buFont typeface="Arial"/>
              <a:buNone/>
            </a:pPr>
            <a:r>
              <a:rPr lang="en-US" sz="1600" b="1" i="0" u="none" strike="noStrike" cap="none">
                <a:solidFill>
                  <a:srgbClr val="000000"/>
                </a:solidFill>
                <a:latin typeface="Barlow Condensed"/>
                <a:ea typeface="Barlow Condensed"/>
                <a:cs typeface="Barlow Condensed"/>
                <a:sym typeface="Barlow Condensed"/>
              </a:rPr>
              <a:t>Contribution</a:t>
            </a:r>
            <a:r>
              <a:rPr lang="en-US" sz="1600" b="0" i="0" u="none" strike="noStrike" cap="none">
                <a:solidFill>
                  <a:srgbClr val="000000"/>
                </a:solidFill>
                <a:latin typeface="Barlow Condensed"/>
                <a:ea typeface="Barlow Condensed"/>
                <a:cs typeface="Barlow Condensed"/>
                <a:sym typeface="Barlow Condensed"/>
              </a:rPr>
              <a:t> to the global GDP understood</a:t>
            </a:r>
            <a:endParaRPr/>
          </a:p>
          <a:p>
            <a:pPr marL="0" marR="0" lvl="0" indent="0" algn="ctr" rtl="0">
              <a:lnSpc>
                <a:spcPct val="115500"/>
              </a:lnSpc>
              <a:spcBef>
                <a:spcPts val="0"/>
              </a:spcBef>
              <a:spcAft>
                <a:spcPts val="0"/>
              </a:spcAft>
              <a:buClr>
                <a:srgbClr val="000000"/>
              </a:buClr>
              <a:buSzPts val="1600"/>
              <a:buFont typeface="Arial"/>
              <a:buNone/>
            </a:pPr>
            <a:endParaRPr sz="1600" b="0" i="0" u="none" strike="noStrike" cap="none">
              <a:solidFill>
                <a:srgbClr val="000000"/>
              </a:solidFill>
              <a:latin typeface="Barlow Condensed"/>
              <a:ea typeface="Barlow Condensed"/>
              <a:cs typeface="Barlow Condensed"/>
              <a:sym typeface="Barlow Condensed"/>
            </a:endParaRPr>
          </a:p>
          <a:p>
            <a:pPr marL="0" marR="0" lvl="0" indent="0" algn="ctr" rtl="0">
              <a:lnSpc>
                <a:spcPct val="1155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grpSp>
        <p:nvGrpSpPr>
          <p:cNvPr id="139" name="Google Shape;139;p22"/>
          <p:cNvGrpSpPr/>
          <p:nvPr/>
        </p:nvGrpSpPr>
        <p:grpSpPr>
          <a:xfrm>
            <a:off x="6763185" y="1078117"/>
            <a:ext cx="1188720" cy="1188720"/>
            <a:chOff x="7241558" y="791727"/>
            <a:chExt cx="1188720" cy="1188720"/>
          </a:xfrm>
        </p:grpSpPr>
        <p:sp>
          <p:nvSpPr>
            <p:cNvPr id="140" name="Google Shape;140;p22"/>
            <p:cNvSpPr/>
            <p:nvPr/>
          </p:nvSpPr>
          <p:spPr>
            <a:xfrm>
              <a:off x="7241558" y="791727"/>
              <a:ext cx="1188720" cy="118872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792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2"/>
            <p:cNvSpPr/>
            <p:nvPr/>
          </p:nvSpPr>
          <p:spPr>
            <a:xfrm>
              <a:off x="7433431" y="1020327"/>
              <a:ext cx="804974" cy="731520"/>
            </a:xfrm>
            <a:custGeom>
              <a:avLst/>
              <a:gdLst/>
              <a:ahLst/>
              <a:cxnLst/>
              <a:rect l="l" t="t" r="r" b="b"/>
              <a:pathLst>
                <a:path w="1054086" h="957900" extrusionOk="0">
                  <a:moveTo>
                    <a:pt x="0" y="0"/>
                  </a:moveTo>
                  <a:lnTo>
                    <a:pt x="1054085" y="0"/>
                  </a:lnTo>
                  <a:lnTo>
                    <a:pt x="1054085" y="957900"/>
                  </a:lnTo>
                  <a:lnTo>
                    <a:pt x="0" y="9579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22"/>
          <p:cNvSpPr txBox="1"/>
          <p:nvPr/>
        </p:nvSpPr>
        <p:spPr>
          <a:xfrm>
            <a:off x="6452751" y="2441233"/>
            <a:ext cx="1809589" cy="25648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Clr>
                <a:srgbClr val="000000"/>
              </a:buClr>
              <a:buSzPts val="2000"/>
              <a:buFont typeface="Arial"/>
              <a:buNone/>
            </a:pPr>
            <a:r>
              <a:rPr lang="en-US" sz="2000" b="1" i="0" u="none" strike="noStrike" cap="none">
                <a:solidFill>
                  <a:srgbClr val="203965"/>
                </a:solidFill>
                <a:latin typeface="Barlow Condensed"/>
                <a:ea typeface="Barlow Condensed"/>
                <a:cs typeface="Barlow Condensed"/>
                <a:sym typeface="Barlow Condensed"/>
              </a:rPr>
              <a:t>DISTINCT MARKET</a:t>
            </a:r>
            <a:endParaRPr sz="1400" b="0" i="0" u="none" strike="noStrike" cap="none">
              <a:solidFill>
                <a:srgbClr val="000000"/>
              </a:solidFill>
              <a:latin typeface="Arial"/>
              <a:ea typeface="Arial"/>
              <a:cs typeface="Arial"/>
              <a:sym typeface="Arial"/>
            </a:endParaRPr>
          </a:p>
        </p:txBody>
      </p:sp>
      <p:sp>
        <p:nvSpPr>
          <p:cNvPr id="143" name="Google Shape;143;p22"/>
          <p:cNvSpPr txBox="1"/>
          <p:nvPr/>
        </p:nvSpPr>
        <p:spPr>
          <a:xfrm>
            <a:off x="5965377" y="2940357"/>
            <a:ext cx="2784337" cy="1142364"/>
          </a:xfrm>
          <a:prstGeom prst="rect">
            <a:avLst/>
          </a:prstGeom>
          <a:noFill/>
          <a:ln w="9525" cap="flat" cmpd="sng">
            <a:solidFill>
              <a:srgbClr val="E79228"/>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5500"/>
              </a:lnSpc>
              <a:spcBef>
                <a:spcPts val="0"/>
              </a:spcBef>
              <a:spcAft>
                <a:spcPts val="0"/>
              </a:spcAft>
              <a:buClr>
                <a:srgbClr val="000000"/>
              </a:buClr>
              <a:buSzPts val="1600"/>
              <a:buFont typeface="Arial"/>
              <a:buNone/>
            </a:pPr>
            <a:r>
              <a:rPr lang="en-US" sz="1600" b="0" i="0" u="none" strike="noStrike" cap="none">
                <a:solidFill>
                  <a:srgbClr val="000000"/>
                </a:solidFill>
                <a:latin typeface="Barlow Condensed"/>
                <a:ea typeface="Barlow Condensed"/>
                <a:cs typeface="Barlow Condensed"/>
                <a:sym typeface="Barlow Condensed"/>
              </a:rPr>
              <a:t>The ocean observing, products and services sector is identified as a </a:t>
            </a:r>
            <a:r>
              <a:rPr lang="en-US" sz="1600" b="1" i="0" u="none" strike="noStrike" cap="none">
                <a:solidFill>
                  <a:srgbClr val="000000"/>
                </a:solidFill>
                <a:latin typeface="Barlow Condensed"/>
                <a:ea typeface="Barlow Condensed"/>
                <a:cs typeface="Barlow Condensed"/>
                <a:sym typeface="Barlow Condensed"/>
              </a:rPr>
              <a:t>distinct market sector</a:t>
            </a:r>
            <a:endParaRPr sz="1600" b="0" i="0" u="none" strike="noStrike" cap="none">
              <a:solidFill>
                <a:srgbClr val="000000"/>
              </a:solidFill>
              <a:latin typeface="Barlow Condensed"/>
              <a:ea typeface="Barlow Condensed"/>
              <a:cs typeface="Barlow Condensed"/>
              <a:sym typeface="Barlow Condensed"/>
            </a:endParaRPr>
          </a:p>
          <a:p>
            <a:pPr marL="0" marR="0" lvl="0" indent="0" algn="ctr" rtl="0">
              <a:lnSpc>
                <a:spcPct val="1155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Roadmap - Structure</a:t>
            </a:r>
            <a:endParaRPr/>
          </a:p>
        </p:txBody>
      </p:sp>
      <p:pic>
        <p:nvPicPr>
          <p:cNvPr id="149" name="Google Shape;149;p24"/>
          <p:cNvPicPr preferRelativeResize="0"/>
          <p:nvPr/>
        </p:nvPicPr>
        <p:blipFill rotWithShape="1">
          <a:blip r:embed="rId3">
            <a:alphaModFix/>
          </a:blip>
          <a:srcRect l="-589" t="-358" r="440" b="537"/>
          <a:stretch/>
        </p:blipFill>
        <p:spPr>
          <a:xfrm>
            <a:off x="1280726" y="282470"/>
            <a:ext cx="6173088" cy="50350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descr="A white and blue text on a white background&#10;&#10;Description automatically generated"/>
          <p:cNvPicPr preferRelativeResize="0"/>
          <p:nvPr/>
        </p:nvPicPr>
        <p:blipFill rotWithShape="1">
          <a:blip r:embed="rId3">
            <a:alphaModFix/>
          </a:blip>
          <a:srcRect/>
          <a:stretch/>
        </p:blipFill>
        <p:spPr>
          <a:xfrm>
            <a:off x="400759" y="790708"/>
            <a:ext cx="3668705" cy="4258848"/>
          </a:xfrm>
          <a:prstGeom prst="rect">
            <a:avLst/>
          </a:prstGeom>
          <a:noFill/>
          <a:ln>
            <a:noFill/>
          </a:ln>
        </p:spPr>
      </p:pic>
      <p:sp>
        <p:nvSpPr>
          <p:cNvPr id="155" name="Google Shape;155;p25"/>
          <p:cNvSpPr txBox="1">
            <a:spLocks noGrp="1"/>
          </p:cNvSpPr>
          <p:nvPr>
            <p:ph type="body" idx="1"/>
          </p:nvPr>
        </p:nvSpPr>
        <p:spPr>
          <a:xfrm>
            <a:off x="4454236" y="1014413"/>
            <a:ext cx="4003964" cy="3238500"/>
          </a:xfrm>
          <a:prstGeom prst="rect">
            <a:avLst/>
          </a:prstGeom>
          <a:noFill/>
          <a:ln>
            <a:noFill/>
          </a:ln>
        </p:spPr>
        <p:txBody>
          <a:bodyPr spcFirstLastPara="1" wrap="square" lIns="68575" tIns="34275" rIns="68575" bIns="34275" anchor="t" anchorCtr="0">
            <a:normAutofit/>
          </a:bodyPr>
          <a:lstStyle/>
          <a:p>
            <a:pPr marL="457200" lvl="0" indent="-342900" algn="l" rtl="0">
              <a:lnSpc>
                <a:spcPct val="90000"/>
              </a:lnSpc>
              <a:spcBef>
                <a:spcPts val="800"/>
              </a:spcBef>
              <a:spcAft>
                <a:spcPts val="0"/>
              </a:spcAft>
              <a:buClr>
                <a:schemeClr val="dk1"/>
              </a:buClr>
              <a:buSzPts val="1800"/>
              <a:buFont typeface="Roboto"/>
              <a:buChar char="•"/>
            </a:pPr>
            <a:r>
              <a:rPr lang="en-US"/>
              <a:t>Definition of the challenge</a:t>
            </a:r>
            <a:endParaRPr/>
          </a:p>
          <a:p>
            <a:pPr marL="457200" lvl="0" indent="-342900" algn="l" rtl="0">
              <a:lnSpc>
                <a:spcPct val="90000"/>
              </a:lnSpc>
              <a:spcBef>
                <a:spcPts val="800"/>
              </a:spcBef>
              <a:spcAft>
                <a:spcPts val="0"/>
              </a:spcAft>
              <a:buClr>
                <a:schemeClr val="dk1"/>
              </a:buClr>
              <a:buSzPts val="1800"/>
              <a:buFont typeface="Roboto"/>
              <a:buChar char="•"/>
            </a:pPr>
            <a:r>
              <a:rPr lang="en-US"/>
              <a:t>Indicators to evaluate success</a:t>
            </a:r>
            <a:endParaRPr/>
          </a:p>
          <a:p>
            <a:pPr marL="457200" lvl="0" indent="-342900" algn="l" rtl="0">
              <a:lnSpc>
                <a:spcPct val="90000"/>
              </a:lnSpc>
              <a:spcBef>
                <a:spcPts val="800"/>
              </a:spcBef>
              <a:spcAft>
                <a:spcPts val="0"/>
              </a:spcAft>
              <a:buClr>
                <a:schemeClr val="dk1"/>
              </a:buClr>
              <a:buSzPts val="1800"/>
              <a:buFont typeface="Roboto"/>
              <a:buChar char="•"/>
            </a:pPr>
            <a:r>
              <a:rPr lang="en-US"/>
              <a:t>Action pathways to tackle the challenge</a:t>
            </a:r>
            <a:endParaRPr/>
          </a:p>
          <a:p>
            <a:pPr marL="457200" lvl="0" indent="-342900" algn="l" rtl="0">
              <a:lnSpc>
                <a:spcPct val="90000"/>
              </a:lnSpc>
              <a:spcBef>
                <a:spcPts val="800"/>
              </a:spcBef>
              <a:spcAft>
                <a:spcPts val="0"/>
              </a:spcAft>
              <a:buClr>
                <a:schemeClr val="dk1"/>
              </a:buClr>
              <a:buSzPts val="1800"/>
              <a:buFont typeface="Roboto"/>
              <a:buChar char="•"/>
            </a:pPr>
            <a:r>
              <a:rPr lang="en-US"/>
              <a:t>Linkages to other initiatives - invitation to support change</a:t>
            </a:r>
            <a:endParaRPr/>
          </a:p>
        </p:txBody>
      </p:sp>
      <p:sp>
        <p:nvSpPr>
          <p:cNvPr id="156" name="Google Shape;156;p25"/>
          <p:cNvSpPr txBox="1">
            <a:spLocks noGrp="1"/>
          </p:cNvSpPr>
          <p:nvPr>
            <p:ph type="title"/>
          </p:nvPr>
        </p:nvSpPr>
        <p:spPr>
          <a:xfrm>
            <a:off x="2411307" y="13546"/>
            <a:ext cx="6732693" cy="38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2"/>
              </a:buClr>
              <a:buSzPts val="1300"/>
              <a:buFont typeface="Roboto"/>
              <a:buNone/>
            </a:pPr>
            <a:r>
              <a:rPr lang="en-US"/>
              <a:t>Roadmap Guide - Challenge Areas </a:t>
            </a:r>
            <a:endParaRPr/>
          </a:p>
        </p:txBody>
      </p:sp>
      <p:sp>
        <p:nvSpPr>
          <p:cNvPr id="157" name="Google Shape;157;p25"/>
          <p:cNvSpPr/>
          <p:nvPr/>
        </p:nvSpPr>
        <p:spPr>
          <a:xfrm>
            <a:off x="274007" y="1283918"/>
            <a:ext cx="133090" cy="1182143"/>
          </a:xfrm>
          <a:prstGeom prst="roundRect">
            <a:avLst>
              <a:gd name="adj" fmla="val 16667"/>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8" name="Google Shape;158;p25"/>
          <p:cNvSpPr/>
          <p:nvPr/>
        </p:nvSpPr>
        <p:spPr>
          <a:xfrm>
            <a:off x="274006" y="2826185"/>
            <a:ext cx="133090" cy="681102"/>
          </a:xfrm>
          <a:prstGeom prst="roundRect">
            <a:avLst>
              <a:gd name="adj" fmla="val 16667"/>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9" name="Google Shape;159;p25"/>
          <p:cNvSpPr/>
          <p:nvPr/>
        </p:nvSpPr>
        <p:spPr>
          <a:xfrm>
            <a:off x="274007" y="3804781"/>
            <a:ext cx="133090" cy="1127342"/>
          </a:xfrm>
          <a:prstGeom prst="roundRect">
            <a:avLst>
              <a:gd name="adj" fmla="val 16667"/>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0" name="Google Shape;160;p25"/>
          <p:cNvSpPr/>
          <p:nvPr/>
        </p:nvSpPr>
        <p:spPr>
          <a:xfrm>
            <a:off x="3875239" y="3804781"/>
            <a:ext cx="133090" cy="1127342"/>
          </a:xfrm>
          <a:prstGeom prst="roundRect">
            <a:avLst>
              <a:gd name="adj" fmla="val 16667"/>
            </a:avLst>
          </a:prstGeom>
          <a:solidFill>
            <a:schemeClr val="accent1"/>
          </a:solidFill>
          <a:ln w="25400" cap="flat" cmpd="sng">
            <a:solidFill>
              <a:srgbClr val="5F3A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2418080" y="61697"/>
            <a:ext cx="6725919" cy="34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300"/>
              <a:buFont typeface="Roboto"/>
              <a:buNone/>
            </a:pPr>
            <a:r>
              <a:rPr lang="en-US"/>
              <a:t>What next - Implementation</a:t>
            </a:r>
            <a:endParaRPr/>
          </a:p>
        </p:txBody>
      </p:sp>
      <p:grpSp>
        <p:nvGrpSpPr>
          <p:cNvPr id="166" name="Google Shape;166;p27"/>
          <p:cNvGrpSpPr/>
          <p:nvPr/>
        </p:nvGrpSpPr>
        <p:grpSpPr>
          <a:xfrm>
            <a:off x="3849029" y="1036053"/>
            <a:ext cx="4512189" cy="2996180"/>
            <a:chOff x="4812415" y="1950701"/>
            <a:chExt cx="4512189" cy="2996180"/>
          </a:xfrm>
        </p:grpSpPr>
        <p:sp>
          <p:nvSpPr>
            <p:cNvPr id="167" name="Google Shape;167;p27"/>
            <p:cNvSpPr txBox="1"/>
            <p:nvPr/>
          </p:nvSpPr>
          <p:spPr>
            <a:xfrm>
              <a:off x="4812415" y="4050744"/>
              <a:ext cx="683931" cy="523548"/>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Clr>
                  <a:srgbClr val="000000"/>
                </a:buClr>
                <a:buSzPts val="3724"/>
                <a:buFont typeface="Arial"/>
                <a:buNone/>
              </a:pPr>
              <a:r>
                <a:rPr lang="en-US" sz="3724" b="1" i="0" u="none" strike="noStrike" cap="none">
                  <a:solidFill>
                    <a:srgbClr val="203965"/>
                  </a:solidFill>
                  <a:latin typeface="Barlow Condensed"/>
                  <a:ea typeface="Barlow Condensed"/>
                  <a:cs typeface="Barlow Condensed"/>
                  <a:sym typeface="Barlow Condensed"/>
                </a:rPr>
                <a:t>03</a:t>
              </a:r>
              <a:endParaRPr sz="1400" b="0" i="0" u="none" strike="noStrike" cap="none">
                <a:solidFill>
                  <a:srgbClr val="000000"/>
                </a:solidFill>
                <a:latin typeface="Arial"/>
                <a:ea typeface="Arial"/>
                <a:cs typeface="Arial"/>
                <a:sym typeface="Arial"/>
              </a:endParaRPr>
            </a:p>
          </p:txBody>
        </p:sp>
        <p:sp>
          <p:nvSpPr>
            <p:cNvPr id="168" name="Google Shape;168;p27"/>
            <p:cNvSpPr txBox="1"/>
            <p:nvPr/>
          </p:nvSpPr>
          <p:spPr>
            <a:xfrm>
              <a:off x="5535386" y="4060484"/>
              <a:ext cx="3638317"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0" i="0" u="none" strike="noStrike" cap="none">
                  <a:solidFill>
                    <a:srgbClr val="002D6A"/>
                  </a:solidFill>
                  <a:latin typeface="Barlow Condensed"/>
                  <a:ea typeface="Barlow Condensed"/>
                  <a:cs typeface="Barlow Condensed"/>
                  <a:sym typeface="Barlow Condensed"/>
                </a:rPr>
                <a:t>Ocean Enterprise Initiative will undertaken some elements, </a:t>
              </a:r>
              <a:r>
                <a:rPr lang="en-US" sz="1600" b="1" i="0" u="none" strike="noStrike" cap="none">
                  <a:solidFill>
                    <a:srgbClr val="002D6A"/>
                  </a:solidFill>
                  <a:latin typeface="Barlow Condensed"/>
                  <a:ea typeface="Barlow Condensed"/>
                  <a:cs typeface="Barlow Condensed"/>
                  <a:sym typeface="Barlow Condensed"/>
                </a:rPr>
                <a:t>partners already requesting to join, </a:t>
              </a:r>
              <a:r>
                <a:rPr lang="en-US" sz="1600" b="0" i="0" u="none" strike="noStrike" cap="none">
                  <a:solidFill>
                    <a:srgbClr val="002D6A"/>
                  </a:solidFill>
                  <a:latin typeface="Barlow Condensed"/>
                  <a:ea typeface="Barlow Condensed"/>
                  <a:cs typeface="Barlow Condensed"/>
                  <a:sym typeface="Barlow Condensed"/>
                </a:rPr>
                <a:t>monitor implementation against the Roadmap</a:t>
              </a:r>
              <a:endParaRPr sz="1400" b="0" i="0" u="none" strike="noStrike" cap="none">
                <a:solidFill>
                  <a:srgbClr val="000000"/>
                </a:solidFill>
                <a:latin typeface="Arial"/>
                <a:ea typeface="Arial"/>
                <a:cs typeface="Arial"/>
                <a:sym typeface="Arial"/>
              </a:endParaRPr>
            </a:p>
          </p:txBody>
        </p:sp>
        <p:sp>
          <p:nvSpPr>
            <p:cNvPr id="169" name="Google Shape;169;p27"/>
            <p:cNvSpPr txBox="1"/>
            <p:nvPr/>
          </p:nvSpPr>
          <p:spPr>
            <a:xfrm>
              <a:off x="6904755" y="2800786"/>
              <a:ext cx="1168620" cy="1202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1" i="0" u="none" strike="noStrike" cap="none">
                  <a:solidFill>
                    <a:srgbClr val="FFFFFF"/>
                  </a:solidFill>
                  <a:latin typeface="Calibri"/>
                  <a:ea typeface="Calibri"/>
                  <a:cs typeface="Calibri"/>
                  <a:sym typeface="Calibri"/>
                </a:rPr>
                <a:t>Grand Volume</a:t>
              </a:r>
              <a:endParaRPr sz="1400" b="0" i="0" u="none" strike="noStrike" cap="none">
                <a:solidFill>
                  <a:srgbClr val="000000"/>
                </a:solidFill>
                <a:latin typeface="Arial"/>
                <a:ea typeface="Arial"/>
                <a:cs typeface="Arial"/>
                <a:sym typeface="Arial"/>
              </a:endParaRPr>
            </a:p>
          </p:txBody>
        </p:sp>
        <p:sp>
          <p:nvSpPr>
            <p:cNvPr id="170" name="Google Shape;170;p27"/>
            <p:cNvSpPr txBox="1"/>
            <p:nvPr/>
          </p:nvSpPr>
          <p:spPr>
            <a:xfrm>
              <a:off x="4887643" y="1950701"/>
              <a:ext cx="683931" cy="523548"/>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Clr>
                  <a:srgbClr val="000000"/>
                </a:buClr>
                <a:buSzPts val="3724"/>
                <a:buFont typeface="Arial"/>
                <a:buNone/>
              </a:pPr>
              <a:r>
                <a:rPr lang="en-US" sz="3724" b="1" i="0" u="none" strike="noStrike" cap="none">
                  <a:solidFill>
                    <a:srgbClr val="203965"/>
                  </a:solidFill>
                  <a:latin typeface="Barlow Condensed"/>
                  <a:ea typeface="Barlow Condensed"/>
                  <a:cs typeface="Barlow Condensed"/>
                  <a:sym typeface="Barlow Condensed"/>
                </a:rPr>
                <a:t>01</a:t>
              </a:r>
              <a:endParaRPr sz="1400" b="0" i="0" u="none" strike="noStrike" cap="none">
                <a:solidFill>
                  <a:srgbClr val="000000"/>
                </a:solidFill>
                <a:latin typeface="Arial"/>
                <a:ea typeface="Arial"/>
                <a:cs typeface="Arial"/>
                <a:sym typeface="Arial"/>
              </a:endParaRPr>
            </a:p>
          </p:txBody>
        </p:sp>
        <p:sp>
          <p:nvSpPr>
            <p:cNvPr id="171" name="Google Shape;171;p27"/>
            <p:cNvSpPr txBox="1"/>
            <p:nvPr/>
          </p:nvSpPr>
          <p:spPr>
            <a:xfrm>
              <a:off x="4812415" y="2974865"/>
              <a:ext cx="683931" cy="523548"/>
            </a:xfrm>
            <a:prstGeom prst="rect">
              <a:avLst/>
            </a:prstGeom>
            <a:noFill/>
            <a:ln>
              <a:noFill/>
            </a:ln>
          </p:spPr>
          <p:txBody>
            <a:bodyPr spcFirstLastPara="1" wrap="square" lIns="0" tIns="0" rIns="0" bIns="0" anchor="t" anchorCtr="0">
              <a:spAutoFit/>
            </a:bodyPr>
            <a:lstStyle/>
            <a:p>
              <a:pPr marL="0" marR="0" lvl="0" indent="0" algn="l" rtl="0">
                <a:lnSpc>
                  <a:spcPct val="109989"/>
                </a:lnSpc>
                <a:spcBef>
                  <a:spcPts val="0"/>
                </a:spcBef>
                <a:spcAft>
                  <a:spcPts val="0"/>
                </a:spcAft>
                <a:buClr>
                  <a:srgbClr val="000000"/>
                </a:buClr>
                <a:buSzPts val="3724"/>
                <a:buFont typeface="Arial"/>
                <a:buNone/>
              </a:pPr>
              <a:r>
                <a:rPr lang="en-US" sz="3724" b="1" i="0" u="none" strike="noStrike" cap="none">
                  <a:solidFill>
                    <a:srgbClr val="203965"/>
                  </a:solidFill>
                  <a:latin typeface="Barlow Condensed"/>
                  <a:ea typeface="Barlow Condensed"/>
                  <a:cs typeface="Barlow Condensed"/>
                  <a:sym typeface="Barlow Condensed"/>
                </a:rPr>
                <a:t>02</a:t>
              </a:r>
              <a:endParaRPr sz="1400" b="0" i="0" u="none" strike="noStrike" cap="none">
                <a:solidFill>
                  <a:srgbClr val="000000"/>
                </a:solidFill>
                <a:latin typeface="Arial"/>
                <a:ea typeface="Arial"/>
                <a:cs typeface="Arial"/>
                <a:sym typeface="Arial"/>
              </a:endParaRPr>
            </a:p>
          </p:txBody>
        </p:sp>
        <p:sp>
          <p:nvSpPr>
            <p:cNvPr id="172" name="Google Shape;172;p27"/>
            <p:cNvSpPr txBox="1"/>
            <p:nvPr/>
          </p:nvSpPr>
          <p:spPr>
            <a:xfrm>
              <a:off x="5571574" y="1964026"/>
              <a:ext cx="3753030"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02D6A"/>
                  </a:solidFill>
                  <a:latin typeface="Barlow Condensed"/>
                  <a:ea typeface="Barlow Condensed"/>
                  <a:cs typeface="Barlow Condensed"/>
                  <a:sym typeface="Barlow Condensed"/>
                </a:rPr>
                <a:t>Ocean Enterprise Initiative </a:t>
              </a:r>
              <a:r>
                <a:rPr lang="en-US" sz="1600" b="0" i="0" u="none" strike="noStrike" cap="none">
                  <a:solidFill>
                    <a:srgbClr val="002D6A"/>
                  </a:solidFill>
                  <a:latin typeface="Barlow Condensed"/>
                  <a:ea typeface="Barlow Condensed"/>
                  <a:cs typeface="Barlow Condensed"/>
                  <a:sym typeface="Barlow Condensed"/>
                </a:rPr>
                <a:t>- MTS &amp; GOOS will work together to develop actions with a global focus, 4 years funding through IOOS/NOAA, hosted by MTS</a:t>
              </a:r>
              <a:endParaRPr sz="1400" b="0" i="0" u="none" strike="noStrike" cap="none">
                <a:solidFill>
                  <a:srgbClr val="000000"/>
                </a:solidFill>
                <a:latin typeface="Arial"/>
                <a:ea typeface="Arial"/>
                <a:cs typeface="Arial"/>
                <a:sym typeface="Arial"/>
              </a:endParaRPr>
            </a:p>
          </p:txBody>
        </p:sp>
        <p:sp>
          <p:nvSpPr>
            <p:cNvPr id="173" name="Google Shape;173;p27"/>
            <p:cNvSpPr txBox="1"/>
            <p:nvPr/>
          </p:nvSpPr>
          <p:spPr>
            <a:xfrm>
              <a:off x="5557998" y="2873391"/>
              <a:ext cx="3766606" cy="25853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74" name="Google Shape;174;p27"/>
          <p:cNvPicPr preferRelativeResize="0"/>
          <p:nvPr/>
        </p:nvPicPr>
        <p:blipFill rotWithShape="1">
          <a:blip r:embed="rId3">
            <a:alphaModFix/>
          </a:blip>
          <a:srcRect/>
          <a:stretch/>
        </p:blipFill>
        <p:spPr>
          <a:xfrm>
            <a:off x="315549" y="838899"/>
            <a:ext cx="2935329" cy="3799778"/>
          </a:xfrm>
          <a:prstGeom prst="rect">
            <a:avLst/>
          </a:prstGeom>
          <a:noFill/>
          <a:ln>
            <a:noFill/>
          </a:ln>
        </p:spPr>
      </p:pic>
      <p:pic>
        <p:nvPicPr>
          <p:cNvPr id="175" name="Google Shape;175;p27"/>
          <p:cNvPicPr preferRelativeResize="0"/>
          <p:nvPr/>
        </p:nvPicPr>
        <p:blipFill rotWithShape="1">
          <a:blip r:embed="rId4">
            <a:alphaModFix/>
          </a:blip>
          <a:srcRect/>
          <a:stretch/>
        </p:blipFill>
        <p:spPr>
          <a:xfrm>
            <a:off x="811040" y="3592220"/>
            <a:ext cx="1268078" cy="1261981"/>
          </a:xfrm>
          <a:prstGeom prst="rect">
            <a:avLst/>
          </a:prstGeom>
          <a:noFill/>
          <a:ln>
            <a:noFill/>
          </a:ln>
        </p:spPr>
      </p:pic>
      <p:sp>
        <p:nvSpPr>
          <p:cNvPr id="176" name="Google Shape;176;p27"/>
          <p:cNvSpPr txBox="1"/>
          <p:nvPr/>
        </p:nvSpPr>
        <p:spPr>
          <a:xfrm>
            <a:off x="4611041" y="2082210"/>
            <a:ext cx="3811829"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02D6A"/>
                </a:solidFill>
                <a:latin typeface="Barlow Condensed"/>
                <a:ea typeface="Barlow Condensed"/>
                <a:cs typeface="Barlow Condensed"/>
                <a:sym typeface="Barlow Condensed"/>
              </a:rPr>
              <a:t>New governance, structure, web page </a:t>
            </a:r>
            <a:r>
              <a:rPr lang="en-US" sz="1600" b="0" i="0" u="none" strike="noStrike" cap="none">
                <a:solidFill>
                  <a:srgbClr val="002D6A"/>
                </a:solidFill>
                <a:latin typeface="Barlow Condensed"/>
                <a:ea typeface="Barlow Condensed"/>
                <a:cs typeface="Barlow Condensed"/>
                <a:sym typeface="Barlow Condensed"/>
              </a:rPr>
              <a:t>- Core Team, new Advisory Committee, support for GOOS, Dialogues will be come a part of the tools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Dialogues with Industry">
      <a:dk1>
        <a:srgbClr val="00153E"/>
      </a:dk1>
      <a:lt1>
        <a:srgbClr val="FFFFFF"/>
      </a:lt1>
      <a:dk2>
        <a:srgbClr val="00153E"/>
      </a:dk2>
      <a:lt2>
        <a:srgbClr val="FFFFFF"/>
      </a:lt2>
      <a:accent1>
        <a:srgbClr val="E28B1F"/>
      </a:accent1>
      <a:accent2>
        <a:srgbClr val="00153E"/>
      </a:accent2>
      <a:accent3>
        <a:srgbClr val="538135"/>
      </a:accent3>
      <a:accent4>
        <a:srgbClr val="FFC000"/>
      </a:accent4>
      <a:accent5>
        <a:srgbClr val="5B9BD5"/>
      </a:accent5>
      <a:accent6>
        <a:srgbClr val="A8D08D"/>
      </a:accent6>
      <a:hlink>
        <a:srgbClr val="ED7D31"/>
      </a:hlink>
      <a:folHlink>
        <a:srgbClr val="ED7D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0</TotalTime>
  <Words>1300</Words>
  <Application>Microsoft Office PowerPoint</Application>
  <PresentationFormat>On-screen Show (16:9)</PresentationFormat>
  <Paragraphs>178</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Barlow</vt:lpstr>
      <vt:lpstr>Barlow Condensed</vt:lpstr>
      <vt:lpstr>Calibri</vt:lpstr>
      <vt:lpstr>Roboto</vt:lpstr>
      <vt:lpstr>Arial</vt:lpstr>
      <vt:lpstr>Office Theme</vt:lpstr>
      <vt:lpstr>Maturing the Ocean Enterprise to Deliver Essential Societal, Economic and Environmental Benefits</vt:lpstr>
      <vt:lpstr>observations underpin solutions </vt:lpstr>
      <vt:lpstr>Why?</vt:lpstr>
      <vt:lpstr>The Roadmap</vt:lpstr>
      <vt:lpstr>Roadmap Development</vt:lpstr>
      <vt:lpstr>Roadmap – Goals</vt:lpstr>
      <vt:lpstr>Roadmap - Structure</vt:lpstr>
      <vt:lpstr>Roadmap Guide - Challenge Areas </vt:lpstr>
      <vt:lpstr>What next - Implementation</vt:lpstr>
      <vt:lpstr>2024/2025 Ocean Enterprise Initiative</vt:lpstr>
      <vt:lpstr>PowerPoint Presentation</vt:lpstr>
      <vt:lpstr>Benefits</vt:lpstr>
      <vt:lpstr>Shape the Ocean Enterprise Initiative</vt:lpstr>
      <vt:lpstr>Core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Maturing the Ocean Enterprise to Deliver Essential Societal, Economic and Environmental Benefits</dc:title>
  <dc:creator>Zdenka Willis</dc:creator>
  <cp:lastModifiedBy>Yu, Ting</cp:lastModifiedBy>
  <cp:revision>1</cp:revision>
  <dcterms:modified xsi:type="dcterms:W3CDTF">2024-05-16T18:58:50Z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0x010100F9BFF62AAA8E134FBDCE7891F5D9D252</vt:lpwstr>
  </property>
  <property fmtid="{D5CDD505-2E9C-101B-9397-08002B2CF9AE}" pid="3" name="MediaServiceImageTags">
    <vt:lpwstr/>
  </property>
</Properties>
</file>