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Corbel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  <p:embeddedFont>
      <p:font typeface="Barlow"/>
      <p:regular r:id="rId29"/>
      <p:bold r:id="rId30"/>
      <p:italic r:id="rId31"/>
      <p:boldItalic r:id="rId32"/>
    </p:embeddedFont>
    <p:embeddedFont>
      <p:font typeface="Barlow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-italic.fntdata"/><Relationship Id="rId30" Type="http://schemas.openxmlformats.org/officeDocument/2006/relationships/font" Target="fonts/Barlow-bold.fntdata"/><Relationship Id="rId11" Type="http://schemas.openxmlformats.org/officeDocument/2006/relationships/slide" Target="slides/slide5.xml"/><Relationship Id="rId33" Type="http://schemas.openxmlformats.org/officeDocument/2006/relationships/font" Target="fonts/BarlowLight-regular.fntdata"/><Relationship Id="rId10" Type="http://schemas.openxmlformats.org/officeDocument/2006/relationships/slide" Target="slides/slide4.xml"/><Relationship Id="rId32" Type="http://schemas.openxmlformats.org/officeDocument/2006/relationships/font" Target="fonts/Barlow-boldItalic.fntdata"/><Relationship Id="rId13" Type="http://schemas.openxmlformats.org/officeDocument/2006/relationships/font" Target="fonts/LibreFranklin-regular.fntdata"/><Relationship Id="rId35" Type="http://schemas.openxmlformats.org/officeDocument/2006/relationships/font" Target="fonts/BarlowLight-italic.fntdata"/><Relationship Id="rId12" Type="http://schemas.openxmlformats.org/officeDocument/2006/relationships/slide" Target="slides/slide6.xml"/><Relationship Id="rId34" Type="http://schemas.openxmlformats.org/officeDocument/2006/relationships/font" Target="fonts/BarlowLight-bold.fntdata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36" Type="http://schemas.openxmlformats.org/officeDocument/2006/relationships/font" Target="fonts/BarlowLight-bold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b8bfc7729_1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db8bfc7729_1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b8bfc7729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db8bfc7729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114d295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7114d295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148751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27148751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114d295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7114d295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165dc6d2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7165dc6d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1025999" y="2092500"/>
            <a:ext cx="5157675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025999" y="3447900"/>
            <a:ext cx="5157675" cy="69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540544" y="972741"/>
            <a:ext cx="8062912" cy="3462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40545" y="972741"/>
            <a:ext cx="4139100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540545" y="541735"/>
            <a:ext cx="4139100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540542" y="972741"/>
            <a:ext cx="3546872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572000" y="972741"/>
            <a:ext cx="3546871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540544" y="2905200"/>
            <a:ext cx="3055500" cy="3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1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88" name="Google Shape;8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540544" y="2635200"/>
            <a:ext cx="2597400" cy="1799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9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0" name="Google Shape;100;p19"/>
          <p:cNvSpPr txBox="1"/>
          <p:nvPr>
            <p:ph idx="4" type="body"/>
          </p:nvPr>
        </p:nvSpPr>
        <p:spPr>
          <a:xfrm>
            <a:off x="3273300" y="2635200"/>
            <a:ext cx="2597400" cy="1799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19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2" name="Google Shape;102;p19"/>
          <p:cNvSpPr txBox="1"/>
          <p:nvPr>
            <p:ph idx="6" type="body"/>
          </p:nvPr>
        </p:nvSpPr>
        <p:spPr>
          <a:xfrm>
            <a:off x="6006056" y="2635200"/>
            <a:ext cx="2597400" cy="1799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540545" y="541735"/>
            <a:ext cx="8062875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540544" y="2635200"/>
            <a:ext cx="2597400" cy="1799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1" name="Google Shape;111;p20"/>
          <p:cNvSpPr txBox="1"/>
          <p:nvPr>
            <p:ph idx="4" type="body"/>
          </p:nvPr>
        </p:nvSpPr>
        <p:spPr>
          <a:xfrm>
            <a:off x="3273300" y="2635200"/>
            <a:ext cx="2597400" cy="1799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0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3" name="Google Shape;113;p20"/>
          <p:cNvSpPr txBox="1"/>
          <p:nvPr>
            <p:ph idx="6" type="body"/>
          </p:nvPr>
        </p:nvSpPr>
        <p:spPr>
          <a:xfrm>
            <a:off x="6006056" y="2635200"/>
            <a:ext cx="2597400" cy="1799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540545" y="972741"/>
            <a:ext cx="2934900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540545" y="541735"/>
            <a:ext cx="2934900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1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1" name="Google Shape;131;p2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540545" y="972742"/>
            <a:ext cx="4139100" cy="346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048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>
            <a:off x="540545" y="541735"/>
            <a:ext cx="4139100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4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6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891000" y="595313"/>
            <a:ext cx="3546460" cy="822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0" type="dt"/>
          </p:nvPr>
        </p:nvSpPr>
        <p:spPr>
          <a:xfrm>
            <a:off x="4168120" y="469800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1" type="ftr"/>
          </p:nvPr>
        </p:nvSpPr>
        <p:spPr>
          <a:xfrm>
            <a:off x="513160" y="469800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7"/>
          <p:cNvSpPr/>
          <p:nvPr>
            <p:ph idx="2" type="pic"/>
          </p:nvPr>
        </p:nvSpPr>
        <p:spPr>
          <a:xfrm>
            <a:off x="4918501" y="0"/>
            <a:ext cx="422550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513160" y="1417502"/>
            <a:ext cx="3924300" cy="30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540544" y="972741"/>
            <a:ext cx="501120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540543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3272399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6004256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66" name="Google Shape;166;p28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540544" y="972741"/>
            <a:ext cx="501120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0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7094765" y="867116"/>
            <a:ext cx="1976625" cy="11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4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1" name="Google Shape;181;p31"/>
          <p:cNvSpPr txBox="1"/>
          <p:nvPr>
            <p:ph idx="2" type="body"/>
          </p:nvPr>
        </p:nvSpPr>
        <p:spPr>
          <a:xfrm>
            <a:off x="6550090" y="1996815"/>
            <a:ext cx="25209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1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10" type="dt"/>
          </p:nvPr>
        </p:nvSpPr>
        <p:spPr>
          <a:xfrm>
            <a:off x="7086600" y="4849264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11" type="ftr"/>
          </p:nvPr>
        </p:nvSpPr>
        <p:spPr>
          <a:xfrm>
            <a:off x="0" y="4854745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84" name="Google Shape;1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8393" y="158306"/>
            <a:ext cx="953068" cy="5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>
            <p:ph type="ctrTitle"/>
          </p:nvPr>
        </p:nvSpPr>
        <p:spPr>
          <a:xfrm>
            <a:off x="72003" y="867116"/>
            <a:ext cx="7022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32"/>
          <p:cNvGrpSpPr/>
          <p:nvPr/>
        </p:nvGrpSpPr>
        <p:grpSpPr>
          <a:xfrm>
            <a:off x="117197" y="1109039"/>
            <a:ext cx="1566227" cy="1800770"/>
            <a:chOff x="233371" y="872842"/>
            <a:chExt cx="2088302" cy="2401027"/>
          </a:xfrm>
        </p:grpSpPr>
        <p:sp>
          <p:nvSpPr>
            <p:cNvPr id="188" name="Google Shape;188;p32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15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32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15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90" name="Google Shape;190;p32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15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" name="Google Shape;191;p32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32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Google Shape;193;p32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15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1738379" y="1484024"/>
            <a:ext cx="2140425" cy="105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4552" y="694368"/>
            <a:ext cx="4727165" cy="3342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96" name="Google Shape;1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97" y="4185173"/>
            <a:ext cx="2931893" cy="572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2"/>
          <p:cNvCxnSpPr/>
          <p:nvPr/>
        </p:nvCxnSpPr>
        <p:spPr>
          <a:xfrm>
            <a:off x="3980388" y="1607534"/>
            <a:ext cx="0" cy="702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98" name="Google Shape;1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97" y="155752"/>
            <a:ext cx="953069" cy="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540545" y="541735"/>
            <a:ext cx="8062875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3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540544" y="2904178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33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7" name="Google Shape;207;p33"/>
          <p:cNvSpPr txBox="1"/>
          <p:nvPr>
            <p:ph idx="4" type="body"/>
          </p:nvPr>
        </p:nvSpPr>
        <p:spPr>
          <a:xfrm>
            <a:off x="4625166" y="2904178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40545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40544" y="972741"/>
            <a:ext cx="8062912" cy="3462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061472" y="4869656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324800" y="4869656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37613" y="4869656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2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ctrTitle"/>
          </p:nvPr>
        </p:nvSpPr>
        <p:spPr>
          <a:xfrm>
            <a:off x="721350" y="1906088"/>
            <a:ext cx="7845525" cy="13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/>
              <a:t>OceanOPS Funding Strategy</a:t>
            </a:r>
            <a:endParaRPr/>
          </a:p>
        </p:txBody>
      </p:sp>
      <p:sp>
        <p:nvSpPr>
          <p:cNvPr id="213" name="Google Shape;213;p34"/>
          <p:cNvSpPr txBox="1"/>
          <p:nvPr>
            <p:ph idx="1" type="subTitle"/>
          </p:nvPr>
        </p:nvSpPr>
        <p:spPr>
          <a:xfrm>
            <a:off x="801600" y="2951475"/>
            <a:ext cx="75408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David Legler (NOAA)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OCG-15 Session, 13-17 May, 2024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ONC, Victoria, British </a:t>
            </a:r>
            <a:r>
              <a:rPr lang="en"/>
              <a:t>Columbia</a:t>
            </a:r>
            <a:r>
              <a:rPr lang="en"/>
              <a:t>, Canada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9706"/>
            <a:ext cx="4379607" cy="110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5" name="Google Shape;21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000" y="432000"/>
            <a:ext cx="2227501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/>
        </p:nvSpPr>
        <p:spPr>
          <a:xfrm>
            <a:off x="540550" y="691200"/>
            <a:ext cx="5849400" cy="445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Know your audience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(ie potential funders)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What types of activities do they fund?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How do they consider requests/ideas? Eg proposals? Direct requests?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When is the preferred time of year to approach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Have a compelling story/</a:t>
            </a: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value proposition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 (competition is fierce)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Have a solid plan on how funds would get to OceanOPS (via IOC?  WMO?  third party?)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Ask for what you need, within reason, and be willing to settle for less (explaining what will be lost without full support).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Shouldn’t offers of seconded people be accepted?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1" name="Google Shape;221;p35"/>
          <p:cNvSpPr txBox="1"/>
          <p:nvPr>
            <p:ph type="title"/>
          </p:nvPr>
        </p:nvSpPr>
        <p:spPr>
          <a:xfrm>
            <a:off x="540557" y="2468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Fundamentals</a:t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25057" r="33783" t="0"/>
          <a:stretch/>
        </p:blipFill>
        <p:spPr>
          <a:xfrm>
            <a:off x="6321374" y="0"/>
            <a:ext cx="282262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/>
        </p:nvSpPr>
        <p:spPr>
          <a:xfrm>
            <a:off x="540550" y="924349"/>
            <a:ext cx="5441100" cy="3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Have a strategy for asking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- identify who will by approached and by whom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Tailor asks to each recipient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(eg research vs operational agencies)...speak to their mission needs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Messages are coordinated and consistent 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(diverging messages are the quickest path to the bottom of the pile)…networks, OceanOPS, IOC, WMO all have to be “singing together”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Have answers for difficult questions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(eg OceanOPS restructuring)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8" name="Google Shape;228;p3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Coordination and Messaging</a:t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 b="0" l="25058" r="33780" t="0"/>
          <a:stretch/>
        </p:blipFill>
        <p:spPr>
          <a:xfrm>
            <a:off x="6321374" y="0"/>
            <a:ext cx="282262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/>
        </p:nvSpPr>
        <p:spPr>
          <a:xfrm>
            <a:off x="386400" y="1041175"/>
            <a:ext cx="5936100" cy="402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Are requests from networks for small amounts of funding the best approach?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Need comprehensive request, but be willing to accept smaller amounts and offers of help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Story/ask: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 Light"/>
              <a:buChar char="○"/>
            </a:pPr>
            <a:r>
              <a:rPr lang="en" sz="17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Emphasize requirements of networks and how OceanOPS addresses those requirements? What bad things happens when OceanOPS is offline? (use current downtime as an example)</a:t>
            </a:r>
            <a:endParaRPr sz="17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Build for the future. Fixing broken things that might break again will not earn support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35" name="Google Shape;235;p3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Suggestions for a Strategy</a:t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 b="0" l="25058" r="33780" t="0"/>
          <a:stretch/>
        </p:blipFill>
        <p:spPr>
          <a:xfrm>
            <a:off x="6321374" y="0"/>
            <a:ext cx="282262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/>
        </p:nvSpPr>
        <p:spPr>
          <a:xfrm>
            <a:off x="540550" y="1076750"/>
            <a:ext cx="6166200" cy="3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Identify funders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 to approach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OCG staff to initiate collective document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Identify needs and value proposition</a:t>
            </a: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(s) - decide on the most important needs/costs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Start today to brainstorm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rgbClr val="FFFFFF"/>
                </a:highlight>
                <a:latin typeface="Barlow Light"/>
                <a:ea typeface="Barlow Light"/>
                <a:cs typeface="Barlow Light"/>
                <a:sym typeface="Barlow Light"/>
              </a:rPr>
              <a:t>OceanOPS to develop and seek approval from  OCG and OceanOPS Mgmt Board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Develop plan for approaching specific funders with specific asks/value propositions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lt1"/>
                </a:highlight>
                <a:latin typeface="Barlow Light"/>
                <a:ea typeface="Barlow Light"/>
                <a:cs typeface="Barlow Light"/>
                <a:sym typeface="Barlow Light"/>
              </a:rPr>
              <a:t>Develop </a:t>
            </a:r>
            <a:r>
              <a:rPr lang="en" sz="1800">
                <a:solidFill>
                  <a:schemeClr val="accent1"/>
                </a:solidFill>
                <a:highlight>
                  <a:schemeClr val="lt1"/>
                </a:highlight>
                <a:latin typeface="Barlow Light"/>
                <a:ea typeface="Barlow Light"/>
                <a:cs typeface="Barlow Light"/>
                <a:sym typeface="Barlow Light"/>
              </a:rPr>
              <a:t> talking points in a common document: OceanOPS with GOOS communications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lt1"/>
                </a:highlight>
                <a:latin typeface="Barlow Light"/>
                <a:ea typeface="Barlow Light"/>
                <a:cs typeface="Barlow Light"/>
                <a:sym typeface="Barlow Light"/>
              </a:rPr>
              <a:t>Who/when to approach funders: TBD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42" name="Google Shape;242;p38"/>
          <p:cNvSpPr txBox="1"/>
          <p:nvPr>
            <p:ph type="title"/>
          </p:nvPr>
        </p:nvSpPr>
        <p:spPr>
          <a:xfrm>
            <a:off x="540548" y="541725"/>
            <a:ext cx="565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Recommended Actions</a:t>
            </a:r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3">
            <a:alphaModFix/>
          </a:blip>
          <a:srcRect b="0" l="6450" r="66839" t="0"/>
          <a:stretch/>
        </p:blipFill>
        <p:spPr>
          <a:xfrm>
            <a:off x="6804926" y="0"/>
            <a:ext cx="2406600" cy="50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/>
        </p:nvSpPr>
        <p:spPr>
          <a:xfrm>
            <a:off x="540550" y="1076750"/>
            <a:ext cx="61662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Funding strategy (who/how to approach)?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b="1" lang="en" sz="18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Value Proposition?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9" name="Google Shape;249;p39"/>
          <p:cNvSpPr txBox="1"/>
          <p:nvPr>
            <p:ph type="title"/>
          </p:nvPr>
        </p:nvSpPr>
        <p:spPr>
          <a:xfrm>
            <a:off x="540548" y="541725"/>
            <a:ext cx="565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Discussion</a:t>
            </a:r>
            <a:endParaRPr/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6450" r="66839" t="0"/>
          <a:stretch/>
        </p:blipFill>
        <p:spPr>
          <a:xfrm>
            <a:off x="6804926" y="0"/>
            <a:ext cx="2406600" cy="50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