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E3FD9C7-735D-4D98-AC3E-C4E9131DC1F4}">
  <a:tblStyle styleId="{AE3FD9C7-735D-4D98-AC3E-C4E9131DC1F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7" d="100"/>
          <a:sy n="47" d="100"/>
        </p:scale>
        <p:origin x="552" y="4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d0c2f711c0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2d0c2f711c0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d0c2f711c0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2d0c2f711c0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d0c2f711c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2d0c2f711c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d0c2f711c0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2d0c2f711c0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d0c2f711c0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2d0c2f711c0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d0c2f711c0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2d0c2f711c0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2d0c2f711c0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2d0c2f711c0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d0c2f711c0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2d0c2f711c0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0" y="1850250"/>
            <a:ext cx="8520600" cy="111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/>
              <a:t>Emerging Network Session, OCG-15</a:t>
            </a:r>
            <a:endParaRPr sz="3800"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3190475"/>
            <a:ext cx="6976200" cy="125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Adrienne Sutton, GOOS Biogeochemistry Panel co-Chair, 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NOAA, USA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Maciej Telszewski, GOOS BGC Panel, IO PAN, Poland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Véronique Garçon, GOOS BGC Panel co-Chair, IPGP, France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Richard Sanders, Expert on Surface Ocean Biogeochemistry 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Observations of GOOS BGC Panel, NORCE, Norway</a:t>
            </a:r>
            <a:endParaRPr sz="1800"/>
          </a:p>
        </p:txBody>
      </p:sp>
      <p:pic>
        <p:nvPicPr>
          <p:cNvPr id="56" name="Google Shape;56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08498" y="143901"/>
            <a:ext cx="5127000" cy="199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06900" y="3114275"/>
            <a:ext cx="1925400" cy="192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 rotWithShape="1">
          <a:blip r:embed="rId3">
            <a:alphaModFix/>
          </a:blip>
          <a:srcRect l="4824" t="30441" r="6984" b="8552"/>
          <a:stretch/>
        </p:blipFill>
        <p:spPr>
          <a:xfrm>
            <a:off x="311700" y="2571750"/>
            <a:ext cx="6513475" cy="2450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 descr="Number of monthly grid cells with an fCO2 value per year (v2023)"/>
          <p:cNvPicPr preferRelativeResize="0"/>
          <p:nvPr/>
        </p:nvPicPr>
        <p:blipFill rotWithShape="1">
          <a:blip r:embed="rId4">
            <a:alphaModFix/>
          </a:blip>
          <a:srcRect l="7385" t="3762" r="7428" b="67756"/>
          <a:stretch/>
        </p:blipFill>
        <p:spPr>
          <a:xfrm>
            <a:off x="311700" y="533551"/>
            <a:ext cx="4008724" cy="188692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4" name="Google Shape;64;p14"/>
          <p:cNvGrpSpPr/>
          <p:nvPr/>
        </p:nvGrpSpPr>
        <p:grpSpPr>
          <a:xfrm>
            <a:off x="3485204" y="689644"/>
            <a:ext cx="1130852" cy="589355"/>
            <a:chOff x="11026850" y="1725422"/>
            <a:chExt cx="1199970" cy="640186"/>
          </a:xfrm>
        </p:grpSpPr>
        <p:sp>
          <p:nvSpPr>
            <p:cNvPr id="65" name="Google Shape;65;p14"/>
            <p:cNvSpPr/>
            <p:nvPr/>
          </p:nvSpPr>
          <p:spPr>
            <a:xfrm>
              <a:off x="11156112" y="1985162"/>
              <a:ext cx="175200" cy="165900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3333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66;p14"/>
            <p:cNvSpPr txBox="1"/>
            <p:nvPr/>
          </p:nvSpPr>
          <p:spPr>
            <a:xfrm>
              <a:off x="11026850" y="1725422"/>
              <a:ext cx="914400" cy="334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2018</a:t>
              </a:r>
              <a:endParaRPr/>
            </a:p>
          </p:txBody>
        </p:sp>
        <p:sp>
          <p:nvSpPr>
            <p:cNvPr id="67" name="Google Shape;67;p14"/>
            <p:cNvSpPr/>
            <p:nvPr/>
          </p:nvSpPr>
          <p:spPr>
            <a:xfrm>
              <a:off x="11397292" y="2199708"/>
              <a:ext cx="175200" cy="165900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3333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68;p14"/>
            <p:cNvSpPr/>
            <p:nvPr/>
          </p:nvSpPr>
          <p:spPr>
            <a:xfrm>
              <a:off x="11539340" y="2199708"/>
              <a:ext cx="175200" cy="165900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3333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69;p14"/>
            <p:cNvSpPr txBox="1"/>
            <p:nvPr/>
          </p:nvSpPr>
          <p:spPr>
            <a:xfrm>
              <a:off x="11312420" y="1948846"/>
              <a:ext cx="914400" cy="334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COVID</a:t>
              </a:r>
              <a:endParaRPr/>
            </a:p>
          </p:txBody>
        </p:sp>
      </p:grpSp>
      <p:sp>
        <p:nvSpPr>
          <p:cNvPr id="70" name="Google Shape;70;p14"/>
          <p:cNvSpPr txBox="1"/>
          <p:nvPr/>
        </p:nvSpPr>
        <p:spPr>
          <a:xfrm rot="-5400000">
            <a:off x="-608900" y="1276175"/>
            <a:ext cx="1639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/>
              <a:t># obs in SOCAT</a:t>
            </a:r>
            <a:endParaRPr/>
          </a:p>
        </p:txBody>
      </p:sp>
      <p:sp>
        <p:nvSpPr>
          <p:cNvPr id="71" name="Google Shape;71;p14"/>
          <p:cNvSpPr txBox="1"/>
          <p:nvPr/>
        </p:nvSpPr>
        <p:spPr>
          <a:xfrm>
            <a:off x="4727225" y="1170875"/>
            <a:ext cx="4102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Recent decline in </a:t>
            </a:r>
            <a:r>
              <a:rPr lang="en" sz="1800" i="1">
                <a:solidFill>
                  <a:schemeClr val="dk1"/>
                </a:solidFill>
              </a:rPr>
              <a:t>p</a:t>
            </a:r>
            <a:r>
              <a:rPr lang="en" sz="1800">
                <a:solidFill>
                  <a:schemeClr val="dk1"/>
                </a:solidFill>
              </a:rPr>
              <a:t>CO</a:t>
            </a:r>
            <a:r>
              <a:rPr lang="en" sz="1800" baseline="-25000">
                <a:solidFill>
                  <a:schemeClr val="dk1"/>
                </a:solidFill>
              </a:rPr>
              <a:t>2</a:t>
            </a:r>
            <a:r>
              <a:rPr lang="en" sz="1800">
                <a:solidFill>
                  <a:schemeClr val="dk1"/>
                </a:solidFill>
              </a:rPr>
              <a:t> observations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72" name="Google Shape;72;p14"/>
          <p:cNvSpPr txBox="1">
            <a:spLocks noGrp="1"/>
          </p:cNvSpPr>
          <p:nvPr>
            <p:ph type="ctrTitle"/>
          </p:nvPr>
        </p:nvSpPr>
        <p:spPr>
          <a:xfrm>
            <a:off x="311700" y="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Motivation</a:t>
            </a:r>
            <a:endParaRPr sz="3500"/>
          </a:p>
        </p:txBody>
      </p:sp>
      <p:sp>
        <p:nvSpPr>
          <p:cNvPr id="73" name="Google Shape;73;p14"/>
          <p:cNvSpPr txBox="1"/>
          <p:nvPr/>
        </p:nvSpPr>
        <p:spPr>
          <a:xfrm>
            <a:off x="5683450" y="3266525"/>
            <a:ext cx="1756500" cy="4002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0000"/>
                </a:solidFill>
              </a:rPr>
              <a:t>published in April</a:t>
            </a:r>
            <a:endParaRPr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 txBox="1"/>
          <p:nvPr/>
        </p:nvSpPr>
        <p:spPr>
          <a:xfrm>
            <a:off x="4727225" y="1170875"/>
            <a:ext cx="4102200" cy="1381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1"/>
                </a:solidFill>
              </a:rPr>
              <a:t>Recent decline in </a:t>
            </a:r>
            <a:r>
              <a:rPr lang="en" sz="1800" i="1" dirty="0">
                <a:solidFill>
                  <a:schemeClr val="dk1"/>
                </a:solidFill>
              </a:rPr>
              <a:t>p</a:t>
            </a:r>
            <a:r>
              <a:rPr lang="en" sz="1800" dirty="0">
                <a:solidFill>
                  <a:schemeClr val="dk1"/>
                </a:solidFill>
              </a:rPr>
              <a:t>CO</a:t>
            </a:r>
            <a:r>
              <a:rPr lang="en" sz="1800" baseline="-25000" dirty="0">
                <a:solidFill>
                  <a:schemeClr val="dk1"/>
                </a:solidFill>
              </a:rPr>
              <a:t>2</a:t>
            </a:r>
            <a:r>
              <a:rPr lang="en" sz="1800" dirty="0">
                <a:solidFill>
                  <a:schemeClr val="dk1"/>
                </a:solidFill>
              </a:rPr>
              <a:t> observations</a:t>
            </a:r>
            <a:endParaRPr sz="18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1"/>
                </a:solidFill>
              </a:rPr>
              <a:t>Recent divergence of obs- and model- based ocean CO</a:t>
            </a:r>
            <a:r>
              <a:rPr lang="en" sz="1800" baseline="-25000" dirty="0">
                <a:solidFill>
                  <a:schemeClr val="dk1"/>
                </a:solidFill>
              </a:rPr>
              <a:t>2</a:t>
            </a:r>
            <a:r>
              <a:rPr lang="en" sz="1800" dirty="0">
                <a:solidFill>
                  <a:schemeClr val="dk1"/>
                </a:solidFill>
              </a:rPr>
              <a:t> sink estimates</a:t>
            </a:r>
            <a:endParaRPr sz="1800" dirty="0">
              <a:solidFill>
                <a:schemeClr val="dk1"/>
              </a:solidFill>
            </a:endParaRPr>
          </a:p>
        </p:txBody>
      </p:sp>
      <p:pic>
        <p:nvPicPr>
          <p:cNvPr id="79" name="Google Shape;7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3025" y="2485300"/>
            <a:ext cx="3561523" cy="2606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5" descr="Number of monthly grid cells with an fCO2 value per year (v2023)"/>
          <p:cNvPicPr preferRelativeResize="0"/>
          <p:nvPr/>
        </p:nvPicPr>
        <p:blipFill rotWithShape="1">
          <a:blip r:embed="rId4">
            <a:alphaModFix/>
          </a:blip>
          <a:srcRect l="7385" t="3762" r="7428" b="67756"/>
          <a:stretch/>
        </p:blipFill>
        <p:spPr>
          <a:xfrm>
            <a:off x="311700" y="533551"/>
            <a:ext cx="4008724" cy="188692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1" name="Google Shape;81;p15"/>
          <p:cNvGrpSpPr/>
          <p:nvPr/>
        </p:nvGrpSpPr>
        <p:grpSpPr>
          <a:xfrm>
            <a:off x="3485204" y="689644"/>
            <a:ext cx="1130852" cy="589355"/>
            <a:chOff x="11026850" y="1725422"/>
            <a:chExt cx="1199970" cy="640186"/>
          </a:xfrm>
        </p:grpSpPr>
        <p:sp>
          <p:nvSpPr>
            <p:cNvPr id="82" name="Google Shape;82;p15"/>
            <p:cNvSpPr/>
            <p:nvPr/>
          </p:nvSpPr>
          <p:spPr>
            <a:xfrm>
              <a:off x="11156112" y="1985162"/>
              <a:ext cx="175200" cy="165900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3333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Google Shape;83;p15"/>
            <p:cNvSpPr txBox="1"/>
            <p:nvPr/>
          </p:nvSpPr>
          <p:spPr>
            <a:xfrm>
              <a:off x="11026850" y="1725422"/>
              <a:ext cx="914400" cy="334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2018</a:t>
              </a:r>
              <a:endParaRPr/>
            </a:p>
          </p:txBody>
        </p:sp>
        <p:sp>
          <p:nvSpPr>
            <p:cNvPr id="84" name="Google Shape;84;p15"/>
            <p:cNvSpPr/>
            <p:nvPr/>
          </p:nvSpPr>
          <p:spPr>
            <a:xfrm>
              <a:off x="11397292" y="2199708"/>
              <a:ext cx="175200" cy="165900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3333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Google Shape;85;p15"/>
            <p:cNvSpPr/>
            <p:nvPr/>
          </p:nvSpPr>
          <p:spPr>
            <a:xfrm>
              <a:off x="11539340" y="2199708"/>
              <a:ext cx="175200" cy="165900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3333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Google Shape;86;p15"/>
            <p:cNvSpPr txBox="1"/>
            <p:nvPr/>
          </p:nvSpPr>
          <p:spPr>
            <a:xfrm>
              <a:off x="11312420" y="1948846"/>
              <a:ext cx="914400" cy="334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COVID</a:t>
              </a:r>
              <a:endParaRPr/>
            </a:p>
          </p:txBody>
        </p:sp>
      </p:grpSp>
      <p:sp>
        <p:nvSpPr>
          <p:cNvPr id="87" name="Google Shape;87;p15"/>
          <p:cNvSpPr txBox="1"/>
          <p:nvPr/>
        </p:nvSpPr>
        <p:spPr>
          <a:xfrm rot="-5400000">
            <a:off x="-608900" y="1276175"/>
            <a:ext cx="1639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/>
              <a:t># obs in SOCAT</a:t>
            </a:r>
            <a:endParaRPr/>
          </a:p>
        </p:txBody>
      </p:sp>
      <p:sp>
        <p:nvSpPr>
          <p:cNvPr id="88" name="Google Shape;88;p15"/>
          <p:cNvSpPr txBox="1">
            <a:spLocks noGrp="1"/>
          </p:cNvSpPr>
          <p:nvPr>
            <p:ph type="ctrTitle"/>
          </p:nvPr>
        </p:nvSpPr>
        <p:spPr>
          <a:xfrm>
            <a:off x="311700" y="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Motivation</a:t>
            </a:r>
            <a:endParaRPr sz="3500"/>
          </a:p>
        </p:txBody>
      </p:sp>
      <p:sp>
        <p:nvSpPr>
          <p:cNvPr id="13" name="Google Shape;78;p15">
            <a:extLst>
              <a:ext uri="{FF2B5EF4-FFF2-40B4-BE49-F238E27FC236}">
                <a16:creationId xmlns:a16="http://schemas.microsoft.com/office/drawing/2014/main" id="{56DF8D35-CA98-4EF4-AC6A-3516E1F6061C}"/>
              </a:ext>
            </a:extLst>
          </p:cNvPr>
          <p:cNvSpPr txBox="1"/>
          <p:nvPr/>
        </p:nvSpPr>
        <p:spPr>
          <a:xfrm>
            <a:off x="4727225" y="2645201"/>
            <a:ext cx="4102200" cy="783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1"/>
                </a:solidFill>
              </a:rPr>
              <a:t>GCOS and WMO Global Greenhouse Gas Watch implementation plans</a:t>
            </a:r>
            <a:endParaRPr sz="1800" dirty="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6"/>
          <p:cNvSpPr txBox="1">
            <a:spLocks noGrp="1"/>
          </p:cNvSpPr>
          <p:nvPr>
            <p:ph type="ctrTitle"/>
          </p:nvPr>
        </p:nvSpPr>
        <p:spPr>
          <a:xfrm>
            <a:off x="311700" y="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SOCONET history</a:t>
            </a:r>
            <a:endParaRPr sz="3500"/>
          </a:p>
        </p:txBody>
      </p:sp>
      <p:pic>
        <p:nvPicPr>
          <p:cNvPr id="94" name="Google Shape;94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550" y="1845025"/>
            <a:ext cx="2969774" cy="1291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6"/>
          <p:cNvPicPr preferRelativeResize="0"/>
          <p:nvPr/>
        </p:nvPicPr>
        <p:blipFill rotWithShape="1">
          <a:blip r:embed="rId4">
            <a:alphaModFix/>
          </a:blip>
          <a:srcRect t="11322" b="33526"/>
          <a:stretch/>
        </p:blipFill>
        <p:spPr>
          <a:xfrm>
            <a:off x="82400" y="904950"/>
            <a:ext cx="3170477" cy="93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6"/>
          <p:cNvPicPr preferRelativeResize="0"/>
          <p:nvPr/>
        </p:nvPicPr>
        <p:blipFill rotWithShape="1">
          <a:blip r:embed="rId5">
            <a:alphaModFix/>
          </a:blip>
          <a:srcRect l="28193" t="47278" r="16043" b="18744"/>
          <a:stretch/>
        </p:blipFill>
        <p:spPr>
          <a:xfrm>
            <a:off x="1130200" y="3672100"/>
            <a:ext cx="3175076" cy="1358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6"/>
          <p:cNvPicPr preferRelativeResize="0"/>
          <p:nvPr/>
        </p:nvPicPr>
        <p:blipFill rotWithShape="1">
          <a:blip r:embed="rId5">
            <a:alphaModFix/>
          </a:blip>
          <a:srcRect l="8814" t="20613" r="16042" b="67923"/>
          <a:stretch/>
        </p:blipFill>
        <p:spPr>
          <a:xfrm>
            <a:off x="1106035" y="3351350"/>
            <a:ext cx="3170500" cy="339754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6"/>
          <p:cNvPicPr preferRelativeResize="0"/>
          <p:nvPr/>
        </p:nvPicPr>
        <p:blipFill rotWithShape="1">
          <a:blip r:embed="rId6">
            <a:alphaModFix/>
          </a:blip>
          <a:srcRect t="22013" b="11800"/>
          <a:stretch/>
        </p:blipFill>
        <p:spPr>
          <a:xfrm>
            <a:off x="4686400" y="3445900"/>
            <a:ext cx="4333829" cy="1183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6"/>
          <p:cNvPicPr preferRelativeResize="0"/>
          <p:nvPr/>
        </p:nvPicPr>
        <p:blipFill rotWithShape="1">
          <a:blip r:embed="rId7">
            <a:alphaModFix/>
          </a:blip>
          <a:srcRect b="16860"/>
          <a:stretch/>
        </p:blipFill>
        <p:spPr>
          <a:xfrm>
            <a:off x="4686388" y="1084500"/>
            <a:ext cx="4333840" cy="2266838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6"/>
          <p:cNvSpPr/>
          <p:nvPr/>
        </p:nvSpPr>
        <p:spPr>
          <a:xfrm>
            <a:off x="6672100" y="2697750"/>
            <a:ext cx="966600" cy="1611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7"/>
          <p:cNvSpPr txBox="1">
            <a:spLocks noGrp="1"/>
          </p:cNvSpPr>
          <p:nvPr>
            <p:ph type="ctrTitle"/>
          </p:nvPr>
        </p:nvSpPr>
        <p:spPr>
          <a:xfrm>
            <a:off x="311700" y="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What is SOCONET?</a:t>
            </a:r>
            <a:endParaRPr sz="3500"/>
          </a:p>
        </p:txBody>
      </p:sp>
      <p:pic>
        <p:nvPicPr>
          <p:cNvPr id="106" name="Google Shape;10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03175" y="811425"/>
            <a:ext cx="6637199" cy="399935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7"/>
          <p:cNvSpPr txBox="1"/>
          <p:nvPr/>
        </p:nvSpPr>
        <p:spPr>
          <a:xfrm>
            <a:off x="6079425" y="4743300"/>
            <a:ext cx="2883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i="1">
                <a:solidFill>
                  <a:schemeClr val="dk1"/>
                </a:solidFill>
              </a:rPr>
              <a:t>Modified from Guidi et al. (2020)</a:t>
            </a:r>
            <a:endParaRPr i="1">
              <a:solidFill>
                <a:schemeClr val="dk2"/>
              </a:solidFill>
            </a:endParaRPr>
          </a:p>
        </p:txBody>
      </p:sp>
      <p:sp>
        <p:nvSpPr>
          <p:cNvPr id="108" name="Google Shape;108;p17"/>
          <p:cNvSpPr txBox="1"/>
          <p:nvPr/>
        </p:nvSpPr>
        <p:spPr>
          <a:xfrm>
            <a:off x="233600" y="894025"/>
            <a:ext cx="4765200" cy="22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SOCONET is a thematic, cross-platform EOV-based network (CO</a:t>
            </a:r>
            <a:r>
              <a:rPr lang="en" sz="2000" baseline="-25000">
                <a:solidFill>
                  <a:schemeClr val="dk1"/>
                </a:solidFill>
              </a:rPr>
              <a:t>2</a:t>
            </a:r>
            <a:r>
              <a:rPr lang="en" sz="2000">
                <a:solidFill>
                  <a:schemeClr val="dk1"/>
                </a:solidFill>
              </a:rPr>
              <a:t>*), that will  work with existing OCG networks </a:t>
            </a:r>
            <a:endParaRPr sz="20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such as GO-SHIP, SOOP, and OceanSITES, and potential </a:t>
            </a:r>
            <a:endParaRPr sz="20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future networks like USV </a:t>
            </a:r>
            <a:endParaRPr sz="2000">
              <a:solidFill>
                <a:schemeClr val="dk1"/>
              </a:solidFill>
            </a:endParaRPr>
          </a:p>
        </p:txBody>
      </p:sp>
      <p:sp>
        <p:nvSpPr>
          <p:cNvPr id="109" name="Google Shape;109;p17"/>
          <p:cNvSpPr txBox="1"/>
          <p:nvPr/>
        </p:nvSpPr>
        <p:spPr>
          <a:xfrm>
            <a:off x="233600" y="3306575"/>
            <a:ext cx="2984400" cy="8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* direct measurements of surface ocean CO</a:t>
            </a:r>
            <a:r>
              <a:rPr lang="en" sz="2000" baseline="-25000">
                <a:solidFill>
                  <a:schemeClr val="dk1"/>
                </a:solidFill>
              </a:rPr>
              <a:t>2</a:t>
            </a:r>
            <a:r>
              <a:rPr lang="en" sz="2000">
                <a:solidFill>
                  <a:schemeClr val="dk1"/>
                </a:solidFill>
              </a:rPr>
              <a:t> </a:t>
            </a:r>
            <a:endParaRPr sz="2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8"/>
          <p:cNvSpPr txBox="1">
            <a:spLocks noGrp="1"/>
          </p:cNvSpPr>
          <p:nvPr>
            <p:ph type="ctrTitle"/>
          </p:nvPr>
        </p:nvSpPr>
        <p:spPr>
          <a:xfrm>
            <a:off x="311700" y="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What is SOCONET?</a:t>
            </a:r>
            <a:endParaRPr sz="3500"/>
          </a:p>
        </p:txBody>
      </p:sp>
      <p:pic>
        <p:nvPicPr>
          <p:cNvPr id="115" name="Google Shape;11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03175" y="811425"/>
            <a:ext cx="6637199" cy="399935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8"/>
          <p:cNvSpPr txBox="1"/>
          <p:nvPr/>
        </p:nvSpPr>
        <p:spPr>
          <a:xfrm>
            <a:off x="6079425" y="4743300"/>
            <a:ext cx="2883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i="1">
                <a:solidFill>
                  <a:schemeClr val="dk1"/>
                </a:solidFill>
              </a:rPr>
              <a:t>Modified from Guidi et al. (2020)</a:t>
            </a:r>
            <a:endParaRPr i="1">
              <a:solidFill>
                <a:schemeClr val="dk2"/>
              </a:solidFill>
            </a:endParaRPr>
          </a:p>
        </p:txBody>
      </p:sp>
      <p:sp>
        <p:nvSpPr>
          <p:cNvPr id="117" name="Google Shape;117;p18"/>
          <p:cNvSpPr txBox="1"/>
          <p:nvPr/>
        </p:nvSpPr>
        <p:spPr>
          <a:xfrm>
            <a:off x="233600" y="894025"/>
            <a:ext cx="4403400" cy="8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Data to information pipeline already </a:t>
            </a:r>
            <a:endParaRPr sz="20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chemeClr val="dk1"/>
                </a:solidFill>
              </a:rPr>
              <a:t>established</a:t>
            </a:r>
            <a:endParaRPr sz="2000">
              <a:solidFill>
                <a:schemeClr val="dk1"/>
              </a:solidFill>
            </a:endParaRPr>
          </a:p>
        </p:txBody>
      </p:sp>
      <p:sp>
        <p:nvSpPr>
          <p:cNvPr id="118" name="Google Shape;118;p18"/>
          <p:cNvSpPr txBox="1"/>
          <p:nvPr/>
        </p:nvSpPr>
        <p:spPr>
          <a:xfrm>
            <a:off x="233600" y="1905875"/>
            <a:ext cx="4089900" cy="22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Community has been developing best practices through SOCAT </a:t>
            </a:r>
            <a:endParaRPr sz="20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for the last 20 years, but </a:t>
            </a:r>
            <a:endParaRPr sz="20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additional focus on SOPs </a:t>
            </a:r>
            <a:endParaRPr sz="20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and capacity building </a:t>
            </a:r>
            <a:endParaRPr sz="20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is needed</a:t>
            </a:r>
            <a:endParaRPr sz="2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9"/>
          <p:cNvSpPr txBox="1">
            <a:spLocks noGrp="1"/>
          </p:cNvSpPr>
          <p:nvPr>
            <p:ph type="ctrTitle"/>
          </p:nvPr>
        </p:nvSpPr>
        <p:spPr>
          <a:xfrm>
            <a:off x="311700" y="-54150"/>
            <a:ext cx="8520600" cy="81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Attributes</a:t>
            </a:r>
            <a:endParaRPr sz="3500"/>
          </a:p>
        </p:txBody>
      </p:sp>
      <p:graphicFrame>
        <p:nvGraphicFramePr>
          <p:cNvPr id="124" name="Google Shape;124;p19"/>
          <p:cNvGraphicFramePr/>
          <p:nvPr/>
        </p:nvGraphicFramePr>
        <p:xfrm>
          <a:off x="235500" y="879600"/>
          <a:ext cx="8731050" cy="4155430"/>
        </p:xfrm>
        <a:graphic>
          <a:graphicData uri="http://schemas.openxmlformats.org/drawingml/2006/table">
            <a:tbl>
              <a:tblPr>
                <a:noFill/>
                <a:tableStyleId>{AE3FD9C7-735D-4D98-AC3E-C4E9131DC1F4}</a:tableStyleId>
              </a:tblPr>
              <a:tblGrid>
                <a:gridCol w="269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38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90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/>
                        <a:t>OCG Network Attributes</a:t>
                      </a:r>
                      <a:endParaRPr sz="1100" b="1"/>
                    </a:p>
                  </a:txBody>
                  <a:tcPr marL="63500" marR="63500" marT="63500" marB="63500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/>
                        <a:t>SOCONET alignment</a:t>
                      </a:r>
                      <a:endParaRPr sz="1100" b="1"/>
                    </a:p>
                  </a:txBody>
                  <a:tcPr marL="63500" marR="63500" marT="63500" marB="63500"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90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/>
                        <a:t>Global in scale	</a:t>
                      </a:r>
                      <a:endParaRPr sz="1100" b="1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Global coverage with ships, moorings, uncrewed surface vehicles (USVs) </a:t>
                      </a:r>
                      <a:r>
                        <a:rPr lang="en" sz="1100">
                          <a:highlight>
                            <a:srgbClr val="00FF00"/>
                          </a:highlight>
                        </a:rPr>
                        <a:t>   </a:t>
                      </a:r>
                      <a:endParaRPr sz="1100">
                        <a:highlight>
                          <a:srgbClr val="00FF00"/>
                        </a:highlight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90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/>
                        <a:t>Observes one or more EOVs/ECVs</a:t>
                      </a:r>
                      <a:endParaRPr sz="1100" b="1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Inorganic Carbon</a:t>
                      </a:r>
                      <a:endParaRPr sz="1100"/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90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/>
                        <a:t>Observations are sustained</a:t>
                      </a:r>
                      <a:endParaRPr sz="1100" b="1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Back to 1990</a:t>
                      </a:r>
                      <a:endParaRPr sz="1100"/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90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/>
                        <a:t>Community of Practice</a:t>
                      </a:r>
                      <a:endParaRPr sz="1100" b="1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</a:rPr>
                        <a:t>Build off Workshops on Surface Ocean </a:t>
                      </a:r>
                      <a:r>
                        <a:rPr lang="en" sz="1100" i="1">
                          <a:solidFill>
                            <a:schemeClr val="dk1"/>
                          </a:solidFill>
                        </a:rPr>
                        <a:t>p</a:t>
                      </a:r>
                      <a:r>
                        <a:rPr lang="en" sz="1100">
                          <a:solidFill>
                            <a:schemeClr val="dk1"/>
                          </a:solidFill>
                        </a:rPr>
                        <a:t>CO</a:t>
                      </a:r>
                      <a:r>
                        <a:rPr lang="en" sz="1100" baseline="-25000">
                          <a:solidFill>
                            <a:schemeClr val="dk1"/>
                          </a:solidFill>
                        </a:rPr>
                        <a:t>2</a:t>
                      </a:r>
                      <a:r>
                        <a:rPr lang="en" sz="1100">
                          <a:solidFill>
                            <a:schemeClr val="dk1"/>
                          </a:solidFill>
                        </a:rPr>
                        <a:t> Observations, incl creating a Steering Cmte</a:t>
                      </a:r>
                      <a:endParaRPr sz="1100"/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90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/>
                        <a:t>Maintains network missions/targets</a:t>
                      </a:r>
                      <a:endParaRPr sz="1100" b="1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To be included in SOCONET Implementation Plan </a:t>
                      </a:r>
                      <a:endParaRPr sz="1100"/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47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/>
                        <a:t>Delivers data that are free, open and available in timely manner</a:t>
                      </a:r>
                      <a:endParaRPr sz="1100" b="1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Continued submission through the established SOCAT data system and NODCs</a:t>
                      </a:r>
                      <a:endParaRPr sz="1100"/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47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/>
                        <a:t>Ensures metadata quality and delivery</a:t>
                      </a:r>
                      <a:endParaRPr sz="1100" b="1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Metadata are delivered to SOCAT and NODCs, and will be augmented, if needed, for OceanOPS metadata requirements</a:t>
                      </a:r>
                      <a:endParaRPr sz="1100"/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62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/>
                        <a:t>Develops Standards and Best Practices</a:t>
                      </a:r>
                      <a:endParaRPr sz="1100" b="1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Standards and best practices will be collated and updated in </a:t>
                      </a:r>
                      <a:r>
                        <a:rPr lang="en" sz="1100">
                          <a:solidFill>
                            <a:schemeClr val="dk1"/>
                          </a:solidFill>
                        </a:rPr>
                        <a:t>SOCONET Implementation Plan</a:t>
                      </a:r>
                      <a:endParaRPr sz="1100"/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747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/>
                        <a:t>Undertakes capacity development</a:t>
                      </a:r>
                      <a:endParaRPr sz="1100" b="1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Some currently, but more needed to elevate quality and provide assistance to under-resourced groups to entrain additional platforms into the network</a:t>
                      </a:r>
                      <a:endParaRPr sz="1100"/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747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/>
                        <a:t>Environmental stewardship</a:t>
                      </a:r>
                      <a:endParaRPr sz="1100" b="1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Sustained observations from SOCONET are a key for stewardship of marine resources and assessing impacts of ocean acidification, autonomous platforms offer lower carbon footprint </a:t>
                      </a:r>
                      <a:endParaRPr sz="1100"/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125" name="Google Shape;125;p19" title="File:Check mark 9x9.svg - Wikipedia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72350" y="1477650"/>
            <a:ext cx="224850" cy="22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9" title="File:Check mark 9x9.svg - Wikipedia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43750" y="1782450"/>
            <a:ext cx="224850" cy="22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9" title="File:Check mark 9x9.svg - Wikipedia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03025" y="2673750"/>
            <a:ext cx="224850" cy="224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0"/>
          <p:cNvSpPr txBox="1">
            <a:spLocks noGrp="1"/>
          </p:cNvSpPr>
          <p:nvPr>
            <p:ph type="ctrTitle"/>
          </p:nvPr>
        </p:nvSpPr>
        <p:spPr>
          <a:xfrm>
            <a:off x="311700" y="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dirty="0"/>
              <a:t>Initial Objectives (years 1-5)</a:t>
            </a:r>
            <a:endParaRPr sz="3500" dirty="0"/>
          </a:p>
        </p:txBody>
      </p:sp>
      <p:sp>
        <p:nvSpPr>
          <p:cNvPr id="133" name="Google Shape;133;p20"/>
          <p:cNvSpPr txBox="1"/>
          <p:nvPr/>
        </p:nvSpPr>
        <p:spPr>
          <a:xfrm>
            <a:off x="211300" y="1177500"/>
            <a:ext cx="8828700" cy="31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290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 b="1">
                <a:solidFill>
                  <a:schemeClr val="dk1"/>
                </a:solidFill>
              </a:rPr>
              <a:t>Community of practice</a:t>
            </a:r>
            <a:r>
              <a:rPr lang="en" sz="1800">
                <a:solidFill>
                  <a:schemeClr val="dk1"/>
                </a:solidFill>
              </a:rPr>
              <a:t> formalizing structures</a:t>
            </a:r>
            <a:endParaRPr sz="1800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 b="1">
                <a:solidFill>
                  <a:schemeClr val="dk1"/>
                </a:solidFill>
              </a:rPr>
              <a:t>Near-real-time platform tracking </a:t>
            </a:r>
            <a:r>
              <a:rPr lang="en" sz="1800">
                <a:solidFill>
                  <a:schemeClr val="dk1"/>
                </a:solidFill>
              </a:rPr>
              <a:t>and annual metrics on data quality/quantity</a:t>
            </a:r>
            <a:endParaRPr sz="1800">
              <a:solidFill>
                <a:schemeClr val="dk1"/>
              </a:solidFill>
            </a:endParaRPr>
          </a:p>
          <a:p>
            <a:pPr marL="914400" lvl="1" indent="-34290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 sz="1800">
                <a:solidFill>
                  <a:schemeClr val="dk1"/>
                </a:solidFill>
              </a:rPr>
              <a:t>Network provides resources towards OceanOPS platform tracking</a:t>
            </a:r>
            <a:endParaRPr sz="1800">
              <a:solidFill>
                <a:schemeClr val="dk1"/>
              </a:solidFill>
            </a:endParaRPr>
          </a:p>
          <a:p>
            <a:pPr marL="914400" lvl="1" indent="-34290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 sz="1800">
                <a:solidFill>
                  <a:schemeClr val="dk1"/>
                </a:solidFill>
              </a:rPr>
              <a:t>Identify near-real-time data delivery needs (e.g., G3W)</a:t>
            </a:r>
            <a:endParaRPr sz="1800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Develop </a:t>
            </a:r>
            <a:r>
              <a:rPr lang="en" sz="1800" b="1">
                <a:solidFill>
                  <a:schemeClr val="dk1"/>
                </a:solidFill>
              </a:rPr>
              <a:t>SOPs</a:t>
            </a:r>
            <a:r>
              <a:rPr lang="en" sz="1800">
                <a:solidFill>
                  <a:schemeClr val="dk1"/>
                </a:solidFill>
              </a:rPr>
              <a:t> and continue intercomparison exercises </a:t>
            </a:r>
            <a:endParaRPr sz="1800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Mutual aid, exchange and assistance for technical issues in </a:t>
            </a:r>
            <a:r>
              <a:rPr lang="en" sz="1800" b="1">
                <a:solidFill>
                  <a:schemeClr val="dk1"/>
                </a:solidFill>
              </a:rPr>
              <a:t>operations</a:t>
            </a:r>
            <a:endParaRPr sz="1800" b="1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Support for </a:t>
            </a:r>
            <a:r>
              <a:rPr lang="en" sz="1800" b="1">
                <a:solidFill>
                  <a:schemeClr val="dk1"/>
                </a:solidFill>
              </a:rPr>
              <a:t>capacity building</a:t>
            </a:r>
            <a:r>
              <a:rPr lang="en" sz="1800">
                <a:solidFill>
                  <a:schemeClr val="dk1"/>
                </a:solidFill>
              </a:rPr>
              <a:t> focused on elevating quality and entraining additional platforms into the network</a:t>
            </a:r>
            <a:endParaRPr sz="1800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 b="1">
                <a:solidFill>
                  <a:schemeClr val="dk1"/>
                </a:solidFill>
              </a:rPr>
              <a:t>Provide guidance </a:t>
            </a:r>
            <a:r>
              <a:rPr lang="en" sz="1800">
                <a:solidFill>
                  <a:schemeClr val="dk1"/>
                </a:solidFill>
              </a:rPr>
              <a:t>to the community on new platforms, sensors, and protocols </a:t>
            </a:r>
            <a:endParaRPr sz="1800">
              <a:solidFill>
                <a:schemeClr val="dk1"/>
              </a:solidFill>
            </a:endParaRPr>
          </a:p>
          <a:p>
            <a:pPr marL="914400" lvl="1" indent="-34290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 sz="1800">
                <a:solidFill>
                  <a:schemeClr val="dk1"/>
                </a:solidFill>
              </a:rPr>
              <a:t>e.g., N</a:t>
            </a:r>
            <a:r>
              <a:rPr lang="en" sz="1800" baseline="-25000">
                <a:solidFill>
                  <a:schemeClr val="dk1"/>
                </a:solidFill>
              </a:rPr>
              <a:t>2</a:t>
            </a:r>
            <a:r>
              <a:rPr lang="en" sz="1800">
                <a:solidFill>
                  <a:schemeClr val="dk1"/>
                </a:solidFill>
              </a:rPr>
              <a:t>O and CH</a:t>
            </a:r>
            <a:r>
              <a:rPr lang="en" sz="1800" baseline="-25000">
                <a:solidFill>
                  <a:schemeClr val="dk1"/>
                </a:solidFill>
              </a:rPr>
              <a:t>4</a:t>
            </a:r>
            <a:r>
              <a:rPr lang="en" sz="1800">
                <a:solidFill>
                  <a:schemeClr val="dk1"/>
                </a:solidFill>
              </a:rPr>
              <a:t>, derived </a:t>
            </a:r>
            <a:r>
              <a:rPr lang="en" sz="1800" i="1">
                <a:solidFill>
                  <a:schemeClr val="dk1"/>
                </a:solidFill>
              </a:rPr>
              <a:t>p</a:t>
            </a:r>
            <a:r>
              <a:rPr lang="en" sz="1800">
                <a:solidFill>
                  <a:schemeClr val="dk1"/>
                </a:solidFill>
              </a:rPr>
              <a:t>CO</a:t>
            </a:r>
            <a:r>
              <a:rPr lang="en" sz="1800" baseline="-25000">
                <a:solidFill>
                  <a:schemeClr val="dk1"/>
                </a:solidFill>
              </a:rPr>
              <a:t>2</a:t>
            </a:r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1"/>
          <p:cNvSpPr txBox="1">
            <a:spLocks noGrp="1"/>
          </p:cNvSpPr>
          <p:nvPr>
            <p:ph type="ctrTitle"/>
          </p:nvPr>
        </p:nvSpPr>
        <p:spPr>
          <a:xfrm>
            <a:off x="311700" y="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dirty="0"/>
              <a:t>Current Focus</a:t>
            </a:r>
            <a:endParaRPr sz="3500" dirty="0"/>
          </a:p>
        </p:txBody>
      </p:sp>
      <p:sp>
        <p:nvSpPr>
          <p:cNvPr id="139" name="Google Shape;139;p21"/>
          <p:cNvSpPr txBox="1"/>
          <p:nvPr/>
        </p:nvSpPr>
        <p:spPr>
          <a:xfrm>
            <a:off x="211300" y="1406100"/>
            <a:ext cx="8689800" cy="28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290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Formal integration of SOCONET into the GOOS OCG</a:t>
            </a:r>
            <a:endParaRPr sz="1800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Formalize and convene SOCONET Steering Committee</a:t>
            </a:r>
            <a:endParaRPr sz="1800">
              <a:solidFill>
                <a:schemeClr val="dk1"/>
              </a:solidFill>
            </a:endParaRPr>
          </a:p>
          <a:p>
            <a:pPr marL="914400" lvl="1" indent="-342900" algn="l" rtl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 sz="1800">
                <a:solidFill>
                  <a:schemeClr val="dk1"/>
                </a:solidFill>
              </a:rPr>
              <a:t>Unofficial interim SC is currently writing grants and taking stocktake of SOCONET observing assets</a:t>
            </a:r>
            <a:endParaRPr sz="1800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08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Develop SOCONET Implementation Plan, including network mission, targets, and design</a:t>
            </a:r>
            <a:endParaRPr sz="1800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Serve metadata and perform platform tracking through OceanOPS - NOAA pilot</a:t>
            </a:r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534</Words>
  <Application>Microsoft Office PowerPoint</Application>
  <PresentationFormat>On-screen Show (16:9)</PresentationFormat>
  <Paragraphs>76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Simple Light</vt:lpstr>
      <vt:lpstr>Emerging Network Session, OCG-15</vt:lpstr>
      <vt:lpstr>Motivation</vt:lpstr>
      <vt:lpstr>Motivation</vt:lpstr>
      <vt:lpstr>SOCONET history</vt:lpstr>
      <vt:lpstr>What is SOCONET?</vt:lpstr>
      <vt:lpstr>What is SOCONET?</vt:lpstr>
      <vt:lpstr>Attributes</vt:lpstr>
      <vt:lpstr>Initial Objectives (years 1-5)</vt:lpstr>
      <vt:lpstr>Current Focus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Emerging Network Session, OCG-15</dc:title>
  <cp:lastModifiedBy>TRAV10_admin</cp:lastModifiedBy>
  <cp:revision>2</cp:revision>
  <dcterms:modified xsi:type="dcterms:W3CDTF">2024-05-15T18:31:55Z</dcterms:modified>
</cp:coreProperties>
</file>