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microsoft.com/office/2020/02/relationships/classificationlabels" Target="docMetadata/LabelInfo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15119350" cy="21383625"/>
  <p:notesSz cx="6858000" cy="9144000"/>
  <p:embeddedFontLst>
    <p:embeddedFont>
      <p:font typeface="Helvetica Neue" panose="02000503000000020004" pitchFamily="2" charset="0"/>
      <p:regular r:id="rId4"/>
      <p:bold r:id="rId5"/>
      <p:italic r:id="rId6"/>
      <p:boldItalic r:id="rId7"/>
    </p:embeddedFont>
    <p:embeddedFont>
      <p:font typeface="Montserrat" pitchFamily="2" charset="77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38" d="100"/>
          <a:sy n="38" d="100"/>
        </p:scale>
        <p:origin x="3296" y="264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72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5423" y="3095556"/>
            <a:ext cx="14089200" cy="85335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09" y="11782819"/>
            <a:ext cx="14089200" cy="32952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15409" y="4598693"/>
            <a:ext cx="14089200" cy="81633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15409" y="13105313"/>
            <a:ext cx="14089200" cy="5408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514350" algn="ctr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914400" lvl="1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5409" y="8942117"/>
            <a:ext cx="14089200" cy="34998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15409" y="4791392"/>
            <a:ext cx="14089200" cy="142035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914400" lvl="1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15409" y="4791392"/>
            <a:ext cx="6614100" cy="142035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990583" y="4791392"/>
            <a:ext cx="6614100" cy="142035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15409" y="2309896"/>
            <a:ext cx="4643100" cy="31419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5409" y="5777235"/>
            <a:ext cx="4643100" cy="132183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10650" y="1871490"/>
            <a:ext cx="10529400" cy="170073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1pPr>
            <a:lvl2pPr lvl="1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2pPr>
            <a:lvl3pPr lvl="2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3pPr>
            <a:lvl4pPr lvl="3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4pPr>
            <a:lvl5pPr lvl="4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5pPr>
            <a:lvl6pPr lvl="5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6pPr>
            <a:lvl7pPr lvl="6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7pPr>
            <a:lvl8pPr lvl="7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8pPr>
            <a:lvl9pPr lvl="8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520"/>
            <a:ext cx="7560000" cy="2138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27475" tIns="227475" rIns="227475" bIns="227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39016" y="5126901"/>
            <a:ext cx="6688800" cy="61626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39016" y="11653729"/>
            <a:ext cx="6688800" cy="51348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167677" y="3010328"/>
            <a:ext cx="6344700" cy="153624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914400" lvl="1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5409" y="17588532"/>
            <a:ext cx="9919200" cy="25158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4791392"/>
            <a:ext cx="14089200" cy="14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●"/>
              <a:defRPr sz="4500">
                <a:solidFill>
                  <a:schemeClr val="dk2"/>
                </a:solidFill>
              </a:defRPr>
            </a:lvl1pPr>
            <a:lvl2pPr marL="914400" lvl="1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3pPr>
            <a:lvl4pPr marL="1828800" lvl="3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4pPr>
            <a:lvl5pPr marL="2286000" lvl="4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5pPr>
            <a:lvl6pPr marL="2743200" lvl="5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6pPr>
            <a:lvl7pPr marL="3200400" lvl="6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7pPr>
            <a:lvl8pPr marL="3657600" lvl="7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8pPr>
            <a:lvl9pPr marL="4114800" lvl="8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 algn="r">
              <a:buNone/>
              <a:defRPr sz="2500">
                <a:solidFill>
                  <a:schemeClr val="dk2"/>
                </a:solidFill>
              </a:defRPr>
            </a:lvl1pPr>
            <a:lvl2pPr lvl="1" algn="r">
              <a:buNone/>
              <a:defRPr sz="2500">
                <a:solidFill>
                  <a:schemeClr val="dk2"/>
                </a:solidFill>
              </a:defRPr>
            </a:lvl2pPr>
            <a:lvl3pPr lvl="2" algn="r">
              <a:buNone/>
              <a:defRPr sz="2500">
                <a:solidFill>
                  <a:schemeClr val="dk2"/>
                </a:solidFill>
              </a:defRPr>
            </a:lvl3pPr>
            <a:lvl4pPr lvl="3" algn="r">
              <a:buNone/>
              <a:defRPr sz="2500">
                <a:solidFill>
                  <a:schemeClr val="dk2"/>
                </a:solidFill>
              </a:defRPr>
            </a:lvl4pPr>
            <a:lvl5pPr lvl="4" algn="r">
              <a:buNone/>
              <a:defRPr sz="2500">
                <a:solidFill>
                  <a:schemeClr val="dk2"/>
                </a:solidFill>
              </a:defRPr>
            </a:lvl5pPr>
            <a:lvl6pPr lvl="5" algn="r">
              <a:buNone/>
              <a:defRPr sz="2500">
                <a:solidFill>
                  <a:schemeClr val="dk2"/>
                </a:solidFill>
              </a:defRPr>
            </a:lvl6pPr>
            <a:lvl7pPr lvl="6" algn="r">
              <a:buNone/>
              <a:defRPr sz="2500">
                <a:solidFill>
                  <a:schemeClr val="dk2"/>
                </a:solidFill>
              </a:defRPr>
            </a:lvl7pPr>
            <a:lvl8pPr lvl="7" algn="r">
              <a:buNone/>
              <a:defRPr sz="2500">
                <a:solidFill>
                  <a:schemeClr val="dk2"/>
                </a:solidFill>
              </a:defRPr>
            </a:lvl8pPr>
            <a:lvl9pPr lvl="8" algn="r">
              <a:buNone/>
              <a:defRPr sz="25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11" Type="http://schemas.openxmlformats.org/officeDocument/2006/relationships/hyperlink" Target="mailto:2ann-christine.zinkann@noaa.gov" TargetMode="External"/><Relationship Id="rId5" Type="http://schemas.openxmlformats.org/officeDocument/2006/relationships/image" Target="../media/image2.png"/><Relationship Id="rId10" Type="http://schemas.openxmlformats.org/officeDocument/2006/relationships/hyperlink" Target="mailto:1Tamaryn.Morris@weathersa.co.za" TargetMode="External"/><Relationship Id="rId4" Type="http://schemas.openxmlformats.org/officeDocument/2006/relationships/hyperlink" Target="https://www.meop.net/news/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37311"/>
          <a:stretch/>
        </p:blipFill>
        <p:spPr>
          <a:xfrm>
            <a:off x="243925" y="260525"/>
            <a:ext cx="2591201" cy="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711613" y="415425"/>
            <a:ext cx="7730700" cy="58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Observations Coordination Group (OCG)</a:t>
            </a:r>
            <a:endParaRPr sz="3200" dirty="0">
              <a:solidFill>
                <a:srgbClr val="1F38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0077136" y="10262511"/>
            <a:ext cx="5042214" cy="6894165"/>
          </a:xfrm>
          <a:prstGeom prst="rect">
            <a:avLst/>
          </a:prstGeom>
          <a:solidFill>
            <a:srgbClr val="FFFFFF">
              <a:alpha val="690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Future Plans  and Opportunities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Integrating physics and biological observations to understand how </a:t>
            </a:r>
            <a:r>
              <a:rPr lang="en-US" sz="1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situ</a:t>
            </a:r>
            <a:r>
              <a:rPr lang="en-US" sz="18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physical structure affects biological productivity and animal performance remains a fertile field of study that is a focus for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AniBOS</a:t>
            </a:r>
            <a:r>
              <a:rPr lang="en-US" sz="18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community.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Establishing the links between water column physical properties and phytoplankton bloom dynamics (start, duration, and magnitude) </a:t>
            </a:r>
            <a:endParaRPr lang="en-AU" sz="1800" dirty="0">
              <a:latin typeface="Calibri" panose="020F0502020204030204" pitchFamily="34" charset="0"/>
              <a:ea typeface="Helvetica Neue" panose="02000503000000020004" pitchFamily="2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Evaluating to what extent phytoplankton blooms in different coastal polynyas exhibit fluorescence characteristics indicating iron stress or availability.</a:t>
            </a:r>
            <a:endParaRPr lang="en-AU" sz="1800" dirty="0">
              <a:latin typeface="Calibri" panose="020F0502020204030204" pitchFamily="34" charset="0"/>
              <a:ea typeface="Helvetica Neue" panose="02000503000000020004" pitchFamily="2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Exploring the use of oxygen sensors to constrain the physical influences on biological processes in polynyas.</a:t>
            </a:r>
            <a:endParaRPr lang="en-AU" sz="1800" dirty="0">
              <a:latin typeface="Calibri" panose="020F0502020204030204" pitchFamily="34" charset="0"/>
              <a:ea typeface="Helvetica Neue" panose="02000503000000020004" pitchFamily="2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multinational (Australia, France &amp; Sweden) research project (Using animal-borne sensors to unravel East Antarctic coastal productivity - DP230101368) funded by the Australian Research Council provides the funding (AUD 807K) for the study to 12/2026.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2534" y="10346391"/>
            <a:ext cx="5521358" cy="5509170"/>
          </a:xfrm>
          <a:prstGeom prst="rect">
            <a:avLst/>
          </a:prstGeom>
          <a:solidFill>
            <a:srgbClr val="FFFFFF">
              <a:alpha val="690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2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Highlights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AniiBOS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celebrating 20 years of continuous oceanographic (CTD) observations in the Southern Ocean.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total over 800,000 vertical profiles of Temperature and Salinity (TS) have been collected, primarily by seals in the polar seas, since 2004</a:t>
            </a:r>
            <a:endParaRPr lang="en-AU" sz="1800" dirty="0">
              <a:latin typeface="Calibri" panose="020F0502020204030204" pitchFamily="34" charset="0"/>
              <a:ea typeface="Helvetica Neue" panose="02000503000000020004" pitchFamily="2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MEOP-CTD database version 2024-03-08 is a major update on the previous version, with more than 150,000 new TS profiles made available freely. 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https://www.meop.net/news/</a:t>
            </a:r>
            <a:endParaRPr lang="en-U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Funding has been secured to 2027 to deploy CTDs to seals in the Southern Ocean from IMO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IMOS has invested in an expanded (to 2027) animal borne ocean observing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programme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the tropical seas to the north of Australia. This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programme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will deploy 20 CTDs on turtles in the Timor and Arafura seas</a:t>
            </a:r>
            <a:endParaRPr sz="2000" dirty="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7EA90AD-3A3B-8085-B08A-15ED46AE7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3232" y="42058"/>
            <a:ext cx="1232194" cy="118144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9316557-E3BD-8E5E-D71F-9C5E2C37B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" y="3556310"/>
            <a:ext cx="14988390" cy="67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eal swimming in the water&#10;&#10;Description automatically generated">
            <a:extLst>
              <a:ext uri="{FF2B5EF4-FFF2-40B4-BE49-F238E27FC236}">
                <a16:creationId xmlns:a16="http://schemas.microsoft.com/office/drawing/2014/main" id="{FF1E52CC-B51B-9132-E391-2BE25C20B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654" y="10346391"/>
            <a:ext cx="4105766" cy="5474354"/>
          </a:xfrm>
          <a:prstGeom prst="rect">
            <a:avLst/>
          </a:prstGeom>
        </p:spPr>
      </p:pic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08702325-7CBF-BF27-35D6-610876EABE6B}"/>
              </a:ext>
            </a:extLst>
          </p:cNvPr>
          <p:cNvSpPr txBox="1"/>
          <p:nvPr/>
        </p:nvSpPr>
        <p:spPr>
          <a:xfrm>
            <a:off x="88425" y="16013198"/>
            <a:ext cx="5475467" cy="5232171"/>
          </a:xfrm>
          <a:prstGeom prst="rect">
            <a:avLst/>
          </a:prstGeom>
          <a:solidFill>
            <a:srgbClr val="FFFFFF">
              <a:alpha val="690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Challenges and concerns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en-AU" sz="18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AniBOS</a:t>
            </a:r>
            <a:r>
              <a:rPr lang="en-AU" sz="18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dat</a:t>
            </a: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committee (ADC) identified the 3 needs: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Hosting in-person Data Management meetings, ideally twice annually.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Periodic 1-2 day in-person meetings will allow the Committee to progress essential tasks far more efficiently than through our regular monthly Zoom meetings.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FTE position to support </a:t>
            </a:r>
            <a:r>
              <a:rPr lang="en-AU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AniBOS</a:t>
            </a: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data management development &amp; operation.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ADC members spend considerable time taking on </a:t>
            </a:r>
            <a:r>
              <a:rPr lang="en-AU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AniBOS</a:t>
            </a: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tasks, but this lacks continuity - non-</a:t>
            </a:r>
            <a:r>
              <a:rPr lang="en-AU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AniBOS</a:t>
            </a: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responsibilities take priority. A dedicated </a:t>
            </a:r>
            <a:r>
              <a:rPr lang="en-AU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AniBOS</a:t>
            </a: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employee, to take on data management planning &amp; operational tasks would ensure continuity to facilitate timely task  completion</a:t>
            </a:r>
          </a:p>
        </p:txBody>
      </p:sp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9AFB78EF-6948-B9E0-0AE5-637A5D80C8F8}"/>
              </a:ext>
            </a:extLst>
          </p:cNvPr>
          <p:cNvSpPr txBox="1"/>
          <p:nvPr/>
        </p:nvSpPr>
        <p:spPr>
          <a:xfrm>
            <a:off x="10077136" y="17185115"/>
            <a:ext cx="5082836" cy="3570178"/>
          </a:xfrm>
          <a:prstGeom prst="rect">
            <a:avLst/>
          </a:prstGeom>
          <a:solidFill>
            <a:srgbClr val="FFFFFF">
              <a:alpha val="690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OCG Asks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OCG help identify funding opportunities to support data management &amp; </a:t>
            </a:r>
            <a:r>
              <a:rPr lang="en-AU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OceanOPS</a:t>
            </a: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AU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OceanOPS</a:t>
            </a: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has raised funding concerns,  how will this affect emerging networks that rely on off research funding (noting of course that </a:t>
            </a:r>
            <a:r>
              <a:rPr lang="en-AU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AniBOS</a:t>
            </a: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has built and maintained a continuous times series of ocean observing for 21 years)?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AU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OceanOPS</a:t>
            </a: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 key partner to manage metadata, clear directives from </a:t>
            </a:r>
            <a:r>
              <a:rPr lang="en-AU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OceanOPS</a:t>
            </a:r>
            <a:r>
              <a:rPr lang="en-AU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mutual obligations can facilitate solutions</a:t>
            </a:r>
          </a:p>
        </p:txBody>
      </p:sp>
      <p:pic>
        <p:nvPicPr>
          <p:cNvPr id="12" name="Picture 11" descr="A seal with a radio on its head&#10;&#10;Description automatically generated">
            <a:extLst>
              <a:ext uri="{FF2B5EF4-FFF2-40B4-BE49-F238E27FC236}">
                <a16:creationId xmlns:a16="http://schemas.microsoft.com/office/drawing/2014/main" id="{5043FB33-C775-902F-6B21-93AAD6C9F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3152" y="7811322"/>
            <a:ext cx="1957773" cy="1470327"/>
          </a:xfrm>
          <a:prstGeom prst="rect">
            <a:avLst/>
          </a:prstGeom>
        </p:spPr>
      </p:pic>
      <p:pic>
        <p:nvPicPr>
          <p:cNvPr id="14" name="Picture 13" descr="A seal lying in grass with a antenna on its head&#10;&#10;Description automatically generated">
            <a:extLst>
              <a:ext uri="{FF2B5EF4-FFF2-40B4-BE49-F238E27FC236}">
                <a16:creationId xmlns:a16="http://schemas.microsoft.com/office/drawing/2014/main" id="{71979814-092E-0EA0-479B-F82DD8460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6654" y="15858218"/>
            <a:ext cx="4105766" cy="5474355"/>
          </a:xfrm>
          <a:prstGeom prst="rect">
            <a:avLst/>
          </a:prstGeom>
        </p:spPr>
      </p:pic>
      <p:sp>
        <p:nvSpPr>
          <p:cNvPr id="54" name="Google Shape;54;p13"/>
          <p:cNvSpPr txBox="1"/>
          <p:nvPr/>
        </p:nvSpPr>
        <p:spPr>
          <a:xfrm>
            <a:off x="-53825" y="1262749"/>
            <a:ext cx="15261600" cy="2282646"/>
          </a:xfrm>
          <a:prstGeom prst="rect">
            <a:avLst/>
          </a:prstGeom>
          <a:solidFill>
            <a:srgbClr val="18459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rgbClr val="F3841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4000" b="1" dirty="0">
                <a:solidFill>
                  <a:srgbClr val="F38417"/>
                </a:solidFill>
                <a:latin typeface="Montserrat"/>
                <a:ea typeface="Montserrat"/>
                <a:cs typeface="Montserrat"/>
                <a:sym typeface="Montserrat"/>
              </a:rPr>
              <a:t>Animal Borne Ocean Sensors – </a:t>
            </a:r>
            <a:r>
              <a:rPr lang="en-AU" sz="4000" b="1" dirty="0" err="1">
                <a:solidFill>
                  <a:srgbClr val="F38417"/>
                </a:solidFill>
                <a:latin typeface="Montserrat"/>
                <a:ea typeface="Montserrat"/>
                <a:cs typeface="Montserrat"/>
                <a:sym typeface="Montserrat"/>
              </a:rPr>
              <a:t>AniBOS</a:t>
            </a:r>
            <a:endParaRPr lang="en-AU" sz="4000" b="1" dirty="0">
              <a:solidFill>
                <a:srgbClr val="F3841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1600" b="1" dirty="0">
                <a:solidFill>
                  <a:srgbClr val="F38417"/>
                </a:solidFill>
                <a:latin typeface="Montserrat"/>
                <a:ea typeface="Montserrat"/>
                <a:cs typeface="Montserrat"/>
                <a:sym typeface="Montserrat"/>
              </a:rPr>
              <a:t>UN Decade – 101 Animal-Borne Ocean Sensors: A decadal vision through new eyes</a:t>
            </a:r>
            <a:endParaRPr sz="1600" b="1" dirty="0">
              <a:solidFill>
                <a:srgbClr val="F3841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Clive McMahon</a:t>
            </a:r>
            <a:r>
              <a:rPr lang="en-GB" sz="1600" b="1" baseline="30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r>
              <a:rPr lang="en-GB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GB" sz="16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clive.mcmahon@sims.org.au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);</a:t>
            </a:r>
            <a:r>
              <a:rPr lang="en-GB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Fabien Roquet</a:t>
            </a:r>
            <a:r>
              <a:rPr lang="en-GB" sz="1600" b="1" baseline="30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16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Fabien.roquet@gu.se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u="sng" baseline="30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GB" sz="1600" u="sng" baseline="30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IMOS Animal tagging, Sydney Institute of Marine Science   |    </a:t>
            </a:r>
            <a:r>
              <a:rPr lang="en-GB" sz="1600" u="sng" baseline="30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AU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Gothenburg University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4946431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513</Words>
  <Application>Microsoft Macintosh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Arial</vt:lpstr>
      <vt:lpstr>Calibri</vt:lpstr>
      <vt:lpstr>Helvetica Neue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Clive McMahon</cp:lastModifiedBy>
  <cp:revision>6</cp:revision>
  <dcterms:modified xsi:type="dcterms:W3CDTF">2024-05-13T22:43:47Z</dcterms:modified>
</cp:coreProperties>
</file>