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14" roundtripDataSignature="AMtx7miN/V31bVTqQRk+lOhmHtFgTXPq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" name="Google Shape;11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" name="Google Shape;124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16bb1a2444_4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" name="Google Shape;133;g216bb1a2444_4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" name="Google Shape;142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b87892233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g2b87892233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" name="Google Shape;152;g2b878922338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16bb1a2444_4_3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" name="Google Shape;160;g216bb1a2444_4_3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2" name="Google Shape;18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5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/>
          <p:nvPr/>
        </p:nvSpPr>
        <p:spPr>
          <a:xfrm>
            <a:off x="0" y="1857600"/>
            <a:ext cx="12192000" cy="500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7"/>
          <p:cNvSpPr txBox="1"/>
          <p:nvPr>
            <p:ph type="ctrTitle"/>
          </p:nvPr>
        </p:nvSpPr>
        <p:spPr>
          <a:xfrm>
            <a:off x="1367999" y="2790000"/>
            <a:ext cx="6877011" cy="14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7"/>
          <p:cNvSpPr txBox="1"/>
          <p:nvPr>
            <p:ph idx="1" type="subTitle"/>
          </p:nvPr>
        </p:nvSpPr>
        <p:spPr>
          <a:xfrm>
            <a:off x="1367999" y="4597200"/>
            <a:ext cx="6877012" cy="9282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descr="Logo&#10;&#10;Description automatically generated" id="21" name="Google Shape;21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68000" y="576000"/>
            <a:ext cx="2970000" cy="83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Image Left" showMasterSp="0">
  <p:cSld name="Title Slide Image Lef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/>
          <p:nvPr>
            <p:ph idx="2" type="pic"/>
          </p:nvPr>
        </p:nvSpPr>
        <p:spPr>
          <a:xfrm>
            <a:off x="0" y="0"/>
            <a:ext cx="691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78" name="Google Shape;78;p13"/>
          <p:cNvSpPr txBox="1"/>
          <p:nvPr>
            <p:ph type="ctrTitle"/>
          </p:nvPr>
        </p:nvSpPr>
        <p:spPr>
          <a:xfrm>
            <a:off x="7560000" y="3160800"/>
            <a:ext cx="3944613" cy="18661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ial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" type="subTitle"/>
          </p:nvPr>
        </p:nvSpPr>
        <p:spPr>
          <a:xfrm>
            <a:off x="7560000" y="5162400"/>
            <a:ext cx="3944613" cy="75764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sz="1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descr="Logo&#10;&#10;Description automatically generated" id="80" name="Google Shape;80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60000" y="720000"/>
            <a:ext cx="2970000" cy="83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Large Image">
  <p:cSld name="Content and Large Image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5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" name="Google Shape;85;p15"/>
          <p:cNvSpPr txBox="1"/>
          <p:nvPr>
            <p:ph idx="1" type="body"/>
          </p:nvPr>
        </p:nvSpPr>
        <p:spPr>
          <a:xfrm>
            <a:off x="720726" y="1296988"/>
            <a:ext cx="3913200" cy="46164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5"/>
          <p:cNvSpPr txBox="1"/>
          <p:nvPr>
            <p:ph type="title"/>
          </p:nvPr>
        </p:nvSpPr>
        <p:spPr>
          <a:xfrm>
            <a:off x="720726" y="722313"/>
            <a:ext cx="391320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5"/>
          <p:cNvSpPr/>
          <p:nvPr>
            <p:ph idx="2" type="pic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">
  <p:cSld name="Three Column">
    <p:bg>
      <p:bgPr>
        <a:solidFill>
          <a:schemeClr val="accen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/>
          <p:nvPr/>
        </p:nvSpPr>
        <p:spPr>
          <a:xfrm>
            <a:off x="0" y="0"/>
            <a:ext cx="12192000" cy="23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7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7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7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720725" y="1296988"/>
            <a:ext cx="66816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17"/>
          <p:cNvSpPr txBox="1"/>
          <p:nvPr>
            <p:ph idx="2" type="body"/>
          </p:nvPr>
        </p:nvSpPr>
        <p:spPr>
          <a:xfrm>
            <a:off x="720724" y="2728800"/>
            <a:ext cx="3464013" cy="3184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17"/>
          <p:cNvSpPr txBox="1"/>
          <p:nvPr>
            <p:ph idx="3" type="body"/>
          </p:nvPr>
        </p:nvSpPr>
        <p:spPr>
          <a:xfrm>
            <a:off x="4363199" y="2728800"/>
            <a:ext cx="3464013" cy="3184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17"/>
          <p:cNvSpPr txBox="1"/>
          <p:nvPr>
            <p:ph idx="4" type="body"/>
          </p:nvPr>
        </p:nvSpPr>
        <p:spPr>
          <a:xfrm>
            <a:off x="8005674" y="2728800"/>
            <a:ext cx="3464013" cy="31846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98" name="Google Shape;98;p17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Image">
  <p:cSld name="Section Header Image"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1" name="Google Shape;101;p19"/>
          <p:cNvSpPr/>
          <p:nvPr>
            <p:ph idx="2" type="pic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02" name="Google Shape;102;p19"/>
          <p:cNvSpPr txBox="1"/>
          <p:nvPr>
            <p:ph type="title"/>
          </p:nvPr>
        </p:nvSpPr>
        <p:spPr>
          <a:xfrm>
            <a:off x="720725" y="1296988"/>
            <a:ext cx="4169327" cy="3853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900"/>
              <a:buFont typeface="Arial"/>
              <a:buNone/>
              <a:defRPr sz="49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lide">
  <p:cSld name="Quote Slide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720725" y="1882800"/>
            <a:ext cx="7740000" cy="28272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720725" y="5065200"/>
            <a:ext cx="7740000" cy="447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 sz="1800"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09" name="Google Shape;109;p21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3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3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3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Image">
  <p:cSld name="Content and Imag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9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9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6" name="Google Shape;26;p9"/>
          <p:cNvSpPr txBox="1"/>
          <p:nvPr>
            <p:ph idx="1" type="body"/>
          </p:nvPr>
        </p:nvSpPr>
        <p:spPr>
          <a:xfrm>
            <a:off x="720726" y="1296988"/>
            <a:ext cx="5518800" cy="46164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type="title"/>
          </p:nvPr>
        </p:nvSpPr>
        <p:spPr>
          <a:xfrm>
            <a:off x="720726" y="722313"/>
            <a:ext cx="551880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9"/>
          <p:cNvSpPr/>
          <p:nvPr>
            <p:ph idx="2" type="pic"/>
          </p:nvPr>
        </p:nvSpPr>
        <p:spPr>
          <a:xfrm>
            <a:off x="6900000" y="0"/>
            <a:ext cx="52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2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2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4" name="Google Shape;34;p22"/>
          <p:cNvSpPr txBox="1"/>
          <p:nvPr>
            <p:ph idx="1" type="body"/>
          </p:nvPr>
        </p:nvSpPr>
        <p:spPr>
          <a:xfrm>
            <a:off x="720725" y="1296988"/>
            <a:ext cx="66816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 with Images">
  <p:cSld name="Two Columns with Image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216bb1a2444_4_146"/>
          <p:cNvSpPr txBox="1"/>
          <p:nvPr>
            <p:ph type="title"/>
          </p:nvPr>
        </p:nvSpPr>
        <p:spPr>
          <a:xfrm>
            <a:off x="720726" y="7223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g216bb1a2444_4_146"/>
          <p:cNvSpPr txBox="1"/>
          <p:nvPr>
            <p:ph idx="10" type="dt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g216bb1a2444_4_146"/>
          <p:cNvSpPr txBox="1"/>
          <p:nvPr>
            <p:ph idx="11" type="ftr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g216bb1a2444_4_146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g216bb1a2444_4_146"/>
          <p:cNvSpPr/>
          <p:nvPr>
            <p:ph idx="2" type="pic"/>
          </p:nvPr>
        </p:nvSpPr>
        <p:spPr>
          <a:xfrm>
            <a:off x="720725" y="1857600"/>
            <a:ext cx="5302800" cy="201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41" name="Google Shape;41;g216bb1a2444_4_146"/>
          <p:cNvSpPr txBox="1"/>
          <p:nvPr>
            <p:ph idx="1" type="body"/>
          </p:nvPr>
        </p:nvSpPr>
        <p:spPr>
          <a:xfrm>
            <a:off x="720725" y="3872238"/>
            <a:ext cx="5302800" cy="204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g216bb1a2444_4_146"/>
          <p:cNvSpPr/>
          <p:nvPr>
            <p:ph idx="3" type="pic"/>
          </p:nvPr>
        </p:nvSpPr>
        <p:spPr>
          <a:xfrm>
            <a:off x="6166888" y="1857600"/>
            <a:ext cx="5302800" cy="201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43" name="Google Shape;43;g216bb1a2444_4_146"/>
          <p:cNvSpPr txBox="1"/>
          <p:nvPr>
            <p:ph idx="4" type="body"/>
          </p:nvPr>
        </p:nvSpPr>
        <p:spPr>
          <a:xfrm>
            <a:off x="6166888" y="3872238"/>
            <a:ext cx="5302800" cy="204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4"/>
          <p:cNvSpPr txBox="1"/>
          <p:nvPr>
            <p:ph idx="1" type="body"/>
          </p:nvPr>
        </p:nvSpPr>
        <p:spPr>
          <a:xfrm>
            <a:off x="720723" y="1296988"/>
            <a:ext cx="4729162" cy="4616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2" type="body"/>
          </p:nvPr>
        </p:nvSpPr>
        <p:spPr>
          <a:xfrm>
            <a:off x="6096000" y="1296988"/>
            <a:ext cx="4729162" cy="4616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4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4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 Image" showMasterSp="0">
  <p:cSld name="Closing Slide Imag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type="ctrTitle"/>
          </p:nvPr>
        </p:nvSpPr>
        <p:spPr>
          <a:xfrm>
            <a:off x="720725" y="2854801"/>
            <a:ext cx="4073912" cy="10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" type="subTitle"/>
          </p:nvPr>
        </p:nvSpPr>
        <p:spPr>
          <a:xfrm>
            <a:off x="720725" y="3873600"/>
            <a:ext cx="4073912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0" sz="2400">
                <a:solidFill>
                  <a:schemeClr val="accent2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1" sz="24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4" name="Google Shape;54;p11"/>
          <p:cNvSpPr/>
          <p:nvPr>
            <p:ph idx="2" type="pic"/>
          </p:nvPr>
        </p:nvSpPr>
        <p:spPr>
          <a:xfrm>
            <a:off x="5287200" y="0"/>
            <a:ext cx="6858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pic>
        <p:nvPicPr>
          <p:cNvPr descr="Logo&#10;&#10;Description automatically generated" id="55" name="Google Shape;55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0725" y="860400"/>
            <a:ext cx="2970000" cy="838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Google Shape;56;p11"/>
          <p:cNvGrpSpPr/>
          <p:nvPr/>
        </p:nvGrpSpPr>
        <p:grpSpPr>
          <a:xfrm>
            <a:off x="720725" y="5472000"/>
            <a:ext cx="4009268" cy="694945"/>
            <a:chOff x="720725" y="5218493"/>
            <a:chExt cx="4009268" cy="694945"/>
          </a:xfrm>
        </p:grpSpPr>
        <p:pic>
          <p:nvPicPr>
            <p:cNvPr id="57" name="Google Shape;57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032000" y="5325173"/>
              <a:ext cx="697993" cy="5882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867282" y="5309933"/>
              <a:ext cx="826010" cy="6035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20725" y="5279453"/>
              <a:ext cx="594361" cy="633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1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653795" y="5218493"/>
              <a:ext cx="874778" cy="69494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bg>
      <p:bgPr>
        <a:solidFill>
          <a:schemeClr val="accent1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/>
          <p:nvPr>
            <p:ph type="title"/>
          </p:nvPr>
        </p:nvSpPr>
        <p:spPr>
          <a:xfrm>
            <a:off x="720725" y="1296988"/>
            <a:ext cx="6155488" cy="385362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Arial"/>
              <a:buNone/>
              <a:defRPr sz="49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64" name="Google Shape;64;p20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/>
          <p:nvPr>
            <p:ph idx="1" type="body"/>
          </p:nvPr>
        </p:nvSpPr>
        <p:spPr>
          <a:xfrm>
            <a:off x="720726" y="1296988"/>
            <a:ext cx="8118000" cy="46164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indent="-342900" lvl="3" marL="18288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8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8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8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0" name="Google Shape;70;p8"/>
          <p:cNvSpPr txBox="1"/>
          <p:nvPr>
            <p:ph type="title"/>
          </p:nvPr>
        </p:nvSpPr>
        <p:spPr>
          <a:xfrm>
            <a:off x="720726" y="722313"/>
            <a:ext cx="811800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Image" showMasterSp="0">
  <p:cSld name="Title Slide Image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type="ctrTitle"/>
          </p:nvPr>
        </p:nvSpPr>
        <p:spPr>
          <a:xfrm>
            <a:off x="1368000" y="2988000"/>
            <a:ext cx="3726761" cy="17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rial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" type="subTitle"/>
          </p:nvPr>
        </p:nvSpPr>
        <p:spPr>
          <a:xfrm>
            <a:off x="1368000" y="4982400"/>
            <a:ext cx="3726761" cy="75764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sz="1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descr="Logo&#10;&#10;Description automatically generated" id="74" name="Google Shape;74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68000" y="1202400"/>
            <a:ext cx="2970000" cy="83875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2"/>
          <p:cNvSpPr/>
          <p:nvPr>
            <p:ph idx="2" type="pic"/>
          </p:nvPr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6"/>
          <p:cNvSpPr txBox="1"/>
          <p:nvPr>
            <p:ph idx="1" type="body"/>
          </p:nvPr>
        </p:nvSpPr>
        <p:spPr>
          <a:xfrm>
            <a:off x="720725" y="1296988"/>
            <a:ext cx="10750549" cy="46164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6"/>
          <p:cNvSpPr txBox="1"/>
          <p:nvPr>
            <p:ph idx="10" type="dt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6"/>
          <p:cNvSpPr txBox="1"/>
          <p:nvPr>
            <p:ph idx="11" type="ftr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6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5" name="Google Shape;15;p6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" name="Google Shape;16;p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20725" y="6195599"/>
            <a:ext cx="899162" cy="33223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54">
          <p15:clr>
            <a:srgbClr val="F26B43"/>
          </p15:clr>
        </p15:guide>
        <p15:guide id="4" pos="6819">
          <p15:clr>
            <a:srgbClr val="F26B43"/>
          </p15:clr>
        </p15:guide>
        <p15:guide id="5" orient="horz" pos="455">
          <p15:clr>
            <a:srgbClr val="F26B43"/>
          </p15:clr>
        </p15:guide>
        <p15:guide id="6" orient="horz" pos="3725">
          <p15:clr>
            <a:srgbClr val="F26B43"/>
          </p15:clr>
        </p15:guide>
        <p15:guide id="7" orient="horz" pos="817">
          <p15:clr>
            <a:srgbClr val="F26B43"/>
          </p15:clr>
        </p15:guide>
        <p15:guide id="8" orient="horz" pos="1293">
          <p15:clr>
            <a:srgbClr val="F26B43"/>
          </p15:clr>
        </p15:guide>
        <p15:guide id="9" pos="72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Relationship Id="rId4" Type="http://schemas.openxmlformats.org/officeDocument/2006/relationships/image" Target="../media/image11.jpg"/><Relationship Id="rId5" Type="http://schemas.openxmlformats.org/officeDocument/2006/relationships/image" Target="../media/image8.jpg"/><Relationship Id="rId6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"/>
          <p:cNvSpPr txBox="1"/>
          <p:nvPr>
            <p:ph type="ctrTitle"/>
          </p:nvPr>
        </p:nvSpPr>
        <p:spPr>
          <a:xfrm>
            <a:off x="1368000" y="2790000"/>
            <a:ext cx="10460700" cy="14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lang="en-GB" sz="4600"/>
              <a:t>Session 11: Network Issues and opportunities</a:t>
            </a:r>
            <a:br>
              <a:rPr lang="en-GB"/>
            </a:br>
            <a:endParaRPr/>
          </a:p>
        </p:txBody>
      </p:sp>
      <p:sp>
        <p:nvSpPr>
          <p:cNvPr id="119" name="Google Shape;119;p1"/>
          <p:cNvSpPr txBox="1"/>
          <p:nvPr>
            <p:ph idx="1" type="subTitle"/>
          </p:nvPr>
        </p:nvSpPr>
        <p:spPr>
          <a:xfrm>
            <a:off x="1368000" y="4597200"/>
            <a:ext cx="98952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Emma Heslop and Ting Yu</a:t>
            </a:r>
            <a:endParaRPr/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20" name="Google Shape;12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226275"/>
            <a:ext cx="5839476" cy="14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"/>
          <p:cNvSpPr txBox="1"/>
          <p:nvPr>
            <p:ph idx="1" type="subTitle"/>
          </p:nvPr>
        </p:nvSpPr>
        <p:spPr>
          <a:xfrm>
            <a:off x="1294500" y="5525400"/>
            <a:ext cx="98952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Fifteenth Observations Coordination Group Meeting (OCG-15)</a:t>
            </a:r>
            <a:endParaRPr/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13-17 May 2024, Ocean Networks Canada, Victoria, British Columbia, Canada</a:t>
            </a:r>
            <a:endParaRPr/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7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/>
              <a:t>Metadata </a:t>
            </a:r>
            <a:r>
              <a:rPr lang="en-GB" sz="2800"/>
              <a:t>- issues to discuss and get to the bottom of</a:t>
            </a:r>
            <a:endParaRPr sz="2800"/>
          </a:p>
        </p:txBody>
      </p:sp>
      <p:sp>
        <p:nvSpPr>
          <p:cNvPr id="127" name="Google Shape;127;p27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8" name="Google Shape;128;p27"/>
          <p:cNvSpPr txBox="1"/>
          <p:nvPr>
            <p:ph idx="1" type="body"/>
          </p:nvPr>
        </p:nvSpPr>
        <p:spPr>
          <a:xfrm>
            <a:off x="263525" y="2150125"/>
            <a:ext cx="3718500" cy="204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>
                <a:solidFill>
                  <a:schemeClr val="lt1"/>
                </a:solidFill>
              </a:rPr>
              <a:t>OceanSITES</a:t>
            </a:r>
            <a:endParaRPr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en-GB" sz="1600">
                <a:solidFill>
                  <a:schemeClr val="lt1"/>
                </a:solidFill>
              </a:rPr>
              <a:t>Motivate PIs to update metadata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en-GB" sz="1600">
                <a:solidFill>
                  <a:schemeClr val="lt1"/>
                </a:solidFill>
              </a:rPr>
              <a:t>Data &amp; metadata access: Transform from a GDAC-centric to a truly “distributed data archive”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9" name="Google Shape;129;p27"/>
          <p:cNvSpPr txBox="1"/>
          <p:nvPr>
            <p:ph idx="1" type="body"/>
          </p:nvPr>
        </p:nvSpPr>
        <p:spPr>
          <a:xfrm>
            <a:off x="4241925" y="2150125"/>
            <a:ext cx="3686700" cy="20412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16000" lIns="216000" spcFirstLastPara="1" rIns="216000" wrap="square" tIns="216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>
                <a:solidFill>
                  <a:schemeClr val="dk1"/>
                </a:solidFill>
              </a:rPr>
              <a:t>DBCP</a:t>
            </a:r>
            <a:endParaRPr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>
                <a:solidFill>
                  <a:schemeClr val="dk1"/>
                </a:solidFill>
              </a:rPr>
              <a:t>Not all metadata synchronized to OSCAR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GB" sz="1600">
                <a:solidFill>
                  <a:schemeClr val="dk1"/>
                </a:solidFill>
              </a:rPr>
              <a:t>Identified data buoys not sharing real time data to GTS, but somewhere else such as those in Copernicus.</a:t>
            </a:r>
            <a:r>
              <a:rPr lang="en-GB" sz="1050">
                <a:solidFill>
                  <a:schemeClr val="dk1"/>
                </a:solidFill>
              </a:rPr>
              <a:t> 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0" name="Google Shape;130;p27"/>
          <p:cNvSpPr txBox="1"/>
          <p:nvPr>
            <p:ph idx="1" type="body"/>
          </p:nvPr>
        </p:nvSpPr>
        <p:spPr>
          <a:xfrm>
            <a:off x="8220325" y="2150125"/>
            <a:ext cx="3686700" cy="204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>
                <a:solidFill>
                  <a:schemeClr val="lt1"/>
                </a:solidFill>
              </a:rPr>
              <a:t>SOT</a:t>
            </a:r>
            <a:endParaRPr>
              <a:solidFill>
                <a:schemeClr val="l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en-GB" sz="1600">
                <a:solidFill>
                  <a:schemeClr val="lt1"/>
                </a:solidFill>
              </a:rPr>
              <a:t>Most data from VOS which goes to GTS is not submitted afterwards to one of the two VOS GDACs</a:t>
            </a:r>
            <a:endParaRPr sz="1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16bb1a2444_4_15"/>
          <p:cNvSpPr txBox="1"/>
          <p:nvPr>
            <p:ph type="title"/>
          </p:nvPr>
        </p:nvSpPr>
        <p:spPr>
          <a:xfrm>
            <a:off x="720726" y="7223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lang="en-GB"/>
              <a:t>OceanOPS issues - </a:t>
            </a:r>
            <a:r>
              <a:rPr lang="en-GB" sz="2800"/>
              <a:t>restructuring/outage - are </a:t>
            </a:r>
            <a:r>
              <a:rPr lang="en-GB" sz="2800"/>
              <a:t>things</a:t>
            </a:r>
            <a:r>
              <a:rPr lang="en-GB" sz="2800"/>
              <a:t> </a:t>
            </a:r>
            <a:r>
              <a:rPr lang="en-GB" sz="2800"/>
              <a:t>returning</a:t>
            </a:r>
            <a:r>
              <a:rPr lang="en-GB" sz="2800"/>
              <a:t> to normal, are these core services, how do we </a:t>
            </a:r>
            <a:r>
              <a:rPr lang="en-GB" sz="2800"/>
              <a:t>prevent</a:t>
            </a:r>
            <a:r>
              <a:rPr lang="en-GB" sz="2800"/>
              <a:t> future outage.</a:t>
            </a:r>
            <a:endParaRPr sz="2800"/>
          </a:p>
        </p:txBody>
      </p:sp>
      <p:sp>
        <p:nvSpPr>
          <p:cNvPr id="136" name="Google Shape;136;g216bb1a2444_4_15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7" name="Google Shape;137;g216bb1a2444_4_15"/>
          <p:cNvSpPr txBox="1"/>
          <p:nvPr>
            <p:ph idx="1" type="body"/>
          </p:nvPr>
        </p:nvSpPr>
        <p:spPr>
          <a:xfrm>
            <a:off x="1488825" y="2224250"/>
            <a:ext cx="3534000" cy="158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/>
          <a:p>
            <a: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GB" sz="1800"/>
              <a:t>DBCP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Webpages still under maintenance both integrated dashboards and static one.</a:t>
            </a:r>
            <a:endParaRPr sz="1500"/>
          </a:p>
        </p:txBody>
      </p:sp>
      <p:sp>
        <p:nvSpPr>
          <p:cNvPr id="138" name="Google Shape;138;g216bb1a2444_4_15"/>
          <p:cNvSpPr txBox="1"/>
          <p:nvPr>
            <p:ph idx="1" type="body"/>
          </p:nvPr>
        </p:nvSpPr>
        <p:spPr>
          <a:xfrm>
            <a:off x="1488825" y="4040450"/>
            <a:ext cx="3534000" cy="20412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216000" lIns="216000" spcFirstLastPara="1" rIns="216000" wrap="square" tIns="216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1800">
                <a:solidFill>
                  <a:schemeClr val="dk1"/>
                </a:solidFill>
              </a:rPr>
              <a:t>Argo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</a:rPr>
              <a:t>The ongoing outage at OceanOPS is a major issue for Argo and makes it difficult to meet our responsibilities under IOC resolutions with respect to measurements in EEZs.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139" name="Google Shape;139;g216bb1a2444_4_15"/>
          <p:cNvSpPr txBox="1"/>
          <p:nvPr>
            <p:ph idx="1" type="body"/>
          </p:nvPr>
        </p:nvSpPr>
        <p:spPr>
          <a:xfrm>
            <a:off x="5873200" y="2224250"/>
            <a:ext cx="4402800" cy="385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/>
          <a:p>
            <a: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GB" sz="1800"/>
              <a:t>VOS</a:t>
            </a:r>
            <a:r>
              <a:rPr lang="en-GB" sz="1800"/>
              <a:t>P&amp;SOOPIP /SOT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Lengthy outage of OceanOPS portal during migration. Network operators unable to access new SOT-IDs or register new ships during this time.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/>
              <a:t>TT-KPI/SOT</a:t>
            </a:r>
            <a:endParaRPr b="1"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Current funding issues at OceanOps poses a risk to implementation of new SOT KPIs.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/>
              <a:t>TT-Metadata /SOT</a:t>
            </a:r>
            <a:endParaRPr b="1" sz="16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/>
              <a:t>Pose a risk to long term support and management of metadata across the networks.</a:t>
            </a:r>
            <a:r>
              <a:rPr lang="en-GB" sz="1600"/>
              <a:t> </a:t>
            </a:r>
            <a:endParaRPr sz="160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>
            <p:ph type="title"/>
          </p:nvPr>
        </p:nvSpPr>
        <p:spPr>
          <a:xfrm>
            <a:off x="720726" y="722313"/>
            <a:ext cx="551880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/>
              <a:t>Regional connections </a:t>
            </a:r>
            <a:r>
              <a:rPr lang="en-GB" sz="2800"/>
              <a:t>- how can OCG help - what are good pathways</a:t>
            </a:r>
            <a:endParaRPr sz="2800"/>
          </a:p>
        </p:txBody>
      </p:sp>
      <p:sp>
        <p:nvSpPr>
          <p:cNvPr id="145" name="Google Shape;145;p28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6" name="Google Shape;146;p28"/>
          <p:cNvSpPr txBox="1"/>
          <p:nvPr>
            <p:ph idx="1" type="body"/>
          </p:nvPr>
        </p:nvSpPr>
        <p:spPr>
          <a:xfrm>
            <a:off x="577200" y="2241550"/>
            <a:ext cx="5518800" cy="16182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GB"/>
              <a:t>HF Radar</a:t>
            </a:r>
            <a:endParaRPr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 sz="1400">
                <a:solidFill>
                  <a:schemeClr val="dk1"/>
                </a:solidFill>
              </a:rPr>
              <a:t>Funding the Regional coordination and Node in Europe is still a challenge.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 sz="1400">
                <a:solidFill>
                  <a:schemeClr val="dk1"/>
                </a:solidFill>
              </a:rPr>
              <a:t>The Ocean Radar Conference for Asia (ORCA) did not take place this year on its anticipated 4 year cycle.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 sz="1400">
                <a:solidFill>
                  <a:schemeClr val="dk1"/>
                </a:solidFill>
              </a:rPr>
              <a:t>Still difficult to engage Asian community in the Global HFR network</a:t>
            </a:r>
            <a:endParaRPr sz="1400"/>
          </a:p>
        </p:txBody>
      </p:sp>
      <p:sp>
        <p:nvSpPr>
          <p:cNvPr id="147" name="Google Shape;147;p28"/>
          <p:cNvSpPr txBox="1"/>
          <p:nvPr>
            <p:ph idx="1" type="body"/>
          </p:nvPr>
        </p:nvSpPr>
        <p:spPr>
          <a:xfrm>
            <a:off x="577200" y="4657075"/>
            <a:ext cx="5518800" cy="6702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</a:pPr>
            <a:r>
              <a:rPr lang="en-GB"/>
              <a:t>OceanSITES</a:t>
            </a:r>
            <a:r>
              <a:rPr lang="en-GB"/>
              <a:t>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 sz="1400">
                <a:solidFill>
                  <a:schemeClr val="dk1"/>
                </a:solidFill>
                <a:highlight>
                  <a:srgbClr val="FFFFFF"/>
                </a:highlight>
              </a:rPr>
              <a:t>Seamless integration with GOOS Regional Alliances (GRAs)</a:t>
            </a:r>
            <a:endParaRPr sz="1400">
              <a:highlight>
                <a:srgbClr val="FFFF00"/>
              </a:highlight>
            </a:endParaRPr>
          </a:p>
        </p:txBody>
      </p:sp>
      <p:pic>
        <p:nvPicPr>
          <p:cNvPr id="148" name="Google Shape;148;p28"/>
          <p:cNvPicPr preferRelativeResize="0"/>
          <p:nvPr/>
        </p:nvPicPr>
        <p:blipFill rotWithShape="1">
          <a:blip r:embed="rId3">
            <a:alphaModFix/>
          </a:blip>
          <a:srcRect b="0" l="9071" r="29423" t="0"/>
          <a:stretch/>
        </p:blipFill>
        <p:spPr>
          <a:xfrm>
            <a:off x="6613850" y="0"/>
            <a:ext cx="55781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b878922338_0_0"/>
          <p:cNvSpPr txBox="1"/>
          <p:nvPr>
            <p:ph type="title"/>
          </p:nvPr>
        </p:nvSpPr>
        <p:spPr>
          <a:xfrm>
            <a:off x="720726" y="7223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lang="en-GB"/>
              <a:t>D</a:t>
            </a:r>
            <a:r>
              <a:rPr lang="en-GB"/>
              <a:t>ata use </a:t>
            </a:r>
            <a:r>
              <a:rPr lang="en-GB" sz="2800"/>
              <a:t>- communication g</a:t>
            </a:r>
            <a:r>
              <a:rPr lang="en-GB" sz="2800"/>
              <a:t>aps</a:t>
            </a:r>
            <a:endParaRPr sz="2800"/>
          </a:p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55" name="Google Shape;155;g2b878922338_0_0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6" name="Google Shape;156;g2b878922338_0_0"/>
          <p:cNvSpPr txBox="1"/>
          <p:nvPr>
            <p:ph idx="1" type="body"/>
          </p:nvPr>
        </p:nvSpPr>
        <p:spPr>
          <a:xfrm>
            <a:off x="720725" y="2063704"/>
            <a:ext cx="5302800" cy="273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GB" sz="1600"/>
              <a:t>HF Radar</a:t>
            </a:r>
            <a:endParaRPr b="1" sz="16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Unlock HFR data potential: boost the integration of HFR data in data downstream services, engage end-users, more science-based from HFR observations, enhance the applications development, promote the development and delivery of operational added-value products.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Unlock HFR data assimilation, crucial to improve the model performance; use HFR data to assess the SWOT satellite mission.</a:t>
            </a:r>
            <a:endParaRPr sz="1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pic>
        <p:nvPicPr>
          <p:cNvPr id="157" name="Google Shape;157;g2b878922338_0_0"/>
          <p:cNvPicPr preferRelativeResize="0"/>
          <p:nvPr/>
        </p:nvPicPr>
        <p:blipFill rotWithShape="1">
          <a:blip r:embed="rId3">
            <a:alphaModFix/>
          </a:blip>
          <a:srcRect b="0" l="31478" r="15527" t="0"/>
          <a:stretch/>
        </p:blipFill>
        <p:spPr>
          <a:xfrm>
            <a:off x="6737300" y="0"/>
            <a:ext cx="54547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16bb1a2444_4_305"/>
          <p:cNvSpPr txBox="1"/>
          <p:nvPr>
            <p:ph idx="12" type="sldNum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3" name="Google Shape;163;g216bb1a2444_4_305"/>
          <p:cNvSpPr txBox="1"/>
          <p:nvPr>
            <p:ph type="title"/>
          </p:nvPr>
        </p:nvSpPr>
        <p:spPr>
          <a:xfrm>
            <a:off x="720726" y="722313"/>
            <a:ext cx="55188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/>
              <a:t>IOC/WMO </a:t>
            </a:r>
            <a:endParaRPr/>
          </a:p>
        </p:txBody>
      </p:sp>
      <p:sp>
        <p:nvSpPr>
          <p:cNvPr id="164" name="Google Shape;164;g216bb1a2444_4_305"/>
          <p:cNvSpPr txBox="1"/>
          <p:nvPr/>
        </p:nvSpPr>
        <p:spPr>
          <a:xfrm>
            <a:off x="720725" y="1632200"/>
            <a:ext cx="3445500" cy="18162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dk1"/>
                </a:solidFill>
              </a:rPr>
              <a:t>OceanGliders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</a:rPr>
              <a:t>Exploring Funding Mechanisms: 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</a:rPr>
              <a:t>to secure funding through organizations (WMO or IOC) is crucial. Collaborative funding models, such as sharing mechanisms with Argo, could offer viable solutions</a:t>
            </a:r>
            <a:endParaRPr sz="1500"/>
          </a:p>
        </p:txBody>
      </p:sp>
      <p:sp>
        <p:nvSpPr>
          <p:cNvPr id="165" name="Google Shape;165;g216bb1a2444_4_305"/>
          <p:cNvSpPr txBox="1"/>
          <p:nvPr>
            <p:ph idx="1" type="body"/>
          </p:nvPr>
        </p:nvSpPr>
        <p:spPr>
          <a:xfrm>
            <a:off x="756425" y="3783475"/>
            <a:ext cx="3374100" cy="128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16000" lIns="216000" spcFirstLastPara="1" rIns="216000" wrap="square" tIns="216000">
            <a:noAutofit/>
          </a:bodyPr>
          <a:lstStyle/>
          <a:p>
            <a: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GB" sz="1800">
                <a:solidFill>
                  <a:schemeClr val="lt1"/>
                </a:solidFill>
              </a:rPr>
              <a:t>SOOPI</a:t>
            </a:r>
            <a:r>
              <a:rPr lang="en-GB" sz="1800">
                <a:solidFill>
                  <a:schemeClr val="lt1"/>
                </a:solidFill>
              </a:rPr>
              <a:t>P/SOT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Lack of participation and direct contact with IOC.</a:t>
            </a:r>
            <a:endParaRPr sz="1600">
              <a:solidFill>
                <a:schemeClr val="lt1"/>
              </a:solidFill>
            </a:endParaRPr>
          </a:p>
        </p:txBody>
      </p:sp>
      <p:pic>
        <p:nvPicPr>
          <p:cNvPr id="166" name="Google Shape;166;g216bb1a2444_4_305"/>
          <p:cNvPicPr preferRelativeResize="0"/>
          <p:nvPr/>
        </p:nvPicPr>
        <p:blipFill rotWithShape="1">
          <a:blip r:embed="rId3">
            <a:alphaModFix/>
          </a:blip>
          <a:srcRect b="9" l="1479" r="558" t="9"/>
          <a:stretch/>
        </p:blipFill>
        <p:spPr>
          <a:xfrm>
            <a:off x="6673200" y="0"/>
            <a:ext cx="55188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1"/>
          <p:cNvSpPr txBox="1"/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en-GB"/>
              <a:t>W</a:t>
            </a:r>
            <a:r>
              <a:rPr lang="en-GB"/>
              <a:t>eak points/network function threatened </a:t>
            </a:r>
            <a:r>
              <a:rPr lang="en-GB" sz="2800"/>
              <a:t>- need decide if we highlighting this - if we need to find/support</a:t>
            </a:r>
            <a:endParaRPr sz="2800"/>
          </a:p>
        </p:txBody>
      </p:sp>
      <p:sp>
        <p:nvSpPr>
          <p:cNvPr id="172" name="Google Shape;172;p31"/>
          <p:cNvSpPr txBox="1"/>
          <p:nvPr>
            <p:ph idx="12" type="sldNum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3" name="Google Shape;173;p31"/>
          <p:cNvSpPr txBox="1"/>
          <p:nvPr/>
        </p:nvSpPr>
        <p:spPr>
          <a:xfrm>
            <a:off x="4373850" y="1922850"/>
            <a:ext cx="4013100" cy="25551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HF Radar</a:t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>
                <a:solidFill>
                  <a:schemeClr val="dk1"/>
                </a:solidFill>
              </a:rPr>
              <a:t>Proposed funding for the Regional Associations within the U.S. IOOS office budget is $10 million. This is a reduction of more than 76% from the budgets enacted in fiscal years 2023 and 2024. If enacted,  would cripple the nation’s HF radar observations</a:t>
            </a:r>
            <a:r>
              <a:rPr lang="en-GB" sz="1150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>
                <a:solidFill>
                  <a:schemeClr val="dk1"/>
                </a:solidFill>
              </a:rPr>
              <a:t>The Mexican Radar Network stations in the Caribbean were vandalized, however we will rebuild them later this year.</a:t>
            </a:r>
            <a:endParaRPr/>
          </a:p>
        </p:txBody>
      </p:sp>
      <p:sp>
        <p:nvSpPr>
          <p:cNvPr id="174" name="Google Shape;174;p31"/>
          <p:cNvSpPr txBox="1"/>
          <p:nvPr/>
        </p:nvSpPr>
        <p:spPr>
          <a:xfrm>
            <a:off x="393175" y="1922850"/>
            <a:ext cx="3765600" cy="25551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Argo</a:t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>
                <a:solidFill>
                  <a:schemeClr val="dk1"/>
                </a:solidFill>
              </a:rPr>
              <a:t>Seabird System has just announced that they will not be providing either Core or BGC NAVIS floats beyond their existing orders.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>
                <a:solidFill>
                  <a:schemeClr val="dk1"/>
                </a:solidFill>
              </a:rPr>
              <a:t>Argo is in a position to implement the OneArgo design at a global scale. Have a window of time to secure the required resources and establish a sustainable market for our suppliers.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5" name="Google Shape;175;p31"/>
          <p:cNvSpPr txBox="1"/>
          <p:nvPr/>
        </p:nvSpPr>
        <p:spPr>
          <a:xfrm>
            <a:off x="8602025" y="1922850"/>
            <a:ext cx="3275400" cy="16932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VOSP/SOT</a:t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>
                <a:solidFill>
                  <a:schemeClr val="dk1"/>
                </a:solidFill>
              </a:rPr>
              <a:t>Development of Next Generation Turbowin software for the VOS network.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ASAPP/SOT</a:t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>
                <a:solidFill>
                  <a:schemeClr val="dk1"/>
                </a:solidFill>
              </a:rPr>
              <a:t>Budget cuts and declining performance, no progress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6" name="Google Shape;176;p31"/>
          <p:cNvSpPr txBox="1"/>
          <p:nvPr/>
        </p:nvSpPr>
        <p:spPr>
          <a:xfrm>
            <a:off x="393175" y="4580075"/>
            <a:ext cx="8017500" cy="12621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GO-SHIP</a:t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>
                <a:solidFill>
                  <a:schemeClr val="dk1"/>
                </a:solidFill>
              </a:rPr>
              <a:t>Only a limited number of groups has the expertise to measure transient tracers (&amp; other parameters. Requires sustained funding and coordination.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>
                <a:solidFill>
                  <a:schemeClr val="dk1"/>
                </a:solidFill>
              </a:rPr>
              <a:t>Some sections of high scientific value (Indian Ocean), have not been sampled for a long time.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>
                <a:solidFill>
                  <a:schemeClr val="dk1"/>
                </a:solidFill>
              </a:rPr>
              <a:t>Ongoing issues with supply of carbon and inorganic nutrient reference materials.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7" name="Google Shape;177;p31"/>
          <p:cNvSpPr txBox="1"/>
          <p:nvPr/>
        </p:nvSpPr>
        <p:spPr>
          <a:xfrm>
            <a:off x="8602025" y="3943200"/>
            <a:ext cx="3275400" cy="14775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AniBOS</a:t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>
                <a:solidFill>
                  <a:schemeClr val="dk1"/>
                </a:solidFill>
              </a:rPr>
              <a:t>AniBOS Data Committee</a:t>
            </a:r>
            <a:endParaRPr>
              <a:solidFill>
                <a:schemeClr val="dk1"/>
              </a:solidFill>
            </a:endParaRPr>
          </a:p>
          <a:p>
            <a:pPr indent="-317500" lvl="1" marL="71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GB">
                <a:solidFill>
                  <a:schemeClr val="dk1"/>
                </a:solidFill>
              </a:rPr>
              <a:t>Hosting in person meeting</a:t>
            </a:r>
            <a:endParaRPr>
              <a:solidFill>
                <a:schemeClr val="dk1"/>
              </a:solidFill>
            </a:endParaRPr>
          </a:p>
          <a:p>
            <a:pPr indent="-317500" lvl="1" marL="71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GB">
                <a:solidFill>
                  <a:schemeClr val="dk1"/>
                </a:solidFill>
              </a:rPr>
              <a:t>1 FTE position to support AniBOS data management development &amp; operation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178" name="Google Shape;178;p31"/>
          <p:cNvSpPr txBox="1"/>
          <p:nvPr/>
        </p:nvSpPr>
        <p:spPr>
          <a:xfrm>
            <a:off x="8602025" y="5624688"/>
            <a:ext cx="3275400" cy="831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OceanGliders</a:t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>
                <a:solidFill>
                  <a:schemeClr val="dk1"/>
                </a:solidFill>
              </a:rPr>
              <a:t>Support for increased monitoring capacity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79" name="Google Shape;179;p31"/>
          <p:cNvSpPr txBox="1"/>
          <p:nvPr/>
        </p:nvSpPr>
        <p:spPr>
          <a:xfrm>
            <a:off x="393175" y="5944300"/>
            <a:ext cx="8017500" cy="615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GLOSS</a:t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>
                <a:solidFill>
                  <a:schemeClr val="dk1"/>
                </a:solidFill>
              </a:rPr>
              <a:t>GLOSS has always relied on national contributions, which is a weakness..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"/>
          <p:cNvSpPr txBox="1"/>
          <p:nvPr>
            <p:ph type="ctrTitle"/>
          </p:nvPr>
        </p:nvSpPr>
        <p:spPr>
          <a:xfrm>
            <a:off x="601456" y="2854801"/>
            <a:ext cx="4073912" cy="10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</a:pPr>
            <a:r>
              <a:rPr lang="en-GB"/>
              <a:t>Thank you</a:t>
            </a:r>
            <a:endParaRPr/>
          </a:p>
        </p:txBody>
      </p:sp>
      <p:sp>
        <p:nvSpPr>
          <p:cNvPr id="185" name="Google Shape;185;p5"/>
          <p:cNvSpPr txBox="1"/>
          <p:nvPr>
            <p:ph idx="1" type="subTitle"/>
          </p:nvPr>
        </p:nvSpPr>
        <p:spPr>
          <a:xfrm>
            <a:off x="720725" y="3873600"/>
            <a:ext cx="4073912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</a:pPr>
            <a:r>
              <a:rPr lang="en-GB"/>
              <a:t>goosocean.org</a:t>
            </a:r>
            <a:endParaRPr/>
          </a:p>
        </p:txBody>
      </p:sp>
      <p:pic>
        <p:nvPicPr>
          <p:cNvPr descr="A picture containing swimming, ocean floor&#10;&#10;Description automatically generated" id="186" name="Google Shape;186;p5"/>
          <p:cNvPicPr preferRelativeResize="0"/>
          <p:nvPr/>
        </p:nvPicPr>
        <p:blipFill rotWithShape="1">
          <a:blip r:embed="rId3">
            <a:alphaModFix/>
          </a:blip>
          <a:srcRect b="-735" l="0" r="9140" t="-80"/>
          <a:stretch/>
        </p:blipFill>
        <p:spPr>
          <a:xfrm>
            <a:off x="4988813" y="199767"/>
            <a:ext cx="3885337" cy="6458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5"/>
          <p:cNvPicPr preferRelativeResize="0"/>
          <p:nvPr/>
        </p:nvPicPr>
        <p:blipFill rotWithShape="1">
          <a:blip r:embed="rId4">
            <a:alphaModFix/>
          </a:blip>
          <a:srcRect b="8182" l="0" r="0" t="7426"/>
          <a:stretch/>
        </p:blipFill>
        <p:spPr>
          <a:xfrm>
            <a:off x="8999885" y="211075"/>
            <a:ext cx="3177633" cy="21787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&#10;&#10;Description automatically generated" id="188" name="Google Shape;188;p5"/>
          <p:cNvPicPr preferRelativeResize="0"/>
          <p:nvPr/>
        </p:nvPicPr>
        <p:blipFill rotWithShape="1">
          <a:blip r:embed="rId5">
            <a:alphaModFix/>
          </a:blip>
          <a:srcRect b="9016" l="0" r="0" t="1871"/>
          <a:stretch/>
        </p:blipFill>
        <p:spPr>
          <a:xfrm>
            <a:off x="8999886" y="2551558"/>
            <a:ext cx="3177637" cy="17556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sky, outdoor, snow, seal&#10;&#10;Description automatically generated" id="189" name="Google Shape;189;p5"/>
          <p:cNvPicPr preferRelativeResize="0"/>
          <p:nvPr/>
        </p:nvPicPr>
        <p:blipFill rotWithShape="1">
          <a:blip r:embed="rId6">
            <a:alphaModFix/>
          </a:blip>
          <a:srcRect b="-1086" l="0" r="0" t="9663"/>
          <a:stretch/>
        </p:blipFill>
        <p:spPr>
          <a:xfrm>
            <a:off x="8999885" y="4464026"/>
            <a:ext cx="3177633" cy="2178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OOS PPT Theme">
  <a:themeElements>
    <a:clrScheme name="GOOS Corporate colour theme">
      <a:dk1>
        <a:srgbClr val="000000"/>
      </a:dk1>
      <a:lt1>
        <a:srgbClr val="FFFFFF"/>
      </a:lt1>
      <a:dk2>
        <a:srgbClr val="333333"/>
      </a:dk2>
      <a:lt2>
        <a:srgbClr val="F0F0F0"/>
      </a:lt2>
      <a:accent1>
        <a:srgbClr val="184596"/>
      </a:accent1>
      <a:accent2>
        <a:srgbClr val="F38417"/>
      </a:accent2>
      <a:accent3>
        <a:srgbClr val="147ED2"/>
      </a:accent3>
      <a:accent4>
        <a:srgbClr val="5C5C5C"/>
      </a:accent4>
      <a:accent5>
        <a:srgbClr val="E1504D"/>
      </a:accent5>
      <a:accent6>
        <a:srgbClr val="2BABE3"/>
      </a:accent6>
      <a:hlink>
        <a:srgbClr val="184596"/>
      </a:hlink>
      <a:folHlink>
        <a:srgbClr val="F3841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Collins, Forest</dc:creator>
</cp:coreProperties>
</file>