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qdPtAs52KyOSy5qwM5U31cDF9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b150e2529_1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db150e2529_1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c68473a22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2c68473a22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da3426eb4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2da3426eb4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a3426eb40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2da3426eb40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a3426eb4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a3426eb4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there is a bit of funding from Marco-Bolo and BioEcoOcean for this, but IODE and GOOS will need to find a way to co-fund this from core funds. For this biennium 2024-2025 all budgets are allocated.</a:t>
            </a:r>
            <a:endParaRPr/>
          </a:p>
        </p:txBody>
      </p:sp>
      <p:sp>
        <p:nvSpPr>
          <p:cNvPr id="148" name="Google Shape;148;g2da3426eb4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c4f30488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dc4f30488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dc4f304881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a3426eb40_2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a3426eb40_2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da3426eb40_2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a3426eb40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da3426eb40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Green is data; orange is metadata</a:t>
            </a:r>
            <a:endParaRPr/>
          </a:p>
        </p:txBody>
      </p:sp>
      <p:sp>
        <p:nvSpPr>
          <p:cNvPr id="175" name="Google Shape;175;g2da3426eb40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a3426eb40_2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a3426eb40_2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da3426eb40_2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ab5a9835c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dab5a9835c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A relationship between OCG and BioEco is yet to be practically (and strategically) developed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Identify clear common goals and a plan for activities moving forward (plus participants and resources needed)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Main connection points with OCG networks collecting biological observations that can contribute to BioEco EOVs, ensuring metadata are delivered through the </a:t>
            </a:r>
            <a:r>
              <a:rPr lang="en-GB" sz="18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BioEco Portal to OceanOPS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OCG can help address key priorities for BioEco by: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Working towards open discovery of biological observations collected by OCG networks that contribute to the EOVs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Developing and implementing data schemas for those observations in collaboration with OBIS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Ensuring those observations are visible in the BioEco Metadata Portal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Ensuring the metadata are reported by OceanOPS in the report card in a similar way as the other observations from OCG networks.</a:t>
            </a:r>
            <a:endParaRPr sz="2000">
              <a:solidFill>
                <a:srgbClr val="147ED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dab5a9835c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a3426eb40_2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da3426eb40_2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da3426eb40_2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b150e252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db150e252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21" name="Google Shape;2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0" name="Google Shape;90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7" name="Google Shape;97;p2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1">
  <p:cSld name="1_Content and Imag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7123db2da_0_153"/>
          <p:cNvSpPr txBox="1"/>
          <p:nvPr>
            <p:ph idx="10" type="dt"/>
          </p:nvPr>
        </p:nvSpPr>
        <p:spPr>
          <a:xfrm>
            <a:off x="8081963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100" name="Google Shape;100;g217123db2da_0_15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101" name="Google Shape;101;g217123db2da_0_153"/>
          <p:cNvSpPr txBox="1"/>
          <p:nvPr>
            <p:ph idx="12" type="sldNum"/>
          </p:nvPr>
        </p:nvSpPr>
        <p:spPr>
          <a:xfrm>
            <a:off x="11250151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g217123db2da_0_153"/>
          <p:cNvSpPr txBox="1"/>
          <p:nvPr>
            <p:ph idx="1" type="body"/>
          </p:nvPr>
        </p:nvSpPr>
        <p:spPr>
          <a:xfrm>
            <a:off x="720727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indent="-34925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" name="Google Shape;103;g217123db2da_0_153"/>
          <p:cNvSpPr txBox="1"/>
          <p:nvPr>
            <p:ph type="title"/>
          </p:nvPr>
        </p:nvSpPr>
        <p:spPr>
          <a:xfrm>
            <a:off x="720727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" name="Google Shape;104;g217123db2da_0_153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idx="1" type="body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8"/>
          <p:cNvSpPr txBox="1"/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2"/>
          <p:cNvSpPr txBox="1"/>
          <p:nvPr>
            <p:ph idx="1" type="subTitle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127" name="Google Shape;12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/>
          <p:nvPr>
            <p:ph idx="2" type="pic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/>
          <p:nvPr>
            <p:ph idx="2" type="pic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1" name="Google Shape;131;p13"/>
          <p:cNvSpPr txBox="1"/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1" type="subTitle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133" name="Google Shape;13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3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3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9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c08e436147_0_319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2c08e436147_0_319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2c08e436147_0_319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2c08e436147_0_319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g2c08e436147_0_319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g2c08e436147_0_319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g2c08e436147_0_319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g2c08e436147_0_319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g2c08e436147_0_319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5" name="Google Shape;45;g2c08e436147_0_319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11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59" name="Google Shape;5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6bb1a2444_4_14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216bb1a2444_4_14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16bb1a2444_4_14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16bb1a2444_4_14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g216bb1a2444_4_146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9" name="Google Shape;69;g216bb1a2444_4_146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g216bb1a2444_4_146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1" name="Google Shape;71;g216bb1a2444_4_146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2" name="Google Shape;82;p17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9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arcobolo-project.eu/" TargetMode="External"/><Relationship Id="rId4" Type="http://schemas.openxmlformats.org/officeDocument/2006/relationships/hyperlink" Target="https://www.bioecoocean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oosocean.org/document/24002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iodepo/odis-arch/issues/40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/>
          <p:nvPr>
            <p:ph type="ctrTitle"/>
          </p:nvPr>
        </p:nvSpPr>
        <p:spPr>
          <a:xfrm>
            <a:off x="1368000" y="2790000"/>
            <a:ext cx="104607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 sz="46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BioEco Panel</a:t>
            </a:r>
            <a:endParaRPr sz="4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t/>
            </a:r>
            <a:endParaRPr b="0" sz="4200"/>
          </a:p>
        </p:txBody>
      </p:sp>
      <p:sp>
        <p:nvSpPr>
          <p:cNvPr id="143" name="Google Shape;143;p1"/>
          <p:cNvSpPr txBox="1"/>
          <p:nvPr>
            <p:ph idx="1" type="subTitle"/>
          </p:nvPr>
        </p:nvSpPr>
        <p:spPr>
          <a:xfrm>
            <a:off x="1368000" y="4597200"/>
            <a:ext cx="86121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Gabrielle Canonico, Karen Evans (co-chairs) and Ana Lara Lopez (IPO)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/>
              <a:t>15th Observations Coordination Group (OCG-15)</a:t>
            </a:r>
            <a:endParaRPr sz="16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600"/>
              <a:t>Victoria, British Columbia  13-17 May 2024</a:t>
            </a:r>
            <a:endParaRPr b="0" sz="1600"/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b150e2529_1_222"/>
          <p:cNvSpPr txBox="1"/>
          <p:nvPr>
            <p:ph type="title"/>
          </p:nvPr>
        </p:nvSpPr>
        <p:spPr>
          <a:xfrm>
            <a:off x="960968" y="963084"/>
            <a:ext cx="14334000" cy="76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 BioEco Portal</a:t>
            </a:r>
            <a:endParaRPr/>
          </a:p>
        </p:txBody>
      </p:sp>
      <p:sp>
        <p:nvSpPr>
          <p:cNvPr id="218" name="Google Shape;218;g2db150e2529_1_222"/>
          <p:cNvSpPr txBox="1"/>
          <p:nvPr>
            <p:ph idx="1" type="body"/>
          </p:nvPr>
        </p:nvSpPr>
        <p:spPr>
          <a:xfrm>
            <a:off x="720725" y="1729575"/>
            <a:ext cx="10182600" cy="49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need funds for technical maintenance of the portal. A technical work plan needs to be developed jointly between OBIS, ODIS and OceanOPS. Online meeting is planned for end of Feb/March 2024.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/>
              <a:t>We need funds for a joint IODE/OBIS+ODIS-GOOS/OCG-OceanOPS strategic in-person meeting.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68473a220_0_0"/>
          <p:cNvSpPr txBox="1"/>
          <p:nvPr>
            <p:ph type="title"/>
          </p:nvPr>
        </p:nvSpPr>
        <p:spPr>
          <a:xfrm>
            <a:off x="720751" y="3176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BioEco Panel: </a:t>
            </a:r>
            <a:r>
              <a:rPr lang="en-GB" sz="2900"/>
              <a:t>Main challenges and recommendations</a:t>
            </a:r>
            <a:endParaRPr sz="1800"/>
          </a:p>
        </p:txBody>
      </p:sp>
      <p:sp>
        <p:nvSpPr>
          <p:cNvPr id="224" name="Google Shape;224;g2c68473a220_0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5" name="Google Shape;225;g2c68473a220_0_0"/>
          <p:cNvSpPr txBox="1"/>
          <p:nvPr>
            <p:ph idx="1" type="body"/>
          </p:nvPr>
        </p:nvSpPr>
        <p:spPr>
          <a:xfrm>
            <a:off x="926400" y="892425"/>
            <a:ext cx="10339200" cy="52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BioEco Metadata Portal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0" lang="en-GB" sz="1800">
                <a:solidFill>
                  <a:schemeClr val="dk1"/>
                </a:solidFill>
              </a:rPr>
              <a:t>Need to establish a sustainable connection between the BioEco observing programmes and ODIS, through the development of ODIS-Arch specifications for EOV observations.</a:t>
            </a:r>
            <a:endParaRPr b="0"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0" lang="en-GB" sz="1800">
                <a:solidFill>
                  <a:schemeClr val="dk1"/>
                </a:solidFill>
              </a:rPr>
              <a:t>Need additional technical support for maintaining connectivity of the Portal with OBIS and the observing networks, supporting the connection with OceanOPS for delivery of information for reporting purposes. 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Delivery of BioEco observations</a:t>
            </a:r>
            <a:endParaRPr sz="20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0" lang="en-GB" sz="1800">
                <a:solidFill>
                  <a:schemeClr val="dk1"/>
                </a:solidFill>
              </a:rPr>
              <a:t>Need support for facilitating progression of delivering of biological observations from OCG networks (as a pilot AniBOS, Bio GO-SHIP) into OBIS. </a:t>
            </a:r>
            <a:endParaRPr b="0"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0" lang="en-GB" sz="1800">
                <a:solidFill>
                  <a:schemeClr val="dk1"/>
                </a:solidFill>
              </a:rPr>
              <a:t>Need enhanced connectivity between GRAs and OBIS for delivery of biological observations into OBIS </a:t>
            </a:r>
            <a:endParaRPr b="0" sz="18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Ongoing support for the IPO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Delivery of EOVs into global processes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0" lang="en-GB" sz="1800">
                <a:solidFill>
                  <a:schemeClr val="dk1"/>
                </a:solidFill>
              </a:rPr>
              <a:t>Requires that GOOS develop an engagement strategy with Global Environment Agreement custodians (e.g. CBD) under which direct partnerships for EOV reporting frameworks and agreements can be facilitated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a3426eb40_0_6"/>
          <p:cNvSpPr txBox="1"/>
          <p:nvPr>
            <p:ph type="title"/>
          </p:nvPr>
        </p:nvSpPr>
        <p:spPr>
          <a:xfrm>
            <a:off x="720751" y="3696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OBIS/BioEco Portal/connections across GOOS</a:t>
            </a:r>
            <a:endParaRPr sz="2500"/>
          </a:p>
        </p:txBody>
      </p:sp>
      <p:sp>
        <p:nvSpPr>
          <p:cNvPr id="231" name="Google Shape;231;g2da3426eb40_0_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2" name="Google Shape;232;g2da3426eb40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990" y="910763"/>
            <a:ext cx="3853972" cy="238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da3426eb40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5227" y="864908"/>
            <a:ext cx="3853972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da3426eb40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3758" y="3345499"/>
            <a:ext cx="4672240" cy="304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da3426eb40_0_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3252806"/>
            <a:ext cx="4814308" cy="314119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da3426eb40_0_6"/>
          <p:cNvSpPr txBox="1"/>
          <p:nvPr/>
        </p:nvSpPr>
        <p:spPr>
          <a:xfrm>
            <a:off x="9008441" y="1152720"/>
            <a:ext cx="2702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Portal allows you to discover what programmes are collecting what EOVs, where (600+ programmes)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da3426eb40_0_1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2" name="Google Shape;242;g2da3426eb40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932809"/>
            <a:ext cx="8380456" cy="546799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da3426eb40_0_16"/>
          <p:cNvSpPr txBox="1"/>
          <p:nvPr/>
        </p:nvSpPr>
        <p:spPr>
          <a:xfrm>
            <a:off x="9523455" y="1828800"/>
            <a:ext cx="24621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Aiming for consistency in data schemas across EOVs, including metadata standards – can then be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pushed out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across programmes collecting EOVs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2da3426eb40_0_16"/>
          <p:cNvSpPr txBox="1"/>
          <p:nvPr>
            <p:ph type="title"/>
          </p:nvPr>
        </p:nvSpPr>
        <p:spPr>
          <a:xfrm>
            <a:off x="720751" y="3696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OBIS/BioEco Portal/connections across GOOS</a:t>
            </a:r>
            <a:endParaRPr sz="250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a3426eb40_2_0"/>
          <p:cNvSpPr txBox="1"/>
          <p:nvPr>
            <p:ph type="title"/>
          </p:nvPr>
        </p:nvSpPr>
        <p:spPr>
          <a:xfrm>
            <a:off x="720751" y="142713"/>
            <a:ext cx="10750500" cy="5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Priorities and initiatives relevant for OCG</a:t>
            </a:r>
            <a:endParaRPr/>
          </a:p>
        </p:txBody>
      </p:sp>
      <p:sp>
        <p:nvSpPr>
          <p:cNvPr id="151" name="Google Shape;151;g2da3426eb40_2_0"/>
          <p:cNvSpPr txBox="1"/>
          <p:nvPr>
            <p:ph idx="1" type="body"/>
          </p:nvPr>
        </p:nvSpPr>
        <p:spPr>
          <a:xfrm>
            <a:off x="720750" y="1020425"/>
            <a:ext cx="11116500" cy="46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Data discovery, EOV data schemas and data management </a:t>
            </a:r>
            <a:endParaRPr sz="2000">
              <a:solidFill>
                <a:srgbClr val="33333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○"/>
            </a:pPr>
            <a:r>
              <a:rPr b="0" lang="en-GB">
                <a:solidFill>
                  <a:srgbClr val="333333"/>
                </a:solidFill>
              </a:rPr>
              <a:t>Initiated discussions between OCG, OceanOPS, OBIS and ODIS</a:t>
            </a:r>
            <a:endParaRPr sz="2000">
              <a:solidFill>
                <a:srgbClr val="33333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Stronger connections between the BioEco Panel and other GOOS panels, OCG, GRAs</a:t>
            </a:r>
            <a:endParaRPr sz="2000">
              <a:solidFill>
                <a:srgbClr val="33333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b="0" lang="en-GB" sz="1800">
                <a:solidFill>
                  <a:srgbClr val="333333"/>
                </a:solidFill>
              </a:rPr>
              <a:t>Re-initiated a cross-panel meeting; in-person with panels, OCG, OceanOPS April 2024</a:t>
            </a:r>
            <a:endParaRPr b="0" sz="1800">
              <a:solidFill>
                <a:srgbClr val="333333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b="0" lang="en-GB" sz="1800">
                <a:solidFill>
                  <a:srgbClr val="333333"/>
                </a:solidFill>
              </a:rPr>
              <a:t>Confirmed Ward Appeltans/OBIS as BioEco Panel representative to OCG </a:t>
            </a:r>
            <a:endParaRPr b="0" sz="1800">
              <a:solidFill>
                <a:srgbClr val="33333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-GB" sz="2000">
                <a:solidFill>
                  <a:srgbClr val="333333"/>
                </a:solidFill>
              </a:rPr>
              <a:t>Broader engagement with diverse communities - OCG networks, deep ocean, biodiversity, </a:t>
            </a:r>
            <a:r>
              <a:rPr lang="en-GB" sz="1800">
                <a:solidFill>
                  <a:srgbClr val="333333"/>
                </a:solidFill>
              </a:rPr>
              <a:t>POGO, etc.</a:t>
            </a:r>
            <a:endParaRPr sz="2000">
              <a:solidFill>
                <a:srgbClr val="33333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100"/>
              <a:t>Collaborating with EU projects </a:t>
            </a:r>
            <a:r>
              <a:rPr lang="en-GB" sz="21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MARCO-BOLO</a:t>
            </a:r>
            <a:r>
              <a:rPr lang="en-GB" sz="2100"/>
              <a:t> and </a:t>
            </a:r>
            <a:r>
              <a:rPr lang="en-GB" sz="21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BioEcoOcean</a:t>
            </a:r>
            <a:r>
              <a:rPr lang="en-GB" sz="2100"/>
              <a:t>:</a:t>
            </a:r>
            <a:endParaRPr sz="21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b="0" lang="en-GB" sz="1800">
                <a:solidFill>
                  <a:schemeClr val="dk2"/>
                </a:solidFill>
              </a:rPr>
              <a:t>Advancing a subset of EOVs, including data schemas and specification sheets</a:t>
            </a:r>
            <a:endParaRPr b="0"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b="0" lang="en-GB" sz="1800">
                <a:solidFill>
                  <a:schemeClr val="dk2"/>
                </a:solidFill>
              </a:rPr>
              <a:t>Building communities to improve EOV uptake and implementation</a:t>
            </a:r>
            <a:endParaRPr b="0"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b="0" lang="en-GB" sz="1800">
                <a:solidFill>
                  <a:schemeClr val="dk2"/>
                </a:solidFill>
              </a:rPr>
              <a:t>Connecting the BioEco Metadata Portal with ODIS; establishing helpdesk and community support (some support from EU projects; IODE and GOOS need to discuss funding)</a:t>
            </a:r>
            <a:endParaRPr b="0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52" name="Google Shape;152;g2da3426eb40_2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c4f304881_0_1"/>
          <p:cNvSpPr txBox="1"/>
          <p:nvPr>
            <p:ph type="title"/>
          </p:nvPr>
        </p:nvSpPr>
        <p:spPr>
          <a:xfrm>
            <a:off x="297800" y="179250"/>
            <a:ext cx="115263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-GB"/>
              <a:t>GOOS BioEco Portal: https://bioeco.goosocean.org/</a:t>
            </a:r>
            <a:endParaRPr b="1"/>
          </a:p>
        </p:txBody>
      </p:sp>
      <p:sp>
        <p:nvSpPr>
          <p:cNvPr id="159" name="Google Shape;159;g2dc4f304881_0_1"/>
          <p:cNvSpPr txBox="1"/>
          <p:nvPr>
            <p:ph idx="1" type="body"/>
          </p:nvPr>
        </p:nvSpPr>
        <p:spPr>
          <a:xfrm>
            <a:off x="122200" y="1110767"/>
            <a:ext cx="5636100" cy="25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i="1" sz="19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Provides open access metadata and information on global ocean observing and monitoring programs collecting bioeco EOVs</a:t>
            </a:r>
            <a:endParaRPr sz="18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Currently holds metadata of </a:t>
            </a:r>
            <a:r>
              <a:rPr b="1" lang="en-GB" sz="1800"/>
              <a:t>600+</a:t>
            </a:r>
            <a:r>
              <a:rPr lang="en-GB" sz="1800"/>
              <a:t> globally distributed active monitoring programs</a:t>
            </a:r>
            <a:endParaRPr sz="18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GOOS anticipates that the portal will be fully operational by 2025, contingent on resources to be in place.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160" name="Google Shape;160;g2dc4f304881_0_1"/>
          <p:cNvPicPr preferRelativeResize="0"/>
          <p:nvPr/>
        </p:nvPicPr>
        <p:blipFill rotWithShape="1">
          <a:blip r:embed="rId3">
            <a:alphaModFix/>
          </a:blip>
          <a:srcRect b="0" l="0" r="0" t="8533"/>
          <a:stretch/>
        </p:blipFill>
        <p:spPr>
          <a:xfrm>
            <a:off x="6030766" y="1110767"/>
            <a:ext cx="5248000" cy="297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dc4f304881_0_1"/>
          <p:cNvSpPr txBox="1"/>
          <p:nvPr>
            <p:ph idx="1" type="body"/>
          </p:nvPr>
        </p:nvSpPr>
        <p:spPr>
          <a:xfrm>
            <a:off x="234633" y="4324700"/>
            <a:ext cx="56361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b="1" i="1" lang="en-GB" sz="2000"/>
              <a:t>Resources needed for</a:t>
            </a:r>
            <a:endParaRPr b="1" i="1" sz="2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500">
                <a:solidFill>
                  <a:srgbClr val="FF9900"/>
                </a:solidFill>
              </a:rPr>
              <a:t>Continuous technical and content maintenance, bug fixing,</a:t>
            </a:r>
            <a:r>
              <a:rPr lang="en-GB" sz="1500"/>
              <a:t> </a:t>
            </a:r>
            <a:r>
              <a:rPr lang="en-GB" sz="1500">
                <a:solidFill>
                  <a:srgbClr val="6AA84F"/>
                </a:solidFill>
              </a:rPr>
              <a:t>helpdesk and community support</a:t>
            </a:r>
            <a:endParaRPr sz="1500">
              <a:solidFill>
                <a:srgbClr val="6AA8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500">
                <a:solidFill>
                  <a:srgbClr val="FF9900"/>
                </a:solidFill>
              </a:rPr>
              <a:t>Creation of an automated flow of metadata from ocean observing programmes to the portal</a:t>
            </a:r>
            <a:r>
              <a:rPr lang="en-GB" sz="1500"/>
              <a:t> </a:t>
            </a:r>
            <a:r>
              <a:rPr lang="en-GB" sz="1500">
                <a:solidFill>
                  <a:srgbClr val="FF0000"/>
                </a:solidFill>
              </a:rPr>
              <a:t>(via ODIS)</a:t>
            </a:r>
            <a:endParaRPr sz="1500">
              <a:solidFill>
                <a:srgbClr val="FF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GB" sz="1500">
                <a:solidFill>
                  <a:srgbClr val="6AA84F"/>
                </a:solidFill>
              </a:rPr>
              <a:t>Development of connector and harvest routine between ODIS / Ocean InfoHub and the GOOS BioEco Porta</a:t>
            </a:r>
            <a:r>
              <a:rPr lang="en-GB" sz="1500"/>
              <a:t>l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62" name="Google Shape;162;g2dc4f304881_0_1"/>
          <p:cNvSpPr txBox="1"/>
          <p:nvPr/>
        </p:nvSpPr>
        <p:spPr>
          <a:xfrm>
            <a:off x="6259817" y="4543575"/>
            <a:ext cx="5340300" cy="19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6096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-GB" sz="1800">
                <a:solidFill>
                  <a:srgbClr val="6AA84F"/>
                </a:solidFill>
              </a:rPr>
              <a:t>EU BioEcoOcean: part-time person to provide helpdesk and community support</a:t>
            </a:r>
            <a:endParaRPr sz="1800">
              <a:solidFill>
                <a:srgbClr val="6AA84F"/>
              </a:solidFill>
            </a:endParaRPr>
          </a:p>
          <a:p>
            <a:pPr indent="-419100" lvl="0" marL="6096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-GB" sz="1800">
                <a:solidFill>
                  <a:srgbClr val="6AA84F"/>
                </a:solidFill>
              </a:rPr>
              <a:t>EU MarcoBolo: part-time person to connect BioEco portal to ODIS</a:t>
            </a:r>
            <a:endParaRPr sz="1800">
              <a:solidFill>
                <a:srgbClr val="6AA84F"/>
              </a:solidFill>
            </a:endParaRPr>
          </a:p>
          <a:p>
            <a:pPr indent="-419100" lvl="0" marL="6096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-GB" sz="1800">
                <a:solidFill>
                  <a:srgbClr val="FF9900"/>
                </a:solidFill>
              </a:rPr>
              <a:t>Need extra resources for technical maintenance and IT development</a:t>
            </a:r>
            <a:endParaRPr sz="1800">
              <a:solidFill>
                <a:srgbClr val="FF9900"/>
              </a:solidFill>
            </a:endParaRPr>
          </a:p>
        </p:txBody>
      </p:sp>
      <p:sp>
        <p:nvSpPr>
          <p:cNvPr id="163" name="Google Shape;163;g2dc4f304881_0_1"/>
          <p:cNvSpPr/>
          <p:nvPr/>
        </p:nvSpPr>
        <p:spPr>
          <a:xfrm>
            <a:off x="5735633" y="5234967"/>
            <a:ext cx="660300" cy="37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a3426eb40_2_7"/>
          <p:cNvSpPr txBox="1"/>
          <p:nvPr>
            <p:ph type="title"/>
          </p:nvPr>
        </p:nvSpPr>
        <p:spPr>
          <a:xfrm>
            <a:off x="720726" y="207188"/>
            <a:ext cx="10750500" cy="5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BioEco-OCG Coordination Needs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da3426eb40_2_7"/>
          <p:cNvSpPr txBox="1"/>
          <p:nvPr>
            <p:ph idx="1" type="body"/>
          </p:nvPr>
        </p:nvSpPr>
        <p:spPr>
          <a:xfrm>
            <a:off x="720725" y="782002"/>
            <a:ext cx="10750500" cy="53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Parallels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Many shared </a:t>
            </a:r>
            <a:r>
              <a:rPr lang="en-GB" sz="1800" u="sng">
                <a:solidFill>
                  <a:schemeClr val="hlink"/>
                </a:solidFill>
                <a:hlinkClick r:id="rId3"/>
              </a:rPr>
              <a:t>attributes</a:t>
            </a:r>
            <a:r>
              <a:rPr lang="en-GB" sz="1800"/>
              <a:t> for contributing networks (sustained obs of one or more EOV/ECV, community of practice, open data, standards/best practices, etc)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Differences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OCG and OceanOps lack biology focus and the resources to incorporate it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September 2023 BioEco-OBIS-OCG In-Person Discussion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Agreement among </a:t>
            </a:r>
            <a:r>
              <a:rPr lang="en-GB" sz="1800"/>
              <a:t>OCG, OceanOPS, OBIS and ODIS to: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b="0" lang="en-GB" sz="1800">
                <a:solidFill>
                  <a:srgbClr val="333333"/>
                </a:solidFill>
              </a:rPr>
              <a:t>Expand biological data discovery across OCG networks - pilot focus on Bio-GO-SHIP (plankton observations) and AniBOS (animal movement observations)</a:t>
            </a:r>
            <a:endParaRPr b="0" sz="1800">
              <a:solidFill>
                <a:srgbClr val="33333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○"/>
            </a:pPr>
            <a:r>
              <a:rPr b="0" lang="en-GB" sz="1800">
                <a:solidFill>
                  <a:srgbClr val="333333"/>
                </a:solidFill>
              </a:rPr>
              <a:t>Facilitate reporting of BioEco observations by OceanOPS</a:t>
            </a:r>
            <a:endParaRPr sz="1800">
              <a:solidFill>
                <a:srgbClr val="33333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BioEco also agreed to consider including the development of guidance of information exchange standards (metadata and data) in the revision and update to the BioEco EOV specification sheets.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March 2024 BioEco Panel Executive-OBIS-OceanOPS-ODIS online discussion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Agreement to continue technical discussion via github to identify steps to connect BioEco Portal and OceanOPS.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Plan (and resources) needed to advance data pilot and BioEco Portal/OceanOPS connection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da3426eb40_2_7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a3426eb40_0_3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8" name="Google Shape;178;g2da3426eb40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50" y="367575"/>
            <a:ext cx="8338574" cy="51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da3426eb40_0_31"/>
          <p:cNvSpPr txBox="1"/>
          <p:nvPr/>
        </p:nvSpPr>
        <p:spPr>
          <a:xfrm>
            <a:off x="8571001" y="1026675"/>
            <a:ext cx="36210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Connection of OBIS to ODIS planned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Currently in discussions of how to deliver information to OceanOPS for reporting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Initiating discussions on data discovery of biological observations from OCG networks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goal: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visibility/accessibility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biological observations across </a:t>
            </a:r>
            <a:r>
              <a:rPr lang="en-GB" sz="1800"/>
              <a:t>all GOOS components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external programmes 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a3426eb40_2_14"/>
          <p:cNvSpPr txBox="1"/>
          <p:nvPr>
            <p:ph idx="1" type="body"/>
          </p:nvPr>
        </p:nvSpPr>
        <p:spPr>
          <a:xfrm>
            <a:off x="720750" y="1028025"/>
            <a:ext cx="6538500" cy="46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can the OCG help address the key priorities for observations of the BioEco Panel?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OCG can encourage open discovery of biological observations collected by OCG networks to support open discovery of biological observations and BioEco EOVs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Pilot activities discussed to date: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Animal movement (tracks) from AniBOS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Bio-GO-SHIP (plankton biodiversity, omics, optical methods)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potential action areas: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OceanGlider network passive acoustics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Fixed Platforms with biological sensors/sampling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open discovery of biological observations collected by OCG networks that contribute to the EOVs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da3426eb40_2_14"/>
          <p:cNvSpPr txBox="1"/>
          <p:nvPr>
            <p:ph type="title"/>
          </p:nvPr>
        </p:nvSpPr>
        <p:spPr>
          <a:xfrm>
            <a:off x="720751" y="276388"/>
            <a:ext cx="10750500" cy="5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Observations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chemeClr val="dk2"/>
              </a:solidFill>
            </a:endParaRPr>
          </a:p>
        </p:txBody>
      </p:sp>
      <p:sp>
        <p:nvSpPr>
          <p:cNvPr id="187" name="Google Shape;187;g2da3426eb40_2_1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8" name="Google Shape;188;g2da3426eb40_2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1650" y="1504650"/>
            <a:ext cx="4626226" cy="26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ab5a9835c_1_1"/>
          <p:cNvSpPr txBox="1"/>
          <p:nvPr>
            <p:ph type="title"/>
          </p:nvPr>
        </p:nvSpPr>
        <p:spPr>
          <a:xfrm>
            <a:off x="720751" y="299463"/>
            <a:ext cx="10750500" cy="5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Needed Actions/Decisions</a:t>
            </a:r>
            <a:endParaRPr/>
          </a:p>
        </p:txBody>
      </p:sp>
      <p:sp>
        <p:nvSpPr>
          <p:cNvPr id="195" name="Google Shape;195;g2dab5a9835c_1_1"/>
          <p:cNvSpPr txBox="1"/>
          <p:nvPr>
            <p:ph idx="1" type="body"/>
          </p:nvPr>
        </p:nvSpPr>
        <p:spPr>
          <a:xfrm>
            <a:off x="757350" y="1296988"/>
            <a:ext cx="10750500" cy="46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Action needed on three agreements from March 5 OBIS, OceanOPS, ODIS meeting: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1800"/>
              <a:t>Technical exchange between OceanOPS, ODIS and OBIS to start on github (hoping OceanOps can engage)  </a:t>
            </a:r>
            <a:r>
              <a:rPr lang="en-GB" sz="18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https://github.com/iodepo/odis-arch/issues/402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1800"/>
              <a:t>Arrange technical/scientific workshops between OceanOPS, OBIS, GOOS BioEco Panel, OCG and ODIS to define the ODIS Architecture specifications for data exchange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Additional actions: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Agree on steps to advance pilot activities already identified (AniBOS, Bio-GO-SHIP) </a:t>
            </a:r>
            <a:r>
              <a:rPr lang="en-GB" sz="1800" u="sng"/>
              <a:t>and who will support, with what resources</a:t>
            </a:r>
            <a:endParaRPr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If github exchange is not feasible, organize a technical discussion between OCG/OceanOPS and OBIS to establish steps to </a:t>
            </a:r>
            <a:r>
              <a:rPr lang="en-GB" sz="18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connect OceanOPS to the BioEco Portal for use in future report cards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Discuss how OCG networks will familiarize themselves with the BioEco EOVs so they can help identify the observations and data streams that are viable moving forward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dab5a9835c_1_1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a3426eb40_2_35"/>
          <p:cNvSpPr txBox="1"/>
          <p:nvPr>
            <p:ph idx="4294967295" type="title"/>
          </p:nvPr>
        </p:nvSpPr>
        <p:spPr>
          <a:xfrm>
            <a:off x="4089301" y="2921200"/>
            <a:ext cx="4013400" cy="5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da3426eb40_2_3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b150e2529_1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9" name="Google Shape;209;g2db150e2529_1_0"/>
          <p:cNvSpPr txBox="1"/>
          <p:nvPr>
            <p:ph type="title"/>
          </p:nvPr>
        </p:nvSpPr>
        <p:spPr>
          <a:xfrm>
            <a:off x="720751" y="535957"/>
            <a:ext cx="104496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OBIS/BioEco Portal/connections across GOOS</a:t>
            </a:r>
            <a:endParaRPr sz="2500"/>
          </a:p>
        </p:txBody>
      </p:sp>
      <p:pic>
        <p:nvPicPr>
          <p:cNvPr id="210" name="Google Shape;210;g2db150e2529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4859" y="944413"/>
            <a:ext cx="5831032" cy="511993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db150e2529_1_0"/>
          <p:cNvSpPr txBox="1"/>
          <p:nvPr/>
        </p:nvSpPr>
        <p:spPr>
          <a:xfrm>
            <a:off x="1116811" y="2053743"/>
            <a:ext cx="24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– user entry</a:t>
            </a:r>
            <a:endParaRPr/>
          </a:p>
        </p:txBody>
      </p:sp>
      <p:sp>
        <p:nvSpPr>
          <p:cNvPr id="212" name="Google Shape;212;g2db150e2529_1_0"/>
          <p:cNvSpPr txBox="1"/>
          <p:nvPr/>
        </p:nvSpPr>
        <p:spPr>
          <a:xfrm>
            <a:off x="1116811" y="3963293"/>
            <a:ext cx="26985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Planned – automated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upload of metadata scripts – ensures consistency in metadata standards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Collins, Forest</dc:creator>
</cp:coreProperties>
</file>