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5"/>
  </p:notesMasterIdLst>
  <p:sldIdLst>
    <p:sldId id="256" r:id="rId5"/>
    <p:sldId id="544" r:id="rId6"/>
    <p:sldId id="552" r:id="rId7"/>
    <p:sldId id="554" r:id="rId8"/>
    <p:sldId id="559" r:id="rId9"/>
    <p:sldId id="269" r:id="rId10"/>
    <p:sldId id="257" r:id="rId11"/>
    <p:sldId id="555" r:id="rId12"/>
    <p:sldId id="558" r:id="rId13"/>
    <p:sldId id="259"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MnJnnZ1t49OQVO2RNvc63g0vt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521" autoAdjust="0"/>
  </p:normalViewPr>
  <p:slideViewPr>
    <p:cSldViewPr snapToGrid="0">
      <p:cViewPr varScale="1">
        <p:scale>
          <a:sx n="89" d="100"/>
          <a:sy n="89" d="100"/>
        </p:scale>
        <p:origin x="8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26" Type="http://customschemas.google.com/relationships/presentationmetadata" Target="metadata"/><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65512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51797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902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240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a:spLocks noGrp="1"/>
          </p:cNvSpPr>
          <p:nvPr>
            <p:ph type="pic" idx="2"/>
          </p:nvPr>
        </p:nvSpPr>
        <p:spPr>
          <a:xfrm>
            <a:off x="5183188" y="987425"/>
            <a:ext cx="6172200" cy="4873625"/>
          </a:xfrm>
          <a:prstGeom prst="rect">
            <a:avLst/>
          </a:prstGeom>
          <a:noFill/>
          <a:ln>
            <a:noFill/>
          </a:ln>
        </p:spPr>
      </p:sp>
      <p:sp>
        <p:nvSpPr>
          <p:cNvPr id="63" name="Google Shape;6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2"/>
        <p:cNvGrpSpPr/>
        <p:nvPr/>
      </p:nvGrpSpPr>
      <p:grpSpPr>
        <a:xfrm>
          <a:off x="0" y="0"/>
          <a:ext cx="0" cy="0"/>
          <a:chOff x="0" y="0"/>
          <a:chExt cx="0" cy="0"/>
        </a:xfrm>
      </p:grpSpPr>
      <p:sp>
        <p:nvSpPr>
          <p:cNvPr id="23" name="Google Shape;23;p9"/>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9"/>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9"/>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a:spLocks noGrp="1"/>
          </p:cNvSpPr>
          <p:nvPr>
            <p:ph type="pic" idx="2"/>
          </p:nvPr>
        </p:nvSpPr>
        <p:spPr>
          <a:xfrm>
            <a:off x="6900000" y="0"/>
            <a:ext cx="5292000" cy="6858000"/>
          </a:xfrm>
          <a:prstGeom prst="rect">
            <a:avLst/>
          </a:prstGeom>
          <a:solidFill>
            <a:srgbClr val="D8D8D8"/>
          </a:solidFill>
          <a:ln>
            <a:noFill/>
          </a:ln>
        </p:spPr>
      </p:sp>
    </p:spTree>
    <p:extLst>
      <p:ext uri="{BB962C8B-B14F-4D97-AF65-F5344CB8AC3E}">
        <p14:creationId xmlns:p14="http://schemas.microsoft.com/office/powerpoint/2010/main" val="18086492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4104" y="-18373"/>
            <a:ext cx="12213896" cy="5829267"/>
          </a:xfrm>
          <a:prstGeom prst="rect">
            <a:avLst/>
          </a:prstGeom>
          <a:gradFill>
            <a:gsLst>
              <a:gs pos="0">
                <a:srgbClr val="0684C8"/>
              </a:gs>
              <a:gs pos="93000">
                <a:srgbClr val="098F9C"/>
              </a:gs>
              <a:gs pos="100000">
                <a:srgbClr val="098F9C"/>
              </a:gs>
            </a:gsLst>
            <a:lin ang="5400000" scaled="0"/>
          </a:gradFill>
          <a:ln>
            <a:noFill/>
          </a:ln>
        </p:spPr>
        <p:txBody>
          <a:bodyPr spcFirstLastPara="1" wrap="square" lIns="0" tIns="48850" rIns="0" bIns="48850" anchor="ctr" anchorCtr="0">
            <a:noAutofit/>
          </a:bodyPr>
          <a:lstStyle/>
          <a:p>
            <a:pPr marL="0" marR="0" lvl="0" indent="0" algn="ctr" rtl="0">
              <a:lnSpc>
                <a:spcPct val="100000"/>
              </a:lnSpc>
              <a:spcBef>
                <a:spcPts val="0"/>
              </a:spcBef>
              <a:spcAft>
                <a:spcPts val="0"/>
              </a:spcAft>
              <a:buClr>
                <a:srgbClr val="000000"/>
              </a:buClr>
              <a:buSzPts val="5899"/>
              <a:buFont typeface="Arial"/>
              <a:buNone/>
            </a:pPr>
            <a:endParaRPr sz="5899" b="1" i="0" u="none" strike="noStrike" cap="none">
              <a:solidFill>
                <a:srgbClr val="FFFFFF"/>
              </a:solidFill>
              <a:latin typeface="Calibri"/>
              <a:ea typeface="Calibri"/>
              <a:cs typeface="Calibri"/>
              <a:sym typeface="Calibri"/>
            </a:endParaRPr>
          </a:p>
        </p:txBody>
      </p:sp>
      <p:sp>
        <p:nvSpPr>
          <p:cNvPr id="85" name="Google Shape;85;p1"/>
          <p:cNvSpPr txBox="1">
            <a:spLocks noGrp="1"/>
          </p:cNvSpPr>
          <p:nvPr>
            <p:ph type="ctrTitle"/>
          </p:nvPr>
        </p:nvSpPr>
        <p:spPr>
          <a:xfrm>
            <a:off x="5300335" y="1117657"/>
            <a:ext cx="6590021" cy="1539289"/>
          </a:xfrm>
          <a:prstGeom prst="rect">
            <a:avLst/>
          </a:prstGeom>
          <a:noFill/>
          <a:ln>
            <a:noFill/>
          </a:ln>
        </p:spPr>
        <p:txBody>
          <a:bodyPr spcFirstLastPara="1" wrap="square" lIns="91425" tIns="45700" rIns="91425" bIns="45700" anchor="b" anchorCtr="0">
            <a:normAutofit/>
          </a:bodyPr>
          <a:lstStyle/>
          <a:p>
            <a:pPr lvl="0">
              <a:buClr>
                <a:srgbClr val="FFFFFF"/>
              </a:buClr>
            </a:pPr>
            <a:r>
              <a:rPr lang="en" altLang="zh-CN" sz="4400" dirty="0"/>
              <a:t>Ocean Observations Physics and Climate Panel (OOPC)</a:t>
            </a:r>
            <a:endParaRPr sz="4400" dirty="0">
              <a:latin typeface="Calibri"/>
              <a:ea typeface="Calibri"/>
              <a:cs typeface="Calibri"/>
              <a:sym typeface="Calibri"/>
            </a:endParaRPr>
          </a:p>
        </p:txBody>
      </p:sp>
      <p:pic>
        <p:nvPicPr>
          <p:cNvPr id="86" name="Google Shape;86;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08" y="-29183"/>
            <a:ext cx="4942083" cy="5829267"/>
          </a:xfrm>
          <a:prstGeom prst="rect">
            <a:avLst/>
          </a:prstGeom>
          <a:noFill/>
          <a:ln>
            <a:noFill/>
          </a:ln>
        </p:spPr>
      </p:pic>
      <p:sp>
        <p:nvSpPr>
          <p:cNvPr id="87" name="Google Shape;87;p1"/>
          <p:cNvSpPr/>
          <p:nvPr/>
        </p:nvSpPr>
        <p:spPr>
          <a:xfrm>
            <a:off x="4944139" y="5497009"/>
            <a:ext cx="7024394" cy="3077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
          <p:cNvSpPr/>
          <p:nvPr/>
        </p:nvSpPr>
        <p:spPr>
          <a:xfrm>
            <a:off x="5116500" y="2714706"/>
            <a:ext cx="6957692" cy="1126422"/>
          </a:xfrm>
          <a:prstGeom prst="rect">
            <a:avLst/>
          </a:prstGeom>
          <a:noFill/>
          <a:ln>
            <a:noFill/>
          </a:ln>
        </p:spPr>
        <p:txBody>
          <a:bodyPr spcFirstLastPara="1" wrap="square" lIns="91425" tIns="45700" rIns="91425" bIns="45700" anchor="t" anchorCtr="0">
            <a:spAutoFit/>
          </a:bodyPr>
          <a:lstStyle/>
          <a:p>
            <a:pPr lvl="0" algn="ctr">
              <a:lnSpc>
                <a:spcPct val="105000"/>
              </a:lnSpc>
              <a:buClr>
                <a:schemeClr val="dk1"/>
              </a:buClr>
              <a:buSzPts val="1100"/>
            </a:pPr>
            <a:r>
              <a:rPr lang="en-GB" altLang="zh-CN" sz="2000" dirty="0" err="1"/>
              <a:t>Weidong</a:t>
            </a:r>
            <a:r>
              <a:rPr lang="en-GB" altLang="zh-CN" sz="2000" dirty="0"/>
              <a:t> Yu, Sabrina </a:t>
            </a:r>
            <a:r>
              <a:rPr lang="en-GB" altLang="zh-CN" sz="2000" dirty="0" err="1"/>
              <a:t>Speich</a:t>
            </a:r>
            <a:r>
              <a:rPr lang="en-GB" altLang="zh-CN" sz="2000" dirty="0"/>
              <a:t> (co-chairs) </a:t>
            </a:r>
          </a:p>
          <a:p>
            <a:pPr lvl="0" algn="ctr">
              <a:lnSpc>
                <a:spcPct val="105000"/>
              </a:lnSpc>
              <a:buClr>
                <a:schemeClr val="dk1"/>
              </a:buClr>
              <a:buSzPts val="1100"/>
            </a:pPr>
            <a:r>
              <a:rPr lang="en-GB" altLang="zh-CN" sz="2000" dirty="0"/>
              <a:t>and </a:t>
            </a:r>
            <a:r>
              <a:rPr lang="en-GB" altLang="zh-CN" sz="2000" dirty="0" err="1"/>
              <a:t>Belén</a:t>
            </a:r>
            <a:r>
              <a:rPr lang="en-GB" altLang="zh-CN" sz="2000" dirty="0"/>
              <a:t> Martín </a:t>
            </a:r>
            <a:r>
              <a:rPr lang="en-GB" altLang="zh-CN" sz="2000" dirty="0" err="1"/>
              <a:t>Míguez</a:t>
            </a:r>
            <a:r>
              <a:rPr lang="en-GB" altLang="zh-CN" sz="2000" dirty="0"/>
              <a:t> (Secretariat)</a:t>
            </a:r>
          </a:p>
          <a:p>
            <a:pPr lvl="0">
              <a:lnSpc>
                <a:spcPct val="105000"/>
              </a:lnSpc>
              <a:buClr>
                <a:schemeClr val="dk1"/>
              </a:buClr>
              <a:buSzPts val="1100"/>
            </a:pPr>
            <a:endParaRPr lang="en-GB" altLang="zh-CN" sz="2400" dirty="0"/>
          </a:p>
        </p:txBody>
      </p:sp>
      <p:pic>
        <p:nvPicPr>
          <p:cNvPr id="89" name="Google Shape;89;p1" descr="A picture containing text, clip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5029" y="5994400"/>
            <a:ext cx="3636751" cy="772810"/>
          </a:xfrm>
          <a:prstGeom prst="rect">
            <a:avLst/>
          </a:prstGeom>
          <a:noFill/>
          <a:ln>
            <a:noFill/>
          </a:ln>
        </p:spPr>
      </p:pic>
      <p:pic>
        <p:nvPicPr>
          <p:cNvPr id="90" name="Google Shape;90;p1" descr="A picture containing text, clipar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398759" y="6080266"/>
            <a:ext cx="949678" cy="577061"/>
          </a:xfrm>
          <a:prstGeom prst="rect">
            <a:avLst/>
          </a:prstGeom>
          <a:noFill/>
          <a:ln>
            <a:noFill/>
          </a:ln>
        </p:spPr>
      </p:pic>
      <p:pic>
        <p:nvPicPr>
          <p:cNvPr id="91" name="Google Shape;91;p1" descr="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472098" y="5965851"/>
            <a:ext cx="1602093" cy="672494"/>
          </a:xfrm>
          <a:prstGeom prst="rect">
            <a:avLst/>
          </a:prstGeom>
          <a:noFill/>
          <a:ln>
            <a:noFill/>
          </a:ln>
        </p:spPr>
      </p:pic>
      <p:pic>
        <p:nvPicPr>
          <p:cNvPr id="93" name="Google Shape;93;p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800225" y="5982396"/>
            <a:ext cx="1474862" cy="77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4"/>
          <p:cNvSpPr txBox="1"/>
          <p:nvPr/>
        </p:nvSpPr>
        <p:spPr>
          <a:xfrm>
            <a:off x="-21896" y="-24552"/>
            <a:ext cx="12213896" cy="5829267"/>
          </a:xfrm>
          <a:prstGeom prst="rect">
            <a:avLst/>
          </a:prstGeom>
          <a:gradFill>
            <a:gsLst>
              <a:gs pos="0">
                <a:srgbClr val="0684C8"/>
              </a:gs>
              <a:gs pos="93000">
                <a:srgbClr val="098F9C"/>
              </a:gs>
              <a:gs pos="100000">
                <a:srgbClr val="098F9C"/>
              </a:gs>
            </a:gsLst>
            <a:lin ang="5400000" scaled="0"/>
          </a:gradFill>
          <a:ln>
            <a:noFill/>
          </a:ln>
        </p:spPr>
        <p:txBody>
          <a:bodyPr spcFirstLastPara="1" wrap="square" lIns="0" tIns="48850" rIns="0" bIns="48850" anchor="ctr" anchorCtr="0">
            <a:noAutofit/>
          </a:bodyPr>
          <a:lstStyle/>
          <a:p>
            <a:pPr marL="0" marR="0" lvl="0" indent="0" algn="ctr" rtl="0">
              <a:lnSpc>
                <a:spcPct val="100000"/>
              </a:lnSpc>
              <a:spcBef>
                <a:spcPts val="0"/>
              </a:spcBef>
              <a:spcAft>
                <a:spcPts val="0"/>
              </a:spcAft>
              <a:buClr>
                <a:srgbClr val="000000"/>
              </a:buClr>
              <a:buSzPts val="5899"/>
              <a:buFont typeface="Arial"/>
              <a:buNone/>
            </a:pPr>
            <a:endParaRPr sz="5899" b="1" i="0" u="none" strike="noStrike" cap="none">
              <a:solidFill>
                <a:srgbClr val="FFFFFF"/>
              </a:solidFill>
              <a:latin typeface="Calibri"/>
              <a:ea typeface="Calibri"/>
              <a:cs typeface="Calibri"/>
              <a:sym typeface="Calibri"/>
            </a:endParaRPr>
          </a:p>
        </p:txBody>
      </p:sp>
      <p:sp>
        <p:nvSpPr>
          <p:cNvPr id="116" name="Google Shape;116;p34"/>
          <p:cNvSpPr txBox="1">
            <a:spLocks noGrp="1"/>
          </p:cNvSpPr>
          <p:nvPr>
            <p:ph type="ctrTitle"/>
          </p:nvPr>
        </p:nvSpPr>
        <p:spPr>
          <a:xfrm>
            <a:off x="5300335" y="1117657"/>
            <a:ext cx="6590021" cy="153928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n-US" b="1">
                <a:solidFill>
                  <a:srgbClr val="FFFFFF"/>
                </a:solidFill>
                <a:latin typeface="Calibri"/>
                <a:ea typeface="Calibri"/>
                <a:cs typeface="Calibri"/>
                <a:sym typeface="Calibri"/>
              </a:rPr>
              <a:t>THANK YOU</a:t>
            </a:r>
            <a:endParaRPr>
              <a:latin typeface="Calibri"/>
              <a:ea typeface="Calibri"/>
              <a:cs typeface="Calibri"/>
              <a:sym typeface="Calibri"/>
            </a:endParaRPr>
          </a:p>
        </p:txBody>
      </p:sp>
      <p:pic>
        <p:nvPicPr>
          <p:cNvPr id="117" name="Google Shape;117;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08" y="0"/>
            <a:ext cx="4942083" cy="5829267"/>
          </a:xfrm>
          <a:prstGeom prst="rect">
            <a:avLst/>
          </a:prstGeom>
          <a:noFill/>
          <a:ln>
            <a:noFill/>
          </a:ln>
        </p:spPr>
      </p:pic>
      <p:sp>
        <p:nvSpPr>
          <p:cNvPr id="118" name="Google Shape;118;p34"/>
          <p:cNvSpPr/>
          <p:nvPr/>
        </p:nvSpPr>
        <p:spPr>
          <a:xfrm>
            <a:off x="4944139" y="5497009"/>
            <a:ext cx="7024394" cy="3077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9" name="Google Shape;119;p34" descr="A picture containing text, clip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2254" y="5964973"/>
            <a:ext cx="3404546" cy="723466"/>
          </a:xfrm>
          <a:prstGeom prst="rect">
            <a:avLst/>
          </a:prstGeom>
          <a:noFill/>
          <a:ln>
            <a:noFill/>
          </a:ln>
        </p:spPr>
      </p:pic>
      <p:sp>
        <p:nvSpPr>
          <p:cNvPr id="2" name="文本框 1">
            <a:extLst>
              <a:ext uri="{FF2B5EF4-FFF2-40B4-BE49-F238E27FC236}">
                <a16:creationId xmlns:a16="http://schemas.microsoft.com/office/drawing/2014/main" id="{B14C0C14-7F5D-5D43-94AB-CCF870560F42}"/>
              </a:ext>
            </a:extLst>
          </p:cNvPr>
          <p:cNvSpPr txBox="1"/>
          <p:nvPr/>
        </p:nvSpPr>
        <p:spPr>
          <a:xfrm>
            <a:off x="5086350" y="3443288"/>
            <a:ext cx="6882183" cy="707886"/>
          </a:xfrm>
          <a:prstGeom prst="rect">
            <a:avLst/>
          </a:prstGeom>
          <a:noFill/>
        </p:spPr>
        <p:txBody>
          <a:bodyPr wrap="square" rtlCol="0">
            <a:spAutoFit/>
          </a:bodyPr>
          <a:lstStyle/>
          <a:p>
            <a:pPr algn="ctr"/>
            <a:r>
              <a:rPr kumimoji="1" lang="en-US" altLang="zh-CN" sz="2000" dirty="0">
                <a:solidFill>
                  <a:srgbClr val="FF0000"/>
                </a:solidFill>
              </a:rPr>
              <a:t>OOPC welcomes the OCG chair/members attending meeting to inspire the cooperation.  </a:t>
            </a:r>
            <a:endParaRPr kumimoji="1" lang="zh-CN" altLang="en-US" sz="2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4104" y="-29183"/>
            <a:ext cx="12213896" cy="5829267"/>
          </a:xfrm>
          <a:prstGeom prst="rect">
            <a:avLst/>
          </a:prstGeom>
          <a:gradFill>
            <a:gsLst>
              <a:gs pos="0">
                <a:srgbClr val="0684C8"/>
              </a:gs>
              <a:gs pos="93000">
                <a:srgbClr val="098F9C"/>
              </a:gs>
              <a:gs pos="100000">
                <a:srgbClr val="098F9C"/>
              </a:gs>
            </a:gsLst>
            <a:lin ang="5400000" scaled="0"/>
          </a:gradFill>
          <a:ln>
            <a:noFill/>
          </a:ln>
        </p:spPr>
        <p:txBody>
          <a:bodyPr spcFirstLastPara="1" wrap="square" lIns="0" tIns="48850" rIns="0" bIns="48850" anchor="ctr" anchorCtr="0">
            <a:noAutofit/>
          </a:bodyPr>
          <a:lstStyle/>
          <a:p>
            <a:pPr marL="0" marR="0" lvl="0" indent="0" algn="ctr" rtl="0">
              <a:lnSpc>
                <a:spcPct val="100000"/>
              </a:lnSpc>
              <a:spcBef>
                <a:spcPts val="0"/>
              </a:spcBef>
              <a:spcAft>
                <a:spcPts val="0"/>
              </a:spcAft>
              <a:buClr>
                <a:srgbClr val="000000"/>
              </a:buClr>
              <a:buSzPts val="5899"/>
              <a:buFont typeface="Arial"/>
              <a:buNone/>
            </a:pPr>
            <a:endParaRPr sz="5899" b="1" i="0" u="none" strike="noStrike" cap="none">
              <a:solidFill>
                <a:srgbClr val="FFFFFF"/>
              </a:solidFill>
              <a:latin typeface="Calibri"/>
              <a:ea typeface="Calibri"/>
              <a:cs typeface="Calibri"/>
              <a:sym typeface="Calibri"/>
            </a:endParaRPr>
          </a:p>
        </p:txBody>
      </p:sp>
      <p:sp>
        <p:nvSpPr>
          <p:cNvPr id="85" name="Google Shape;85;p1"/>
          <p:cNvSpPr txBox="1">
            <a:spLocks noGrp="1"/>
          </p:cNvSpPr>
          <p:nvPr>
            <p:ph type="ctrTitle"/>
          </p:nvPr>
        </p:nvSpPr>
        <p:spPr>
          <a:xfrm>
            <a:off x="5272031" y="102804"/>
            <a:ext cx="6590021" cy="71796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ts val="6000"/>
              <a:buFont typeface="Calibri"/>
              <a:buNone/>
            </a:pPr>
            <a:r>
              <a:rPr lang="en-US" b="1" dirty="0">
                <a:solidFill>
                  <a:srgbClr val="FFFFFF"/>
                </a:solidFill>
              </a:rPr>
              <a:t>Terms of Reference</a:t>
            </a:r>
            <a:endParaRPr dirty="0">
              <a:latin typeface="Calibri"/>
              <a:ea typeface="Calibri"/>
              <a:cs typeface="Calibri"/>
              <a:sym typeface="Calibri"/>
            </a:endParaRPr>
          </a:p>
        </p:txBody>
      </p:sp>
      <p:sp>
        <p:nvSpPr>
          <p:cNvPr id="87" name="Google Shape;87;p1"/>
          <p:cNvSpPr/>
          <p:nvPr/>
        </p:nvSpPr>
        <p:spPr>
          <a:xfrm>
            <a:off x="4944139" y="5497009"/>
            <a:ext cx="7024394" cy="3077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9" name="Google Shape;89;p1" descr="A picture containing text, clip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5029" y="5994400"/>
            <a:ext cx="3636751" cy="772810"/>
          </a:xfrm>
          <a:prstGeom prst="rect">
            <a:avLst/>
          </a:prstGeom>
          <a:noFill/>
          <a:ln>
            <a:noFill/>
          </a:ln>
        </p:spPr>
      </p:pic>
      <p:pic>
        <p:nvPicPr>
          <p:cNvPr id="90" name="Google Shape;90;p1" descr="A picture containing text, clip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98759" y="6080266"/>
            <a:ext cx="949678" cy="577061"/>
          </a:xfrm>
          <a:prstGeom prst="rect">
            <a:avLst/>
          </a:prstGeom>
          <a:noFill/>
          <a:ln>
            <a:noFill/>
          </a:ln>
        </p:spPr>
      </p:pic>
      <p:pic>
        <p:nvPicPr>
          <p:cNvPr id="91" name="Google Shape;91;p1" descr="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472098" y="5965851"/>
            <a:ext cx="1602093" cy="672494"/>
          </a:xfrm>
          <a:prstGeom prst="rect">
            <a:avLst/>
          </a:prstGeom>
          <a:noFill/>
          <a:ln>
            <a:noFill/>
          </a:ln>
        </p:spPr>
      </p:pic>
      <p:sp>
        <p:nvSpPr>
          <p:cNvPr id="92" name="Google Shape;92;p1"/>
          <p:cNvSpPr/>
          <p:nvPr/>
        </p:nvSpPr>
        <p:spPr>
          <a:xfrm>
            <a:off x="675565" y="605631"/>
            <a:ext cx="10986447" cy="6247824"/>
          </a:xfrm>
          <a:prstGeom prst="rect">
            <a:avLst/>
          </a:prstGeom>
          <a:noFill/>
          <a:ln>
            <a:noFill/>
          </a:ln>
        </p:spPr>
        <p:txBody>
          <a:bodyPr spcFirstLastPara="1" wrap="square" lIns="91425" tIns="45700" rIns="91425" bIns="45700" anchor="t" anchorCtr="0">
            <a:spAutoFit/>
          </a:bodyPr>
          <a:lstStyle/>
          <a:p>
            <a:pPr marL="342900" lvl="0" indent="-342900">
              <a:spcBef>
                <a:spcPts val="600"/>
              </a:spcBef>
              <a:spcAft>
                <a:spcPts val="600"/>
              </a:spcAft>
              <a:buFont typeface="+mj-lt"/>
              <a:buAutoNum type="arabicPeriod"/>
            </a:pPr>
            <a:r>
              <a:rPr lang="en-GB" sz="1800" dirty="0">
                <a:solidFill>
                  <a:schemeClr val="bg1"/>
                </a:solidFill>
              </a:rPr>
              <a:t>Assess, review and prioritise </a:t>
            </a:r>
            <a:r>
              <a:rPr lang="en-GB" sz="1800" b="1" dirty="0">
                <a:solidFill>
                  <a:schemeClr val="bg1"/>
                </a:solidFill>
              </a:rPr>
              <a:t>requirements for sustained ocean observations of physical Essential Ocean Variables (EOVs), and ocean Essential Climate Variables (ECVs) </a:t>
            </a:r>
            <a:r>
              <a:rPr lang="en-GB" sz="1800" dirty="0">
                <a:solidFill>
                  <a:schemeClr val="bg1"/>
                </a:solidFill>
              </a:rPr>
              <a:t>in support of GOOS, GCOS and WCRP by: </a:t>
            </a:r>
            <a:endParaRPr lang="en-US" sz="1800" dirty="0">
              <a:solidFill>
                <a:schemeClr val="bg1"/>
              </a:solidFill>
            </a:endParaRPr>
          </a:p>
          <a:p>
            <a:pPr marL="342900" lvl="0" indent="-342900">
              <a:spcBef>
                <a:spcPts val="600"/>
              </a:spcBef>
              <a:spcAft>
                <a:spcPts val="600"/>
              </a:spcAft>
              <a:buFont typeface="+mj-lt"/>
              <a:buAutoNum type="arabicPeriod"/>
            </a:pPr>
            <a:r>
              <a:rPr lang="en-GB" sz="1800" b="1" dirty="0">
                <a:solidFill>
                  <a:srgbClr val="FF0000"/>
                </a:solidFill>
              </a:rPr>
              <a:t>Work with the GOOS Observations Coordination Group (OCG)</a:t>
            </a:r>
            <a:r>
              <a:rPr lang="en-GB" sz="1800" b="1" dirty="0">
                <a:solidFill>
                  <a:schemeClr val="bg1"/>
                </a:solidFill>
              </a:rPr>
              <a:t> </a:t>
            </a:r>
            <a:r>
              <a:rPr lang="en-GB" sz="1800" dirty="0">
                <a:solidFill>
                  <a:schemeClr val="bg1"/>
                </a:solidFill>
              </a:rPr>
              <a:t>and other relevant regional bodies to coordinate observing networks that contribute to ocean ECVs and physics EOVs </a:t>
            </a:r>
            <a:endParaRPr lang="en-US" sz="1800" dirty="0">
              <a:solidFill>
                <a:schemeClr val="bg1"/>
              </a:solidFill>
            </a:endParaRPr>
          </a:p>
          <a:p>
            <a:pPr marL="342900" lvl="0" indent="-342900">
              <a:spcBef>
                <a:spcPts val="600"/>
              </a:spcBef>
              <a:spcAft>
                <a:spcPts val="600"/>
              </a:spcAft>
              <a:buFont typeface="+mj-lt"/>
              <a:buAutoNum type="arabicPeriod"/>
            </a:pPr>
            <a:r>
              <a:rPr lang="en-GB" sz="1800" dirty="0">
                <a:solidFill>
                  <a:schemeClr val="bg1"/>
                </a:solidFill>
              </a:rPr>
              <a:t>Work with the International Ocean Data Exchange (IODE), WMO Information System (WIS), GRAs and other partner organizations to review the status of and requirements for </a:t>
            </a:r>
            <a:r>
              <a:rPr lang="en-GB" sz="1800" b="1" dirty="0">
                <a:solidFill>
                  <a:schemeClr val="bg1"/>
                </a:solidFill>
              </a:rPr>
              <a:t>data and information management</a:t>
            </a:r>
            <a:r>
              <a:rPr lang="en-GB" sz="1800" dirty="0">
                <a:solidFill>
                  <a:schemeClr val="bg1"/>
                </a:solidFill>
              </a:rPr>
              <a:t> […]</a:t>
            </a:r>
            <a:endParaRPr lang="en-US" sz="1800" dirty="0">
              <a:solidFill>
                <a:schemeClr val="bg1"/>
              </a:solidFill>
            </a:endParaRPr>
          </a:p>
          <a:p>
            <a:pPr marL="342900" lvl="0" indent="-342900">
              <a:spcBef>
                <a:spcPts val="600"/>
              </a:spcBef>
              <a:spcAft>
                <a:spcPts val="600"/>
              </a:spcAft>
              <a:buFont typeface="+mj-lt"/>
              <a:buAutoNum type="arabicPeriod"/>
            </a:pPr>
            <a:r>
              <a:rPr lang="en-GB" sz="1800" dirty="0">
                <a:solidFill>
                  <a:schemeClr val="bg1"/>
                </a:solidFill>
              </a:rPr>
              <a:t>Help develop a process for </a:t>
            </a:r>
            <a:r>
              <a:rPr lang="en-GB" sz="1800" b="1" dirty="0">
                <a:solidFill>
                  <a:schemeClr val="bg1"/>
                </a:solidFill>
              </a:rPr>
              <a:t>ongoing evaluation of the observing system </a:t>
            </a:r>
            <a:r>
              <a:rPr lang="en-GB" sz="1800" dirty="0">
                <a:solidFill>
                  <a:schemeClr val="bg1"/>
                </a:solidFill>
              </a:rPr>
              <a:t>in liaison with users of the data, based on the optimum suite of platforms for required variables, spatial and temporal scales and accuracy  </a:t>
            </a:r>
            <a:endParaRPr lang="en-US" sz="1800" dirty="0">
              <a:solidFill>
                <a:schemeClr val="bg1"/>
              </a:solidFill>
            </a:endParaRPr>
          </a:p>
          <a:p>
            <a:pPr marL="342900" lvl="0" indent="-342900">
              <a:spcBef>
                <a:spcPts val="600"/>
              </a:spcBef>
              <a:spcAft>
                <a:spcPts val="600"/>
              </a:spcAft>
              <a:buFont typeface="+mj-lt"/>
              <a:buAutoNum type="arabicPeriod"/>
            </a:pPr>
            <a:r>
              <a:rPr lang="en-GB" sz="1800" dirty="0">
                <a:solidFill>
                  <a:schemeClr val="bg1"/>
                </a:solidFill>
              </a:rPr>
              <a:t>Support global ocean observing activities by involved parties (national/regional activities including GRAs and global programs) through </a:t>
            </a:r>
            <a:r>
              <a:rPr lang="en-GB" sz="1800" b="1" dirty="0">
                <a:solidFill>
                  <a:schemeClr val="bg1"/>
                </a:solidFill>
              </a:rPr>
              <a:t>liaison and advocacy for agreed plans</a:t>
            </a:r>
            <a:r>
              <a:rPr lang="en-GB" sz="1800" dirty="0">
                <a:solidFill>
                  <a:schemeClr val="bg1"/>
                </a:solidFill>
              </a:rPr>
              <a:t>. </a:t>
            </a:r>
            <a:endParaRPr lang="en-US" sz="1800" dirty="0">
              <a:solidFill>
                <a:schemeClr val="bg1"/>
              </a:solidFill>
            </a:endParaRPr>
          </a:p>
          <a:p>
            <a:pPr marL="342900" lvl="0" indent="-342900">
              <a:spcBef>
                <a:spcPts val="600"/>
              </a:spcBef>
              <a:spcAft>
                <a:spcPts val="600"/>
              </a:spcAft>
              <a:buFont typeface="+mj-lt"/>
              <a:buAutoNum type="arabicPeriod"/>
            </a:pPr>
            <a:r>
              <a:rPr lang="en-GB" sz="1800" b="1" dirty="0">
                <a:solidFill>
                  <a:schemeClr val="bg1"/>
                </a:solidFill>
              </a:rPr>
              <a:t>Report </a:t>
            </a:r>
            <a:r>
              <a:rPr lang="en-GB" sz="1800" dirty="0">
                <a:solidFill>
                  <a:schemeClr val="bg1"/>
                </a:solidFill>
              </a:rPr>
              <a:t>to the GOOS Steering Committee, GCOS Steering Committee and WCRP Joint Scientific Committee […].  </a:t>
            </a:r>
            <a:endParaRPr lang="en-US" sz="1800" dirty="0">
              <a:solidFill>
                <a:schemeClr val="bg1"/>
              </a:solidFill>
            </a:endParaRPr>
          </a:p>
          <a:p>
            <a:pPr marL="914400" marR="0" lvl="0" indent="-914400" algn="ctr" rtl="0">
              <a:lnSpc>
                <a:spcPct val="100000"/>
              </a:lnSpc>
              <a:spcBef>
                <a:spcPts val="600"/>
              </a:spcBef>
              <a:spcAft>
                <a:spcPts val="600"/>
              </a:spcAft>
              <a:buClr>
                <a:srgbClr val="000000"/>
              </a:buClr>
              <a:buSzPts val="2400"/>
              <a:buFont typeface="+mj-lt"/>
              <a:buAutoNum type="arabicPeriod"/>
            </a:pPr>
            <a:endParaRPr sz="6000" b="0" i="0" u="none" strike="noStrike" cap="none" dirty="0">
              <a:solidFill>
                <a:schemeClr val="bg1"/>
              </a:solidFill>
              <a:latin typeface="Calibri"/>
              <a:ea typeface="Calibri"/>
              <a:cs typeface="Calibri"/>
              <a:sym typeface="Calibri"/>
            </a:endParaRPr>
          </a:p>
        </p:txBody>
      </p:sp>
      <p:pic>
        <p:nvPicPr>
          <p:cNvPr id="93" name="Google Shape;93;p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800225" y="5982396"/>
            <a:ext cx="1474862" cy="772800"/>
          </a:xfrm>
          <a:prstGeom prst="rect">
            <a:avLst/>
          </a:prstGeom>
          <a:noFill/>
          <a:ln>
            <a:noFill/>
          </a:ln>
        </p:spPr>
      </p:pic>
    </p:spTree>
    <p:extLst>
      <p:ext uri="{BB962C8B-B14F-4D97-AF65-F5344CB8AC3E}">
        <p14:creationId xmlns:p14="http://schemas.microsoft.com/office/powerpoint/2010/main" val="257266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4787"/>
            <a:ext cx="12213896" cy="5829267"/>
          </a:xfrm>
          <a:prstGeom prst="rect">
            <a:avLst/>
          </a:prstGeom>
          <a:gradFill>
            <a:gsLst>
              <a:gs pos="0">
                <a:srgbClr val="0684C8"/>
              </a:gs>
              <a:gs pos="93000">
                <a:srgbClr val="098F9C"/>
              </a:gs>
              <a:gs pos="100000">
                <a:srgbClr val="098F9C"/>
              </a:gs>
            </a:gsLst>
            <a:lin ang="5400000" scaled="0"/>
          </a:gradFill>
          <a:ln>
            <a:noFill/>
          </a:ln>
        </p:spPr>
        <p:txBody>
          <a:bodyPr spcFirstLastPara="1" wrap="square" lIns="0" tIns="48850" rIns="0" bIns="48850" anchor="ctr" anchorCtr="0">
            <a:noAutofit/>
          </a:bodyPr>
          <a:lstStyle/>
          <a:p>
            <a:pPr marL="0" marR="0" lvl="0" indent="0" algn="ctr" rtl="0">
              <a:lnSpc>
                <a:spcPct val="100000"/>
              </a:lnSpc>
              <a:spcBef>
                <a:spcPts val="0"/>
              </a:spcBef>
              <a:spcAft>
                <a:spcPts val="0"/>
              </a:spcAft>
              <a:buClr>
                <a:srgbClr val="000000"/>
              </a:buClr>
              <a:buSzPts val="5899"/>
              <a:buFont typeface="Arial"/>
              <a:buNone/>
            </a:pPr>
            <a:endParaRPr sz="5899" b="1" i="0" u="none" strike="noStrike" cap="none">
              <a:solidFill>
                <a:srgbClr val="FFFFFF"/>
              </a:solidFill>
              <a:latin typeface="Calibri"/>
              <a:ea typeface="Calibri"/>
              <a:cs typeface="Calibri"/>
              <a:sym typeface="Calibri"/>
            </a:endParaRPr>
          </a:p>
        </p:txBody>
      </p:sp>
      <p:sp>
        <p:nvSpPr>
          <p:cNvPr id="85" name="Google Shape;85;p1"/>
          <p:cNvSpPr txBox="1">
            <a:spLocks noGrp="1"/>
          </p:cNvSpPr>
          <p:nvPr>
            <p:ph type="ctrTitle"/>
          </p:nvPr>
        </p:nvSpPr>
        <p:spPr>
          <a:xfrm>
            <a:off x="1303361" y="102804"/>
            <a:ext cx="10558691" cy="71796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ts val="6000"/>
              <a:buFont typeface="Calibri"/>
              <a:buNone/>
            </a:pPr>
            <a:r>
              <a:rPr lang="en-US" b="1" dirty="0">
                <a:solidFill>
                  <a:srgbClr val="FFFFFF"/>
                </a:solidFill>
              </a:rPr>
              <a:t>Main Activities 2024-2028</a:t>
            </a:r>
            <a:endParaRPr dirty="0">
              <a:latin typeface="Calibri"/>
              <a:ea typeface="Calibri"/>
              <a:cs typeface="Calibri"/>
              <a:sym typeface="Calibri"/>
            </a:endParaRPr>
          </a:p>
        </p:txBody>
      </p:sp>
      <p:sp>
        <p:nvSpPr>
          <p:cNvPr id="87" name="Google Shape;87;p1"/>
          <p:cNvSpPr/>
          <p:nvPr/>
        </p:nvSpPr>
        <p:spPr>
          <a:xfrm>
            <a:off x="4944139" y="5497009"/>
            <a:ext cx="7024394" cy="3077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9" name="Google Shape;89;p1" descr="A picture containing text, clip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5029" y="5994400"/>
            <a:ext cx="3636751" cy="772810"/>
          </a:xfrm>
          <a:prstGeom prst="rect">
            <a:avLst/>
          </a:prstGeom>
          <a:noFill/>
          <a:ln>
            <a:noFill/>
          </a:ln>
        </p:spPr>
      </p:pic>
      <p:pic>
        <p:nvPicPr>
          <p:cNvPr id="90" name="Google Shape;90;p1" descr="A picture containing text, clip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98759" y="6080266"/>
            <a:ext cx="949678" cy="577061"/>
          </a:xfrm>
          <a:prstGeom prst="rect">
            <a:avLst/>
          </a:prstGeom>
          <a:noFill/>
          <a:ln>
            <a:noFill/>
          </a:ln>
        </p:spPr>
      </p:pic>
      <p:pic>
        <p:nvPicPr>
          <p:cNvPr id="91" name="Google Shape;91;p1" descr="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472098" y="5965851"/>
            <a:ext cx="1602093" cy="672494"/>
          </a:xfrm>
          <a:prstGeom prst="rect">
            <a:avLst/>
          </a:prstGeom>
          <a:noFill/>
          <a:ln>
            <a:noFill/>
          </a:ln>
        </p:spPr>
      </p:pic>
      <p:sp>
        <p:nvSpPr>
          <p:cNvPr id="92" name="Google Shape;92;p1"/>
          <p:cNvSpPr/>
          <p:nvPr/>
        </p:nvSpPr>
        <p:spPr>
          <a:xfrm>
            <a:off x="604514" y="1154408"/>
            <a:ext cx="5978192" cy="4124166"/>
          </a:xfrm>
          <a:prstGeom prst="rect">
            <a:avLst/>
          </a:prstGeom>
          <a:noFill/>
          <a:ln>
            <a:noFill/>
          </a:ln>
        </p:spPr>
        <p:txBody>
          <a:bodyPr spcFirstLastPara="1" wrap="square" lIns="91425" tIns="45700" rIns="91425" bIns="45700" anchor="t" anchorCtr="0">
            <a:spAutoFit/>
          </a:bodyPr>
          <a:lstStyle/>
          <a:p>
            <a:pPr marL="457200" lvl="0" indent="-342900">
              <a:spcBef>
                <a:spcPts val="1200"/>
              </a:spcBef>
              <a:spcAft>
                <a:spcPts val="1200"/>
              </a:spcAft>
              <a:buClr>
                <a:schemeClr val="bg1"/>
              </a:buClr>
              <a:buSzPct val="100000"/>
              <a:buFont typeface="+mj-lt"/>
              <a:buAutoNum type="arabicPeriod"/>
            </a:pPr>
            <a:r>
              <a:rPr lang="en-GB" sz="1800" b="1" dirty="0">
                <a:solidFill>
                  <a:schemeClr val="bg1"/>
                </a:solidFill>
              </a:rPr>
              <a:t>Observing System Evaluation and Strategy for Ocean-Atmosphere Fluxes</a:t>
            </a:r>
          </a:p>
          <a:p>
            <a:pPr marL="457200" lvl="0" indent="-342900">
              <a:spcBef>
                <a:spcPts val="1200"/>
              </a:spcBef>
              <a:spcAft>
                <a:spcPts val="1200"/>
              </a:spcAft>
              <a:buClr>
                <a:schemeClr val="bg1"/>
              </a:buClr>
              <a:buSzPct val="100000"/>
              <a:buFont typeface="+mj-lt"/>
              <a:buAutoNum type="arabicPeriod"/>
            </a:pPr>
            <a:r>
              <a:rPr lang="en-GB" sz="1800" b="1" dirty="0">
                <a:solidFill>
                  <a:schemeClr val="bg1"/>
                </a:solidFill>
              </a:rPr>
              <a:t>Observing System Evaluation and Strategy for Boundary Systems</a:t>
            </a:r>
          </a:p>
          <a:p>
            <a:pPr marL="457200" lvl="0" indent="-342900">
              <a:spcBef>
                <a:spcPts val="1200"/>
              </a:spcBef>
              <a:spcAft>
                <a:spcPts val="1200"/>
              </a:spcAft>
              <a:buClr>
                <a:schemeClr val="bg1"/>
              </a:buClr>
              <a:buSzPct val="100000"/>
              <a:buFont typeface="+mj-lt"/>
              <a:buAutoNum type="arabicPeriod"/>
            </a:pPr>
            <a:r>
              <a:rPr lang="en-GB" sz="1800" b="1" dirty="0">
                <a:solidFill>
                  <a:schemeClr val="bg1"/>
                </a:solidFill>
              </a:rPr>
              <a:t>Global Ocean Indicators Framework</a:t>
            </a:r>
          </a:p>
          <a:p>
            <a:pPr marL="457200" indent="-342900">
              <a:spcBef>
                <a:spcPts val="1200"/>
              </a:spcBef>
              <a:spcAft>
                <a:spcPts val="1200"/>
              </a:spcAft>
              <a:buClr>
                <a:schemeClr val="bg1"/>
              </a:buClr>
              <a:buSzPct val="100000"/>
              <a:buFont typeface="+mj-lt"/>
              <a:buAutoNum type="arabicPeriod"/>
            </a:pPr>
            <a:r>
              <a:rPr lang="en-GB" sz="1800" b="1" dirty="0">
                <a:solidFill>
                  <a:schemeClr val="bg1"/>
                </a:solidFill>
              </a:rPr>
              <a:t>Observing System Evaluation and Strategy for Ocean Heat and Freshwater Storage and Transports</a:t>
            </a:r>
          </a:p>
          <a:p>
            <a:pPr marL="457200" indent="-342900">
              <a:spcBef>
                <a:spcPts val="1200"/>
              </a:spcBef>
              <a:spcAft>
                <a:spcPts val="1200"/>
              </a:spcAft>
              <a:buClr>
                <a:schemeClr val="bg1"/>
              </a:buClr>
              <a:buSzPct val="100000"/>
              <a:buFont typeface="+mj-lt"/>
              <a:buAutoNum type="arabicPeriod"/>
            </a:pPr>
            <a:r>
              <a:rPr lang="en-US" sz="1800" b="1" dirty="0">
                <a:solidFill>
                  <a:schemeClr val="bg1"/>
                </a:solidFill>
              </a:rPr>
              <a:t>Pan-tropical Observing System (with CLIVAR)</a:t>
            </a:r>
            <a:endParaRPr sz="6000" b="0" i="0" u="none" strike="noStrike" cap="none" dirty="0">
              <a:solidFill>
                <a:schemeClr val="bg1"/>
              </a:solidFill>
              <a:latin typeface="Calibri"/>
              <a:ea typeface="Calibri"/>
              <a:cs typeface="Calibri"/>
              <a:sym typeface="Calibri"/>
            </a:endParaRPr>
          </a:p>
        </p:txBody>
      </p:sp>
      <p:pic>
        <p:nvPicPr>
          <p:cNvPr id="93" name="Google Shape;93;p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800225" y="5982396"/>
            <a:ext cx="1474862" cy="772800"/>
          </a:xfrm>
          <a:prstGeom prst="rect">
            <a:avLst/>
          </a:prstGeom>
          <a:noFill/>
          <a:ln>
            <a:noFill/>
          </a:ln>
        </p:spPr>
      </p:pic>
      <p:sp>
        <p:nvSpPr>
          <p:cNvPr id="2" name="Google Shape;92;p1">
            <a:extLst>
              <a:ext uri="{FF2B5EF4-FFF2-40B4-BE49-F238E27FC236}">
                <a16:creationId xmlns:a16="http://schemas.microsoft.com/office/drawing/2014/main" id="{6CDD0665-92E1-9E1B-3EBD-572F6FE074BB}"/>
              </a:ext>
            </a:extLst>
          </p:cNvPr>
          <p:cNvSpPr/>
          <p:nvPr/>
        </p:nvSpPr>
        <p:spPr>
          <a:xfrm>
            <a:off x="6690066" y="1377761"/>
            <a:ext cx="4605071" cy="3785611"/>
          </a:xfrm>
          <a:prstGeom prst="rect">
            <a:avLst/>
          </a:prstGeom>
          <a:noFill/>
          <a:ln>
            <a:noFill/>
          </a:ln>
        </p:spPr>
        <p:txBody>
          <a:bodyPr spcFirstLastPara="1" wrap="square" lIns="91425" tIns="45700" rIns="91425" bIns="45700" anchor="t" anchorCtr="0">
            <a:spAutoFit/>
          </a:bodyPr>
          <a:lstStyle/>
          <a:p>
            <a:pPr marL="114300">
              <a:spcBef>
                <a:spcPts val="1200"/>
              </a:spcBef>
              <a:spcAft>
                <a:spcPts val="1200"/>
              </a:spcAft>
              <a:buSzPts val="5899"/>
            </a:pPr>
            <a:r>
              <a:rPr lang="en-GB" sz="2400" b="1" dirty="0">
                <a:solidFill>
                  <a:schemeClr val="bg1"/>
                </a:solidFill>
              </a:rPr>
              <a:t>* Global Ocean / Climate Essential Variables Stewardship (EOV/ECVs) </a:t>
            </a:r>
          </a:p>
          <a:p>
            <a:pPr marL="114300">
              <a:spcBef>
                <a:spcPts val="1200"/>
              </a:spcBef>
              <a:spcAft>
                <a:spcPts val="1200"/>
              </a:spcAft>
              <a:buSzPts val="5899"/>
            </a:pPr>
            <a:r>
              <a:rPr lang="en-GB" sz="2400" b="1" dirty="0">
                <a:solidFill>
                  <a:schemeClr val="bg1"/>
                </a:solidFill>
              </a:rPr>
              <a:t>* GCOS Status Report/Implementation Plan </a:t>
            </a:r>
          </a:p>
          <a:p>
            <a:pPr marL="914400" marR="0" lvl="0" indent="-914400" algn="ctr" rtl="0">
              <a:lnSpc>
                <a:spcPct val="100000"/>
              </a:lnSpc>
              <a:spcBef>
                <a:spcPts val="1200"/>
              </a:spcBef>
              <a:spcAft>
                <a:spcPts val="1200"/>
              </a:spcAft>
              <a:buClr>
                <a:srgbClr val="000000"/>
              </a:buClr>
              <a:buSzPts val="2400"/>
              <a:buFont typeface="+mj-lt"/>
              <a:buAutoNum type="arabicPeriod"/>
            </a:pPr>
            <a:endParaRPr sz="60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84477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D1AC067-FD45-C848-9B25-871EEDDED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29" y="0"/>
            <a:ext cx="10716341" cy="6858000"/>
          </a:xfrm>
          <a:prstGeom prst="rect">
            <a:avLst/>
          </a:prstGeom>
        </p:spPr>
      </p:pic>
      <p:sp>
        <p:nvSpPr>
          <p:cNvPr id="4" name="矩形 3">
            <a:extLst>
              <a:ext uri="{FF2B5EF4-FFF2-40B4-BE49-F238E27FC236}">
                <a16:creationId xmlns:a16="http://schemas.microsoft.com/office/drawing/2014/main" id="{001B9A4E-AB7B-6347-94B2-61CFC531A92E}"/>
              </a:ext>
            </a:extLst>
          </p:cNvPr>
          <p:cNvSpPr/>
          <p:nvPr/>
        </p:nvSpPr>
        <p:spPr>
          <a:xfrm>
            <a:off x="842963" y="2643188"/>
            <a:ext cx="1228725" cy="15573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B2A048E1-C26A-D34D-83D3-F4A28A469F28}"/>
              </a:ext>
            </a:extLst>
          </p:cNvPr>
          <p:cNvSpPr/>
          <p:nvPr/>
        </p:nvSpPr>
        <p:spPr>
          <a:xfrm>
            <a:off x="842963" y="2114550"/>
            <a:ext cx="1228725" cy="52863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6CB128E2-3540-4047-BC5E-25BB7C18ABAE}"/>
              </a:ext>
            </a:extLst>
          </p:cNvPr>
          <p:cNvSpPr/>
          <p:nvPr/>
        </p:nvSpPr>
        <p:spPr>
          <a:xfrm>
            <a:off x="842963" y="4200524"/>
            <a:ext cx="1228725" cy="77152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FE3E1313-B00C-F748-8C05-BEEE8CFAE918}"/>
              </a:ext>
            </a:extLst>
          </p:cNvPr>
          <p:cNvSpPr/>
          <p:nvPr/>
        </p:nvSpPr>
        <p:spPr>
          <a:xfrm>
            <a:off x="842963" y="4972049"/>
            <a:ext cx="1228725" cy="7786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86962C74-5CDE-0A47-AC63-DD7DE9A25FBD}"/>
              </a:ext>
            </a:extLst>
          </p:cNvPr>
          <p:cNvSpPr/>
          <p:nvPr/>
        </p:nvSpPr>
        <p:spPr>
          <a:xfrm>
            <a:off x="828674" y="6115050"/>
            <a:ext cx="1228725" cy="6500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a:extLst>
              <a:ext uri="{FF2B5EF4-FFF2-40B4-BE49-F238E27FC236}">
                <a16:creationId xmlns:a16="http://schemas.microsoft.com/office/drawing/2014/main" id="{5E3C4F45-BB10-0340-981A-D60C82DDB47A}"/>
              </a:ext>
            </a:extLst>
          </p:cNvPr>
          <p:cNvSpPr/>
          <p:nvPr/>
        </p:nvSpPr>
        <p:spPr>
          <a:xfrm>
            <a:off x="828673" y="5743573"/>
            <a:ext cx="1228725" cy="36433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53EDF9C9-8414-554E-B8F2-3A8192E89734}"/>
              </a:ext>
            </a:extLst>
          </p:cNvPr>
          <p:cNvSpPr/>
          <p:nvPr/>
        </p:nvSpPr>
        <p:spPr>
          <a:xfrm>
            <a:off x="8801100" y="1657350"/>
            <a:ext cx="271463" cy="5107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D8652DE8-E7DB-694A-9966-B8021C23F4FD}"/>
              </a:ext>
            </a:extLst>
          </p:cNvPr>
          <p:cNvSpPr/>
          <p:nvPr/>
        </p:nvSpPr>
        <p:spPr>
          <a:xfrm>
            <a:off x="11111273" y="1657350"/>
            <a:ext cx="271463" cy="5107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7907C5E9-AA38-8E47-B8E8-28AAF0CD2C02}"/>
              </a:ext>
            </a:extLst>
          </p:cNvPr>
          <p:cNvSpPr/>
          <p:nvPr/>
        </p:nvSpPr>
        <p:spPr>
          <a:xfrm>
            <a:off x="5978820" y="3275112"/>
            <a:ext cx="234360" cy="307777"/>
          </a:xfrm>
          <a:prstGeom prst="rect">
            <a:avLst/>
          </a:prstGeom>
        </p:spPr>
        <p:txBody>
          <a:bodyPr wrap="none">
            <a:spAutoFit/>
          </a:bodyPr>
          <a:lstStyle/>
          <a:p>
            <a:r>
              <a:rPr lang="zh-CN" altLang="en-US" dirty="0"/>
              <a:t> </a:t>
            </a:r>
          </a:p>
        </p:txBody>
      </p:sp>
      <p:sp>
        <p:nvSpPr>
          <p:cNvPr id="13" name="文本框 12">
            <a:extLst>
              <a:ext uri="{FF2B5EF4-FFF2-40B4-BE49-F238E27FC236}">
                <a16:creationId xmlns:a16="http://schemas.microsoft.com/office/drawing/2014/main" id="{9CBC235E-71F8-C745-9572-6C034EFB0D8F}"/>
              </a:ext>
            </a:extLst>
          </p:cNvPr>
          <p:cNvSpPr txBox="1"/>
          <p:nvPr/>
        </p:nvSpPr>
        <p:spPr>
          <a:xfrm>
            <a:off x="842962" y="814388"/>
            <a:ext cx="7686675" cy="707886"/>
          </a:xfrm>
          <a:prstGeom prst="rect">
            <a:avLst/>
          </a:prstGeom>
          <a:noFill/>
        </p:spPr>
        <p:txBody>
          <a:bodyPr wrap="square" rtlCol="0">
            <a:spAutoFit/>
          </a:bodyPr>
          <a:lstStyle/>
          <a:p>
            <a:r>
              <a:rPr kumimoji="1" lang="en-US" altLang="zh-CN" sz="4000" dirty="0">
                <a:solidFill>
                  <a:srgbClr val="FF0000"/>
                </a:solidFill>
              </a:rPr>
              <a:t>1. GCOS Implementation Plan</a:t>
            </a:r>
            <a:endParaRPr kumimoji="1" lang="zh-CN" altLang="en-US" sz="4000" dirty="0">
              <a:solidFill>
                <a:srgbClr val="FF0000"/>
              </a:solidFill>
            </a:endParaRPr>
          </a:p>
        </p:txBody>
      </p:sp>
    </p:spTree>
    <p:extLst>
      <p:ext uri="{BB962C8B-B14F-4D97-AF65-F5344CB8AC3E}">
        <p14:creationId xmlns:p14="http://schemas.microsoft.com/office/powerpoint/2010/main" val="198566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FC80834-1D15-034C-9E1D-0C667CC04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476" y="614362"/>
            <a:ext cx="5344872" cy="6243638"/>
          </a:xfrm>
          <a:prstGeom prst="rect">
            <a:avLst/>
          </a:prstGeom>
        </p:spPr>
      </p:pic>
      <p:pic>
        <p:nvPicPr>
          <p:cNvPr id="5" name="图片 4">
            <a:extLst>
              <a:ext uri="{FF2B5EF4-FFF2-40B4-BE49-F238E27FC236}">
                <a16:creationId xmlns:a16="http://schemas.microsoft.com/office/drawing/2014/main" id="{DF55A5A1-DC96-B040-92CD-983FCE45F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362"/>
            <a:ext cx="5680165" cy="6243637"/>
          </a:xfrm>
          <a:prstGeom prst="rect">
            <a:avLst/>
          </a:prstGeom>
        </p:spPr>
      </p:pic>
      <p:sp>
        <p:nvSpPr>
          <p:cNvPr id="6" name="文本框 5">
            <a:extLst>
              <a:ext uri="{FF2B5EF4-FFF2-40B4-BE49-F238E27FC236}">
                <a16:creationId xmlns:a16="http://schemas.microsoft.com/office/drawing/2014/main" id="{A977E90B-7925-B040-A3EB-B6871007AD2F}"/>
              </a:ext>
            </a:extLst>
          </p:cNvPr>
          <p:cNvSpPr txBox="1"/>
          <p:nvPr/>
        </p:nvSpPr>
        <p:spPr>
          <a:xfrm>
            <a:off x="0" y="0"/>
            <a:ext cx="7686675" cy="584775"/>
          </a:xfrm>
          <a:prstGeom prst="rect">
            <a:avLst/>
          </a:prstGeom>
          <a:noFill/>
        </p:spPr>
        <p:txBody>
          <a:bodyPr wrap="square" rtlCol="0">
            <a:spAutoFit/>
          </a:bodyPr>
          <a:lstStyle/>
          <a:p>
            <a:r>
              <a:rPr kumimoji="1" lang="en-US" altLang="zh-CN" sz="3200" dirty="0">
                <a:solidFill>
                  <a:srgbClr val="FF0000"/>
                </a:solidFill>
              </a:rPr>
              <a:t>2. EVC Requirements</a:t>
            </a:r>
            <a:endParaRPr kumimoji="1" lang="zh-CN" altLang="en-US" sz="3200" dirty="0">
              <a:solidFill>
                <a:srgbClr val="FF0000"/>
              </a:solidFill>
            </a:endParaRPr>
          </a:p>
        </p:txBody>
      </p:sp>
    </p:spTree>
    <p:extLst>
      <p:ext uri="{BB962C8B-B14F-4D97-AF65-F5344CB8AC3E}">
        <p14:creationId xmlns:p14="http://schemas.microsoft.com/office/powerpoint/2010/main" val="217742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7">
            <a:extLst>
              <a:ext uri="{FF2B5EF4-FFF2-40B4-BE49-F238E27FC236}">
                <a16:creationId xmlns:a16="http://schemas.microsoft.com/office/drawing/2014/main" id="{BD008A7E-A7C6-1666-2FAA-D412423025D4}"/>
              </a:ext>
            </a:extLst>
          </p:cNvPr>
          <p:cNvSpPr/>
          <p:nvPr/>
        </p:nvSpPr>
        <p:spPr>
          <a:xfrm>
            <a:off x="6900000" y="12358"/>
            <a:ext cx="534417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Google Shape;149;p2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6</a:t>
            </a:fld>
            <a:endParaRPr/>
          </a:p>
        </p:txBody>
      </p:sp>
      <p:sp>
        <p:nvSpPr>
          <p:cNvPr id="150" name="Google Shape;150;p24"/>
          <p:cNvSpPr txBox="1">
            <a:spLocks noGrp="1"/>
          </p:cNvSpPr>
          <p:nvPr>
            <p:ph type="body" idx="1"/>
          </p:nvPr>
        </p:nvSpPr>
        <p:spPr>
          <a:xfrm>
            <a:off x="720724" y="1296988"/>
            <a:ext cx="5791500" cy="5048100"/>
          </a:xfrm>
          <a:prstGeom prst="rect">
            <a:avLst/>
          </a:prstGeom>
          <a:noFill/>
          <a:ln>
            <a:noFill/>
          </a:ln>
        </p:spPr>
        <p:txBody>
          <a:bodyPr spcFirstLastPara="1" wrap="square" lIns="0" tIns="0" rIns="0" bIns="0" anchor="t" anchorCtr="0">
            <a:noAutofit/>
          </a:bodyPr>
          <a:lstStyle/>
          <a:p>
            <a:pPr marL="0" lvl="2" indent="0" algn="l" rtl="0">
              <a:lnSpc>
                <a:spcPct val="100000"/>
              </a:lnSpc>
              <a:spcBef>
                <a:spcPts val="0"/>
              </a:spcBef>
              <a:spcAft>
                <a:spcPts val="0"/>
              </a:spcAft>
              <a:buSzPts val="1800"/>
              <a:buNone/>
            </a:pPr>
            <a:endParaRPr dirty="0"/>
          </a:p>
          <a:p>
            <a:pPr marL="323998" marR="0" lvl="3" indent="-323998" algn="l" rtl="0">
              <a:lnSpc>
                <a:spcPct val="100000"/>
              </a:lnSpc>
              <a:spcBef>
                <a:spcPts val="850"/>
              </a:spcBef>
              <a:spcAft>
                <a:spcPts val="0"/>
              </a:spcAft>
              <a:buSzPts val="1800"/>
              <a:buChar char="•"/>
            </a:pPr>
            <a:r>
              <a:rPr lang="en-US" dirty="0" err="1"/>
              <a:t>Riihimaki</a:t>
            </a:r>
            <a:r>
              <a:rPr lang="en-US" dirty="0"/>
              <a:t> et al. (In Press) “Ocean Surface Radiation Measurement Best Practice” – Endorsed by </a:t>
            </a:r>
            <a:r>
              <a:rPr lang="en-US" dirty="0" err="1"/>
              <a:t>OceanSITES</a:t>
            </a:r>
            <a:r>
              <a:rPr lang="en-US" dirty="0"/>
              <a:t>. </a:t>
            </a:r>
            <a:r>
              <a:rPr lang="en-US" b="1" dirty="0"/>
              <a:t>We request GOOS endorsement.</a:t>
            </a:r>
          </a:p>
          <a:p>
            <a:pPr marL="323998" marR="0" lvl="3" indent="-323998" algn="l" rtl="0">
              <a:lnSpc>
                <a:spcPct val="100000"/>
              </a:lnSpc>
              <a:spcBef>
                <a:spcPts val="850"/>
              </a:spcBef>
              <a:spcAft>
                <a:spcPts val="0"/>
              </a:spcAft>
              <a:buSzPts val="1800"/>
              <a:buChar char="•"/>
            </a:pPr>
            <a:r>
              <a:rPr lang="en-US" dirty="0"/>
              <a:t>OASIS and OOPC are helping to develop a </a:t>
            </a:r>
            <a:r>
              <a:rPr lang="en-US" u="sng" dirty="0" err="1"/>
              <a:t>longterm</a:t>
            </a:r>
            <a:r>
              <a:rPr lang="en-US" u="sng" dirty="0"/>
              <a:t> partnership</a:t>
            </a:r>
            <a:r>
              <a:rPr lang="en-US" dirty="0"/>
              <a:t> between TPOS Equatorial Pacific Experiment (</a:t>
            </a:r>
            <a:r>
              <a:rPr lang="en-US" dirty="0">
                <a:solidFill>
                  <a:srgbClr val="FF0000"/>
                </a:solidFill>
              </a:rPr>
              <a:t>TEPEX</a:t>
            </a:r>
            <a:r>
              <a:rPr lang="en-US" dirty="0"/>
              <a:t>) and Pacific Community and Pacific Island-GOOS. </a:t>
            </a:r>
            <a:r>
              <a:rPr lang="en-US" b="1" dirty="0"/>
              <a:t>Request help with community building linking GOOS (TPOS), PI-GOOS GRA, SPC, OASIS and TEPEX.</a:t>
            </a:r>
          </a:p>
          <a:p>
            <a:pPr marL="323998" marR="0" lvl="3" indent="-323998" algn="l" rtl="0">
              <a:lnSpc>
                <a:spcPct val="100000"/>
              </a:lnSpc>
              <a:spcBef>
                <a:spcPts val="850"/>
              </a:spcBef>
              <a:spcAft>
                <a:spcPts val="0"/>
              </a:spcAft>
              <a:buSzPts val="1800"/>
              <a:buChar char="•"/>
            </a:pPr>
            <a:r>
              <a:rPr lang="en-US" dirty="0"/>
              <a:t>Uncrewed Surface Vehicle Network for GOOS (Action #35.3 project linked to OASIS) is working to meet the attributes of an emerging network. USV for GOOS representatives have participated in OCG annual meetings in 2022, 2023, and in May 2024. </a:t>
            </a:r>
            <a:r>
              <a:rPr lang="en-US" b="1" dirty="0"/>
              <a:t>Request OCG and GOOS recognize the Uncrewed Surface Vehicle (</a:t>
            </a:r>
            <a:r>
              <a:rPr lang="en-US" b="1" dirty="0">
                <a:solidFill>
                  <a:srgbClr val="FF0000"/>
                </a:solidFill>
              </a:rPr>
              <a:t>USV</a:t>
            </a:r>
            <a:r>
              <a:rPr lang="en-US" b="1" dirty="0"/>
              <a:t>) emerging network and provide guidance. </a:t>
            </a:r>
          </a:p>
          <a:p>
            <a:pPr marL="0" marR="0" lvl="3" indent="0" algn="l" rtl="0">
              <a:lnSpc>
                <a:spcPct val="100000"/>
              </a:lnSpc>
              <a:spcBef>
                <a:spcPts val="850"/>
              </a:spcBef>
              <a:spcAft>
                <a:spcPts val="0"/>
              </a:spcAft>
              <a:buSzPts val="1800"/>
              <a:buNone/>
            </a:pPr>
            <a:endParaRPr dirty="0"/>
          </a:p>
        </p:txBody>
      </p:sp>
      <p:sp>
        <p:nvSpPr>
          <p:cNvPr id="151" name="Google Shape;151;p24"/>
          <p:cNvSpPr txBox="1">
            <a:spLocks noGrp="1"/>
          </p:cNvSpPr>
          <p:nvPr>
            <p:ph type="title"/>
          </p:nvPr>
        </p:nvSpPr>
        <p:spPr>
          <a:xfrm>
            <a:off x="720726" y="722313"/>
            <a:ext cx="5980112"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dirty="0"/>
              <a:t>OASIS ACTIVITIES (select)</a:t>
            </a:r>
            <a:endParaRPr dirty="0"/>
          </a:p>
        </p:txBody>
      </p:sp>
      <p:pic>
        <p:nvPicPr>
          <p:cNvPr id="7" name="Google Shape;701;p69">
            <a:extLst>
              <a:ext uri="{FF2B5EF4-FFF2-40B4-BE49-F238E27FC236}">
                <a16:creationId xmlns:a16="http://schemas.microsoft.com/office/drawing/2014/main" id="{0E6200F5-CBFD-26FC-36AB-60057C42BF9C}"/>
              </a:ext>
            </a:extLst>
          </p:cNvPr>
          <p:cNvPicPr preferRelativeResize="0"/>
          <p:nvPr/>
        </p:nvPicPr>
        <p:blipFill rotWithShape="1">
          <a:blip r:embed="rId3">
            <a:alphaModFix/>
          </a:blip>
          <a:srcRect/>
          <a:stretch/>
        </p:blipFill>
        <p:spPr>
          <a:xfrm>
            <a:off x="6900000" y="12349"/>
            <a:ext cx="5344173" cy="4180595"/>
          </a:xfrm>
          <a:prstGeom prst="rect">
            <a:avLst/>
          </a:prstGeom>
          <a:noFill/>
          <a:ln w="9525" cap="rnd" cmpd="sng">
            <a:solidFill>
              <a:schemeClr val="dk2"/>
            </a:solidFill>
            <a:prstDash val="solid"/>
            <a:round/>
            <a:headEnd type="none" w="sm" len="sm"/>
            <a:tailEnd type="none" w="sm" len="sm"/>
          </a:ln>
          <a:effectLst>
            <a:outerShdw blurRad="50800" dist="38100" dir="2700000" algn="tl" rotWithShape="0">
              <a:srgbClr val="000000">
                <a:alpha val="40000"/>
              </a:srgbClr>
            </a:outerShdw>
          </a:effectLst>
        </p:spPr>
      </p:pic>
      <p:pic>
        <p:nvPicPr>
          <p:cNvPr id="2" name="Google Shape;712;p70">
            <a:extLst>
              <a:ext uri="{FF2B5EF4-FFF2-40B4-BE49-F238E27FC236}">
                <a16:creationId xmlns:a16="http://schemas.microsoft.com/office/drawing/2014/main" id="{EC72E821-FA77-D0E3-482E-8E59B0E664D7}"/>
              </a:ext>
            </a:extLst>
          </p:cNvPr>
          <p:cNvPicPr preferRelativeResize="0">
            <a:picLocks noChangeAspect="1"/>
          </p:cNvPicPr>
          <p:nvPr/>
        </p:nvPicPr>
        <p:blipFill rotWithShape="1">
          <a:blip r:embed="rId4">
            <a:alphaModFix/>
          </a:blip>
          <a:srcRect/>
          <a:stretch/>
        </p:blipFill>
        <p:spPr>
          <a:xfrm>
            <a:off x="6899999" y="4192945"/>
            <a:ext cx="3094751" cy="2677414"/>
          </a:xfrm>
          <a:prstGeom prst="rect">
            <a:avLst/>
          </a:prstGeom>
          <a:noFill/>
          <a:ln>
            <a:noFill/>
          </a:ln>
        </p:spPr>
      </p:pic>
      <p:sp>
        <p:nvSpPr>
          <p:cNvPr id="3" name="TextBox 2">
            <a:extLst>
              <a:ext uri="{FF2B5EF4-FFF2-40B4-BE49-F238E27FC236}">
                <a16:creationId xmlns:a16="http://schemas.microsoft.com/office/drawing/2014/main" id="{26912CD9-B140-B763-22DB-742D981396F6}"/>
              </a:ext>
            </a:extLst>
          </p:cNvPr>
          <p:cNvSpPr txBox="1"/>
          <p:nvPr/>
        </p:nvSpPr>
        <p:spPr>
          <a:xfrm>
            <a:off x="9948821" y="4896672"/>
            <a:ext cx="2295352" cy="1077218"/>
          </a:xfrm>
          <a:prstGeom prst="rect">
            <a:avLst/>
          </a:prstGeom>
          <a:noFill/>
        </p:spPr>
        <p:txBody>
          <a:bodyPr wrap="square" rtlCol="0">
            <a:spAutoFit/>
          </a:bodyPr>
          <a:lstStyle/>
          <a:p>
            <a:pPr algn="ctr"/>
            <a:r>
              <a:rPr lang="en-US" sz="1600" dirty="0">
                <a:solidFill>
                  <a:schemeClr val="bg1"/>
                </a:solidFill>
              </a:rPr>
              <a:t>OASIS Grand Ideas </a:t>
            </a:r>
          </a:p>
          <a:p>
            <a:pPr algn="ctr"/>
            <a:r>
              <a:rPr lang="en-US" sz="1600" dirty="0">
                <a:solidFill>
                  <a:schemeClr val="bg1"/>
                </a:solidFill>
              </a:rPr>
              <a:t>And</a:t>
            </a:r>
          </a:p>
          <a:p>
            <a:pPr algn="ctr"/>
            <a:r>
              <a:rPr lang="en-US" sz="1600" dirty="0">
                <a:solidFill>
                  <a:schemeClr val="bg1"/>
                </a:solidFill>
              </a:rPr>
              <a:t>Theory of Change  “Grandest Idea of All” </a:t>
            </a:r>
          </a:p>
        </p:txBody>
      </p:sp>
      <p:sp>
        <p:nvSpPr>
          <p:cNvPr id="9" name="文本框 8">
            <a:extLst>
              <a:ext uri="{FF2B5EF4-FFF2-40B4-BE49-F238E27FC236}">
                <a16:creationId xmlns:a16="http://schemas.microsoft.com/office/drawing/2014/main" id="{8D3C7366-A9F0-894D-9A98-CBAE23A87535}"/>
              </a:ext>
            </a:extLst>
          </p:cNvPr>
          <p:cNvSpPr txBox="1"/>
          <p:nvPr/>
        </p:nvSpPr>
        <p:spPr>
          <a:xfrm>
            <a:off x="0" y="0"/>
            <a:ext cx="7686675" cy="584775"/>
          </a:xfrm>
          <a:prstGeom prst="rect">
            <a:avLst/>
          </a:prstGeom>
          <a:noFill/>
        </p:spPr>
        <p:txBody>
          <a:bodyPr wrap="square" rtlCol="0">
            <a:spAutoFit/>
          </a:bodyPr>
          <a:lstStyle/>
          <a:p>
            <a:r>
              <a:rPr kumimoji="1" lang="en-US" altLang="zh-CN" sz="3200" dirty="0">
                <a:solidFill>
                  <a:srgbClr val="FF0000"/>
                </a:solidFill>
              </a:rPr>
              <a:t>3. OOPC TT Requirements</a:t>
            </a:r>
            <a:endParaRPr kumimoji="1" lang="zh-CN" altLang="en-US" sz="3200" dirty="0">
              <a:solidFill>
                <a:srgbClr val="FF0000"/>
              </a:solidFill>
            </a:endParaRPr>
          </a:p>
        </p:txBody>
      </p:sp>
    </p:spTree>
    <p:extLst>
      <p:ext uri="{BB962C8B-B14F-4D97-AF65-F5344CB8AC3E}">
        <p14:creationId xmlns:p14="http://schemas.microsoft.com/office/powerpoint/2010/main" val="5612846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7">
            <a:extLst>
              <a:ext uri="{FF2B5EF4-FFF2-40B4-BE49-F238E27FC236}">
                <a16:creationId xmlns:a16="http://schemas.microsoft.com/office/drawing/2014/main" id="{BD008A7E-A7C6-1666-2FAA-D412423025D4}"/>
              </a:ext>
            </a:extLst>
          </p:cNvPr>
          <p:cNvSpPr/>
          <p:nvPr/>
        </p:nvSpPr>
        <p:spPr>
          <a:xfrm>
            <a:off x="6865007" y="0"/>
            <a:ext cx="534417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Google Shape;149;p24"/>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7</a:t>
            </a:fld>
            <a:endParaRPr/>
          </a:p>
        </p:txBody>
      </p:sp>
      <p:sp>
        <p:nvSpPr>
          <p:cNvPr id="150" name="Google Shape;150;p24"/>
          <p:cNvSpPr txBox="1">
            <a:spLocks noGrp="1"/>
          </p:cNvSpPr>
          <p:nvPr>
            <p:ph type="body" idx="1"/>
          </p:nvPr>
        </p:nvSpPr>
        <p:spPr>
          <a:xfrm>
            <a:off x="163259" y="574800"/>
            <a:ext cx="6529064" cy="6283200"/>
          </a:xfrm>
          <a:prstGeom prst="rect">
            <a:avLst/>
          </a:prstGeom>
          <a:noFill/>
          <a:ln>
            <a:noFill/>
          </a:ln>
        </p:spPr>
        <p:txBody>
          <a:bodyPr spcFirstLastPara="1" wrap="square" lIns="0" tIns="0" rIns="0" bIns="0" anchor="t" anchorCtr="0">
            <a:noAutofit/>
          </a:bodyPr>
          <a:lstStyle/>
          <a:p>
            <a:pPr marL="0" lvl="2" indent="0" algn="l" rtl="0">
              <a:lnSpc>
                <a:spcPct val="100000"/>
              </a:lnSpc>
              <a:spcBef>
                <a:spcPts val="0"/>
              </a:spcBef>
              <a:spcAft>
                <a:spcPts val="0"/>
              </a:spcAft>
              <a:buSzPts val="1800"/>
              <a:buNone/>
            </a:pPr>
            <a:endParaRPr dirty="0"/>
          </a:p>
          <a:p>
            <a:pPr marL="101600" marR="0">
              <a:spcBef>
                <a:spcPts val="0"/>
              </a:spcBef>
              <a:spcAft>
                <a:spcPts val="1200"/>
              </a:spcAft>
            </a:pPr>
            <a:r>
              <a:rPr lang="en-US" sz="2000" b="1"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(1)</a:t>
            </a:r>
            <a:r>
              <a:rPr lang="en-US" sz="2000"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Early Career Ocean Professionals (ECOP) Honorariums, travel, page charges. </a:t>
            </a:r>
            <a:endParaRPr lang="en-US" sz="2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101600" marR="0">
              <a:spcBef>
                <a:spcPts val="0"/>
              </a:spcBef>
              <a:spcAft>
                <a:spcPts val="1200"/>
              </a:spcAft>
            </a:pPr>
            <a:r>
              <a:rPr lang="en-US" sz="2000" b="1"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(2)</a:t>
            </a:r>
            <a:r>
              <a:rPr lang="en-US" sz="2000"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Creation of a website and data portal for the “Uncrewed Surface Vehicle (USV) network for GOOS”</a:t>
            </a:r>
            <a:endParaRPr lang="en-US" sz="2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101600" marR="0">
              <a:spcBef>
                <a:spcPts val="0"/>
              </a:spcBef>
              <a:spcAft>
                <a:spcPts val="1200"/>
              </a:spcAft>
            </a:pPr>
            <a:r>
              <a:rPr lang="en-US" sz="2000" b="1"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(3)</a:t>
            </a:r>
            <a:r>
              <a:rPr lang="en-US" sz="2000"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OASIS project office</a:t>
            </a:r>
            <a:endParaRPr lang="en-US" sz="2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101600" marR="0">
              <a:spcBef>
                <a:spcPts val="0"/>
              </a:spcBef>
              <a:spcAft>
                <a:spcPts val="1200"/>
              </a:spcAft>
            </a:pPr>
            <a:r>
              <a:rPr lang="en-US" sz="2000" b="1"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(4)</a:t>
            </a:r>
            <a:r>
              <a:rPr lang="en-US" sz="2000"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a:t>
            </a:r>
            <a:r>
              <a:rPr lang="en-US" sz="2000" kern="100" dirty="0">
                <a:solidFill>
                  <a:srgbClr val="806000"/>
                </a:solidFill>
                <a:highlight>
                  <a:srgbClr val="FFFFFF"/>
                </a:highlight>
                <a:latin typeface="Calibri" panose="020F0502020204030204" pitchFamily="34" charset="0"/>
                <a:ea typeface="Roboto" panose="020F0502020204030204" pitchFamily="34" charset="0"/>
                <a:cs typeface="Calibri" panose="020F0502020204030204" pitchFamily="34" charset="0"/>
              </a:rPr>
              <a:t>S</a:t>
            </a:r>
            <a:r>
              <a:rPr lang="en-US" sz="2000"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upport for community workshops</a:t>
            </a:r>
            <a:endParaRPr lang="en-US" sz="2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101600" marR="0">
              <a:spcBef>
                <a:spcPts val="0"/>
              </a:spcBef>
              <a:spcAft>
                <a:spcPts val="1200"/>
              </a:spcAft>
            </a:pPr>
            <a:r>
              <a:rPr lang="en-US" sz="2000" b="1"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(5)</a:t>
            </a:r>
            <a:r>
              <a:rPr lang="en-US" sz="2000"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Data buys for air-sea interaction observations (e.g. from </a:t>
            </a:r>
            <a:r>
              <a:rPr lang="en-US" sz="2000" kern="100" dirty="0" err="1">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Saildrone</a:t>
            </a:r>
            <a:r>
              <a:rPr lang="en-US" sz="2000"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Inc., </a:t>
            </a:r>
            <a:r>
              <a:rPr lang="en-US" sz="2000" kern="100" dirty="0" err="1">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Sofar</a:t>
            </a:r>
            <a:r>
              <a:rPr lang="en-US" sz="2000"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Inc) delivered to public “Open Data” repositories and modeling &amp; data centers around the world, with support of mission management and scientific analyses</a:t>
            </a:r>
          </a:p>
          <a:p>
            <a:pPr marL="101600" marR="0">
              <a:spcBef>
                <a:spcPts val="0"/>
              </a:spcBef>
              <a:spcAft>
                <a:spcPts val="1200"/>
              </a:spcAft>
            </a:pPr>
            <a:r>
              <a:rPr lang="en-US" sz="2000" b="1"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(6a)</a:t>
            </a:r>
            <a:r>
              <a:rPr lang="en-US" sz="2000"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“Scientist in Residence” scientific extended visits (2 weeks or longer) to SIDS &amp; the Global South and                </a:t>
            </a:r>
          </a:p>
          <a:p>
            <a:pPr marL="101600" marR="0">
              <a:spcBef>
                <a:spcPts val="0"/>
              </a:spcBef>
              <a:spcAft>
                <a:spcPts val="1200"/>
              </a:spcAft>
            </a:pPr>
            <a:r>
              <a:rPr lang="en-US" sz="2000" b="1"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(6b)</a:t>
            </a:r>
            <a:r>
              <a:rPr lang="en-US" sz="2000" kern="100" dirty="0">
                <a:solidFill>
                  <a:srgbClr val="806000"/>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Paid internships to foster international collaboration </a:t>
            </a:r>
          </a:p>
          <a:p>
            <a:pPr marL="101600" marR="0">
              <a:spcBef>
                <a:spcPts val="0"/>
              </a:spcBef>
              <a:spcAft>
                <a:spcPts val="1200"/>
              </a:spcAft>
            </a:pPr>
            <a:r>
              <a:rPr lang="en-US" sz="2000" b="1"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(7)</a:t>
            </a:r>
            <a:r>
              <a:rPr lang="en-US" sz="2000" kern="100" dirty="0">
                <a:solidFill>
                  <a:srgbClr val="262626"/>
                </a:solidFill>
                <a:effectLst/>
                <a:highlight>
                  <a:srgbClr val="FFFFFF"/>
                </a:highlight>
                <a:latin typeface="Calibri" panose="020F0502020204030204" pitchFamily="34" charset="0"/>
                <a:ea typeface="Roboto" panose="020F0502020204030204" pitchFamily="34" charset="0"/>
                <a:cs typeface="Calibri" panose="020F0502020204030204" pitchFamily="34" charset="0"/>
              </a:rPr>
              <a:t> OASIS Graduate Research Fellowships with advisors &amp; mentors from different institutions &amp; countries </a:t>
            </a:r>
            <a:endParaRPr lang="en-US" sz="2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51" name="Google Shape;151;p24"/>
          <p:cNvSpPr txBox="1">
            <a:spLocks noGrp="1"/>
          </p:cNvSpPr>
          <p:nvPr>
            <p:ph type="title"/>
          </p:nvPr>
        </p:nvSpPr>
        <p:spPr>
          <a:xfrm>
            <a:off x="720726" y="0"/>
            <a:ext cx="5979464"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GB" dirty="0"/>
              <a:t>OASIS FUNDING PITCHES</a:t>
            </a:r>
            <a:endParaRPr dirty="0"/>
          </a:p>
        </p:txBody>
      </p:sp>
      <p:pic>
        <p:nvPicPr>
          <p:cNvPr id="10" name="Picture 9">
            <a:extLst>
              <a:ext uri="{FF2B5EF4-FFF2-40B4-BE49-F238E27FC236}">
                <a16:creationId xmlns:a16="http://schemas.microsoft.com/office/drawing/2014/main" id="{2D75B085-D02A-126E-43DE-BBF47BD7AD9C}"/>
              </a:ext>
            </a:extLst>
          </p:cNvPr>
          <p:cNvPicPr>
            <a:picLocks noChangeAspect="1"/>
          </p:cNvPicPr>
          <p:nvPr/>
        </p:nvPicPr>
        <p:blipFill>
          <a:blip r:embed="rId3"/>
          <a:stretch>
            <a:fillRect/>
          </a:stretch>
        </p:blipFill>
        <p:spPr>
          <a:xfrm>
            <a:off x="6857140" y="2092950"/>
            <a:ext cx="5372404" cy="3021977"/>
          </a:xfrm>
          <a:prstGeom prst="rect">
            <a:avLst/>
          </a:prstGeom>
        </p:spPr>
      </p:pic>
      <p:sp>
        <p:nvSpPr>
          <p:cNvPr id="11" name="TextBox 10">
            <a:extLst>
              <a:ext uri="{FF2B5EF4-FFF2-40B4-BE49-F238E27FC236}">
                <a16:creationId xmlns:a16="http://schemas.microsoft.com/office/drawing/2014/main" id="{54F85F6B-1961-7DA6-9D6B-0F7A13E9F57C}"/>
              </a:ext>
            </a:extLst>
          </p:cNvPr>
          <p:cNvSpPr txBox="1"/>
          <p:nvPr/>
        </p:nvSpPr>
        <p:spPr>
          <a:xfrm>
            <a:off x="7515440" y="5297785"/>
            <a:ext cx="4528923" cy="1200329"/>
          </a:xfrm>
          <a:prstGeom prst="rect">
            <a:avLst/>
          </a:prstGeom>
          <a:noFill/>
        </p:spPr>
        <p:txBody>
          <a:bodyPr wrap="square" rtlCol="0">
            <a:spAutoFit/>
          </a:bodyPr>
          <a:lstStyle/>
          <a:p>
            <a:pPr algn="ctr"/>
            <a:r>
              <a:rPr lang="en-US" sz="1800" dirty="0">
                <a:solidFill>
                  <a:schemeClr val="bg1"/>
                </a:solidFill>
              </a:rPr>
              <a:t>More than 54 In Person Participants with</a:t>
            </a:r>
          </a:p>
          <a:p>
            <a:pPr algn="ctr"/>
            <a:r>
              <a:rPr lang="en-US" sz="1800" dirty="0">
                <a:solidFill>
                  <a:schemeClr val="bg1"/>
                </a:solidFill>
              </a:rPr>
              <a:t>ECOPs from Africa, Europe, Australia, Asia, South America, North America. Online participants as well.</a:t>
            </a:r>
          </a:p>
        </p:txBody>
      </p:sp>
      <p:sp>
        <p:nvSpPr>
          <p:cNvPr id="12" name="TextBox 11">
            <a:extLst>
              <a:ext uri="{FF2B5EF4-FFF2-40B4-BE49-F238E27FC236}">
                <a16:creationId xmlns:a16="http://schemas.microsoft.com/office/drawing/2014/main" id="{8290BD58-55DF-D429-961B-82BFBD0395CD}"/>
              </a:ext>
            </a:extLst>
          </p:cNvPr>
          <p:cNvSpPr txBox="1"/>
          <p:nvPr/>
        </p:nvSpPr>
        <p:spPr>
          <a:xfrm>
            <a:off x="7172698" y="210995"/>
            <a:ext cx="4871665" cy="1785104"/>
          </a:xfrm>
          <a:prstGeom prst="rect">
            <a:avLst/>
          </a:prstGeom>
          <a:noFill/>
        </p:spPr>
        <p:txBody>
          <a:bodyPr wrap="square" rtlCol="0">
            <a:spAutoFit/>
          </a:bodyPr>
          <a:lstStyle/>
          <a:p>
            <a:pPr algn="ctr"/>
            <a:r>
              <a:rPr lang="en-US" sz="2800" dirty="0">
                <a:solidFill>
                  <a:schemeClr val="bg1"/>
                </a:solidFill>
              </a:rPr>
              <a:t>OASIS Face to Face Workshop</a:t>
            </a:r>
          </a:p>
          <a:p>
            <a:pPr algn="ctr"/>
            <a:endParaRPr lang="en-US" sz="1800" dirty="0">
              <a:solidFill>
                <a:schemeClr val="bg1"/>
              </a:solidFill>
            </a:endParaRPr>
          </a:p>
          <a:p>
            <a:pPr algn="ctr"/>
            <a:r>
              <a:rPr lang="en-US" sz="1800" dirty="0">
                <a:solidFill>
                  <a:schemeClr val="bg1"/>
                </a:solidFill>
              </a:rPr>
              <a:t>February 17-18, 2024</a:t>
            </a:r>
          </a:p>
          <a:p>
            <a:pPr algn="ctr"/>
            <a:r>
              <a:rPr lang="en-US" sz="1800" dirty="0">
                <a:solidFill>
                  <a:schemeClr val="bg1"/>
                </a:solidFill>
              </a:rPr>
              <a:t>New Orleans, LA USA</a:t>
            </a:r>
          </a:p>
        </p:txBody>
      </p:sp>
    </p:spTree>
    <p:extLst>
      <p:ext uri="{BB962C8B-B14F-4D97-AF65-F5344CB8AC3E}">
        <p14:creationId xmlns:p14="http://schemas.microsoft.com/office/powerpoint/2010/main" val="23994174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3F3D4D-55AA-8945-ACBA-BF00BF56A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887" y="0"/>
            <a:ext cx="9642475" cy="1893643"/>
          </a:xfrm>
          <a:prstGeom prst="rect">
            <a:avLst/>
          </a:prstGeom>
        </p:spPr>
      </p:pic>
      <p:pic>
        <p:nvPicPr>
          <p:cNvPr id="5" name="图片 4">
            <a:extLst>
              <a:ext uri="{FF2B5EF4-FFF2-40B4-BE49-F238E27FC236}">
                <a16:creationId xmlns:a16="http://schemas.microsoft.com/office/drawing/2014/main" id="{C45CABF1-E341-9441-ACBF-3F7BF3DA6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888" y="2087751"/>
            <a:ext cx="9642474" cy="4770249"/>
          </a:xfrm>
          <a:prstGeom prst="rect">
            <a:avLst/>
          </a:prstGeom>
        </p:spPr>
      </p:pic>
    </p:spTree>
    <p:extLst>
      <p:ext uri="{BB962C8B-B14F-4D97-AF65-F5344CB8AC3E}">
        <p14:creationId xmlns:p14="http://schemas.microsoft.com/office/powerpoint/2010/main" val="396541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09D05DD-7318-0341-B189-4088CFF99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388" y="697480"/>
            <a:ext cx="5853888" cy="6160520"/>
          </a:xfrm>
          <a:prstGeom prst="rect">
            <a:avLst/>
          </a:prstGeom>
        </p:spPr>
      </p:pic>
      <p:sp>
        <p:nvSpPr>
          <p:cNvPr id="4" name="文本框 3">
            <a:extLst>
              <a:ext uri="{FF2B5EF4-FFF2-40B4-BE49-F238E27FC236}">
                <a16:creationId xmlns:a16="http://schemas.microsoft.com/office/drawing/2014/main" id="{087ADFB9-97C9-7D45-A42C-CB6C996691AF}"/>
              </a:ext>
            </a:extLst>
          </p:cNvPr>
          <p:cNvSpPr txBox="1"/>
          <p:nvPr/>
        </p:nvSpPr>
        <p:spPr>
          <a:xfrm>
            <a:off x="0" y="0"/>
            <a:ext cx="10287000" cy="584775"/>
          </a:xfrm>
          <a:prstGeom prst="rect">
            <a:avLst/>
          </a:prstGeom>
          <a:noFill/>
        </p:spPr>
        <p:txBody>
          <a:bodyPr wrap="square" rtlCol="0">
            <a:spAutoFit/>
          </a:bodyPr>
          <a:lstStyle/>
          <a:p>
            <a:r>
              <a:rPr kumimoji="1" lang="en-US" altLang="zh-CN" sz="3200" dirty="0">
                <a:solidFill>
                  <a:srgbClr val="FF0000"/>
                </a:solidFill>
              </a:rPr>
              <a:t>4. </a:t>
            </a:r>
            <a:r>
              <a:rPr kumimoji="1" lang="en" altLang="zh-CN" sz="3200" dirty="0">
                <a:solidFill>
                  <a:srgbClr val="FF0000"/>
                </a:solidFill>
              </a:rPr>
              <a:t>GCOS accreditation process for networks</a:t>
            </a:r>
            <a:endParaRPr kumimoji="1" lang="zh-CN" altLang="en-US" sz="3200" dirty="0">
              <a:solidFill>
                <a:srgbClr val="FF0000"/>
              </a:solidFill>
            </a:endParaRPr>
          </a:p>
        </p:txBody>
      </p:sp>
    </p:spTree>
    <p:extLst>
      <p:ext uri="{BB962C8B-B14F-4D97-AF65-F5344CB8AC3E}">
        <p14:creationId xmlns:p14="http://schemas.microsoft.com/office/powerpoint/2010/main" val="7220960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34fc57e-2a3f-4592-8c45-a4bf4132da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2F3E22EA20BE4FAEF19B72B93455FF" ma:contentTypeVersion="15" ma:contentTypeDescription="Create a new document." ma:contentTypeScope="" ma:versionID="db732b01038e2fd1bdc82ec4a92808f9">
  <xsd:schema xmlns:xsd="http://www.w3.org/2001/XMLSchema" xmlns:xs="http://www.w3.org/2001/XMLSchema" xmlns:p="http://schemas.microsoft.com/office/2006/metadata/properties" xmlns:ns3="434fc57e-2a3f-4592-8c45-a4bf4132dab5" xmlns:ns4="9974b6fe-eeda-49c8-89a0-ac65428ee8d1" targetNamespace="http://schemas.microsoft.com/office/2006/metadata/properties" ma:root="true" ma:fieldsID="5c2d0174d1c874f0a6ffa146afb26d4e" ns3:_="" ns4:_="">
    <xsd:import namespace="434fc57e-2a3f-4592-8c45-a4bf4132dab5"/>
    <xsd:import namespace="9974b6fe-eeda-49c8-89a0-ac65428ee8d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fc57e-2a3f-4592-8c45-a4bf4132d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74b6fe-eeda-49c8-89a0-ac65428ee8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06D8D-26FC-4AE1-B700-7281153EEF42}">
  <ds:schemaRefs>
    <ds:schemaRef ds:uri="http://schemas.microsoft.com/sharepoint/v3/contenttype/forms"/>
  </ds:schemaRefs>
</ds:datastoreItem>
</file>

<file path=customXml/itemProps2.xml><?xml version="1.0" encoding="utf-8"?>
<ds:datastoreItem xmlns:ds="http://schemas.openxmlformats.org/officeDocument/2006/customXml" ds:itemID="{43BC9DB0-BFA1-40A6-903D-E6C1C2EDDC93}">
  <ds:schemaRefs>
    <ds:schemaRef ds:uri="http://schemas.microsoft.com/office/2006/documentManagement/types"/>
    <ds:schemaRef ds:uri="http://schemas.openxmlformats.org/package/2006/metadata/core-properties"/>
    <ds:schemaRef ds:uri="434fc57e-2a3f-4592-8c45-a4bf4132dab5"/>
    <ds:schemaRef ds:uri="http://purl.org/dc/terms/"/>
    <ds:schemaRef ds:uri="http://purl.org/dc/elements/1.1/"/>
    <ds:schemaRef ds:uri="http://schemas.microsoft.com/office/infopath/2007/PartnerControls"/>
    <ds:schemaRef ds:uri="9974b6fe-eeda-49c8-89a0-ac65428ee8d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48E5EE5-F272-4ADB-A342-33228306B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fc57e-2a3f-4592-8c45-a4bf4132dab5"/>
    <ds:schemaRef ds:uri="9974b6fe-eeda-49c8-89a0-ac65428ee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1017</TotalTime>
  <Words>658</Words>
  <Application>Microsoft Macintosh PowerPoint</Application>
  <PresentationFormat>宽屏</PresentationFormat>
  <Paragraphs>55</Paragraphs>
  <Slides>10</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宋体</vt:lpstr>
      <vt:lpstr>Arial</vt:lpstr>
      <vt:lpstr>Calibri</vt:lpstr>
      <vt:lpstr>Roboto</vt:lpstr>
      <vt:lpstr>Times New Roman</vt:lpstr>
      <vt:lpstr>Office Theme</vt:lpstr>
      <vt:lpstr>Ocean Observations Physics and Climate Panel (OOPC)</vt:lpstr>
      <vt:lpstr>Terms of Reference</vt:lpstr>
      <vt:lpstr>Main Activities 2024-2028</vt:lpstr>
      <vt:lpstr>PowerPoint 演示文稿</vt:lpstr>
      <vt:lpstr>PowerPoint 演示文稿</vt:lpstr>
      <vt:lpstr>OASIS ACTIVITIES (select)</vt:lpstr>
      <vt:lpstr>OASIS FUNDING PITCHES</vt:lpstr>
      <vt:lpstr>PowerPoint 演示文稿</vt:lpstr>
      <vt:lpstr>PowerPoint 演示文稿</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EOV &amp; ECV requirement setting</dc:title>
  <dc:creator>Bernadette Sloyan</dc:creator>
  <cp:lastModifiedBy>卫东 于</cp:lastModifiedBy>
  <cp:revision>60</cp:revision>
  <dcterms:created xsi:type="dcterms:W3CDTF">2019-04-01T23:24:49Z</dcterms:created>
  <dcterms:modified xsi:type="dcterms:W3CDTF">2024-05-14T18:35:45Z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0x010100E42F3E22EA20BE4FAEF19B72B93455FF</vt:lpwstr>
  </property>
</Properties>
</file>