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44" r:id="rId3"/>
    <p:sldId id="440" r:id="rId4"/>
    <p:sldId id="446" r:id="rId5"/>
    <p:sldId id="465" r:id="rId6"/>
    <p:sldId id="459" r:id="rId7"/>
    <p:sldId id="460" r:id="rId8"/>
    <p:sldId id="469" r:id="rId9"/>
    <p:sldId id="458" r:id="rId10"/>
    <p:sldId id="461" r:id="rId11"/>
    <p:sldId id="477" r:id="rId12"/>
    <p:sldId id="455" r:id="rId13"/>
    <p:sldId id="474" r:id="rId14"/>
    <p:sldId id="476" r:id="rId15"/>
    <p:sldId id="475" r:id="rId16"/>
    <p:sldId id="478" r:id="rId17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  <p15:guide id="4" orient="horz" pos="21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os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988" autoAdjust="0"/>
  </p:normalViewPr>
  <p:slideViewPr>
    <p:cSldViewPr snapToGrid="0" snapToObjects="1">
      <p:cViewPr varScale="1">
        <p:scale>
          <a:sx n="57" d="100"/>
          <a:sy n="57" d="100"/>
        </p:scale>
        <p:origin x="1182" y="28"/>
      </p:cViewPr>
      <p:guideLst>
        <p:guide orient="horz" pos="2160"/>
        <p:guide pos="3840"/>
        <p:guide pos="3120"/>
        <p:guide orient="horz" pos="2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5B79-2660-9B49-8A5C-56E6A18E40F4}" type="datetimeFigureOut">
              <a:rPr lang="tr-TR" smtClean="0"/>
              <a:t>12.05.2024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3BF49-2B01-0A4A-8F1B-9659BAE9EF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40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3BF49-2B01-0A4A-8F1B-9659BAE9EFB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93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76D7-BB7A-D04C-BC9A-0C157D078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0C397-3BA1-A745-90D7-4113A09A7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D34E2-6451-8D48-9EE4-04552B15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600CB-661E-4646-B61E-A5BD689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3B287-E623-804E-8451-D379A155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9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0E5B-F31C-2947-90E9-E8DBD752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58627-34C8-EC42-A868-864346624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1B3E4-D812-514B-9D80-F79B38E9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B89AD-1C8D-004D-8958-EC4C485E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06AA2-0B7C-1747-A690-25B233CF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FCCCD-CBFD-534C-8450-D26AF84FA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BCBC2-B0D7-D744-AF77-26D1F190A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482A-7E8E-3F4F-AFEF-B4B799FB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DE7BA-E3FD-954A-977D-72E7F1F4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32722-C027-CD42-9B65-0126F8F9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ED51-62F8-044E-B1E9-A6EAF7C5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0A2F-8143-F34E-BE2E-AD2ECCA4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BA72F-408A-A642-9AD4-06AD0825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BF00-28B9-934D-B01D-AE4E843D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C9E2-CE0F-6947-87EA-29223AB3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6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450E-62B5-2C40-9A29-281888EE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45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DF53C-9EC8-9541-ACED-DDB47BA4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70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5858F-E557-9842-8431-C5683AA7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53C27-A357-064A-9E71-DECB6AE6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F94C-E5A0-7F4C-91F4-15C34199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6231-EF98-A44D-9803-F0BD8031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F9051-033F-1E4D-8A87-9CCD49861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2E17C-EEEA-BF47-BCC3-B3AFFD70E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927BF-E322-5443-82D8-F165120B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075B6-FA42-CA43-94C0-77CE6E98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BD036-FA51-8247-9FEB-5C902F35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C6BF-9843-284C-A6B7-92F1A6ED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9548C-8806-5448-9F3D-4F3299CA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47923-8D97-C342-B7C7-8D80AFD30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1E6B4-111F-BA40-8123-B2B18DE63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A828B-FA82-EE42-BD4E-86C2C977A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3FA91-1DDA-2940-9224-320879FF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581C6-3C3B-AA42-ABE1-AF83BADF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77C0DB-08CF-C945-B078-1B5F0E51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37F1-F2D5-D243-BAAF-BE23002D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09B0F-4929-5749-943F-A310A971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BB594-9474-404B-B04B-46A3C998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05EE1-58B4-F943-9DBE-E39FB85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A3950-FAA3-544E-A1F1-6DD8280B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BA6EE-6BDD-C949-AB7A-64035A51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D13AF-51BD-D04D-AB50-29361FAE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4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35CB-5D67-4E4D-B7EC-3108BE4A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21D3-B6C5-A945-8E84-1740890E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2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C3380-B47A-9243-9A26-4AA6AB372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C04B8-4631-4140-8B4F-DD868A18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3DE07-2E26-3A48-9908-05BF777E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0F972-BC51-6742-A830-1D08A9D1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0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1ADC-837E-F241-9BA5-2559DDF0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40B0D-2F6E-DA42-984E-F88032D52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2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348DD-19AB-D44C-A583-A633B005F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ED024-94B1-CC48-A0D2-496FDAA8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133B1-C791-234D-9661-B8382C56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E164B-0A6C-084C-A3F2-CA044A88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C1745-4665-9A49-880F-CC32A6FE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A5A37-5023-5D43-8BE5-92D84595B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8141-DA49-6A42-A3AF-2594B58E7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283C-385D-B447-9959-D52334906EFA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68E0-A0B2-6E4E-853D-FE44F196C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62C6E-7C2E-F244-A70A-06BDFCE53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18284-9F9A-8449-A88E-5431B14F7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F303CD-C22A-AB41-B42F-657C14964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6090543"/>
            <a:ext cx="7429500" cy="644561"/>
          </a:xfrm>
        </p:spPr>
        <p:txBody>
          <a:bodyPr>
            <a:normAutofit/>
          </a:bodyPr>
          <a:lstStyle/>
          <a:p>
            <a:r>
              <a:rPr lang="en-GB" sz="2000" i="1" dirty="0"/>
              <a:t>ICG/</a:t>
            </a:r>
            <a:r>
              <a:rPr lang="en-GB" sz="2000" i="1" dirty="0" err="1"/>
              <a:t>NEAMTWS</a:t>
            </a:r>
            <a:r>
              <a:rPr lang="tr-TR" sz="2000" i="1" dirty="0"/>
              <a:t> </a:t>
            </a:r>
            <a:r>
              <a:rPr lang="tr-TR" sz="2000" i="1" dirty="0" err="1"/>
              <a:t>Steering</a:t>
            </a:r>
            <a:r>
              <a:rPr lang="tr-TR" sz="2000" i="1" dirty="0"/>
              <a:t> Committee and </a:t>
            </a:r>
            <a:r>
              <a:rPr lang="tr-TR" sz="2000" i="1" dirty="0" err="1"/>
              <a:t>Information</a:t>
            </a:r>
            <a:r>
              <a:rPr lang="tr-TR" sz="2000" i="1" dirty="0"/>
              <a:t> </a:t>
            </a:r>
            <a:r>
              <a:rPr lang="tr-TR" sz="2000" i="1" dirty="0" err="1"/>
              <a:t>Session</a:t>
            </a:r>
            <a:br>
              <a:rPr lang="en-GB" sz="2000" i="1" dirty="0"/>
            </a:br>
            <a:r>
              <a:rPr lang="tr-TR" sz="2000" i="1" dirty="0"/>
              <a:t>13</a:t>
            </a:r>
            <a:r>
              <a:rPr lang="en-GB" sz="2000" i="1" dirty="0"/>
              <a:t> </a:t>
            </a:r>
            <a:r>
              <a:rPr lang="tr-TR" sz="2000" i="1" dirty="0"/>
              <a:t>May</a:t>
            </a:r>
            <a:r>
              <a:rPr lang="en-GB" sz="2000" i="1" dirty="0"/>
              <a:t> 2024</a:t>
            </a:r>
            <a:endParaRPr lang="en-US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74A55-EB20-4D4A-BE74-6C63D86CA542}"/>
              </a:ext>
            </a:extLst>
          </p:cNvPr>
          <p:cNvSpPr txBox="1"/>
          <p:nvPr/>
        </p:nvSpPr>
        <p:spPr>
          <a:xfrm>
            <a:off x="671630" y="4416307"/>
            <a:ext cx="8562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/>
              <a:t>Coordinated by Task Team on Tsunami Exercise</a:t>
            </a:r>
            <a:endParaRPr lang="en-US" sz="2500" dirty="0"/>
          </a:p>
          <a:p>
            <a:pPr algn="ctr"/>
            <a:r>
              <a:rPr lang="tr-TR" sz="2500" dirty="0"/>
              <a:t>(</a:t>
            </a:r>
            <a:r>
              <a:rPr lang="tr-TR" sz="2500" i="1" dirty="0"/>
              <a:t>co-chairs</a:t>
            </a:r>
            <a:r>
              <a:rPr lang="tr-TR" sz="2500" dirty="0"/>
              <a:t>: </a:t>
            </a:r>
            <a:r>
              <a:rPr lang="tr-TR" sz="2500" b="1" dirty="0"/>
              <a:t>Ceren Ozer Sozdinler</a:t>
            </a:r>
            <a:r>
              <a:rPr lang="en-US" sz="2500" b="1" dirty="0"/>
              <a:t> - </a:t>
            </a:r>
            <a:r>
              <a:rPr lang="tr-TR" sz="2500" b="1" dirty="0"/>
              <a:t>Marinos Charalampakis</a:t>
            </a:r>
            <a:r>
              <a:rPr lang="tr-TR" sz="2500" dirty="0"/>
              <a:t>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B8EC98-909C-514C-AE35-9084067FD784}"/>
              </a:ext>
            </a:extLst>
          </p:cNvPr>
          <p:cNvSpPr/>
          <p:nvPr/>
        </p:nvSpPr>
        <p:spPr>
          <a:xfrm>
            <a:off x="607137" y="2526116"/>
            <a:ext cx="8683727" cy="132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2.1 Update on </a:t>
            </a:r>
            <a:r>
              <a:rPr lang="tr-T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NEAMWave23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tr-T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Evaluation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Times New Roman" panose="02020603050405020304" pitchFamily="18" charset="0"/>
              </a:rPr>
              <a:t> Reports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D059B-A106-49FA-13C7-9589D615E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26" y="288314"/>
            <a:ext cx="4447948" cy="14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3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C7036-180D-6C54-4C8B-5E2A7C1A1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0A217E42-8AD6-E488-D3C7-F2D8175A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3" y="1393798"/>
            <a:ext cx="8908187" cy="514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EBF41BC-ECB5-9139-CFD8-3EF3A3BE9C15}"/>
              </a:ext>
            </a:extLst>
          </p:cNvPr>
          <p:cNvSpPr/>
          <p:nvPr/>
        </p:nvSpPr>
        <p:spPr>
          <a:xfrm>
            <a:off x="8730152" y="4474913"/>
            <a:ext cx="179819" cy="182880"/>
          </a:xfrm>
          <a:prstGeom prst="ellipse">
            <a:avLst/>
          </a:prstGeom>
          <a:solidFill>
            <a:srgbClr val="FFFF00"/>
          </a:solidFill>
          <a:ln w="6350" cap="flat">
            <a:solidFill>
              <a:srgbClr val="0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FFD92D-F6E3-3A9F-0262-157C56C62475}"/>
              </a:ext>
            </a:extLst>
          </p:cNvPr>
          <p:cNvSpPr/>
          <p:nvPr/>
        </p:nvSpPr>
        <p:spPr>
          <a:xfrm>
            <a:off x="8225629" y="5707700"/>
            <a:ext cx="179819" cy="182880"/>
          </a:xfrm>
          <a:prstGeom prst="ellipse">
            <a:avLst/>
          </a:prstGeom>
          <a:solidFill>
            <a:srgbClr val="FFFF00"/>
          </a:solidFill>
          <a:ln w="6350" cap="flat">
            <a:solidFill>
              <a:srgbClr val="0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0B0AF3-06AD-BC2D-A4A3-FBEFA66EAD69}"/>
              </a:ext>
            </a:extLst>
          </p:cNvPr>
          <p:cNvSpPr/>
          <p:nvPr/>
        </p:nvSpPr>
        <p:spPr>
          <a:xfrm>
            <a:off x="7373757" y="3806839"/>
            <a:ext cx="179819" cy="182880"/>
          </a:xfrm>
          <a:prstGeom prst="ellipse">
            <a:avLst/>
          </a:prstGeom>
          <a:solidFill>
            <a:srgbClr val="FFFF00"/>
          </a:solidFill>
          <a:ln w="6350" cap="flat">
            <a:solidFill>
              <a:srgbClr val="0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6E1831-013C-3659-74E9-0300A518C179}"/>
              </a:ext>
            </a:extLst>
          </p:cNvPr>
          <p:cNvSpPr/>
          <p:nvPr/>
        </p:nvSpPr>
        <p:spPr>
          <a:xfrm>
            <a:off x="7694755" y="2764666"/>
            <a:ext cx="179819" cy="182880"/>
          </a:xfrm>
          <a:prstGeom prst="ellipse">
            <a:avLst/>
          </a:prstGeom>
          <a:solidFill>
            <a:srgbClr val="FFFF00"/>
          </a:solidFill>
          <a:ln w="6350" cap="flat">
            <a:solidFill>
              <a:srgbClr val="0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9743AD-C689-F28A-BA65-875904A4669E}"/>
              </a:ext>
            </a:extLst>
          </p:cNvPr>
          <p:cNvSpPr/>
          <p:nvPr/>
        </p:nvSpPr>
        <p:spPr>
          <a:xfrm>
            <a:off x="4828775" y="4621680"/>
            <a:ext cx="179819" cy="182880"/>
          </a:xfrm>
          <a:prstGeom prst="ellipse">
            <a:avLst/>
          </a:prstGeom>
          <a:solidFill>
            <a:srgbClr val="FFFF00"/>
          </a:solidFill>
          <a:ln w="6350" cap="flat">
            <a:solidFill>
              <a:srgbClr val="0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3BA105-0695-5665-A7DD-DB71AFBAAF38}"/>
              </a:ext>
            </a:extLst>
          </p:cNvPr>
          <p:cNvSpPr/>
          <p:nvPr/>
        </p:nvSpPr>
        <p:spPr>
          <a:xfrm>
            <a:off x="949710" y="3736418"/>
            <a:ext cx="182880" cy="182880"/>
          </a:xfrm>
          <a:prstGeom prst="ellipse">
            <a:avLst/>
          </a:prstGeom>
          <a:solidFill>
            <a:srgbClr val="FFFF00"/>
          </a:solidFill>
          <a:ln w="6350" cap="flat">
            <a:solidFill>
              <a:srgbClr val="0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3AF452-DD86-4FEA-76A9-67D0788BEFA8}"/>
              </a:ext>
            </a:extLst>
          </p:cNvPr>
          <p:cNvSpPr/>
          <p:nvPr/>
        </p:nvSpPr>
        <p:spPr>
          <a:xfrm>
            <a:off x="823282" y="4295286"/>
            <a:ext cx="179819" cy="182880"/>
          </a:xfrm>
          <a:prstGeom prst="ellipse">
            <a:avLst/>
          </a:prstGeom>
          <a:solidFill>
            <a:srgbClr val="FFFF00"/>
          </a:solidFill>
          <a:ln w="6350" cap="flat">
            <a:solidFill>
              <a:srgbClr val="0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970F62-133D-27BE-3287-77349A0EFAE0}"/>
              </a:ext>
            </a:extLst>
          </p:cNvPr>
          <p:cNvSpPr txBox="1"/>
          <p:nvPr/>
        </p:nvSpPr>
        <p:spPr>
          <a:xfrm>
            <a:off x="7491237" y="3621893"/>
            <a:ext cx="55559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"/>
              </a:rPr>
              <a:t>Samos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9EFCB-7EE6-D0CB-C8B7-5B8A4F0B6933}"/>
              </a:ext>
            </a:extLst>
          </p:cNvPr>
          <p:cNvSpPr txBox="1"/>
          <p:nvPr/>
        </p:nvSpPr>
        <p:spPr>
          <a:xfrm>
            <a:off x="8333034" y="4621680"/>
            <a:ext cx="641838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"/>
              </a:rPr>
              <a:t>Larnaka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6775A-C7EB-5290-29E5-4528DBD361EB}"/>
              </a:ext>
            </a:extLst>
          </p:cNvPr>
          <p:cNvSpPr txBox="1"/>
          <p:nvPr/>
        </p:nvSpPr>
        <p:spPr>
          <a:xfrm>
            <a:off x="7656084" y="5439321"/>
            <a:ext cx="833173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"/>
              </a:rPr>
              <a:t>Alexandria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EE35A3-F8DC-E1E0-C06C-B8CC8C214790}"/>
              </a:ext>
            </a:extLst>
          </p:cNvPr>
          <p:cNvSpPr txBox="1"/>
          <p:nvPr/>
        </p:nvSpPr>
        <p:spPr>
          <a:xfrm>
            <a:off x="7656080" y="2460364"/>
            <a:ext cx="653380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"/>
              </a:rPr>
              <a:t>Istanbul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47180-35AA-1C1A-E9B4-BA3CD2C51491}"/>
              </a:ext>
            </a:extLst>
          </p:cNvPr>
          <p:cNvSpPr txBox="1"/>
          <p:nvPr/>
        </p:nvSpPr>
        <p:spPr>
          <a:xfrm>
            <a:off x="5008594" y="4711365"/>
            <a:ext cx="501672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"/>
              </a:rPr>
              <a:t>Malta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1C750B-4998-7652-CFE1-713912696F0D}"/>
              </a:ext>
            </a:extLst>
          </p:cNvPr>
          <p:cNvSpPr txBox="1"/>
          <p:nvPr/>
        </p:nvSpPr>
        <p:spPr>
          <a:xfrm>
            <a:off x="1045617" y="3450668"/>
            <a:ext cx="816841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"/>
              </a:rPr>
              <a:t>Chipiona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F6E584-CB54-56CE-1E8D-E65C466502FB}"/>
              </a:ext>
            </a:extLst>
          </p:cNvPr>
          <p:cNvSpPr txBox="1"/>
          <p:nvPr/>
        </p:nvSpPr>
        <p:spPr>
          <a:xfrm>
            <a:off x="754169" y="4503906"/>
            <a:ext cx="699868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"/>
              </a:rPr>
              <a:t>El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"/>
              </a:rPr>
              <a:t>Jadida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36" name="5-Point Star 35">
            <a:extLst>
              <a:ext uri="{FF2B5EF4-FFF2-40B4-BE49-F238E27FC236}">
                <a16:creationId xmlns:a16="http://schemas.microsoft.com/office/drawing/2014/main" id="{0EE2080B-8F15-CF5F-5001-92C1E0FF083D}"/>
              </a:ext>
            </a:extLst>
          </p:cNvPr>
          <p:cNvSpPr/>
          <p:nvPr/>
        </p:nvSpPr>
        <p:spPr>
          <a:xfrm>
            <a:off x="6939009" y="4941722"/>
            <a:ext cx="353442" cy="30777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EC2584CD-8422-15D1-9EED-7352E45A3756}"/>
              </a:ext>
            </a:extLst>
          </p:cNvPr>
          <p:cNvSpPr/>
          <p:nvPr/>
        </p:nvSpPr>
        <p:spPr>
          <a:xfrm>
            <a:off x="459370" y="3636420"/>
            <a:ext cx="353442" cy="30777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73ABDBA-5520-B169-707E-B6D2A5A737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370" y="23621"/>
            <a:ext cx="8543925" cy="1325563"/>
          </a:xfrm>
          <a:prstGeom prst="rect">
            <a:avLst/>
          </a:prstGeom>
        </p:spPr>
        <p:txBody>
          <a:bodyPr vert="horz" wrap="square" lIns="0" tIns="477520" rIns="0" bIns="0" rtlCol="0">
            <a:noAutofit/>
          </a:bodyPr>
          <a:lstStyle/>
          <a:p>
            <a:pPr marL="153035" algn="ctr">
              <a:lnSpc>
                <a:spcPct val="100000"/>
              </a:lnSpc>
              <a:tabLst>
                <a:tab pos="7607934" algn="l"/>
              </a:tabLst>
            </a:pPr>
            <a:r>
              <a:rPr sz="4000" u="sng" spc="-55" dirty="0">
                <a:latin typeface="Calibri Light"/>
                <a:cs typeface="Calibri Light"/>
              </a:rPr>
              <a:t>N</a:t>
            </a:r>
            <a:r>
              <a:rPr sz="4000" u="sng" spc="-95" dirty="0">
                <a:latin typeface="Calibri Light"/>
                <a:cs typeface="Calibri Light"/>
              </a:rPr>
              <a:t>E</a:t>
            </a:r>
            <a:r>
              <a:rPr sz="4000" u="sng" spc="-60" dirty="0">
                <a:latin typeface="Calibri Light"/>
                <a:cs typeface="Calibri Light"/>
              </a:rPr>
              <a:t>A</a:t>
            </a:r>
            <a:r>
              <a:rPr sz="4000" u="sng" spc="-50" dirty="0">
                <a:latin typeface="Calibri Light"/>
                <a:cs typeface="Calibri Light"/>
              </a:rPr>
              <a:t>M</a:t>
            </a:r>
            <a:r>
              <a:rPr sz="4000" u="sng" spc="-225" dirty="0">
                <a:latin typeface="Calibri Light"/>
                <a:cs typeface="Calibri Light"/>
              </a:rPr>
              <a:t>W</a:t>
            </a:r>
            <a:r>
              <a:rPr sz="4000" u="sng" spc="-165" dirty="0">
                <a:latin typeface="Calibri Light"/>
                <a:cs typeface="Calibri Light"/>
              </a:rPr>
              <a:t>a</a:t>
            </a:r>
            <a:r>
              <a:rPr sz="4000" u="sng" spc="-100" dirty="0">
                <a:latin typeface="Calibri Light"/>
                <a:cs typeface="Calibri Light"/>
              </a:rPr>
              <a:t>v</a:t>
            </a:r>
            <a:r>
              <a:rPr sz="4000" u="sng" spc="-45" dirty="0">
                <a:latin typeface="Calibri Light"/>
                <a:cs typeface="Calibri Light"/>
              </a:rPr>
              <a:t>e</a:t>
            </a:r>
            <a:r>
              <a:rPr lang="en-US" sz="4000" u="sng" spc="-45" dirty="0">
                <a:latin typeface="Calibri Light"/>
                <a:cs typeface="Calibri Light"/>
              </a:rPr>
              <a:t>2</a:t>
            </a:r>
            <a:r>
              <a:rPr lang="en-US" sz="4000" u="sng" spc="-50" dirty="0">
                <a:latin typeface="Calibri Light"/>
                <a:cs typeface="Calibri Light"/>
              </a:rPr>
              <a:t>3 &amp; Tsunami Ready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97709905-790C-F7C3-042C-9A50A64523E8}"/>
              </a:ext>
            </a:extLst>
          </p:cNvPr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BEBA8C-B887-BFA1-B861-929A6DA2D6F7}"/>
              </a:ext>
            </a:extLst>
          </p:cNvPr>
          <p:cNvSpPr txBox="1"/>
          <p:nvPr/>
        </p:nvSpPr>
        <p:spPr>
          <a:xfrm>
            <a:off x="120938" y="3025204"/>
            <a:ext cx="236578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 Atlantic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Scenairo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(Mw=8.5) by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CENALT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D7EB2-FB02-37DA-F6FA-72C01352341F}"/>
              </a:ext>
            </a:extLst>
          </p:cNvPr>
          <p:cNvSpPr txBox="1"/>
          <p:nvPr/>
        </p:nvSpPr>
        <p:spPr>
          <a:xfrm>
            <a:off x="5510266" y="5298368"/>
            <a:ext cx="1984429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Eastern Mediterranean Scenario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(Mw=8.1) by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INGV, NOA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KOERI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6DE63-A3F0-6076-9A63-5F5DE4298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A334170-730A-C157-75D6-AC3A20AB8664}"/>
              </a:ext>
            </a:extLst>
          </p:cNvPr>
          <p:cNvSpPr/>
          <p:nvPr/>
        </p:nvSpPr>
        <p:spPr>
          <a:xfrm>
            <a:off x="4953000" y="3141974"/>
            <a:ext cx="179819" cy="182880"/>
          </a:xfrm>
          <a:prstGeom prst="ellipse">
            <a:avLst/>
          </a:prstGeom>
          <a:solidFill>
            <a:srgbClr val="FFFF00"/>
          </a:solidFill>
          <a:ln w="6350" cap="flat">
            <a:solidFill>
              <a:srgbClr val="0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AD9D2-339A-A187-9515-75E1EA0372F4}"/>
              </a:ext>
            </a:extLst>
          </p:cNvPr>
          <p:cNvSpPr txBox="1"/>
          <p:nvPr/>
        </p:nvSpPr>
        <p:spPr>
          <a:xfrm>
            <a:off x="4661781" y="3328647"/>
            <a:ext cx="762256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"/>
              </a:rPr>
              <a:t>Minturno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n-ea"/>
              <a:cs typeface="+mn-cs"/>
              <a:sym typeface="Helvetica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3E247CA-CF4B-D308-A6B2-E39FC51C5192}"/>
              </a:ext>
            </a:extLst>
          </p:cNvPr>
          <p:cNvSpPr txBox="1">
            <a:spLocks/>
          </p:cNvSpPr>
          <p:nvPr/>
        </p:nvSpPr>
        <p:spPr>
          <a:xfrm>
            <a:off x="1110705" y="6547910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8344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2BB7-6265-CCB1-311B-62000156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509066"/>
            <a:ext cx="8543925" cy="1325563"/>
          </a:xfrm>
        </p:spPr>
        <p:txBody>
          <a:bodyPr/>
          <a:lstStyle/>
          <a:p>
            <a:pPr algn="ctr"/>
            <a:r>
              <a:rPr lang="en-US" sz="4400" u="sng" spc="-55" dirty="0">
                <a:latin typeface="Calibri Light"/>
                <a:cs typeface="Calibri Light"/>
              </a:rPr>
              <a:t>N</a:t>
            </a:r>
            <a:r>
              <a:rPr lang="en-US" sz="4400" u="sng" spc="-95" dirty="0">
                <a:latin typeface="Calibri Light"/>
                <a:cs typeface="Calibri Light"/>
              </a:rPr>
              <a:t>E</a:t>
            </a:r>
            <a:r>
              <a:rPr lang="en-US" sz="4400" u="sng" spc="-60" dirty="0">
                <a:latin typeface="Calibri Light"/>
                <a:cs typeface="Calibri Light"/>
              </a:rPr>
              <a:t>A</a:t>
            </a:r>
            <a:r>
              <a:rPr lang="en-US" sz="4400" u="sng" spc="-50" dirty="0">
                <a:latin typeface="Calibri Light"/>
                <a:cs typeface="Calibri Light"/>
              </a:rPr>
              <a:t>M</a:t>
            </a:r>
            <a:r>
              <a:rPr lang="en-US" sz="4400" u="sng" spc="-225" dirty="0">
                <a:latin typeface="Calibri Light"/>
                <a:cs typeface="Calibri Light"/>
              </a:rPr>
              <a:t>W</a:t>
            </a:r>
            <a:r>
              <a:rPr lang="en-US" sz="4400" u="sng" spc="-165" dirty="0">
                <a:latin typeface="Calibri Light"/>
                <a:cs typeface="Calibri Light"/>
              </a:rPr>
              <a:t>a</a:t>
            </a:r>
            <a:r>
              <a:rPr lang="en-US" sz="4400" u="sng" spc="-100" dirty="0">
                <a:latin typeface="Calibri Light"/>
                <a:cs typeface="Calibri Light"/>
              </a:rPr>
              <a:t>v</a:t>
            </a:r>
            <a:r>
              <a:rPr lang="en-US" sz="4400" u="sng" spc="-45" dirty="0">
                <a:latin typeface="Calibri Light"/>
                <a:cs typeface="Calibri Light"/>
              </a:rPr>
              <a:t>e2</a:t>
            </a:r>
            <a:r>
              <a:rPr lang="en-US" sz="4400" u="sng" spc="-50" dirty="0">
                <a:latin typeface="Calibri Light"/>
                <a:cs typeface="Calibri Light"/>
              </a:rPr>
              <a:t>3 &amp; Tsunami Ready</a:t>
            </a:r>
            <a:endParaRPr lang="en-TR" dirty="0"/>
          </a:p>
        </p:txBody>
      </p:sp>
      <p:sp>
        <p:nvSpPr>
          <p:cNvPr id="5" name="object 23">
            <a:extLst>
              <a:ext uri="{FF2B5EF4-FFF2-40B4-BE49-F238E27FC236}">
                <a16:creationId xmlns:a16="http://schemas.microsoft.com/office/drawing/2014/main" id="{F06B2E5D-DA56-F3D9-0990-71A810A80CF2}"/>
              </a:ext>
            </a:extLst>
          </p:cNvPr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01C5C-E2B0-75C7-2C93-F7FD9DAD2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903440F-4B8F-8E21-7D30-AE776875172C}"/>
              </a:ext>
            </a:extLst>
          </p:cNvPr>
          <p:cNvSpPr txBox="1">
            <a:spLocks/>
          </p:cNvSpPr>
          <p:nvPr/>
        </p:nvSpPr>
        <p:spPr>
          <a:xfrm>
            <a:off x="1110705" y="6547910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54CD05-090F-0EF7-DA48-C5D903E60248}"/>
              </a:ext>
            </a:extLst>
          </p:cNvPr>
          <p:cNvSpPr txBox="1">
            <a:spLocks/>
          </p:cNvSpPr>
          <p:nvPr/>
        </p:nvSpPr>
        <p:spPr>
          <a:xfrm>
            <a:off x="560903" y="1924791"/>
            <a:ext cx="3944165" cy="453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The participation of CPAs is “indirectly” increasing with the synergy of CoastWAVE project.</a:t>
            </a:r>
            <a:endParaRPr lang="tr-TR" dirty="0">
              <a:cs typeface="Calibri"/>
            </a:endParaRPr>
          </a:p>
          <a:p>
            <a:r>
              <a:rPr lang="tr-TR" dirty="0" err="1"/>
              <a:t>Common</a:t>
            </a:r>
            <a:r>
              <a:rPr lang="tr-TR" dirty="0"/>
              <a:t> sense is that it is a</a:t>
            </a:r>
            <a:r>
              <a:rPr lang="en-US" dirty="0"/>
              <a:t>n opportunity to start drafting the SOPs and to renew discussions </a:t>
            </a:r>
            <a:r>
              <a:rPr lang="tr-TR" dirty="0"/>
              <a:t>with the local authorities.</a:t>
            </a:r>
            <a:r>
              <a:rPr lang="en-US" dirty="0"/>
              <a:t> </a:t>
            </a:r>
            <a:endParaRPr lang="tr-TR" dirty="0">
              <a:cs typeface="Calibri"/>
            </a:endParaRPr>
          </a:p>
          <a:p>
            <a:endParaRPr lang="en-T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E6278C-E8B1-7738-E015-EC6BAC160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1862"/>
              </p:ext>
            </p:extLst>
          </p:nvPr>
        </p:nvGraphicFramePr>
        <p:xfrm>
          <a:off x="4825455" y="1916434"/>
          <a:ext cx="4402666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951661667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1170773837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r>
                        <a:rPr lang="tr-TR" dirty="0" err="1"/>
                        <a:t>Member</a:t>
                      </a:r>
                      <a:r>
                        <a:rPr lang="tr-TR" dirty="0"/>
                        <a:t> States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Exercise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Type</a:t>
                      </a:r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9073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dirty="0"/>
                        <a:t>Cyprus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Table</a:t>
                      </a:r>
                      <a:r>
                        <a:rPr lang="tr-TR" dirty="0"/>
                        <a:t> Top</a:t>
                      </a:r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9337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dirty="0"/>
                        <a:t>Egypt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Drill</a:t>
                      </a:r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7423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dirty="0"/>
                        <a:t>Greece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Table</a:t>
                      </a:r>
                      <a:r>
                        <a:rPr lang="tr-TR" dirty="0"/>
                        <a:t> Top and </a:t>
                      </a:r>
                      <a:r>
                        <a:rPr lang="tr-TR" dirty="0" err="1"/>
                        <a:t>Drill</a:t>
                      </a:r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598597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dirty="0"/>
                        <a:t>Italy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School </a:t>
                      </a:r>
                      <a:r>
                        <a:rPr lang="tr-TR" dirty="0" err="1"/>
                        <a:t>Drill</a:t>
                      </a:r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4634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dirty="0"/>
                        <a:t>Malta 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Full </a:t>
                      </a:r>
                      <a:r>
                        <a:rPr lang="tr-TR" dirty="0" err="1"/>
                        <a:t>Scale</a:t>
                      </a:r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1556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dirty="0"/>
                        <a:t>Morocco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Full </a:t>
                      </a:r>
                      <a:r>
                        <a:rPr lang="tr-TR" dirty="0" err="1"/>
                        <a:t>Scale</a:t>
                      </a:r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4820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dirty="0"/>
                        <a:t>Spain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Full </a:t>
                      </a:r>
                      <a:r>
                        <a:rPr lang="tr-TR" dirty="0" err="1"/>
                        <a:t>Scale</a:t>
                      </a:r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2539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tr-TR" dirty="0"/>
                        <a:t>Türkiye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Table</a:t>
                      </a:r>
                      <a:r>
                        <a:rPr lang="tr-TR" dirty="0"/>
                        <a:t> Top</a:t>
                      </a:r>
                      <a:endParaRPr lang="en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9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4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5027" rIns="0" bIns="0" rtlCol="0">
            <a:noAutofit/>
          </a:bodyPr>
          <a:lstStyle/>
          <a:p>
            <a:pPr marL="132715"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000" u="sng" spc="-50" dirty="0">
                <a:latin typeface="Calibri Light"/>
                <a:cs typeface="Calibri Light"/>
              </a:rPr>
              <a:t>Next steps – </a:t>
            </a:r>
            <a:r>
              <a:rPr lang="en-US" sz="4000" u="sng" spc="-50" dirty="0" err="1">
                <a:latin typeface="Calibri Light"/>
                <a:cs typeface="Calibri Light"/>
              </a:rPr>
              <a:t>PoA</a:t>
            </a:r>
            <a:r>
              <a:rPr lang="en-US" sz="4000" u="sng" spc="-50" dirty="0">
                <a:latin typeface="Calibri Light"/>
                <a:cs typeface="Calibri Light"/>
              </a:rPr>
              <a:t> of TT-TE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8D1FB-167A-BD44-E41E-9897A0C7A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6DD27-79FC-CD5F-3368-CDC882611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961" y="2042105"/>
            <a:ext cx="7532077" cy="43544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450E3F-CFF7-DF4F-8746-804A0D064C19}"/>
              </a:ext>
            </a:extLst>
          </p:cNvPr>
          <p:cNvSpPr/>
          <p:nvPr/>
        </p:nvSpPr>
        <p:spPr>
          <a:xfrm>
            <a:off x="1070516" y="3295185"/>
            <a:ext cx="7811429" cy="669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1EF9F-D0ED-921F-F393-48378C80F0E0}"/>
              </a:ext>
            </a:extLst>
          </p:cNvPr>
          <p:cNvSpPr/>
          <p:nvPr/>
        </p:nvSpPr>
        <p:spPr>
          <a:xfrm>
            <a:off x="1070517" y="2453268"/>
            <a:ext cx="7811429" cy="362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680C1E-2A64-B66F-9D79-928AA7EE0027}"/>
              </a:ext>
            </a:extLst>
          </p:cNvPr>
          <p:cNvSpPr txBox="1">
            <a:spLocks/>
          </p:cNvSpPr>
          <p:nvPr/>
        </p:nvSpPr>
        <p:spPr>
          <a:xfrm>
            <a:off x="1186961" y="6537785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757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8A0E-FF18-634F-26D7-1F16AF18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927350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Recommendations of the Task Team on Tsunami Exercises</a:t>
            </a:r>
            <a:endParaRPr lang="en-TR" sz="36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994EF67-79DD-5454-79E3-D7C1C19E0D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1038" y="2252913"/>
            <a:ext cx="8543925" cy="487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To plan and conduct the next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NEAMWave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tsunami exercise in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2025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(NEAMWave25), but to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decouple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NEAMWave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exercise from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WTAD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, since a lot of activities are organized at a national level, preventing MS from fully implementing NEAMWave exercise phases.</a:t>
            </a:r>
            <a:endParaRPr lang="en-TR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  <a:p>
            <a:pPr lvl="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To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revise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the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online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tools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(subscription and evaluation) to become more user friendly. Subscription mechanism should become more efficient to be able to better capture the number of participants;</a:t>
            </a:r>
            <a:endParaRPr lang="en-TR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  <a:p>
            <a:pPr lvl="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MS to make use of the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NEAMWave exercise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as an opportunity for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local tsunami exercises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, especially at the communities that are implementing the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TRRP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;</a:t>
            </a:r>
            <a:endParaRPr lang="en-TR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  <a:p>
            <a:pPr lvl="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To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investigate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the potential for further testing the use of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Galileo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EWS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for message dissemination. Other dissemination methods like SMSs or automated phone calls should be explored, in order to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evaluate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the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effectiveness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and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feasibility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of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non-internet-based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methods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, as alternative dissemination ways of sharing information;</a:t>
            </a:r>
            <a:endParaRPr lang="en-TR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  <a:p>
            <a:pPr lvl="0"/>
            <a:endParaRPr lang="en-TR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5AED919-18B4-D195-46B7-90C081928158}"/>
              </a:ext>
            </a:extLst>
          </p:cNvPr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5CF55-D713-2FEE-FD81-87DE0AF3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6B0E547-3775-85A6-F469-91A6FFA90CC8}"/>
              </a:ext>
            </a:extLst>
          </p:cNvPr>
          <p:cNvSpPr txBox="1">
            <a:spLocks/>
          </p:cNvSpPr>
          <p:nvPr/>
        </p:nvSpPr>
        <p:spPr>
          <a:xfrm>
            <a:off x="1186961" y="6537785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1978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3F6C-9DCF-90AB-2799-66919877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6" y="734568"/>
            <a:ext cx="85439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Recommendations of the Task Team on Tsunami Exercises</a:t>
            </a:r>
            <a:endParaRPr lang="en-T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706C-2AE2-9388-E66D-5231BB3AA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2141533"/>
            <a:ext cx="8543925" cy="4351338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share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the NEAMWave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Exercise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Manual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with the exercise participants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early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to facilitate the necessary preparations and organizations;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  <a:p>
            <a:pPr lv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organize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an adequate number of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online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meetings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between the TT-TE Exercise Team and targeted participant groups, like TSPs, TWFPs, CPAs etc. prior to the exercise for explaining the details of exercise scenarios and discussing on the progress of NEAMWave activities;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  <a:p>
            <a:pPr lv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organize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online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meetings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with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ERCC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and representatives of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Civil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Protection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Authorities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before implementing NEAMWave exercises in order to encourage them to participate in the exercises and discuss about a clearer classification of Phase B exercise types;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  <a:p>
            <a:pPr lv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TNCs of Member States to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encourage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Civil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Protection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Authorities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in their country to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participate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in future NEAMWave exercises;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  <a:p>
            <a:pPr lvl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TSPs to co-operate and prepare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one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more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joint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exercise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scenarios</a:t>
            </a:r>
            <a:endParaRPr lang="en-TR" sz="18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2BDAA93-2C94-F28B-55A8-5F424B461390}"/>
              </a:ext>
            </a:extLst>
          </p:cNvPr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78426-0E0F-1900-BC0C-61A1C554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BB90259-1B30-A5E7-29C9-BC26F6B15BC9}"/>
              </a:ext>
            </a:extLst>
          </p:cNvPr>
          <p:cNvSpPr txBox="1">
            <a:spLocks/>
          </p:cNvSpPr>
          <p:nvPr/>
        </p:nvSpPr>
        <p:spPr>
          <a:xfrm>
            <a:off x="1238248" y="6441447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7268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F4BB-A782-F69F-844A-D1F38E50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982967"/>
            <a:ext cx="8543925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Calibri" panose="020F0502020204030204" pitchFamily="34" charset="0"/>
              </a:rPr>
              <a:t>TT-TE Next </a:t>
            </a:r>
            <a:r>
              <a:rPr lang="tr-TR" sz="3600" b="1" dirty="0" err="1">
                <a:latin typeface="Calibri" panose="020F0502020204030204" pitchFamily="34" charset="0"/>
              </a:rPr>
              <a:t>Actions</a:t>
            </a:r>
            <a:r>
              <a:rPr lang="tr-TR" sz="3600" dirty="0"/>
              <a:t> </a:t>
            </a:r>
            <a:endParaRPr lang="en-T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3BD1D-507E-80C9-F7FA-AEC6A4DEC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TR" sz="1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NEAMWave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planned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conduct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within the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fourth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quarter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2025.</a:t>
            </a:r>
            <a:endParaRPr lang="tr-T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Finaliz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ation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NEAMWave23 Evaluation report 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delayed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it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completed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until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next ICG.</a:t>
            </a:r>
            <a:endParaRPr lang="en-T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the preparations of the next NEAMWave exercise, in cooperation with the exercise team; </a:t>
            </a:r>
            <a:endParaRPr lang="en-T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Updat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NEAMWave Exercise Manual and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preparation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improved</a:t>
            </a:r>
            <a:r>
              <a:rPr lang="tr-T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online forms for subscription and evaluation, in collaboration with the ICG/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NEAMTWS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Secretariat; </a:t>
            </a:r>
            <a:endParaRPr lang="en-T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</a:t>
            </a:r>
            <a:r>
              <a:rPr lang="tr-T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ICG/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NEAMTWS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Secretariat in the organization of online meetings for exercise preparation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604020202020204" pitchFamily="34" charset="0"/>
              </a:rPr>
              <a:t>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60402020202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Development of a digital tool/database for managing and updating contacts both for the exercise, but also for tsunami warning message dissemination</a:t>
            </a:r>
            <a:endParaRPr lang="en-TR" sz="1800" dirty="0">
              <a:latin typeface="Calibri" panose="020F050202020403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251D63F-C71C-38EB-E03C-D4EADF14AE8E}"/>
              </a:ext>
            </a:extLst>
          </p:cNvPr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398D8C-F74A-5B1B-08C9-8271E9B03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B2CD024-3604-F87F-D359-717ACDA77A90}"/>
              </a:ext>
            </a:extLst>
          </p:cNvPr>
          <p:cNvSpPr txBox="1">
            <a:spLocks/>
          </p:cNvSpPr>
          <p:nvPr/>
        </p:nvSpPr>
        <p:spPr>
          <a:xfrm>
            <a:off x="1238248" y="6441447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1278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E344-07DC-878D-7AB9-09F7872B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F86A-DDB0-2144-EFE0-B89CFA8E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54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tr-TR" sz="5400" dirty="0">
                <a:latin typeface="Book Antiqua" panose="02040602050305030304" pitchFamily="18" charset="0"/>
              </a:rPr>
              <a:t>Thank you!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33283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24194" y="1227817"/>
            <a:ext cx="9457607" cy="193899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Calibri"/>
              </a:rPr>
              <a:t>Opportunity for greater synergies within Tsunami Ready recognized communities.</a:t>
            </a:r>
            <a:endParaRPr lang="en-US" dirty="0">
              <a:cs typeface="Calibri"/>
            </a:endParaRPr>
          </a:p>
          <a:p>
            <a:pPr algn="just"/>
            <a:r>
              <a:rPr lang="en-US" dirty="0">
                <a:cs typeface="Calibri"/>
              </a:rPr>
              <a:t>IOC CL 2950: “For this exercise (NEAMWave23), a key objective is the involvement of Member States that participate in the </a:t>
            </a:r>
            <a:r>
              <a:rPr lang="en-US" dirty="0" err="1">
                <a:cs typeface="Calibri"/>
              </a:rPr>
              <a:t>CoastWAVE</a:t>
            </a:r>
            <a:r>
              <a:rPr lang="en-US" dirty="0">
                <a:cs typeface="Calibri"/>
              </a:rPr>
              <a:t> project, coordinated by UNESCO and those of other non-project countries (France, Italy). This exercise will test the efficiency and the abilities of the pilot UNESCO-IOC Tsunami Ready communities to respond in a complex and realistic situation, overcoming any challenges that may arise.”</a:t>
            </a:r>
          </a:p>
          <a:p>
            <a:pPr algn="just"/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B0248-5452-BF29-FF54-88F0D99A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A65A77-DB62-A007-6886-9816068BA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91015"/>
              </p:ext>
            </p:extLst>
          </p:nvPr>
        </p:nvGraphicFramePr>
        <p:xfrm>
          <a:off x="495298" y="3670727"/>
          <a:ext cx="8915400" cy="200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2547">
                  <a:extLst>
                    <a:ext uri="{9D8B030D-6E8A-4147-A177-3AD203B41FA5}">
                      <a16:colId xmlns:a16="http://schemas.microsoft.com/office/drawing/2014/main" val="995652146"/>
                    </a:ext>
                  </a:extLst>
                </a:gridCol>
                <a:gridCol w="2151373">
                  <a:extLst>
                    <a:ext uri="{9D8B030D-6E8A-4147-A177-3AD203B41FA5}">
                      <a16:colId xmlns:a16="http://schemas.microsoft.com/office/drawing/2014/main" val="4203251621"/>
                    </a:ext>
                  </a:extLst>
                </a:gridCol>
                <a:gridCol w="2744012">
                  <a:extLst>
                    <a:ext uri="{9D8B030D-6E8A-4147-A177-3AD203B41FA5}">
                      <a16:colId xmlns:a16="http://schemas.microsoft.com/office/drawing/2014/main" val="522062126"/>
                    </a:ext>
                  </a:extLst>
                </a:gridCol>
                <a:gridCol w="1767468">
                  <a:extLst>
                    <a:ext uri="{9D8B030D-6E8A-4147-A177-3AD203B41FA5}">
                      <a16:colId xmlns:a16="http://schemas.microsoft.com/office/drawing/2014/main" val="774485840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Date &amp; Time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Scenario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Region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</a:rPr>
                        <a:t>TSPs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5655361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6 November  2023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08:00 UTC (6 hours)*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1761 Atlantic Earthquake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[8.5 Mw]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North-Eastern Atlantic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[35°N, 12°E, 10 km]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IPMA - CENALT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8838138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7 November  2023</a:t>
                      </a:r>
                      <a:endParaRPr lang="en-US" sz="1800">
                        <a:effectLst/>
                      </a:endParaRP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08:00 UTC (3½ hours)*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Hellenic Arc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[8.1 Mw]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Eastern Mediterranean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[34.52°N, 24.57°E, 10 km]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INGV – NOA – KOERI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619768065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987D1D9D-4027-3D1E-DE06-5B2C7FE1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794384"/>
            <a:ext cx="309700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* </a:t>
            </a: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Duration of message dissemination by TSPs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564DF6F-CD90-E0E0-5836-06CD60E1DB9C}"/>
              </a:ext>
            </a:extLst>
          </p:cNvPr>
          <p:cNvSpPr txBox="1">
            <a:spLocks/>
          </p:cNvSpPr>
          <p:nvPr/>
        </p:nvSpPr>
        <p:spPr>
          <a:xfrm>
            <a:off x="1238250" y="6553324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6562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0698" y="2209800"/>
            <a:ext cx="2743962" cy="2532888"/>
          </a:xfrm>
          <a:custGeom>
            <a:avLst/>
            <a:gdLst/>
            <a:ahLst/>
            <a:cxnLst/>
            <a:rect l="l" t="t" r="r" b="b"/>
            <a:pathLst>
              <a:path w="2532888" h="2532888">
                <a:moveTo>
                  <a:pt x="1266444" y="0"/>
                </a:moveTo>
                <a:lnTo>
                  <a:pt x="1162582" y="4198"/>
                </a:lnTo>
                <a:lnTo>
                  <a:pt x="1061032" y="16576"/>
                </a:lnTo>
                <a:lnTo>
                  <a:pt x="962118" y="36809"/>
                </a:lnTo>
                <a:lnTo>
                  <a:pt x="866168" y="64568"/>
                </a:lnTo>
                <a:lnTo>
                  <a:pt x="773507" y="99530"/>
                </a:lnTo>
                <a:lnTo>
                  <a:pt x="684461" y="141367"/>
                </a:lnTo>
                <a:lnTo>
                  <a:pt x="599356" y="189754"/>
                </a:lnTo>
                <a:lnTo>
                  <a:pt x="518519" y="244364"/>
                </a:lnTo>
                <a:lnTo>
                  <a:pt x="442275" y="304871"/>
                </a:lnTo>
                <a:lnTo>
                  <a:pt x="370951" y="370951"/>
                </a:lnTo>
                <a:lnTo>
                  <a:pt x="304871" y="442275"/>
                </a:lnTo>
                <a:lnTo>
                  <a:pt x="244364" y="518519"/>
                </a:lnTo>
                <a:lnTo>
                  <a:pt x="189754" y="599356"/>
                </a:lnTo>
                <a:lnTo>
                  <a:pt x="141367" y="684461"/>
                </a:lnTo>
                <a:lnTo>
                  <a:pt x="99530" y="773507"/>
                </a:lnTo>
                <a:lnTo>
                  <a:pt x="64568" y="866168"/>
                </a:lnTo>
                <a:lnTo>
                  <a:pt x="36809" y="962118"/>
                </a:lnTo>
                <a:lnTo>
                  <a:pt x="16576" y="1061032"/>
                </a:lnTo>
                <a:lnTo>
                  <a:pt x="4198" y="1162582"/>
                </a:lnTo>
                <a:lnTo>
                  <a:pt x="0" y="1266444"/>
                </a:lnTo>
                <a:lnTo>
                  <a:pt x="4198" y="1370305"/>
                </a:lnTo>
                <a:lnTo>
                  <a:pt x="16576" y="1471855"/>
                </a:lnTo>
                <a:lnTo>
                  <a:pt x="36809" y="1570769"/>
                </a:lnTo>
                <a:lnTo>
                  <a:pt x="64568" y="1666719"/>
                </a:lnTo>
                <a:lnTo>
                  <a:pt x="99530" y="1759380"/>
                </a:lnTo>
                <a:lnTo>
                  <a:pt x="141367" y="1848426"/>
                </a:lnTo>
                <a:lnTo>
                  <a:pt x="189754" y="1933531"/>
                </a:lnTo>
                <a:lnTo>
                  <a:pt x="244364" y="2014368"/>
                </a:lnTo>
                <a:lnTo>
                  <a:pt x="304871" y="2090612"/>
                </a:lnTo>
                <a:lnTo>
                  <a:pt x="370951" y="2161936"/>
                </a:lnTo>
                <a:lnTo>
                  <a:pt x="442275" y="2228016"/>
                </a:lnTo>
                <a:lnTo>
                  <a:pt x="518519" y="2288523"/>
                </a:lnTo>
                <a:lnTo>
                  <a:pt x="599356" y="2343133"/>
                </a:lnTo>
                <a:lnTo>
                  <a:pt x="684461" y="2391520"/>
                </a:lnTo>
                <a:lnTo>
                  <a:pt x="773507" y="2433357"/>
                </a:lnTo>
                <a:lnTo>
                  <a:pt x="866168" y="2468319"/>
                </a:lnTo>
                <a:lnTo>
                  <a:pt x="962118" y="2496078"/>
                </a:lnTo>
                <a:lnTo>
                  <a:pt x="1061032" y="2516311"/>
                </a:lnTo>
                <a:lnTo>
                  <a:pt x="1162582" y="2528689"/>
                </a:lnTo>
                <a:lnTo>
                  <a:pt x="1266444" y="2532888"/>
                </a:lnTo>
                <a:lnTo>
                  <a:pt x="1370305" y="2528689"/>
                </a:lnTo>
                <a:lnTo>
                  <a:pt x="1471855" y="2516311"/>
                </a:lnTo>
                <a:lnTo>
                  <a:pt x="1570769" y="2496078"/>
                </a:lnTo>
                <a:lnTo>
                  <a:pt x="1666719" y="2468319"/>
                </a:lnTo>
                <a:lnTo>
                  <a:pt x="1759380" y="2433357"/>
                </a:lnTo>
                <a:lnTo>
                  <a:pt x="1848426" y="2391520"/>
                </a:lnTo>
                <a:lnTo>
                  <a:pt x="1933531" y="2343133"/>
                </a:lnTo>
                <a:lnTo>
                  <a:pt x="2014368" y="2288523"/>
                </a:lnTo>
                <a:lnTo>
                  <a:pt x="2090612" y="2228016"/>
                </a:lnTo>
                <a:lnTo>
                  <a:pt x="2161936" y="2161936"/>
                </a:lnTo>
                <a:lnTo>
                  <a:pt x="2228016" y="2090612"/>
                </a:lnTo>
                <a:lnTo>
                  <a:pt x="2288523" y="2014368"/>
                </a:lnTo>
                <a:lnTo>
                  <a:pt x="2343133" y="1933531"/>
                </a:lnTo>
                <a:lnTo>
                  <a:pt x="2391520" y="1848426"/>
                </a:lnTo>
                <a:lnTo>
                  <a:pt x="2433357" y="1759380"/>
                </a:lnTo>
                <a:lnTo>
                  <a:pt x="2468319" y="1666719"/>
                </a:lnTo>
                <a:lnTo>
                  <a:pt x="2496078" y="1570769"/>
                </a:lnTo>
                <a:lnTo>
                  <a:pt x="2516311" y="1471855"/>
                </a:lnTo>
                <a:lnTo>
                  <a:pt x="2528689" y="1370305"/>
                </a:lnTo>
                <a:lnTo>
                  <a:pt x="2532888" y="1266444"/>
                </a:lnTo>
                <a:lnTo>
                  <a:pt x="2528689" y="1162582"/>
                </a:lnTo>
                <a:lnTo>
                  <a:pt x="2516311" y="1061032"/>
                </a:lnTo>
                <a:lnTo>
                  <a:pt x="2496078" y="962118"/>
                </a:lnTo>
                <a:lnTo>
                  <a:pt x="2468319" y="866168"/>
                </a:lnTo>
                <a:lnTo>
                  <a:pt x="2433357" y="773507"/>
                </a:lnTo>
                <a:lnTo>
                  <a:pt x="2391520" y="684461"/>
                </a:lnTo>
                <a:lnTo>
                  <a:pt x="2343133" y="599356"/>
                </a:lnTo>
                <a:lnTo>
                  <a:pt x="2288523" y="518519"/>
                </a:lnTo>
                <a:lnTo>
                  <a:pt x="2228016" y="442275"/>
                </a:lnTo>
                <a:lnTo>
                  <a:pt x="2161936" y="370951"/>
                </a:lnTo>
                <a:lnTo>
                  <a:pt x="2090612" y="304871"/>
                </a:lnTo>
                <a:lnTo>
                  <a:pt x="2014368" y="244364"/>
                </a:lnTo>
                <a:lnTo>
                  <a:pt x="1933531" y="189754"/>
                </a:lnTo>
                <a:lnTo>
                  <a:pt x="1848426" y="141367"/>
                </a:lnTo>
                <a:lnTo>
                  <a:pt x="1759380" y="99530"/>
                </a:lnTo>
                <a:lnTo>
                  <a:pt x="1666719" y="64568"/>
                </a:lnTo>
                <a:lnTo>
                  <a:pt x="1570769" y="36809"/>
                </a:lnTo>
                <a:lnTo>
                  <a:pt x="1471855" y="16576"/>
                </a:lnTo>
                <a:lnTo>
                  <a:pt x="1370305" y="4198"/>
                </a:lnTo>
                <a:lnTo>
                  <a:pt x="1266444" y="0"/>
                </a:lnTo>
                <a:close/>
              </a:path>
            </a:pathLst>
          </a:custGeom>
          <a:solidFill>
            <a:srgbClr val="C2BB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5088" y="2337816"/>
            <a:ext cx="2560700" cy="2365248"/>
          </a:xfrm>
          <a:custGeom>
            <a:avLst/>
            <a:gdLst/>
            <a:ahLst/>
            <a:cxnLst/>
            <a:rect l="l" t="t" r="r" b="b"/>
            <a:pathLst>
              <a:path w="2363723" h="2365248">
                <a:moveTo>
                  <a:pt x="1181862" y="0"/>
                </a:moveTo>
                <a:lnTo>
                  <a:pt x="1084923" y="3920"/>
                </a:lnTo>
                <a:lnTo>
                  <a:pt x="990144" y="15478"/>
                </a:lnTo>
                <a:lnTo>
                  <a:pt x="897828" y="34369"/>
                </a:lnTo>
                <a:lnTo>
                  <a:pt x="808280" y="60289"/>
                </a:lnTo>
                <a:lnTo>
                  <a:pt x="721804" y="92934"/>
                </a:lnTo>
                <a:lnTo>
                  <a:pt x="638703" y="131999"/>
                </a:lnTo>
                <a:lnTo>
                  <a:pt x="559282" y="177180"/>
                </a:lnTo>
                <a:lnTo>
                  <a:pt x="483845" y="228173"/>
                </a:lnTo>
                <a:lnTo>
                  <a:pt x="412696" y="284673"/>
                </a:lnTo>
                <a:lnTo>
                  <a:pt x="346138" y="346376"/>
                </a:lnTo>
                <a:lnTo>
                  <a:pt x="284476" y="412978"/>
                </a:lnTo>
                <a:lnTo>
                  <a:pt x="228014" y="484174"/>
                </a:lnTo>
                <a:lnTo>
                  <a:pt x="177056" y="559661"/>
                </a:lnTo>
                <a:lnTo>
                  <a:pt x="131906" y="639133"/>
                </a:lnTo>
                <a:lnTo>
                  <a:pt x="92868" y="722286"/>
                </a:lnTo>
                <a:lnTo>
                  <a:pt x="60246" y="808817"/>
                </a:lnTo>
                <a:lnTo>
                  <a:pt x="34344" y="898420"/>
                </a:lnTo>
                <a:lnTo>
                  <a:pt x="15467" y="990792"/>
                </a:lnTo>
                <a:lnTo>
                  <a:pt x="3917" y="1085628"/>
                </a:lnTo>
                <a:lnTo>
                  <a:pt x="0" y="1182624"/>
                </a:lnTo>
                <a:lnTo>
                  <a:pt x="3917" y="1279619"/>
                </a:lnTo>
                <a:lnTo>
                  <a:pt x="15467" y="1374455"/>
                </a:lnTo>
                <a:lnTo>
                  <a:pt x="34344" y="1466827"/>
                </a:lnTo>
                <a:lnTo>
                  <a:pt x="60246" y="1556430"/>
                </a:lnTo>
                <a:lnTo>
                  <a:pt x="92868" y="1642961"/>
                </a:lnTo>
                <a:lnTo>
                  <a:pt x="131906" y="1726114"/>
                </a:lnTo>
                <a:lnTo>
                  <a:pt x="177056" y="1805586"/>
                </a:lnTo>
                <a:lnTo>
                  <a:pt x="228014" y="1881073"/>
                </a:lnTo>
                <a:lnTo>
                  <a:pt x="284476" y="1952269"/>
                </a:lnTo>
                <a:lnTo>
                  <a:pt x="346138" y="2018871"/>
                </a:lnTo>
                <a:lnTo>
                  <a:pt x="412696" y="2080574"/>
                </a:lnTo>
                <a:lnTo>
                  <a:pt x="483845" y="2137074"/>
                </a:lnTo>
                <a:lnTo>
                  <a:pt x="559282" y="2188067"/>
                </a:lnTo>
                <a:lnTo>
                  <a:pt x="638703" y="2233248"/>
                </a:lnTo>
                <a:lnTo>
                  <a:pt x="721804" y="2272313"/>
                </a:lnTo>
                <a:lnTo>
                  <a:pt x="808280" y="2304958"/>
                </a:lnTo>
                <a:lnTo>
                  <a:pt x="897828" y="2330878"/>
                </a:lnTo>
                <a:lnTo>
                  <a:pt x="990144" y="2349769"/>
                </a:lnTo>
                <a:lnTo>
                  <a:pt x="1084923" y="2361327"/>
                </a:lnTo>
                <a:lnTo>
                  <a:pt x="1181862" y="2365248"/>
                </a:lnTo>
                <a:lnTo>
                  <a:pt x="1278800" y="2361327"/>
                </a:lnTo>
                <a:lnTo>
                  <a:pt x="1373579" y="2349769"/>
                </a:lnTo>
                <a:lnTo>
                  <a:pt x="1465895" y="2330878"/>
                </a:lnTo>
                <a:lnTo>
                  <a:pt x="1555443" y="2304958"/>
                </a:lnTo>
                <a:lnTo>
                  <a:pt x="1641919" y="2272313"/>
                </a:lnTo>
                <a:lnTo>
                  <a:pt x="1725020" y="2233248"/>
                </a:lnTo>
                <a:lnTo>
                  <a:pt x="1804441" y="2188067"/>
                </a:lnTo>
                <a:lnTo>
                  <a:pt x="1879878" y="2137074"/>
                </a:lnTo>
                <a:lnTo>
                  <a:pt x="1951027" y="2080574"/>
                </a:lnTo>
                <a:lnTo>
                  <a:pt x="2017585" y="2018871"/>
                </a:lnTo>
                <a:lnTo>
                  <a:pt x="2079247" y="1952269"/>
                </a:lnTo>
                <a:lnTo>
                  <a:pt x="2135709" y="1881073"/>
                </a:lnTo>
                <a:lnTo>
                  <a:pt x="2186667" y="1805586"/>
                </a:lnTo>
                <a:lnTo>
                  <a:pt x="2231817" y="1726114"/>
                </a:lnTo>
                <a:lnTo>
                  <a:pt x="2270855" y="1642961"/>
                </a:lnTo>
                <a:lnTo>
                  <a:pt x="2303477" y="1556430"/>
                </a:lnTo>
                <a:lnTo>
                  <a:pt x="2329379" y="1466827"/>
                </a:lnTo>
                <a:lnTo>
                  <a:pt x="2348256" y="1374455"/>
                </a:lnTo>
                <a:lnTo>
                  <a:pt x="2359806" y="1279619"/>
                </a:lnTo>
                <a:lnTo>
                  <a:pt x="2363723" y="1182624"/>
                </a:lnTo>
                <a:lnTo>
                  <a:pt x="2359806" y="1085628"/>
                </a:lnTo>
                <a:lnTo>
                  <a:pt x="2348256" y="990792"/>
                </a:lnTo>
                <a:lnTo>
                  <a:pt x="2329379" y="898420"/>
                </a:lnTo>
                <a:lnTo>
                  <a:pt x="2303477" y="808817"/>
                </a:lnTo>
                <a:lnTo>
                  <a:pt x="2270855" y="722286"/>
                </a:lnTo>
                <a:lnTo>
                  <a:pt x="2231817" y="639133"/>
                </a:lnTo>
                <a:lnTo>
                  <a:pt x="2186667" y="559661"/>
                </a:lnTo>
                <a:lnTo>
                  <a:pt x="2135709" y="484174"/>
                </a:lnTo>
                <a:lnTo>
                  <a:pt x="2079247" y="412978"/>
                </a:lnTo>
                <a:lnTo>
                  <a:pt x="2017585" y="346376"/>
                </a:lnTo>
                <a:lnTo>
                  <a:pt x="1951027" y="284673"/>
                </a:lnTo>
                <a:lnTo>
                  <a:pt x="1879878" y="228173"/>
                </a:lnTo>
                <a:lnTo>
                  <a:pt x="1804441" y="177180"/>
                </a:lnTo>
                <a:lnTo>
                  <a:pt x="1725020" y="131999"/>
                </a:lnTo>
                <a:lnTo>
                  <a:pt x="1641919" y="92934"/>
                </a:lnTo>
                <a:lnTo>
                  <a:pt x="1555443" y="60289"/>
                </a:lnTo>
                <a:lnTo>
                  <a:pt x="1465895" y="34369"/>
                </a:lnTo>
                <a:lnTo>
                  <a:pt x="1373579" y="15478"/>
                </a:lnTo>
                <a:lnTo>
                  <a:pt x="1278800" y="3920"/>
                </a:lnTo>
                <a:lnTo>
                  <a:pt x="1181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5088" y="2337816"/>
            <a:ext cx="2560700" cy="2365248"/>
          </a:xfrm>
          <a:custGeom>
            <a:avLst/>
            <a:gdLst/>
            <a:ahLst/>
            <a:cxnLst/>
            <a:rect l="l" t="t" r="r" b="b"/>
            <a:pathLst>
              <a:path w="2363723" h="2365248">
                <a:moveTo>
                  <a:pt x="0" y="1182624"/>
                </a:moveTo>
                <a:lnTo>
                  <a:pt x="3917" y="1085628"/>
                </a:lnTo>
                <a:lnTo>
                  <a:pt x="15467" y="990792"/>
                </a:lnTo>
                <a:lnTo>
                  <a:pt x="34344" y="898420"/>
                </a:lnTo>
                <a:lnTo>
                  <a:pt x="60246" y="808817"/>
                </a:lnTo>
                <a:lnTo>
                  <a:pt x="92868" y="722286"/>
                </a:lnTo>
                <a:lnTo>
                  <a:pt x="131906" y="639133"/>
                </a:lnTo>
                <a:lnTo>
                  <a:pt x="177056" y="559661"/>
                </a:lnTo>
                <a:lnTo>
                  <a:pt x="228014" y="484174"/>
                </a:lnTo>
                <a:lnTo>
                  <a:pt x="284476" y="412978"/>
                </a:lnTo>
                <a:lnTo>
                  <a:pt x="346138" y="346376"/>
                </a:lnTo>
                <a:lnTo>
                  <a:pt x="412696" y="284673"/>
                </a:lnTo>
                <a:lnTo>
                  <a:pt x="483845" y="228173"/>
                </a:lnTo>
                <a:lnTo>
                  <a:pt x="559282" y="177180"/>
                </a:lnTo>
                <a:lnTo>
                  <a:pt x="638703" y="131999"/>
                </a:lnTo>
                <a:lnTo>
                  <a:pt x="721804" y="92934"/>
                </a:lnTo>
                <a:lnTo>
                  <a:pt x="808280" y="60289"/>
                </a:lnTo>
                <a:lnTo>
                  <a:pt x="897828" y="34369"/>
                </a:lnTo>
                <a:lnTo>
                  <a:pt x="990144" y="15478"/>
                </a:lnTo>
                <a:lnTo>
                  <a:pt x="1084923" y="3920"/>
                </a:lnTo>
                <a:lnTo>
                  <a:pt x="1181862" y="0"/>
                </a:lnTo>
                <a:lnTo>
                  <a:pt x="1278800" y="3920"/>
                </a:lnTo>
                <a:lnTo>
                  <a:pt x="1373579" y="15478"/>
                </a:lnTo>
                <a:lnTo>
                  <a:pt x="1465895" y="34369"/>
                </a:lnTo>
                <a:lnTo>
                  <a:pt x="1555443" y="60289"/>
                </a:lnTo>
                <a:lnTo>
                  <a:pt x="1641919" y="92934"/>
                </a:lnTo>
                <a:lnTo>
                  <a:pt x="1725020" y="131999"/>
                </a:lnTo>
                <a:lnTo>
                  <a:pt x="1804441" y="177180"/>
                </a:lnTo>
                <a:lnTo>
                  <a:pt x="1879878" y="228173"/>
                </a:lnTo>
                <a:lnTo>
                  <a:pt x="1951027" y="284673"/>
                </a:lnTo>
                <a:lnTo>
                  <a:pt x="2017585" y="346376"/>
                </a:lnTo>
                <a:lnTo>
                  <a:pt x="2079247" y="412978"/>
                </a:lnTo>
                <a:lnTo>
                  <a:pt x="2135709" y="484174"/>
                </a:lnTo>
                <a:lnTo>
                  <a:pt x="2186667" y="559661"/>
                </a:lnTo>
                <a:lnTo>
                  <a:pt x="2231817" y="639133"/>
                </a:lnTo>
                <a:lnTo>
                  <a:pt x="2270855" y="722286"/>
                </a:lnTo>
                <a:lnTo>
                  <a:pt x="2303477" y="808817"/>
                </a:lnTo>
                <a:lnTo>
                  <a:pt x="2329379" y="898420"/>
                </a:lnTo>
                <a:lnTo>
                  <a:pt x="2348256" y="990792"/>
                </a:lnTo>
                <a:lnTo>
                  <a:pt x="2359806" y="1085628"/>
                </a:lnTo>
                <a:lnTo>
                  <a:pt x="2363723" y="1182624"/>
                </a:lnTo>
                <a:lnTo>
                  <a:pt x="2359806" y="1279619"/>
                </a:lnTo>
                <a:lnTo>
                  <a:pt x="2348256" y="1374455"/>
                </a:lnTo>
                <a:lnTo>
                  <a:pt x="2329379" y="1466827"/>
                </a:lnTo>
                <a:lnTo>
                  <a:pt x="2303477" y="1556430"/>
                </a:lnTo>
                <a:lnTo>
                  <a:pt x="2270855" y="1642961"/>
                </a:lnTo>
                <a:lnTo>
                  <a:pt x="2231817" y="1726114"/>
                </a:lnTo>
                <a:lnTo>
                  <a:pt x="2186667" y="1805586"/>
                </a:lnTo>
                <a:lnTo>
                  <a:pt x="2135709" y="1881073"/>
                </a:lnTo>
                <a:lnTo>
                  <a:pt x="2079247" y="1952269"/>
                </a:lnTo>
                <a:lnTo>
                  <a:pt x="2017585" y="2018871"/>
                </a:lnTo>
                <a:lnTo>
                  <a:pt x="1951027" y="2080574"/>
                </a:lnTo>
                <a:lnTo>
                  <a:pt x="1879878" y="2137074"/>
                </a:lnTo>
                <a:lnTo>
                  <a:pt x="1804441" y="2188067"/>
                </a:lnTo>
                <a:lnTo>
                  <a:pt x="1725020" y="2233248"/>
                </a:lnTo>
                <a:lnTo>
                  <a:pt x="1641919" y="2272313"/>
                </a:lnTo>
                <a:lnTo>
                  <a:pt x="1555443" y="2304958"/>
                </a:lnTo>
                <a:lnTo>
                  <a:pt x="1465895" y="2330878"/>
                </a:lnTo>
                <a:lnTo>
                  <a:pt x="1373579" y="2349769"/>
                </a:lnTo>
                <a:lnTo>
                  <a:pt x="1278800" y="2361327"/>
                </a:lnTo>
                <a:lnTo>
                  <a:pt x="1181862" y="2365248"/>
                </a:lnTo>
                <a:lnTo>
                  <a:pt x="1084923" y="2361327"/>
                </a:lnTo>
                <a:lnTo>
                  <a:pt x="990144" y="2349769"/>
                </a:lnTo>
                <a:lnTo>
                  <a:pt x="897828" y="2330878"/>
                </a:lnTo>
                <a:lnTo>
                  <a:pt x="808280" y="2304958"/>
                </a:lnTo>
                <a:lnTo>
                  <a:pt x="721804" y="2272313"/>
                </a:lnTo>
                <a:lnTo>
                  <a:pt x="638703" y="2233248"/>
                </a:lnTo>
                <a:lnTo>
                  <a:pt x="559282" y="2188067"/>
                </a:lnTo>
                <a:lnTo>
                  <a:pt x="483845" y="2137074"/>
                </a:lnTo>
                <a:lnTo>
                  <a:pt x="412696" y="2080574"/>
                </a:lnTo>
                <a:lnTo>
                  <a:pt x="346138" y="2018871"/>
                </a:lnTo>
                <a:lnTo>
                  <a:pt x="284476" y="1952269"/>
                </a:lnTo>
                <a:lnTo>
                  <a:pt x="228014" y="1881073"/>
                </a:lnTo>
                <a:lnTo>
                  <a:pt x="177056" y="1805586"/>
                </a:lnTo>
                <a:lnTo>
                  <a:pt x="131906" y="1726114"/>
                </a:lnTo>
                <a:lnTo>
                  <a:pt x="92868" y="1642961"/>
                </a:lnTo>
                <a:lnTo>
                  <a:pt x="60246" y="1556430"/>
                </a:lnTo>
                <a:lnTo>
                  <a:pt x="34344" y="1466827"/>
                </a:lnTo>
                <a:lnTo>
                  <a:pt x="15467" y="1374455"/>
                </a:lnTo>
                <a:lnTo>
                  <a:pt x="3917" y="1279619"/>
                </a:lnTo>
                <a:lnTo>
                  <a:pt x="0" y="1182624"/>
                </a:lnTo>
                <a:close/>
              </a:path>
            </a:pathLst>
          </a:custGeom>
          <a:ln w="15240">
            <a:solidFill>
              <a:srgbClr val="C2BB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9095" y="2212213"/>
            <a:ext cx="3303651" cy="2526284"/>
          </a:xfrm>
          <a:custGeom>
            <a:avLst/>
            <a:gdLst/>
            <a:ahLst/>
            <a:cxnLst/>
            <a:rect l="l" t="t" r="r" b="b"/>
            <a:pathLst>
              <a:path w="3049524" h="2526283">
                <a:moveTo>
                  <a:pt x="1263141" y="0"/>
                </a:moveTo>
                <a:lnTo>
                  <a:pt x="1166235" y="3699"/>
                </a:lnTo>
                <a:lnTo>
                  <a:pt x="1069788" y="14798"/>
                </a:lnTo>
                <a:lnTo>
                  <a:pt x="974260" y="33295"/>
                </a:lnTo>
                <a:lnTo>
                  <a:pt x="880113" y="59192"/>
                </a:lnTo>
                <a:lnTo>
                  <a:pt x="787804" y="92487"/>
                </a:lnTo>
                <a:lnTo>
                  <a:pt x="697795" y="133182"/>
                </a:lnTo>
                <a:lnTo>
                  <a:pt x="610546" y="181275"/>
                </a:lnTo>
                <a:lnTo>
                  <a:pt x="526515" y="236768"/>
                </a:lnTo>
                <a:lnTo>
                  <a:pt x="446163" y="299660"/>
                </a:lnTo>
                <a:lnTo>
                  <a:pt x="369950" y="369950"/>
                </a:lnTo>
                <a:lnTo>
                  <a:pt x="299660" y="446163"/>
                </a:lnTo>
                <a:lnTo>
                  <a:pt x="236768" y="526515"/>
                </a:lnTo>
                <a:lnTo>
                  <a:pt x="181275" y="610546"/>
                </a:lnTo>
                <a:lnTo>
                  <a:pt x="133182" y="697795"/>
                </a:lnTo>
                <a:lnTo>
                  <a:pt x="92487" y="787804"/>
                </a:lnTo>
                <a:lnTo>
                  <a:pt x="59192" y="880113"/>
                </a:lnTo>
                <a:lnTo>
                  <a:pt x="33295" y="974260"/>
                </a:lnTo>
                <a:lnTo>
                  <a:pt x="14798" y="1069788"/>
                </a:lnTo>
                <a:lnTo>
                  <a:pt x="3699" y="1166235"/>
                </a:lnTo>
                <a:lnTo>
                  <a:pt x="0" y="1263142"/>
                </a:lnTo>
                <a:lnTo>
                  <a:pt x="3699" y="1360048"/>
                </a:lnTo>
                <a:lnTo>
                  <a:pt x="14798" y="1456495"/>
                </a:lnTo>
                <a:lnTo>
                  <a:pt x="33295" y="1552023"/>
                </a:lnTo>
                <a:lnTo>
                  <a:pt x="59192" y="1646170"/>
                </a:lnTo>
                <a:lnTo>
                  <a:pt x="92487" y="1738479"/>
                </a:lnTo>
                <a:lnTo>
                  <a:pt x="133182" y="1828488"/>
                </a:lnTo>
                <a:lnTo>
                  <a:pt x="181275" y="1915737"/>
                </a:lnTo>
                <a:lnTo>
                  <a:pt x="236768" y="1999768"/>
                </a:lnTo>
                <a:lnTo>
                  <a:pt x="299660" y="2080120"/>
                </a:lnTo>
                <a:lnTo>
                  <a:pt x="369950" y="2156333"/>
                </a:lnTo>
                <a:lnTo>
                  <a:pt x="446163" y="2226623"/>
                </a:lnTo>
                <a:lnTo>
                  <a:pt x="526515" y="2289515"/>
                </a:lnTo>
                <a:lnTo>
                  <a:pt x="610546" y="2345008"/>
                </a:lnTo>
                <a:lnTo>
                  <a:pt x="697795" y="2393101"/>
                </a:lnTo>
                <a:lnTo>
                  <a:pt x="787804" y="2433796"/>
                </a:lnTo>
                <a:lnTo>
                  <a:pt x="880113" y="2467091"/>
                </a:lnTo>
                <a:lnTo>
                  <a:pt x="974260" y="2492988"/>
                </a:lnTo>
                <a:lnTo>
                  <a:pt x="1069788" y="2511485"/>
                </a:lnTo>
                <a:lnTo>
                  <a:pt x="1166235" y="2522584"/>
                </a:lnTo>
                <a:lnTo>
                  <a:pt x="1263141" y="2526284"/>
                </a:lnTo>
                <a:lnTo>
                  <a:pt x="1360048" y="2522584"/>
                </a:lnTo>
                <a:lnTo>
                  <a:pt x="1456495" y="2511485"/>
                </a:lnTo>
                <a:lnTo>
                  <a:pt x="1552023" y="2492988"/>
                </a:lnTo>
                <a:lnTo>
                  <a:pt x="1646170" y="2467091"/>
                </a:lnTo>
                <a:lnTo>
                  <a:pt x="1738479" y="2433796"/>
                </a:lnTo>
                <a:lnTo>
                  <a:pt x="1828488" y="2393101"/>
                </a:lnTo>
                <a:lnTo>
                  <a:pt x="1915737" y="2345008"/>
                </a:lnTo>
                <a:lnTo>
                  <a:pt x="1999768" y="2289515"/>
                </a:lnTo>
                <a:lnTo>
                  <a:pt x="2080120" y="2226623"/>
                </a:lnTo>
                <a:lnTo>
                  <a:pt x="2156333" y="2156333"/>
                </a:lnTo>
                <a:lnTo>
                  <a:pt x="3049524" y="1263141"/>
                </a:lnTo>
                <a:lnTo>
                  <a:pt x="2156333" y="369950"/>
                </a:lnTo>
                <a:lnTo>
                  <a:pt x="2080120" y="299660"/>
                </a:lnTo>
                <a:lnTo>
                  <a:pt x="1999768" y="236768"/>
                </a:lnTo>
                <a:lnTo>
                  <a:pt x="1915737" y="181275"/>
                </a:lnTo>
                <a:lnTo>
                  <a:pt x="1828488" y="133182"/>
                </a:lnTo>
                <a:lnTo>
                  <a:pt x="1738479" y="92487"/>
                </a:lnTo>
                <a:lnTo>
                  <a:pt x="1646170" y="59192"/>
                </a:lnTo>
                <a:lnTo>
                  <a:pt x="1552023" y="33295"/>
                </a:lnTo>
                <a:lnTo>
                  <a:pt x="1456495" y="14798"/>
                </a:lnTo>
                <a:lnTo>
                  <a:pt x="1360048" y="3699"/>
                </a:lnTo>
                <a:lnTo>
                  <a:pt x="1263141" y="0"/>
                </a:lnTo>
                <a:close/>
              </a:path>
            </a:pathLst>
          </a:custGeom>
          <a:solidFill>
            <a:srgbClr val="A8B18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9095" y="2212213"/>
            <a:ext cx="3303651" cy="2526284"/>
          </a:xfrm>
          <a:custGeom>
            <a:avLst/>
            <a:gdLst/>
            <a:ahLst/>
            <a:cxnLst/>
            <a:rect l="l" t="t" r="r" b="b"/>
            <a:pathLst>
              <a:path w="3049524" h="2526283">
                <a:moveTo>
                  <a:pt x="369950" y="369950"/>
                </a:moveTo>
                <a:lnTo>
                  <a:pt x="446163" y="299660"/>
                </a:lnTo>
                <a:lnTo>
                  <a:pt x="526515" y="236768"/>
                </a:lnTo>
                <a:lnTo>
                  <a:pt x="610546" y="181275"/>
                </a:lnTo>
                <a:lnTo>
                  <a:pt x="697795" y="133182"/>
                </a:lnTo>
                <a:lnTo>
                  <a:pt x="787804" y="92487"/>
                </a:lnTo>
                <a:lnTo>
                  <a:pt x="880113" y="59192"/>
                </a:lnTo>
                <a:lnTo>
                  <a:pt x="974260" y="33295"/>
                </a:lnTo>
                <a:lnTo>
                  <a:pt x="1069788" y="14798"/>
                </a:lnTo>
                <a:lnTo>
                  <a:pt x="1166235" y="3699"/>
                </a:lnTo>
                <a:lnTo>
                  <a:pt x="1263141" y="0"/>
                </a:lnTo>
                <a:lnTo>
                  <a:pt x="1360048" y="3699"/>
                </a:lnTo>
                <a:lnTo>
                  <a:pt x="1456495" y="14798"/>
                </a:lnTo>
                <a:lnTo>
                  <a:pt x="1552023" y="33295"/>
                </a:lnTo>
                <a:lnTo>
                  <a:pt x="1646170" y="59192"/>
                </a:lnTo>
                <a:lnTo>
                  <a:pt x="1738479" y="92487"/>
                </a:lnTo>
                <a:lnTo>
                  <a:pt x="1828488" y="133182"/>
                </a:lnTo>
                <a:lnTo>
                  <a:pt x="1915737" y="181275"/>
                </a:lnTo>
                <a:lnTo>
                  <a:pt x="1999768" y="236768"/>
                </a:lnTo>
                <a:lnTo>
                  <a:pt x="2080120" y="299660"/>
                </a:lnTo>
                <a:lnTo>
                  <a:pt x="2156333" y="369950"/>
                </a:lnTo>
                <a:lnTo>
                  <a:pt x="2200987" y="414605"/>
                </a:lnTo>
                <a:lnTo>
                  <a:pt x="2245642" y="459260"/>
                </a:lnTo>
                <a:lnTo>
                  <a:pt x="2290300" y="503918"/>
                </a:lnTo>
                <a:lnTo>
                  <a:pt x="2334959" y="548577"/>
                </a:lnTo>
                <a:lnTo>
                  <a:pt x="2379618" y="593236"/>
                </a:lnTo>
                <a:lnTo>
                  <a:pt x="2424279" y="637897"/>
                </a:lnTo>
                <a:lnTo>
                  <a:pt x="2468941" y="682559"/>
                </a:lnTo>
                <a:lnTo>
                  <a:pt x="2513603" y="727221"/>
                </a:lnTo>
                <a:lnTo>
                  <a:pt x="2558265" y="771883"/>
                </a:lnTo>
                <a:lnTo>
                  <a:pt x="2602928" y="816546"/>
                </a:lnTo>
                <a:lnTo>
                  <a:pt x="2647591" y="861209"/>
                </a:lnTo>
                <a:lnTo>
                  <a:pt x="2692253" y="905871"/>
                </a:lnTo>
                <a:lnTo>
                  <a:pt x="2736915" y="950533"/>
                </a:lnTo>
                <a:lnTo>
                  <a:pt x="2781577" y="995195"/>
                </a:lnTo>
                <a:lnTo>
                  <a:pt x="2826238" y="1039856"/>
                </a:lnTo>
                <a:lnTo>
                  <a:pt x="2870897" y="1084515"/>
                </a:lnTo>
                <a:lnTo>
                  <a:pt x="2915556" y="1129174"/>
                </a:lnTo>
                <a:lnTo>
                  <a:pt x="2960214" y="1173832"/>
                </a:lnTo>
                <a:lnTo>
                  <a:pt x="3004869" y="1218487"/>
                </a:lnTo>
                <a:lnTo>
                  <a:pt x="3049524" y="1263141"/>
                </a:lnTo>
                <a:lnTo>
                  <a:pt x="3004869" y="1307796"/>
                </a:lnTo>
                <a:lnTo>
                  <a:pt x="2960214" y="1352451"/>
                </a:lnTo>
                <a:lnTo>
                  <a:pt x="2915556" y="1397109"/>
                </a:lnTo>
                <a:lnTo>
                  <a:pt x="2870897" y="1441768"/>
                </a:lnTo>
                <a:lnTo>
                  <a:pt x="2826238" y="1486427"/>
                </a:lnTo>
                <a:lnTo>
                  <a:pt x="2781577" y="1531088"/>
                </a:lnTo>
                <a:lnTo>
                  <a:pt x="2736915" y="1575750"/>
                </a:lnTo>
                <a:lnTo>
                  <a:pt x="2692253" y="1620412"/>
                </a:lnTo>
                <a:lnTo>
                  <a:pt x="2647591" y="1665074"/>
                </a:lnTo>
                <a:lnTo>
                  <a:pt x="2602928" y="1709737"/>
                </a:lnTo>
                <a:lnTo>
                  <a:pt x="2558265" y="1754400"/>
                </a:lnTo>
                <a:lnTo>
                  <a:pt x="2513603" y="1799062"/>
                </a:lnTo>
                <a:lnTo>
                  <a:pt x="2468941" y="1843724"/>
                </a:lnTo>
                <a:lnTo>
                  <a:pt x="2424279" y="1888386"/>
                </a:lnTo>
                <a:lnTo>
                  <a:pt x="2379618" y="1933047"/>
                </a:lnTo>
                <a:lnTo>
                  <a:pt x="2334959" y="1977706"/>
                </a:lnTo>
                <a:lnTo>
                  <a:pt x="2290300" y="2022365"/>
                </a:lnTo>
                <a:lnTo>
                  <a:pt x="2245642" y="2067023"/>
                </a:lnTo>
                <a:lnTo>
                  <a:pt x="2200987" y="2111678"/>
                </a:lnTo>
                <a:lnTo>
                  <a:pt x="2156333" y="2156333"/>
                </a:lnTo>
                <a:lnTo>
                  <a:pt x="2080120" y="2226623"/>
                </a:lnTo>
                <a:lnTo>
                  <a:pt x="1999768" y="2289515"/>
                </a:lnTo>
                <a:lnTo>
                  <a:pt x="1915737" y="2345008"/>
                </a:lnTo>
                <a:lnTo>
                  <a:pt x="1828488" y="2393101"/>
                </a:lnTo>
                <a:lnTo>
                  <a:pt x="1738479" y="2433796"/>
                </a:lnTo>
                <a:lnTo>
                  <a:pt x="1646170" y="2467091"/>
                </a:lnTo>
                <a:lnTo>
                  <a:pt x="1552023" y="2492988"/>
                </a:lnTo>
                <a:lnTo>
                  <a:pt x="1456495" y="2511485"/>
                </a:lnTo>
                <a:lnTo>
                  <a:pt x="1360048" y="2522584"/>
                </a:lnTo>
                <a:lnTo>
                  <a:pt x="1263141" y="2526284"/>
                </a:lnTo>
                <a:lnTo>
                  <a:pt x="1166235" y="2522584"/>
                </a:lnTo>
                <a:lnTo>
                  <a:pt x="1069788" y="2511485"/>
                </a:lnTo>
                <a:lnTo>
                  <a:pt x="974260" y="2492988"/>
                </a:lnTo>
                <a:lnTo>
                  <a:pt x="880113" y="2467091"/>
                </a:lnTo>
                <a:lnTo>
                  <a:pt x="787804" y="2433796"/>
                </a:lnTo>
                <a:lnTo>
                  <a:pt x="697795" y="2393101"/>
                </a:lnTo>
                <a:lnTo>
                  <a:pt x="610546" y="2345008"/>
                </a:lnTo>
                <a:lnTo>
                  <a:pt x="526515" y="2289515"/>
                </a:lnTo>
                <a:lnTo>
                  <a:pt x="446163" y="2226623"/>
                </a:lnTo>
                <a:lnTo>
                  <a:pt x="369950" y="2156333"/>
                </a:lnTo>
                <a:lnTo>
                  <a:pt x="299660" y="2080120"/>
                </a:lnTo>
                <a:lnTo>
                  <a:pt x="236768" y="1999768"/>
                </a:lnTo>
                <a:lnTo>
                  <a:pt x="181275" y="1915737"/>
                </a:lnTo>
                <a:lnTo>
                  <a:pt x="133182" y="1828488"/>
                </a:lnTo>
                <a:lnTo>
                  <a:pt x="92487" y="1738479"/>
                </a:lnTo>
                <a:lnTo>
                  <a:pt x="59192" y="1646170"/>
                </a:lnTo>
                <a:lnTo>
                  <a:pt x="33295" y="1552023"/>
                </a:lnTo>
                <a:lnTo>
                  <a:pt x="14798" y="1456495"/>
                </a:lnTo>
                <a:lnTo>
                  <a:pt x="3699" y="1360048"/>
                </a:lnTo>
                <a:lnTo>
                  <a:pt x="0" y="1263142"/>
                </a:lnTo>
                <a:lnTo>
                  <a:pt x="3699" y="1166235"/>
                </a:lnTo>
                <a:lnTo>
                  <a:pt x="14798" y="1069788"/>
                </a:lnTo>
                <a:lnTo>
                  <a:pt x="33295" y="974260"/>
                </a:lnTo>
                <a:lnTo>
                  <a:pt x="59192" y="880113"/>
                </a:lnTo>
                <a:lnTo>
                  <a:pt x="92487" y="787804"/>
                </a:lnTo>
                <a:lnTo>
                  <a:pt x="133182" y="697795"/>
                </a:lnTo>
                <a:lnTo>
                  <a:pt x="181275" y="610546"/>
                </a:lnTo>
                <a:lnTo>
                  <a:pt x="236768" y="526515"/>
                </a:lnTo>
                <a:lnTo>
                  <a:pt x="299660" y="446163"/>
                </a:lnTo>
                <a:lnTo>
                  <a:pt x="369950" y="36995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6736" y="2293621"/>
            <a:ext cx="2560701" cy="2363723"/>
          </a:xfrm>
          <a:custGeom>
            <a:avLst/>
            <a:gdLst/>
            <a:ahLst/>
            <a:cxnLst/>
            <a:rect l="l" t="t" r="r" b="b"/>
            <a:pathLst>
              <a:path w="2363724" h="2363724">
                <a:moveTo>
                  <a:pt x="1181862" y="0"/>
                </a:moveTo>
                <a:lnTo>
                  <a:pt x="1084923" y="3917"/>
                </a:lnTo>
                <a:lnTo>
                  <a:pt x="990144" y="15467"/>
                </a:lnTo>
                <a:lnTo>
                  <a:pt x="897828" y="34344"/>
                </a:lnTo>
                <a:lnTo>
                  <a:pt x="808280" y="60246"/>
                </a:lnTo>
                <a:lnTo>
                  <a:pt x="721804" y="92868"/>
                </a:lnTo>
                <a:lnTo>
                  <a:pt x="638703" y="131906"/>
                </a:lnTo>
                <a:lnTo>
                  <a:pt x="559282" y="177056"/>
                </a:lnTo>
                <a:lnTo>
                  <a:pt x="483845" y="228014"/>
                </a:lnTo>
                <a:lnTo>
                  <a:pt x="412696" y="284476"/>
                </a:lnTo>
                <a:lnTo>
                  <a:pt x="346138" y="346138"/>
                </a:lnTo>
                <a:lnTo>
                  <a:pt x="284476" y="412696"/>
                </a:lnTo>
                <a:lnTo>
                  <a:pt x="228014" y="483845"/>
                </a:lnTo>
                <a:lnTo>
                  <a:pt x="177056" y="559282"/>
                </a:lnTo>
                <a:lnTo>
                  <a:pt x="131906" y="638703"/>
                </a:lnTo>
                <a:lnTo>
                  <a:pt x="92868" y="721804"/>
                </a:lnTo>
                <a:lnTo>
                  <a:pt x="60246" y="808280"/>
                </a:lnTo>
                <a:lnTo>
                  <a:pt x="34344" y="897828"/>
                </a:lnTo>
                <a:lnTo>
                  <a:pt x="15467" y="990144"/>
                </a:lnTo>
                <a:lnTo>
                  <a:pt x="3917" y="1084923"/>
                </a:lnTo>
                <a:lnTo>
                  <a:pt x="0" y="1181862"/>
                </a:lnTo>
                <a:lnTo>
                  <a:pt x="3917" y="1278800"/>
                </a:lnTo>
                <a:lnTo>
                  <a:pt x="15467" y="1373579"/>
                </a:lnTo>
                <a:lnTo>
                  <a:pt x="34344" y="1465895"/>
                </a:lnTo>
                <a:lnTo>
                  <a:pt x="60246" y="1555443"/>
                </a:lnTo>
                <a:lnTo>
                  <a:pt x="92868" y="1641919"/>
                </a:lnTo>
                <a:lnTo>
                  <a:pt x="131906" y="1725020"/>
                </a:lnTo>
                <a:lnTo>
                  <a:pt x="177056" y="1804441"/>
                </a:lnTo>
                <a:lnTo>
                  <a:pt x="228014" y="1879878"/>
                </a:lnTo>
                <a:lnTo>
                  <a:pt x="284476" y="1951027"/>
                </a:lnTo>
                <a:lnTo>
                  <a:pt x="346138" y="2017585"/>
                </a:lnTo>
                <a:lnTo>
                  <a:pt x="412696" y="2079247"/>
                </a:lnTo>
                <a:lnTo>
                  <a:pt x="483845" y="2135709"/>
                </a:lnTo>
                <a:lnTo>
                  <a:pt x="559282" y="2186667"/>
                </a:lnTo>
                <a:lnTo>
                  <a:pt x="638703" y="2231817"/>
                </a:lnTo>
                <a:lnTo>
                  <a:pt x="721804" y="2270855"/>
                </a:lnTo>
                <a:lnTo>
                  <a:pt x="808280" y="2303477"/>
                </a:lnTo>
                <a:lnTo>
                  <a:pt x="897828" y="2329379"/>
                </a:lnTo>
                <a:lnTo>
                  <a:pt x="990144" y="2348256"/>
                </a:lnTo>
                <a:lnTo>
                  <a:pt x="1084923" y="2359806"/>
                </a:lnTo>
                <a:lnTo>
                  <a:pt x="1181862" y="2363723"/>
                </a:lnTo>
                <a:lnTo>
                  <a:pt x="1278800" y="2359806"/>
                </a:lnTo>
                <a:lnTo>
                  <a:pt x="1373579" y="2348256"/>
                </a:lnTo>
                <a:lnTo>
                  <a:pt x="1465895" y="2329379"/>
                </a:lnTo>
                <a:lnTo>
                  <a:pt x="1555443" y="2303477"/>
                </a:lnTo>
                <a:lnTo>
                  <a:pt x="1641919" y="2270855"/>
                </a:lnTo>
                <a:lnTo>
                  <a:pt x="1725020" y="2231817"/>
                </a:lnTo>
                <a:lnTo>
                  <a:pt x="1804441" y="2186667"/>
                </a:lnTo>
                <a:lnTo>
                  <a:pt x="1879878" y="2135709"/>
                </a:lnTo>
                <a:lnTo>
                  <a:pt x="1951027" y="2079247"/>
                </a:lnTo>
                <a:lnTo>
                  <a:pt x="2017585" y="2017585"/>
                </a:lnTo>
                <a:lnTo>
                  <a:pt x="2079247" y="1951027"/>
                </a:lnTo>
                <a:lnTo>
                  <a:pt x="2135709" y="1879878"/>
                </a:lnTo>
                <a:lnTo>
                  <a:pt x="2186667" y="1804441"/>
                </a:lnTo>
                <a:lnTo>
                  <a:pt x="2231817" y="1725020"/>
                </a:lnTo>
                <a:lnTo>
                  <a:pt x="2270855" y="1641919"/>
                </a:lnTo>
                <a:lnTo>
                  <a:pt x="2303477" y="1555443"/>
                </a:lnTo>
                <a:lnTo>
                  <a:pt x="2329379" y="1465895"/>
                </a:lnTo>
                <a:lnTo>
                  <a:pt x="2348256" y="1373579"/>
                </a:lnTo>
                <a:lnTo>
                  <a:pt x="2359806" y="1278800"/>
                </a:lnTo>
                <a:lnTo>
                  <a:pt x="2363724" y="1181862"/>
                </a:lnTo>
                <a:lnTo>
                  <a:pt x="2359806" y="1084923"/>
                </a:lnTo>
                <a:lnTo>
                  <a:pt x="2348256" y="990144"/>
                </a:lnTo>
                <a:lnTo>
                  <a:pt x="2329379" y="897828"/>
                </a:lnTo>
                <a:lnTo>
                  <a:pt x="2303477" y="808280"/>
                </a:lnTo>
                <a:lnTo>
                  <a:pt x="2270855" y="721804"/>
                </a:lnTo>
                <a:lnTo>
                  <a:pt x="2231817" y="638703"/>
                </a:lnTo>
                <a:lnTo>
                  <a:pt x="2186667" y="559282"/>
                </a:lnTo>
                <a:lnTo>
                  <a:pt x="2135709" y="483845"/>
                </a:lnTo>
                <a:lnTo>
                  <a:pt x="2079247" y="412696"/>
                </a:lnTo>
                <a:lnTo>
                  <a:pt x="2017585" y="346138"/>
                </a:lnTo>
                <a:lnTo>
                  <a:pt x="1951027" y="284476"/>
                </a:lnTo>
                <a:lnTo>
                  <a:pt x="1879878" y="228014"/>
                </a:lnTo>
                <a:lnTo>
                  <a:pt x="1804441" y="177056"/>
                </a:lnTo>
                <a:lnTo>
                  <a:pt x="1725020" y="131906"/>
                </a:lnTo>
                <a:lnTo>
                  <a:pt x="1641919" y="92868"/>
                </a:lnTo>
                <a:lnTo>
                  <a:pt x="1555443" y="60246"/>
                </a:lnTo>
                <a:lnTo>
                  <a:pt x="1465895" y="34344"/>
                </a:lnTo>
                <a:lnTo>
                  <a:pt x="1373579" y="15467"/>
                </a:lnTo>
                <a:lnTo>
                  <a:pt x="1278800" y="3917"/>
                </a:lnTo>
                <a:lnTo>
                  <a:pt x="1181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6736" y="2293621"/>
            <a:ext cx="2560701" cy="2363723"/>
          </a:xfrm>
          <a:custGeom>
            <a:avLst/>
            <a:gdLst/>
            <a:ahLst/>
            <a:cxnLst/>
            <a:rect l="l" t="t" r="r" b="b"/>
            <a:pathLst>
              <a:path w="2363724" h="2363724">
                <a:moveTo>
                  <a:pt x="0" y="1181862"/>
                </a:moveTo>
                <a:lnTo>
                  <a:pt x="3917" y="1084923"/>
                </a:lnTo>
                <a:lnTo>
                  <a:pt x="15467" y="990144"/>
                </a:lnTo>
                <a:lnTo>
                  <a:pt x="34344" y="897828"/>
                </a:lnTo>
                <a:lnTo>
                  <a:pt x="60246" y="808280"/>
                </a:lnTo>
                <a:lnTo>
                  <a:pt x="92868" y="721804"/>
                </a:lnTo>
                <a:lnTo>
                  <a:pt x="131906" y="638703"/>
                </a:lnTo>
                <a:lnTo>
                  <a:pt x="177056" y="559282"/>
                </a:lnTo>
                <a:lnTo>
                  <a:pt x="228014" y="483845"/>
                </a:lnTo>
                <a:lnTo>
                  <a:pt x="284476" y="412696"/>
                </a:lnTo>
                <a:lnTo>
                  <a:pt x="346138" y="346138"/>
                </a:lnTo>
                <a:lnTo>
                  <a:pt x="412696" y="284476"/>
                </a:lnTo>
                <a:lnTo>
                  <a:pt x="483845" y="228014"/>
                </a:lnTo>
                <a:lnTo>
                  <a:pt x="559282" y="177056"/>
                </a:lnTo>
                <a:lnTo>
                  <a:pt x="638703" y="131906"/>
                </a:lnTo>
                <a:lnTo>
                  <a:pt x="721804" y="92868"/>
                </a:lnTo>
                <a:lnTo>
                  <a:pt x="808280" y="60246"/>
                </a:lnTo>
                <a:lnTo>
                  <a:pt x="897828" y="34344"/>
                </a:lnTo>
                <a:lnTo>
                  <a:pt x="990144" y="15467"/>
                </a:lnTo>
                <a:lnTo>
                  <a:pt x="1084923" y="3917"/>
                </a:lnTo>
                <a:lnTo>
                  <a:pt x="1181862" y="0"/>
                </a:lnTo>
                <a:lnTo>
                  <a:pt x="1278800" y="3917"/>
                </a:lnTo>
                <a:lnTo>
                  <a:pt x="1373579" y="15467"/>
                </a:lnTo>
                <a:lnTo>
                  <a:pt x="1465895" y="34344"/>
                </a:lnTo>
                <a:lnTo>
                  <a:pt x="1555443" y="60246"/>
                </a:lnTo>
                <a:lnTo>
                  <a:pt x="1641919" y="92868"/>
                </a:lnTo>
                <a:lnTo>
                  <a:pt x="1725020" y="131906"/>
                </a:lnTo>
                <a:lnTo>
                  <a:pt x="1804441" y="177056"/>
                </a:lnTo>
                <a:lnTo>
                  <a:pt x="1879878" y="228014"/>
                </a:lnTo>
                <a:lnTo>
                  <a:pt x="1951027" y="284476"/>
                </a:lnTo>
                <a:lnTo>
                  <a:pt x="2017585" y="346138"/>
                </a:lnTo>
                <a:lnTo>
                  <a:pt x="2079247" y="412696"/>
                </a:lnTo>
                <a:lnTo>
                  <a:pt x="2135709" y="483845"/>
                </a:lnTo>
                <a:lnTo>
                  <a:pt x="2186667" y="559282"/>
                </a:lnTo>
                <a:lnTo>
                  <a:pt x="2231817" y="638703"/>
                </a:lnTo>
                <a:lnTo>
                  <a:pt x="2270855" y="721804"/>
                </a:lnTo>
                <a:lnTo>
                  <a:pt x="2303477" y="808280"/>
                </a:lnTo>
                <a:lnTo>
                  <a:pt x="2329379" y="897828"/>
                </a:lnTo>
                <a:lnTo>
                  <a:pt x="2348256" y="990144"/>
                </a:lnTo>
                <a:lnTo>
                  <a:pt x="2359806" y="1084923"/>
                </a:lnTo>
                <a:lnTo>
                  <a:pt x="2363724" y="1181862"/>
                </a:lnTo>
                <a:lnTo>
                  <a:pt x="2359806" y="1278800"/>
                </a:lnTo>
                <a:lnTo>
                  <a:pt x="2348256" y="1373579"/>
                </a:lnTo>
                <a:lnTo>
                  <a:pt x="2329379" y="1465895"/>
                </a:lnTo>
                <a:lnTo>
                  <a:pt x="2303477" y="1555443"/>
                </a:lnTo>
                <a:lnTo>
                  <a:pt x="2270855" y="1641919"/>
                </a:lnTo>
                <a:lnTo>
                  <a:pt x="2231817" y="1725020"/>
                </a:lnTo>
                <a:lnTo>
                  <a:pt x="2186667" y="1804441"/>
                </a:lnTo>
                <a:lnTo>
                  <a:pt x="2135709" y="1879878"/>
                </a:lnTo>
                <a:lnTo>
                  <a:pt x="2079247" y="1951027"/>
                </a:lnTo>
                <a:lnTo>
                  <a:pt x="2017585" y="2017585"/>
                </a:lnTo>
                <a:lnTo>
                  <a:pt x="1951027" y="2079247"/>
                </a:lnTo>
                <a:lnTo>
                  <a:pt x="1879878" y="2135709"/>
                </a:lnTo>
                <a:lnTo>
                  <a:pt x="1804441" y="2186667"/>
                </a:lnTo>
                <a:lnTo>
                  <a:pt x="1725020" y="2231817"/>
                </a:lnTo>
                <a:lnTo>
                  <a:pt x="1641919" y="2270855"/>
                </a:lnTo>
                <a:lnTo>
                  <a:pt x="1555443" y="2303477"/>
                </a:lnTo>
                <a:lnTo>
                  <a:pt x="1465895" y="2329379"/>
                </a:lnTo>
                <a:lnTo>
                  <a:pt x="1373579" y="2348256"/>
                </a:lnTo>
                <a:lnTo>
                  <a:pt x="1278800" y="2359806"/>
                </a:lnTo>
                <a:lnTo>
                  <a:pt x="1181862" y="2363723"/>
                </a:lnTo>
                <a:lnTo>
                  <a:pt x="1084923" y="2359806"/>
                </a:lnTo>
                <a:lnTo>
                  <a:pt x="990144" y="2348256"/>
                </a:lnTo>
                <a:lnTo>
                  <a:pt x="897828" y="2329379"/>
                </a:lnTo>
                <a:lnTo>
                  <a:pt x="808280" y="2303477"/>
                </a:lnTo>
                <a:lnTo>
                  <a:pt x="721804" y="2270855"/>
                </a:lnTo>
                <a:lnTo>
                  <a:pt x="638703" y="2231817"/>
                </a:lnTo>
                <a:lnTo>
                  <a:pt x="559282" y="2186667"/>
                </a:lnTo>
                <a:lnTo>
                  <a:pt x="483845" y="2135709"/>
                </a:lnTo>
                <a:lnTo>
                  <a:pt x="412696" y="2079247"/>
                </a:lnTo>
                <a:lnTo>
                  <a:pt x="346138" y="2017585"/>
                </a:lnTo>
                <a:lnTo>
                  <a:pt x="284476" y="1951027"/>
                </a:lnTo>
                <a:lnTo>
                  <a:pt x="228014" y="1879878"/>
                </a:lnTo>
                <a:lnTo>
                  <a:pt x="177056" y="1804441"/>
                </a:lnTo>
                <a:lnTo>
                  <a:pt x="131906" y="1725020"/>
                </a:lnTo>
                <a:lnTo>
                  <a:pt x="92868" y="1641919"/>
                </a:lnTo>
                <a:lnTo>
                  <a:pt x="60246" y="1555443"/>
                </a:lnTo>
                <a:lnTo>
                  <a:pt x="34344" y="1465895"/>
                </a:lnTo>
                <a:lnTo>
                  <a:pt x="15467" y="1373579"/>
                </a:lnTo>
                <a:lnTo>
                  <a:pt x="3917" y="1278800"/>
                </a:lnTo>
                <a:lnTo>
                  <a:pt x="0" y="1181862"/>
                </a:lnTo>
                <a:close/>
              </a:path>
            </a:pathLst>
          </a:custGeom>
          <a:ln w="15239">
            <a:solidFill>
              <a:srgbClr val="A8B1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3648" y="2212213"/>
            <a:ext cx="3303643" cy="2526284"/>
          </a:xfrm>
          <a:custGeom>
            <a:avLst/>
            <a:gdLst/>
            <a:ahLst/>
            <a:cxnLst/>
            <a:rect l="l" t="t" r="r" b="b"/>
            <a:pathLst>
              <a:path w="3049517" h="2526283">
                <a:moveTo>
                  <a:pt x="1263138" y="0"/>
                </a:moveTo>
                <a:lnTo>
                  <a:pt x="1166232" y="3699"/>
                </a:lnTo>
                <a:lnTo>
                  <a:pt x="1069787" y="14798"/>
                </a:lnTo>
                <a:lnTo>
                  <a:pt x="974261" y="33295"/>
                </a:lnTo>
                <a:lnTo>
                  <a:pt x="880115" y="59192"/>
                </a:lnTo>
                <a:lnTo>
                  <a:pt x="787809" y="92487"/>
                </a:lnTo>
                <a:lnTo>
                  <a:pt x="697802" y="133182"/>
                </a:lnTo>
                <a:lnTo>
                  <a:pt x="610555" y="181275"/>
                </a:lnTo>
                <a:lnTo>
                  <a:pt x="526527" y="236768"/>
                </a:lnTo>
                <a:lnTo>
                  <a:pt x="446179" y="299660"/>
                </a:lnTo>
                <a:lnTo>
                  <a:pt x="369970" y="369950"/>
                </a:lnTo>
                <a:lnTo>
                  <a:pt x="299675" y="446163"/>
                </a:lnTo>
                <a:lnTo>
                  <a:pt x="236780" y="526515"/>
                </a:lnTo>
                <a:lnTo>
                  <a:pt x="181285" y="610546"/>
                </a:lnTo>
                <a:lnTo>
                  <a:pt x="133189" y="697795"/>
                </a:lnTo>
                <a:lnTo>
                  <a:pt x="92492" y="787804"/>
                </a:lnTo>
                <a:lnTo>
                  <a:pt x="59195" y="880113"/>
                </a:lnTo>
                <a:lnTo>
                  <a:pt x="33297" y="974260"/>
                </a:lnTo>
                <a:lnTo>
                  <a:pt x="14798" y="1069788"/>
                </a:lnTo>
                <a:lnTo>
                  <a:pt x="3699" y="1166235"/>
                </a:lnTo>
                <a:lnTo>
                  <a:pt x="0" y="1263142"/>
                </a:lnTo>
                <a:lnTo>
                  <a:pt x="3699" y="1360048"/>
                </a:lnTo>
                <a:lnTo>
                  <a:pt x="14798" y="1456495"/>
                </a:lnTo>
                <a:lnTo>
                  <a:pt x="33297" y="1552023"/>
                </a:lnTo>
                <a:lnTo>
                  <a:pt x="59195" y="1646170"/>
                </a:lnTo>
                <a:lnTo>
                  <a:pt x="92492" y="1738479"/>
                </a:lnTo>
                <a:lnTo>
                  <a:pt x="133189" y="1828488"/>
                </a:lnTo>
                <a:lnTo>
                  <a:pt x="181285" y="1915737"/>
                </a:lnTo>
                <a:lnTo>
                  <a:pt x="236780" y="1999768"/>
                </a:lnTo>
                <a:lnTo>
                  <a:pt x="299675" y="2080120"/>
                </a:lnTo>
                <a:lnTo>
                  <a:pt x="369970" y="2156333"/>
                </a:lnTo>
                <a:lnTo>
                  <a:pt x="446179" y="2226623"/>
                </a:lnTo>
                <a:lnTo>
                  <a:pt x="526527" y="2289515"/>
                </a:lnTo>
                <a:lnTo>
                  <a:pt x="610555" y="2345008"/>
                </a:lnTo>
                <a:lnTo>
                  <a:pt x="697802" y="2393101"/>
                </a:lnTo>
                <a:lnTo>
                  <a:pt x="787809" y="2433796"/>
                </a:lnTo>
                <a:lnTo>
                  <a:pt x="880115" y="2467091"/>
                </a:lnTo>
                <a:lnTo>
                  <a:pt x="974261" y="2492988"/>
                </a:lnTo>
                <a:lnTo>
                  <a:pt x="1069787" y="2511485"/>
                </a:lnTo>
                <a:lnTo>
                  <a:pt x="1166232" y="2522584"/>
                </a:lnTo>
                <a:lnTo>
                  <a:pt x="1263138" y="2526284"/>
                </a:lnTo>
                <a:lnTo>
                  <a:pt x="1360044" y="2522584"/>
                </a:lnTo>
                <a:lnTo>
                  <a:pt x="1456491" y="2511485"/>
                </a:lnTo>
                <a:lnTo>
                  <a:pt x="1552017" y="2492988"/>
                </a:lnTo>
                <a:lnTo>
                  <a:pt x="1646165" y="2467091"/>
                </a:lnTo>
                <a:lnTo>
                  <a:pt x="1738473" y="2433796"/>
                </a:lnTo>
                <a:lnTo>
                  <a:pt x="1828481" y="2393101"/>
                </a:lnTo>
                <a:lnTo>
                  <a:pt x="1915731" y="2345008"/>
                </a:lnTo>
                <a:lnTo>
                  <a:pt x="1999762" y="2289515"/>
                </a:lnTo>
                <a:lnTo>
                  <a:pt x="2080113" y="2226623"/>
                </a:lnTo>
                <a:lnTo>
                  <a:pt x="2156326" y="2156333"/>
                </a:lnTo>
                <a:lnTo>
                  <a:pt x="3049517" y="1263141"/>
                </a:lnTo>
                <a:lnTo>
                  <a:pt x="2156326" y="369950"/>
                </a:lnTo>
                <a:lnTo>
                  <a:pt x="2080113" y="299660"/>
                </a:lnTo>
                <a:lnTo>
                  <a:pt x="1999762" y="236768"/>
                </a:lnTo>
                <a:lnTo>
                  <a:pt x="1915731" y="181275"/>
                </a:lnTo>
                <a:lnTo>
                  <a:pt x="1828481" y="133182"/>
                </a:lnTo>
                <a:lnTo>
                  <a:pt x="1738473" y="92487"/>
                </a:lnTo>
                <a:lnTo>
                  <a:pt x="1646165" y="59192"/>
                </a:lnTo>
                <a:lnTo>
                  <a:pt x="1552017" y="33295"/>
                </a:lnTo>
                <a:lnTo>
                  <a:pt x="1456491" y="14798"/>
                </a:lnTo>
                <a:lnTo>
                  <a:pt x="1360044" y="3699"/>
                </a:lnTo>
                <a:lnTo>
                  <a:pt x="1263138" y="0"/>
                </a:lnTo>
                <a:close/>
              </a:path>
            </a:pathLst>
          </a:custGeom>
          <a:solidFill>
            <a:srgbClr val="939F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3648" y="2212213"/>
            <a:ext cx="3303643" cy="2526284"/>
          </a:xfrm>
          <a:custGeom>
            <a:avLst/>
            <a:gdLst/>
            <a:ahLst/>
            <a:cxnLst/>
            <a:rect l="l" t="t" r="r" b="b"/>
            <a:pathLst>
              <a:path w="3049517" h="2526283">
                <a:moveTo>
                  <a:pt x="369970" y="369950"/>
                </a:moveTo>
                <a:lnTo>
                  <a:pt x="446179" y="299660"/>
                </a:lnTo>
                <a:lnTo>
                  <a:pt x="526527" y="236768"/>
                </a:lnTo>
                <a:lnTo>
                  <a:pt x="610555" y="181275"/>
                </a:lnTo>
                <a:lnTo>
                  <a:pt x="697802" y="133182"/>
                </a:lnTo>
                <a:lnTo>
                  <a:pt x="787809" y="92487"/>
                </a:lnTo>
                <a:lnTo>
                  <a:pt x="880115" y="59192"/>
                </a:lnTo>
                <a:lnTo>
                  <a:pt x="974261" y="33295"/>
                </a:lnTo>
                <a:lnTo>
                  <a:pt x="1069787" y="14798"/>
                </a:lnTo>
                <a:lnTo>
                  <a:pt x="1166232" y="3699"/>
                </a:lnTo>
                <a:lnTo>
                  <a:pt x="1263138" y="0"/>
                </a:lnTo>
                <a:lnTo>
                  <a:pt x="1360044" y="3699"/>
                </a:lnTo>
                <a:lnTo>
                  <a:pt x="1456491" y="14798"/>
                </a:lnTo>
                <a:lnTo>
                  <a:pt x="1552017" y="33295"/>
                </a:lnTo>
                <a:lnTo>
                  <a:pt x="1646165" y="59192"/>
                </a:lnTo>
                <a:lnTo>
                  <a:pt x="1738473" y="92487"/>
                </a:lnTo>
                <a:lnTo>
                  <a:pt x="1828481" y="133182"/>
                </a:lnTo>
                <a:lnTo>
                  <a:pt x="1915731" y="181275"/>
                </a:lnTo>
                <a:lnTo>
                  <a:pt x="1999762" y="236768"/>
                </a:lnTo>
                <a:lnTo>
                  <a:pt x="2080113" y="299660"/>
                </a:lnTo>
                <a:lnTo>
                  <a:pt x="2156326" y="369950"/>
                </a:lnTo>
                <a:lnTo>
                  <a:pt x="2200997" y="414605"/>
                </a:lnTo>
                <a:lnTo>
                  <a:pt x="2245667" y="459260"/>
                </a:lnTo>
                <a:lnTo>
                  <a:pt x="2290335" y="503918"/>
                </a:lnTo>
                <a:lnTo>
                  <a:pt x="2335001" y="548577"/>
                </a:lnTo>
                <a:lnTo>
                  <a:pt x="2379666" y="593236"/>
                </a:lnTo>
                <a:lnTo>
                  <a:pt x="2424329" y="637897"/>
                </a:lnTo>
                <a:lnTo>
                  <a:pt x="2468991" y="682559"/>
                </a:lnTo>
                <a:lnTo>
                  <a:pt x="2513651" y="727221"/>
                </a:lnTo>
                <a:lnTo>
                  <a:pt x="2558311" y="771883"/>
                </a:lnTo>
                <a:lnTo>
                  <a:pt x="2602969" y="816546"/>
                </a:lnTo>
                <a:lnTo>
                  <a:pt x="2647627" y="861209"/>
                </a:lnTo>
                <a:lnTo>
                  <a:pt x="2692283" y="905871"/>
                </a:lnTo>
                <a:lnTo>
                  <a:pt x="2736939" y="950533"/>
                </a:lnTo>
                <a:lnTo>
                  <a:pt x="2781595" y="995195"/>
                </a:lnTo>
                <a:lnTo>
                  <a:pt x="2826249" y="1039856"/>
                </a:lnTo>
                <a:lnTo>
                  <a:pt x="2870903" y="1084515"/>
                </a:lnTo>
                <a:lnTo>
                  <a:pt x="2915557" y="1129174"/>
                </a:lnTo>
                <a:lnTo>
                  <a:pt x="2960211" y="1173832"/>
                </a:lnTo>
                <a:lnTo>
                  <a:pt x="3004864" y="1218487"/>
                </a:lnTo>
                <a:lnTo>
                  <a:pt x="3049517" y="1263141"/>
                </a:lnTo>
                <a:lnTo>
                  <a:pt x="3004864" y="1307796"/>
                </a:lnTo>
                <a:lnTo>
                  <a:pt x="2960211" y="1352451"/>
                </a:lnTo>
                <a:lnTo>
                  <a:pt x="2915557" y="1397109"/>
                </a:lnTo>
                <a:lnTo>
                  <a:pt x="2870903" y="1441768"/>
                </a:lnTo>
                <a:lnTo>
                  <a:pt x="2826249" y="1486427"/>
                </a:lnTo>
                <a:lnTo>
                  <a:pt x="2781595" y="1531088"/>
                </a:lnTo>
                <a:lnTo>
                  <a:pt x="2736939" y="1575750"/>
                </a:lnTo>
                <a:lnTo>
                  <a:pt x="2692283" y="1620412"/>
                </a:lnTo>
                <a:lnTo>
                  <a:pt x="2647627" y="1665074"/>
                </a:lnTo>
                <a:lnTo>
                  <a:pt x="2602969" y="1709737"/>
                </a:lnTo>
                <a:lnTo>
                  <a:pt x="2558311" y="1754400"/>
                </a:lnTo>
                <a:lnTo>
                  <a:pt x="2513651" y="1799062"/>
                </a:lnTo>
                <a:lnTo>
                  <a:pt x="2468991" y="1843724"/>
                </a:lnTo>
                <a:lnTo>
                  <a:pt x="2424329" y="1888386"/>
                </a:lnTo>
                <a:lnTo>
                  <a:pt x="2379666" y="1933047"/>
                </a:lnTo>
                <a:lnTo>
                  <a:pt x="2335001" y="1977706"/>
                </a:lnTo>
                <a:lnTo>
                  <a:pt x="2290335" y="2022365"/>
                </a:lnTo>
                <a:lnTo>
                  <a:pt x="2245667" y="2067023"/>
                </a:lnTo>
                <a:lnTo>
                  <a:pt x="2200997" y="2111678"/>
                </a:lnTo>
                <a:lnTo>
                  <a:pt x="2156326" y="2156333"/>
                </a:lnTo>
                <a:lnTo>
                  <a:pt x="2080113" y="2226623"/>
                </a:lnTo>
                <a:lnTo>
                  <a:pt x="1999762" y="2289515"/>
                </a:lnTo>
                <a:lnTo>
                  <a:pt x="1915731" y="2345008"/>
                </a:lnTo>
                <a:lnTo>
                  <a:pt x="1828481" y="2393101"/>
                </a:lnTo>
                <a:lnTo>
                  <a:pt x="1738473" y="2433796"/>
                </a:lnTo>
                <a:lnTo>
                  <a:pt x="1646165" y="2467091"/>
                </a:lnTo>
                <a:lnTo>
                  <a:pt x="1552017" y="2492988"/>
                </a:lnTo>
                <a:lnTo>
                  <a:pt x="1456491" y="2511485"/>
                </a:lnTo>
                <a:lnTo>
                  <a:pt x="1360044" y="2522584"/>
                </a:lnTo>
                <a:lnTo>
                  <a:pt x="1263138" y="2526284"/>
                </a:lnTo>
                <a:lnTo>
                  <a:pt x="1166232" y="2522584"/>
                </a:lnTo>
                <a:lnTo>
                  <a:pt x="1069787" y="2511485"/>
                </a:lnTo>
                <a:lnTo>
                  <a:pt x="974261" y="2492988"/>
                </a:lnTo>
                <a:lnTo>
                  <a:pt x="880115" y="2467091"/>
                </a:lnTo>
                <a:lnTo>
                  <a:pt x="787809" y="2433796"/>
                </a:lnTo>
                <a:lnTo>
                  <a:pt x="697802" y="2393101"/>
                </a:lnTo>
                <a:lnTo>
                  <a:pt x="610555" y="2345008"/>
                </a:lnTo>
                <a:lnTo>
                  <a:pt x="526527" y="2289515"/>
                </a:lnTo>
                <a:lnTo>
                  <a:pt x="446179" y="2226623"/>
                </a:lnTo>
                <a:lnTo>
                  <a:pt x="369970" y="2156333"/>
                </a:lnTo>
                <a:lnTo>
                  <a:pt x="299675" y="2080120"/>
                </a:lnTo>
                <a:lnTo>
                  <a:pt x="236780" y="1999768"/>
                </a:lnTo>
                <a:lnTo>
                  <a:pt x="181285" y="1915737"/>
                </a:lnTo>
                <a:lnTo>
                  <a:pt x="133189" y="1828488"/>
                </a:lnTo>
                <a:lnTo>
                  <a:pt x="92492" y="1738479"/>
                </a:lnTo>
                <a:lnTo>
                  <a:pt x="59195" y="1646170"/>
                </a:lnTo>
                <a:lnTo>
                  <a:pt x="33297" y="1552023"/>
                </a:lnTo>
                <a:lnTo>
                  <a:pt x="14798" y="1456495"/>
                </a:lnTo>
                <a:lnTo>
                  <a:pt x="3699" y="1360048"/>
                </a:lnTo>
                <a:lnTo>
                  <a:pt x="0" y="1263142"/>
                </a:lnTo>
                <a:lnTo>
                  <a:pt x="3699" y="1166235"/>
                </a:lnTo>
                <a:lnTo>
                  <a:pt x="14798" y="1069788"/>
                </a:lnTo>
                <a:lnTo>
                  <a:pt x="33297" y="974260"/>
                </a:lnTo>
                <a:lnTo>
                  <a:pt x="59195" y="880113"/>
                </a:lnTo>
                <a:lnTo>
                  <a:pt x="92492" y="787804"/>
                </a:lnTo>
                <a:lnTo>
                  <a:pt x="133189" y="697795"/>
                </a:lnTo>
                <a:lnTo>
                  <a:pt x="181285" y="610546"/>
                </a:lnTo>
                <a:lnTo>
                  <a:pt x="236780" y="526515"/>
                </a:lnTo>
                <a:lnTo>
                  <a:pt x="299675" y="446163"/>
                </a:lnTo>
                <a:lnTo>
                  <a:pt x="369970" y="369950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1968" y="2293621"/>
            <a:ext cx="2560700" cy="2363723"/>
          </a:xfrm>
          <a:custGeom>
            <a:avLst/>
            <a:gdLst/>
            <a:ahLst/>
            <a:cxnLst/>
            <a:rect l="l" t="t" r="r" b="b"/>
            <a:pathLst>
              <a:path w="2363724" h="2363724">
                <a:moveTo>
                  <a:pt x="1181862" y="0"/>
                </a:moveTo>
                <a:lnTo>
                  <a:pt x="1084923" y="3917"/>
                </a:lnTo>
                <a:lnTo>
                  <a:pt x="990144" y="15467"/>
                </a:lnTo>
                <a:lnTo>
                  <a:pt x="897828" y="34344"/>
                </a:lnTo>
                <a:lnTo>
                  <a:pt x="808280" y="60246"/>
                </a:lnTo>
                <a:lnTo>
                  <a:pt x="721804" y="92868"/>
                </a:lnTo>
                <a:lnTo>
                  <a:pt x="638703" y="131906"/>
                </a:lnTo>
                <a:lnTo>
                  <a:pt x="559282" y="177056"/>
                </a:lnTo>
                <a:lnTo>
                  <a:pt x="483845" y="228014"/>
                </a:lnTo>
                <a:lnTo>
                  <a:pt x="412696" y="284476"/>
                </a:lnTo>
                <a:lnTo>
                  <a:pt x="346138" y="346138"/>
                </a:lnTo>
                <a:lnTo>
                  <a:pt x="284476" y="412696"/>
                </a:lnTo>
                <a:lnTo>
                  <a:pt x="228014" y="483845"/>
                </a:lnTo>
                <a:lnTo>
                  <a:pt x="177056" y="559282"/>
                </a:lnTo>
                <a:lnTo>
                  <a:pt x="131906" y="638703"/>
                </a:lnTo>
                <a:lnTo>
                  <a:pt x="92868" y="721804"/>
                </a:lnTo>
                <a:lnTo>
                  <a:pt x="60246" y="808280"/>
                </a:lnTo>
                <a:lnTo>
                  <a:pt x="34344" y="897828"/>
                </a:lnTo>
                <a:lnTo>
                  <a:pt x="15467" y="990144"/>
                </a:lnTo>
                <a:lnTo>
                  <a:pt x="3917" y="1084923"/>
                </a:lnTo>
                <a:lnTo>
                  <a:pt x="0" y="1181862"/>
                </a:lnTo>
                <a:lnTo>
                  <a:pt x="3917" y="1278800"/>
                </a:lnTo>
                <a:lnTo>
                  <a:pt x="15467" y="1373579"/>
                </a:lnTo>
                <a:lnTo>
                  <a:pt x="34344" y="1465895"/>
                </a:lnTo>
                <a:lnTo>
                  <a:pt x="60246" y="1555443"/>
                </a:lnTo>
                <a:lnTo>
                  <a:pt x="92868" y="1641919"/>
                </a:lnTo>
                <a:lnTo>
                  <a:pt x="131906" y="1725020"/>
                </a:lnTo>
                <a:lnTo>
                  <a:pt x="177056" y="1804441"/>
                </a:lnTo>
                <a:lnTo>
                  <a:pt x="228014" y="1879878"/>
                </a:lnTo>
                <a:lnTo>
                  <a:pt x="284476" y="1951027"/>
                </a:lnTo>
                <a:lnTo>
                  <a:pt x="346138" y="2017585"/>
                </a:lnTo>
                <a:lnTo>
                  <a:pt x="412696" y="2079247"/>
                </a:lnTo>
                <a:lnTo>
                  <a:pt x="483845" y="2135709"/>
                </a:lnTo>
                <a:lnTo>
                  <a:pt x="559282" y="2186667"/>
                </a:lnTo>
                <a:lnTo>
                  <a:pt x="638703" y="2231817"/>
                </a:lnTo>
                <a:lnTo>
                  <a:pt x="721804" y="2270855"/>
                </a:lnTo>
                <a:lnTo>
                  <a:pt x="808280" y="2303477"/>
                </a:lnTo>
                <a:lnTo>
                  <a:pt x="897828" y="2329379"/>
                </a:lnTo>
                <a:lnTo>
                  <a:pt x="990144" y="2348256"/>
                </a:lnTo>
                <a:lnTo>
                  <a:pt x="1084923" y="2359806"/>
                </a:lnTo>
                <a:lnTo>
                  <a:pt x="1181862" y="2363723"/>
                </a:lnTo>
                <a:lnTo>
                  <a:pt x="1278800" y="2359806"/>
                </a:lnTo>
                <a:lnTo>
                  <a:pt x="1373579" y="2348256"/>
                </a:lnTo>
                <a:lnTo>
                  <a:pt x="1465895" y="2329379"/>
                </a:lnTo>
                <a:lnTo>
                  <a:pt x="1555443" y="2303477"/>
                </a:lnTo>
                <a:lnTo>
                  <a:pt x="1641919" y="2270855"/>
                </a:lnTo>
                <a:lnTo>
                  <a:pt x="1725020" y="2231817"/>
                </a:lnTo>
                <a:lnTo>
                  <a:pt x="1804441" y="2186667"/>
                </a:lnTo>
                <a:lnTo>
                  <a:pt x="1879878" y="2135709"/>
                </a:lnTo>
                <a:lnTo>
                  <a:pt x="1951027" y="2079247"/>
                </a:lnTo>
                <a:lnTo>
                  <a:pt x="2017585" y="2017585"/>
                </a:lnTo>
                <a:lnTo>
                  <a:pt x="2079247" y="1951027"/>
                </a:lnTo>
                <a:lnTo>
                  <a:pt x="2135709" y="1879878"/>
                </a:lnTo>
                <a:lnTo>
                  <a:pt x="2186667" y="1804441"/>
                </a:lnTo>
                <a:lnTo>
                  <a:pt x="2231817" y="1725020"/>
                </a:lnTo>
                <a:lnTo>
                  <a:pt x="2270855" y="1641919"/>
                </a:lnTo>
                <a:lnTo>
                  <a:pt x="2303477" y="1555443"/>
                </a:lnTo>
                <a:lnTo>
                  <a:pt x="2329379" y="1465895"/>
                </a:lnTo>
                <a:lnTo>
                  <a:pt x="2348256" y="1373579"/>
                </a:lnTo>
                <a:lnTo>
                  <a:pt x="2359806" y="1278800"/>
                </a:lnTo>
                <a:lnTo>
                  <a:pt x="2363723" y="1181862"/>
                </a:lnTo>
                <a:lnTo>
                  <a:pt x="2359806" y="1084923"/>
                </a:lnTo>
                <a:lnTo>
                  <a:pt x="2348256" y="990144"/>
                </a:lnTo>
                <a:lnTo>
                  <a:pt x="2329379" y="897828"/>
                </a:lnTo>
                <a:lnTo>
                  <a:pt x="2303477" y="808280"/>
                </a:lnTo>
                <a:lnTo>
                  <a:pt x="2270855" y="721804"/>
                </a:lnTo>
                <a:lnTo>
                  <a:pt x="2231817" y="638703"/>
                </a:lnTo>
                <a:lnTo>
                  <a:pt x="2186667" y="559282"/>
                </a:lnTo>
                <a:lnTo>
                  <a:pt x="2135709" y="483845"/>
                </a:lnTo>
                <a:lnTo>
                  <a:pt x="2079247" y="412696"/>
                </a:lnTo>
                <a:lnTo>
                  <a:pt x="2017585" y="346138"/>
                </a:lnTo>
                <a:lnTo>
                  <a:pt x="1951027" y="284476"/>
                </a:lnTo>
                <a:lnTo>
                  <a:pt x="1879878" y="228014"/>
                </a:lnTo>
                <a:lnTo>
                  <a:pt x="1804441" y="177056"/>
                </a:lnTo>
                <a:lnTo>
                  <a:pt x="1725020" y="131906"/>
                </a:lnTo>
                <a:lnTo>
                  <a:pt x="1641919" y="92868"/>
                </a:lnTo>
                <a:lnTo>
                  <a:pt x="1555443" y="60246"/>
                </a:lnTo>
                <a:lnTo>
                  <a:pt x="1465895" y="34344"/>
                </a:lnTo>
                <a:lnTo>
                  <a:pt x="1373579" y="15467"/>
                </a:lnTo>
                <a:lnTo>
                  <a:pt x="1278800" y="3917"/>
                </a:lnTo>
                <a:lnTo>
                  <a:pt x="1181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1968" y="2293621"/>
            <a:ext cx="2560700" cy="2363723"/>
          </a:xfrm>
          <a:custGeom>
            <a:avLst/>
            <a:gdLst/>
            <a:ahLst/>
            <a:cxnLst/>
            <a:rect l="l" t="t" r="r" b="b"/>
            <a:pathLst>
              <a:path w="2363724" h="2363724">
                <a:moveTo>
                  <a:pt x="0" y="1181862"/>
                </a:moveTo>
                <a:lnTo>
                  <a:pt x="3917" y="1084923"/>
                </a:lnTo>
                <a:lnTo>
                  <a:pt x="15467" y="990144"/>
                </a:lnTo>
                <a:lnTo>
                  <a:pt x="34344" y="897828"/>
                </a:lnTo>
                <a:lnTo>
                  <a:pt x="60246" y="808280"/>
                </a:lnTo>
                <a:lnTo>
                  <a:pt x="92868" y="721804"/>
                </a:lnTo>
                <a:lnTo>
                  <a:pt x="131906" y="638703"/>
                </a:lnTo>
                <a:lnTo>
                  <a:pt x="177056" y="559282"/>
                </a:lnTo>
                <a:lnTo>
                  <a:pt x="228014" y="483845"/>
                </a:lnTo>
                <a:lnTo>
                  <a:pt x="284476" y="412696"/>
                </a:lnTo>
                <a:lnTo>
                  <a:pt x="346138" y="346138"/>
                </a:lnTo>
                <a:lnTo>
                  <a:pt x="412696" y="284476"/>
                </a:lnTo>
                <a:lnTo>
                  <a:pt x="483845" y="228014"/>
                </a:lnTo>
                <a:lnTo>
                  <a:pt x="559282" y="177056"/>
                </a:lnTo>
                <a:lnTo>
                  <a:pt x="638703" y="131906"/>
                </a:lnTo>
                <a:lnTo>
                  <a:pt x="721804" y="92868"/>
                </a:lnTo>
                <a:lnTo>
                  <a:pt x="808280" y="60246"/>
                </a:lnTo>
                <a:lnTo>
                  <a:pt x="897828" y="34344"/>
                </a:lnTo>
                <a:lnTo>
                  <a:pt x="990144" y="15467"/>
                </a:lnTo>
                <a:lnTo>
                  <a:pt x="1084923" y="3917"/>
                </a:lnTo>
                <a:lnTo>
                  <a:pt x="1181862" y="0"/>
                </a:lnTo>
                <a:lnTo>
                  <a:pt x="1278800" y="3917"/>
                </a:lnTo>
                <a:lnTo>
                  <a:pt x="1373579" y="15467"/>
                </a:lnTo>
                <a:lnTo>
                  <a:pt x="1465895" y="34344"/>
                </a:lnTo>
                <a:lnTo>
                  <a:pt x="1555443" y="60246"/>
                </a:lnTo>
                <a:lnTo>
                  <a:pt x="1641919" y="92868"/>
                </a:lnTo>
                <a:lnTo>
                  <a:pt x="1725020" y="131906"/>
                </a:lnTo>
                <a:lnTo>
                  <a:pt x="1804441" y="177056"/>
                </a:lnTo>
                <a:lnTo>
                  <a:pt x="1879878" y="228014"/>
                </a:lnTo>
                <a:lnTo>
                  <a:pt x="1951027" y="284476"/>
                </a:lnTo>
                <a:lnTo>
                  <a:pt x="2017585" y="346138"/>
                </a:lnTo>
                <a:lnTo>
                  <a:pt x="2079247" y="412696"/>
                </a:lnTo>
                <a:lnTo>
                  <a:pt x="2135709" y="483845"/>
                </a:lnTo>
                <a:lnTo>
                  <a:pt x="2186667" y="559282"/>
                </a:lnTo>
                <a:lnTo>
                  <a:pt x="2231817" y="638703"/>
                </a:lnTo>
                <a:lnTo>
                  <a:pt x="2270855" y="721804"/>
                </a:lnTo>
                <a:lnTo>
                  <a:pt x="2303477" y="808280"/>
                </a:lnTo>
                <a:lnTo>
                  <a:pt x="2329379" y="897828"/>
                </a:lnTo>
                <a:lnTo>
                  <a:pt x="2348256" y="990144"/>
                </a:lnTo>
                <a:lnTo>
                  <a:pt x="2359806" y="1084923"/>
                </a:lnTo>
                <a:lnTo>
                  <a:pt x="2363723" y="1181862"/>
                </a:lnTo>
                <a:lnTo>
                  <a:pt x="2359806" y="1278800"/>
                </a:lnTo>
                <a:lnTo>
                  <a:pt x="2348256" y="1373579"/>
                </a:lnTo>
                <a:lnTo>
                  <a:pt x="2329379" y="1465895"/>
                </a:lnTo>
                <a:lnTo>
                  <a:pt x="2303477" y="1555443"/>
                </a:lnTo>
                <a:lnTo>
                  <a:pt x="2270855" y="1641919"/>
                </a:lnTo>
                <a:lnTo>
                  <a:pt x="2231817" y="1725020"/>
                </a:lnTo>
                <a:lnTo>
                  <a:pt x="2186667" y="1804441"/>
                </a:lnTo>
                <a:lnTo>
                  <a:pt x="2135709" y="1879878"/>
                </a:lnTo>
                <a:lnTo>
                  <a:pt x="2079247" y="1951027"/>
                </a:lnTo>
                <a:lnTo>
                  <a:pt x="2017585" y="2017585"/>
                </a:lnTo>
                <a:lnTo>
                  <a:pt x="1951027" y="2079247"/>
                </a:lnTo>
                <a:lnTo>
                  <a:pt x="1879878" y="2135709"/>
                </a:lnTo>
                <a:lnTo>
                  <a:pt x="1804441" y="2186667"/>
                </a:lnTo>
                <a:lnTo>
                  <a:pt x="1725020" y="2231817"/>
                </a:lnTo>
                <a:lnTo>
                  <a:pt x="1641919" y="2270855"/>
                </a:lnTo>
                <a:lnTo>
                  <a:pt x="1555443" y="2303477"/>
                </a:lnTo>
                <a:lnTo>
                  <a:pt x="1465895" y="2329379"/>
                </a:lnTo>
                <a:lnTo>
                  <a:pt x="1373579" y="2348256"/>
                </a:lnTo>
                <a:lnTo>
                  <a:pt x="1278800" y="2359806"/>
                </a:lnTo>
                <a:lnTo>
                  <a:pt x="1181862" y="2363723"/>
                </a:lnTo>
                <a:lnTo>
                  <a:pt x="1084923" y="2359806"/>
                </a:lnTo>
                <a:lnTo>
                  <a:pt x="990144" y="2348256"/>
                </a:lnTo>
                <a:lnTo>
                  <a:pt x="897828" y="2329379"/>
                </a:lnTo>
                <a:lnTo>
                  <a:pt x="808280" y="2303477"/>
                </a:lnTo>
                <a:lnTo>
                  <a:pt x="721804" y="2270855"/>
                </a:lnTo>
                <a:lnTo>
                  <a:pt x="638703" y="2231817"/>
                </a:lnTo>
                <a:lnTo>
                  <a:pt x="559282" y="2186667"/>
                </a:lnTo>
                <a:lnTo>
                  <a:pt x="483845" y="2135709"/>
                </a:lnTo>
                <a:lnTo>
                  <a:pt x="412696" y="2079247"/>
                </a:lnTo>
                <a:lnTo>
                  <a:pt x="346138" y="2017585"/>
                </a:lnTo>
                <a:lnTo>
                  <a:pt x="284476" y="1951027"/>
                </a:lnTo>
                <a:lnTo>
                  <a:pt x="228014" y="1879878"/>
                </a:lnTo>
                <a:lnTo>
                  <a:pt x="177056" y="1804441"/>
                </a:lnTo>
                <a:lnTo>
                  <a:pt x="131906" y="1725020"/>
                </a:lnTo>
                <a:lnTo>
                  <a:pt x="92868" y="1641919"/>
                </a:lnTo>
                <a:lnTo>
                  <a:pt x="60246" y="1555443"/>
                </a:lnTo>
                <a:lnTo>
                  <a:pt x="34344" y="1465895"/>
                </a:lnTo>
                <a:lnTo>
                  <a:pt x="15467" y="1373579"/>
                </a:lnTo>
                <a:lnTo>
                  <a:pt x="3917" y="1278800"/>
                </a:lnTo>
                <a:lnTo>
                  <a:pt x="0" y="1181862"/>
                </a:lnTo>
                <a:close/>
              </a:path>
            </a:pathLst>
          </a:custGeom>
          <a:ln w="15240">
            <a:solidFill>
              <a:srgbClr val="939F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32362" y="1819403"/>
            <a:ext cx="1610413" cy="68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985" algn="ctr">
              <a:lnSpc>
                <a:spcPct val="100000"/>
              </a:lnSpc>
            </a:pPr>
            <a:r>
              <a:rPr sz="2700" b="1" dirty="0">
                <a:solidFill>
                  <a:srgbClr val="009999"/>
                </a:solidFill>
                <a:latin typeface="Corbel"/>
                <a:cs typeface="Corbel"/>
              </a:rPr>
              <a:t>Pha</a:t>
            </a:r>
            <a:r>
              <a:rPr sz="2700" b="1" spc="-10" dirty="0">
                <a:solidFill>
                  <a:srgbClr val="009999"/>
                </a:solidFill>
                <a:latin typeface="Corbel"/>
                <a:cs typeface="Corbel"/>
              </a:rPr>
              <a:t>s</a:t>
            </a:r>
            <a:r>
              <a:rPr sz="2700" b="1" spc="0" dirty="0">
                <a:solidFill>
                  <a:srgbClr val="009999"/>
                </a:solidFill>
                <a:latin typeface="Corbel"/>
                <a:cs typeface="Corbel"/>
              </a:rPr>
              <a:t>e</a:t>
            </a:r>
            <a:r>
              <a:rPr sz="2700" b="1" spc="10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2700" b="1" spc="0" dirty="0">
                <a:solidFill>
                  <a:srgbClr val="009999"/>
                </a:solidFill>
                <a:latin typeface="Corbel"/>
                <a:cs typeface="Corbel"/>
              </a:rPr>
              <a:t>B</a:t>
            </a:r>
            <a:endParaRPr sz="2700" dirty="0">
              <a:latin typeface="Corbel"/>
              <a:cs typeface="Corbe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79"/>
              </a:spcBef>
            </a:pPr>
            <a:endParaRPr sz="1300" dirty="0"/>
          </a:p>
          <a:p>
            <a:pPr marL="100965" marR="101600" indent="1905" algn="ctr">
              <a:lnSpc>
                <a:spcPct val="91600"/>
              </a:lnSpc>
            </a:pPr>
            <a:endParaRPr dirty="0">
              <a:cs typeface="Calibri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dirty="0"/>
          </a:p>
          <a:p>
            <a:pPr marL="12700" marR="12700" algn="ctr">
              <a:lnSpc>
                <a:spcPts val="1980"/>
              </a:lnSpc>
            </a:pPr>
            <a:endParaRPr dirty="0"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7520" rIns="0" bIns="0" rtlCol="0">
            <a:noAutofit/>
          </a:bodyPr>
          <a:lstStyle/>
          <a:p>
            <a:pPr marL="153035" algn="ctr">
              <a:lnSpc>
                <a:spcPct val="100000"/>
              </a:lnSpc>
              <a:tabLst>
                <a:tab pos="7607934" algn="l"/>
              </a:tabLst>
            </a:pPr>
            <a:r>
              <a:rPr sz="4800" u="sng" spc="-80" dirty="0">
                <a:latin typeface="Calibri Light"/>
                <a:cs typeface="Calibri Light"/>
              </a:rPr>
              <a:t>S</a:t>
            </a:r>
            <a:r>
              <a:rPr sz="4800" u="sng" spc="-125" dirty="0">
                <a:latin typeface="Calibri Light"/>
                <a:cs typeface="Calibri Light"/>
              </a:rPr>
              <a:t>t</a:t>
            </a:r>
            <a:r>
              <a:rPr sz="4800" u="sng" spc="-45" dirty="0">
                <a:latin typeface="Calibri Light"/>
                <a:cs typeface="Calibri Light"/>
              </a:rPr>
              <a:t>e</a:t>
            </a:r>
            <a:r>
              <a:rPr sz="4800" u="sng" spc="-95" dirty="0">
                <a:latin typeface="Calibri Light"/>
                <a:cs typeface="Calibri Light"/>
              </a:rPr>
              <a:t>p</a:t>
            </a:r>
            <a:r>
              <a:rPr sz="4800" u="sng" spc="-20" dirty="0">
                <a:latin typeface="Calibri Light"/>
                <a:cs typeface="Calibri Light"/>
              </a:rPr>
              <a:t>s</a:t>
            </a:r>
            <a:r>
              <a:rPr sz="4800" u="sng" spc="-95" dirty="0">
                <a:latin typeface="Calibri Light"/>
                <a:cs typeface="Calibri Light"/>
              </a:rPr>
              <a:t> </a:t>
            </a:r>
            <a:r>
              <a:rPr sz="4800" u="sng" spc="-50" dirty="0">
                <a:latin typeface="Calibri Light"/>
                <a:cs typeface="Calibri Light"/>
              </a:rPr>
              <a:t>o</a:t>
            </a:r>
            <a:r>
              <a:rPr sz="4800" u="sng" spc="-15" dirty="0">
                <a:latin typeface="Calibri Light"/>
                <a:cs typeface="Calibri Light"/>
              </a:rPr>
              <a:t>f</a:t>
            </a:r>
            <a:r>
              <a:rPr sz="4800" u="sng" spc="-110" dirty="0">
                <a:latin typeface="Calibri Light"/>
                <a:cs typeface="Calibri Light"/>
              </a:rPr>
              <a:t> </a:t>
            </a:r>
            <a:r>
              <a:rPr sz="4800" u="sng" spc="-55" dirty="0">
                <a:latin typeface="Calibri Light"/>
                <a:cs typeface="Calibri Light"/>
              </a:rPr>
              <a:t>N</a:t>
            </a:r>
            <a:r>
              <a:rPr sz="4800" u="sng" spc="-95" dirty="0">
                <a:latin typeface="Calibri Light"/>
                <a:cs typeface="Calibri Light"/>
              </a:rPr>
              <a:t>E</a:t>
            </a:r>
            <a:r>
              <a:rPr sz="4800" u="sng" spc="-60" dirty="0">
                <a:latin typeface="Calibri Light"/>
                <a:cs typeface="Calibri Light"/>
              </a:rPr>
              <a:t>A</a:t>
            </a:r>
            <a:r>
              <a:rPr sz="4800" u="sng" spc="-50" dirty="0">
                <a:latin typeface="Calibri Light"/>
                <a:cs typeface="Calibri Light"/>
              </a:rPr>
              <a:t>M</a:t>
            </a:r>
            <a:r>
              <a:rPr sz="4800" u="sng" spc="-225" dirty="0">
                <a:latin typeface="Calibri Light"/>
                <a:cs typeface="Calibri Light"/>
              </a:rPr>
              <a:t>W</a:t>
            </a:r>
            <a:r>
              <a:rPr sz="4800" u="sng" spc="-165" dirty="0">
                <a:latin typeface="Calibri Light"/>
                <a:cs typeface="Calibri Light"/>
              </a:rPr>
              <a:t>a</a:t>
            </a:r>
            <a:r>
              <a:rPr sz="4800" u="sng" spc="-100" dirty="0">
                <a:latin typeface="Calibri Light"/>
                <a:cs typeface="Calibri Light"/>
              </a:rPr>
              <a:t>v</a:t>
            </a:r>
            <a:r>
              <a:rPr sz="4800" u="sng" spc="-45" dirty="0">
                <a:latin typeface="Calibri Light"/>
                <a:cs typeface="Calibri Light"/>
              </a:rPr>
              <a:t>e</a:t>
            </a:r>
            <a:r>
              <a:rPr lang="en-US" sz="4800" u="sng" spc="-45" dirty="0">
                <a:latin typeface="Calibri Light"/>
                <a:cs typeface="Calibri Light"/>
              </a:rPr>
              <a:t>2</a:t>
            </a:r>
            <a:r>
              <a:rPr lang="en-US" sz="4800" u="sng" spc="-50" dirty="0">
                <a:latin typeface="Calibri Light"/>
                <a:cs typeface="Calibri Light"/>
              </a:rPr>
              <a:t>3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1812" y="2578024"/>
            <a:ext cx="1960563" cy="18848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tr-TR"/>
            </a:defPPr>
            <a:lvl1pPr marL="12700">
              <a:lnSpc>
                <a:spcPct val="100000"/>
              </a:lnSpc>
              <a:defRPr sz="1600" b="1" spc="-15">
                <a:solidFill>
                  <a:srgbClr val="009999"/>
                </a:solidFill>
                <a:latin typeface="Corbel"/>
                <a:cs typeface="Corbel"/>
              </a:defRPr>
            </a:lvl1pPr>
          </a:lstStyle>
          <a:p>
            <a:pPr algn="ctr"/>
            <a:r>
              <a:rPr dirty="0"/>
              <a:t>Dissemination of exercise</a:t>
            </a:r>
            <a:r>
              <a:rPr lang="en-US" dirty="0"/>
              <a:t> </a:t>
            </a:r>
            <a:r>
              <a:rPr dirty="0"/>
              <a:t>messages to the</a:t>
            </a:r>
            <a:r>
              <a:rPr lang="en-US" dirty="0"/>
              <a:t> N</a:t>
            </a:r>
            <a:r>
              <a:rPr dirty="0"/>
              <a:t>EAMWave</a:t>
            </a:r>
            <a:r>
              <a:rPr lang="en-US" dirty="0"/>
              <a:t>23</a:t>
            </a:r>
            <a:r>
              <a:rPr dirty="0"/>
              <a:t> subscribers via</a:t>
            </a:r>
            <a:r>
              <a:rPr lang="en-US" dirty="0"/>
              <a:t> e-mail, fax, GTS and optionally SMS and CAP-TSU.</a:t>
            </a:r>
            <a:endParaRPr lang="tr-TR" dirty="0"/>
          </a:p>
          <a:p>
            <a:pPr algn="ctr"/>
            <a:r>
              <a:rPr lang="tr-TR" dirty="0">
                <a:solidFill>
                  <a:schemeClr val="tx1"/>
                </a:solidFill>
              </a:rPr>
              <a:t>(TSP-TSR)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53348" y="2680303"/>
            <a:ext cx="1982530" cy="1053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  <a:buClr>
                <a:srgbClr val="009999"/>
              </a:buClr>
              <a:tabLst>
                <a:tab pos="354965" algn="l"/>
              </a:tabLst>
            </a:pPr>
            <a:r>
              <a:rPr sz="1600" b="1" spc="-140" dirty="0">
                <a:solidFill>
                  <a:srgbClr val="009999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est</a:t>
            </a:r>
            <a:r>
              <a:rPr sz="1600" b="1" spc="-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of</a:t>
            </a:r>
            <a:r>
              <a:rPr sz="1600" b="1" spc="-7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CE</a:t>
            </a:r>
            <a:r>
              <a:rPr sz="1600" b="1" spc="-25" dirty="0">
                <a:solidFill>
                  <a:srgbClr val="009999"/>
                </a:solidFill>
                <a:latin typeface="Corbel"/>
                <a:cs typeface="Corbel"/>
              </a:rPr>
              <a:t>C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IS</a:t>
            </a:r>
            <a:endParaRPr sz="1600" dirty="0">
              <a:latin typeface="Corbel"/>
              <a:cs typeface="Corbel"/>
            </a:endParaRPr>
          </a:p>
          <a:p>
            <a:pPr marL="12700" marR="12700" algn="ctr">
              <a:lnSpc>
                <a:spcPct val="100000"/>
              </a:lnSpc>
              <a:buClr>
                <a:srgbClr val="009999"/>
              </a:buClr>
              <a:tabLst>
                <a:tab pos="354965" algn="l"/>
              </a:tabLst>
            </a:pPr>
            <a:r>
              <a:rPr sz="1600" b="1" spc="-140" dirty="0">
                <a:solidFill>
                  <a:srgbClr val="009999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est </a:t>
            </a:r>
            <a:r>
              <a:rPr sz="1600" b="1" spc="-25" dirty="0">
                <a:solidFill>
                  <a:srgbClr val="009999"/>
                </a:solidFill>
                <a:latin typeface="Corbel"/>
                <a:cs typeface="Corbel"/>
              </a:rPr>
              <a:t>o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f pr</a:t>
            </a:r>
            <a:r>
              <a:rPr sz="1600" b="1" spc="-25" dirty="0">
                <a:solidFill>
                  <a:srgbClr val="009999"/>
                </a:solidFill>
                <a:latin typeface="Corbel"/>
                <a:cs typeface="Corbel"/>
              </a:rPr>
              <a:t>o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cedures</a:t>
            </a:r>
            <a:r>
              <a:rPr sz="1600" b="1" spc="2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for the</a:t>
            </a:r>
            <a:r>
              <a:rPr sz="1600" b="1" spc="-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request</a:t>
            </a:r>
            <a:r>
              <a:rPr sz="1600" b="1" spc="2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25" dirty="0">
                <a:solidFill>
                  <a:srgbClr val="009999"/>
                </a:solidFill>
                <a:latin typeface="Corbel"/>
                <a:cs typeface="Corbel"/>
              </a:rPr>
              <a:t>o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f internati</a:t>
            </a:r>
            <a:r>
              <a:rPr sz="1600" b="1" spc="-25" dirty="0">
                <a:solidFill>
                  <a:srgbClr val="009999"/>
                </a:solidFill>
                <a:latin typeface="Corbel"/>
                <a:cs typeface="Corbel"/>
              </a:rPr>
              <a:t>o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nal a</a:t>
            </a: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s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si</a:t>
            </a: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s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tance</a:t>
            </a:r>
            <a:endParaRPr lang="tr-TR" sz="1600" b="1" spc="-10" dirty="0">
              <a:solidFill>
                <a:srgbClr val="009999"/>
              </a:solidFill>
              <a:latin typeface="Corbel"/>
              <a:cs typeface="Corbel"/>
            </a:endParaRPr>
          </a:p>
          <a:p>
            <a:pPr marL="12700" marR="12700" algn="ctr">
              <a:lnSpc>
                <a:spcPct val="100000"/>
              </a:lnSpc>
              <a:buClr>
                <a:srgbClr val="009999"/>
              </a:buClr>
              <a:tabLst>
                <a:tab pos="354965" algn="l"/>
              </a:tabLst>
            </a:pPr>
            <a:r>
              <a:rPr lang="en-US" sz="1600" b="1" spc="-10" dirty="0">
                <a:cs typeface="Calibri"/>
              </a:rPr>
              <a:t>(CPA </a:t>
            </a:r>
            <a:r>
              <a:rPr lang="en-US" sz="1600" b="1" spc="-15" dirty="0">
                <a:cs typeface="Calibri"/>
              </a:rPr>
              <a:t>&amp; E</a:t>
            </a:r>
            <a:r>
              <a:rPr lang="en-US" sz="1600" b="1" spc="-25" dirty="0">
                <a:cs typeface="Calibri"/>
              </a:rPr>
              <a:t>R</a:t>
            </a:r>
            <a:r>
              <a:rPr lang="en-US" sz="1600" b="1" spc="0" dirty="0">
                <a:cs typeface="Calibri"/>
              </a:rPr>
              <a:t>C</a:t>
            </a:r>
            <a:r>
              <a:rPr lang="en-US" sz="1600" b="1" spc="5" dirty="0">
                <a:cs typeface="Calibri"/>
              </a:rPr>
              <a:t>C</a:t>
            </a:r>
            <a:r>
              <a:rPr lang="en-US" sz="2000" b="1" spc="-10" dirty="0">
                <a:latin typeface="Calibri"/>
                <a:cs typeface="Calibri"/>
              </a:rPr>
              <a:t>)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9261" y="1797685"/>
            <a:ext cx="1305666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="1" spc="-15" dirty="0">
                <a:solidFill>
                  <a:srgbClr val="009999"/>
                </a:solidFill>
                <a:latin typeface="Corbel"/>
                <a:cs typeface="Corbel"/>
              </a:rPr>
              <a:t>Phase</a:t>
            </a:r>
            <a:r>
              <a:rPr sz="2700" b="1" spc="-100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2700" b="1" spc="0" dirty="0">
                <a:solidFill>
                  <a:srgbClr val="009999"/>
                </a:solidFill>
                <a:latin typeface="Corbel"/>
                <a:cs typeface="Corbel"/>
              </a:rPr>
              <a:t>A</a:t>
            </a:r>
            <a:endParaRPr sz="27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36218" y="1819403"/>
            <a:ext cx="1280213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b="1" dirty="0">
                <a:solidFill>
                  <a:srgbClr val="009999"/>
                </a:solidFill>
                <a:latin typeface="Corbel"/>
                <a:cs typeface="Corbel"/>
              </a:rPr>
              <a:t>Pha</a:t>
            </a:r>
            <a:r>
              <a:rPr sz="2700" b="1" spc="-10" dirty="0">
                <a:solidFill>
                  <a:srgbClr val="009999"/>
                </a:solidFill>
                <a:latin typeface="Corbel"/>
                <a:cs typeface="Corbel"/>
              </a:rPr>
              <a:t>s</a:t>
            </a:r>
            <a:r>
              <a:rPr sz="2700" b="1" spc="0" dirty="0">
                <a:solidFill>
                  <a:srgbClr val="009999"/>
                </a:solidFill>
                <a:latin typeface="Corbel"/>
                <a:cs typeface="Corbel"/>
              </a:rPr>
              <a:t>e</a:t>
            </a:r>
            <a:r>
              <a:rPr sz="2700" b="1" spc="-8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2700" b="1" spc="0" dirty="0">
                <a:solidFill>
                  <a:srgbClr val="009999"/>
                </a:solidFill>
                <a:latin typeface="Corbel"/>
                <a:cs typeface="Corbel"/>
              </a:rPr>
              <a:t>C</a:t>
            </a:r>
            <a:endParaRPr sz="2700">
              <a:latin typeface="Corbel"/>
              <a:cs typeface="Corbe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4294967295"/>
          </p:nvPr>
        </p:nvSpPr>
        <p:spPr>
          <a:xfrm>
            <a:off x="0" y="5204514"/>
            <a:ext cx="9882888" cy="3837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Participation of 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CoastWAVE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Project Countries with the launch of exercises at local level</a:t>
            </a:r>
            <a:endParaRPr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9C2838-E8D4-AA83-D930-A1F940A6E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27" name="object 18">
            <a:extLst>
              <a:ext uri="{FF2B5EF4-FFF2-40B4-BE49-F238E27FC236}">
                <a16:creationId xmlns:a16="http://schemas.microsoft.com/office/drawing/2014/main" id="{2DCBD0B7-9BEE-4E61-A84C-EB02AF9F1FBB}"/>
              </a:ext>
            </a:extLst>
          </p:cNvPr>
          <p:cNvSpPr txBox="1"/>
          <p:nvPr/>
        </p:nvSpPr>
        <p:spPr>
          <a:xfrm>
            <a:off x="4155825" y="2709052"/>
            <a:ext cx="2022890" cy="1474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O</a:t>
            </a:r>
            <a:r>
              <a:rPr sz="1600" b="1" spc="-20" dirty="0">
                <a:solidFill>
                  <a:srgbClr val="009999"/>
                </a:solidFill>
                <a:latin typeface="Corbel"/>
                <a:cs typeface="Corbel"/>
              </a:rPr>
              <a:t>r</a:t>
            </a:r>
            <a:r>
              <a:rPr sz="1600" b="1" spc="-5" dirty="0">
                <a:solidFill>
                  <a:srgbClr val="009999"/>
                </a:solidFill>
                <a:latin typeface="Corbel"/>
                <a:cs typeface="Corbel"/>
              </a:rPr>
              <a:t>i</a:t>
            </a: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e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ntat</a:t>
            </a: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i</a:t>
            </a:r>
            <a:r>
              <a:rPr sz="1600" b="1" spc="-25" dirty="0">
                <a:solidFill>
                  <a:srgbClr val="009999"/>
                </a:solidFill>
                <a:latin typeface="Corbel"/>
                <a:cs typeface="Corbel"/>
              </a:rPr>
              <a:t>o</a:t>
            </a: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n</a:t>
            </a:r>
            <a:r>
              <a:rPr sz="1600" b="1" spc="2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25" dirty="0">
                <a:solidFill>
                  <a:srgbClr val="009999"/>
                </a:solidFill>
                <a:latin typeface="Corbel"/>
                <a:cs typeface="Corbel"/>
              </a:rPr>
              <a:t>wo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rks</a:t>
            </a:r>
            <a:r>
              <a:rPr sz="1600" b="1" spc="-25" dirty="0">
                <a:solidFill>
                  <a:srgbClr val="009999"/>
                </a:solidFill>
                <a:latin typeface="Corbel"/>
                <a:cs typeface="Corbel"/>
              </a:rPr>
              <a:t>ho</a:t>
            </a: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p</a:t>
            </a:r>
            <a:endParaRPr lang="tr-TR" sz="1600" dirty="0">
              <a:latin typeface="Corbel"/>
              <a:cs typeface="Corbel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Dri</a:t>
            </a:r>
            <a:r>
              <a:rPr sz="1600" b="1" spc="-5" dirty="0">
                <a:solidFill>
                  <a:srgbClr val="009999"/>
                </a:solidFill>
                <a:latin typeface="Corbel"/>
                <a:cs typeface="Corbel"/>
              </a:rPr>
              <a:t>ll</a:t>
            </a:r>
            <a:r>
              <a:rPr sz="1600" b="1" spc="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</a:t>
            </a:r>
            <a:r>
              <a:rPr sz="1600" b="1" spc="-40" dirty="0">
                <a:solidFill>
                  <a:srgbClr val="009999"/>
                </a:solidFill>
                <a:latin typeface="Corbel"/>
                <a:cs typeface="Corbel"/>
              </a:rPr>
              <a:t>x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ercise</a:t>
            </a:r>
            <a:r>
              <a:rPr sz="1600" b="1" spc="-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160" dirty="0">
                <a:solidFill>
                  <a:srgbClr val="009999"/>
                </a:solidFill>
                <a:latin typeface="Corbel"/>
                <a:cs typeface="Corbel"/>
              </a:rPr>
              <a:t>T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able</a:t>
            </a:r>
            <a:r>
              <a:rPr sz="1600" b="1" spc="10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lang="en-US" sz="1600" b="1" spc="10" dirty="0">
                <a:solidFill>
                  <a:srgbClr val="009999"/>
                </a:solidFill>
                <a:latin typeface="Corbel"/>
                <a:cs typeface="Corbel"/>
              </a:rPr>
              <a:t>Table 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top</a:t>
            </a:r>
            <a:r>
              <a:rPr sz="1600" b="1" spc="10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</a:t>
            </a:r>
            <a:r>
              <a:rPr sz="1600" b="1" spc="-40" dirty="0">
                <a:solidFill>
                  <a:srgbClr val="009999"/>
                </a:solidFill>
                <a:latin typeface="Corbel"/>
                <a:cs typeface="Corbel"/>
              </a:rPr>
              <a:t>x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ercise</a:t>
            </a:r>
            <a:endParaRPr sz="1600" dirty="0">
              <a:latin typeface="Corbel"/>
              <a:cs typeface="Corbel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Functi</a:t>
            </a:r>
            <a:r>
              <a:rPr sz="1600" b="1" spc="-20" dirty="0">
                <a:solidFill>
                  <a:srgbClr val="009999"/>
                </a:solidFill>
                <a:latin typeface="Corbel"/>
                <a:cs typeface="Corbel"/>
              </a:rPr>
              <a:t>o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nal</a:t>
            </a:r>
            <a:r>
              <a:rPr sz="1600" b="1" spc="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</a:t>
            </a:r>
            <a:r>
              <a:rPr sz="1600" b="1" spc="-40" dirty="0">
                <a:solidFill>
                  <a:srgbClr val="009999"/>
                </a:solidFill>
                <a:latin typeface="Corbel"/>
                <a:cs typeface="Corbel"/>
              </a:rPr>
              <a:t>x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ercise</a:t>
            </a:r>
            <a:endParaRPr sz="1600" dirty="0">
              <a:latin typeface="Corbel"/>
              <a:cs typeface="Corbel"/>
            </a:endParaRPr>
          </a:p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F</a:t>
            </a:r>
            <a:r>
              <a:rPr sz="1600" b="1" spc="-25" dirty="0">
                <a:solidFill>
                  <a:srgbClr val="009999"/>
                </a:solidFill>
                <a:latin typeface="Corbel"/>
                <a:cs typeface="Corbel"/>
              </a:rPr>
              <a:t>u</a:t>
            </a:r>
            <a:r>
              <a:rPr sz="1600" b="1" spc="0" dirty="0">
                <a:solidFill>
                  <a:srgbClr val="009999"/>
                </a:solidFill>
                <a:latin typeface="Corbel"/>
                <a:cs typeface="Corbel"/>
              </a:rPr>
              <a:t>ll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-scale</a:t>
            </a: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</a:t>
            </a:r>
            <a:r>
              <a:rPr sz="1600" b="1" spc="-45" dirty="0">
                <a:solidFill>
                  <a:srgbClr val="009999"/>
                </a:solidFill>
                <a:latin typeface="Corbel"/>
                <a:cs typeface="Corbel"/>
              </a:rPr>
              <a:t>x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e</a:t>
            </a:r>
            <a:r>
              <a:rPr sz="1600" b="1" spc="-15" dirty="0">
                <a:solidFill>
                  <a:srgbClr val="009999"/>
                </a:solidFill>
                <a:latin typeface="Corbel"/>
                <a:cs typeface="Corbel"/>
              </a:rPr>
              <a:t>r</a:t>
            </a:r>
            <a:r>
              <a:rPr sz="1600" b="1" spc="-10" dirty="0">
                <a:solidFill>
                  <a:srgbClr val="009999"/>
                </a:solidFill>
                <a:latin typeface="Corbel"/>
                <a:cs typeface="Corbel"/>
              </a:rPr>
              <a:t>cise</a:t>
            </a:r>
            <a:endParaRPr lang="tr-TR" sz="1600" b="1" spc="-10" dirty="0">
              <a:solidFill>
                <a:srgbClr val="009999"/>
              </a:solidFill>
              <a:latin typeface="Corbel"/>
              <a:cs typeface="Corbel"/>
            </a:endParaRPr>
          </a:p>
          <a:p>
            <a:pPr marL="12700" algn="ctr">
              <a:lnSpc>
                <a:spcPct val="100000"/>
              </a:lnSpc>
            </a:pPr>
            <a:r>
              <a:rPr lang="en-US" sz="1600" b="1" dirty="0">
                <a:cs typeface="Calibri"/>
              </a:rPr>
              <a:t>(TWF</a:t>
            </a:r>
            <a:r>
              <a:rPr lang="en-US" sz="1600" b="1" spc="-70" dirty="0">
                <a:cs typeface="Calibri"/>
              </a:rPr>
              <a:t>P</a:t>
            </a:r>
            <a:r>
              <a:rPr lang="en-US" sz="1600" b="1" spc="-15" dirty="0">
                <a:cs typeface="Calibri"/>
              </a:rPr>
              <a:t>/</a:t>
            </a:r>
            <a:r>
              <a:rPr lang="en-US" sz="1600" b="1" spc="0" dirty="0">
                <a:cs typeface="Calibri"/>
              </a:rPr>
              <a:t>NT</a:t>
            </a:r>
            <a:r>
              <a:rPr lang="en-US" sz="1600" b="1" spc="-25" dirty="0">
                <a:cs typeface="Calibri"/>
              </a:rPr>
              <a:t>W</a:t>
            </a:r>
            <a:r>
              <a:rPr lang="en-US" sz="1600" b="1" spc="0" dirty="0">
                <a:cs typeface="Calibri"/>
              </a:rPr>
              <a:t>C</a:t>
            </a:r>
            <a:r>
              <a:rPr lang="en-US" sz="1600" b="1" spc="-10" dirty="0">
                <a:cs typeface="Calibri"/>
              </a:rPr>
              <a:t> </a:t>
            </a:r>
            <a:r>
              <a:rPr lang="en-US" sz="1600" b="1" spc="0" dirty="0">
                <a:cs typeface="Calibri"/>
              </a:rPr>
              <a:t>– CPA)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3B34BB9-DB01-0308-D16C-E8CC840CA775}"/>
              </a:ext>
            </a:extLst>
          </p:cNvPr>
          <p:cNvSpPr txBox="1">
            <a:spLocks/>
          </p:cNvSpPr>
          <p:nvPr/>
        </p:nvSpPr>
        <p:spPr>
          <a:xfrm>
            <a:off x="1238250" y="6553324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5606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3" y="1393798"/>
            <a:ext cx="8908187" cy="514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5-Point Star 35"/>
          <p:cNvSpPr/>
          <p:nvPr/>
        </p:nvSpPr>
        <p:spPr>
          <a:xfrm>
            <a:off x="6762288" y="4888022"/>
            <a:ext cx="353442" cy="30777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505412" y="3636420"/>
            <a:ext cx="353442" cy="30777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81038" y="-15871"/>
            <a:ext cx="8543925" cy="1325563"/>
          </a:xfrm>
          <a:prstGeom prst="rect">
            <a:avLst/>
          </a:prstGeom>
        </p:spPr>
        <p:txBody>
          <a:bodyPr vert="horz" wrap="square" lIns="0" tIns="477520" rIns="0" bIns="0" rtlCol="0">
            <a:noAutofit/>
          </a:bodyPr>
          <a:lstStyle/>
          <a:p>
            <a:pPr marL="153035" algn="ctr">
              <a:lnSpc>
                <a:spcPct val="100000"/>
              </a:lnSpc>
              <a:tabLst>
                <a:tab pos="7607934" algn="l"/>
              </a:tabLst>
            </a:pPr>
            <a:r>
              <a:rPr sz="4800" u="sng" spc="-55" dirty="0">
                <a:latin typeface="Calibri Light"/>
                <a:cs typeface="Calibri Light"/>
              </a:rPr>
              <a:t>N</a:t>
            </a:r>
            <a:r>
              <a:rPr sz="4800" u="sng" spc="-95" dirty="0">
                <a:latin typeface="Calibri Light"/>
                <a:cs typeface="Calibri Light"/>
              </a:rPr>
              <a:t>E</a:t>
            </a:r>
            <a:r>
              <a:rPr sz="4800" u="sng" spc="-60" dirty="0">
                <a:latin typeface="Calibri Light"/>
                <a:cs typeface="Calibri Light"/>
              </a:rPr>
              <a:t>A</a:t>
            </a:r>
            <a:r>
              <a:rPr sz="4800" u="sng" spc="-50" dirty="0">
                <a:latin typeface="Calibri Light"/>
                <a:cs typeface="Calibri Light"/>
              </a:rPr>
              <a:t>M</a:t>
            </a:r>
            <a:r>
              <a:rPr sz="4800" u="sng" spc="-225" dirty="0">
                <a:latin typeface="Calibri Light"/>
                <a:cs typeface="Calibri Light"/>
              </a:rPr>
              <a:t>W</a:t>
            </a:r>
            <a:r>
              <a:rPr sz="4800" u="sng" spc="-165" dirty="0">
                <a:latin typeface="Calibri Light"/>
                <a:cs typeface="Calibri Light"/>
              </a:rPr>
              <a:t>a</a:t>
            </a:r>
            <a:r>
              <a:rPr sz="4800" u="sng" spc="-100" dirty="0">
                <a:latin typeface="Calibri Light"/>
                <a:cs typeface="Calibri Light"/>
              </a:rPr>
              <a:t>v</a:t>
            </a:r>
            <a:r>
              <a:rPr sz="4800" u="sng" spc="-45" dirty="0">
                <a:latin typeface="Calibri Light"/>
                <a:cs typeface="Calibri Light"/>
              </a:rPr>
              <a:t>e</a:t>
            </a:r>
            <a:r>
              <a:rPr lang="en-US" sz="4800" u="sng" spc="-45" dirty="0">
                <a:latin typeface="Calibri Light"/>
                <a:cs typeface="Calibri Light"/>
              </a:rPr>
              <a:t>2</a:t>
            </a:r>
            <a:r>
              <a:rPr lang="en-US" sz="4800" u="sng" spc="-50" dirty="0">
                <a:latin typeface="Calibri Light"/>
                <a:cs typeface="Calibri Light"/>
              </a:rPr>
              <a:t>3 scenarios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541524" y="1490345"/>
            <a:ext cx="2441427" cy="92333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North Eastern Atlantic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Joint scenario (Mw=8.5) by </a:t>
            </a:r>
            <a:r>
              <a:rPr lang="en-US" b="1" dirty="0">
                <a:solidFill>
                  <a:schemeClr val="bg1"/>
                </a:solidFill>
              </a:rPr>
              <a:t>IPMA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b="1" dirty="0">
                <a:solidFill>
                  <a:schemeClr val="bg1"/>
                </a:solidFill>
              </a:rPr>
              <a:t>CENALT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78787" y="5574166"/>
            <a:ext cx="2550522" cy="92333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Eastern Mediterranean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Joint Scenario (Mw=8.1) by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INGV, NOA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KOERI 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823283" y="2413675"/>
            <a:ext cx="877246" cy="122274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29" idx="0"/>
          </p:cNvCxnSpPr>
          <p:nvPr/>
        </p:nvCxnSpPr>
        <p:spPr>
          <a:xfrm flipV="1">
            <a:off x="6054048" y="5195795"/>
            <a:ext cx="708240" cy="37837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516E5D3-1BB6-EB5E-3767-7A5E04B5E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4F589-3C9F-BE50-319B-74CA3139A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2" t="10314"/>
          <a:stretch/>
        </p:blipFill>
        <p:spPr>
          <a:xfrm>
            <a:off x="4270168" y="2120199"/>
            <a:ext cx="3059140" cy="1737423"/>
          </a:xfrm>
          <a:prstGeom prst="rect">
            <a:avLst/>
          </a:prstGeom>
        </p:spPr>
      </p:pic>
      <p:pic>
        <p:nvPicPr>
          <p:cNvPr id="7" name="Picture 6" descr="A picture containing text, map, screenshot, multimedia software&#10;&#10;Description automatically generated">
            <a:extLst>
              <a:ext uri="{FF2B5EF4-FFF2-40B4-BE49-F238E27FC236}">
                <a16:creationId xmlns:a16="http://schemas.microsoft.com/office/drawing/2014/main" id="{34E9827C-9716-FFF1-8D77-24E07194AD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634"/>
          <a:stretch/>
        </p:blipFill>
        <p:spPr bwMode="auto">
          <a:xfrm>
            <a:off x="1527194" y="3984328"/>
            <a:ext cx="2712393" cy="255555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D3DDE1F-D947-DA89-2D4E-2197516C726D}"/>
              </a:ext>
            </a:extLst>
          </p:cNvPr>
          <p:cNvSpPr txBox="1">
            <a:spLocks/>
          </p:cNvSpPr>
          <p:nvPr/>
        </p:nvSpPr>
        <p:spPr>
          <a:xfrm>
            <a:off x="1238250" y="6553324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9063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E287-405E-3A96-FF2C-D2B05468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AC50-3D69-CDF5-9112-531ADC23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9C20A-568B-FD38-81E0-8B7B8A3A1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88" y="1825625"/>
            <a:ext cx="7918897" cy="3977583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A7B5A55-0BCA-0DE8-6B1F-4E21C54BEA28}"/>
              </a:ext>
            </a:extLst>
          </p:cNvPr>
          <p:cNvSpPr txBox="1">
            <a:spLocks/>
          </p:cNvSpPr>
          <p:nvPr/>
        </p:nvSpPr>
        <p:spPr>
          <a:xfrm>
            <a:off x="384125" y="275063"/>
            <a:ext cx="8543925" cy="1325563"/>
          </a:xfrm>
          <a:prstGeom prst="rect">
            <a:avLst/>
          </a:prstGeom>
        </p:spPr>
        <p:txBody>
          <a:bodyPr vert="horz" wrap="square" lIns="0" tIns="605027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2715"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000" u="sng" spc="-50">
                <a:latin typeface="Calibri Light"/>
                <a:cs typeface="Calibri Light"/>
              </a:rPr>
              <a:t>A</a:t>
            </a:r>
            <a:r>
              <a:rPr lang="en-US" sz="4000" u="sng" spc="-80">
                <a:latin typeface="Calibri Light"/>
                <a:cs typeface="Calibri Light"/>
              </a:rPr>
              <a:t>nn</a:t>
            </a:r>
            <a:r>
              <a:rPr lang="en-US" sz="4000" u="sng" spc="-50">
                <a:latin typeface="Calibri Light"/>
                <a:cs typeface="Calibri Light"/>
              </a:rPr>
              <a:t>o</a:t>
            </a:r>
            <a:r>
              <a:rPr lang="en-US" sz="4000" u="sng" spc="-80">
                <a:latin typeface="Calibri Light"/>
                <a:cs typeface="Calibri Light"/>
              </a:rPr>
              <a:t>un</a:t>
            </a:r>
            <a:r>
              <a:rPr lang="en-US" sz="4000" u="sng" spc="-50">
                <a:latin typeface="Calibri Light"/>
                <a:cs typeface="Calibri Light"/>
              </a:rPr>
              <a:t>c</a:t>
            </a:r>
            <a:r>
              <a:rPr lang="en-US" sz="4000" u="sng" spc="-65">
                <a:latin typeface="Calibri Light"/>
                <a:cs typeface="Calibri Light"/>
              </a:rPr>
              <a:t>e</a:t>
            </a:r>
            <a:r>
              <a:rPr lang="en-US" sz="4000" u="sng" spc="-95">
                <a:latin typeface="Calibri Light"/>
                <a:cs typeface="Calibri Light"/>
              </a:rPr>
              <a:t>m</a:t>
            </a:r>
            <a:r>
              <a:rPr lang="en-US" sz="4000" u="sng" spc="-65">
                <a:latin typeface="Calibri Light"/>
                <a:cs typeface="Calibri Light"/>
              </a:rPr>
              <a:t>e</a:t>
            </a:r>
            <a:r>
              <a:rPr lang="en-US" sz="4000" u="sng" spc="-125">
                <a:latin typeface="Calibri Light"/>
                <a:cs typeface="Calibri Light"/>
              </a:rPr>
              <a:t>n</a:t>
            </a:r>
            <a:r>
              <a:rPr lang="en-US" sz="4000" u="sng" spc="-70">
                <a:latin typeface="Calibri Light"/>
                <a:cs typeface="Calibri Light"/>
              </a:rPr>
              <a:t>t</a:t>
            </a:r>
            <a:r>
              <a:rPr lang="en-US" sz="4000" u="sng" spc="-20">
                <a:latin typeface="Calibri Light"/>
                <a:cs typeface="Calibri Light"/>
              </a:rPr>
              <a:t>s</a:t>
            </a:r>
            <a:r>
              <a:rPr lang="en-US" sz="4000" u="sng" spc="-130">
                <a:latin typeface="Calibri Light"/>
                <a:cs typeface="Calibri Light"/>
              </a:rPr>
              <a:t> </a:t>
            </a:r>
            <a:r>
              <a:rPr lang="en-US" sz="4000" u="sng" spc="-155">
                <a:latin typeface="Calibri Light"/>
                <a:cs typeface="Calibri Light"/>
              </a:rPr>
              <a:t>f</a:t>
            </a:r>
            <a:r>
              <a:rPr lang="en-US" sz="4000" u="sng" spc="-50">
                <a:latin typeface="Calibri Light"/>
                <a:cs typeface="Calibri Light"/>
              </a:rPr>
              <a:t>o</a:t>
            </a:r>
            <a:r>
              <a:rPr lang="en-US" sz="4000" u="sng" spc="-15">
                <a:latin typeface="Calibri Light"/>
                <a:cs typeface="Calibri Light"/>
              </a:rPr>
              <a:t>r</a:t>
            </a:r>
            <a:r>
              <a:rPr lang="en-US" sz="4000" u="sng" spc="-125">
                <a:latin typeface="Calibri Light"/>
                <a:cs typeface="Calibri Light"/>
              </a:rPr>
              <a:t> </a:t>
            </a:r>
            <a:r>
              <a:rPr lang="en-US" sz="4000" u="sng" spc="-75">
                <a:latin typeface="Calibri Light"/>
                <a:cs typeface="Calibri Light"/>
              </a:rPr>
              <a:t>N</a:t>
            </a:r>
            <a:r>
              <a:rPr lang="en-US" sz="4000" u="sng" spc="-105">
                <a:latin typeface="Calibri Light"/>
                <a:cs typeface="Calibri Light"/>
              </a:rPr>
              <a:t>E</a:t>
            </a:r>
            <a:r>
              <a:rPr lang="en-US" sz="4000" u="sng" spc="-50">
                <a:latin typeface="Calibri Light"/>
                <a:cs typeface="Calibri Light"/>
              </a:rPr>
              <a:t>A</a:t>
            </a:r>
            <a:r>
              <a:rPr lang="en-US" sz="4000" u="sng" spc="-90">
                <a:latin typeface="Calibri Light"/>
                <a:cs typeface="Calibri Light"/>
              </a:rPr>
              <a:t>M</a:t>
            </a:r>
            <a:r>
              <a:rPr lang="en-US" sz="4000" u="sng" spc="-225">
                <a:latin typeface="Calibri Light"/>
                <a:cs typeface="Calibri Light"/>
              </a:rPr>
              <a:t>W</a:t>
            </a:r>
            <a:r>
              <a:rPr lang="en-US" sz="4000" u="sng" spc="-140">
                <a:latin typeface="Calibri Light"/>
                <a:cs typeface="Calibri Light"/>
              </a:rPr>
              <a:t>a</a:t>
            </a:r>
            <a:r>
              <a:rPr lang="en-US" sz="4000" u="sng" spc="-100">
                <a:latin typeface="Calibri Light"/>
                <a:cs typeface="Calibri Light"/>
              </a:rPr>
              <a:t>v</a:t>
            </a:r>
            <a:r>
              <a:rPr lang="en-US" sz="4000" u="sng" spc="-65">
                <a:latin typeface="Calibri Light"/>
                <a:cs typeface="Calibri Light"/>
              </a:rPr>
              <a:t>e</a:t>
            </a:r>
            <a:r>
              <a:rPr lang="en-US" sz="4000" u="sng" spc="-75">
                <a:latin typeface="Calibri Light"/>
                <a:cs typeface="Calibri Light"/>
              </a:rPr>
              <a:t>23</a:t>
            </a:r>
            <a:endParaRPr lang="en-US" sz="4000" dirty="0">
              <a:latin typeface="Calibri Light"/>
              <a:cs typeface="Calibri Ligh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C88CF30-328A-82BF-BFC1-45E7824A1D1B}"/>
              </a:ext>
            </a:extLst>
          </p:cNvPr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1DA4B-08D7-DCD9-8A89-FDE6566FD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649B277-7C1C-E076-3386-233FE16561E7}"/>
              </a:ext>
            </a:extLst>
          </p:cNvPr>
          <p:cNvSpPr txBox="1">
            <a:spLocks/>
          </p:cNvSpPr>
          <p:nvPr/>
        </p:nvSpPr>
        <p:spPr>
          <a:xfrm>
            <a:off x="1107386" y="6535921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91717FD5-A1D4-ED38-2319-20EE86141FF1}"/>
              </a:ext>
            </a:extLst>
          </p:cNvPr>
          <p:cNvSpPr txBox="1"/>
          <p:nvPr/>
        </p:nvSpPr>
        <p:spPr>
          <a:xfrm>
            <a:off x="0" y="5838369"/>
            <a:ext cx="9882888" cy="3493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27200"/>
              </a:lnSpc>
            </a:pPr>
            <a:r>
              <a:rPr sz="1800" spc="0" dirty="0">
                <a:latin typeface="Calibri"/>
                <a:cs typeface="Calibri"/>
              </a:rPr>
              <a:t>IOC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Ci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0" dirty="0">
                <a:latin typeface="Calibri"/>
                <a:cs typeface="Calibri"/>
              </a:rPr>
              <a:t>ular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lang="en-US" sz="1800" spc="-10" dirty="0">
                <a:latin typeface="Calibri"/>
                <a:cs typeface="Calibri"/>
              </a:rPr>
              <a:t> 2950 and 2950_form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en-US" sz="1800" spc="-5" dirty="0">
                <a:latin typeface="Calibri"/>
                <a:cs typeface="Calibri"/>
              </a:rPr>
              <a:t>10</a:t>
            </a:r>
            <a:r>
              <a:rPr sz="1800" spc="-7" baseline="25462" dirty="0">
                <a:latin typeface="Calibri"/>
                <a:cs typeface="Calibri"/>
              </a:rPr>
              <a:t>t</a:t>
            </a:r>
            <a:r>
              <a:rPr sz="1800" spc="0" baseline="25462" dirty="0">
                <a:latin typeface="Calibri"/>
                <a:cs typeface="Calibri"/>
              </a:rPr>
              <a:t>h</a:t>
            </a:r>
            <a:r>
              <a:rPr sz="1800" spc="195" baseline="25462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n-US" sz="1800" spc="0" dirty="0">
                <a:latin typeface="Calibri"/>
                <a:cs typeface="Calibri"/>
              </a:rPr>
              <a:t>July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</a:t>
            </a:r>
            <a:r>
              <a:rPr lang="en-US" sz="1800" spc="-10" dirty="0">
                <a:latin typeface="Calibri"/>
                <a:cs typeface="Calibri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23150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B2DF8413-6082-F92E-95C9-FB2EBD74B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17" y="1357230"/>
            <a:ext cx="8611645" cy="5250579"/>
          </a:xfr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559497E7-424A-248F-86DB-8FC336287CDD}"/>
              </a:ext>
            </a:extLst>
          </p:cNvPr>
          <p:cNvSpPr txBox="1">
            <a:spLocks/>
          </p:cNvSpPr>
          <p:nvPr/>
        </p:nvSpPr>
        <p:spPr>
          <a:xfrm>
            <a:off x="681037" y="402101"/>
            <a:ext cx="8543925" cy="566744"/>
          </a:xfrm>
          <a:prstGeom prst="rect">
            <a:avLst/>
          </a:prstGeom>
        </p:spPr>
        <p:txBody>
          <a:bodyPr vert="horz" wrap="square" lIns="0" tIns="605027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2715" algn="ctr">
              <a:lnSpc>
                <a:spcPct val="100000"/>
              </a:lnSpc>
              <a:tabLst>
                <a:tab pos="7607934" algn="l"/>
              </a:tabLst>
            </a:pPr>
            <a:r>
              <a:rPr lang="en-US" sz="3400" u="sng" spc="-50" dirty="0">
                <a:latin typeface="Calibri Light"/>
                <a:cs typeface="Calibri Light"/>
              </a:rPr>
              <a:t>Preparations </a:t>
            </a:r>
            <a:r>
              <a:rPr lang="en-US" sz="3400" u="sng" spc="-155" dirty="0">
                <a:latin typeface="Calibri Light"/>
                <a:cs typeface="Calibri Light"/>
              </a:rPr>
              <a:t>f</a:t>
            </a:r>
            <a:r>
              <a:rPr lang="en-US" sz="3400" u="sng" spc="-50" dirty="0">
                <a:latin typeface="Calibri Light"/>
                <a:cs typeface="Calibri Light"/>
              </a:rPr>
              <a:t>o</a:t>
            </a:r>
            <a:r>
              <a:rPr lang="en-US" sz="3400" u="sng" spc="-15" dirty="0">
                <a:latin typeface="Calibri Light"/>
                <a:cs typeface="Calibri Light"/>
              </a:rPr>
              <a:t>r</a:t>
            </a:r>
            <a:r>
              <a:rPr lang="en-US" sz="3400" u="sng" spc="-125" dirty="0">
                <a:latin typeface="Calibri Light"/>
                <a:cs typeface="Calibri Light"/>
              </a:rPr>
              <a:t> </a:t>
            </a:r>
            <a:r>
              <a:rPr lang="en-US" sz="3400" u="sng" spc="-75" dirty="0">
                <a:latin typeface="Calibri Light"/>
                <a:cs typeface="Calibri Light"/>
              </a:rPr>
              <a:t>N</a:t>
            </a:r>
            <a:r>
              <a:rPr lang="en-US" sz="3400" u="sng" spc="-105" dirty="0">
                <a:latin typeface="Calibri Light"/>
                <a:cs typeface="Calibri Light"/>
              </a:rPr>
              <a:t>E</a:t>
            </a:r>
            <a:r>
              <a:rPr lang="en-US" sz="3400" u="sng" spc="-50" dirty="0">
                <a:latin typeface="Calibri Light"/>
                <a:cs typeface="Calibri Light"/>
              </a:rPr>
              <a:t>A</a:t>
            </a:r>
            <a:r>
              <a:rPr lang="en-US" sz="3400" u="sng" spc="-90" dirty="0">
                <a:latin typeface="Calibri Light"/>
                <a:cs typeface="Calibri Light"/>
              </a:rPr>
              <a:t>M</a:t>
            </a:r>
            <a:r>
              <a:rPr lang="en-US" sz="3400" u="sng" spc="-225" dirty="0">
                <a:latin typeface="Calibri Light"/>
                <a:cs typeface="Calibri Light"/>
              </a:rPr>
              <a:t>W</a:t>
            </a:r>
            <a:r>
              <a:rPr lang="en-US" sz="3400" u="sng" spc="-140" dirty="0">
                <a:latin typeface="Calibri Light"/>
                <a:cs typeface="Calibri Light"/>
              </a:rPr>
              <a:t>a</a:t>
            </a:r>
            <a:r>
              <a:rPr lang="en-US" sz="3400" u="sng" spc="-100" dirty="0">
                <a:latin typeface="Calibri Light"/>
                <a:cs typeface="Calibri Light"/>
              </a:rPr>
              <a:t>v</a:t>
            </a:r>
            <a:r>
              <a:rPr lang="en-US" sz="3400" u="sng" spc="-65" dirty="0">
                <a:latin typeface="Calibri Light"/>
                <a:cs typeface="Calibri Light"/>
              </a:rPr>
              <a:t>e</a:t>
            </a:r>
            <a:r>
              <a:rPr lang="en-US" sz="3400" u="sng" spc="-75" dirty="0">
                <a:latin typeface="Calibri Light"/>
                <a:cs typeface="Calibri Light"/>
              </a:rPr>
              <a:t>23</a:t>
            </a:r>
            <a:endParaRPr lang="en-US" sz="3400" dirty="0">
              <a:latin typeface="Calibri Light"/>
              <a:cs typeface="Calibri 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CE33FE-645A-0C4C-AFC0-6BF8E9C202AD}"/>
              </a:ext>
            </a:extLst>
          </p:cNvPr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B05B7-25DA-648F-2447-07111D5E7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E2F4286-03A8-C55F-0A74-0F80A2D75E18}"/>
              </a:ext>
            </a:extLst>
          </p:cNvPr>
          <p:cNvSpPr txBox="1">
            <a:spLocks/>
          </p:cNvSpPr>
          <p:nvPr/>
        </p:nvSpPr>
        <p:spPr>
          <a:xfrm>
            <a:off x="1323545" y="6578632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9956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07F14-AE89-3C9F-C8A6-42DEEC2A0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7BD2D40-62D3-27CE-CA9F-94D628CC0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7" y="296163"/>
            <a:ext cx="8543925" cy="566744"/>
          </a:xfrm>
          <a:prstGeom prst="rect">
            <a:avLst/>
          </a:prstGeom>
        </p:spPr>
        <p:txBody>
          <a:bodyPr vert="horz" wrap="square" lIns="0" tIns="605027" rIns="0" bIns="0" rtlCol="0">
            <a:noAutofit/>
          </a:bodyPr>
          <a:lstStyle/>
          <a:p>
            <a:pPr marL="132715" algn="ctr">
              <a:lnSpc>
                <a:spcPct val="100000"/>
              </a:lnSpc>
              <a:tabLst>
                <a:tab pos="7607934" algn="l"/>
              </a:tabLst>
            </a:pPr>
            <a:r>
              <a:rPr lang="en-US" sz="3200" u="sng" spc="-50" dirty="0">
                <a:latin typeface="Calibri Light"/>
                <a:cs typeface="Calibri Light"/>
              </a:rPr>
              <a:t>Preparations </a:t>
            </a:r>
            <a:r>
              <a:rPr sz="3200" u="sng" spc="-155" dirty="0">
                <a:latin typeface="Calibri Light"/>
                <a:cs typeface="Calibri Light"/>
              </a:rPr>
              <a:t>f</a:t>
            </a:r>
            <a:r>
              <a:rPr sz="3200" u="sng" spc="-50" dirty="0">
                <a:latin typeface="Calibri Light"/>
                <a:cs typeface="Calibri Light"/>
              </a:rPr>
              <a:t>o</a:t>
            </a:r>
            <a:r>
              <a:rPr sz="3200" u="sng" spc="-15" dirty="0">
                <a:latin typeface="Calibri Light"/>
                <a:cs typeface="Calibri Light"/>
              </a:rPr>
              <a:t>r</a:t>
            </a:r>
            <a:r>
              <a:rPr sz="3200" u="sng" spc="-125" dirty="0">
                <a:latin typeface="Calibri Light"/>
                <a:cs typeface="Calibri Light"/>
              </a:rPr>
              <a:t> </a:t>
            </a:r>
            <a:r>
              <a:rPr sz="3200" u="sng" spc="-75" dirty="0">
                <a:latin typeface="Calibri Light"/>
                <a:cs typeface="Calibri Light"/>
              </a:rPr>
              <a:t>N</a:t>
            </a:r>
            <a:r>
              <a:rPr sz="3200" u="sng" spc="-105" dirty="0">
                <a:latin typeface="Calibri Light"/>
                <a:cs typeface="Calibri Light"/>
              </a:rPr>
              <a:t>E</a:t>
            </a:r>
            <a:r>
              <a:rPr sz="3200" u="sng" spc="-50" dirty="0">
                <a:latin typeface="Calibri Light"/>
                <a:cs typeface="Calibri Light"/>
              </a:rPr>
              <a:t>A</a:t>
            </a:r>
            <a:r>
              <a:rPr sz="3200" u="sng" spc="-90" dirty="0">
                <a:latin typeface="Calibri Light"/>
                <a:cs typeface="Calibri Light"/>
              </a:rPr>
              <a:t>M</a:t>
            </a:r>
            <a:r>
              <a:rPr sz="3200" u="sng" spc="-225" dirty="0">
                <a:latin typeface="Calibri Light"/>
                <a:cs typeface="Calibri Light"/>
              </a:rPr>
              <a:t>W</a:t>
            </a:r>
            <a:r>
              <a:rPr sz="3200" u="sng" spc="-140" dirty="0">
                <a:latin typeface="Calibri Light"/>
                <a:cs typeface="Calibri Light"/>
              </a:rPr>
              <a:t>a</a:t>
            </a:r>
            <a:r>
              <a:rPr sz="3200" u="sng" spc="-100" dirty="0">
                <a:latin typeface="Calibri Light"/>
                <a:cs typeface="Calibri Light"/>
              </a:rPr>
              <a:t>v</a:t>
            </a:r>
            <a:r>
              <a:rPr sz="3200" u="sng" spc="-65" dirty="0">
                <a:latin typeface="Calibri Light"/>
                <a:cs typeface="Calibri Light"/>
              </a:rPr>
              <a:t>e</a:t>
            </a:r>
            <a:r>
              <a:rPr lang="en-US" sz="3200" u="sng" spc="-75" dirty="0">
                <a:latin typeface="Calibri Light"/>
                <a:cs typeface="Calibri Light"/>
              </a:rPr>
              <a:t>23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26742AF-3D2F-E659-624E-12C63C96A124}"/>
              </a:ext>
            </a:extLst>
          </p:cNvPr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7845C-9A10-A1AB-4AD1-9F82D7442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3A7117D4-7011-7F78-FC27-FB1C13794085}"/>
              </a:ext>
            </a:extLst>
          </p:cNvPr>
          <p:cNvSpPr txBox="1"/>
          <p:nvPr/>
        </p:nvSpPr>
        <p:spPr>
          <a:xfrm>
            <a:off x="681038" y="1929843"/>
            <a:ext cx="8543925" cy="38042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 defTabSz="457200">
              <a:lnSpc>
                <a:spcPct val="150000"/>
              </a:lnSpc>
              <a:spcAft>
                <a:spcPts val="1200"/>
              </a:spcAft>
            </a:pPr>
            <a:endParaRPr lang="en-US" b="1" dirty="0">
              <a:cs typeface="Calibri"/>
            </a:endParaRPr>
          </a:p>
        </p:txBody>
      </p:sp>
      <p:pic>
        <p:nvPicPr>
          <p:cNvPr id="6" name="Picture 5" descr="A close-up of a brochure&#10;&#10;Description automatically generated">
            <a:extLst>
              <a:ext uri="{FF2B5EF4-FFF2-40B4-BE49-F238E27FC236}">
                <a16:creationId xmlns:a16="http://schemas.microsoft.com/office/drawing/2014/main" id="{F958760C-55E6-6013-6D51-98D7D9FB9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73" y="1210230"/>
            <a:ext cx="6010584" cy="5296172"/>
          </a:xfrm>
          <a:prstGeom prst="rect">
            <a:avLst/>
          </a:prstGeom>
        </p:spPr>
      </p:pic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32D65D80-1B73-8139-7E3D-44443C6D6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402" y="1200704"/>
            <a:ext cx="3029106" cy="5305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6966F0-552A-8888-FC16-3925FE935161}"/>
              </a:ext>
            </a:extLst>
          </p:cNvPr>
          <p:cNvSpPr txBox="1"/>
          <p:nvPr/>
        </p:nvSpPr>
        <p:spPr>
          <a:xfrm>
            <a:off x="6419838" y="6352513"/>
            <a:ext cx="34746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Special thanks to Maria Camila </a:t>
            </a:r>
            <a:r>
              <a:rPr lang="en-US" sz="1400" i="1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León Duque</a:t>
            </a:r>
            <a:r>
              <a:rPr lang="en-US" sz="1400" i="1" dirty="0"/>
              <a:t>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9F62A13-6BDA-D71C-DEC8-9E46E293DE83}"/>
              </a:ext>
            </a:extLst>
          </p:cNvPr>
          <p:cNvSpPr txBox="1">
            <a:spLocks/>
          </p:cNvSpPr>
          <p:nvPr/>
        </p:nvSpPr>
        <p:spPr>
          <a:xfrm>
            <a:off x="1329786" y="6578547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6210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C2C93F-1EA9-7D19-ABA4-2E9FEC30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1" y="2316298"/>
            <a:ext cx="6262106" cy="3967414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52ED3308-A016-DDEB-AB9B-D6A863A7C9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38" y="-80920"/>
            <a:ext cx="8543925" cy="1325563"/>
          </a:xfrm>
          <a:prstGeom prst="rect">
            <a:avLst/>
          </a:prstGeom>
        </p:spPr>
        <p:txBody>
          <a:bodyPr vert="horz" wrap="square" lIns="0" tIns="605027" rIns="0" bIns="0" rtlCol="0">
            <a:noAutofit/>
          </a:bodyPr>
          <a:lstStyle/>
          <a:p>
            <a:pPr marL="132715"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000" u="sng" spc="-50" dirty="0">
                <a:latin typeface="Calibri Light"/>
                <a:cs typeface="Calibri Light"/>
              </a:rPr>
              <a:t>Participation Statistics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EE2DDA18-E779-2C49-070E-8EDD4B7C09C9}"/>
              </a:ext>
            </a:extLst>
          </p:cNvPr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71FA4E-03B3-71A2-C8ED-F7FDC67A9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4DDA0F-C742-CC57-53D1-52A9C3B3224F}"/>
              </a:ext>
            </a:extLst>
          </p:cNvPr>
          <p:cNvSpPr txBox="1"/>
          <p:nvPr/>
        </p:nvSpPr>
        <p:spPr>
          <a:xfrm>
            <a:off x="238822" y="1518777"/>
            <a:ext cx="942835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IOC CL 2950: “Very importantly, Member States registered as recipients of a Tsunami Service Provider are urged to also subscribe to the exercise through the online form”.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3AA00-499E-B83E-EBCC-962EB61BC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645" y="4273551"/>
            <a:ext cx="3446231" cy="201352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61126F6-F831-82A5-63E7-8080B501AA40}"/>
              </a:ext>
            </a:extLst>
          </p:cNvPr>
          <p:cNvSpPr txBox="1">
            <a:spLocks/>
          </p:cNvSpPr>
          <p:nvPr/>
        </p:nvSpPr>
        <p:spPr>
          <a:xfrm>
            <a:off x="1238250" y="6510663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0013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5027" rIns="0" bIns="0" rtlCol="0">
            <a:noAutofit/>
          </a:bodyPr>
          <a:lstStyle/>
          <a:p>
            <a:pPr marL="132715" algn="ctr">
              <a:lnSpc>
                <a:spcPct val="100000"/>
              </a:lnSpc>
              <a:tabLst>
                <a:tab pos="7607934" algn="l"/>
              </a:tabLst>
            </a:pPr>
            <a:r>
              <a:rPr lang="en-US" sz="4000" u="sng" spc="-50" dirty="0">
                <a:latin typeface="Calibri Light"/>
                <a:cs typeface="Calibri Light"/>
              </a:rPr>
              <a:t>Evaluation </a:t>
            </a:r>
            <a:r>
              <a:rPr lang="en-US" sz="4000" u="sng" spc="-155" dirty="0">
                <a:latin typeface="Calibri Light"/>
                <a:cs typeface="Calibri Light"/>
              </a:rPr>
              <a:t>in numbers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56" y="13716"/>
            <a:ext cx="1688973" cy="72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0"/>
          <p:cNvSpPr txBox="1"/>
          <p:nvPr/>
        </p:nvSpPr>
        <p:spPr>
          <a:xfrm>
            <a:off x="430392" y="2106517"/>
            <a:ext cx="9045216" cy="461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 defTabSz="457200">
              <a:lnSpc>
                <a:spcPct val="150000"/>
              </a:lnSpc>
            </a:pPr>
            <a:r>
              <a:rPr lang="en-US" sz="2000" b="1" dirty="0">
                <a:cs typeface="Calibri"/>
              </a:rPr>
              <a:t>44 Evaluation forms have been received.</a:t>
            </a:r>
          </a:p>
          <a:p>
            <a:pPr marL="298450" marR="12700" indent="-285750" algn="just" defTabSz="457200">
              <a:lnSpc>
                <a:spcPct val="150000"/>
              </a:lnSpc>
              <a:buFontTx/>
              <a:buChar char="-"/>
            </a:pPr>
            <a:r>
              <a:rPr lang="en-US" sz="2000" b="1" dirty="0">
                <a:cs typeface="Calibri"/>
              </a:rPr>
              <a:t>Phase A (TSP): 5 Member States</a:t>
            </a:r>
          </a:p>
          <a:p>
            <a:pPr marL="12700" marR="12700" algn="just" defTabSz="457200">
              <a:lnSpc>
                <a:spcPct val="150000"/>
              </a:lnSpc>
            </a:pPr>
            <a:r>
              <a:rPr lang="en-US" sz="2000" dirty="0">
                <a:cs typeface="Calibri"/>
              </a:rPr>
              <a:t>France (CENALT), Greece (NOA), Italy (INGV), Portugal (IPMA) &amp; Turkey (KOERI)</a:t>
            </a:r>
          </a:p>
          <a:p>
            <a:pPr marL="298450" marR="12700" indent="-285750" algn="just" defTabSz="457200">
              <a:lnSpc>
                <a:spcPct val="150000"/>
              </a:lnSpc>
              <a:buFontTx/>
              <a:buChar char="-"/>
            </a:pPr>
            <a:r>
              <a:rPr lang="en-US" sz="2000" b="1" dirty="0">
                <a:cs typeface="Calibri"/>
              </a:rPr>
              <a:t>Phase A (TSR): 9 Member States and 1 International body</a:t>
            </a:r>
          </a:p>
          <a:p>
            <a:pPr marL="12700" marR="12700" algn="just" defTabSz="457200">
              <a:lnSpc>
                <a:spcPct val="150000"/>
              </a:lnSpc>
            </a:pPr>
            <a:r>
              <a:rPr lang="en-US" sz="2000" dirty="0">
                <a:cs typeface="Calibri"/>
              </a:rPr>
              <a:t>Cyprus, Finland, France, Greece, Italy, Portugal, Romania, Spain &amp; Turkey and ERCC</a:t>
            </a:r>
          </a:p>
          <a:p>
            <a:pPr marL="298450" marR="12700" indent="-285750" algn="just" defTabSz="457200">
              <a:lnSpc>
                <a:spcPct val="150000"/>
              </a:lnSpc>
              <a:buFontTx/>
              <a:buChar char="-"/>
            </a:pPr>
            <a:r>
              <a:rPr lang="en-US" sz="2000" b="1" dirty="0">
                <a:cs typeface="Calibri"/>
              </a:rPr>
              <a:t>Phase B: 14 Member States subscribed – 4 filled evaluation forms</a:t>
            </a:r>
          </a:p>
          <a:p>
            <a:pPr marL="12700" marR="12700" algn="just" defTabSz="457200">
              <a:lnSpc>
                <a:spcPct val="150000"/>
              </a:lnSpc>
            </a:pPr>
            <a:r>
              <a:rPr lang="en-US" sz="2000" dirty="0">
                <a:cs typeface="Calibri"/>
              </a:rPr>
              <a:t>	Cyprus, Italy, Spain &amp; Turkey</a:t>
            </a:r>
          </a:p>
          <a:p>
            <a:pPr marL="298450" marR="12700" indent="-285750" algn="just" defTabSz="457200">
              <a:lnSpc>
                <a:spcPct val="150000"/>
              </a:lnSpc>
              <a:buFontTx/>
              <a:buChar char="-"/>
            </a:pPr>
            <a:r>
              <a:rPr lang="en-US" sz="2000" b="1" dirty="0">
                <a:cs typeface="Calibri"/>
              </a:rPr>
              <a:t>Phase C: 1 Member State</a:t>
            </a:r>
          </a:p>
          <a:p>
            <a:pPr marL="12700" marR="12700" algn="just" defTabSz="457200">
              <a:lnSpc>
                <a:spcPct val="150000"/>
              </a:lnSpc>
            </a:pPr>
            <a:r>
              <a:rPr lang="en-US" sz="2000" dirty="0">
                <a:cs typeface="Calibri"/>
              </a:rPr>
              <a:t>	Finland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9CDF4-FBE0-C454-61DC-B080FD4F7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46" y="13716"/>
            <a:ext cx="2282798" cy="73152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A503FFE-0257-1DCB-853C-B50B53CED491}"/>
              </a:ext>
            </a:extLst>
          </p:cNvPr>
          <p:cNvSpPr txBox="1">
            <a:spLocks/>
          </p:cNvSpPr>
          <p:nvPr/>
        </p:nvSpPr>
        <p:spPr>
          <a:xfrm>
            <a:off x="1238250" y="6460490"/>
            <a:ext cx="7429500" cy="265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/>
              <a:t>ICG/</a:t>
            </a:r>
            <a:r>
              <a:rPr lang="en-GB" sz="1200" i="1" dirty="0" err="1"/>
              <a:t>NEAMTWS</a:t>
            </a:r>
            <a:r>
              <a:rPr lang="en-GB" sz="1200" i="1" dirty="0"/>
              <a:t> </a:t>
            </a:r>
            <a:r>
              <a:rPr lang="tr-TR" sz="1200" i="1" dirty="0"/>
              <a:t>SC and </a:t>
            </a:r>
            <a:r>
              <a:rPr lang="tr-TR" sz="1200" i="1" dirty="0" err="1"/>
              <a:t>Information</a:t>
            </a:r>
            <a:r>
              <a:rPr lang="tr-TR" sz="1200" i="1" dirty="0"/>
              <a:t> </a:t>
            </a:r>
            <a:r>
              <a:rPr lang="tr-TR" sz="1200" i="1" dirty="0" err="1"/>
              <a:t>Session</a:t>
            </a:r>
            <a:r>
              <a:rPr lang="en-GB" sz="1200" i="1" dirty="0"/>
              <a:t> ●  </a:t>
            </a:r>
            <a:r>
              <a:rPr lang="tr-TR" sz="1200" i="1" dirty="0"/>
              <a:t>13 May </a:t>
            </a:r>
            <a:r>
              <a:rPr lang="en-GB" sz="1200" i="1" dirty="0"/>
              <a:t>2024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4290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5633</TotalTime>
  <Words>2894</Words>
  <Application>Microsoft Office PowerPoint</Application>
  <PresentationFormat>A4 Paper (210x297 mm)</PresentationFormat>
  <Paragraphs>235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Steps of NEAMWave23</vt:lpstr>
      <vt:lpstr>NEAMWave23 scenarios</vt:lpstr>
      <vt:lpstr>PowerPoint Presentation</vt:lpstr>
      <vt:lpstr>PowerPoint Presentation</vt:lpstr>
      <vt:lpstr>Preparations for NEAMWave23</vt:lpstr>
      <vt:lpstr>Participation Statistics</vt:lpstr>
      <vt:lpstr>Evaluation in numbers</vt:lpstr>
      <vt:lpstr>NEAMWave23 &amp; Tsunami Ready</vt:lpstr>
      <vt:lpstr>NEAMWave23 &amp; Tsunami Ready</vt:lpstr>
      <vt:lpstr>Next steps – PoA of TT-TE</vt:lpstr>
      <vt:lpstr>Recommendations of the Task Team on Tsunami Exercises</vt:lpstr>
      <vt:lpstr>Recommendations of the Task Team on Tsunami Exercises</vt:lpstr>
      <vt:lpstr>TT-TE Next Actions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PREPARATIONS FOR NEAMWave20</dc:title>
  <dc:creator>Ceren Ozer Sozdinler</dc:creator>
  <cp:lastModifiedBy>Ceren ÖZER SÖZDİNLER</cp:lastModifiedBy>
  <cp:revision>135</cp:revision>
  <dcterms:created xsi:type="dcterms:W3CDTF">2020-04-20T02:04:48Z</dcterms:created>
  <dcterms:modified xsi:type="dcterms:W3CDTF">2024-05-12T18:35:06Z</dcterms:modified>
</cp:coreProperties>
</file>