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32"/>
  </p:notesMasterIdLst>
  <p:sldIdLst>
    <p:sldId id="278" r:id="rId6"/>
    <p:sldId id="270" r:id="rId7"/>
    <p:sldId id="1129" r:id="rId8"/>
    <p:sldId id="1617" r:id="rId9"/>
    <p:sldId id="269" r:id="rId10"/>
    <p:sldId id="11366" r:id="rId11"/>
    <p:sldId id="322" r:id="rId12"/>
    <p:sldId id="1587" r:id="rId13"/>
    <p:sldId id="3661" r:id="rId14"/>
    <p:sldId id="11363" r:id="rId15"/>
    <p:sldId id="3648" r:id="rId16"/>
    <p:sldId id="11369" r:id="rId17"/>
    <p:sldId id="11370" r:id="rId18"/>
    <p:sldId id="11376" r:id="rId19"/>
    <p:sldId id="11371" r:id="rId20"/>
    <p:sldId id="11372" r:id="rId21"/>
    <p:sldId id="11373" r:id="rId22"/>
    <p:sldId id="11374" r:id="rId23"/>
    <p:sldId id="11375" r:id="rId24"/>
    <p:sldId id="1131" r:id="rId25"/>
    <p:sldId id="11365" r:id="rId26"/>
    <p:sldId id="11367" r:id="rId27"/>
    <p:sldId id="11354" r:id="rId28"/>
    <p:sldId id="11167" r:id="rId29"/>
    <p:sldId id="283" r:id="rId30"/>
    <p:sldId id="279" r:id="rId3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lara Josipovic" initials="KJ" lastIdx="1" clrIdx="0">
    <p:extLst>
      <p:ext uri="{19B8F6BF-5375-455C-9EA6-DF929625EA0E}">
        <p15:presenceInfo xmlns:p15="http://schemas.microsoft.com/office/powerpoint/2012/main" userId="S::kjosipovic@wmo.int::3db77c78-b6f0-40c7-a5c2-2c2a2ad414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CCFF99"/>
    <a:srgbClr val="CCECFF"/>
    <a:srgbClr val="005A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387" autoAdjust="0"/>
  </p:normalViewPr>
  <p:slideViewPr>
    <p:cSldViewPr snapToGrid="0">
      <p:cViewPr varScale="1">
        <p:scale>
          <a:sx n="63" d="100"/>
          <a:sy n="63" d="100"/>
        </p:scale>
        <p:origin x="135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mpika Gallage" userId="4a82e38a-957a-410d-b619-5a28fcbc3224" providerId="ADAL" clId="{C53A52D2-C400-4890-9ADB-5A8614D94A1C}"/>
    <pc:docChg chg="modSld">
      <pc:chgData name="Champika Gallage" userId="4a82e38a-957a-410d-b619-5a28fcbc3224" providerId="ADAL" clId="{C53A52D2-C400-4890-9ADB-5A8614D94A1C}" dt="2024-05-13T13:54:13.187" v="16" actId="20577"/>
      <pc:docMkLst>
        <pc:docMk/>
      </pc:docMkLst>
      <pc:sldChg chg="modNotesTx">
        <pc:chgData name="Champika Gallage" userId="4a82e38a-957a-410d-b619-5a28fcbc3224" providerId="ADAL" clId="{C53A52D2-C400-4890-9ADB-5A8614D94A1C}" dt="2024-05-13T13:53:47.003" v="12" actId="20577"/>
        <pc:sldMkLst>
          <pc:docMk/>
          <pc:sldMk cId="2572695181" sldId="283"/>
        </pc:sldMkLst>
      </pc:sldChg>
      <pc:sldChg chg="modNotesTx">
        <pc:chgData name="Champika Gallage" userId="4a82e38a-957a-410d-b619-5a28fcbc3224" providerId="ADAL" clId="{C53A52D2-C400-4890-9ADB-5A8614D94A1C}" dt="2024-05-13T13:52:15.496" v="1" actId="20577"/>
        <pc:sldMkLst>
          <pc:docMk/>
          <pc:sldMk cId="3106511141" sldId="322"/>
        </pc:sldMkLst>
      </pc:sldChg>
      <pc:sldChg chg="modNotesTx">
        <pc:chgData name="Champika Gallage" userId="4a82e38a-957a-410d-b619-5a28fcbc3224" providerId="ADAL" clId="{C53A52D2-C400-4890-9ADB-5A8614D94A1C}" dt="2024-05-13T13:52:23.185" v="2" actId="20577"/>
        <pc:sldMkLst>
          <pc:docMk/>
          <pc:sldMk cId="2200495046" sldId="1587"/>
        </pc:sldMkLst>
      </pc:sldChg>
      <pc:sldChg chg="modNotesTx">
        <pc:chgData name="Champika Gallage" userId="4a82e38a-957a-410d-b619-5a28fcbc3224" providerId="ADAL" clId="{C53A52D2-C400-4890-9ADB-5A8614D94A1C}" dt="2024-05-13T13:52:38.344" v="4" actId="20577"/>
        <pc:sldMkLst>
          <pc:docMk/>
          <pc:sldMk cId="237651076" sldId="3648"/>
        </pc:sldMkLst>
      </pc:sldChg>
      <pc:sldChg chg="modNotesTx">
        <pc:chgData name="Champika Gallage" userId="4a82e38a-957a-410d-b619-5a28fcbc3224" providerId="ADAL" clId="{C53A52D2-C400-4890-9ADB-5A8614D94A1C}" dt="2024-05-13T13:53:37.986" v="11" actId="20577"/>
        <pc:sldMkLst>
          <pc:docMk/>
          <pc:sldMk cId="657857417" sldId="11167"/>
        </pc:sldMkLst>
      </pc:sldChg>
      <pc:sldChg chg="modNotesTx">
        <pc:chgData name="Champika Gallage" userId="4a82e38a-957a-410d-b619-5a28fcbc3224" providerId="ADAL" clId="{C53A52D2-C400-4890-9ADB-5A8614D94A1C}" dt="2024-05-13T13:53:31.026" v="10" actId="20577"/>
        <pc:sldMkLst>
          <pc:docMk/>
          <pc:sldMk cId="1336094236" sldId="11354"/>
        </pc:sldMkLst>
      </pc:sldChg>
      <pc:sldChg chg="modNotesTx">
        <pc:chgData name="Champika Gallage" userId="4a82e38a-957a-410d-b619-5a28fcbc3224" providerId="ADAL" clId="{C53A52D2-C400-4890-9ADB-5A8614D94A1C}" dt="2024-05-13T13:52:28.731" v="3" actId="20577"/>
        <pc:sldMkLst>
          <pc:docMk/>
          <pc:sldMk cId="3289026522" sldId="11363"/>
        </pc:sldMkLst>
      </pc:sldChg>
      <pc:sldChg chg="modNotesTx">
        <pc:chgData name="Champika Gallage" userId="4a82e38a-957a-410d-b619-5a28fcbc3224" providerId="ADAL" clId="{C53A52D2-C400-4890-9ADB-5A8614D94A1C}" dt="2024-05-13T13:53:13.340" v="8" actId="20577"/>
        <pc:sldMkLst>
          <pc:docMk/>
          <pc:sldMk cId="2838668539" sldId="11365"/>
        </pc:sldMkLst>
      </pc:sldChg>
      <pc:sldChg chg="modNotesTx">
        <pc:chgData name="Champika Gallage" userId="4a82e38a-957a-410d-b619-5a28fcbc3224" providerId="ADAL" clId="{C53A52D2-C400-4890-9ADB-5A8614D94A1C}" dt="2024-05-13T13:52:09.746" v="0" actId="20577"/>
        <pc:sldMkLst>
          <pc:docMk/>
          <pc:sldMk cId="1870844846" sldId="11366"/>
        </pc:sldMkLst>
      </pc:sldChg>
      <pc:sldChg chg="modNotesTx">
        <pc:chgData name="Champika Gallage" userId="4a82e38a-957a-410d-b619-5a28fcbc3224" providerId="ADAL" clId="{C53A52D2-C400-4890-9ADB-5A8614D94A1C}" dt="2024-05-13T13:53:17.888" v="9" actId="20577"/>
        <pc:sldMkLst>
          <pc:docMk/>
          <pc:sldMk cId="3390351805" sldId="11367"/>
        </pc:sldMkLst>
      </pc:sldChg>
      <pc:sldChg chg="modSp mod modNotesTx">
        <pc:chgData name="Champika Gallage" userId="4a82e38a-957a-410d-b619-5a28fcbc3224" providerId="ADAL" clId="{C53A52D2-C400-4890-9ADB-5A8614D94A1C}" dt="2024-05-13T13:54:13.187" v="16" actId="20577"/>
        <pc:sldMkLst>
          <pc:docMk/>
          <pc:sldMk cId="1193106342" sldId="11369"/>
        </pc:sldMkLst>
        <pc:spChg chg="mod">
          <ac:chgData name="Champika Gallage" userId="4a82e38a-957a-410d-b619-5a28fcbc3224" providerId="ADAL" clId="{C53A52D2-C400-4890-9ADB-5A8614D94A1C}" dt="2024-05-13T13:54:13.187" v="16" actId="20577"/>
          <ac:spMkLst>
            <pc:docMk/>
            <pc:sldMk cId="1193106342" sldId="11369"/>
            <ac:spMk id="12" creationId="{7D8555CA-4044-C670-A2CE-8C3767419624}"/>
          </ac:spMkLst>
        </pc:spChg>
      </pc:sldChg>
      <pc:sldChg chg="modNotesTx">
        <pc:chgData name="Champika Gallage" userId="4a82e38a-957a-410d-b619-5a28fcbc3224" providerId="ADAL" clId="{C53A52D2-C400-4890-9ADB-5A8614D94A1C}" dt="2024-05-13T13:52:51.522" v="6" actId="20577"/>
        <pc:sldMkLst>
          <pc:docMk/>
          <pc:sldMk cId="3349472145" sldId="11370"/>
        </pc:sldMkLst>
      </pc:sldChg>
      <pc:sldChg chg="modNotesTx">
        <pc:chgData name="Champika Gallage" userId="4a82e38a-957a-410d-b619-5a28fcbc3224" providerId="ADAL" clId="{C53A52D2-C400-4890-9ADB-5A8614D94A1C}" dt="2024-05-13T13:52:56.136" v="7" actId="20577"/>
        <pc:sldMkLst>
          <pc:docMk/>
          <pc:sldMk cId="2380935581" sldId="113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AD59D02-74C7-4BCB-B077-84993B4D399A}" type="datetimeFigureOut">
              <a:rPr lang="en-CH" smtClean="0"/>
              <a:t>13/05/2024</a:t>
            </a:fld>
            <a:endParaRPr lang="en-CH"/>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376FD74-1F1E-4833-9322-5AEE0A9B102B}" type="slidenum">
              <a:rPr lang="en-CH" smtClean="0"/>
              <a:t>‹#›</a:t>
            </a:fld>
            <a:endParaRPr lang="en-CH"/>
          </a:p>
        </p:txBody>
      </p:sp>
    </p:spTree>
    <p:extLst>
      <p:ext uri="{BB962C8B-B14F-4D97-AF65-F5344CB8AC3E}">
        <p14:creationId xmlns:p14="http://schemas.microsoft.com/office/powerpoint/2010/main" val="3209755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2376FD74-1F1E-4833-9322-5AEE0A9B102B}" type="slidenum">
              <a:rPr lang="en-CH" smtClean="0"/>
              <a:t>1</a:t>
            </a:fld>
            <a:endParaRPr lang="en-CH"/>
          </a:p>
        </p:txBody>
      </p:sp>
    </p:spTree>
    <p:extLst>
      <p:ext uri="{BB962C8B-B14F-4D97-AF65-F5344CB8AC3E}">
        <p14:creationId xmlns:p14="http://schemas.microsoft.com/office/powerpoint/2010/main" val="2049305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86F-BB3D-4959-B22F-3E3268AA78FA}"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861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781FD65-1844-41EC-B390-4DCFCD9BB0B7}" type="slidenum">
              <a:rPr lang="en-AU" smtClean="0"/>
              <a:t>11</a:t>
            </a:fld>
            <a:endParaRPr lang="en-AU"/>
          </a:p>
        </p:txBody>
      </p:sp>
    </p:spTree>
    <p:extLst>
      <p:ext uri="{BB962C8B-B14F-4D97-AF65-F5344CB8AC3E}">
        <p14:creationId xmlns:p14="http://schemas.microsoft.com/office/powerpoint/2010/main" val="1033895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b="0" i="0" dirty="0">
              <a:solidFill>
                <a:srgbClr val="FFFFFF"/>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AD203F65-9ECC-476D-9EAD-5405A20EA743}" type="slidenum">
              <a:rPr lang="en-CH" smtClean="0"/>
              <a:t>12</a:t>
            </a:fld>
            <a:endParaRPr lang="en-CH"/>
          </a:p>
        </p:txBody>
      </p:sp>
    </p:spTree>
    <p:extLst>
      <p:ext uri="{BB962C8B-B14F-4D97-AF65-F5344CB8AC3E}">
        <p14:creationId xmlns:p14="http://schemas.microsoft.com/office/powerpoint/2010/main" val="3340170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solidFill>
                <a:schemeClr val="tx1"/>
              </a:solidFill>
            </a:endParaRPr>
          </a:p>
        </p:txBody>
      </p:sp>
      <p:sp>
        <p:nvSpPr>
          <p:cNvPr id="4" name="Slide Number Placeholder 3"/>
          <p:cNvSpPr>
            <a:spLocks noGrp="1"/>
          </p:cNvSpPr>
          <p:nvPr>
            <p:ph type="sldNum" sz="quarter" idx="5"/>
          </p:nvPr>
        </p:nvSpPr>
        <p:spPr/>
        <p:txBody>
          <a:bodyPr/>
          <a:lstStyle/>
          <a:p>
            <a:fld id="{AD203F65-9ECC-476D-9EAD-5405A20EA743}" type="slidenum">
              <a:rPr lang="en-CH" smtClean="0"/>
              <a:t>13</a:t>
            </a:fld>
            <a:endParaRPr lang="en-CH"/>
          </a:p>
        </p:txBody>
      </p:sp>
    </p:spTree>
    <p:extLst>
      <p:ext uri="{BB962C8B-B14F-4D97-AF65-F5344CB8AC3E}">
        <p14:creationId xmlns:p14="http://schemas.microsoft.com/office/powerpoint/2010/main" val="1854536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376FD74-1F1E-4833-9322-5AEE0A9B102B}" type="slidenum">
              <a:rPr lang="en-CH" smtClean="0"/>
              <a:t>14</a:t>
            </a:fld>
            <a:endParaRPr lang="en-CH"/>
          </a:p>
        </p:txBody>
      </p:sp>
    </p:spTree>
    <p:extLst>
      <p:ext uri="{BB962C8B-B14F-4D97-AF65-F5344CB8AC3E}">
        <p14:creationId xmlns:p14="http://schemas.microsoft.com/office/powerpoint/2010/main" val="406909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376FD74-1F1E-4833-9322-5AEE0A9B102B}" type="slidenum">
              <a:rPr lang="en-CH" smtClean="0"/>
              <a:t>15</a:t>
            </a:fld>
            <a:endParaRPr lang="en-CH"/>
          </a:p>
        </p:txBody>
      </p:sp>
    </p:spTree>
    <p:extLst>
      <p:ext uri="{BB962C8B-B14F-4D97-AF65-F5344CB8AC3E}">
        <p14:creationId xmlns:p14="http://schemas.microsoft.com/office/powerpoint/2010/main" val="3168402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2376FD74-1F1E-4833-9322-5AEE0A9B102B}" type="slidenum">
              <a:rPr lang="en-CH" smtClean="0"/>
              <a:t>16</a:t>
            </a:fld>
            <a:endParaRPr lang="en-CH"/>
          </a:p>
        </p:txBody>
      </p:sp>
    </p:spTree>
    <p:extLst>
      <p:ext uri="{BB962C8B-B14F-4D97-AF65-F5344CB8AC3E}">
        <p14:creationId xmlns:p14="http://schemas.microsoft.com/office/powerpoint/2010/main" val="3640726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2376FD74-1F1E-4833-9322-5AEE0A9B102B}" type="slidenum">
              <a:rPr lang="en-CH" smtClean="0"/>
              <a:t>17</a:t>
            </a:fld>
            <a:endParaRPr lang="en-CH"/>
          </a:p>
        </p:txBody>
      </p:sp>
    </p:spTree>
    <p:extLst>
      <p:ext uri="{BB962C8B-B14F-4D97-AF65-F5344CB8AC3E}">
        <p14:creationId xmlns:p14="http://schemas.microsoft.com/office/powerpoint/2010/main" val="687314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2376FD74-1F1E-4833-9322-5AEE0A9B102B}" type="slidenum">
              <a:rPr lang="en-CH" smtClean="0"/>
              <a:t>18</a:t>
            </a:fld>
            <a:endParaRPr lang="en-CH"/>
          </a:p>
        </p:txBody>
      </p:sp>
    </p:spTree>
    <p:extLst>
      <p:ext uri="{BB962C8B-B14F-4D97-AF65-F5344CB8AC3E}">
        <p14:creationId xmlns:p14="http://schemas.microsoft.com/office/powerpoint/2010/main" val="4088565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2376FD74-1F1E-4833-9322-5AEE0A9B102B}" type="slidenum">
              <a:rPr lang="en-CH" smtClean="0"/>
              <a:t>19</a:t>
            </a:fld>
            <a:endParaRPr lang="en-CH"/>
          </a:p>
        </p:txBody>
      </p:sp>
    </p:spTree>
    <p:extLst>
      <p:ext uri="{BB962C8B-B14F-4D97-AF65-F5344CB8AC3E}">
        <p14:creationId xmlns:p14="http://schemas.microsoft.com/office/powerpoint/2010/main" val="1003486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2376FD74-1F1E-4833-9322-5AEE0A9B102B}" type="slidenum">
              <a:rPr lang="en-CH" smtClean="0"/>
              <a:t>2</a:t>
            </a:fld>
            <a:endParaRPr lang="en-CH"/>
          </a:p>
        </p:txBody>
      </p:sp>
    </p:spTree>
    <p:extLst>
      <p:ext uri="{BB962C8B-B14F-4D97-AF65-F5344CB8AC3E}">
        <p14:creationId xmlns:p14="http://schemas.microsoft.com/office/powerpoint/2010/main" val="2458355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22222"/>
                </a:solidFill>
                <a:effectLst/>
                <a:latin typeface="Helvetica Neue"/>
              </a:rPr>
              <a:t>The purpose of the Rolling Review of Requirements (RRR) process is to provide a systematic and transparent process to support the high-level design and evolution of WIGOS. The RRR process compiles information about requirements for observations, about observing system capabilities, and draws on experts and impact studies to provide guidance on the most important priorities for addressing the gaps between requirements and capabilities.</a:t>
            </a:r>
            <a:endParaRPr lang="en-CH"/>
          </a:p>
        </p:txBody>
      </p:sp>
      <p:sp>
        <p:nvSpPr>
          <p:cNvPr id="4" name="Slide Number Placeholder 3"/>
          <p:cNvSpPr>
            <a:spLocks noGrp="1"/>
          </p:cNvSpPr>
          <p:nvPr>
            <p:ph type="sldNum" sz="quarter" idx="5"/>
          </p:nvPr>
        </p:nvSpPr>
        <p:spPr/>
        <p:txBody>
          <a:bodyPr/>
          <a:lstStyle/>
          <a:p>
            <a:fld id="{2376FD74-1F1E-4833-9322-5AEE0A9B102B}" type="slidenum">
              <a:rPr lang="en-CH" smtClean="0"/>
              <a:t>20</a:t>
            </a:fld>
            <a:endParaRPr lang="en-CH"/>
          </a:p>
        </p:txBody>
      </p:sp>
    </p:spTree>
    <p:extLst>
      <p:ext uri="{BB962C8B-B14F-4D97-AF65-F5344CB8AC3E}">
        <p14:creationId xmlns:p14="http://schemas.microsoft.com/office/powerpoint/2010/main" val="3837764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latin typeface="+mn-lt"/>
            </a:endParaRPr>
          </a:p>
        </p:txBody>
      </p:sp>
      <p:sp>
        <p:nvSpPr>
          <p:cNvPr id="4" name="Slide Number Placeholder 3"/>
          <p:cNvSpPr>
            <a:spLocks noGrp="1"/>
          </p:cNvSpPr>
          <p:nvPr>
            <p:ph type="sldNum" sz="quarter" idx="5"/>
          </p:nvPr>
        </p:nvSpPr>
        <p:spPr/>
        <p:txBody>
          <a:bodyPr/>
          <a:lstStyle/>
          <a:p>
            <a:fld id="{2376FD74-1F1E-4833-9322-5AEE0A9B102B}" type="slidenum">
              <a:rPr lang="en-CH" smtClean="0"/>
              <a:t>21</a:t>
            </a:fld>
            <a:endParaRPr lang="en-CH"/>
          </a:p>
        </p:txBody>
      </p:sp>
    </p:spTree>
    <p:extLst>
      <p:ext uri="{BB962C8B-B14F-4D97-AF65-F5344CB8AC3E}">
        <p14:creationId xmlns:p14="http://schemas.microsoft.com/office/powerpoint/2010/main" val="1416485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376FD74-1F1E-4833-9322-5AEE0A9B102B}" type="slidenum">
              <a:rPr lang="en-CH" smtClean="0"/>
              <a:t>22</a:t>
            </a:fld>
            <a:endParaRPr lang="en-CH"/>
          </a:p>
        </p:txBody>
      </p:sp>
    </p:spTree>
    <p:extLst>
      <p:ext uri="{BB962C8B-B14F-4D97-AF65-F5344CB8AC3E}">
        <p14:creationId xmlns:p14="http://schemas.microsoft.com/office/powerpoint/2010/main" val="1444962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b="0" i="0" dirty="0">
              <a:solidFill>
                <a:srgbClr val="0F172A"/>
              </a:solidFill>
              <a:effectLst/>
              <a:latin typeface="Montserrat" panose="000005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C7696-BCE7-4EFE-8325-CA92E199B69F}"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574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C7696-BCE7-4EFE-8325-CA92E199B69F}"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368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376FD74-1F1E-4833-9322-5AEE0A9B102B}" type="slidenum">
              <a:rPr lang="en-CH" smtClean="0"/>
              <a:t>25</a:t>
            </a:fld>
            <a:endParaRPr lang="en-CH"/>
          </a:p>
        </p:txBody>
      </p:sp>
    </p:spTree>
    <p:extLst>
      <p:ext uri="{BB962C8B-B14F-4D97-AF65-F5344CB8AC3E}">
        <p14:creationId xmlns:p14="http://schemas.microsoft.com/office/powerpoint/2010/main" val="220626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2376FD74-1F1E-4833-9322-5AEE0A9B102B}" type="slidenum">
              <a:rPr lang="en-CH" smtClean="0"/>
              <a:t>26</a:t>
            </a:fld>
            <a:endParaRPr lang="en-CH"/>
          </a:p>
        </p:txBody>
      </p:sp>
    </p:spTree>
    <p:extLst>
      <p:ext uri="{BB962C8B-B14F-4D97-AF65-F5344CB8AC3E}">
        <p14:creationId xmlns:p14="http://schemas.microsoft.com/office/powerpoint/2010/main" val="3127399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D203F65-9ECC-476D-9EAD-5405A20EA743}" type="slidenum">
              <a:rPr lang="en-CH" smtClean="0"/>
              <a:t>3</a:t>
            </a:fld>
            <a:endParaRPr lang="en-CH"/>
          </a:p>
        </p:txBody>
      </p:sp>
    </p:spTree>
    <p:extLst>
      <p:ext uri="{BB962C8B-B14F-4D97-AF65-F5344CB8AC3E}">
        <p14:creationId xmlns:p14="http://schemas.microsoft.com/office/powerpoint/2010/main" val="1963288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2376FD74-1F1E-4833-9322-5AEE0A9B102B}" type="slidenum">
              <a:rPr lang="en-CH" smtClean="0"/>
              <a:t>4</a:t>
            </a:fld>
            <a:endParaRPr lang="en-CH"/>
          </a:p>
        </p:txBody>
      </p:sp>
    </p:spTree>
    <p:extLst>
      <p:ext uri="{BB962C8B-B14F-4D97-AF65-F5344CB8AC3E}">
        <p14:creationId xmlns:p14="http://schemas.microsoft.com/office/powerpoint/2010/main" val="1247454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2376FD74-1F1E-4833-9322-5AEE0A9B102B}" type="slidenum">
              <a:rPr lang="en-CH" smtClean="0"/>
              <a:t>5</a:t>
            </a:fld>
            <a:endParaRPr lang="en-CH"/>
          </a:p>
        </p:txBody>
      </p:sp>
    </p:spTree>
    <p:extLst>
      <p:ext uri="{BB962C8B-B14F-4D97-AF65-F5344CB8AC3E}">
        <p14:creationId xmlns:p14="http://schemas.microsoft.com/office/powerpoint/2010/main" val="1827529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376FD74-1F1E-4833-9322-5AEE0A9B102B}" type="slidenum">
              <a:rPr lang="en-CH" smtClean="0"/>
              <a:t>6</a:t>
            </a:fld>
            <a:endParaRPr lang="en-CH"/>
          </a:p>
        </p:txBody>
      </p:sp>
    </p:spTree>
    <p:extLst>
      <p:ext uri="{BB962C8B-B14F-4D97-AF65-F5344CB8AC3E}">
        <p14:creationId xmlns:p14="http://schemas.microsoft.com/office/powerpoint/2010/main" val="2109588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03F65-9ECC-476D-9EAD-5405A20EA743}" type="slidenum">
              <a:rPr lang="en-CH" smtClean="0"/>
              <a:t>7</a:t>
            </a:fld>
            <a:endParaRPr lang="en-CH"/>
          </a:p>
        </p:txBody>
      </p:sp>
    </p:spTree>
    <p:extLst>
      <p:ext uri="{BB962C8B-B14F-4D97-AF65-F5344CB8AC3E}">
        <p14:creationId xmlns:p14="http://schemas.microsoft.com/office/powerpoint/2010/main" val="1458339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03F65-9ECC-476D-9EAD-5405A20EA743}" type="slidenum">
              <a:rPr lang="en-CH" smtClean="0"/>
              <a:t>8</a:t>
            </a:fld>
            <a:endParaRPr lang="en-CH"/>
          </a:p>
        </p:txBody>
      </p:sp>
    </p:spTree>
    <p:extLst>
      <p:ext uri="{BB962C8B-B14F-4D97-AF65-F5344CB8AC3E}">
        <p14:creationId xmlns:p14="http://schemas.microsoft.com/office/powerpoint/2010/main" val="1979227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2376FD74-1F1E-4833-9322-5AEE0A9B102B}" type="slidenum">
              <a:rPr lang="en-CH" smtClean="0"/>
              <a:t>9</a:t>
            </a:fld>
            <a:endParaRPr lang="en-CH"/>
          </a:p>
        </p:txBody>
      </p:sp>
    </p:spTree>
    <p:extLst>
      <p:ext uri="{BB962C8B-B14F-4D97-AF65-F5344CB8AC3E}">
        <p14:creationId xmlns:p14="http://schemas.microsoft.com/office/powerpoint/2010/main" val="3021062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C799-4231-2346-88CD-50EB4F7D6D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7A7F83-D93D-B848-B8B4-C00862A7B9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910179-53D6-2541-984B-2302772D1EB0}"/>
              </a:ext>
            </a:extLst>
          </p:cNvPr>
          <p:cNvSpPr>
            <a:spLocks noGrp="1"/>
          </p:cNvSpPr>
          <p:nvPr>
            <p:ph type="dt" sz="half" idx="10"/>
          </p:nvPr>
        </p:nvSpPr>
        <p:spPr/>
        <p:txBody>
          <a:bodyPr/>
          <a:lstStyle/>
          <a:p>
            <a:fld id="{242EED87-2C30-6C46-8CD5-5737BBF046EB}" type="datetimeFigureOut">
              <a:rPr lang="en-US" smtClean="0"/>
              <a:t>5/13/2024</a:t>
            </a:fld>
            <a:endParaRPr lang="en-US"/>
          </a:p>
        </p:txBody>
      </p:sp>
      <p:sp>
        <p:nvSpPr>
          <p:cNvPr id="5" name="Footer Placeholder 4">
            <a:extLst>
              <a:ext uri="{FF2B5EF4-FFF2-40B4-BE49-F238E27FC236}">
                <a16:creationId xmlns:a16="http://schemas.microsoft.com/office/drawing/2014/main" id="{0D6A9576-B9E5-EC45-822F-70872F479D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7FFFE-58EC-AD47-BCC4-79F7901ED450}"/>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984616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04409-47BD-B745-9631-8FBF6F0C98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50928A-9CEF-C94B-9E3D-ECF41CE9C8E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FDCF3C-E871-1246-AA8C-C00AA837EC26}"/>
              </a:ext>
            </a:extLst>
          </p:cNvPr>
          <p:cNvSpPr>
            <a:spLocks noGrp="1"/>
          </p:cNvSpPr>
          <p:nvPr>
            <p:ph type="dt" sz="half" idx="10"/>
          </p:nvPr>
        </p:nvSpPr>
        <p:spPr/>
        <p:txBody>
          <a:bodyPr/>
          <a:lstStyle/>
          <a:p>
            <a:fld id="{242EED87-2C30-6C46-8CD5-5737BBF046EB}" type="datetimeFigureOut">
              <a:rPr lang="en-US" smtClean="0"/>
              <a:t>5/13/2024</a:t>
            </a:fld>
            <a:endParaRPr lang="en-US"/>
          </a:p>
        </p:txBody>
      </p:sp>
      <p:sp>
        <p:nvSpPr>
          <p:cNvPr id="5" name="Footer Placeholder 4">
            <a:extLst>
              <a:ext uri="{FF2B5EF4-FFF2-40B4-BE49-F238E27FC236}">
                <a16:creationId xmlns:a16="http://schemas.microsoft.com/office/drawing/2014/main" id="{FE22C893-02D2-3A40-92BD-4F2897741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0ACCC-903D-8849-B627-3B3B1442F579}"/>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1001136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9679AA-F95A-6C49-924E-ED19D1BA6F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1B20FD-2E08-4D4E-ABFE-5B18E37C800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32CF-C083-EB49-AADB-8BF4409CC9FE}"/>
              </a:ext>
            </a:extLst>
          </p:cNvPr>
          <p:cNvSpPr>
            <a:spLocks noGrp="1"/>
          </p:cNvSpPr>
          <p:nvPr>
            <p:ph type="dt" sz="half" idx="10"/>
          </p:nvPr>
        </p:nvSpPr>
        <p:spPr/>
        <p:txBody>
          <a:bodyPr/>
          <a:lstStyle/>
          <a:p>
            <a:fld id="{242EED87-2C30-6C46-8CD5-5737BBF046EB}" type="datetimeFigureOut">
              <a:rPr lang="en-US" smtClean="0"/>
              <a:t>5/13/2024</a:t>
            </a:fld>
            <a:endParaRPr lang="en-US"/>
          </a:p>
        </p:txBody>
      </p:sp>
      <p:sp>
        <p:nvSpPr>
          <p:cNvPr id="5" name="Footer Placeholder 4">
            <a:extLst>
              <a:ext uri="{FF2B5EF4-FFF2-40B4-BE49-F238E27FC236}">
                <a16:creationId xmlns:a16="http://schemas.microsoft.com/office/drawing/2014/main" id="{401EBAD8-8AEC-6745-9184-44F30BB2B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D1102-6943-F445-BF9F-18E890F0BE8D}"/>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716420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14A7-5367-6641-89B3-ED5206D454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1EACD7-D93B-FE43-8595-62E80F9C12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CB0E1-F717-8543-8276-E0FF351BF154}"/>
              </a:ext>
            </a:extLst>
          </p:cNvPr>
          <p:cNvSpPr>
            <a:spLocks noGrp="1"/>
          </p:cNvSpPr>
          <p:nvPr>
            <p:ph type="dt" sz="half" idx="10"/>
          </p:nvPr>
        </p:nvSpPr>
        <p:spPr/>
        <p:txBody>
          <a:bodyPr/>
          <a:lstStyle/>
          <a:p>
            <a:fld id="{242EED87-2C30-6C46-8CD5-5737BBF046EB}" type="datetimeFigureOut">
              <a:rPr lang="en-US" smtClean="0"/>
              <a:t>5/13/2024</a:t>
            </a:fld>
            <a:endParaRPr lang="en-US"/>
          </a:p>
        </p:txBody>
      </p:sp>
      <p:sp>
        <p:nvSpPr>
          <p:cNvPr id="5" name="Footer Placeholder 4">
            <a:extLst>
              <a:ext uri="{FF2B5EF4-FFF2-40B4-BE49-F238E27FC236}">
                <a16:creationId xmlns:a16="http://schemas.microsoft.com/office/drawing/2014/main" id="{DC7C43B9-2296-0545-AA12-2E6E33536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8FCBA-5B72-1847-A4B5-B5B6FBAE9F56}"/>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2255164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917ED-B526-3741-9437-CAA67CD3D0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0CB9E6-61FE-0E4A-9EA7-A54AAE0540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39C00FF-8B7B-2849-8F0B-844EBBDCB320}"/>
              </a:ext>
            </a:extLst>
          </p:cNvPr>
          <p:cNvSpPr>
            <a:spLocks noGrp="1"/>
          </p:cNvSpPr>
          <p:nvPr>
            <p:ph type="dt" sz="half" idx="10"/>
          </p:nvPr>
        </p:nvSpPr>
        <p:spPr/>
        <p:txBody>
          <a:bodyPr/>
          <a:lstStyle/>
          <a:p>
            <a:fld id="{242EED87-2C30-6C46-8CD5-5737BBF046EB}" type="datetimeFigureOut">
              <a:rPr lang="en-US" smtClean="0"/>
              <a:t>5/13/2024</a:t>
            </a:fld>
            <a:endParaRPr lang="en-US"/>
          </a:p>
        </p:txBody>
      </p:sp>
      <p:sp>
        <p:nvSpPr>
          <p:cNvPr id="5" name="Footer Placeholder 4">
            <a:extLst>
              <a:ext uri="{FF2B5EF4-FFF2-40B4-BE49-F238E27FC236}">
                <a16:creationId xmlns:a16="http://schemas.microsoft.com/office/drawing/2014/main" id="{6D80EA24-2FF2-8645-B2F8-2B04E162F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47AD9-32FD-5D40-8739-004AAA5CFABB}"/>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3675581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CF550-CB93-6440-9E7D-1990C02300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534B28-9891-9C48-BBF7-3FA840B1448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8933CE-EA8D-4D49-A832-CFE5A31CF0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A8EF8E-143E-4648-850C-FFE87BCDCF08}"/>
              </a:ext>
            </a:extLst>
          </p:cNvPr>
          <p:cNvSpPr>
            <a:spLocks noGrp="1"/>
          </p:cNvSpPr>
          <p:nvPr>
            <p:ph type="dt" sz="half" idx="10"/>
          </p:nvPr>
        </p:nvSpPr>
        <p:spPr/>
        <p:txBody>
          <a:bodyPr/>
          <a:lstStyle/>
          <a:p>
            <a:fld id="{242EED87-2C30-6C46-8CD5-5737BBF046EB}" type="datetimeFigureOut">
              <a:rPr lang="en-US" smtClean="0"/>
              <a:t>5/13/2024</a:t>
            </a:fld>
            <a:endParaRPr lang="en-US"/>
          </a:p>
        </p:txBody>
      </p:sp>
      <p:sp>
        <p:nvSpPr>
          <p:cNvPr id="6" name="Footer Placeholder 5">
            <a:extLst>
              <a:ext uri="{FF2B5EF4-FFF2-40B4-BE49-F238E27FC236}">
                <a16:creationId xmlns:a16="http://schemas.microsoft.com/office/drawing/2014/main" id="{893E1F61-4260-9C4D-AB89-CE7BE42C20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40F333-43E3-5847-B0EC-E9AB122D534C}"/>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586189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7806A-B7D2-7140-9436-1143278A72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E6735-5C95-C54F-8E6D-915607B712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865059F-B372-DB48-B36F-AA1616F3B32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46C662-5F07-F443-B63B-58577DB757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41AC9D6-AFA3-A546-BB82-E3D4FE01C9F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A8E6B6-73E5-CA41-8BD4-041E50F46C1F}"/>
              </a:ext>
            </a:extLst>
          </p:cNvPr>
          <p:cNvSpPr>
            <a:spLocks noGrp="1"/>
          </p:cNvSpPr>
          <p:nvPr>
            <p:ph type="dt" sz="half" idx="10"/>
          </p:nvPr>
        </p:nvSpPr>
        <p:spPr/>
        <p:txBody>
          <a:bodyPr/>
          <a:lstStyle/>
          <a:p>
            <a:fld id="{242EED87-2C30-6C46-8CD5-5737BBF046EB}" type="datetimeFigureOut">
              <a:rPr lang="en-US" smtClean="0"/>
              <a:t>5/13/2024</a:t>
            </a:fld>
            <a:endParaRPr lang="en-US"/>
          </a:p>
        </p:txBody>
      </p:sp>
      <p:sp>
        <p:nvSpPr>
          <p:cNvPr id="8" name="Footer Placeholder 7">
            <a:extLst>
              <a:ext uri="{FF2B5EF4-FFF2-40B4-BE49-F238E27FC236}">
                <a16:creationId xmlns:a16="http://schemas.microsoft.com/office/drawing/2014/main" id="{1AD955FE-D63C-D841-944B-31661EB392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D28364-DF09-0447-BD31-D77CF6314176}"/>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817490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7A369-3332-8449-82FA-53904157D9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14008B-3EEF-6E40-9202-C50512A3BC5A}"/>
              </a:ext>
            </a:extLst>
          </p:cNvPr>
          <p:cNvSpPr>
            <a:spLocks noGrp="1"/>
          </p:cNvSpPr>
          <p:nvPr>
            <p:ph type="dt" sz="half" idx="10"/>
          </p:nvPr>
        </p:nvSpPr>
        <p:spPr/>
        <p:txBody>
          <a:bodyPr/>
          <a:lstStyle/>
          <a:p>
            <a:fld id="{242EED87-2C30-6C46-8CD5-5737BBF046EB}" type="datetimeFigureOut">
              <a:rPr lang="en-US" smtClean="0"/>
              <a:t>5/13/2024</a:t>
            </a:fld>
            <a:endParaRPr lang="en-US"/>
          </a:p>
        </p:txBody>
      </p:sp>
      <p:sp>
        <p:nvSpPr>
          <p:cNvPr id="4" name="Footer Placeholder 3">
            <a:extLst>
              <a:ext uri="{FF2B5EF4-FFF2-40B4-BE49-F238E27FC236}">
                <a16:creationId xmlns:a16="http://schemas.microsoft.com/office/drawing/2014/main" id="{6AC30F60-22F5-CF4F-8300-0C23FA8D63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26F9C5-71CD-DF4D-87AE-1E5603379355}"/>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4190117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0D5756-9533-5947-8AA4-A55E45B54662}"/>
              </a:ext>
            </a:extLst>
          </p:cNvPr>
          <p:cNvSpPr>
            <a:spLocks noGrp="1"/>
          </p:cNvSpPr>
          <p:nvPr>
            <p:ph type="dt" sz="half" idx="10"/>
          </p:nvPr>
        </p:nvSpPr>
        <p:spPr/>
        <p:txBody>
          <a:bodyPr/>
          <a:lstStyle/>
          <a:p>
            <a:fld id="{242EED87-2C30-6C46-8CD5-5737BBF046EB}" type="datetimeFigureOut">
              <a:rPr lang="en-US" smtClean="0"/>
              <a:t>5/13/2024</a:t>
            </a:fld>
            <a:endParaRPr lang="en-US"/>
          </a:p>
        </p:txBody>
      </p:sp>
      <p:sp>
        <p:nvSpPr>
          <p:cNvPr id="3" name="Footer Placeholder 2">
            <a:extLst>
              <a:ext uri="{FF2B5EF4-FFF2-40B4-BE49-F238E27FC236}">
                <a16:creationId xmlns:a16="http://schemas.microsoft.com/office/drawing/2014/main" id="{5B54A894-2BDD-664C-9734-01944B8EE6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938AFC-927D-0E4C-8765-513AA32F5C5A}"/>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2688843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B2AB-6FB0-3F4B-B296-90A3EB5BDA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36C93C-3293-7641-AEA6-C4007B00AB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9A7650-C748-FB4E-9BA6-288E3E3F41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D3EDD49-D3A1-B74F-A8BB-1077D7DCEC7E}"/>
              </a:ext>
            </a:extLst>
          </p:cNvPr>
          <p:cNvSpPr>
            <a:spLocks noGrp="1"/>
          </p:cNvSpPr>
          <p:nvPr>
            <p:ph type="dt" sz="half" idx="10"/>
          </p:nvPr>
        </p:nvSpPr>
        <p:spPr/>
        <p:txBody>
          <a:bodyPr/>
          <a:lstStyle/>
          <a:p>
            <a:fld id="{242EED87-2C30-6C46-8CD5-5737BBF046EB}" type="datetimeFigureOut">
              <a:rPr lang="en-US" smtClean="0"/>
              <a:t>5/13/2024</a:t>
            </a:fld>
            <a:endParaRPr lang="en-US"/>
          </a:p>
        </p:txBody>
      </p:sp>
      <p:sp>
        <p:nvSpPr>
          <p:cNvPr id="6" name="Footer Placeholder 5">
            <a:extLst>
              <a:ext uri="{FF2B5EF4-FFF2-40B4-BE49-F238E27FC236}">
                <a16:creationId xmlns:a16="http://schemas.microsoft.com/office/drawing/2014/main" id="{9F082356-7C2E-8A4E-9BC3-2381AEED33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408F6-B699-7C45-B509-8772F6DF4940}"/>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1981901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6179F-7EA1-A64F-AA5A-4307727C6A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E14D99-0F9D-1849-B080-00CC58551F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178331-B9EE-984C-BF89-C28E8A1BA6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9ECBAC-97ED-0B47-A77B-78F83C6495ED}"/>
              </a:ext>
            </a:extLst>
          </p:cNvPr>
          <p:cNvSpPr>
            <a:spLocks noGrp="1"/>
          </p:cNvSpPr>
          <p:nvPr>
            <p:ph type="dt" sz="half" idx="10"/>
          </p:nvPr>
        </p:nvSpPr>
        <p:spPr/>
        <p:txBody>
          <a:bodyPr/>
          <a:lstStyle/>
          <a:p>
            <a:fld id="{242EED87-2C30-6C46-8CD5-5737BBF046EB}" type="datetimeFigureOut">
              <a:rPr lang="en-US" smtClean="0"/>
              <a:t>5/13/2024</a:t>
            </a:fld>
            <a:endParaRPr lang="en-US"/>
          </a:p>
        </p:txBody>
      </p:sp>
      <p:sp>
        <p:nvSpPr>
          <p:cNvPr id="6" name="Footer Placeholder 5">
            <a:extLst>
              <a:ext uri="{FF2B5EF4-FFF2-40B4-BE49-F238E27FC236}">
                <a16:creationId xmlns:a16="http://schemas.microsoft.com/office/drawing/2014/main" id="{C15CB222-F7B7-A440-BD6A-F188B5160A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DD5C41-6ADD-3445-9543-8CBA4F2CCE2D}"/>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3655197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E42707-DAB0-9642-AB96-BCDAFE10AF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3C5FAD-B53E-A44E-ACCE-FA8671073B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0C309E-16C9-9949-AF70-5ED1258102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EED87-2C30-6C46-8CD5-5737BBF046EB}" type="datetimeFigureOut">
              <a:rPr lang="en-US" smtClean="0"/>
              <a:t>5/13/2024</a:t>
            </a:fld>
            <a:endParaRPr lang="en-US"/>
          </a:p>
        </p:txBody>
      </p:sp>
      <p:sp>
        <p:nvSpPr>
          <p:cNvPr id="5" name="Footer Placeholder 4">
            <a:extLst>
              <a:ext uri="{FF2B5EF4-FFF2-40B4-BE49-F238E27FC236}">
                <a16:creationId xmlns:a16="http://schemas.microsoft.com/office/drawing/2014/main" id="{AC45BAAE-3D1C-F24D-97C2-A7BE90B756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600EC8-E292-F447-B047-35F0458B26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71B117-5D75-FF4D-911A-5C226444051F}" type="slidenum">
              <a:rPr lang="en-US" smtClean="0"/>
              <a:t>‹#›</a:t>
            </a:fld>
            <a:endParaRPr lang="en-US"/>
          </a:p>
        </p:txBody>
      </p:sp>
    </p:spTree>
    <p:extLst>
      <p:ext uri="{BB962C8B-B14F-4D97-AF65-F5344CB8AC3E}">
        <p14:creationId xmlns:p14="http://schemas.microsoft.com/office/powerpoint/2010/main" val="1433237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hyperlink" Target="https://www.un-soff.or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un-soff.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hyperlink" Target="https://wdqms.wmo.int/" TargetMode="Externa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hyperlink" Target="https://wmoomm.sharepoint.com/sites/wmocpdb/eve_group/Forms/AllItems.aspx?id=%2Fsites%2Fwmocpdb%2Feve%5Fgroup%2FJoint%20Expert%20Team%20on%20Earth%20Observing%20System%20Design%20and%20Evolution%20%28JET%2DEOSDE%29%5F5d83ed17%2Ddde6%2Dea11%2Da817%2D000d3a25bdee%2FGroup%20Members%2FMeetings%2FNWP%20Impact%20Workshops%2FImpact%5FWorkshop%5FNo8%5F2024%2FDraft%20program%2F8th%5FWMO%5FImpact%5FWorkshop%5FDraft%5FProvisional%5FProgramme%2Epdf&amp;parent=%2Fsites%2Fwmocpdb%2Feve%5Fgroup%2FJoint%20Expert%20Team%20on%20Earth%20Observing%20System%20Design%20and%20Evolution%20%28JET%2DEOSDE%29%5F5d83ed17%2Ddde6%2Dea11%2Da817%2D000d3a25bdee%2FGroup%20Members%2FMeetings%2FNWP%20Impact%20Workshops%2FImpact%5FWorkshop%5FNo8%5F2024%2FDraft%20program&amp;p=true&amp;ga=1" TargetMode="External"/><Relationship Id="rId3" Type="http://schemas.openxmlformats.org/officeDocument/2006/relationships/image" Target="../media/image12.png"/><Relationship Id="rId7" Type="http://schemas.openxmlformats.org/officeDocument/2006/relationships/hyperlink" Target="https://forms.office.com/e/xjak3ERESM" TargetMode="External"/><Relationship Id="rId12"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community.wmo.int/en/meetings/8th-wmo-impact-workshop-home" TargetMode="External"/><Relationship Id="rId11"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2.png"/><Relationship Id="rId7" Type="http://schemas.openxmlformats.org/officeDocument/2006/relationships/hyperlink" Target="https://community.wmo.int/en/activity-areas/wmo-integrated-processing-and-prediction-system-wipps"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community.wmo.int/en/activity-areas/wis" TargetMode="External"/><Relationship Id="rId5" Type="http://schemas.openxmlformats.org/officeDocument/2006/relationships/hyperlink" Target="https://community.wmo.int/en/activity-areas/WIGOS" TargetMode="External"/><Relationship Id="rId4" Type="http://schemas.openxmlformats.org/officeDocument/2006/relationships/image" Target="../media/image13.pn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hyperlink" Target="https://meetings.wmo.int/INFCOM-3/_layouts/15/WopiFrame.aspx?sourcedoc=%7b594E1D52-7C55-4C5F-A82C-63A5D7DD0E9E%7d&amp;file=INFCOM-3-d08-1(2)-WIGOS-GUIDE-AND-RWC-GUIDELINES-UPDATE-approved_en.docx&amp;action=default" TargetMode="External"/><Relationship Id="rId3" Type="http://schemas.openxmlformats.org/officeDocument/2006/relationships/image" Target="../media/image12.png"/><Relationship Id="rId7" Type="http://schemas.openxmlformats.org/officeDocument/2006/relationships/hyperlink" Target="https://meetings.wmo.int/INFCOM-3/_layouts/15/WopiFrame.aspx?sourcedoc=%7b4E758158-4A48-45EE-B91D-C1AB2B37002A%7d&amp;file=INFCOM-3-d08-1(1)-AMENDMENTS-WIGOS-MANUAL-approved_en.docx&amp;action=default"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meetings.wmo.int/INFCOM-3/_layouts/15/WopiFrame.aspx?sourcedoc=%7b238CBB38-3B46-4460-881A-30ED7E5A1F80%7d&amp;file=INFCOM-3-d07-2-IMPLEMENTATION-PLAN-FOR-G3W-approved_en.docx&amp;action=default" TargetMode="External"/><Relationship Id="rId5" Type="http://schemas.openxmlformats.org/officeDocument/2006/relationships/hyperlink" Target="https://meetings.wmo.int/INFCOM-3/_layouts/15/WopiFrame.aspx?sourcedoc=%7b6185AB25-EA9D-45CB-BE5E-6A64AE5C7362%7d&amp;file=INFCOM-3-d07-3-ENVIRONMENTAL-SUSTAINABILITY-approved_en.docx&amp;action=default" TargetMode="External"/><Relationship Id="rId4" Type="http://schemas.openxmlformats.org/officeDocument/2006/relationships/hyperlink" Target="https://meetings.wmo.int/INFCOM-3/_layouts/15/WopiFrame.aspx?sourcedoc=%7b27E0DA65-B245-4BB4-82A4-90320DA60415%7d&amp;file=INFCOM-3-d06-1-WORK-PROGRAMME-approved_en.docx&amp;action=default" TargetMode="External"/><Relationship Id="rId9" Type="http://schemas.openxmlformats.org/officeDocument/2006/relationships/hyperlink" Target="https://meetings.wmo.int/INFCOM-3/_layouts/15/WopiFrame.aspx?sourcedoc=%7b7A9C2511-ACAC-4F11-81BE-3B805511EEB9%7d&amp;file=INFCOM-3-d06-2-SUBSIDIARY-BODIES-approved_en.docx&amp;action=defaul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hyperlink" Target="https://community.wmo.int/en/activity-areas/wigos/gbon"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hape 79">
            <a:extLst>
              <a:ext uri="{FF2B5EF4-FFF2-40B4-BE49-F238E27FC236}">
                <a16:creationId xmlns:a16="http://schemas.microsoft.com/office/drawing/2014/main" id="{D43B275B-84BF-C21D-40E8-7D1235DF538A}"/>
              </a:ext>
            </a:extLst>
          </p:cNvPr>
          <p:cNvSpPr/>
          <p:nvPr/>
        </p:nvSpPr>
        <p:spPr>
          <a:xfrm>
            <a:off x="1071908" y="1577336"/>
            <a:ext cx="10048183" cy="455446"/>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lnSpc>
                <a:spcPts val="3360"/>
              </a:lnSpc>
              <a:defRPr sz="1800"/>
            </a:pPr>
            <a:r>
              <a:rPr lang="en-CH" sz="4400" b="1" kern="1000" spc="-10">
                <a:solidFill>
                  <a:srgbClr val="005A9C"/>
                </a:solidFill>
                <a:latin typeface="Arial" panose="020B0604020202020204" pitchFamily="34" charset="0"/>
                <a:ea typeface="Verdana" panose="020B0604030504040204" pitchFamily="34" charset="0"/>
                <a:cs typeface="Arial" panose="020B0604020202020204" pitchFamily="34" charset="0"/>
                <a:sym typeface="Montserrat-Regular"/>
              </a:rPr>
              <a:t>WMO Session</a:t>
            </a:r>
            <a:endParaRPr lang="en-US" sz="4400" b="1" kern="1000" spc="-10">
              <a:solidFill>
                <a:srgbClr val="005A9C"/>
              </a:solidFill>
              <a:latin typeface="Arial" panose="020B0604020202020204" pitchFamily="34" charset="0"/>
              <a:ea typeface="Verdana" panose="020B0604030504040204" pitchFamily="34" charset="0"/>
              <a:cs typeface="Arial" panose="020B0604020202020204" pitchFamily="34" charset="0"/>
              <a:sym typeface="Montserrat-Regular"/>
            </a:endParaRPr>
          </a:p>
        </p:txBody>
      </p:sp>
      <p:sp>
        <p:nvSpPr>
          <p:cNvPr id="5" name="Shape 79">
            <a:extLst>
              <a:ext uri="{FF2B5EF4-FFF2-40B4-BE49-F238E27FC236}">
                <a16:creationId xmlns:a16="http://schemas.microsoft.com/office/drawing/2014/main" id="{09DABE98-0BBB-BC8C-CDAE-C2AFF3268DAE}"/>
              </a:ext>
            </a:extLst>
          </p:cNvPr>
          <p:cNvSpPr/>
          <p:nvPr/>
        </p:nvSpPr>
        <p:spPr>
          <a:xfrm>
            <a:off x="1071906" y="2578890"/>
            <a:ext cx="10048183" cy="1292662"/>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r>
              <a:rPr lang="en-CH" sz="2800" b="0" i="0" u="none" strike="noStrike" baseline="0">
                <a:solidFill>
                  <a:srgbClr val="005A9C"/>
                </a:solidFill>
                <a:latin typeface="Arial" panose="020B0604020202020204" pitchFamily="34" charset="0"/>
                <a:ea typeface="Verdana" panose="020B0604030504040204" pitchFamily="34" charset="0"/>
                <a:cs typeface="Arial" panose="020B0604020202020204" pitchFamily="34" charset="0"/>
              </a:rPr>
              <a:t>OCG-15</a:t>
            </a:r>
            <a:r>
              <a:rPr lang="en-CH" sz="2800">
                <a:solidFill>
                  <a:srgbClr val="005A9C"/>
                </a:solidFill>
                <a:latin typeface="Arial" panose="020B0604020202020204" pitchFamily="34" charset="0"/>
                <a:ea typeface="Verdana" panose="020B0604030504040204" pitchFamily="34" charset="0"/>
                <a:cs typeface="Arial" panose="020B0604020202020204" pitchFamily="34" charset="0"/>
              </a:rPr>
              <a:t> </a:t>
            </a:r>
            <a:r>
              <a:rPr lang="en-US" sz="2800" b="0" i="0" u="none" strike="noStrike" baseline="0">
                <a:solidFill>
                  <a:srgbClr val="005A9C"/>
                </a:solidFill>
                <a:latin typeface="Arial" panose="020B0604020202020204" pitchFamily="34" charset="0"/>
                <a:ea typeface="Verdana" panose="020B0604030504040204" pitchFamily="34" charset="0"/>
                <a:cs typeface="Arial" panose="020B0604020202020204" pitchFamily="34" charset="0"/>
              </a:rPr>
              <a:t>Meeting</a:t>
            </a:r>
            <a:endParaRPr lang="hr-HR" sz="2800" b="0" i="0" u="none" strike="noStrike" baseline="0">
              <a:solidFill>
                <a:srgbClr val="005A9C"/>
              </a:solidFill>
              <a:latin typeface="Arial" panose="020B0604020202020204" pitchFamily="34" charset="0"/>
              <a:ea typeface="Verdana" panose="020B0604030504040204" pitchFamily="34" charset="0"/>
              <a:cs typeface="Arial" panose="020B0604020202020204" pitchFamily="34" charset="0"/>
            </a:endParaRPr>
          </a:p>
          <a:p>
            <a:pPr algn="ctr"/>
            <a:r>
              <a:rPr lang="en-CH" sz="2800">
                <a:solidFill>
                  <a:srgbClr val="005A9C"/>
                </a:solidFill>
                <a:latin typeface="Arial" panose="020B0604020202020204" pitchFamily="34" charset="0"/>
                <a:ea typeface="Verdana" panose="020B0604030504040204" pitchFamily="34" charset="0"/>
                <a:cs typeface="Arial" panose="020B0604020202020204" pitchFamily="34" charset="0"/>
              </a:rPr>
              <a:t>13-17 May 2024</a:t>
            </a:r>
          </a:p>
          <a:p>
            <a:pPr algn="ctr"/>
            <a:r>
              <a:rPr lang="en-US" sz="2800" b="0" i="0" u="none" strike="noStrike" baseline="0">
                <a:solidFill>
                  <a:srgbClr val="005A9C"/>
                </a:solidFill>
                <a:latin typeface="Arial" panose="020B0604020202020204" pitchFamily="34" charset="0"/>
                <a:ea typeface="Verdana" panose="020B0604030504040204" pitchFamily="34" charset="0"/>
                <a:cs typeface="Arial" panose="020B0604020202020204" pitchFamily="34" charset="0"/>
              </a:rPr>
              <a:t>Victoria, British Columbia, Canada</a:t>
            </a:r>
          </a:p>
        </p:txBody>
      </p:sp>
      <p:pic>
        <p:nvPicPr>
          <p:cNvPr id="6" name="Picture 5">
            <a:extLst>
              <a:ext uri="{FF2B5EF4-FFF2-40B4-BE49-F238E27FC236}">
                <a16:creationId xmlns:a16="http://schemas.microsoft.com/office/drawing/2014/main" id="{6CCD1C90-7B73-BB64-4C19-3EB8B09DF472}"/>
              </a:ext>
            </a:extLst>
          </p:cNvPr>
          <p:cNvPicPr>
            <a:picLocks noChangeAspect="1"/>
          </p:cNvPicPr>
          <p:nvPr/>
        </p:nvPicPr>
        <p:blipFill>
          <a:blip r:embed="rId4"/>
          <a:stretch>
            <a:fillRect/>
          </a:stretch>
        </p:blipFill>
        <p:spPr>
          <a:xfrm>
            <a:off x="8899249" y="5557216"/>
            <a:ext cx="3219450" cy="971550"/>
          </a:xfrm>
          <a:prstGeom prst="rect">
            <a:avLst/>
          </a:prstGeom>
        </p:spPr>
      </p:pic>
      <p:sp>
        <p:nvSpPr>
          <p:cNvPr id="7" name="TextBox 6">
            <a:extLst>
              <a:ext uri="{FF2B5EF4-FFF2-40B4-BE49-F238E27FC236}">
                <a16:creationId xmlns:a16="http://schemas.microsoft.com/office/drawing/2014/main" id="{61AFA5C8-8355-4E9E-1FF2-6806343F36C5}"/>
              </a:ext>
            </a:extLst>
          </p:cNvPr>
          <p:cNvSpPr txBox="1"/>
          <p:nvPr/>
        </p:nvSpPr>
        <p:spPr>
          <a:xfrm>
            <a:off x="4459391" y="4417660"/>
            <a:ext cx="3273212" cy="369332"/>
          </a:xfrm>
          <a:prstGeom prst="rect">
            <a:avLst/>
          </a:prstGeom>
          <a:noFill/>
        </p:spPr>
        <p:txBody>
          <a:bodyPr wrap="square" rtlCol="0">
            <a:spAutoFit/>
          </a:bodyPr>
          <a:lstStyle/>
          <a:p>
            <a:r>
              <a:rPr lang="en-CH">
                <a:solidFill>
                  <a:srgbClr val="005A9C"/>
                </a:solidFill>
                <a:latin typeface="Arial" panose="020B0604020202020204" pitchFamily="34" charset="0"/>
                <a:ea typeface="Verdana" panose="020B0604030504040204" pitchFamily="34" charset="0"/>
                <a:cs typeface="Arial" panose="020B0604020202020204" pitchFamily="34" charset="0"/>
              </a:rPr>
              <a:t>Champika Gallage, Jon Turton</a:t>
            </a:r>
          </a:p>
        </p:txBody>
      </p:sp>
    </p:spTree>
    <p:extLst>
      <p:ext uri="{BB962C8B-B14F-4D97-AF65-F5344CB8AC3E}">
        <p14:creationId xmlns:p14="http://schemas.microsoft.com/office/powerpoint/2010/main" val="2102021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B7FEB02-8053-E1CA-EDE1-25B40DF5BC1B}"/>
              </a:ext>
            </a:extLst>
          </p:cNvPr>
          <p:cNvGrpSpPr/>
          <p:nvPr/>
        </p:nvGrpSpPr>
        <p:grpSpPr>
          <a:xfrm>
            <a:off x="68826" y="1699928"/>
            <a:ext cx="6336610" cy="4362515"/>
            <a:chOff x="350183" y="1564724"/>
            <a:chExt cx="5200064" cy="3728551"/>
          </a:xfrm>
        </p:grpSpPr>
        <p:pic>
          <p:nvPicPr>
            <p:cNvPr id="9" name="Picture 8" descr="A map of the world&#10;&#10;Description automatically generated">
              <a:extLst>
                <a:ext uri="{FF2B5EF4-FFF2-40B4-BE49-F238E27FC236}">
                  <a16:creationId xmlns:a16="http://schemas.microsoft.com/office/drawing/2014/main" id="{2233E631-1F9D-630B-2028-A6408F0B404F}"/>
                </a:ext>
              </a:extLst>
            </p:cNvPr>
            <p:cNvPicPr>
              <a:picLocks noChangeAspect="1"/>
            </p:cNvPicPr>
            <p:nvPr/>
          </p:nvPicPr>
          <p:blipFill rotWithShape="1">
            <a:blip r:embed="rId3"/>
            <a:srcRect l="76807" r="1384"/>
            <a:stretch/>
          </p:blipFill>
          <p:spPr>
            <a:xfrm>
              <a:off x="350183" y="1564724"/>
              <a:ext cx="921319" cy="3728551"/>
            </a:xfrm>
            <a:prstGeom prst="rect">
              <a:avLst/>
            </a:prstGeom>
          </p:spPr>
        </p:pic>
        <p:pic>
          <p:nvPicPr>
            <p:cNvPr id="10" name="Picture 9" descr="A map of the world&#10;&#10;Description automatically generated">
              <a:extLst>
                <a:ext uri="{FF2B5EF4-FFF2-40B4-BE49-F238E27FC236}">
                  <a16:creationId xmlns:a16="http://schemas.microsoft.com/office/drawing/2014/main" id="{55760AC7-BC5C-6DA5-CADF-AD22937150F6}"/>
                </a:ext>
              </a:extLst>
            </p:cNvPr>
            <p:cNvPicPr>
              <a:picLocks noChangeAspect="1"/>
            </p:cNvPicPr>
            <p:nvPr/>
          </p:nvPicPr>
          <p:blipFill rotWithShape="1">
            <a:blip r:embed="rId3"/>
            <a:srcRect l="1384" r="-2663"/>
            <a:stretch/>
          </p:blipFill>
          <p:spPr>
            <a:xfrm>
              <a:off x="1271502" y="1564724"/>
              <a:ext cx="4278745" cy="3728551"/>
            </a:xfrm>
            <a:prstGeom prst="rect">
              <a:avLst/>
            </a:prstGeom>
          </p:spPr>
        </p:pic>
      </p:grpSp>
      <p:sp>
        <p:nvSpPr>
          <p:cNvPr id="2" name="Title 1">
            <a:extLst>
              <a:ext uri="{FF2B5EF4-FFF2-40B4-BE49-F238E27FC236}">
                <a16:creationId xmlns:a16="http://schemas.microsoft.com/office/drawing/2014/main" id="{F78D2C80-D97C-50B0-6B04-4FF83BEEA519}"/>
              </a:ext>
            </a:extLst>
          </p:cNvPr>
          <p:cNvSpPr>
            <a:spLocks noGrp="1"/>
          </p:cNvSpPr>
          <p:nvPr>
            <p:ph type="title"/>
          </p:nvPr>
        </p:nvSpPr>
        <p:spPr>
          <a:xfrm>
            <a:off x="0" y="0"/>
            <a:ext cx="10913806" cy="943897"/>
          </a:xfrm>
        </p:spPr>
        <p:txBody>
          <a:bodyPr>
            <a:normAutofit/>
          </a:bodyPr>
          <a:lstStyle/>
          <a:p>
            <a:r>
              <a:rPr lang="en-CH" sz="3200" b="1">
                <a:solidFill>
                  <a:srgbClr val="005BAA"/>
                </a:solidFill>
                <a:latin typeface="Segoe UI" panose="020B0502040204020203" pitchFamily="34" charset="0"/>
                <a:ea typeface="Verdana" panose="020B0604030504040204" pitchFamily="34" charset="0"/>
                <a:cs typeface="Segoe UI" panose="020B0502040204020203" pitchFamily="34" charset="0"/>
              </a:rPr>
              <a:t>  </a:t>
            </a:r>
            <a:r>
              <a:rPr lang="en-US" sz="3600" b="1">
                <a:solidFill>
                  <a:srgbClr val="005BAA"/>
                </a:solidFill>
                <a:latin typeface="Arial" panose="020B0604020202020204" pitchFamily="34" charset="0"/>
                <a:ea typeface="Verdana" panose="020B0604030504040204" pitchFamily="34" charset="0"/>
                <a:cs typeface="Arial" panose="020B0604020202020204" pitchFamily="34" charset="0"/>
              </a:rPr>
              <a:t>GBON: surface marine observations in EEZ</a:t>
            </a:r>
            <a:endParaRPr lang="en-CH" sz="36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F261D6C-9D07-97CE-D54C-76BB7C1487AE}"/>
              </a:ext>
            </a:extLst>
          </p:cNvPr>
          <p:cNvSpPr>
            <a:spLocks noGrp="1"/>
          </p:cNvSpPr>
          <p:nvPr>
            <p:ph idx="1"/>
          </p:nvPr>
        </p:nvSpPr>
        <p:spPr>
          <a:xfrm>
            <a:off x="6758923" y="1253895"/>
            <a:ext cx="5248016" cy="5049086"/>
          </a:xfrm>
        </p:spPr>
        <p:txBody>
          <a:bodyPr vert="horz" lIns="91440" tIns="45720" rIns="91440" bIns="45720" rtlCol="0" anchor="t">
            <a:normAutofit fontScale="92500" lnSpcReduction="20000"/>
          </a:bodyPr>
          <a:lstStyle/>
          <a:p>
            <a:pPr marL="342900" indent="-342900">
              <a:lnSpc>
                <a:spcPct val="100000"/>
              </a:lnSpc>
              <a:buFont typeface="Symbol" panose="05050102010706020507" pitchFamily="18" charset="2"/>
              <a:buChar char=""/>
            </a:pPr>
            <a:r>
              <a:rPr lang="en-GB" sz="1800">
                <a:effectLst/>
                <a:latin typeface="Arial"/>
                <a:ea typeface="Verdana"/>
                <a:cs typeface="Arial"/>
              </a:rPr>
              <a:t>calculation of GBON targets for marine Exclusive Economic Zones,</a:t>
            </a:r>
            <a:r>
              <a:rPr lang="en-GB" sz="1800">
                <a:latin typeface="Arial"/>
                <a:ea typeface="Verdana"/>
                <a:cs typeface="Arial"/>
              </a:rPr>
              <a:t> based on all platforms reporting within EEZ – global gap 465</a:t>
            </a:r>
          </a:p>
          <a:p>
            <a:pPr marL="342900" indent="-342900">
              <a:lnSpc>
                <a:spcPct val="100000"/>
              </a:lnSpc>
              <a:buFont typeface="Symbol" panose="05050102010706020507" pitchFamily="18" charset="2"/>
              <a:buChar char=""/>
            </a:pPr>
            <a:r>
              <a:rPr lang="en-GB" sz="1800">
                <a:effectLst/>
                <a:latin typeface="Arial"/>
                <a:ea typeface="Verdana"/>
                <a:cs typeface="Arial"/>
              </a:rPr>
              <a:t>no need to formally</a:t>
            </a:r>
            <a:r>
              <a:rPr lang="en-GB" sz="1800">
                <a:latin typeface="Arial"/>
                <a:ea typeface="Verdana"/>
                <a:cs typeface="Arial"/>
              </a:rPr>
              <a:t> assign surface marine observations to GBON – all </a:t>
            </a:r>
            <a:r>
              <a:rPr lang="en-GB" sz="1800" err="1">
                <a:latin typeface="Arial"/>
                <a:ea typeface="Verdana"/>
                <a:cs typeface="Arial"/>
              </a:rPr>
              <a:t>obs</a:t>
            </a:r>
            <a:r>
              <a:rPr lang="en-GB" sz="1800">
                <a:latin typeface="Arial"/>
                <a:ea typeface="Verdana"/>
                <a:cs typeface="Arial"/>
              </a:rPr>
              <a:t> considered</a:t>
            </a:r>
          </a:p>
          <a:p>
            <a:pPr marL="342900" indent="-342900">
              <a:lnSpc>
                <a:spcPct val="100000"/>
              </a:lnSpc>
              <a:buFont typeface="Symbol" panose="05050102010706020507" pitchFamily="18" charset="2"/>
              <a:buChar char=""/>
            </a:pPr>
            <a:r>
              <a:rPr lang="en-GB" sz="1800">
                <a:effectLst/>
                <a:latin typeface="Arial"/>
                <a:ea typeface="Verdana" panose="020B0604030504040204" pitchFamily="34" charset="0"/>
                <a:cs typeface="Arial"/>
              </a:rPr>
              <a:t>All observations – “domestic” or “foreign” are counted</a:t>
            </a:r>
          </a:p>
          <a:p>
            <a:pPr marL="800100" lvl="1" indent="-342900">
              <a:lnSpc>
                <a:spcPct val="100000"/>
              </a:lnSpc>
              <a:spcBef>
                <a:spcPts val="1000"/>
              </a:spcBef>
              <a:buFont typeface="Symbol" panose="05050102010706020507" pitchFamily="18" charset="2"/>
              <a:buChar char=""/>
            </a:pPr>
            <a:r>
              <a:rPr lang="en-GB" sz="1800">
                <a:latin typeface="Arial"/>
                <a:ea typeface="Verdana" panose="020B0604030504040204" pitchFamily="34" charset="0"/>
                <a:cs typeface="Arial"/>
              </a:rPr>
              <a:t>Might be variable in time, make planning more complex</a:t>
            </a:r>
          </a:p>
          <a:p>
            <a:pPr marL="800100" lvl="1" indent="-342900">
              <a:lnSpc>
                <a:spcPct val="100000"/>
              </a:lnSpc>
              <a:spcBef>
                <a:spcPts val="1000"/>
              </a:spcBef>
              <a:buFont typeface="Symbol" panose="05050102010706020507" pitchFamily="18" charset="2"/>
              <a:buChar char=""/>
            </a:pPr>
            <a:r>
              <a:rPr lang="en-GB" sz="1800">
                <a:latin typeface="Arial"/>
                <a:ea typeface="Verdana" panose="020B0604030504040204" pitchFamily="34" charset="0"/>
                <a:cs typeface="Arial"/>
              </a:rPr>
              <a:t>in context of SOFF, potentially reduces GBON marine gap</a:t>
            </a:r>
          </a:p>
          <a:p>
            <a:pPr marL="800100" lvl="1" indent="-342900">
              <a:lnSpc>
                <a:spcPct val="100000"/>
              </a:lnSpc>
              <a:spcBef>
                <a:spcPts val="1000"/>
              </a:spcBef>
              <a:buFont typeface="Symbol" panose="05050102010706020507" pitchFamily="18" charset="2"/>
              <a:buChar char=""/>
            </a:pPr>
            <a:r>
              <a:rPr lang="en-GB" sz="1800">
                <a:effectLst/>
                <a:latin typeface="Arial"/>
                <a:ea typeface="Verdana" panose="020B0604030504040204" pitchFamily="34" charset="0"/>
                <a:cs typeface="Arial"/>
              </a:rPr>
              <a:t>But, </a:t>
            </a:r>
            <a:r>
              <a:rPr lang="en-GB" sz="1800">
                <a:latin typeface="Arial"/>
                <a:ea typeface="Verdana" panose="020B0604030504040204" pitchFamily="34" charset="0"/>
                <a:cs typeface="Arial"/>
              </a:rPr>
              <a:t>r</a:t>
            </a:r>
            <a:r>
              <a:rPr lang="en-GB" sz="1800">
                <a:effectLst/>
                <a:latin typeface="Arial"/>
                <a:ea typeface="Verdana" panose="020B0604030504040204" pitchFamily="34" charset="0"/>
                <a:cs typeface="Arial"/>
              </a:rPr>
              <a:t>eflects reality of the observations available, and the non-exclusive responsibility for observations in EEZ</a:t>
            </a:r>
          </a:p>
          <a:p>
            <a:pPr marL="342900" indent="-342900">
              <a:lnSpc>
                <a:spcPct val="100000"/>
              </a:lnSpc>
              <a:buFont typeface="Symbol" panose="05050102010706020507" pitchFamily="18" charset="2"/>
              <a:buChar char=""/>
            </a:pPr>
            <a:r>
              <a:rPr lang="en-GB" sz="1800">
                <a:latin typeface="Arial"/>
                <a:ea typeface="Verdana" panose="020B0604030504040204" pitchFamily="34" charset="0"/>
                <a:cs typeface="Arial"/>
              </a:rPr>
              <a:t>Best value</a:t>
            </a:r>
            <a:r>
              <a:rPr lang="en-GB" sz="1800">
                <a:effectLst/>
                <a:latin typeface="Arial"/>
                <a:ea typeface="Verdana" panose="020B0604030504040204" pitchFamily="34" charset="0"/>
                <a:cs typeface="Arial"/>
              </a:rPr>
              <a:t> monitoring platform for GBON variables are surface drifters and ships, but these drift – could drive to more fixed platforms (more expensive, requirin</a:t>
            </a:r>
            <a:r>
              <a:rPr lang="en-GB" sz="1800">
                <a:latin typeface="Arial"/>
                <a:ea typeface="Verdana" panose="020B0604030504040204" pitchFamily="34" charset="0"/>
                <a:cs typeface="Arial"/>
              </a:rPr>
              <a:t>g more technical capacity, exposed to vandalism) – but these may also have greater local value</a:t>
            </a:r>
            <a:endParaRPr lang="en-GB" sz="1800">
              <a:effectLst/>
              <a:latin typeface="Arial"/>
              <a:ea typeface="Verdana" panose="020B0604030504040204" pitchFamily="34" charset="0"/>
              <a:cs typeface="Arial"/>
            </a:endParaRPr>
          </a:p>
        </p:txBody>
      </p:sp>
      <p:pic>
        <p:nvPicPr>
          <p:cNvPr id="8" name="Picture 7">
            <a:extLst>
              <a:ext uri="{FF2B5EF4-FFF2-40B4-BE49-F238E27FC236}">
                <a16:creationId xmlns:a16="http://schemas.microsoft.com/office/drawing/2014/main" id="{195D129F-C3EB-FA5B-B263-E4A36D8C7298}"/>
              </a:ext>
            </a:extLst>
          </p:cNvPr>
          <p:cNvPicPr>
            <a:picLocks noChangeAspect="1"/>
          </p:cNvPicPr>
          <p:nvPr/>
        </p:nvPicPr>
        <p:blipFill>
          <a:blip r:embed="rId4"/>
          <a:stretch>
            <a:fillRect/>
          </a:stretch>
        </p:blipFill>
        <p:spPr>
          <a:xfrm>
            <a:off x="6332560" y="2084948"/>
            <a:ext cx="426363" cy="2604959"/>
          </a:xfrm>
          <a:prstGeom prst="rect">
            <a:avLst/>
          </a:prstGeom>
        </p:spPr>
      </p:pic>
      <p:sp>
        <p:nvSpPr>
          <p:cNvPr id="7" name="TextBox 6">
            <a:extLst>
              <a:ext uri="{FF2B5EF4-FFF2-40B4-BE49-F238E27FC236}">
                <a16:creationId xmlns:a16="http://schemas.microsoft.com/office/drawing/2014/main" id="{EBCC7BF4-CF87-B145-08F3-AE59C6400547}"/>
              </a:ext>
            </a:extLst>
          </p:cNvPr>
          <p:cNvSpPr txBox="1"/>
          <p:nvPr/>
        </p:nvSpPr>
        <p:spPr>
          <a:xfrm>
            <a:off x="0" y="6388214"/>
            <a:ext cx="7106858" cy="276999"/>
          </a:xfrm>
          <a:prstGeom prst="rect">
            <a:avLst/>
          </a:prstGeom>
          <a:noFill/>
        </p:spPr>
        <p:txBody>
          <a:bodyPr wrap="square" rtlCol="0">
            <a:spAutoFit/>
          </a:bodyPr>
          <a:lstStyle/>
          <a:p>
            <a:r>
              <a:rPr lang="en-GB" sz="600" i="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The designations employed and the presentation of material on this map do not imply the expression of any opinion whatsoever on the part of the Secretariat of the World Meteorological Organization concerning the legal status of any country, territory, city or area or of its authorities, or concerning the delimitation of its frontiers or boundaries.</a:t>
            </a:r>
          </a:p>
        </p:txBody>
      </p:sp>
    </p:spTree>
    <p:extLst>
      <p:ext uri="{BB962C8B-B14F-4D97-AF65-F5344CB8AC3E}">
        <p14:creationId xmlns:p14="http://schemas.microsoft.com/office/powerpoint/2010/main" val="3289026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4D9518E-5DCB-48F9-7B4B-C6AA3D07EDCA}"/>
              </a:ext>
            </a:extLst>
          </p:cNvPr>
          <p:cNvSpPr txBox="1">
            <a:spLocks/>
          </p:cNvSpPr>
          <p:nvPr/>
        </p:nvSpPr>
        <p:spPr>
          <a:xfrm>
            <a:off x="109537" y="277066"/>
            <a:ext cx="11972925" cy="53311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H" b="1">
                <a:solidFill>
                  <a:srgbClr val="0070C0"/>
                </a:solidFill>
                <a:latin typeface="Arial" panose="020B0604020202020204" pitchFamily="34" charset="0"/>
                <a:cs typeface="Arial" panose="020B0604020202020204" pitchFamily="34" charset="0"/>
              </a:rPr>
              <a:t> </a:t>
            </a:r>
            <a:r>
              <a:rPr lang="en-US" b="1">
                <a:solidFill>
                  <a:srgbClr val="0070C0"/>
                </a:solidFill>
                <a:latin typeface="Arial" panose="020B0604020202020204" pitchFamily="34" charset="0"/>
                <a:cs typeface="Arial" panose="020B0604020202020204" pitchFamily="34" charset="0"/>
              </a:rPr>
              <a:t>GBON Marine Gap analysis based on SLP observations </a:t>
            </a:r>
            <a:r>
              <a:rPr lang="en-CH" b="1">
                <a:solidFill>
                  <a:srgbClr val="0070C0"/>
                </a:solidFill>
                <a:latin typeface="Arial" panose="020B0604020202020204" pitchFamily="34" charset="0"/>
                <a:cs typeface="Arial" panose="020B0604020202020204" pitchFamily="34" charset="0"/>
              </a:rPr>
              <a:t>i</a:t>
            </a:r>
            <a:r>
              <a:rPr lang="en-US" b="1">
                <a:solidFill>
                  <a:srgbClr val="0070C0"/>
                </a:solidFill>
                <a:latin typeface="Arial" panose="020B0604020202020204" pitchFamily="34" charset="0"/>
                <a:cs typeface="Arial" panose="020B0604020202020204" pitchFamily="34" charset="0"/>
              </a:rPr>
              <a:t>n June 2023</a:t>
            </a:r>
            <a:endParaRPr lang="en-AU" b="1">
              <a:solidFill>
                <a:srgbClr val="0070C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FABC8B3-F9E8-E5C8-98F6-913935280B45}"/>
              </a:ext>
            </a:extLst>
          </p:cNvPr>
          <p:cNvPicPr>
            <a:picLocks noChangeAspect="1"/>
          </p:cNvPicPr>
          <p:nvPr/>
        </p:nvPicPr>
        <p:blipFill>
          <a:blip r:embed="rId3"/>
          <a:stretch>
            <a:fillRect/>
          </a:stretch>
        </p:blipFill>
        <p:spPr>
          <a:xfrm>
            <a:off x="109537" y="1115414"/>
            <a:ext cx="5438775" cy="5105400"/>
          </a:xfrm>
          <a:prstGeom prst="rect">
            <a:avLst/>
          </a:prstGeom>
        </p:spPr>
      </p:pic>
      <p:pic>
        <p:nvPicPr>
          <p:cNvPr id="7" name="Picture 6">
            <a:extLst>
              <a:ext uri="{FF2B5EF4-FFF2-40B4-BE49-F238E27FC236}">
                <a16:creationId xmlns:a16="http://schemas.microsoft.com/office/drawing/2014/main" id="{20BAF3C6-34E3-8609-9AD9-88CA85543AAB}"/>
              </a:ext>
            </a:extLst>
          </p:cNvPr>
          <p:cNvPicPr>
            <a:picLocks noChangeAspect="1"/>
          </p:cNvPicPr>
          <p:nvPr/>
        </p:nvPicPr>
        <p:blipFill>
          <a:blip r:embed="rId4"/>
          <a:stretch>
            <a:fillRect/>
          </a:stretch>
        </p:blipFill>
        <p:spPr>
          <a:xfrm>
            <a:off x="5548312" y="1153514"/>
            <a:ext cx="5629275" cy="5067300"/>
          </a:xfrm>
          <a:prstGeom prst="rect">
            <a:avLst/>
          </a:prstGeom>
        </p:spPr>
      </p:pic>
      <p:pic>
        <p:nvPicPr>
          <p:cNvPr id="9" name="Picture 8">
            <a:extLst>
              <a:ext uri="{FF2B5EF4-FFF2-40B4-BE49-F238E27FC236}">
                <a16:creationId xmlns:a16="http://schemas.microsoft.com/office/drawing/2014/main" id="{CE4F39F5-66FD-1B4E-7C7D-E1C73F84BC6E}"/>
              </a:ext>
            </a:extLst>
          </p:cNvPr>
          <p:cNvPicPr>
            <a:picLocks noChangeAspect="1"/>
          </p:cNvPicPr>
          <p:nvPr/>
        </p:nvPicPr>
        <p:blipFill>
          <a:blip r:embed="rId5"/>
          <a:stretch>
            <a:fillRect/>
          </a:stretch>
        </p:blipFill>
        <p:spPr>
          <a:xfrm>
            <a:off x="11291888" y="1334489"/>
            <a:ext cx="790575" cy="4886325"/>
          </a:xfrm>
          <a:prstGeom prst="rect">
            <a:avLst/>
          </a:prstGeom>
        </p:spPr>
      </p:pic>
      <p:sp>
        <p:nvSpPr>
          <p:cNvPr id="2" name="TextBox 1">
            <a:extLst>
              <a:ext uri="{FF2B5EF4-FFF2-40B4-BE49-F238E27FC236}">
                <a16:creationId xmlns:a16="http://schemas.microsoft.com/office/drawing/2014/main" id="{BB496622-8468-C634-E7F5-2B837D707026}"/>
              </a:ext>
            </a:extLst>
          </p:cNvPr>
          <p:cNvSpPr txBox="1"/>
          <p:nvPr/>
        </p:nvSpPr>
        <p:spPr>
          <a:xfrm>
            <a:off x="211233" y="6388214"/>
            <a:ext cx="11272844" cy="276999"/>
          </a:xfrm>
          <a:prstGeom prst="rect">
            <a:avLst/>
          </a:prstGeom>
          <a:noFill/>
        </p:spPr>
        <p:txBody>
          <a:bodyPr wrap="square" rtlCol="0">
            <a:spAutoFit/>
          </a:bodyPr>
          <a:lstStyle/>
          <a:p>
            <a:r>
              <a:rPr lang="en-GB" sz="600" i="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The designations employed and the presentation of material on </a:t>
            </a:r>
            <a:r>
              <a:rPr lang="en-GB" sz="600" i="1"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th</a:t>
            </a:r>
            <a:r>
              <a:rPr lang="en-CH" sz="600" i="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ese</a:t>
            </a:r>
            <a:r>
              <a:rPr lang="en-GB" sz="600" i="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map</a:t>
            </a:r>
            <a:r>
              <a:rPr lang="en-CH" sz="600" i="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a:t>
            </a:r>
            <a:r>
              <a:rPr lang="en-GB" sz="600" i="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do not imply the expression of any opinion whatsoever on the part of the Secretariat of the World Meteorological Organization concerning the legal status of any country, territory, city or area or of its authorities, or concerning the delimitation of its frontiers or boundaries.</a:t>
            </a:r>
          </a:p>
        </p:txBody>
      </p:sp>
    </p:spTree>
    <p:extLst>
      <p:ext uri="{BB962C8B-B14F-4D97-AF65-F5344CB8AC3E}">
        <p14:creationId xmlns:p14="http://schemas.microsoft.com/office/powerpoint/2010/main" val="237651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D8555CA-4044-C670-A2CE-8C3767419624}"/>
              </a:ext>
            </a:extLst>
          </p:cNvPr>
          <p:cNvSpPr txBox="1"/>
          <p:nvPr/>
        </p:nvSpPr>
        <p:spPr>
          <a:xfrm>
            <a:off x="6467475" y="1040267"/>
            <a:ext cx="5340258" cy="5428217"/>
          </a:xfrm>
          <a:prstGeom prst="rect">
            <a:avLst/>
          </a:prstGeom>
          <a:noFill/>
        </p:spPr>
        <p:txBody>
          <a:bodyPr wrap="square">
            <a:spAutoFit/>
          </a:bodyPr>
          <a:lstStyle/>
          <a:p>
            <a:pPr marL="711200" marR="16510" indent="-685800" defTabSz="1828800" hangingPunct="1">
              <a:lnSpc>
                <a:spcPct val="107000"/>
              </a:lnSpc>
              <a:spcBef>
                <a:spcPts val="1580"/>
              </a:spcBef>
              <a:buFont typeface="Arial"/>
              <a:buChar char="•"/>
              <a:tabLst>
                <a:tab pos="711200" algn="l"/>
              </a:tabLst>
            </a:pPr>
            <a:r>
              <a:rPr lang="en-US" kern="1200" spc="-10" dirty="0">
                <a:solidFill>
                  <a:prstClr val="black"/>
                </a:solidFill>
                <a:latin typeface="Arial" panose="020B0604020202020204" pitchFamily="34" charset="0"/>
                <a:cs typeface="Arial" panose="020B0604020202020204" pitchFamily="34" charset="0"/>
              </a:rPr>
              <a:t>SOFF provides </a:t>
            </a:r>
            <a:r>
              <a:rPr lang="en-US" b="1" kern="1200" spc="-10" dirty="0">
                <a:solidFill>
                  <a:prstClr val="black"/>
                </a:solidFill>
                <a:latin typeface="Arial" panose="020B0604020202020204" pitchFamily="34" charset="0"/>
                <a:cs typeface="Arial" panose="020B0604020202020204" pitchFamily="34" charset="0"/>
              </a:rPr>
              <a:t>long-term technical </a:t>
            </a:r>
            <a:r>
              <a:rPr lang="en-US" b="1" kern="1200" dirty="0">
                <a:solidFill>
                  <a:prstClr val="black"/>
                </a:solidFill>
                <a:latin typeface="Arial" panose="020B0604020202020204" pitchFamily="34" charset="0"/>
                <a:cs typeface="Arial" panose="020B0604020202020204" pitchFamily="34" charset="0"/>
              </a:rPr>
              <a:t>and </a:t>
            </a:r>
            <a:r>
              <a:rPr lang="en-US" b="1" kern="1200" spc="-10" dirty="0">
                <a:solidFill>
                  <a:prstClr val="black"/>
                </a:solidFill>
                <a:latin typeface="Arial" panose="020B0604020202020204" pitchFamily="34" charset="0"/>
                <a:cs typeface="Arial" panose="020B0604020202020204" pitchFamily="34" charset="0"/>
              </a:rPr>
              <a:t>grant-based financial </a:t>
            </a:r>
            <a:r>
              <a:rPr lang="en-US" b="1" kern="1200" spc="-20" dirty="0">
                <a:solidFill>
                  <a:prstClr val="black"/>
                </a:solidFill>
                <a:latin typeface="Arial" panose="020B0604020202020204" pitchFamily="34" charset="0"/>
                <a:cs typeface="Arial" panose="020B0604020202020204" pitchFamily="34" charset="0"/>
              </a:rPr>
              <a:t>assistance </a:t>
            </a:r>
            <a:r>
              <a:rPr lang="en-US" kern="1200" dirty="0">
                <a:solidFill>
                  <a:prstClr val="black"/>
                </a:solidFill>
                <a:latin typeface="Arial" panose="020B0604020202020204" pitchFamily="34" charset="0"/>
                <a:cs typeface="Arial" panose="020B0604020202020204" pitchFamily="34" charset="0"/>
              </a:rPr>
              <a:t>to </a:t>
            </a:r>
            <a:r>
              <a:rPr lang="en-US" kern="1200" spc="-10" dirty="0">
                <a:solidFill>
                  <a:prstClr val="black"/>
                </a:solidFill>
                <a:latin typeface="Arial" panose="020B0604020202020204" pitchFamily="34" charset="0"/>
                <a:cs typeface="Arial" panose="020B0604020202020204" pitchFamily="34" charset="0"/>
              </a:rPr>
              <a:t>enable </a:t>
            </a:r>
            <a:r>
              <a:rPr lang="en-US" kern="1200" dirty="0">
                <a:solidFill>
                  <a:prstClr val="black"/>
                </a:solidFill>
                <a:latin typeface="Arial" panose="020B0604020202020204" pitchFamily="34" charset="0"/>
                <a:cs typeface="Arial" panose="020B0604020202020204" pitchFamily="34" charset="0"/>
              </a:rPr>
              <a:t>countries to </a:t>
            </a:r>
            <a:r>
              <a:rPr lang="en-US" kern="1200" spc="-10" dirty="0">
                <a:solidFill>
                  <a:prstClr val="black"/>
                </a:solidFill>
                <a:latin typeface="Arial" panose="020B0604020202020204" pitchFamily="34" charset="0"/>
                <a:cs typeface="Arial" panose="020B0604020202020204" pitchFamily="34" charset="0"/>
              </a:rPr>
              <a:t>acquire </a:t>
            </a:r>
            <a:r>
              <a:rPr lang="en-US" kern="1200" dirty="0">
                <a:solidFill>
                  <a:prstClr val="black"/>
                </a:solidFill>
                <a:latin typeface="Arial" panose="020B0604020202020204" pitchFamily="34" charset="0"/>
                <a:cs typeface="Arial" panose="020B0604020202020204" pitchFamily="34" charset="0"/>
              </a:rPr>
              <a:t>and </a:t>
            </a:r>
            <a:r>
              <a:rPr lang="en-US" kern="1200" spc="-10" dirty="0">
                <a:solidFill>
                  <a:prstClr val="black"/>
                </a:solidFill>
                <a:latin typeface="Arial" panose="020B0604020202020204" pitchFamily="34" charset="0"/>
                <a:cs typeface="Arial" panose="020B0604020202020204" pitchFamily="34" charset="0"/>
              </a:rPr>
              <a:t>internationally </a:t>
            </a:r>
            <a:r>
              <a:rPr lang="en-US" kern="1200" dirty="0">
                <a:solidFill>
                  <a:prstClr val="black"/>
                </a:solidFill>
                <a:latin typeface="Arial" panose="020B0604020202020204" pitchFamily="34" charset="0"/>
                <a:cs typeface="Arial" panose="020B0604020202020204" pitchFamily="34" charset="0"/>
              </a:rPr>
              <a:t>exchange GBON observations</a:t>
            </a:r>
          </a:p>
          <a:p>
            <a:pPr marL="711200" marR="16510" indent="-685800" defTabSz="1828800" hangingPunct="1">
              <a:lnSpc>
                <a:spcPct val="107000"/>
              </a:lnSpc>
              <a:spcBef>
                <a:spcPts val="1580"/>
              </a:spcBef>
              <a:buFont typeface="Arial"/>
              <a:buChar char="•"/>
              <a:tabLst>
                <a:tab pos="711200" algn="l"/>
              </a:tabLst>
            </a:pPr>
            <a:r>
              <a:rPr lang="en-US" kern="1200" dirty="0">
                <a:solidFill>
                  <a:prstClr val="black"/>
                </a:solidFill>
                <a:latin typeface="Arial" panose="020B0604020202020204" pitchFamily="34" charset="0"/>
                <a:cs typeface="Arial" panose="020B0604020202020204" pitchFamily="34" charset="0"/>
              </a:rPr>
              <a:t>It focuses on the </a:t>
            </a:r>
            <a:r>
              <a:rPr lang="en-US" b="1" kern="1200" dirty="0">
                <a:solidFill>
                  <a:prstClr val="black"/>
                </a:solidFill>
                <a:latin typeface="Arial" panose="020B0604020202020204" pitchFamily="34" charset="0"/>
                <a:cs typeface="Arial" panose="020B0604020202020204" pitchFamily="34" charset="0"/>
              </a:rPr>
              <a:t>sustainability of investments </a:t>
            </a:r>
            <a:r>
              <a:rPr lang="en-US" kern="1200" dirty="0">
                <a:solidFill>
                  <a:prstClr val="black"/>
                </a:solidFill>
                <a:latin typeface="Arial" panose="020B0604020202020204" pitchFamily="34" charset="0"/>
                <a:cs typeface="Arial" panose="020B0604020202020204" pitchFamily="34" charset="0"/>
              </a:rPr>
              <a:t>by providing </a:t>
            </a:r>
            <a:r>
              <a:rPr lang="en-US" b="1" kern="1200" dirty="0">
                <a:solidFill>
                  <a:prstClr val="black"/>
                </a:solidFill>
                <a:latin typeface="Arial" panose="020B0604020202020204" pitchFamily="34" charset="0"/>
                <a:cs typeface="Arial" panose="020B0604020202020204" pitchFamily="34" charset="0"/>
              </a:rPr>
              <a:t>open-ended result-based finance </a:t>
            </a:r>
            <a:r>
              <a:rPr lang="en-US" kern="1200" dirty="0">
                <a:solidFill>
                  <a:prstClr val="black"/>
                </a:solidFill>
                <a:latin typeface="Arial" panose="020B0604020202020204" pitchFamily="34" charset="0"/>
                <a:cs typeface="Arial" panose="020B0604020202020204" pitchFamily="34" charset="0"/>
              </a:rPr>
              <a:t>upon </a:t>
            </a:r>
            <a:r>
              <a:rPr lang="en-US" b="1" kern="1200" dirty="0">
                <a:solidFill>
                  <a:prstClr val="black"/>
                </a:solidFill>
                <a:latin typeface="Arial" panose="020B0604020202020204" pitchFamily="34" charset="0"/>
                <a:cs typeface="Arial" panose="020B0604020202020204" pitchFamily="34" charset="0"/>
              </a:rPr>
              <a:t>verification of data sharing </a:t>
            </a:r>
            <a:r>
              <a:rPr lang="en-US" kern="1200" dirty="0">
                <a:solidFill>
                  <a:prstClr val="black"/>
                </a:solidFill>
                <a:latin typeface="Arial" panose="020B0604020202020204" pitchFamily="34" charset="0"/>
                <a:cs typeface="Arial" panose="020B0604020202020204" pitchFamily="34" charset="0"/>
              </a:rPr>
              <a:t>through WMO Tools </a:t>
            </a:r>
          </a:p>
          <a:p>
            <a:pPr marL="711200" marR="10160" indent="-685800" defTabSz="1828800" hangingPunct="1">
              <a:lnSpc>
                <a:spcPct val="107000"/>
              </a:lnSpc>
              <a:spcBef>
                <a:spcPts val="1600"/>
              </a:spcBef>
              <a:buFont typeface="Arial"/>
              <a:buChar char="•"/>
              <a:tabLst>
                <a:tab pos="711200" algn="l"/>
              </a:tabLst>
            </a:pPr>
            <a:r>
              <a:rPr lang="en-US" kern="1200" spc="-10" dirty="0">
                <a:solidFill>
                  <a:prstClr val="black"/>
                </a:solidFill>
                <a:latin typeface="Arial" panose="020B0604020202020204" pitchFamily="34" charset="0"/>
                <a:cs typeface="Arial" panose="020B0604020202020204" pitchFamily="34" charset="0"/>
              </a:rPr>
              <a:t>SOFF prioritizes </a:t>
            </a:r>
            <a:r>
              <a:rPr lang="en-US" kern="1200" dirty="0">
                <a:solidFill>
                  <a:prstClr val="black"/>
                </a:solidFill>
                <a:latin typeface="Arial" panose="020B0604020202020204" pitchFamily="34" charset="0"/>
                <a:cs typeface="Arial" panose="020B0604020202020204" pitchFamily="34" charset="0"/>
              </a:rPr>
              <a:t>Small </a:t>
            </a:r>
            <a:r>
              <a:rPr lang="en-US" kern="1200" spc="-10" dirty="0">
                <a:solidFill>
                  <a:prstClr val="black"/>
                </a:solidFill>
                <a:latin typeface="Arial" panose="020B0604020202020204" pitchFamily="34" charset="0"/>
                <a:cs typeface="Arial" panose="020B0604020202020204" pitchFamily="34" charset="0"/>
              </a:rPr>
              <a:t>Island Developing States </a:t>
            </a:r>
            <a:r>
              <a:rPr lang="en-US" kern="1200" dirty="0">
                <a:solidFill>
                  <a:prstClr val="black"/>
                </a:solidFill>
                <a:latin typeface="Arial" panose="020B0604020202020204" pitchFamily="34" charset="0"/>
                <a:cs typeface="Arial" panose="020B0604020202020204" pitchFamily="34" charset="0"/>
              </a:rPr>
              <a:t>(SIDS) and </a:t>
            </a:r>
            <a:r>
              <a:rPr lang="en-US" kern="1200" spc="-10" dirty="0">
                <a:solidFill>
                  <a:prstClr val="black"/>
                </a:solidFill>
                <a:latin typeface="Arial" panose="020B0604020202020204" pitchFamily="34" charset="0"/>
                <a:cs typeface="Arial" panose="020B0604020202020204" pitchFamily="34" charset="0"/>
              </a:rPr>
              <a:t>Least Developed  Countries (LDCs) </a:t>
            </a:r>
            <a:r>
              <a:rPr lang="en-US" kern="1200" dirty="0">
                <a:solidFill>
                  <a:prstClr val="black"/>
                </a:solidFill>
                <a:latin typeface="Arial" panose="020B0604020202020204" pitchFamily="34" charset="0"/>
                <a:cs typeface="Arial" panose="020B0604020202020204" pitchFamily="34" charset="0"/>
              </a:rPr>
              <a:t>to </a:t>
            </a:r>
            <a:r>
              <a:rPr lang="en-US" kern="1200" spc="-10" dirty="0">
                <a:solidFill>
                  <a:prstClr val="black"/>
                </a:solidFill>
                <a:latin typeface="Arial" panose="020B0604020202020204" pitchFamily="34" charset="0"/>
                <a:cs typeface="Arial" panose="020B0604020202020204" pitchFamily="34" charset="0"/>
              </a:rPr>
              <a:t>close </a:t>
            </a:r>
            <a:r>
              <a:rPr lang="en-US" kern="1200" dirty="0">
                <a:solidFill>
                  <a:prstClr val="black"/>
                </a:solidFill>
                <a:latin typeface="Arial" panose="020B0604020202020204" pitchFamily="34" charset="0"/>
                <a:cs typeface="Arial" panose="020B0604020202020204" pitchFamily="34" charset="0"/>
              </a:rPr>
              <a:t>the </a:t>
            </a:r>
            <a:r>
              <a:rPr lang="en-US" kern="1200" spc="-10" dirty="0">
                <a:solidFill>
                  <a:prstClr val="black"/>
                </a:solidFill>
                <a:latin typeface="Arial" panose="020B0604020202020204" pitchFamily="34" charset="0"/>
                <a:cs typeface="Arial" panose="020B0604020202020204" pitchFamily="34" charset="0"/>
              </a:rPr>
              <a:t>largest data gaps</a:t>
            </a:r>
            <a:endParaRPr lang="en-US" spc="-10" dirty="0">
              <a:solidFill>
                <a:prstClr val="black"/>
              </a:solidFill>
              <a:latin typeface="Arial" panose="020B0604020202020204" pitchFamily="34" charset="0"/>
              <a:cs typeface="Arial" panose="020B0604020202020204" pitchFamily="34" charset="0"/>
            </a:endParaRPr>
          </a:p>
          <a:p>
            <a:pPr marL="711200" marR="10160" indent="-685800" defTabSz="1828800" hangingPunct="1">
              <a:lnSpc>
                <a:spcPct val="107000"/>
              </a:lnSpc>
              <a:spcBef>
                <a:spcPts val="1600"/>
              </a:spcBef>
              <a:buFont typeface="Arial"/>
              <a:buChar char="•"/>
              <a:tabLst>
                <a:tab pos="711200" algn="l"/>
              </a:tabLst>
            </a:pPr>
            <a:r>
              <a:rPr lang="en-US" b="1" kern="1200" spc="-10" dirty="0">
                <a:solidFill>
                  <a:prstClr val="black"/>
                </a:solidFill>
                <a:latin typeface="Arial" panose="020B0604020202020204" pitchFamily="34" charset="0"/>
                <a:cs typeface="Arial" panose="020B0604020202020204" pitchFamily="34" charset="0"/>
              </a:rPr>
              <a:t>Fast-moving</a:t>
            </a:r>
            <a:r>
              <a:rPr lang="en-US" kern="1200" spc="-10" dirty="0">
                <a:solidFill>
                  <a:prstClr val="black"/>
                </a:solidFill>
                <a:latin typeface="Arial" panose="020B0604020202020204" pitchFamily="34" charset="0"/>
                <a:cs typeface="Arial" panose="020B0604020202020204" pitchFamily="34" charset="0"/>
              </a:rPr>
              <a:t>: 83 $million raised, </a:t>
            </a:r>
            <a:r>
              <a:rPr lang="en-CH" spc="-10" dirty="0">
                <a:solidFill>
                  <a:prstClr val="black"/>
                </a:solidFill>
                <a:latin typeface="Arial" panose="020B0604020202020204" pitchFamily="34" charset="0"/>
                <a:cs typeface="Arial" panose="020B0604020202020204" pitchFamily="34" charset="0"/>
              </a:rPr>
              <a:t>51</a:t>
            </a:r>
            <a:r>
              <a:rPr lang="en-US" kern="1200" spc="-10" dirty="0">
                <a:solidFill>
                  <a:prstClr val="black"/>
                </a:solidFill>
                <a:latin typeface="Arial" panose="020B0604020202020204" pitchFamily="34" charset="0"/>
                <a:cs typeface="Arial" panose="020B0604020202020204" pitchFamily="34" charset="0"/>
              </a:rPr>
              <a:t> countries approved for readiness funding, 11 countries in </a:t>
            </a:r>
            <a:r>
              <a:rPr lang="en-US" spc="-10" dirty="0">
                <a:solidFill>
                  <a:prstClr val="black"/>
                </a:solidFill>
                <a:latin typeface="Arial" panose="020B0604020202020204" pitchFamily="34" charset="0"/>
                <a:cs typeface="Arial" panose="020B0604020202020204" pitchFamily="34" charset="0"/>
              </a:rPr>
              <a:t>investment phase</a:t>
            </a:r>
            <a:endParaRPr lang="en-US" kern="1200" spc="-10" dirty="0">
              <a:solidFill>
                <a:prstClr val="black"/>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7BC1D76D-7CDA-63E4-0726-3144CB4C3405}"/>
              </a:ext>
            </a:extLst>
          </p:cNvPr>
          <p:cNvSpPr>
            <a:spLocks noGrp="1"/>
          </p:cNvSpPr>
          <p:nvPr>
            <p:ph type="sldNum" sz="quarter" idx="12"/>
          </p:nvPr>
        </p:nvSpPr>
        <p:spPr/>
        <p:txBody>
          <a:bodyPr/>
          <a:lstStyle/>
          <a:p>
            <a:fld id="{0071B117-5D75-FF4D-911A-5C226444051F}" type="slidenum">
              <a:rPr lang="en-US" smtClean="0"/>
              <a:t>12</a:t>
            </a:fld>
            <a:endParaRPr lang="en-US"/>
          </a:p>
        </p:txBody>
      </p:sp>
      <p:sp>
        <p:nvSpPr>
          <p:cNvPr id="3" name="Shape 79">
            <a:extLst>
              <a:ext uri="{FF2B5EF4-FFF2-40B4-BE49-F238E27FC236}">
                <a16:creationId xmlns:a16="http://schemas.microsoft.com/office/drawing/2014/main" id="{3524FEA1-16A6-33DE-65FA-B52C21BD9FD4}"/>
              </a:ext>
            </a:extLst>
          </p:cNvPr>
          <p:cNvSpPr/>
          <p:nvPr/>
        </p:nvSpPr>
        <p:spPr>
          <a:xfrm>
            <a:off x="409400" y="360718"/>
            <a:ext cx="11261490" cy="436017"/>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ts val="3360"/>
              </a:lnSpc>
              <a:defRPr sz="1800"/>
            </a:pPr>
            <a:r>
              <a:rPr lang="en-CH" sz="3600" b="1" kern="1000">
                <a:solidFill>
                  <a:srgbClr val="005BAA"/>
                </a:solidFill>
                <a:latin typeface="Arial" panose="020B0604020202020204" pitchFamily="34" charset="0"/>
                <a:ea typeface="Verdana" panose="020B0604030504040204" pitchFamily="34" charset="0"/>
                <a:cs typeface="Arial" panose="020B0604020202020204" pitchFamily="34" charset="0"/>
                <a:sym typeface="Montserrat-Regular"/>
              </a:rPr>
              <a:t>Systematic Observations Financing Facility (</a:t>
            </a:r>
            <a:r>
              <a:rPr lang="en-CH" sz="3600" b="1" kern="1000">
                <a:solidFill>
                  <a:srgbClr val="005BAA"/>
                </a:solidFill>
                <a:latin typeface="Arial" panose="020B0604020202020204" pitchFamily="34" charset="0"/>
                <a:ea typeface="Verdana" panose="020B0604030504040204" pitchFamily="34" charset="0"/>
                <a:cs typeface="Arial" panose="020B0604020202020204" pitchFamily="34" charset="0"/>
                <a:sym typeface="Montserrat-Regular"/>
                <a:hlinkClick r:id="rId3"/>
              </a:rPr>
              <a:t>SOFF</a:t>
            </a:r>
            <a:r>
              <a:rPr lang="en-CH" sz="3600" b="1" kern="1000">
                <a:solidFill>
                  <a:srgbClr val="005BAA"/>
                </a:solidFill>
                <a:latin typeface="Arial" panose="020B0604020202020204" pitchFamily="34" charset="0"/>
                <a:ea typeface="Verdana" panose="020B0604030504040204" pitchFamily="34" charset="0"/>
                <a:cs typeface="Arial" panose="020B0604020202020204" pitchFamily="34" charset="0"/>
                <a:sym typeface="Montserrat-Regular"/>
              </a:rPr>
              <a:t>)</a:t>
            </a:r>
            <a:endParaRPr lang="en-US" sz="3600" b="1" kern="1000">
              <a:solidFill>
                <a:srgbClr val="005BAA"/>
              </a:solidFill>
              <a:latin typeface="Arial" panose="020B0604020202020204" pitchFamily="34" charset="0"/>
              <a:ea typeface="Verdana" panose="020B0604030504040204" pitchFamily="34" charset="0"/>
              <a:cs typeface="Arial" panose="020B0604020202020204" pitchFamily="34" charset="0"/>
              <a:sym typeface="Montserrat-Regular"/>
            </a:endParaRPr>
          </a:p>
        </p:txBody>
      </p:sp>
      <p:pic>
        <p:nvPicPr>
          <p:cNvPr id="6" name="Picture 5">
            <a:extLst>
              <a:ext uri="{FF2B5EF4-FFF2-40B4-BE49-F238E27FC236}">
                <a16:creationId xmlns:a16="http://schemas.microsoft.com/office/drawing/2014/main" id="{ECE44904-9190-923C-015E-86946EBD4D2E}"/>
              </a:ext>
            </a:extLst>
          </p:cNvPr>
          <p:cNvPicPr>
            <a:picLocks noChangeAspect="1"/>
          </p:cNvPicPr>
          <p:nvPr/>
        </p:nvPicPr>
        <p:blipFill>
          <a:blip r:embed="rId4"/>
          <a:stretch>
            <a:fillRect/>
          </a:stretch>
        </p:blipFill>
        <p:spPr>
          <a:xfrm>
            <a:off x="0" y="1083734"/>
            <a:ext cx="6467475" cy="5495925"/>
          </a:xfrm>
          <a:prstGeom prst="rect">
            <a:avLst/>
          </a:prstGeom>
        </p:spPr>
      </p:pic>
    </p:spTree>
    <p:extLst>
      <p:ext uri="{BB962C8B-B14F-4D97-AF65-F5344CB8AC3E}">
        <p14:creationId xmlns:p14="http://schemas.microsoft.com/office/powerpoint/2010/main" val="1193106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and white background with text&#10;&#10;Description automatically generated">
            <a:extLst>
              <a:ext uri="{FF2B5EF4-FFF2-40B4-BE49-F238E27FC236}">
                <a16:creationId xmlns:a16="http://schemas.microsoft.com/office/drawing/2014/main" id="{F5D85E70-EBB3-D2D6-CF14-C2B127DE0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25" y="962890"/>
            <a:ext cx="3733375" cy="2094492"/>
          </a:xfrm>
          <a:prstGeom prst="rect">
            <a:avLst/>
          </a:prstGeom>
        </p:spPr>
      </p:pic>
      <p:sp>
        <p:nvSpPr>
          <p:cNvPr id="12" name="TextBox 11">
            <a:extLst>
              <a:ext uri="{FF2B5EF4-FFF2-40B4-BE49-F238E27FC236}">
                <a16:creationId xmlns:a16="http://schemas.microsoft.com/office/drawing/2014/main" id="{7D8555CA-4044-C670-A2CE-8C3767419624}"/>
              </a:ext>
            </a:extLst>
          </p:cNvPr>
          <p:cNvSpPr txBox="1"/>
          <p:nvPr/>
        </p:nvSpPr>
        <p:spPr>
          <a:xfrm>
            <a:off x="4747145" y="647465"/>
            <a:ext cx="3154255" cy="367216"/>
          </a:xfrm>
          <a:prstGeom prst="rect">
            <a:avLst/>
          </a:prstGeom>
          <a:noFill/>
        </p:spPr>
        <p:txBody>
          <a:bodyPr wrap="square">
            <a:spAutoFit/>
          </a:bodyPr>
          <a:lstStyle/>
          <a:p>
            <a:pPr marL="25400" marR="16510" defTabSz="1828800" hangingPunct="1">
              <a:lnSpc>
                <a:spcPct val="107000"/>
              </a:lnSpc>
              <a:spcBef>
                <a:spcPts val="1580"/>
              </a:spcBef>
              <a:tabLst>
                <a:tab pos="711200" algn="l"/>
              </a:tabLst>
            </a:pPr>
            <a:r>
              <a:rPr lang="en-CH" kern="1200" spc="-10">
                <a:solidFill>
                  <a:prstClr val="black"/>
                </a:solidFill>
                <a:latin typeface="Arial" panose="020B0604020202020204" pitchFamily="34" charset="0"/>
                <a:cs typeface="Arial" panose="020B0604020202020204" pitchFamily="34" charset="0"/>
              </a:rPr>
              <a:t>Countries in readiness</a:t>
            </a:r>
            <a:r>
              <a:rPr lang="en-CH" spc="-10">
                <a:solidFill>
                  <a:prstClr val="black"/>
                </a:solidFill>
                <a:latin typeface="Arial" panose="020B0604020202020204" pitchFamily="34" charset="0"/>
                <a:cs typeface="Arial" panose="020B0604020202020204" pitchFamily="34" charset="0"/>
              </a:rPr>
              <a:t> </a:t>
            </a:r>
            <a:r>
              <a:rPr lang="en-CH" kern="1200" spc="-10">
                <a:solidFill>
                  <a:prstClr val="black"/>
                </a:solidFill>
                <a:latin typeface="Arial" panose="020B0604020202020204" pitchFamily="34" charset="0"/>
                <a:cs typeface="Arial" panose="020B0604020202020204" pitchFamily="34" charset="0"/>
              </a:rPr>
              <a:t>phase</a:t>
            </a:r>
            <a:endParaRPr lang="en-US" kern="1200" spc="-10">
              <a:solidFill>
                <a:prstClr val="black"/>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7BC1D76D-7CDA-63E4-0726-3144CB4C3405}"/>
              </a:ext>
            </a:extLst>
          </p:cNvPr>
          <p:cNvSpPr>
            <a:spLocks noGrp="1"/>
          </p:cNvSpPr>
          <p:nvPr>
            <p:ph type="sldNum" sz="quarter" idx="12"/>
          </p:nvPr>
        </p:nvSpPr>
        <p:spPr/>
        <p:txBody>
          <a:bodyPr/>
          <a:lstStyle/>
          <a:p>
            <a:fld id="{0071B117-5D75-FF4D-911A-5C226444051F}" type="slidenum">
              <a:rPr lang="en-US" smtClean="0"/>
              <a:t>13</a:t>
            </a:fld>
            <a:endParaRPr lang="en-US"/>
          </a:p>
        </p:txBody>
      </p:sp>
      <p:sp>
        <p:nvSpPr>
          <p:cNvPr id="3" name="Shape 79">
            <a:extLst>
              <a:ext uri="{FF2B5EF4-FFF2-40B4-BE49-F238E27FC236}">
                <a16:creationId xmlns:a16="http://schemas.microsoft.com/office/drawing/2014/main" id="{3524FEA1-16A6-33DE-65FA-B52C21BD9FD4}"/>
              </a:ext>
            </a:extLst>
          </p:cNvPr>
          <p:cNvSpPr/>
          <p:nvPr/>
        </p:nvSpPr>
        <p:spPr>
          <a:xfrm>
            <a:off x="409400" y="263239"/>
            <a:ext cx="11261490" cy="436017"/>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ts val="3360"/>
              </a:lnSpc>
              <a:defRPr sz="1800"/>
            </a:pPr>
            <a:r>
              <a:rPr lang="en-CH" sz="3600" b="1" kern="1000">
                <a:solidFill>
                  <a:srgbClr val="005BAA"/>
                </a:solidFill>
                <a:latin typeface="Arial" panose="020B0604020202020204" pitchFamily="34" charset="0"/>
                <a:ea typeface="Verdana" panose="020B0604030504040204" pitchFamily="34" charset="0"/>
                <a:cs typeface="Arial" panose="020B0604020202020204" pitchFamily="34" charset="0"/>
                <a:sym typeface="Montserrat-Regular"/>
              </a:rPr>
              <a:t>Systematic Observations Financing Facility (</a:t>
            </a:r>
            <a:r>
              <a:rPr lang="en-CH" sz="3600" b="1" kern="1000">
                <a:solidFill>
                  <a:srgbClr val="005BAA"/>
                </a:solidFill>
                <a:latin typeface="Arial" panose="020B0604020202020204" pitchFamily="34" charset="0"/>
                <a:ea typeface="Verdana" panose="020B0604030504040204" pitchFamily="34" charset="0"/>
                <a:cs typeface="Arial" panose="020B0604020202020204" pitchFamily="34" charset="0"/>
                <a:sym typeface="Montserrat-Regular"/>
                <a:hlinkClick r:id="rId4"/>
              </a:rPr>
              <a:t>SOFF</a:t>
            </a:r>
            <a:r>
              <a:rPr lang="en-CH" sz="3600" b="1" kern="1000">
                <a:solidFill>
                  <a:srgbClr val="005BAA"/>
                </a:solidFill>
                <a:latin typeface="Arial" panose="020B0604020202020204" pitchFamily="34" charset="0"/>
                <a:ea typeface="Verdana" panose="020B0604030504040204" pitchFamily="34" charset="0"/>
                <a:cs typeface="Arial" panose="020B0604020202020204" pitchFamily="34" charset="0"/>
                <a:sym typeface="Montserrat-Regular"/>
              </a:rPr>
              <a:t>)</a:t>
            </a:r>
            <a:endParaRPr lang="en-US" sz="3600" b="1" kern="1000">
              <a:solidFill>
                <a:srgbClr val="005BAA"/>
              </a:solidFill>
              <a:latin typeface="Arial" panose="020B0604020202020204" pitchFamily="34" charset="0"/>
              <a:ea typeface="Verdana" panose="020B0604030504040204" pitchFamily="34" charset="0"/>
              <a:cs typeface="Arial" panose="020B0604020202020204" pitchFamily="34" charset="0"/>
              <a:sym typeface="Montserrat-Regular"/>
            </a:endParaRPr>
          </a:p>
        </p:txBody>
      </p:sp>
      <p:sp>
        <p:nvSpPr>
          <p:cNvPr id="4" name="TextBox 3">
            <a:extLst>
              <a:ext uri="{FF2B5EF4-FFF2-40B4-BE49-F238E27FC236}">
                <a16:creationId xmlns:a16="http://schemas.microsoft.com/office/drawing/2014/main" id="{8B347ECB-AC24-DA7D-CAEA-D65F31E7B686}"/>
              </a:ext>
            </a:extLst>
          </p:cNvPr>
          <p:cNvSpPr txBox="1"/>
          <p:nvPr/>
        </p:nvSpPr>
        <p:spPr>
          <a:xfrm>
            <a:off x="169025" y="3566444"/>
            <a:ext cx="3297055" cy="367216"/>
          </a:xfrm>
          <a:prstGeom prst="rect">
            <a:avLst/>
          </a:prstGeom>
          <a:noFill/>
        </p:spPr>
        <p:txBody>
          <a:bodyPr wrap="square">
            <a:spAutoFit/>
          </a:bodyPr>
          <a:lstStyle/>
          <a:p>
            <a:pPr marL="25400" marR="16510" defTabSz="1828800" hangingPunct="1">
              <a:lnSpc>
                <a:spcPct val="107000"/>
              </a:lnSpc>
              <a:spcBef>
                <a:spcPts val="1580"/>
              </a:spcBef>
              <a:tabLst>
                <a:tab pos="711200" algn="l"/>
              </a:tabLst>
            </a:pPr>
            <a:r>
              <a:rPr lang="en-CH" kern="1200" spc="-10">
                <a:solidFill>
                  <a:prstClr val="black"/>
                </a:solidFill>
                <a:latin typeface="Arial" panose="020B0604020202020204" pitchFamily="34" charset="0"/>
                <a:cs typeface="Arial" panose="020B0604020202020204" pitchFamily="34" charset="0"/>
              </a:rPr>
              <a:t>Countries in investment phase</a:t>
            </a:r>
            <a:endParaRPr lang="en-US" kern="1200" spc="-10">
              <a:solidFill>
                <a:prstClr val="black"/>
              </a:solidFill>
              <a:latin typeface="Arial" panose="020B0604020202020204" pitchFamily="34" charset="0"/>
              <a:cs typeface="Arial" panose="020B0604020202020204" pitchFamily="34" charset="0"/>
            </a:endParaRPr>
          </a:p>
        </p:txBody>
      </p:sp>
      <p:graphicFrame>
        <p:nvGraphicFramePr>
          <p:cNvPr id="8" name="Table 7">
            <a:extLst>
              <a:ext uri="{FF2B5EF4-FFF2-40B4-BE49-F238E27FC236}">
                <a16:creationId xmlns:a16="http://schemas.microsoft.com/office/drawing/2014/main" id="{19E22C72-4396-9B71-3C18-FCEFF56BE6DF}"/>
              </a:ext>
            </a:extLst>
          </p:cNvPr>
          <p:cNvGraphicFramePr>
            <a:graphicFrameLocks noGrp="1"/>
          </p:cNvGraphicFramePr>
          <p:nvPr>
            <p:extLst>
              <p:ext uri="{D42A27DB-BD31-4B8C-83A1-F6EECF244321}">
                <p14:modId xmlns:p14="http://schemas.microsoft.com/office/powerpoint/2010/main" val="294748501"/>
              </p:ext>
            </p:extLst>
          </p:nvPr>
        </p:nvGraphicFramePr>
        <p:xfrm>
          <a:off x="4807826" y="962890"/>
          <a:ext cx="7330519" cy="5905132"/>
        </p:xfrm>
        <a:graphic>
          <a:graphicData uri="http://schemas.openxmlformats.org/drawingml/2006/table">
            <a:tbl>
              <a:tblPr/>
              <a:tblGrid>
                <a:gridCol w="1689571">
                  <a:extLst>
                    <a:ext uri="{9D8B030D-6E8A-4147-A177-3AD203B41FA5}">
                      <a16:colId xmlns:a16="http://schemas.microsoft.com/office/drawing/2014/main" val="953482332"/>
                    </a:ext>
                  </a:extLst>
                </a:gridCol>
                <a:gridCol w="945629">
                  <a:extLst>
                    <a:ext uri="{9D8B030D-6E8A-4147-A177-3AD203B41FA5}">
                      <a16:colId xmlns:a16="http://schemas.microsoft.com/office/drawing/2014/main" val="1567490596"/>
                    </a:ext>
                  </a:extLst>
                </a:gridCol>
                <a:gridCol w="936000">
                  <a:extLst>
                    <a:ext uri="{9D8B030D-6E8A-4147-A177-3AD203B41FA5}">
                      <a16:colId xmlns:a16="http://schemas.microsoft.com/office/drawing/2014/main" val="184961795"/>
                    </a:ext>
                  </a:extLst>
                </a:gridCol>
                <a:gridCol w="1767600">
                  <a:extLst>
                    <a:ext uri="{9D8B030D-6E8A-4147-A177-3AD203B41FA5}">
                      <a16:colId xmlns:a16="http://schemas.microsoft.com/office/drawing/2014/main" val="2092603278"/>
                    </a:ext>
                  </a:extLst>
                </a:gridCol>
                <a:gridCol w="1090800">
                  <a:extLst>
                    <a:ext uri="{9D8B030D-6E8A-4147-A177-3AD203B41FA5}">
                      <a16:colId xmlns:a16="http://schemas.microsoft.com/office/drawing/2014/main" val="1400054176"/>
                    </a:ext>
                  </a:extLst>
                </a:gridCol>
                <a:gridCol w="900919">
                  <a:extLst>
                    <a:ext uri="{9D8B030D-6E8A-4147-A177-3AD203B41FA5}">
                      <a16:colId xmlns:a16="http://schemas.microsoft.com/office/drawing/2014/main" val="4247051465"/>
                    </a:ext>
                  </a:extLst>
                </a:gridCol>
              </a:tblGrid>
              <a:tr h="356304">
                <a:tc>
                  <a:txBody>
                    <a:bodyPr/>
                    <a:lstStyle/>
                    <a:p>
                      <a:pPr algn="ctr" fontAlgn="b"/>
                      <a:r>
                        <a:rPr lang="en-US" sz="1100" b="1" i="0" u="none" strike="noStrike">
                          <a:solidFill>
                            <a:srgbClr val="FFFFFF"/>
                          </a:solidFill>
                          <a:effectLst/>
                          <a:latin typeface="Aptos Narrow" panose="020B0004020202020204" pitchFamily="34" charset="0"/>
                        </a:rPr>
                        <a:t>Beneficiary Country</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215C98"/>
                    </a:solidFill>
                  </a:tcPr>
                </a:tc>
                <a:tc>
                  <a:txBody>
                    <a:bodyPr/>
                    <a:lstStyle/>
                    <a:p>
                      <a:pPr algn="ctr" fontAlgn="b"/>
                      <a:r>
                        <a:rPr lang="en-US" sz="1100" b="1" i="0" u="none" strike="noStrike">
                          <a:solidFill>
                            <a:srgbClr val="FFFFFF"/>
                          </a:solidFill>
                          <a:effectLst/>
                          <a:latin typeface="Aptos Narrow" panose="020B0004020202020204" pitchFamily="34" charset="0"/>
                        </a:rPr>
                        <a:t>Peer Advisor</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215C98"/>
                    </a:solidFill>
                  </a:tcPr>
                </a:tc>
                <a:tc>
                  <a:txBody>
                    <a:bodyPr/>
                    <a:lstStyle/>
                    <a:p>
                      <a:pPr algn="ctr" fontAlgn="b"/>
                      <a:r>
                        <a:rPr lang="en-US" sz="1100" b="1" i="0" u="none" strike="noStrike">
                          <a:solidFill>
                            <a:srgbClr val="FFFFFF"/>
                          </a:solidFill>
                          <a:effectLst/>
                          <a:latin typeface="Aptos Narrow" panose="020B0004020202020204" pitchFamily="34" charset="0"/>
                        </a:rPr>
                        <a:t>Implementing Entity</a:t>
                      </a:r>
                    </a:p>
                  </a:txBody>
                  <a:tcPr marL="7433" marR="7433" marT="7433"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215C98"/>
                    </a:solidFill>
                  </a:tcPr>
                </a:tc>
                <a:tc>
                  <a:txBody>
                    <a:bodyPr/>
                    <a:lstStyle/>
                    <a:p>
                      <a:pPr algn="ctr" fontAlgn="b"/>
                      <a:r>
                        <a:rPr lang="en-US" sz="1100" b="1" i="0" u="none" strike="noStrike">
                          <a:solidFill>
                            <a:srgbClr val="FFFFFF"/>
                          </a:solidFill>
                          <a:effectLst/>
                          <a:latin typeface="Aptos Narrow" panose="020B0004020202020204" pitchFamily="34" charset="0"/>
                        </a:rPr>
                        <a:t>Beneficiary Country</a:t>
                      </a:r>
                    </a:p>
                  </a:txBody>
                  <a:tcPr marL="7433" marR="7433" marT="7433"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215C98"/>
                    </a:solidFill>
                  </a:tcPr>
                </a:tc>
                <a:tc>
                  <a:txBody>
                    <a:bodyPr/>
                    <a:lstStyle/>
                    <a:p>
                      <a:pPr algn="ctr" fontAlgn="b"/>
                      <a:r>
                        <a:rPr lang="en-US" sz="1100" b="1" i="0" u="none" strike="noStrike">
                          <a:solidFill>
                            <a:srgbClr val="FFFFFF"/>
                          </a:solidFill>
                          <a:effectLst/>
                          <a:latin typeface="Aptos Narrow" panose="020B0004020202020204" pitchFamily="34" charset="0"/>
                        </a:rPr>
                        <a:t>Peer Advisor</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215C98"/>
                    </a:solidFill>
                  </a:tcPr>
                </a:tc>
                <a:tc>
                  <a:txBody>
                    <a:bodyPr/>
                    <a:lstStyle/>
                    <a:p>
                      <a:pPr algn="ctr" fontAlgn="b"/>
                      <a:r>
                        <a:rPr lang="en-US" sz="1100" b="1" i="0" u="none" strike="noStrike">
                          <a:solidFill>
                            <a:srgbClr val="FFFFFF"/>
                          </a:solidFill>
                          <a:effectLst/>
                          <a:latin typeface="Aptos Narrow" panose="020B0004020202020204" pitchFamily="34" charset="0"/>
                        </a:rPr>
                        <a:t>Implementing Entity</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215C98"/>
                    </a:solidFill>
                  </a:tcPr>
                </a:tc>
                <a:extLst>
                  <a:ext uri="{0D108BD9-81ED-4DB2-BD59-A6C34878D82A}">
                    <a16:rowId xmlns:a16="http://schemas.microsoft.com/office/drawing/2014/main" val="4103204343"/>
                  </a:ext>
                </a:extLst>
              </a:tr>
              <a:tr h="189908">
                <a:tc>
                  <a:txBody>
                    <a:bodyPr/>
                    <a:lstStyle/>
                    <a:p>
                      <a:pPr algn="ctr" fontAlgn="b"/>
                      <a:r>
                        <a:rPr lang="en-US" sz="1100" b="0" i="0" u="none" strike="noStrike">
                          <a:solidFill>
                            <a:srgbClr val="000000"/>
                          </a:solidFill>
                          <a:effectLst/>
                          <a:latin typeface="Aptos Narrow" panose="020B0004020202020204" pitchFamily="34" charset="0"/>
                        </a:rPr>
                        <a:t>Antigua and Barbuda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United Kingdom</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UNDP</a:t>
                      </a:r>
                    </a:p>
                  </a:txBody>
                  <a:tcPr marL="7433" marR="7433" marT="7433"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Malawi</a:t>
                      </a:r>
                    </a:p>
                  </a:txBody>
                  <a:tcPr marL="7433" marR="7433" marT="7433"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Norway</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UNDP</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7125687"/>
                  </a:ext>
                </a:extLst>
              </a:tr>
              <a:tr h="189908">
                <a:tc>
                  <a:txBody>
                    <a:bodyPr/>
                    <a:lstStyle/>
                    <a:p>
                      <a:pPr algn="ctr" fontAlgn="b"/>
                      <a:r>
                        <a:rPr lang="en-US" sz="1100" b="0" i="0" u="none" strike="noStrike">
                          <a:solidFill>
                            <a:srgbClr val="000000"/>
                          </a:solidFill>
                          <a:effectLst/>
                          <a:latin typeface="Aptos Narrow" panose="020B0004020202020204" pitchFamily="34" charset="0"/>
                        </a:rPr>
                        <a:t>Bahamas</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Finland</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IADB</a:t>
                      </a:r>
                    </a:p>
                  </a:txBody>
                  <a:tcPr marL="7433" marR="7433" marT="7433"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Marshall Islands</a:t>
                      </a:r>
                    </a:p>
                  </a:txBody>
                  <a:tcPr marL="7433" marR="7433" marT="7433"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United Kingdom</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UNEP</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1582213"/>
                  </a:ext>
                </a:extLst>
              </a:tr>
              <a:tr h="189908">
                <a:tc>
                  <a:txBody>
                    <a:bodyPr/>
                    <a:lstStyle/>
                    <a:p>
                      <a:pPr algn="ctr" fontAlgn="b"/>
                      <a:r>
                        <a:rPr lang="en-US" sz="1100" b="0" i="0" u="none" strike="noStrike">
                          <a:solidFill>
                            <a:srgbClr val="000000"/>
                          </a:solidFill>
                          <a:effectLst/>
                          <a:latin typeface="Aptos Narrow" panose="020B0004020202020204" pitchFamily="34" charset="0"/>
                        </a:rPr>
                        <a:t>Bangladesh</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Norway</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err="1">
                          <a:solidFill>
                            <a:srgbClr val="000000"/>
                          </a:solidFill>
                          <a:effectLst/>
                          <a:latin typeface="Aptos Narrow" panose="020B0004020202020204" pitchFamily="34" charset="0"/>
                        </a:rPr>
                        <a:t>IsDB</a:t>
                      </a:r>
                      <a:endParaRPr lang="en-US" sz="1100" b="0" i="0" u="none" strike="noStrike">
                        <a:solidFill>
                          <a:srgbClr val="000000"/>
                        </a:solidFill>
                        <a:effectLst/>
                        <a:latin typeface="Aptos Narrow" panose="020B0004020202020204" pitchFamily="34" charset="0"/>
                      </a:endParaRPr>
                    </a:p>
                  </a:txBody>
                  <a:tcPr marL="7433" marR="7433" marT="7433"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Mauritius</a:t>
                      </a:r>
                    </a:p>
                  </a:txBody>
                  <a:tcPr marL="7433" marR="7433" marT="7433"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South Africa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AfDB</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735441"/>
                  </a:ext>
                </a:extLst>
              </a:tr>
              <a:tr h="189908">
                <a:tc>
                  <a:txBody>
                    <a:bodyPr/>
                    <a:lstStyle/>
                    <a:p>
                      <a:pPr algn="ctr" fontAlgn="b"/>
                      <a:r>
                        <a:rPr lang="en-US" sz="1100" b="0" i="0" u="none" strike="noStrike">
                          <a:solidFill>
                            <a:srgbClr val="000000"/>
                          </a:solidFill>
                          <a:effectLst/>
                          <a:latin typeface="Aptos Narrow" panose="020B0004020202020204" pitchFamily="34" charset="0"/>
                        </a:rPr>
                        <a:t>Barbados</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Finland</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IADB</a:t>
                      </a:r>
                    </a:p>
                  </a:txBody>
                  <a:tcPr marL="7433" marR="7433" marT="7433"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Nauru</a:t>
                      </a:r>
                    </a:p>
                  </a:txBody>
                  <a:tcPr marL="7433" marR="7433" marT="7433"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Australia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UNEP</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8155370"/>
                  </a:ext>
                </a:extLst>
              </a:tr>
              <a:tr h="189908">
                <a:tc>
                  <a:txBody>
                    <a:bodyPr/>
                    <a:lstStyle/>
                    <a:p>
                      <a:pPr algn="ctr" fontAlgn="b"/>
                      <a:r>
                        <a:rPr lang="en-US" sz="1100" b="0" i="0" u="none" strike="noStrike">
                          <a:solidFill>
                            <a:srgbClr val="000000"/>
                          </a:solidFill>
                          <a:effectLst/>
                          <a:latin typeface="Aptos Narrow" panose="020B0004020202020204" pitchFamily="34" charset="0"/>
                        </a:rPr>
                        <a:t>Burkina Faso</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Spain</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AfDB</a:t>
                      </a:r>
                    </a:p>
                  </a:txBody>
                  <a:tcPr marL="7433" marR="7433" marT="7433"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Nepal</a:t>
                      </a:r>
                    </a:p>
                  </a:txBody>
                  <a:tcPr marL="7433" marR="7433" marT="7433"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Finland</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UNEP</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7951595"/>
                  </a:ext>
                </a:extLst>
              </a:tr>
              <a:tr h="189908">
                <a:tc>
                  <a:txBody>
                    <a:bodyPr/>
                    <a:lstStyle/>
                    <a:p>
                      <a:pPr algn="ctr" fontAlgn="b"/>
                      <a:r>
                        <a:rPr lang="en-US" sz="1100" b="0" i="0" u="none" strike="noStrike">
                          <a:solidFill>
                            <a:srgbClr val="000000"/>
                          </a:solidFill>
                          <a:effectLst/>
                          <a:latin typeface="Aptos Narrow" panose="020B0004020202020204" pitchFamily="34" charset="0"/>
                        </a:rPr>
                        <a:t>Cambodia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United Kingdom</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World Bank</a:t>
                      </a:r>
                    </a:p>
                  </a:txBody>
                  <a:tcPr marL="7433" marR="7433" marT="7433"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Niger</a:t>
                      </a:r>
                    </a:p>
                  </a:txBody>
                  <a:tcPr marL="7433" marR="7433" marT="7433"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Nigeria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AfDB</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3214582"/>
                  </a:ext>
                </a:extLst>
              </a:tr>
              <a:tr h="189908">
                <a:tc>
                  <a:txBody>
                    <a:bodyPr/>
                    <a:lstStyle/>
                    <a:p>
                      <a:pPr algn="ctr" fontAlgn="b"/>
                      <a:r>
                        <a:rPr lang="en-US" sz="1100" b="0" i="0" u="none" strike="noStrike">
                          <a:solidFill>
                            <a:srgbClr val="000000"/>
                          </a:solidFill>
                          <a:effectLst/>
                          <a:latin typeface="Aptos Narrow" panose="020B0004020202020204" pitchFamily="34" charset="0"/>
                        </a:rPr>
                        <a:t>Chad</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Austria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WFP</a:t>
                      </a:r>
                    </a:p>
                  </a:txBody>
                  <a:tcPr marL="7433" marR="7433" marT="7433"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Palau</a:t>
                      </a:r>
                    </a:p>
                  </a:txBody>
                  <a:tcPr marL="7433" marR="7433" marT="7433"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United Kingdom</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UNEP</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7378187"/>
                  </a:ext>
                </a:extLst>
              </a:tr>
              <a:tr h="189908">
                <a:tc>
                  <a:txBody>
                    <a:bodyPr/>
                    <a:lstStyle/>
                    <a:p>
                      <a:pPr algn="ctr" fontAlgn="b"/>
                      <a:r>
                        <a:rPr lang="en-US" sz="1100" b="0" i="0" u="none" strike="noStrike">
                          <a:solidFill>
                            <a:srgbClr val="000000"/>
                          </a:solidFill>
                          <a:effectLst/>
                          <a:latin typeface="Aptos Narrow" panose="020B0004020202020204" pitchFamily="34" charset="0"/>
                        </a:rPr>
                        <a:t>Comoros</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Morocco</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AfDB</a:t>
                      </a:r>
                    </a:p>
                  </a:txBody>
                  <a:tcPr marL="7433" marR="7433" marT="7433"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Papua New Guinea</a:t>
                      </a:r>
                    </a:p>
                  </a:txBody>
                  <a:tcPr marL="7433" marR="7433" marT="7433"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Australia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UNDP</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9674511"/>
                  </a:ext>
                </a:extLst>
              </a:tr>
              <a:tr h="189908">
                <a:tc>
                  <a:txBody>
                    <a:bodyPr/>
                    <a:lstStyle/>
                    <a:p>
                      <a:pPr algn="ctr" fontAlgn="b"/>
                      <a:r>
                        <a:rPr lang="en-US" sz="1100" b="0" i="0" u="none" strike="noStrike">
                          <a:solidFill>
                            <a:srgbClr val="000000"/>
                          </a:solidFill>
                          <a:effectLst/>
                          <a:latin typeface="Aptos Narrow" panose="020B0004020202020204" pitchFamily="34" charset="0"/>
                        </a:rPr>
                        <a:t>Cuba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Spain</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UNDP</a:t>
                      </a:r>
                    </a:p>
                  </a:txBody>
                  <a:tcPr marL="7433" marR="7433" marT="7433"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Saint Kitts and Nevis</a:t>
                      </a:r>
                    </a:p>
                  </a:txBody>
                  <a:tcPr marL="7433" marR="7433" marT="7433"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Finland</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IADB</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257383"/>
                  </a:ext>
                </a:extLst>
              </a:tr>
              <a:tr h="189908">
                <a:tc>
                  <a:txBody>
                    <a:bodyPr/>
                    <a:lstStyle/>
                    <a:p>
                      <a:pPr algn="ctr" fontAlgn="b"/>
                      <a:r>
                        <a:rPr lang="en-US" sz="1100" b="0" i="0" u="none" strike="noStrike">
                          <a:solidFill>
                            <a:srgbClr val="000000"/>
                          </a:solidFill>
                          <a:effectLst/>
                          <a:latin typeface="Aptos Narrow" panose="020B0004020202020204" pitchFamily="34" charset="0"/>
                        </a:rPr>
                        <a:t>Democratic Republic of the Congo</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Switzerland</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AfDB</a:t>
                      </a:r>
                    </a:p>
                  </a:txBody>
                  <a:tcPr marL="7433" marR="7433" marT="7433"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Saint Lucia</a:t>
                      </a:r>
                    </a:p>
                  </a:txBody>
                  <a:tcPr marL="7433" marR="7433" marT="7433"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Austria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WFP</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7604709"/>
                  </a:ext>
                </a:extLst>
              </a:tr>
              <a:tr h="189908">
                <a:tc>
                  <a:txBody>
                    <a:bodyPr/>
                    <a:lstStyle/>
                    <a:p>
                      <a:pPr algn="ctr" fontAlgn="b"/>
                      <a:r>
                        <a:rPr lang="en-US" sz="1100" b="0" i="0" u="none" strike="noStrike">
                          <a:solidFill>
                            <a:srgbClr val="000000"/>
                          </a:solidFill>
                          <a:effectLst/>
                          <a:latin typeface="Aptos Narrow" panose="020B0004020202020204" pitchFamily="34" charset="0"/>
                        </a:rPr>
                        <a:t>Djibouti</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Austria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UNDP</a:t>
                      </a:r>
                    </a:p>
                  </a:txBody>
                  <a:tcPr marL="7433" marR="7433" marT="7433"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Saint Vincent and the Grenadines</a:t>
                      </a:r>
                    </a:p>
                  </a:txBody>
                  <a:tcPr marL="7433" marR="7433" marT="7433"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Austria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WFP</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2135125"/>
                  </a:ext>
                </a:extLst>
              </a:tr>
              <a:tr h="189908">
                <a:tc>
                  <a:txBody>
                    <a:bodyPr/>
                    <a:lstStyle/>
                    <a:p>
                      <a:pPr algn="ctr" fontAlgn="b"/>
                      <a:r>
                        <a:rPr lang="en-US" sz="1100" b="0" i="0" u="none" strike="noStrike">
                          <a:solidFill>
                            <a:srgbClr val="000000"/>
                          </a:solidFill>
                          <a:effectLst/>
                          <a:latin typeface="Aptos Narrow" panose="020B0004020202020204" pitchFamily="34" charset="0"/>
                        </a:rPr>
                        <a:t>Dominica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Austria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WFP</a:t>
                      </a:r>
                    </a:p>
                  </a:txBody>
                  <a:tcPr marL="7433" marR="7433" marT="7433"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Samoa</a:t>
                      </a:r>
                    </a:p>
                  </a:txBody>
                  <a:tcPr marL="7433" marR="7433" marT="7433"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Australia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World Bank</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4913055"/>
                  </a:ext>
                </a:extLst>
              </a:tr>
              <a:tr h="189908">
                <a:tc>
                  <a:txBody>
                    <a:bodyPr/>
                    <a:lstStyle/>
                    <a:p>
                      <a:pPr algn="ctr" fontAlgn="b"/>
                      <a:r>
                        <a:rPr lang="en-US" sz="1100" b="0" i="0" u="none" strike="noStrike">
                          <a:solidFill>
                            <a:srgbClr val="000000"/>
                          </a:solidFill>
                          <a:effectLst/>
                          <a:latin typeface="Aptos Narrow" panose="020B0004020202020204" pitchFamily="34" charset="0"/>
                        </a:rPr>
                        <a:t>Dominican Republic</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Spain</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WFP</a:t>
                      </a:r>
                    </a:p>
                  </a:txBody>
                  <a:tcPr marL="7433" marR="7433" marT="7433"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Sao Tome and Principe</a:t>
                      </a:r>
                    </a:p>
                  </a:txBody>
                  <a:tcPr marL="7433" marR="7433" marT="7433"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Netherlands</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UNDP</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2732300"/>
                  </a:ext>
                </a:extLst>
              </a:tr>
              <a:tr h="189908">
                <a:tc>
                  <a:txBody>
                    <a:bodyPr/>
                    <a:lstStyle/>
                    <a:p>
                      <a:pPr algn="ctr" fontAlgn="b"/>
                      <a:r>
                        <a:rPr lang="en-US" sz="1100" b="0" i="0" u="none" strike="noStrike">
                          <a:solidFill>
                            <a:srgbClr val="000000"/>
                          </a:solidFill>
                          <a:effectLst/>
                          <a:latin typeface="Aptos Narrow" panose="020B0004020202020204" pitchFamily="34" charset="0"/>
                        </a:rPr>
                        <a:t>Ecuador</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Switzerland</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IADB</a:t>
                      </a:r>
                    </a:p>
                  </a:txBody>
                  <a:tcPr marL="7433" marR="7433" marT="7433"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Senegal</a:t>
                      </a:r>
                    </a:p>
                  </a:txBody>
                  <a:tcPr marL="7433" marR="7433" marT="7433"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Netherlands</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err="1">
                          <a:solidFill>
                            <a:srgbClr val="000000"/>
                          </a:solidFill>
                          <a:effectLst/>
                          <a:latin typeface="Aptos Narrow" panose="020B0004020202020204" pitchFamily="34" charset="0"/>
                        </a:rPr>
                        <a:t>IsDB</a:t>
                      </a:r>
                      <a:endParaRPr lang="en-US" sz="1100" b="0" i="0" u="none" strike="noStrike">
                        <a:solidFill>
                          <a:srgbClr val="000000"/>
                        </a:solidFill>
                        <a:effectLst/>
                        <a:latin typeface="Aptos Narrow" panose="020B0004020202020204" pitchFamily="34" charset="0"/>
                      </a:endParaRP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5723645"/>
                  </a:ext>
                </a:extLst>
              </a:tr>
              <a:tr h="189908">
                <a:tc>
                  <a:txBody>
                    <a:bodyPr/>
                    <a:lstStyle/>
                    <a:p>
                      <a:pPr algn="ctr" fontAlgn="b"/>
                      <a:r>
                        <a:rPr lang="en-US" sz="1100" b="0" i="0" u="none" strike="noStrike">
                          <a:solidFill>
                            <a:srgbClr val="000000"/>
                          </a:solidFill>
                          <a:effectLst/>
                          <a:latin typeface="Aptos Narrow" panose="020B0004020202020204" pitchFamily="34" charset="0"/>
                        </a:rPr>
                        <a:t>Federated States of Micronesia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United Kingdom</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UNEP</a:t>
                      </a:r>
                    </a:p>
                  </a:txBody>
                  <a:tcPr marL="7433" marR="7433" marT="7433"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Seychelles</a:t>
                      </a:r>
                    </a:p>
                  </a:txBody>
                  <a:tcPr marL="7433" marR="7433" marT="7433"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South Africa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AfDB</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5459118"/>
                  </a:ext>
                </a:extLst>
              </a:tr>
              <a:tr h="189908">
                <a:tc>
                  <a:txBody>
                    <a:bodyPr/>
                    <a:lstStyle/>
                    <a:p>
                      <a:pPr algn="ctr" fontAlgn="b"/>
                      <a:r>
                        <a:rPr lang="en-US" sz="1100" b="0" i="0" u="none" strike="noStrike">
                          <a:solidFill>
                            <a:srgbClr val="000000"/>
                          </a:solidFill>
                          <a:effectLst/>
                          <a:latin typeface="Aptos Narrow" panose="020B0004020202020204" pitchFamily="34" charset="0"/>
                        </a:rPr>
                        <a:t>Fiji</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Australia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World Bank</a:t>
                      </a:r>
                    </a:p>
                  </a:txBody>
                  <a:tcPr marL="7433" marR="7433" marT="7433"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Somalia</a:t>
                      </a:r>
                    </a:p>
                  </a:txBody>
                  <a:tcPr marL="7433" marR="7433" marT="7433"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Nigeria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UNDP</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9725298"/>
                  </a:ext>
                </a:extLst>
              </a:tr>
              <a:tr h="189908">
                <a:tc>
                  <a:txBody>
                    <a:bodyPr/>
                    <a:lstStyle/>
                    <a:p>
                      <a:pPr algn="ctr" fontAlgn="b"/>
                      <a:r>
                        <a:rPr lang="en-US" sz="1100" b="0" i="0" u="none" strike="noStrike">
                          <a:solidFill>
                            <a:srgbClr val="000000"/>
                          </a:solidFill>
                          <a:effectLst/>
                          <a:latin typeface="Aptos Narrow" panose="020B0004020202020204" pitchFamily="34" charset="0"/>
                        </a:rPr>
                        <a:t>Grenada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Spain</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N/A</a:t>
                      </a:r>
                    </a:p>
                  </a:txBody>
                  <a:tcPr marL="7433" marR="7433" marT="7433"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Sudan</a:t>
                      </a:r>
                    </a:p>
                  </a:txBody>
                  <a:tcPr marL="7433" marR="7433" marT="7433"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N/A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N/A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6888116"/>
                  </a:ext>
                </a:extLst>
              </a:tr>
              <a:tr h="189908">
                <a:tc>
                  <a:txBody>
                    <a:bodyPr/>
                    <a:lstStyle/>
                    <a:p>
                      <a:pPr algn="ctr" fontAlgn="b"/>
                      <a:r>
                        <a:rPr lang="en-US" sz="1100" b="0" i="0" u="none" strike="noStrike">
                          <a:solidFill>
                            <a:srgbClr val="000000"/>
                          </a:solidFill>
                          <a:effectLst/>
                          <a:latin typeface="Aptos Narrow" panose="020B0004020202020204" pitchFamily="34" charset="0"/>
                        </a:rPr>
                        <a:t>Guatemala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N/A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N/A</a:t>
                      </a:r>
                    </a:p>
                  </a:txBody>
                  <a:tcPr marL="7433" marR="7433" marT="7433"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Suriname</a:t>
                      </a:r>
                    </a:p>
                  </a:txBody>
                  <a:tcPr marL="7433" marR="7433" marT="7433"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Netherlands</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UNDP</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6277979"/>
                  </a:ext>
                </a:extLst>
              </a:tr>
              <a:tr h="189908">
                <a:tc>
                  <a:txBody>
                    <a:bodyPr/>
                    <a:lstStyle/>
                    <a:p>
                      <a:pPr algn="ctr" fontAlgn="b"/>
                      <a:r>
                        <a:rPr lang="en-US" sz="1100" b="0" i="0" u="none" strike="noStrike">
                          <a:solidFill>
                            <a:srgbClr val="000000"/>
                          </a:solidFill>
                          <a:effectLst/>
                          <a:latin typeface="Aptos Narrow" panose="020B0004020202020204" pitchFamily="34" charset="0"/>
                        </a:rPr>
                        <a:t>Guinea-Bissau</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Portugal</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UNEP</a:t>
                      </a:r>
                    </a:p>
                  </a:txBody>
                  <a:tcPr marL="7433" marR="7433" marT="7433"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Tajikistan</a:t>
                      </a:r>
                    </a:p>
                  </a:txBody>
                  <a:tcPr marL="7433" marR="7433" marT="7433"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Finland</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World Bank</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3940424"/>
                  </a:ext>
                </a:extLst>
              </a:tr>
              <a:tr h="189908">
                <a:tc>
                  <a:txBody>
                    <a:bodyPr/>
                    <a:lstStyle/>
                    <a:p>
                      <a:pPr algn="ctr" fontAlgn="b"/>
                      <a:r>
                        <a:rPr lang="en-US" sz="1100" b="0" i="0" u="none" strike="noStrike">
                          <a:solidFill>
                            <a:srgbClr val="000000"/>
                          </a:solidFill>
                          <a:effectLst/>
                          <a:latin typeface="Aptos Narrow" panose="020B0004020202020204" pitchFamily="34" charset="0"/>
                        </a:rPr>
                        <a:t>Guyana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Austria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IADB</a:t>
                      </a:r>
                    </a:p>
                  </a:txBody>
                  <a:tcPr marL="7433" marR="7433" marT="7433"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Timor-Leste</a:t>
                      </a:r>
                    </a:p>
                  </a:txBody>
                  <a:tcPr marL="7433" marR="7433" marT="7433"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Finland</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UNEP</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6339189"/>
                  </a:ext>
                </a:extLst>
              </a:tr>
              <a:tr h="189908">
                <a:tc>
                  <a:txBody>
                    <a:bodyPr/>
                    <a:lstStyle/>
                    <a:p>
                      <a:pPr algn="ctr" fontAlgn="b"/>
                      <a:r>
                        <a:rPr lang="en-US" sz="1100" b="0" i="0" u="none" strike="noStrike">
                          <a:solidFill>
                            <a:srgbClr val="000000"/>
                          </a:solidFill>
                          <a:effectLst/>
                          <a:latin typeface="Aptos Narrow" panose="020B0004020202020204" pitchFamily="34" charset="0"/>
                        </a:rPr>
                        <a:t>Haiti</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Switzerland</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IADB</a:t>
                      </a:r>
                    </a:p>
                  </a:txBody>
                  <a:tcPr marL="7433" marR="7433" marT="7433"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Tonga</a:t>
                      </a:r>
                    </a:p>
                  </a:txBody>
                  <a:tcPr marL="7433" marR="7433" marT="7433"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New Zealand</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World Bank</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1107749"/>
                  </a:ext>
                </a:extLst>
              </a:tr>
              <a:tr h="189908">
                <a:tc>
                  <a:txBody>
                    <a:bodyPr/>
                    <a:lstStyle/>
                    <a:p>
                      <a:pPr algn="ctr" fontAlgn="b"/>
                      <a:r>
                        <a:rPr lang="en-US" sz="1100" b="0" i="0" u="none" strike="noStrike">
                          <a:solidFill>
                            <a:srgbClr val="000000"/>
                          </a:solidFill>
                          <a:effectLst/>
                          <a:latin typeface="Aptos Narrow" panose="020B0004020202020204" pitchFamily="34" charset="0"/>
                        </a:rPr>
                        <a:t>Jamaica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Finland</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IADB</a:t>
                      </a:r>
                    </a:p>
                  </a:txBody>
                  <a:tcPr marL="7433" marR="7433" marT="7433"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Trinidad and Tobago</a:t>
                      </a:r>
                    </a:p>
                  </a:txBody>
                  <a:tcPr marL="7433" marR="7433" marT="7433"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Finland</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IADB</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6247439"/>
                  </a:ext>
                </a:extLst>
              </a:tr>
              <a:tr h="189908">
                <a:tc>
                  <a:txBody>
                    <a:bodyPr/>
                    <a:lstStyle/>
                    <a:p>
                      <a:pPr algn="ctr" fontAlgn="b"/>
                      <a:r>
                        <a:rPr lang="en-US" sz="1100" b="0" i="0" u="none" strike="noStrike">
                          <a:solidFill>
                            <a:srgbClr val="000000"/>
                          </a:solidFill>
                          <a:effectLst/>
                          <a:latin typeface="Aptos Narrow" panose="020B0004020202020204" pitchFamily="34" charset="0"/>
                        </a:rPr>
                        <a:t>Lao People's Democratic Republic</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Austria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World Bank</a:t>
                      </a:r>
                    </a:p>
                  </a:txBody>
                  <a:tcPr marL="7433" marR="7433" marT="7433"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Tuvalu</a:t>
                      </a:r>
                    </a:p>
                  </a:txBody>
                  <a:tcPr marL="7433" marR="7433" marT="7433"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New Zealand</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UNEP</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7872872"/>
                  </a:ext>
                </a:extLst>
              </a:tr>
              <a:tr h="189908">
                <a:tc>
                  <a:txBody>
                    <a:bodyPr/>
                    <a:lstStyle/>
                    <a:p>
                      <a:pPr algn="ctr" fontAlgn="b"/>
                      <a:r>
                        <a:rPr lang="en-US" sz="1100" b="0" i="0" u="none" strike="noStrike">
                          <a:solidFill>
                            <a:srgbClr val="000000"/>
                          </a:solidFill>
                          <a:effectLst/>
                          <a:latin typeface="Aptos Narrow" panose="020B0004020202020204" pitchFamily="34" charset="0"/>
                        </a:rPr>
                        <a:t>Liberia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Nigeria</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AfDB</a:t>
                      </a:r>
                    </a:p>
                  </a:txBody>
                  <a:tcPr marL="7433" marR="7433" marT="7433"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Uganda</a:t>
                      </a:r>
                    </a:p>
                  </a:txBody>
                  <a:tcPr marL="7433" marR="7433" marT="7433"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Netherlands</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err="1">
                          <a:solidFill>
                            <a:srgbClr val="000000"/>
                          </a:solidFill>
                          <a:effectLst/>
                          <a:latin typeface="Aptos Narrow" panose="020B0004020202020204" pitchFamily="34" charset="0"/>
                        </a:rPr>
                        <a:t>IsDB</a:t>
                      </a:r>
                      <a:endParaRPr lang="en-US" sz="1100" b="0" i="0" u="none" strike="noStrike">
                        <a:solidFill>
                          <a:srgbClr val="000000"/>
                        </a:solidFill>
                        <a:effectLst/>
                        <a:latin typeface="Aptos Narrow" panose="020B0004020202020204" pitchFamily="34" charset="0"/>
                      </a:endParaRP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1828800"/>
                  </a:ext>
                </a:extLst>
              </a:tr>
              <a:tr h="189908">
                <a:tc>
                  <a:txBody>
                    <a:bodyPr/>
                    <a:lstStyle/>
                    <a:p>
                      <a:pPr algn="ctr" fontAlgn="b"/>
                      <a:r>
                        <a:rPr lang="en-US" sz="1100" b="0" i="0" u="none" strike="noStrike">
                          <a:solidFill>
                            <a:srgbClr val="000000"/>
                          </a:solidFill>
                          <a:effectLst/>
                          <a:latin typeface="Aptos Narrow" panose="020B0004020202020204" pitchFamily="34" charset="0"/>
                        </a:rPr>
                        <a:t>Madagascar</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Germany</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AfDB</a:t>
                      </a:r>
                    </a:p>
                  </a:txBody>
                  <a:tcPr marL="7433" marR="7433" marT="7433"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Vanuatu</a:t>
                      </a:r>
                    </a:p>
                  </a:txBody>
                  <a:tcPr marL="7433" marR="7433" marT="7433"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New Zealand</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World Bank</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0281562"/>
                  </a:ext>
                </a:extLst>
              </a:tr>
              <a:tr h="189908">
                <a:tc>
                  <a:txBody>
                    <a:bodyPr/>
                    <a:lstStyle/>
                    <a:p>
                      <a:pPr algn="ctr" fontAlgn="b"/>
                      <a:endParaRPr lang="en-US" sz="1100" b="0" i="0" u="none" strike="noStrike">
                        <a:solidFill>
                          <a:srgbClr val="000000"/>
                        </a:solidFill>
                        <a:effectLst/>
                        <a:latin typeface="Aptos Narrow" panose="020B0004020202020204" pitchFamily="34" charset="0"/>
                      </a:endParaRP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Aptos Narrow" panose="020B0004020202020204" pitchFamily="34" charset="0"/>
                      </a:endParaRP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Aptos Narrow" panose="020B0004020202020204" pitchFamily="34" charset="0"/>
                      </a:endParaRPr>
                    </a:p>
                  </a:txBody>
                  <a:tcPr marL="7433" marR="7433" marT="7433"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Zambia</a:t>
                      </a:r>
                    </a:p>
                  </a:txBody>
                  <a:tcPr marL="7433" marR="7433" marT="7433"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United Kingdom</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ptos Narrow" panose="020B0004020202020204" pitchFamily="34" charset="0"/>
                        </a:rPr>
                        <a:t>WFP</a:t>
                      </a:r>
                    </a:p>
                  </a:txBody>
                  <a:tcPr marL="7433" marR="7433" marT="7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7549808"/>
                  </a:ext>
                </a:extLst>
              </a:tr>
            </a:tbl>
          </a:graphicData>
        </a:graphic>
      </p:graphicFrame>
      <p:graphicFrame>
        <p:nvGraphicFramePr>
          <p:cNvPr id="9" name="Table 8">
            <a:extLst>
              <a:ext uri="{FF2B5EF4-FFF2-40B4-BE49-F238E27FC236}">
                <a16:creationId xmlns:a16="http://schemas.microsoft.com/office/drawing/2014/main" id="{9310FDD6-5A79-F266-B509-EA14B92DBFC2}"/>
              </a:ext>
            </a:extLst>
          </p:cNvPr>
          <p:cNvGraphicFramePr>
            <a:graphicFrameLocks noGrp="1"/>
          </p:cNvGraphicFramePr>
          <p:nvPr>
            <p:extLst>
              <p:ext uri="{D42A27DB-BD31-4B8C-83A1-F6EECF244321}">
                <p14:modId xmlns:p14="http://schemas.microsoft.com/office/powerpoint/2010/main" val="3023143074"/>
              </p:ext>
            </p:extLst>
          </p:nvPr>
        </p:nvGraphicFramePr>
        <p:xfrm>
          <a:off x="117901" y="3933660"/>
          <a:ext cx="4395776" cy="2575560"/>
        </p:xfrm>
        <a:graphic>
          <a:graphicData uri="http://schemas.openxmlformats.org/drawingml/2006/table">
            <a:tbl>
              <a:tblPr/>
              <a:tblGrid>
                <a:gridCol w="1992519">
                  <a:extLst>
                    <a:ext uri="{9D8B030D-6E8A-4147-A177-3AD203B41FA5}">
                      <a16:colId xmlns:a16="http://schemas.microsoft.com/office/drawing/2014/main" val="1764919983"/>
                    </a:ext>
                  </a:extLst>
                </a:gridCol>
                <a:gridCol w="1453580">
                  <a:extLst>
                    <a:ext uri="{9D8B030D-6E8A-4147-A177-3AD203B41FA5}">
                      <a16:colId xmlns:a16="http://schemas.microsoft.com/office/drawing/2014/main" val="3070431451"/>
                    </a:ext>
                  </a:extLst>
                </a:gridCol>
                <a:gridCol w="949677">
                  <a:extLst>
                    <a:ext uri="{9D8B030D-6E8A-4147-A177-3AD203B41FA5}">
                      <a16:colId xmlns:a16="http://schemas.microsoft.com/office/drawing/2014/main" val="1529111671"/>
                    </a:ext>
                  </a:extLst>
                </a:gridCol>
              </a:tblGrid>
              <a:tr h="303652">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a:solidFill>
                            <a:srgbClr val="FFFFFF"/>
                          </a:solidFill>
                          <a:effectLst/>
                          <a:latin typeface="Aptos Narrow" panose="020B0004020202020204" pitchFamily="34" charset="0"/>
                        </a:rPr>
                        <a:t>Beneficiary Country</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215C98"/>
                    </a:solidFill>
                  </a:tcPr>
                </a:tc>
                <a:tc>
                  <a:txBody>
                    <a:bodyPr/>
                    <a:lstStyle/>
                    <a:p>
                      <a:pPr algn="ctr" fontAlgn="b"/>
                      <a:r>
                        <a:rPr lang="en-US" sz="1200" b="1" i="0" u="none" strike="noStrike">
                          <a:solidFill>
                            <a:srgbClr val="FFFFFF"/>
                          </a:solidFill>
                          <a:effectLst/>
                          <a:latin typeface="Aptos Narrow" panose="020B0004020202020204" pitchFamily="34" charset="0"/>
                        </a:rPr>
                        <a:t>Peer Advisor</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215C98"/>
                    </a:solidFill>
                  </a:tcPr>
                </a:tc>
                <a:tc>
                  <a:txBody>
                    <a:bodyPr/>
                    <a:lstStyle/>
                    <a:p>
                      <a:pPr algn="ctr" fontAlgn="b"/>
                      <a:r>
                        <a:rPr lang="en-US" sz="1200" b="1" i="0" u="none" strike="noStrike">
                          <a:solidFill>
                            <a:srgbClr val="FFFFFF"/>
                          </a:solidFill>
                          <a:effectLst/>
                          <a:latin typeface="Aptos Narrow" panose="020B0004020202020204" pitchFamily="34" charset="0"/>
                        </a:rPr>
                        <a:t>Implementing Entity</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215C98"/>
                    </a:solidFill>
                  </a:tcPr>
                </a:tc>
                <a:extLst>
                  <a:ext uri="{0D108BD9-81ED-4DB2-BD59-A6C34878D82A}">
                    <a16:rowId xmlns:a16="http://schemas.microsoft.com/office/drawing/2014/main" val="1565200888"/>
                  </a:ext>
                </a:extLst>
              </a:tr>
              <a:tr h="200025">
                <a:tc>
                  <a:txBody>
                    <a:bodyPr/>
                    <a:lstStyle/>
                    <a:p>
                      <a:pPr algn="ctr" fontAlgn="b"/>
                      <a:r>
                        <a:rPr lang="en-US" sz="1200" b="0" i="0" u="none" strike="noStrike">
                          <a:solidFill>
                            <a:srgbClr val="000000"/>
                          </a:solidFill>
                          <a:effectLst/>
                          <a:latin typeface="Aptos Narrow" panose="020B0004020202020204" pitchFamily="34" charset="0"/>
                        </a:rPr>
                        <a:t>Belize</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Aptos Narrow" panose="020B0004020202020204" pitchFamily="34" charset="0"/>
                        </a:rPr>
                        <a:t>United Kingdom</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Aptos Narrow" panose="020B0004020202020204" pitchFamily="34" charset="0"/>
                        </a:rPr>
                        <a:t>IADB</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3299937"/>
                  </a:ext>
                </a:extLst>
              </a:tr>
              <a:tr h="200025">
                <a:tc>
                  <a:txBody>
                    <a:bodyPr/>
                    <a:lstStyle/>
                    <a:p>
                      <a:pPr algn="ctr" fontAlgn="b"/>
                      <a:r>
                        <a:rPr lang="en-US" sz="1200" b="0" i="0" u="none" strike="noStrike">
                          <a:solidFill>
                            <a:srgbClr val="000000"/>
                          </a:solidFill>
                          <a:effectLst/>
                          <a:latin typeface="Aptos Narrow" panose="020B0004020202020204" pitchFamily="34" charset="0"/>
                        </a:rPr>
                        <a:t>Bhutan</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Aptos Narrow" panose="020B0004020202020204" pitchFamily="34" charset="0"/>
                        </a:rPr>
                        <a:t>Finland</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Aptos Narrow" panose="020B0004020202020204" pitchFamily="34" charset="0"/>
                        </a:rPr>
                        <a:t>UNEP</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9586403"/>
                  </a:ext>
                </a:extLst>
              </a:tr>
              <a:tr h="200025">
                <a:tc>
                  <a:txBody>
                    <a:bodyPr/>
                    <a:lstStyle/>
                    <a:p>
                      <a:pPr algn="ctr" fontAlgn="b"/>
                      <a:r>
                        <a:rPr lang="en-US" sz="1200" b="0" i="0" u="none" strike="noStrike">
                          <a:solidFill>
                            <a:srgbClr val="000000"/>
                          </a:solidFill>
                          <a:effectLst/>
                          <a:latin typeface="Aptos Narrow" panose="020B0004020202020204" pitchFamily="34" charset="0"/>
                        </a:rPr>
                        <a:t>Cabo Verde</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Aptos Narrow" panose="020B0004020202020204" pitchFamily="34" charset="0"/>
                        </a:rPr>
                        <a:t>Netherlands</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Aptos Narrow" panose="020B0004020202020204" pitchFamily="34" charset="0"/>
                        </a:rPr>
                        <a:t>UNEP</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2073009"/>
                  </a:ext>
                </a:extLst>
              </a:tr>
              <a:tr h="200025">
                <a:tc>
                  <a:txBody>
                    <a:bodyPr/>
                    <a:lstStyle/>
                    <a:p>
                      <a:pPr algn="ctr" fontAlgn="b"/>
                      <a:r>
                        <a:rPr lang="en-US" sz="1200" b="0" i="0" u="none" strike="noStrike">
                          <a:solidFill>
                            <a:srgbClr val="000000"/>
                          </a:solidFill>
                          <a:effectLst/>
                          <a:latin typeface="Aptos Narrow" panose="020B0004020202020204" pitchFamily="34" charset="0"/>
                        </a:rPr>
                        <a:t>Ethiopia</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Aptos Narrow" panose="020B0004020202020204" pitchFamily="34" charset="0"/>
                        </a:rPr>
                        <a:t>Norway</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Aptos Narrow" panose="020B0004020202020204" pitchFamily="34" charset="0"/>
                        </a:rPr>
                        <a:t>UNDP</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4667011"/>
                  </a:ext>
                </a:extLst>
              </a:tr>
              <a:tr h="200025">
                <a:tc>
                  <a:txBody>
                    <a:bodyPr/>
                    <a:lstStyle/>
                    <a:p>
                      <a:pPr algn="ctr" fontAlgn="b"/>
                      <a:r>
                        <a:rPr lang="en-US" sz="1200" b="0" i="0" u="none" strike="noStrike">
                          <a:solidFill>
                            <a:srgbClr val="000000"/>
                          </a:solidFill>
                          <a:effectLst/>
                          <a:latin typeface="Aptos Narrow" panose="020B0004020202020204" pitchFamily="34" charset="0"/>
                        </a:rPr>
                        <a:t>Kiribati</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Aptos Narrow" panose="020B0004020202020204" pitchFamily="34" charset="0"/>
                        </a:rPr>
                        <a:t>Australia</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Aptos Narrow" panose="020B0004020202020204" pitchFamily="34" charset="0"/>
                        </a:rPr>
                        <a:t>UNEP</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3163318"/>
                  </a:ext>
                </a:extLst>
              </a:tr>
              <a:tr h="200025">
                <a:tc>
                  <a:txBody>
                    <a:bodyPr/>
                    <a:lstStyle/>
                    <a:p>
                      <a:pPr algn="ctr" fontAlgn="b"/>
                      <a:r>
                        <a:rPr lang="en-US" sz="1200" b="0" i="0" u="none" strike="noStrike">
                          <a:solidFill>
                            <a:srgbClr val="000000"/>
                          </a:solidFill>
                          <a:effectLst/>
                          <a:latin typeface="Aptos Narrow" panose="020B0004020202020204" pitchFamily="34" charset="0"/>
                        </a:rPr>
                        <a:t>Maldives</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Aptos Narrow" panose="020B0004020202020204" pitchFamily="34" charset="0"/>
                        </a:rPr>
                        <a:t>Finland</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Aptos Narrow" panose="020B0004020202020204" pitchFamily="34" charset="0"/>
                        </a:rPr>
                        <a:t>UNEP</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1664002"/>
                  </a:ext>
                </a:extLst>
              </a:tr>
              <a:tr h="200025">
                <a:tc>
                  <a:txBody>
                    <a:bodyPr/>
                    <a:lstStyle/>
                    <a:p>
                      <a:pPr algn="ctr" fontAlgn="b"/>
                      <a:r>
                        <a:rPr lang="en-US" sz="1200" b="0" i="0" u="none" strike="noStrike">
                          <a:solidFill>
                            <a:srgbClr val="000000"/>
                          </a:solidFill>
                          <a:effectLst/>
                          <a:latin typeface="Aptos Narrow" panose="020B0004020202020204" pitchFamily="34" charset="0"/>
                        </a:rPr>
                        <a:t>Mozambique</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Aptos Narrow" panose="020B0004020202020204" pitchFamily="34" charset="0"/>
                        </a:rPr>
                        <a:t>South Africa</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Aptos Narrow" panose="020B0004020202020204" pitchFamily="34" charset="0"/>
                        </a:rPr>
                        <a:t>WFP</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8144177"/>
                  </a:ext>
                </a:extLst>
              </a:tr>
              <a:tr h="200025">
                <a:tc>
                  <a:txBody>
                    <a:bodyPr/>
                    <a:lstStyle/>
                    <a:p>
                      <a:pPr algn="ctr" fontAlgn="b"/>
                      <a:r>
                        <a:rPr lang="en-US" sz="1200" b="0" i="0" u="none" strike="noStrike">
                          <a:solidFill>
                            <a:srgbClr val="000000"/>
                          </a:solidFill>
                          <a:effectLst/>
                          <a:latin typeface="Aptos Narrow" panose="020B0004020202020204" pitchFamily="34" charset="0"/>
                        </a:rPr>
                        <a:t>Rwanda</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Aptos Narrow" panose="020B0004020202020204" pitchFamily="34" charset="0"/>
                        </a:rPr>
                        <a:t>Finland</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Aptos Narrow" panose="020B0004020202020204" pitchFamily="34" charset="0"/>
                        </a:rPr>
                        <a:t>UNDP</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8898611"/>
                  </a:ext>
                </a:extLst>
              </a:tr>
              <a:tr h="200025">
                <a:tc>
                  <a:txBody>
                    <a:bodyPr/>
                    <a:lstStyle/>
                    <a:p>
                      <a:pPr algn="ctr" fontAlgn="b"/>
                      <a:r>
                        <a:rPr lang="en-US" sz="1200" b="0" i="0" u="none" strike="noStrike">
                          <a:solidFill>
                            <a:srgbClr val="000000"/>
                          </a:solidFill>
                          <a:effectLst/>
                          <a:latin typeface="Aptos Narrow" panose="020B0004020202020204" pitchFamily="34" charset="0"/>
                        </a:rPr>
                        <a:t>Solomon Islands</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Aptos Narrow" panose="020B0004020202020204" pitchFamily="34" charset="0"/>
                        </a:rPr>
                        <a:t>Australia</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Aptos Narrow" panose="020B0004020202020204" pitchFamily="34" charset="0"/>
                        </a:rPr>
                        <a:t>UNDP</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1608967"/>
                  </a:ext>
                </a:extLst>
              </a:tr>
              <a:tr h="200025">
                <a:tc>
                  <a:txBody>
                    <a:bodyPr/>
                    <a:lstStyle/>
                    <a:p>
                      <a:pPr algn="ctr" fontAlgn="b"/>
                      <a:r>
                        <a:rPr lang="en-US" sz="1200" b="0" i="0" u="none" strike="noStrike">
                          <a:solidFill>
                            <a:srgbClr val="000000"/>
                          </a:solidFill>
                          <a:effectLst/>
                          <a:latin typeface="Aptos Narrow" panose="020B0004020202020204" pitchFamily="34" charset="0"/>
                        </a:rPr>
                        <a:t>South Sudan</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Aptos Narrow" panose="020B0004020202020204" pitchFamily="34" charset="0"/>
                        </a:rPr>
                        <a:t>Austria</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Aptos Narrow" panose="020B0004020202020204" pitchFamily="34" charset="0"/>
                        </a:rPr>
                        <a:t>AfDB</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496989"/>
                  </a:ext>
                </a:extLst>
              </a:tr>
              <a:tr h="200025">
                <a:tc>
                  <a:txBody>
                    <a:bodyPr/>
                    <a:lstStyle/>
                    <a:p>
                      <a:pPr algn="ctr" fontAlgn="b"/>
                      <a:r>
                        <a:rPr lang="en-US" sz="1200" b="0" i="0" u="none" strike="noStrike">
                          <a:solidFill>
                            <a:srgbClr val="000000"/>
                          </a:solidFill>
                          <a:effectLst/>
                          <a:latin typeface="Aptos Narrow" panose="020B0004020202020204" pitchFamily="34" charset="0"/>
                        </a:rPr>
                        <a:t>Tanzania</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Aptos Narrow" panose="020B0004020202020204" pitchFamily="34" charset="0"/>
                        </a:rPr>
                        <a:t>Denmark</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Aptos Narrow" panose="020B0004020202020204" pitchFamily="34" charset="0"/>
                        </a:rPr>
                        <a:t>UNDP</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4684974"/>
                  </a:ext>
                </a:extLst>
              </a:tr>
            </a:tbl>
          </a:graphicData>
        </a:graphic>
      </p:graphicFrame>
    </p:spTree>
    <p:extLst>
      <p:ext uri="{BB962C8B-B14F-4D97-AF65-F5344CB8AC3E}">
        <p14:creationId xmlns:p14="http://schemas.microsoft.com/office/powerpoint/2010/main" val="3349472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hape 79">
            <a:extLst>
              <a:ext uri="{FF2B5EF4-FFF2-40B4-BE49-F238E27FC236}">
                <a16:creationId xmlns:a16="http://schemas.microsoft.com/office/drawing/2014/main" id="{A5C1E12B-A08D-2317-629C-6BFBC3F2A2DC}"/>
              </a:ext>
            </a:extLst>
          </p:cNvPr>
          <p:cNvSpPr/>
          <p:nvPr/>
        </p:nvSpPr>
        <p:spPr>
          <a:xfrm>
            <a:off x="261916" y="233467"/>
            <a:ext cx="9000071" cy="436017"/>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ts val="3360"/>
              </a:lnSpc>
              <a:defRPr sz="1800"/>
            </a:pPr>
            <a:r>
              <a:rPr lang="en-CH" sz="3600" b="1" kern="1000">
                <a:solidFill>
                  <a:srgbClr val="005BAA"/>
                </a:solidFill>
                <a:latin typeface="Arial" panose="020B0604020202020204" pitchFamily="34" charset="0"/>
                <a:ea typeface="Verdana" panose="020B0604030504040204" pitchFamily="34" charset="0"/>
                <a:cs typeface="Arial" panose="020B0604020202020204" pitchFamily="34" charset="0"/>
                <a:sym typeface="Montserrat-Regular"/>
              </a:rPr>
              <a:t>Compliance Monitoring </a:t>
            </a:r>
            <a:endParaRPr lang="en-US" sz="3600" b="1" kern="1000">
              <a:solidFill>
                <a:srgbClr val="005BAA"/>
              </a:solidFill>
              <a:latin typeface="Arial" panose="020B0604020202020204" pitchFamily="34" charset="0"/>
              <a:ea typeface="Verdana" panose="020B0604030504040204" pitchFamily="34" charset="0"/>
              <a:cs typeface="Arial" panose="020B0604020202020204" pitchFamily="34" charset="0"/>
              <a:sym typeface="Montserrat-Regular"/>
            </a:endParaRPr>
          </a:p>
        </p:txBody>
      </p:sp>
      <p:sp>
        <p:nvSpPr>
          <p:cNvPr id="4" name="TextBox 3">
            <a:extLst>
              <a:ext uri="{FF2B5EF4-FFF2-40B4-BE49-F238E27FC236}">
                <a16:creationId xmlns:a16="http://schemas.microsoft.com/office/drawing/2014/main" id="{6199DCD7-DB0D-7A9B-45AA-8BC8844EC6D0}"/>
              </a:ext>
            </a:extLst>
          </p:cNvPr>
          <p:cNvSpPr txBox="1"/>
          <p:nvPr/>
        </p:nvSpPr>
        <p:spPr>
          <a:xfrm>
            <a:off x="420414" y="1161199"/>
            <a:ext cx="4679206" cy="5447645"/>
          </a:xfrm>
          <a:prstGeom prst="rect">
            <a:avLst/>
          </a:prstGeom>
          <a:noFill/>
        </p:spPr>
        <p:txBody>
          <a:bodyPr wrap="square" rtlCol="0">
            <a:spAutoFit/>
          </a:bodyPr>
          <a:lstStyle/>
          <a:p>
            <a:r>
              <a:rPr lang="en-US" sz="2000">
                <a:solidFill>
                  <a:srgbClr val="0066FF"/>
                </a:solidFill>
              </a:rPr>
              <a:t>WIGOS Data Quality Monitoring System (WDQMS)</a:t>
            </a:r>
            <a:endParaRPr lang="en-CH" sz="2000">
              <a:solidFill>
                <a:srgbClr val="0066FF"/>
              </a:solidFill>
            </a:endParaRPr>
          </a:p>
          <a:p>
            <a:endParaRPr lang="en-CH" sz="2000"/>
          </a:p>
          <a:p>
            <a:pPr marL="457200" indent="-457200">
              <a:buFont typeface="Arial" panose="020B0604020202020204" pitchFamily="34" charset="0"/>
              <a:buChar char="•"/>
            </a:pPr>
            <a:r>
              <a:rPr lang="en-US" sz="2000"/>
              <a:t>monitors the availability and quality of observational data based on near-real-time monitoring information</a:t>
            </a:r>
            <a:r>
              <a:rPr lang="en-CH" sz="2000"/>
              <a:t>.</a:t>
            </a:r>
          </a:p>
          <a:p>
            <a:pPr marL="457200" indent="-457200">
              <a:buFont typeface="Arial" panose="020B0604020202020204" pitchFamily="34" charset="0"/>
              <a:buChar char="•"/>
            </a:pPr>
            <a:endParaRPr lang="en-CH" sz="2000"/>
          </a:p>
          <a:p>
            <a:pPr marL="457200" indent="-457200">
              <a:buFont typeface="Arial" panose="020B0604020202020204" pitchFamily="34" charset="0"/>
              <a:buChar char="•"/>
            </a:pPr>
            <a:r>
              <a:rPr lang="en-US" sz="2000"/>
              <a:t>developed by the WMO, and hosted by ECMWF</a:t>
            </a:r>
            <a:r>
              <a:rPr lang="en-CH" sz="2000"/>
              <a:t>.</a:t>
            </a:r>
          </a:p>
          <a:p>
            <a:pPr marL="457200" indent="-457200">
              <a:buFont typeface="Arial" panose="020B0604020202020204" pitchFamily="34" charset="0"/>
              <a:buChar char="•"/>
            </a:pPr>
            <a:endParaRPr lang="en-CH" sz="2000"/>
          </a:p>
          <a:p>
            <a:pPr marL="457200" indent="-457200">
              <a:buFont typeface="Arial" panose="020B0604020202020204" pitchFamily="34" charset="0"/>
              <a:buChar char="•"/>
            </a:pPr>
            <a:r>
              <a:rPr lang="en-US" sz="2000"/>
              <a:t>near-real-time monitoring information from the four participating </a:t>
            </a:r>
            <a:r>
              <a:rPr lang="en-CH" sz="2000"/>
              <a:t>(</a:t>
            </a:r>
            <a:r>
              <a:rPr lang="en-US" sz="2000"/>
              <a:t>NWP) </a:t>
            </a:r>
            <a:r>
              <a:rPr lang="en-CH" sz="2000" err="1"/>
              <a:t>centers</a:t>
            </a:r>
            <a:r>
              <a:rPr lang="en-CH" sz="2000"/>
              <a:t> </a:t>
            </a:r>
            <a:r>
              <a:rPr lang="en-CH" sz="1400" b="0" i="0">
                <a:effectLst/>
                <a:latin typeface="Open Sans" panose="020B0606030504020204" pitchFamily="34" charset="0"/>
              </a:rPr>
              <a:t>(DWD, ECMWF, JMA and </a:t>
            </a:r>
            <a:r>
              <a:rPr lang="en-CH" sz="1400"/>
              <a:t>NCEP</a:t>
            </a:r>
            <a:r>
              <a:rPr lang="en-CH" sz="1400" b="0" i="0">
                <a:effectLst/>
                <a:latin typeface="Open Sans" panose="020B0606030504020204" pitchFamily="34" charset="0"/>
              </a:rPr>
              <a:t>).</a:t>
            </a:r>
          </a:p>
          <a:p>
            <a:pPr marL="457200" indent="-457200">
              <a:buFont typeface="Arial" panose="020B0604020202020204" pitchFamily="34" charset="0"/>
              <a:buChar char="•"/>
            </a:pPr>
            <a:endParaRPr lang="en-CH" sz="1400">
              <a:latin typeface="Open Sans" panose="020B0606030504020204" pitchFamily="34" charset="0"/>
            </a:endParaRPr>
          </a:p>
          <a:p>
            <a:pPr marL="457200" indent="-457200">
              <a:buFont typeface="Arial" panose="020B0604020202020204" pitchFamily="34" charset="0"/>
              <a:buChar char="•"/>
            </a:pPr>
            <a:r>
              <a:rPr lang="en-CH" sz="2000"/>
              <a:t>driven by an Expert Team to develop tools and developed by WMO</a:t>
            </a:r>
          </a:p>
          <a:p>
            <a:pPr marL="457200" indent="-457200">
              <a:buFont typeface="Arial" panose="020B0604020202020204" pitchFamily="34" charset="0"/>
              <a:buChar char="•"/>
            </a:pPr>
            <a:endParaRPr lang="en-CH" sz="1400"/>
          </a:p>
          <a:p>
            <a:endParaRPr lang="en-CH" sz="2000"/>
          </a:p>
        </p:txBody>
      </p:sp>
      <p:pic>
        <p:nvPicPr>
          <p:cNvPr id="6" name="Picture 5">
            <a:extLst>
              <a:ext uri="{FF2B5EF4-FFF2-40B4-BE49-F238E27FC236}">
                <a16:creationId xmlns:a16="http://schemas.microsoft.com/office/drawing/2014/main" id="{E929BD2B-179A-CCAA-B2CB-59449969A62D}"/>
              </a:ext>
            </a:extLst>
          </p:cNvPr>
          <p:cNvPicPr>
            <a:picLocks noChangeAspect="1"/>
          </p:cNvPicPr>
          <p:nvPr/>
        </p:nvPicPr>
        <p:blipFill>
          <a:blip r:embed="rId4"/>
          <a:stretch>
            <a:fillRect/>
          </a:stretch>
        </p:blipFill>
        <p:spPr>
          <a:xfrm>
            <a:off x="5466105" y="197467"/>
            <a:ext cx="6709096" cy="3293714"/>
          </a:xfrm>
          <a:prstGeom prst="rect">
            <a:avLst/>
          </a:prstGeom>
        </p:spPr>
      </p:pic>
      <p:sp>
        <p:nvSpPr>
          <p:cNvPr id="9" name="TextBox 8">
            <a:extLst>
              <a:ext uri="{FF2B5EF4-FFF2-40B4-BE49-F238E27FC236}">
                <a16:creationId xmlns:a16="http://schemas.microsoft.com/office/drawing/2014/main" id="{57DCE5CC-91C0-6D61-5E37-971B93114039}"/>
              </a:ext>
            </a:extLst>
          </p:cNvPr>
          <p:cNvSpPr txBox="1"/>
          <p:nvPr/>
        </p:nvSpPr>
        <p:spPr>
          <a:xfrm>
            <a:off x="2331763" y="6255201"/>
            <a:ext cx="1967400" cy="369332"/>
          </a:xfrm>
          <a:prstGeom prst="rect">
            <a:avLst/>
          </a:prstGeom>
          <a:noFill/>
        </p:spPr>
        <p:txBody>
          <a:bodyPr wrap="square">
            <a:spAutoFit/>
          </a:bodyPr>
          <a:lstStyle/>
          <a:p>
            <a:r>
              <a:rPr lang="en-US">
                <a:hlinkClick r:id="rId5"/>
              </a:rPr>
              <a:t>WDQMS (wmo.int)</a:t>
            </a:r>
            <a:endParaRPr lang="en-CH"/>
          </a:p>
        </p:txBody>
      </p:sp>
      <p:pic>
        <p:nvPicPr>
          <p:cNvPr id="12" name="Picture 11">
            <a:extLst>
              <a:ext uri="{FF2B5EF4-FFF2-40B4-BE49-F238E27FC236}">
                <a16:creationId xmlns:a16="http://schemas.microsoft.com/office/drawing/2014/main" id="{C3856977-5AE7-8109-3795-107CE3964527}"/>
              </a:ext>
            </a:extLst>
          </p:cNvPr>
          <p:cNvPicPr>
            <a:picLocks noChangeAspect="1"/>
          </p:cNvPicPr>
          <p:nvPr/>
        </p:nvPicPr>
        <p:blipFill>
          <a:blip r:embed="rId6"/>
          <a:stretch>
            <a:fillRect/>
          </a:stretch>
        </p:blipFill>
        <p:spPr>
          <a:xfrm>
            <a:off x="5466105" y="3583787"/>
            <a:ext cx="6709096" cy="3274213"/>
          </a:xfrm>
          <a:prstGeom prst="rect">
            <a:avLst/>
          </a:prstGeom>
        </p:spPr>
      </p:pic>
    </p:spTree>
    <p:extLst>
      <p:ext uri="{BB962C8B-B14F-4D97-AF65-F5344CB8AC3E}">
        <p14:creationId xmlns:p14="http://schemas.microsoft.com/office/powerpoint/2010/main" val="2380935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hape 79">
            <a:extLst>
              <a:ext uri="{FF2B5EF4-FFF2-40B4-BE49-F238E27FC236}">
                <a16:creationId xmlns:a16="http://schemas.microsoft.com/office/drawing/2014/main" id="{A5C1E12B-A08D-2317-629C-6BFBC3F2A2DC}"/>
              </a:ext>
            </a:extLst>
          </p:cNvPr>
          <p:cNvSpPr/>
          <p:nvPr/>
        </p:nvSpPr>
        <p:spPr>
          <a:xfrm>
            <a:off x="783026" y="606181"/>
            <a:ext cx="9226213" cy="436017"/>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p>
            <a:pPr>
              <a:lnSpc>
                <a:spcPts val="3360"/>
              </a:lnSpc>
              <a:defRPr sz="1800"/>
            </a:pPr>
            <a:r>
              <a:rPr lang="en-CH" sz="3600" b="1" kern="1000">
                <a:solidFill>
                  <a:srgbClr val="005BAA"/>
                </a:solidFill>
                <a:latin typeface="Arial"/>
                <a:ea typeface="Verdana"/>
                <a:cs typeface="Arial"/>
                <a:sym typeface="Montserrat-Regular"/>
              </a:rPr>
              <a:t>Tiered Networks</a:t>
            </a:r>
            <a:endParaRPr lang="en-US" sz="3600" b="1" kern="1000">
              <a:solidFill>
                <a:srgbClr val="005BAA"/>
              </a:solidFill>
              <a:latin typeface="Arial"/>
              <a:ea typeface="Verdana"/>
              <a:cs typeface="Arial"/>
              <a:sym typeface="Montserrat-Regular"/>
            </a:endParaRPr>
          </a:p>
        </p:txBody>
      </p:sp>
      <p:sp>
        <p:nvSpPr>
          <p:cNvPr id="3" name="CuadroTexto 3">
            <a:extLst>
              <a:ext uri="{FF2B5EF4-FFF2-40B4-BE49-F238E27FC236}">
                <a16:creationId xmlns:a16="http://schemas.microsoft.com/office/drawing/2014/main" id="{BAD84F13-C100-1B34-217A-704EB82E3E7C}"/>
              </a:ext>
            </a:extLst>
          </p:cNvPr>
          <p:cNvSpPr txBox="1"/>
          <p:nvPr/>
        </p:nvSpPr>
        <p:spPr>
          <a:xfrm>
            <a:off x="604157" y="1556339"/>
            <a:ext cx="10940143" cy="3477875"/>
          </a:xfrm>
          <a:prstGeom prst="rect">
            <a:avLst/>
          </a:prstGeom>
          <a:noFill/>
        </p:spPr>
        <p:txBody>
          <a:bodyPr wrap="square" rtlCol="0">
            <a:spAutoFit/>
          </a:bodyPr>
          <a:lstStyle/>
          <a:p>
            <a:pPr marL="342900" indent="-342900">
              <a:buFont typeface="Arial" panose="020B0604020202020204" pitchFamily="34" charset="0"/>
              <a:buChar char="•"/>
            </a:pPr>
            <a:r>
              <a:rPr lang="en-GB" sz="2200" i="0" u="none" strike="noStrike" baseline="0">
                <a:ea typeface="Verdana" panose="020B0604030504040204" pitchFamily="34" charset="0"/>
                <a:cs typeface="Arial" panose="020B0604020202020204" pitchFamily="34" charset="0"/>
              </a:rPr>
              <a:t>WIGOS Observing Network Design Principle No. 7 states that observing network design should use a tiered structure, through which information from reference observations of high quality can be transferred to other observations and used to improve their quality and utility</a:t>
            </a:r>
          </a:p>
          <a:p>
            <a:pPr marL="342900" indent="-342900">
              <a:buFont typeface="Arial" panose="020B0604020202020204" pitchFamily="34" charset="0"/>
              <a:buChar char="•"/>
            </a:pPr>
            <a:endParaRPr lang="en-GB" sz="2200" i="0" u="none" strike="noStrike" baseline="0">
              <a:ea typeface="Verdana" panose="020B0604030504040204" pitchFamily="34" charset="0"/>
              <a:cs typeface="Arial" panose="020B0604020202020204" pitchFamily="34" charset="0"/>
            </a:endParaRPr>
          </a:p>
          <a:p>
            <a:pPr marL="342900" indent="-342900">
              <a:buFont typeface="Arial" panose="020B0604020202020204" pitchFamily="34" charset="0"/>
              <a:buChar char="•"/>
            </a:pPr>
            <a:r>
              <a:rPr lang="en-GB" sz="2200" i="0" u="none" strike="noStrike" baseline="0">
                <a:ea typeface="Verdana" panose="020B0604030504040204" pitchFamily="34" charset="0"/>
                <a:cs typeface="Arial" panose="020B0604020202020204" pitchFamily="34" charset="0"/>
              </a:rPr>
              <a:t>However, there is no specific guidance on how to apply this principle</a:t>
            </a:r>
          </a:p>
          <a:p>
            <a:pPr marL="342900" indent="-342900">
              <a:buFont typeface="Arial" panose="020B0604020202020204" pitchFamily="34" charset="0"/>
              <a:buChar char="•"/>
            </a:pPr>
            <a:endParaRPr lang="en-GB" sz="2200">
              <a:ea typeface="Verdana" panose="020B0604030504040204" pitchFamily="34" charset="0"/>
              <a:cs typeface="Arial" panose="020B0604020202020204" pitchFamily="34" charset="0"/>
            </a:endParaRPr>
          </a:p>
          <a:p>
            <a:pPr marL="342900" indent="-342900">
              <a:buFont typeface="Arial" panose="020B0604020202020204" pitchFamily="34" charset="0"/>
              <a:buChar char="•"/>
            </a:pPr>
            <a:r>
              <a:rPr lang="en-GB" sz="2200">
                <a:ea typeface="Verdana" panose="020B0604030504040204" pitchFamily="34" charset="0"/>
                <a:cs typeface="Arial" panose="020B0604020202020204" pitchFamily="34" charset="0"/>
              </a:rPr>
              <a:t>Cross-domain workshop convened in October 2023 with the aim to develop guidance on assessment criteria to assign networks to the appropriate tiers of a system of tiered networks</a:t>
            </a:r>
            <a:r>
              <a:rPr lang="en-GB" sz="2200" i="0" u="none" strike="noStrike" baseline="0">
                <a:ea typeface="Verdana" panose="020B0604030504040204" pitchFamily="34" charset="0"/>
                <a:cs typeface="Arial" panose="020B0604020202020204" pitchFamily="34" charset="0"/>
              </a:rPr>
              <a:t> </a:t>
            </a:r>
            <a:endParaRPr lang="hr-HR" sz="2000" i="0" u="none" strike="noStrike" baseline="0">
              <a:ea typeface="Verdana" panose="020B0604030504040204" pitchFamily="34" charset="0"/>
            </a:endParaRPr>
          </a:p>
        </p:txBody>
      </p:sp>
    </p:spTree>
    <p:extLst>
      <p:ext uri="{BB962C8B-B14F-4D97-AF65-F5344CB8AC3E}">
        <p14:creationId xmlns:p14="http://schemas.microsoft.com/office/powerpoint/2010/main" val="2417009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hape 79">
            <a:extLst>
              <a:ext uri="{FF2B5EF4-FFF2-40B4-BE49-F238E27FC236}">
                <a16:creationId xmlns:a16="http://schemas.microsoft.com/office/drawing/2014/main" id="{A5C1E12B-A08D-2317-629C-6BFBC3F2A2DC}"/>
              </a:ext>
            </a:extLst>
          </p:cNvPr>
          <p:cNvSpPr/>
          <p:nvPr/>
        </p:nvSpPr>
        <p:spPr>
          <a:xfrm>
            <a:off x="813334" y="606181"/>
            <a:ext cx="10565331" cy="872034"/>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p>
            <a:pPr>
              <a:lnSpc>
                <a:spcPts val="3360"/>
              </a:lnSpc>
              <a:defRPr sz="1800"/>
            </a:pPr>
            <a:r>
              <a:rPr lang="en-GB" sz="3600" b="1" kern="1000">
                <a:solidFill>
                  <a:srgbClr val="005BAA"/>
                </a:solidFill>
                <a:latin typeface="Arial"/>
                <a:ea typeface="Verdana"/>
                <a:cs typeface="Arial"/>
                <a:sym typeface="Montserrat-Regular"/>
              </a:rPr>
              <a:t>Perspectives noted relative to the tiering of marine/ocean networks</a:t>
            </a:r>
            <a:endParaRPr lang="en-US" sz="3600" b="1" kern="1000">
              <a:solidFill>
                <a:srgbClr val="005BAA"/>
              </a:solidFill>
              <a:latin typeface="Arial"/>
              <a:ea typeface="Verdana"/>
              <a:cs typeface="Arial"/>
              <a:sym typeface="Montserrat-Regular"/>
            </a:endParaRPr>
          </a:p>
        </p:txBody>
      </p:sp>
      <p:sp>
        <p:nvSpPr>
          <p:cNvPr id="3" name="CuadroTexto 3">
            <a:extLst>
              <a:ext uri="{FF2B5EF4-FFF2-40B4-BE49-F238E27FC236}">
                <a16:creationId xmlns:a16="http://schemas.microsoft.com/office/drawing/2014/main" id="{BAD84F13-C100-1B34-217A-704EB82E3E7C}"/>
              </a:ext>
            </a:extLst>
          </p:cNvPr>
          <p:cNvSpPr txBox="1"/>
          <p:nvPr/>
        </p:nvSpPr>
        <p:spPr>
          <a:xfrm>
            <a:off x="783026" y="1899240"/>
            <a:ext cx="10565331" cy="3780522"/>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effectLst/>
                <a:uLnTx/>
                <a:uFillTx/>
                <a:cs typeface="Arial" panose="020B0604020202020204" pitchFamily="34" charset="0"/>
              </a:rPr>
              <a:t>Moored buoys are generally regarded as providing the highest-quality observations of a wide range of marine meteorological variables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effectLst/>
                <a:uLnTx/>
                <a:uFillTx/>
                <a:cs typeface="Arial" panose="020B0604020202020204" pitchFamily="34" charset="0"/>
              </a:rPr>
              <a:t>GO-SHIP provides the highest quality hydrographic data (including CTD) through the full depth of the ocean (annual to decadal cruises)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err="1">
                <a:ln>
                  <a:noFill/>
                </a:ln>
                <a:effectLst/>
                <a:uLnTx/>
                <a:uFillTx/>
                <a:cs typeface="Arial" panose="020B0604020202020204" pitchFamily="34" charset="0"/>
              </a:rPr>
              <a:t>OceanSITES</a:t>
            </a:r>
            <a:r>
              <a:rPr kumimoji="0" lang="en-GB" sz="2000" b="0" i="0" u="none" strike="noStrike" kern="1200" cap="none" spc="0" normalizeH="0" baseline="0" noProof="0">
                <a:ln>
                  <a:noFill/>
                </a:ln>
                <a:effectLst/>
                <a:uLnTx/>
                <a:uFillTx/>
                <a:cs typeface="Arial" panose="020B0604020202020204" pitchFamily="34" charset="0"/>
              </a:rPr>
              <a:t> ‘reference’ moorings measure many variables through the full depth of the ocean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effectLst/>
                <a:uLnTx/>
                <a:uFillTx/>
                <a:cs typeface="Arial" panose="020B0604020202020204" pitchFamily="34" charset="0"/>
              </a:rPr>
              <a:t>Autonomous platforms such as Argo floats and gliders need to be cross-checked against ship-based CTD data to identify and correct measurement errors (e.g. sensor drift)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effectLst/>
                <a:uLnTx/>
                <a:uFillTx/>
                <a:cs typeface="Arial" panose="020B0604020202020204" pitchFamily="34" charset="0"/>
              </a:rPr>
              <a:t>The drifter and Argo arrays are the only networks that provide near global coverage over the main ocean basins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effectLst/>
                <a:uLnTx/>
                <a:uFillTx/>
                <a:cs typeface="Arial" panose="020B0604020202020204" pitchFamily="34" charset="0"/>
              </a:rPr>
              <a:t>Moored buoys (other than the tropical array) and gliders are mainly operated in near coastal regions </a:t>
            </a:r>
            <a:endParaRPr lang="hr-HR" sz="2000" b="1" i="0" u="none" strike="noStrike" baseline="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419932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hape 79">
            <a:extLst>
              <a:ext uri="{FF2B5EF4-FFF2-40B4-BE49-F238E27FC236}">
                <a16:creationId xmlns:a16="http://schemas.microsoft.com/office/drawing/2014/main" id="{A5C1E12B-A08D-2317-629C-6BFBC3F2A2DC}"/>
              </a:ext>
            </a:extLst>
          </p:cNvPr>
          <p:cNvSpPr/>
          <p:nvPr/>
        </p:nvSpPr>
        <p:spPr>
          <a:xfrm>
            <a:off x="783026" y="606181"/>
            <a:ext cx="9226213" cy="436017"/>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p>
            <a:pPr marL="0" marR="0" lvl="0" indent="0" algn="l" defTabSz="914400" rtl="0" eaLnBrk="1" fontAlgn="auto" latinLnBrk="0" hangingPunct="1">
              <a:lnSpc>
                <a:spcPts val="3360"/>
              </a:lnSpc>
              <a:spcBef>
                <a:spcPts val="0"/>
              </a:spcBef>
              <a:spcAft>
                <a:spcPts val="0"/>
              </a:spcAft>
              <a:buClrTx/>
              <a:buSzTx/>
              <a:buFontTx/>
              <a:buNone/>
              <a:tabLst/>
              <a:defRPr sz="1800"/>
            </a:pPr>
            <a:r>
              <a:rPr kumimoji="0" lang="en-CH" sz="3600" b="1" i="0" u="none" strike="noStrike" kern="1000" cap="none" spc="0" normalizeH="0" baseline="0" noProof="0">
                <a:ln>
                  <a:noFill/>
                </a:ln>
                <a:solidFill>
                  <a:srgbClr val="005BAA"/>
                </a:solidFill>
                <a:effectLst/>
                <a:uLnTx/>
                <a:uFillTx/>
                <a:latin typeface="Arial"/>
                <a:ea typeface="Verdana"/>
                <a:cs typeface="Arial"/>
                <a:sym typeface="Montserrat-Regular"/>
              </a:rPr>
              <a:t>Tiered Networks</a:t>
            </a:r>
            <a:endParaRPr kumimoji="0" lang="en-US" sz="3600" b="1" i="0" u="none" strike="noStrike" kern="1000" cap="none" spc="0" normalizeH="0" baseline="0" noProof="0">
              <a:ln>
                <a:noFill/>
              </a:ln>
              <a:solidFill>
                <a:srgbClr val="005BAA"/>
              </a:solidFill>
              <a:effectLst/>
              <a:uLnTx/>
              <a:uFillTx/>
              <a:latin typeface="Arial"/>
              <a:ea typeface="Verdana"/>
              <a:cs typeface="Arial"/>
              <a:sym typeface="Montserrat-Regular"/>
            </a:endParaRPr>
          </a:p>
        </p:txBody>
      </p:sp>
      <p:sp>
        <p:nvSpPr>
          <p:cNvPr id="3" name="CuadroTexto 3">
            <a:extLst>
              <a:ext uri="{FF2B5EF4-FFF2-40B4-BE49-F238E27FC236}">
                <a16:creationId xmlns:a16="http://schemas.microsoft.com/office/drawing/2014/main" id="{BAD84F13-C100-1B34-217A-704EB82E3E7C}"/>
              </a:ext>
            </a:extLst>
          </p:cNvPr>
          <p:cNvSpPr txBox="1"/>
          <p:nvPr/>
        </p:nvSpPr>
        <p:spPr>
          <a:xfrm>
            <a:off x="604158" y="1752285"/>
            <a:ext cx="6090556" cy="1446550"/>
          </a:xfrm>
          <a:prstGeom prst="rect">
            <a:avLst/>
          </a:prstGeom>
          <a:noFill/>
        </p:spPr>
        <p:txBody>
          <a:bodyPr wrap="square" rtlCol="0">
            <a:spAutoFit/>
          </a:bodyPr>
          <a:lstStyle/>
          <a:p>
            <a:pPr marL="342900" lvl="0" indent="-342900">
              <a:buFont typeface="Arial" panose="020B0604020202020204" pitchFamily="34" charset="0"/>
              <a:buChar char="•"/>
            </a:pPr>
            <a:r>
              <a:rPr lang="en-GB" sz="2200">
                <a:solidFill>
                  <a:prstClr val="black"/>
                </a:solidFill>
                <a:ea typeface="Verdana" panose="020B0604030504040204" pitchFamily="34" charset="0"/>
                <a:cs typeface="Arial" panose="020B0604020202020204" pitchFamily="34" charset="0"/>
              </a:rPr>
              <a:t>The tiered system will have three tiers, Reference, Baseline, Additional, supplemented by a 4</a:t>
            </a:r>
            <a:r>
              <a:rPr lang="en-GB" sz="2200" baseline="30000">
                <a:solidFill>
                  <a:prstClr val="black"/>
                </a:solidFill>
                <a:ea typeface="Verdana" panose="020B0604030504040204" pitchFamily="34" charset="0"/>
                <a:cs typeface="Arial" panose="020B0604020202020204" pitchFamily="34" charset="0"/>
              </a:rPr>
              <a:t>th</a:t>
            </a:r>
            <a:r>
              <a:rPr lang="en-GB" sz="2200">
                <a:solidFill>
                  <a:prstClr val="black"/>
                </a:solidFill>
                <a:ea typeface="Verdana" panose="020B0604030504040204" pitchFamily="34" charset="0"/>
                <a:cs typeface="Arial" panose="020B0604020202020204" pitchFamily="34" charset="0"/>
              </a:rPr>
              <a:t> tier, Ancillary, for networks not belonging to the first 3 tiers or which could not be assessed</a:t>
            </a:r>
            <a:endParaRPr kumimoji="0" lang="hr-HR" sz="2000" b="0" i="0" u="none" strike="noStrike" kern="1200" cap="none" spc="0" normalizeH="0" baseline="0" noProof="0">
              <a:ln>
                <a:noFill/>
              </a:ln>
              <a:solidFill>
                <a:prstClr val="black"/>
              </a:solidFill>
              <a:effectLst/>
              <a:uLnTx/>
              <a:uFillTx/>
              <a:ea typeface="Verdana" panose="020B0604030504040204" pitchFamily="34" charset="0"/>
              <a:cs typeface="+mn-cs"/>
            </a:endParaRPr>
          </a:p>
        </p:txBody>
      </p:sp>
      <p:pic>
        <p:nvPicPr>
          <p:cNvPr id="7" name="Picture 6">
            <a:extLst>
              <a:ext uri="{FF2B5EF4-FFF2-40B4-BE49-F238E27FC236}">
                <a16:creationId xmlns:a16="http://schemas.microsoft.com/office/drawing/2014/main" id="{A865C433-2CE4-66EB-FE32-EEB786C0E207}"/>
              </a:ext>
            </a:extLst>
          </p:cNvPr>
          <p:cNvPicPr>
            <a:picLocks noChangeAspect="1"/>
          </p:cNvPicPr>
          <p:nvPr/>
        </p:nvPicPr>
        <p:blipFill>
          <a:blip r:embed="rId4"/>
          <a:stretch>
            <a:fillRect/>
          </a:stretch>
        </p:blipFill>
        <p:spPr>
          <a:xfrm>
            <a:off x="6865870" y="823139"/>
            <a:ext cx="4721971" cy="2657365"/>
          </a:xfrm>
          <a:prstGeom prst="rect">
            <a:avLst/>
          </a:prstGeom>
        </p:spPr>
      </p:pic>
      <p:sp>
        <p:nvSpPr>
          <p:cNvPr id="8" name="CuadroTexto 3">
            <a:extLst>
              <a:ext uri="{FF2B5EF4-FFF2-40B4-BE49-F238E27FC236}">
                <a16:creationId xmlns:a16="http://schemas.microsoft.com/office/drawing/2014/main" id="{B7D775FA-19A3-A052-2E8F-BBEDD57ABD02}"/>
              </a:ext>
            </a:extLst>
          </p:cNvPr>
          <p:cNvSpPr txBox="1"/>
          <p:nvPr/>
        </p:nvSpPr>
        <p:spPr>
          <a:xfrm>
            <a:off x="604158" y="3678888"/>
            <a:ext cx="11587842" cy="2123658"/>
          </a:xfrm>
          <a:prstGeom prst="rect">
            <a:avLst/>
          </a:prstGeom>
          <a:noFill/>
        </p:spPr>
        <p:txBody>
          <a:bodyPr wrap="square" rtlCol="0">
            <a:spAutoFit/>
          </a:bodyPr>
          <a:lstStyle/>
          <a:p>
            <a:pPr marL="342900" lvl="0" indent="-342900">
              <a:buFont typeface="Arial" panose="020B0604020202020204" pitchFamily="34" charset="0"/>
              <a:buChar char="•"/>
            </a:pPr>
            <a:r>
              <a:rPr lang="en-GB" sz="2200">
                <a:solidFill>
                  <a:prstClr val="black"/>
                </a:solidFill>
                <a:ea typeface="Verdana" panose="020B0604030504040204" pitchFamily="34" charset="0"/>
                <a:cs typeface="Arial" panose="020B0604020202020204" pitchFamily="34" charset="0"/>
              </a:rPr>
              <a:t>The </a:t>
            </a:r>
            <a:r>
              <a:rPr kumimoji="0" lang="en-GB" sz="2200" b="0" i="0" u="none" strike="noStrike" kern="1200" cap="none" spc="0" normalizeH="0" baseline="0" noProof="0">
                <a:ln>
                  <a:noFill/>
                </a:ln>
                <a:solidFill>
                  <a:prstClr val="black"/>
                </a:solidFill>
                <a:effectLst/>
                <a:uLnTx/>
                <a:uFillTx/>
                <a:ea typeface="Verdana" panose="020B0604030504040204" pitchFamily="34" charset="0"/>
                <a:cs typeface="Arial" panose="020B0604020202020204" pitchFamily="34" charset="0"/>
              </a:rPr>
              <a:t>tiering of observing networks will specify the purpose and classify the quality and characteristics of observing networks within and across domains and provide a hierarchy of data usage in support of user application areas</a:t>
            </a:r>
          </a:p>
          <a:p>
            <a:pPr marL="342900" lvl="0" indent="-342900">
              <a:buFont typeface="Arial" panose="020B0604020202020204" pitchFamily="34" charset="0"/>
              <a:buChar char="•"/>
            </a:pPr>
            <a:endParaRPr kumimoji="0" lang="en-GB" sz="2200" b="0" i="0" u="none" strike="noStrike" kern="1200" cap="none" spc="0" normalizeH="0" baseline="0" noProof="0">
              <a:ln>
                <a:noFill/>
              </a:ln>
              <a:solidFill>
                <a:prstClr val="black"/>
              </a:solidFill>
              <a:effectLst/>
              <a:uLnTx/>
              <a:uFillTx/>
              <a:ea typeface="Verdana" panose="020B060403050404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ea typeface="Verdana" panose="020B0604030504040204" pitchFamily="34" charset="0"/>
                <a:cs typeface="Arial" panose="020B0604020202020204" pitchFamily="34" charset="0"/>
              </a:rPr>
              <a:t>Networks will be qualified by criteria such as timeliness, spatial density, uncertainty quantification, quality of instruments, network infrastructure and sustainability of operations</a:t>
            </a:r>
            <a:endParaRPr kumimoji="0" lang="hr-HR" sz="2000" b="0" i="0" u="none" strike="noStrike" kern="1200" cap="none" spc="0" normalizeH="0" baseline="0" noProof="0">
              <a:ln>
                <a:noFill/>
              </a:ln>
              <a:solidFill>
                <a:prstClr val="black"/>
              </a:solidFill>
              <a:effectLst/>
              <a:uLnTx/>
              <a:uFillTx/>
              <a:ea typeface="Verdana" panose="020B0604030504040204" pitchFamily="34" charset="0"/>
              <a:cs typeface="+mn-cs"/>
            </a:endParaRPr>
          </a:p>
        </p:txBody>
      </p:sp>
    </p:spTree>
    <p:extLst>
      <p:ext uri="{BB962C8B-B14F-4D97-AF65-F5344CB8AC3E}">
        <p14:creationId xmlns:p14="http://schemas.microsoft.com/office/powerpoint/2010/main" val="280326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hape 79">
            <a:extLst>
              <a:ext uri="{FF2B5EF4-FFF2-40B4-BE49-F238E27FC236}">
                <a16:creationId xmlns:a16="http://schemas.microsoft.com/office/drawing/2014/main" id="{A5C1E12B-A08D-2317-629C-6BFBC3F2A2DC}"/>
              </a:ext>
            </a:extLst>
          </p:cNvPr>
          <p:cNvSpPr/>
          <p:nvPr/>
        </p:nvSpPr>
        <p:spPr>
          <a:xfrm>
            <a:off x="813334" y="606181"/>
            <a:ext cx="10565331" cy="436017"/>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p>
            <a:pPr marL="0" marR="0" lvl="0" indent="0" algn="l" defTabSz="914400" rtl="0" eaLnBrk="1" fontAlgn="auto" latinLnBrk="0" hangingPunct="1">
              <a:lnSpc>
                <a:spcPts val="3360"/>
              </a:lnSpc>
              <a:spcBef>
                <a:spcPts val="0"/>
              </a:spcBef>
              <a:spcAft>
                <a:spcPts val="0"/>
              </a:spcAft>
              <a:buClrTx/>
              <a:buSzTx/>
              <a:buFontTx/>
              <a:buNone/>
              <a:tabLst/>
              <a:defRPr sz="1800"/>
            </a:pPr>
            <a:r>
              <a:rPr kumimoji="0" lang="en-GB" sz="3600" b="1" i="0" u="none" strike="noStrike" kern="1000" cap="none" spc="0" normalizeH="0" baseline="0" noProof="0">
                <a:ln>
                  <a:noFill/>
                </a:ln>
                <a:solidFill>
                  <a:srgbClr val="005BAA"/>
                </a:solidFill>
                <a:effectLst/>
                <a:uLnTx/>
                <a:uFillTx/>
                <a:latin typeface="Arial"/>
                <a:ea typeface="Verdana"/>
                <a:cs typeface="Arial"/>
                <a:sym typeface="Montserrat-Regular"/>
              </a:rPr>
              <a:t>Tiered Networks</a:t>
            </a:r>
          </a:p>
        </p:txBody>
      </p:sp>
      <p:sp>
        <p:nvSpPr>
          <p:cNvPr id="4" name="CuadroTexto 3">
            <a:extLst>
              <a:ext uri="{FF2B5EF4-FFF2-40B4-BE49-F238E27FC236}">
                <a16:creationId xmlns:a16="http://schemas.microsoft.com/office/drawing/2014/main" id="{832D4DD1-898E-551C-AA01-BC8F7D2EF267}"/>
              </a:ext>
            </a:extLst>
          </p:cNvPr>
          <p:cNvSpPr txBox="1"/>
          <p:nvPr/>
        </p:nvSpPr>
        <p:spPr>
          <a:xfrm>
            <a:off x="604157" y="1556339"/>
            <a:ext cx="10940143" cy="3785652"/>
          </a:xfrm>
          <a:prstGeom prst="rect">
            <a:avLst/>
          </a:prstGeom>
          <a:noFill/>
        </p:spPr>
        <p:txBody>
          <a:bodyPr wrap="square" rtlCol="0">
            <a:spAutoFit/>
          </a:bodyPr>
          <a:lstStyle/>
          <a:p>
            <a:pPr marL="342900" indent="-342900">
              <a:buFont typeface="Arial" panose="020B0604020202020204" pitchFamily="34" charset="0"/>
              <a:buChar char="•"/>
            </a:pPr>
            <a:r>
              <a:rPr lang="en-GB" sz="2000" i="0">
                <a:solidFill>
                  <a:srgbClr val="202020"/>
                </a:solidFill>
                <a:effectLst/>
                <a:cs typeface="Arial" panose="020B0604020202020204" pitchFamily="34" charset="0"/>
              </a:rPr>
              <a:t>The approach reflects that there is a trade-off between spatial-temporal observational density and aspects of observing quality - higher quality tiers can provide observational data of high-quality that can be used to understand data in lower tiers - conversely, observations taken at lower tiers provide the rich spatial-temporal detail necessary to capture real geophysical signals and gradients that sparse networks of high-quality observations cannot</a:t>
            </a:r>
          </a:p>
          <a:p>
            <a:pPr marL="342900" indent="-342900">
              <a:buFont typeface="Arial" panose="020B0604020202020204" pitchFamily="34" charset="0"/>
              <a:buChar char="•"/>
            </a:pPr>
            <a:endParaRPr lang="en-GB" sz="2000" u="none" strike="noStrike" baseline="0">
              <a:solidFill>
                <a:srgbClr val="202020"/>
              </a:solidFill>
              <a:ea typeface="Verdana" panose="020B0604030504040204" pitchFamily="34" charset="0"/>
              <a:cs typeface="Arial" panose="020B0604020202020204" pitchFamily="34" charset="0"/>
            </a:endParaRPr>
          </a:p>
          <a:p>
            <a:pPr marL="342900" indent="-342900">
              <a:buFont typeface="Arial" panose="020B0604020202020204" pitchFamily="34" charset="0"/>
              <a:buChar char="•"/>
            </a:pPr>
            <a:r>
              <a:rPr lang="en-GB" sz="2000" i="0" u="none" strike="noStrike" baseline="0">
                <a:ea typeface="Verdana" panose="020B0604030504040204" pitchFamily="34" charset="0"/>
                <a:cs typeface="Arial" panose="020B0604020202020204" pitchFamily="34" charset="0"/>
              </a:rPr>
              <a:t>The workshop agreed the assessment should be divided into two dimensions, an information quality assessment and a suitability assessment, that recognizes for each application area different aspects (e.g. information quality, observation density) will have higher or lower priorities</a:t>
            </a:r>
          </a:p>
          <a:p>
            <a:pPr marL="342900" indent="-342900">
              <a:buFont typeface="Arial" panose="020B0604020202020204" pitchFamily="34" charset="0"/>
              <a:buChar char="•"/>
            </a:pPr>
            <a:endParaRPr lang="en-GB" sz="2000" i="0" u="none" strike="noStrike" baseline="0">
              <a:ea typeface="Verdana" panose="020B0604030504040204" pitchFamily="34" charset="0"/>
              <a:cs typeface="Arial" panose="020B0604020202020204" pitchFamily="34" charset="0"/>
            </a:endParaRPr>
          </a:p>
          <a:p>
            <a:pPr marL="342900" indent="-342900">
              <a:buFont typeface="Arial" panose="020B0604020202020204" pitchFamily="34" charset="0"/>
              <a:buChar char="•"/>
            </a:pPr>
            <a:r>
              <a:rPr lang="en-GB" sz="2000" i="0" u="none" strike="noStrike" baseline="0">
                <a:ea typeface="Verdana" panose="020B0604030504040204" pitchFamily="34" charset="0"/>
                <a:cs typeface="Arial" panose="020B0604020202020204" pitchFamily="34" charset="0"/>
              </a:rPr>
              <a:t>A task team will be established to continue this work and to submit its first deliverable by INFCOM-4 (2026).</a:t>
            </a:r>
            <a:endParaRPr lang="hr-HR" sz="2000" i="0" u="none" strike="noStrike" baseline="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641796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hape 79">
            <a:extLst>
              <a:ext uri="{FF2B5EF4-FFF2-40B4-BE49-F238E27FC236}">
                <a16:creationId xmlns:a16="http://schemas.microsoft.com/office/drawing/2014/main" id="{A5C1E12B-A08D-2317-629C-6BFBC3F2A2DC}"/>
              </a:ext>
            </a:extLst>
          </p:cNvPr>
          <p:cNvSpPr/>
          <p:nvPr/>
        </p:nvSpPr>
        <p:spPr>
          <a:xfrm>
            <a:off x="813334" y="606181"/>
            <a:ext cx="10565331" cy="436017"/>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p>
            <a:pPr marL="0" marR="0" lvl="0" indent="0" algn="l" defTabSz="914400" rtl="0" eaLnBrk="1" fontAlgn="auto" latinLnBrk="0" hangingPunct="1">
              <a:lnSpc>
                <a:spcPts val="3360"/>
              </a:lnSpc>
              <a:spcBef>
                <a:spcPts val="0"/>
              </a:spcBef>
              <a:spcAft>
                <a:spcPts val="0"/>
              </a:spcAft>
              <a:buClrTx/>
              <a:buSzTx/>
              <a:buFontTx/>
              <a:buNone/>
              <a:tabLst/>
              <a:defRPr sz="1800"/>
            </a:pPr>
            <a:r>
              <a:rPr kumimoji="0" lang="en-GB" sz="3600" b="1" i="0" u="none" strike="noStrike" kern="1000" cap="none" spc="0" normalizeH="0" baseline="0" noProof="0">
                <a:ln>
                  <a:noFill/>
                </a:ln>
                <a:solidFill>
                  <a:srgbClr val="005BAA"/>
                </a:solidFill>
                <a:effectLst/>
                <a:uLnTx/>
                <a:uFillTx/>
                <a:latin typeface="Arial"/>
                <a:ea typeface="Verdana"/>
                <a:cs typeface="Arial"/>
                <a:sym typeface="Montserrat-Regular"/>
              </a:rPr>
              <a:t>Task Team on Tiered Networks</a:t>
            </a:r>
          </a:p>
        </p:txBody>
      </p:sp>
      <p:sp>
        <p:nvSpPr>
          <p:cNvPr id="3" name="CuadroTexto 3">
            <a:extLst>
              <a:ext uri="{FF2B5EF4-FFF2-40B4-BE49-F238E27FC236}">
                <a16:creationId xmlns:a16="http://schemas.microsoft.com/office/drawing/2014/main" id="{99E1FDD4-41F6-0292-38FA-5A7FD64E7FB7}"/>
              </a:ext>
            </a:extLst>
          </p:cNvPr>
          <p:cNvSpPr txBox="1"/>
          <p:nvPr/>
        </p:nvSpPr>
        <p:spPr>
          <a:xfrm>
            <a:off x="604157" y="1364741"/>
            <a:ext cx="10940143" cy="4605748"/>
          </a:xfrm>
          <a:prstGeom prst="rect">
            <a:avLst/>
          </a:prstGeom>
          <a:noFill/>
        </p:spPr>
        <p:txBody>
          <a:bodyPr wrap="square" rtlCol="0">
            <a:spAutoFit/>
          </a:bodyPr>
          <a:lstStyle/>
          <a:p>
            <a:pPr marL="342900" indent="-342900">
              <a:lnSpc>
                <a:spcPct val="107000"/>
              </a:lnSpc>
              <a:spcAft>
                <a:spcPts val="800"/>
              </a:spcAft>
              <a:buFont typeface="Arial" panose="020B0604020202020204" pitchFamily="34" charset="0"/>
              <a:buChar char="•"/>
            </a:pPr>
            <a:r>
              <a:rPr lang="en-US">
                <a:effectLst/>
                <a:latin typeface="Calibri" panose="020F0502020204030204" pitchFamily="34" charset="0"/>
                <a:ea typeface="Calibri" panose="020F0502020204030204" pitchFamily="34" charset="0"/>
                <a:cs typeface="Times New Roman" panose="02020603050405020304" pitchFamily="18" charset="0"/>
              </a:rPr>
              <a:t>The Task Team should develop, test and undertake a pilot phase for assessing network information quality and application suitability, Task Team members will be representatives of broader communities and expected to interact with </a:t>
            </a:r>
            <a:r>
              <a:rPr lang="en-US">
                <a:latin typeface="Calibri" panose="020F0502020204030204" pitchFamily="34" charset="0"/>
                <a:ea typeface="Calibri" panose="020F0502020204030204" pitchFamily="34" charset="0"/>
                <a:cs typeface="Times New Roman" panose="02020603050405020304" pitchFamily="18" charset="0"/>
              </a:rPr>
              <a:t>these communities</a:t>
            </a:r>
          </a:p>
          <a:p>
            <a:pPr marL="342900" indent="-342900">
              <a:lnSpc>
                <a:spcPct val="107000"/>
              </a:lnSpc>
              <a:spcAft>
                <a:spcPts val="800"/>
              </a:spcAft>
              <a:buFont typeface="Arial" panose="020B0604020202020204" pitchFamily="34" charset="0"/>
              <a:buChar char="•"/>
            </a:pPr>
            <a:r>
              <a:rPr lang="en-US">
                <a:latin typeface="Calibri" panose="020F0502020204030204" pitchFamily="34" charset="0"/>
                <a:ea typeface="Calibri" panose="020F0502020204030204" pitchFamily="34" charset="0"/>
                <a:cs typeface="Times New Roman" panose="02020603050405020304" pitchFamily="18" charset="0"/>
              </a:rPr>
              <a:t>The assessment criteria should be tested for at least two networks from each domain (atmosphere, ocean, terrestrial) and modified as necessary</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a:effectLst/>
                <a:latin typeface="Calibri" panose="020F0502020204030204" pitchFamily="34" charset="0"/>
                <a:ea typeface="Calibri" panose="020F0502020204030204" pitchFamily="34" charset="0"/>
                <a:cs typeface="Times New Roman" panose="02020603050405020304" pitchFamily="18" charset="0"/>
              </a:rPr>
              <a:t>Specifically, the Task Team should create an assessment criteria guidance document for an information quality assessment matrix, including the definition and the approach of assigning to tiers, this should include assessment pillars that include (but are not necessarily limited to):</a:t>
            </a:r>
            <a:endParaRPr lang="en-GB">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400">
                <a:effectLst/>
                <a:latin typeface="Calibri" panose="020F0502020204030204" pitchFamily="34" charset="0"/>
                <a:ea typeface="Calibri" panose="020F0502020204030204" pitchFamily="34" charset="0"/>
                <a:cs typeface="Times New Roman" panose="02020603050405020304" pitchFamily="18" charset="0"/>
              </a:rPr>
              <a:t>Data management and access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400">
                <a:effectLst/>
                <a:latin typeface="Calibri" panose="020F0502020204030204" pitchFamily="34" charset="0"/>
                <a:ea typeface="Calibri" panose="020F0502020204030204" pitchFamily="34" charset="0"/>
                <a:cs typeface="Times New Roman" panose="02020603050405020304" pitchFamily="18" charset="0"/>
              </a:rPr>
              <a:t>Measurement qualification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400">
                <a:effectLst/>
                <a:latin typeface="Calibri" panose="020F0502020204030204" pitchFamily="34" charset="0"/>
                <a:ea typeface="Calibri" panose="020F0502020204030204" pitchFamily="34" charset="0"/>
                <a:cs typeface="Times New Roman" panose="02020603050405020304" pitchFamily="18" charset="0"/>
              </a:rPr>
              <a:t>Documentation and metadata</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400">
                <a:effectLst/>
                <a:latin typeface="Calibri" panose="020F0502020204030204" pitchFamily="34" charset="0"/>
                <a:ea typeface="Calibri" panose="020F0502020204030204" pitchFamily="34" charset="0"/>
                <a:cs typeface="Times New Roman" panose="02020603050405020304" pitchFamily="18" charset="0"/>
              </a:rPr>
              <a:t>Network management and sustainability</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US" sz="1400">
                <a:effectLst/>
                <a:latin typeface="Calibri" panose="020F0502020204030204" pitchFamily="34" charset="0"/>
                <a:ea typeface="Calibri" panose="020F0502020204030204" pitchFamily="34" charset="0"/>
                <a:cs typeface="Times New Roman" panose="02020603050405020304" pitchFamily="18" charset="0"/>
              </a:rPr>
              <a:t>Spatial, temporal coverage and timeliness </a:t>
            </a:r>
          </a:p>
          <a:p>
            <a:pPr marL="285750" indent="-285750">
              <a:lnSpc>
                <a:spcPct val="107000"/>
              </a:lnSpc>
              <a:spcAft>
                <a:spcPts val="800"/>
              </a:spcAft>
              <a:buFont typeface="Arial" panose="020B0604020202020204" pitchFamily="34" charset="0"/>
              <a:buChar char="•"/>
            </a:pPr>
            <a:r>
              <a:rPr lang="en-US">
                <a:effectLst/>
                <a:latin typeface="Calibri" panose="020F0502020204030204" pitchFamily="34" charset="0"/>
                <a:ea typeface="Calibri" panose="020F0502020204030204" pitchFamily="34" charset="0"/>
                <a:cs typeface="Times New Roman" panose="02020603050405020304" pitchFamily="18" charset="0"/>
              </a:rPr>
              <a:t>Submit progress report to INFCOM-4, and subject to approval from SC-ON and SC-MINT submit a pilot implementation plan to INFCOM-4 </a:t>
            </a:r>
            <a:endParaRPr lang="en-GB">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3923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hape 79">
            <a:extLst>
              <a:ext uri="{FF2B5EF4-FFF2-40B4-BE49-F238E27FC236}">
                <a16:creationId xmlns:a16="http://schemas.microsoft.com/office/drawing/2014/main" id="{9A2E73DB-F95E-FB9E-F7BA-2F1F3BF98D94}"/>
              </a:ext>
            </a:extLst>
          </p:cNvPr>
          <p:cNvSpPr/>
          <p:nvPr/>
        </p:nvSpPr>
        <p:spPr>
          <a:xfrm>
            <a:off x="1251705" y="1157082"/>
            <a:ext cx="4066275" cy="455446"/>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ts val="3360"/>
              </a:lnSpc>
              <a:defRPr sz="1800"/>
            </a:pPr>
            <a:r>
              <a:rPr lang="hr-HR" sz="4400" b="1" kern="1000" err="1">
                <a:solidFill>
                  <a:srgbClr val="005BAA"/>
                </a:solidFill>
                <a:latin typeface="Arial" panose="020B0604020202020204" pitchFamily="34" charset="0"/>
                <a:ea typeface="Verdana" panose="020B0604030504040204" pitchFamily="34" charset="0"/>
                <a:cs typeface="Arial" panose="020B0604020202020204" pitchFamily="34" charset="0"/>
                <a:sym typeface="Montserrat-Regular"/>
              </a:rPr>
              <a:t>Content</a:t>
            </a:r>
            <a:endParaRPr lang="en-US" sz="4400" b="1" kern="1000">
              <a:solidFill>
                <a:srgbClr val="005BAA"/>
              </a:solidFill>
              <a:latin typeface="Arial" panose="020B0604020202020204" pitchFamily="34" charset="0"/>
              <a:ea typeface="Verdana" panose="020B0604030504040204" pitchFamily="34" charset="0"/>
              <a:cs typeface="Arial" panose="020B0604020202020204" pitchFamily="34" charset="0"/>
              <a:sym typeface="Montserrat-Regular"/>
            </a:endParaRPr>
          </a:p>
        </p:txBody>
      </p:sp>
      <p:sp>
        <p:nvSpPr>
          <p:cNvPr id="5" name="CuadroTexto 3">
            <a:extLst>
              <a:ext uri="{FF2B5EF4-FFF2-40B4-BE49-F238E27FC236}">
                <a16:creationId xmlns:a16="http://schemas.microsoft.com/office/drawing/2014/main" id="{735C7125-2C76-0A4C-EE2B-E0ADE79ADCB0}"/>
              </a:ext>
            </a:extLst>
          </p:cNvPr>
          <p:cNvSpPr txBox="1"/>
          <p:nvPr/>
        </p:nvSpPr>
        <p:spPr>
          <a:xfrm>
            <a:off x="1251705" y="1902709"/>
            <a:ext cx="8336045" cy="4046557"/>
          </a:xfrm>
          <a:prstGeom prst="rect">
            <a:avLst/>
          </a:prstGeom>
          <a:noFill/>
        </p:spPr>
        <p:txBody>
          <a:bodyPr wrap="square" lIns="91440" tIns="45720" rIns="91440" bIns="45720" rtlCol="0" anchor="t">
            <a:spAutoFit/>
          </a:bodyPr>
          <a:lstStyle/>
          <a:p>
            <a:pPr>
              <a:lnSpc>
                <a:spcPct val="150000"/>
              </a:lnSpc>
            </a:pPr>
            <a:r>
              <a:rPr lang="hr-HR" sz="2200" b="1" i="0" u="none" strike="noStrike" baseline="0">
                <a:solidFill>
                  <a:srgbClr val="005BAA"/>
                </a:solidFill>
                <a:latin typeface="Arial" panose="020B0604020202020204" pitchFamily="34" charset="0"/>
                <a:ea typeface="Verdana" panose="020B0604030504040204" pitchFamily="34" charset="0"/>
                <a:cs typeface="Arial" panose="020B0604020202020204" pitchFamily="34" charset="0"/>
              </a:rPr>
              <a:t>1</a:t>
            </a:r>
            <a:r>
              <a:rPr lang="en-CH" sz="2200" b="1" i="0" u="none" strike="noStrike" baseline="0">
                <a:solidFill>
                  <a:srgbClr val="005BAA"/>
                </a:solidFill>
                <a:latin typeface="Arial" panose="020B0604020202020204" pitchFamily="34" charset="0"/>
                <a:ea typeface="Verdana" panose="020B0604030504040204" pitchFamily="34" charset="0"/>
                <a:cs typeface="Arial" panose="020B0604020202020204" pitchFamily="34" charset="0"/>
              </a:rPr>
              <a:t> WMO Strategic Objectives</a:t>
            </a:r>
            <a:endParaRPr lang="hr-HR" sz="2200" b="1" i="0" u="none" strike="noStrike" baseline="0">
              <a:solidFill>
                <a:srgbClr val="005BAA"/>
              </a:solidFill>
              <a:latin typeface="Arial" panose="020B0604020202020204" pitchFamily="34" charset="0"/>
              <a:ea typeface="Verdana" panose="020B0604030504040204" pitchFamily="34" charset="0"/>
              <a:cs typeface="Arial" panose="020B0604020202020204" pitchFamily="34" charset="0"/>
            </a:endParaRPr>
          </a:p>
          <a:p>
            <a:pPr>
              <a:lnSpc>
                <a:spcPct val="150000"/>
              </a:lnSpc>
            </a:pPr>
            <a:r>
              <a:rPr lang="hr-HR" sz="2200" b="1">
                <a:solidFill>
                  <a:srgbClr val="005BAA"/>
                </a:solidFill>
                <a:latin typeface="Arial" panose="020B0604020202020204" pitchFamily="34" charset="0"/>
                <a:ea typeface="Verdana" panose="020B0604030504040204" pitchFamily="34" charset="0"/>
                <a:cs typeface="Arial" panose="020B0604020202020204" pitchFamily="34" charset="0"/>
              </a:rPr>
              <a:t>2</a:t>
            </a:r>
            <a:r>
              <a:rPr lang="en-CH" sz="2200" b="1">
                <a:solidFill>
                  <a:srgbClr val="005BAA"/>
                </a:solidFill>
                <a:latin typeface="Arial" panose="020B0604020202020204" pitchFamily="34" charset="0"/>
                <a:ea typeface="Verdana" panose="020B0604030504040204" pitchFamily="34" charset="0"/>
                <a:cs typeface="Arial" panose="020B0604020202020204" pitchFamily="34" charset="0"/>
              </a:rPr>
              <a:t> INFCOM – 3 outcomes</a:t>
            </a:r>
            <a:endParaRPr lang="hr-HR" sz="2200" b="1">
              <a:solidFill>
                <a:srgbClr val="005BAA"/>
              </a:solidFill>
              <a:latin typeface="Arial" panose="020B0604020202020204" pitchFamily="34" charset="0"/>
              <a:ea typeface="Verdana" panose="020B0604030504040204" pitchFamily="34" charset="0"/>
              <a:cs typeface="Arial" panose="020B0604020202020204" pitchFamily="34" charset="0"/>
            </a:endParaRPr>
          </a:p>
          <a:p>
            <a:pPr>
              <a:lnSpc>
                <a:spcPct val="150000"/>
              </a:lnSpc>
            </a:pPr>
            <a:r>
              <a:rPr lang="en-CH" sz="2200" b="1">
                <a:solidFill>
                  <a:srgbClr val="005BAA"/>
                </a:solidFill>
                <a:latin typeface="Arial" panose="020B0604020202020204" pitchFamily="34" charset="0"/>
                <a:ea typeface="Verdana" panose="020B0604030504040204" pitchFamily="34" charset="0"/>
                <a:cs typeface="Arial" panose="020B0604020202020204" pitchFamily="34" charset="0"/>
              </a:rPr>
              <a:t>3 Global Basic Observing Network (GBON)</a:t>
            </a:r>
          </a:p>
          <a:p>
            <a:pPr>
              <a:lnSpc>
                <a:spcPct val="150000"/>
              </a:lnSpc>
            </a:pPr>
            <a:r>
              <a:rPr lang="en-CH" sz="2200" b="1" i="0" u="none" strike="noStrike" baseline="0">
                <a:solidFill>
                  <a:srgbClr val="005BAA"/>
                </a:solidFill>
                <a:latin typeface="Arial"/>
                <a:ea typeface="Verdana"/>
                <a:cs typeface="Arial"/>
              </a:rPr>
              <a:t>4 </a:t>
            </a:r>
            <a:r>
              <a:rPr lang="en-CH" sz="2200" b="1">
                <a:solidFill>
                  <a:srgbClr val="005BAA"/>
                </a:solidFill>
                <a:latin typeface="Arial"/>
                <a:ea typeface="Verdana"/>
                <a:cs typeface="Arial"/>
              </a:rPr>
              <a:t>Tiered Networks </a:t>
            </a:r>
            <a:endParaRPr lang="en-CH" sz="2200" b="1">
              <a:solidFill>
                <a:srgbClr val="005BAA"/>
              </a:solidFill>
              <a:latin typeface="Arial" panose="020B0604020202020204" pitchFamily="34" charset="0"/>
              <a:ea typeface="Verdana" panose="020B0604030504040204" pitchFamily="34" charset="0"/>
              <a:cs typeface="Arial" panose="020B0604020202020204" pitchFamily="34" charset="0"/>
            </a:endParaRPr>
          </a:p>
          <a:p>
            <a:pPr>
              <a:lnSpc>
                <a:spcPct val="150000"/>
              </a:lnSpc>
            </a:pPr>
            <a:r>
              <a:rPr lang="en-CH" sz="2200" b="1">
                <a:solidFill>
                  <a:srgbClr val="005BAA"/>
                </a:solidFill>
                <a:latin typeface="Arial" panose="020B0604020202020204" pitchFamily="34" charset="0"/>
                <a:ea typeface="Verdana" panose="020B0604030504040204" pitchFamily="34" charset="0"/>
                <a:cs typeface="Arial" panose="020B0604020202020204" pitchFamily="34" charset="0"/>
              </a:rPr>
              <a:t>5 </a:t>
            </a:r>
            <a:r>
              <a:rPr lang="en-CH" sz="2200" b="1">
                <a:solidFill>
                  <a:srgbClr val="005BAA"/>
                </a:solidFill>
                <a:latin typeface="Arial"/>
                <a:ea typeface="Verdana"/>
                <a:cs typeface="Arial"/>
              </a:rPr>
              <a:t>Rolling Review of Requirement (RRR)</a:t>
            </a:r>
          </a:p>
          <a:p>
            <a:pPr>
              <a:lnSpc>
                <a:spcPct val="150000"/>
              </a:lnSpc>
            </a:pPr>
            <a:r>
              <a:rPr lang="en-CH" sz="2200" b="1">
                <a:solidFill>
                  <a:srgbClr val="005BAA"/>
                </a:solidFill>
                <a:latin typeface="Arial" panose="020B0604020202020204" pitchFamily="34" charset="0"/>
                <a:ea typeface="Verdana" panose="020B0604030504040204" pitchFamily="34" charset="0"/>
                <a:cs typeface="Arial" panose="020B0604020202020204" pitchFamily="34" charset="0"/>
              </a:rPr>
              <a:t>6 Global Greenhouse Gas Watch (G3W)</a:t>
            </a:r>
          </a:p>
          <a:p>
            <a:pPr>
              <a:lnSpc>
                <a:spcPct val="150000"/>
              </a:lnSpc>
            </a:pPr>
            <a:r>
              <a:rPr lang="en-CH" sz="2000" b="1">
                <a:solidFill>
                  <a:srgbClr val="005BAA"/>
                </a:solidFill>
                <a:latin typeface="Arial"/>
                <a:ea typeface="Verdana"/>
                <a:cs typeface="Arial"/>
              </a:rPr>
              <a:t>7 </a:t>
            </a:r>
            <a:r>
              <a:rPr lang="en-CH" sz="2200" b="1">
                <a:solidFill>
                  <a:srgbClr val="005BAA"/>
                </a:solidFill>
                <a:latin typeface="Arial"/>
                <a:ea typeface="Verdana"/>
                <a:cs typeface="Arial"/>
              </a:rPr>
              <a:t>Key takeaways</a:t>
            </a:r>
          </a:p>
          <a:p>
            <a:pPr>
              <a:lnSpc>
                <a:spcPct val="150000"/>
              </a:lnSpc>
            </a:pPr>
            <a:endParaRPr lang="hr-HR" sz="2000" b="1" i="0" u="none" strike="noStrike" baseline="0">
              <a:solidFill>
                <a:srgbClr val="005BAA"/>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366503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hape 79">
            <a:extLst>
              <a:ext uri="{FF2B5EF4-FFF2-40B4-BE49-F238E27FC236}">
                <a16:creationId xmlns:a16="http://schemas.microsoft.com/office/drawing/2014/main" id="{A5C1E12B-A08D-2317-629C-6BFBC3F2A2DC}"/>
              </a:ext>
            </a:extLst>
          </p:cNvPr>
          <p:cNvSpPr/>
          <p:nvPr/>
        </p:nvSpPr>
        <p:spPr>
          <a:xfrm>
            <a:off x="261916" y="233467"/>
            <a:ext cx="9000071" cy="436017"/>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ts val="3360"/>
              </a:lnSpc>
              <a:defRPr sz="1800"/>
            </a:pPr>
            <a:r>
              <a:rPr lang="en-CH" sz="3600" b="1" kern="1000">
                <a:solidFill>
                  <a:srgbClr val="005BAA"/>
                </a:solidFill>
                <a:latin typeface="Arial" panose="020B0604020202020204" pitchFamily="34" charset="0"/>
                <a:ea typeface="Verdana" panose="020B0604030504040204" pitchFamily="34" charset="0"/>
                <a:cs typeface="Arial" panose="020B0604020202020204" pitchFamily="34" charset="0"/>
                <a:sym typeface="Montserrat-Regular"/>
              </a:rPr>
              <a:t>Rolling Review of Requirements (RRR)</a:t>
            </a:r>
            <a:endParaRPr lang="en-US" sz="3600" b="1" kern="1000">
              <a:solidFill>
                <a:srgbClr val="005BAA"/>
              </a:solidFill>
              <a:latin typeface="Arial" panose="020B0604020202020204" pitchFamily="34" charset="0"/>
              <a:ea typeface="Verdana" panose="020B0604030504040204" pitchFamily="34" charset="0"/>
              <a:cs typeface="Arial" panose="020B0604020202020204" pitchFamily="34" charset="0"/>
              <a:sym typeface="Montserrat-Regular"/>
            </a:endParaRPr>
          </a:p>
        </p:txBody>
      </p:sp>
      <p:sp>
        <p:nvSpPr>
          <p:cNvPr id="5" name="CuadroTexto 3">
            <a:extLst>
              <a:ext uri="{FF2B5EF4-FFF2-40B4-BE49-F238E27FC236}">
                <a16:creationId xmlns:a16="http://schemas.microsoft.com/office/drawing/2014/main" id="{3124F6EF-FB18-CDF2-3BC1-04834AC29EB9}"/>
              </a:ext>
            </a:extLst>
          </p:cNvPr>
          <p:cNvSpPr txBox="1"/>
          <p:nvPr/>
        </p:nvSpPr>
        <p:spPr>
          <a:xfrm>
            <a:off x="4105741" y="2262924"/>
            <a:ext cx="8336045" cy="3261727"/>
          </a:xfrm>
          <a:prstGeom prst="rect">
            <a:avLst/>
          </a:prstGeom>
          <a:noFill/>
        </p:spPr>
        <p:txBody>
          <a:bodyPr wrap="square" rtlCol="0">
            <a:spAutoFit/>
          </a:bodyPr>
          <a:lstStyle/>
          <a:p>
            <a:pPr>
              <a:lnSpc>
                <a:spcPct val="150000"/>
              </a:lnSpc>
            </a:pPr>
            <a:r>
              <a:rPr lang="hr-HR" sz="2000" b="1" i="0" u="none" strike="noStrike" baseline="0">
                <a:solidFill>
                  <a:schemeClr val="bg1"/>
                </a:solidFill>
                <a:latin typeface="Verdana" panose="020B0604030504040204" pitchFamily="34" charset="0"/>
                <a:ea typeface="Verdana" panose="020B0604030504040204" pitchFamily="34" charset="0"/>
              </a:rPr>
              <a:t>1</a:t>
            </a:r>
          </a:p>
          <a:p>
            <a:pPr>
              <a:lnSpc>
                <a:spcPct val="150000"/>
              </a:lnSpc>
            </a:pPr>
            <a:r>
              <a:rPr lang="hr-HR" sz="2000" b="1">
                <a:solidFill>
                  <a:schemeClr val="bg1"/>
                </a:solidFill>
                <a:latin typeface="Verdana" panose="020B0604030504040204" pitchFamily="34" charset="0"/>
                <a:ea typeface="Verdana" panose="020B0604030504040204" pitchFamily="34" charset="0"/>
              </a:rPr>
              <a:t>2</a:t>
            </a:r>
          </a:p>
          <a:p>
            <a:pPr>
              <a:lnSpc>
                <a:spcPct val="150000"/>
              </a:lnSpc>
            </a:pPr>
            <a:r>
              <a:rPr lang="hr-HR" sz="2000" b="1" i="0" u="none" strike="noStrike" baseline="0">
                <a:solidFill>
                  <a:schemeClr val="bg1"/>
                </a:solidFill>
                <a:latin typeface="Verdana" panose="020B0604030504040204" pitchFamily="34" charset="0"/>
                <a:ea typeface="Verdana" panose="020B0604030504040204" pitchFamily="34" charset="0"/>
              </a:rPr>
              <a:t>3</a:t>
            </a:r>
          </a:p>
          <a:p>
            <a:pPr>
              <a:lnSpc>
                <a:spcPct val="150000"/>
              </a:lnSpc>
            </a:pPr>
            <a:r>
              <a:rPr lang="hr-HR" sz="2000" b="1">
                <a:solidFill>
                  <a:schemeClr val="bg1"/>
                </a:solidFill>
                <a:latin typeface="Verdana" panose="020B0604030504040204" pitchFamily="34" charset="0"/>
                <a:ea typeface="Verdana" panose="020B0604030504040204" pitchFamily="34" charset="0"/>
              </a:rPr>
              <a:t>4</a:t>
            </a:r>
          </a:p>
          <a:p>
            <a:pPr>
              <a:lnSpc>
                <a:spcPct val="150000"/>
              </a:lnSpc>
            </a:pPr>
            <a:r>
              <a:rPr lang="hr-HR" sz="2000" b="1" i="0" u="none" strike="noStrike" baseline="0">
                <a:solidFill>
                  <a:schemeClr val="bg1"/>
                </a:solidFill>
                <a:latin typeface="Verdana" panose="020B0604030504040204" pitchFamily="34" charset="0"/>
                <a:ea typeface="Verdana" panose="020B0604030504040204" pitchFamily="34" charset="0"/>
              </a:rPr>
              <a:t>5</a:t>
            </a:r>
          </a:p>
          <a:p>
            <a:pPr>
              <a:lnSpc>
                <a:spcPct val="150000"/>
              </a:lnSpc>
            </a:pPr>
            <a:r>
              <a:rPr lang="hr-HR" sz="2000" b="1">
                <a:solidFill>
                  <a:schemeClr val="bg1"/>
                </a:solidFill>
                <a:latin typeface="Verdana" panose="020B0604030504040204" pitchFamily="34" charset="0"/>
                <a:ea typeface="Verdana" panose="020B0604030504040204" pitchFamily="34" charset="0"/>
              </a:rPr>
              <a:t>6</a:t>
            </a:r>
            <a:endParaRPr lang="hr-HR" sz="2000" b="1" i="0" u="none" strike="noStrike" baseline="0">
              <a:solidFill>
                <a:schemeClr val="bg1"/>
              </a:solidFill>
              <a:latin typeface="Verdana" panose="020B0604030504040204" pitchFamily="34" charset="0"/>
              <a:ea typeface="Verdana" panose="020B0604030504040204" pitchFamily="34" charset="0"/>
            </a:endParaRPr>
          </a:p>
          <a:p>
            <a:pPr>
              <a:lnSpc>
                <a:spcPct val="150000"/>
              </a:lnSpc>
            </a:pPr>
            <a:endParaRPr lang="hr-HR" sz="2000" b="1" i="0" u="none" strike="noStrike" baseline="0">
              <a:solidFill>
                <a:srgbClr val="005BAA"/>
              </a:solidFill>
              <a:latin typeface="Verdana" panose="020B0604030504040204" pitchFamily="34" charset="0"/>
              <a:ea typeface="Verdana" panose="020B0604030504040204" pitchFamily="34" charset="0"/>
            </a:endParaRPr>
          </a:p>
        </p:txBody>
      </p:sp>
      <p:pic>
        <p:nvPicPr>
          <p:cNvPr id="4098" name="Picture 2" descr="RRR diagram">
            <a:extLst>
              <a:ext uri="{FF2B5EF4-FFF2-40B4-BE49-F238E27FC236}">
                <a16:creationId xmlns:a16="http://schemas.microsoft.com/office/drawing/2014/main" id="{1B540943-3691-9C1D-F49A-1FF931538F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0446" y="747252"/>
            <a:ext cx="9042122" cy="6110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149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peech Bubble: Rectangle 5">
            <a:extLst>
              <a:ext uri="{FF2B5EF4-FFF2-40B4-BE49-F238E27FC236}">
                <a16:creationId xmlns:a16="http://schemas.microsoft.com/office/drawing/2014/main" id="{E2954A4F-3134-55EF-E16D-6CC96B002CC2}"/>
              </a:ext>
            </a:extLst>
          </p:cNvPr>
          <p:cNvSpPr/>
          <p:nvPr/>
        </p:nvSpPr>
        <p:spPr>
          <a:xfrm rot="5400000">
            <a:off x="8055988" y="1601798"/>
            <a:ext cx="2411997" cy="5400406"/>
          </a:xfrm>
          <a:prstGeom prst="wedgeRectCallout">
            <a:avLst>
              <a:gd name="adj1" fmla="val -37124"/>
              <a:gd name="adj2" fmla="val 114744"/>
            </a:avLst>
          </a:prstGeom>
          <a:solidFill>
            <a:srgbClr val="CCEC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r>
              <a:rPr lang="en-CH">
                <a:solidFill>
                  <a:schemeClr val="tx1"/>
                </a:solidFill>
              </a:rPr>
              <a:t>Application Areas (AAs):</a:t>
            </a:r>
          </a:p>
          <a:p>
            <a:r>
              <a:rPr lang="en-CH">
                <a:solidFill>
                  <a:schemeClr val="tx1"/>
                </a:solidFill>
              </a:rPr>
              <a:t> 3.1 Ocean Forecasting and Real-time Monitoring</a:t>
            </a:r>
          </a:p>
          <a:p>
            <a:r>
              <a:rPr lang="en-CH">
                <a:solidFill>
                  <a:schemeClr val="tx1"/>
                </a:solidFill>
              </a:rPr>
              <a:t> 3.2 Coastal Forecasting</a:t>
            </a:r>
          </a:p>
          <a:p>
            <a:r>
              <a:rPr lang="en-CH">
                <a:solidFill>
                  <a:schemeClr val="tx1"/>
                </a:solidFill>
              </a:rPr>
              <a:t> 3.3 Oceanic Climate Monitoring and Services</a:t>
            </a:r>
          </a:p>
          <a:p>
            <a:r>
              <a:rPr lang="en-CH">
                <a:solidFill>
                  <a:schemeClr val="tx1"/>
                </a:solidFill>
              </a:rPr>
              <a:t> 3.4 Tsunami Monitoring and Detection</a:t>
            </a:r>
          </a:p>
          <a:p>
            <a:r>
              <a:rPr lang="en-CH">
                <a:solidFill>
                  <a:schemeClr val="tx1"/>
                </a:solidFill>
              </a:rPr>
              <a:t> 3.5 Marine Environmental </a:t>
            </a:r>
            <a:r>
              <a:rPr lang="en-CH" err="1">
                <a:solidFill>
                  <a:schemeClr val="tx1"/>
                </a:solidFill>
              </a:rPr>
              <a:t>Emerg</a:t>
            </a:r>
            <a:r>
              <a:rPr lang="en-US">
                <a:solidFill>
                  <a:schemeClr val="tx1"/>
                </a:solidFill>
              </a:rPr>
              <a:t>e</a:t>
            </a:r>
            <a:r>
              <a:rPr lang="en-CH" err="1">
                <a:solidFill>
                  <a:schemeClr val="tx1"/>
                </a:solidFill>
              </a:rPr>
              <a:t>ncy</a:t>
            </a:r>
            <a:r>
              <a:rPr lang="en-CH">
                <a:solidFill>
                  <a:schemeClr val="tx1"/>
                </a:solidFill>
              </a:rPr>
              <a:t> Response</a:t>
            </a:r>
          </a:p>
          <a:p>
            <a:r>
              <a:rPr lang="en-CH">
                <a:solidFill>
                  <a:schemeClr val="tx1"/>
                </a:solidFill>
              </a:rPr>
              <a:t> 3.6 Marine Safety (Ports to Open Ocean)</a:t>
            </a:r>
          </a:p>
          <a:p>
            <a:r>
              <a:rPr lang="en-CH">
                <a:solidFill>
                  <a:schemeClr val="tx1"/>
                </a:solidFill>
              </a:rPr>
              <a:t> 3.7 Ocean Biogeochemical Cycles</a:t>
            </a:r>
          </a:p>
        </p:txBody>
      </p:sp>
      <p:sp>
        <p:nvSpPr>
          <p:cNvPr id="2" name="Shape 79">
            <a:extLst>
              <a:ext uri="{FF2B5EF4-FFF2-40B4-BE49-F238E27FC236}">
                <a16:creationId xmlns:a16="http://schemas.microsoft.com/office/drawing/2014/main" id="{A5C1E12B-A08D-2317-629C-6BFBC3F2A2DC}"/>
              </a:ext>
            </a:extLst>
          </p:cNvPr>
          <p:cNvSpPr/>
          <p:nvPr/>
        </p:nvSpPr>
        <p:spPr>
          <a:xfrm>
            <a:off x="261916" y="233467"/>
            <a:ext cx="9000071" cy="436017"/>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ts val="3360"/>
              </a:lnSpc>
              <a:defRPr sz="1800"/>
            </a:pPr>
            <a:r>
              <a:rPr lang="en-CH" sz="3600" b="1" kern="1000">
                <a:solidFill>
                  <a:srgbClr val="005BAA"/>
                </a:solidFill>
                <a:latin typeface="Arial" panose="020B0604020202020204" pitchFamily="34" charset="0"/>
                <a:ea typeface="Verdana" panose="020B0604030504040204" pitchFamily="34" charset="0"/>
                <a:cs typeface="Arial" panose="020B0604020202020204" pitchFamily="34" charset="0"/>
                <a:sym typeface="Montserrat-Regular"/>
              </a:rPr>
              <a:t>Rolling Review of Requirements (RRR)</a:t>
            </a:r>
            <a:endParaRPr lang="en-US" sz="3600" b="1" kern="1000">
              <a:solidFill>
                <a:srgbClr val="005BAA"/>
              </a:solidFill>
              <a:latin typeface="Arial" panose="020B0604020202020204" pitchFamily="34" charset="0"/>
              <a:ea typeface="Verdana" panose="020B0604030504040204" pitchFamily="34" charset="0"/>
              <a:cs typeface="Arial" panose="020B0604020202020204" pitchFamily="34" charset="0"/>
              <a:sym typeface="Montserrat-Regular"/>
            </a:endParaRPr>
          </a:p>
        </p:txBody>
      </p:sp>
      <p:sp>
        <p:nvSpPr>
          <p:cNvPr id="3" name="TextBox 2">
            <a:extLst>
              <a:ext uri="{FF2B5EF4-FFF2-40B4-BE49-F238E27FC236}">
                <a16:creationId xmlns:a16="http://schemas.microsoft.com/office/drawing/2014/main" id="{76D7DA99-B726-AA52-F1C3-BED19E9222F1}"/>
              </a:ext>
            </a:extLst>
          </p:cNvPr>
          <p:cNvSpPr txBox="1"/>
          <p:nvPr/>
        </p:nvSpPr>
        <p:spPr>
          <a:xfrm>
            <a:off x="498190" y="1333349"/>
            <a:ext cx="4909010" cy="4093428"/>
          </a:xfrm>
          <a:prstGeom prst="rect">
            <a:avLst/>
          </a:prstGeom>
          <a:noFill/>
        </p:spPr>
        <p:txBody>
          <a:bodyPr wrap="square" rtlCol="0">
            <a:spAutoFit/>
          </a:bodyPr>
          <a:lstStyle/>
          <a:p>
            <a:r>
              <a:rPr lang="en-CH" sz="2000" b="1"/>
              <a:t>Earth System Application Categories (ESAC)</a:t>
            </a:r>
          </a:p>
          <a:p>
            <a:endParaRPr lang="en-CH" sz="2000"/>
          </a:p>
          <a:p>
            <a:r>
              <a:rPr lang="en-CH" sz="2000"/>
              <a:t>1. Space Weather Applications </a:t>
            </a:r>
          </a:p>
          <a:p>
            <a:endParaRPr lang="en-CH" sz="2000"/>
          </a:p>
          <a:p>
            <a:r>
              <a:rPr lang="en-CH" sz="2000"/>
              <a:t>2. Atmospheric Applications</a:t>
            </a:r>
          </a:p>
          <a:p>
            <a:endParaRPr lang="en-CH" sz="2000"/>
          </a:p>
          <a:p>
            <a:r>
              <a:rPr lang="en-CH" sz="2000"/>
              <a:t>3. Oceanic Applications</a:t>
            </a:r>
          </a:p>
          <a:p>
            <a:endParaRPr lang="en-CH" sz="2000"/>
          </a:p>
          <a:p>
            <a:r>
              <a:rPr lang="en-CH" sz="2000"/>
              <a:t>4. Hydrological and Terrestrial Applications</a:t>
            </a:r>
          </a:p>
          <a:p>
            <a:endParaRPr lang="en-CH" sz="2000"/>
          </a:p>
          <a:p>
            <a:r>
              <a:rPr lang="en-CH" sz="2000"/>
              <a:t>5. </a:t>
            </a:r>
            <a:r>
              <a:rPr lang="en-CH" sz="2000" err="1"/>
              <a:t>Cryospheric</a:t>
            </a:r>
            <a:r>
              <a:rPr lang="en-CH" sz="2000"/>
              <a:t> Applications</a:t>
            </a:r>
          </a:p>
          <a:p>
            <a:endParaRPr lang="en-CH" sz="2000"/>
          </a:p>
          <a:p>
            <a:r>
              <a:rPr lang="en-CH" sz="2000"/>
              <a:t>6. Integrated Earth System Applications</a:t>
            </a:r>
          </a:p>
        </p:txBody>
      </p:sp>
      <p:sp>
        <p:nvSpPr>
          <p:cNvPr id="7" name="Speech Bubble: Rectangle 6">
            <a:extLst>
              <a:ext uri="{FF2B5EF4-FFF2-40B4-BE49-F238E27FC236}">
                <a16:creationId xmlns:a16="http://schemas.microsoft.com/office/drawing/2014/main" id="{C501FCAA-62C6-2A52-4860-4BEFFF5FD5B8}"/>
              </a:ext>
            </a:extLst>
          </p:cNvPr>
          <p:cNvSpPr/>
          <p:nvPr/>
        </p:nvSpPr>
        <p:spPr>
          <a:xfrm rot="10800000" flipV="1">
            <a:off x="6561784" y="1041008"/>
            <a:ext cx="5400406" cy="1972997"/>
          </a:xfrm>
          <a:prstGeom prst="wedgeRectCallout">
            <a:avLst>
              <a:gd name="adj1" fmla="val 105642"/>
              <a:gd name="adj2" fmla="val 37276"/>
            </a:avLst>
          </a:prstGeom>
          <a:solidFill>
            <a:schemeClr val="accent6">
              <a:lumMod val="20000"/>
              <a:lumOff val="8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t" anchorCtr="0"/>
          <a:lstStyle/>
          <a:p>
            <a:r>
              <a:rPr lang="en-CH">
                <a:solidFill>
                  <a:schemeClr val="tx1"/>
                </a:solidFill>
              </a:rPr>
              <a:t>Application Areas (AAs):</a:t>
            </a:r>
          </a:p>
          <a:p>
            <a:r>
              <a:rPr lang="en-CH">
                <a:solidFill>
                  <a:schemeClr val="tx1"/>
                </a:solidFill>
              </a:rPr>
              <a:t>2.1 </a:t>
            </a:r>
            <a:r>
              <a:rPr lang="en-US">
                <a:solidFill>
                  <a:schemeClr val="tx1"/>
                </a:solidFill>
              </a:rPr>
              <a:t>Global NWP and Real-time Monitoring</a:t>
            </a:r>
            <a:endParaRPr lang="en-CH">
              <a:solidFill>
                <a:schemeClr val="tx1"/>
              </a:solidFill>
            </a:endParaRPr>
          </a:p>
          <a:p>
            <a:r>
              <a:rPr lang="en-CH">
                <a:solidFill>
                  <a:schemeClr val="tx1"/>
                </a:solidFill>
              </a:rPr>
              <a:t>2.2 </a:t>
            </a:r>
            <a:r>
              <a:rPr lang="en-US">
                <a:solidFill>
                  <a:schemeClr val="tx1"/>
                </a:solidFill>
              </a:rPr>
              <a:t>High-Resolution NWP</a:t>
            </a:r>
            <a:endParaRPr lang="en-CH">
              <a:solidFill>
                <a:schemeClr val="tx1"/>
              </a:solidFill>
            </a:endParaRPr>
          </a:p>
          <a:p>
            <a:r>
              <a:rPr lang="en-CH">
                <a:solidFill>
                  <a:schemeClr val="tx1"/>
                </a:solidFill>
              </a:rPr>
              <a:t>2.3 </a:t>
            </a:r>
            <a:r>
              <a:rPr lang="en-US">
                <a:solidFill>
                  <a:schemeClr val="tx1"/>
                </a:solidFill>
              </a:rPr>
              <a:t>Nowcasting / Very Short Range Forecasting</a:t>
            </a:r>
            <a:endParaRPr lang="en-CH">
              <a:solidFill>
                <a:schemeClr val="tx1"/>
              </a:solidFill>
            </a:endParaRPr>
          </a:p>
          <a:p>
            <a:r>
              <a:rPr lang="en-CH">
                <a:solidFill>
                  <a:schemeClr val="tx1"/>
                </a:solidFill>
              </a:rPr>
              <a:t>2.4 </a:t>
            </a:r>
            <a:r>
              <a:rPr lang="en-US">
                <a:solidFill>
                  <a:schemeClr val="tx1"/>
                </a:solidFill>
              </a:rPr>
              <a:t>Sub-Seasonal to Longer Predictions</a:t>
            </a:r>
            <a:endParaRPr lang="en-CH">
              <a:solidFill>
                <a:schemeClr val="tx1"/>
              </a:solidFill>
            </a:endParaRPr>
          </a:p>
          <a:p>
            <a:r>
              <a:rPr lang="en-CH">
                <a:solidFill>
                  <a:schemeClr val="tx1"/>
                </a:solidFill>
              </a:rPr>
              <a:t>2.5 </a:t>
            </a:r>
            <a:r>
              <a:rPr lang="en-US">
                <a:solidFill>
                  <a:schemeClr val="tx1"/>
                </a:solidFill>
              </a:rPr>
              <a:t>Atmospheric Climate Monitoring</a:t>
            </a:r>
            <a:endParaRPr lang="en-CH">
              <a:solidFill>
                <a:schemeClr val="tx1"/>
              </a:solidFill>
            </a:endParaRPr>
          </a:p>
          <a:p>
            <a:r>
              <a:rPr lang="en-CH">
                <a:solidFill>
                  <a:schemeClr val="tx1"/>
                </a:solidFill>
              </a:rPr>
              <a:t>...............</a:t>
            </a:r>
          </a:p>
        </p:txBody>
      </p:sp>
    </p:spTree>
    <p:extLst>
      <p:ext uri="{BB962C8B-B14F-4D97-AF65-F5344CB8AC3E}">
        <p14:creationId xmlns:p14="http://schemas.microsoft.com/office/powerpoint/2010/main" val="2838668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072A0A-A804-2286-FE87-5DBD4439E011}"/>
              </a:ext>
            </a:extLst>
          </p:cNvPr>
          <p:cNvPicPr>
            <a:picLocks noChangeAspect="1"/>
          </p:cNvPicPr>
          <p:nvPr/>
        </p:nvPicPr>
        <p:blipFill>
          <a:blip r:embed="rId4"/>
          <a:stretch>
            <a:fillRect/>
          </a:stretch>
        </p:blipFill>
        <p:spPr>
          <a:xfrm>
            <a:off x="2215373" y="89292"/>
            <a:ext cx="6689047" cy="876496"/>
          </a:xfrm>
          <a:prstGeom prst="rect">
            <a:avLst/>
          </a:prstGeom>
        </p:spPr>
      </p:pic>
      <p:pic>
        <p:nvPicPr>
          <p:cNvPr id="9" name="Picture 8">
            <a:extLst>
              <a:ext uri="{FF2B5EF4-FFF2-40B4-BE49-F238E27FC236}">
                <a16:creationId xmlns:a16="http://schemas.microsoft.com/office/drawing/2014/main" id="{56F303E3-A225-BC1A-9A49-67F3B422A1F6}"/>
              </a:ext>
            </a:extLst>
          </p:cNvPr>
          <p:cNvPicPr>
            <a:picLocks noChangeAspect="1"/>
          </p:cNvPicPr>
          <p:nvPr/>
        </p:nvPicPr>
        <p:blipFill>
          <a:blip r:embed="rId5"/>
          <a:stretch>
            <a:fillRect/>
          </a:stretch>
        </p:blipFill>
        <p:spPr>
          <a:xfrm>
            <a:off x="171235" y="1047457"/>
            <a:ext cx="5090400" cy="3250541"/>
          </a:xfrm>
          <a:prstGeom prst="rect">
            <a:avLst/>
          </a:prstGeom>
        </p:spPr>
      </p:pic>
      <p:sp>
        <p:nvSpPr>
          <p:cNvPr id="10" name="TextBox 9">
            <a:extLst>
              <a:ext uri="{FF2B5EF4-FFF2-40B4-BE49-F238E27FC236}">
                <a16:creationId xmlns:a16="http://schemas.microsoft.com/office/drawing/2014/main" id="{C90645C3-5628-7048-1E15-D0107FC27560}"/>
              </a:ext>
            </a:extLst>
          </p:cNvPr>
          <p:cNvSpPr txBox="1"/>
          <p:nvPr/>
        </p:nvSpPr>
        <p:spPr>
          <a:xfrm>
            <a:off x="2281297" y="5846242"/>
            <a:ext cx="9910703" cy="1015663"/>
          </a:xfrm>
          <a:prstGeom prst="rect">
            <a:avLst/>
          </a:prstGeom>
          <a:solidFill>
            <a:schemeClr val="accent6">
              <a:lumMod val="20000"/>
              <a:lumOff val="80000"/>
            </a:schemeClr>
          </a:solidFill>
          <a:ln w="15875">
            <a:solidFill>
              <a:schemeClr val="tx1"/>
            </a:solidFill>
          </a:ln>
        </p:spPr>
        <p:txBody>
          <a:bodyPr wrap="square" rtlCol="0">
            <a:spAutoFit/>
          </a:bodyPr>
          <a:lstStyle/>
          <a:p>
            <a:r>
              <a:rPr lang="en-CH" sz="1200"/>
              <a:t>Workshop website: </a:t>
            </a:r>
            <a:r>
              <a:rPr lang="en-US" sz="1200">
                <a:hlinkClick r:id="rId6"/>
              </a:rPr>
              <a:t>8th WMO Workshop on the Impact of Various Observing Systems on Numerical Weather Prediction and Earth System Prediction | World Meteorological Organization</a:t>
            </a:r>
            <a:endParaRPr lang="en-CH" sz="1200"/>
          </a:p>
          <a:p>
            <a:r>
              <a:rPr lang="en-CH" sz="1200"/>
              <a:t>Registration: </a:t>
            </a:r>
            <a:r>
              <a:rPr lang="en-US" sz="1200">
                <a:hlinkClick r:id="rId7"/>
              </a:rPr>
              <a:t>https://forms.office.com/e/xjak3ERESM</a:t>
            </a:r>
            <a:r>
              <a:rPr lang="en-CH" sz="1200"/>
              <a:t> </a:t>
            </a:r>
          </a:p>
          <a:p>
            <a:r>
              <a:rPr lang="en-CH" sz="1200"/>
              <a:t>Provisional Agenda (as of 15.03.2024): </a:t>
            </a:r>
            <a:r>
              <a:rPr lang="en-US" sz="1200">
                <a:hlinkClick r:id="rId8"/>
              </a:rPr>
              <a:t>WMO CPDB Extranet - 8th_WMO_Impact_Workshop_Draft_Provisional_Programme.pdf - All Documents (sharepoint.com)</a:t>
            </a:r>
            <a:endParaRPr lang="en-CH" sz="1200"/>
          </a:p>
        </p:txBody>
      </p:sp>
      <p:sp>
        <p:nvSpPr>
          <p:cNvPr id="11" name="TextBox 10">
            <a:extLst>
              <a:ext uri="{FF2B5EF4-FFF2-40B4-BE49-F238E27FC236}">
                <a16:creationId xmlns:a16="http://schemas.microsoft.com/office/drawing/2014/main" id="{467A0825-1973-69B0-8948-984AA1EA998A}"/>
              </a:ext>
            </a:extLst>
          </p:cNvPr>
          <p:cNvSpPr txBox="1"/>
          <p:nvPr/>
        </p:nvSpPr>
        <p:spPr>
          <a:xfrm>
            <a:off x="5544582" y="1199781"/>
            <a:ext cx="1134694" cy="307777"/>
          </a:xfrm>
          <a:prstGeom prst="rect">
            <a:avLst/>
          </a:prstGeom>
          <a:noFill/>
        </p:spPr>
        <p:txBody>
          <a:bodyPr wrap="square" rtlCol="0">
            <a:spAutoFit/>
          </a:bodyPr>
          <a:lstStyle/>
          <a:p>
            <a:r>
              <a:rPr lang="en-CH" sz="1400"/>
              <a:t>27 May 2024</a:t>
            </a:r>
          </a:p>
        </p:txBody>
      </p:sp>
      <p:pic>
        <p:nvPicPr>
          <p:cNvPr id="13" name="Picture 12">
            <a:extLst>
              <a:ext uri="{FF2B5EF4-FFF2-40B4-BE49-F238E27FC236}">
                <a16:creationId xmlns:a16="http://schemas.microsoft.com/office/drawing/2014/main" id="{2CB44021-9705-C744-6A66-81B47CD886C9}"/>
              </a:ext>
            </a:extLst>
          </p:cNvPr>
          <p:cNvPicPr>
            <a:picLocks noChangeAspect="1"/>
          </p:cNvPicPr>
          <p:nvPr/>
        </p:nvPicPr>
        <p:blipFill>
          <a:blip r:embed="rId9"/>
          <a:stretch>
            <a:fillRect/>
          </a:stretch>
        </p:blipFill>
        <p:spPr>
          <a:xfrm>
            <a:off x="6680157" y="1042608"/>
            <a:ext cx="4743450" cy="638175"/>
          </a:xfrm>
          <a:prstGeom prst="rect">
            <a:avLst/>
          </a:prstGeom>
        </p:spPr>
      </p:pic>
      <p:pic>
        <p:nvPicPr>
          <p:cNvPr id="15" name="Picture 14">
            <a:extLst>
              <a:ext uri="{FF2B5EF4-FFF2-40B4-BE49-F238E27FC236}">
                <a16:creationId xmlns:a16="http://schemas.microsoft.com/office/drawing/2014/main" id="{32DC2106-5950-9EF7-0B0F-F30E183248DA}"/>
              </a:ext>
            </a:extLst>
          </p:cNvPr>
          <p:cNvPicPr>
            <a:picLocks noChangeAspect="1"/>
          </p:cNvPicPr>
          <p:nvPr/>
        </p:nvPicPr>
        <p:blipFill>
          <a:blip r:embed="rId10"/>
          <a:stretch>
            <a:fillRect/>
          </a:stretch>
        </p:blipFill>
        <p:spPr>
          <a:xfrm>
            <a:off x="6678395" y="1664730"/>
            <a:ext cx="4772025" cy="561975"/>
          </a:xfrm>
          <a:prstGeom prst="rect">
            <a:avLst/>
          </a:prstGeom>
        </p:spPr>
      </p:pic>
      <p:sp>
        <p:nvSpPr>
          <p:cNvPr id="16" name="TextBox 15">
            <a:extLst>
              <a:ext uri="{FF2B5EF4-FFF2-40B4-BE49-F238E27FC236}">
                <a16:creationId xmlns:a16="http://schemas.microsoft.com/office/drawing/2014/main" id="{2B7C8077-7BAD-ADA1-90A8-200E68E37A0D}"/>
              </a:ext>
            </a:extLst>
          </p:cNvPr>
          <p:cNvSpPr txBox="1"/>
          <p:nvPr/>
        </p:nvSpPr>
        <p:spPr>
          <a:xfrm>
            <a:off x="5513605" y="2226268"/>
            <a:ext cx="1163339" cy="307777"/>
          </a:xfrm>
          <a:prstGeom prst="rect">
            <a:avLst/>
          </a:prstGeom>
          <a:noFill/>
        </p:spPr>
        <p:txBody>
          <a:bodyPr wrap="square" rtlCol="0">
            <a:spAutoFit/>
          </a:bodyPr>
          <a:lstStyle/>
          <a:p>
            <a:r>
              <a:rPr lang="en-CH" sz="1400"/>
              <a:t>28 May 2024</a:t>
            </a:r>
          </a:p>
        </p:txBody>
      </p:sp>
      <p:pic>
        <p:nvPicPr>
          <p:cNvPr id="18" name="Picture 17">
            <a:extLst>
              <a:ext uri="{FF2B5EF4-FFF2-40B4-BE49-F238E27FC236}">
                <a16:creationId xmlns:a16="http://schemas.microsoft.com/office/drawing/2014/main" id="{CB573E19-AAE0-3975-7D5A-FDFD737E0E66}"/>
              </a:ext>
            </a:extLst>
          </p:cNvPr>
          <p:cNvPicPr>
            <a:picLocks noChangeAspect="1"/>
          </p:cNvPicPr>
          <p:nvPr/>
        </p:nvPicPr>
        <p:blipFill>
          <a:blip r:embed="rId11"/>
          <a:stretch>
            <a:fillRect/>
          </a:stretch>
        </p:blipFill>
        <p:spPr>
          <a:xfrm>
            <a:off x="6668870" y="2226705"/>
            <a:ext cx="4781550" cy="2581275"/>
          </a:xfrm>
          <a:prstGeom prst="rect">
            <a:avLst/>
          </a:prstGeom>
        </p:spPr>
      </p:pic>
      <p:sp>
        <p:nvSpPr>
          <p:cNvPr id="19" name="TextBox 18">
            <a:extLst>
              <a:ext uri="{FF2B5EF4-FFF2-40B4-BE49-F238E27FC236}">
                <a16:creationId xmlns:a16="http://schemas.microsoft.com/office/drawing/2014/main" id="{E9FF63E4-F918-0DE2-A028-3AF986D7ED7C}"/>
              </a:ext>
            </a:extLst>
          </p:cNvPr>
          <p:cNvSpPr txBox="1"/>
          <p:nvPr/>
        </p:nvSpPr>
        <p:spPr>
          <a:xfrm>
            <a:off x="5544582" y="4873141"/>
            <a:ext cx="1132362" cy="307777"/>
          </a:xfrm>
          <a:prstGeom prst="rect">
            <a:avLst/>
          </a:prstGeom>
          <a:noFill/>
        </p:spPr>
        <p:txBody>
          <a:bodyPr wrap="square" rtlCol="0">
            <a:spAutoFit/>
          </a:bodyPr>
          <a:lstStyle/>
          <a:p>
            <a:r>
              <a:rPr lang="en-CH" sz="1400"/>
              <a:t>30 May 2024</a:t>
            </a:r>
          </a:p>
        </p:txBody>
      </p:sp>
      <p:pic>
        <p:nvPicPr>
          <p:cNvPr id="21" name="Picture 20">
            <a:extLst>
              <a:ext uri="{FF2B5EF4-FFF2-40B4-BE49-F238E27FC236}">
                <a16:creationId xmlns:a16="http://schemas.microsoft.com/office/drawing/2014/main" id="{A58D4848-E3C1-1CE6-005B-AD2AB8841C33}"/>
              </a:ext>
            </a:extLst>
          </p:cNvPr>
          <p:cNvPicPr>
            <a:picLocks noChangeAspect="1"/>
          </p:cNvPicPr>
          <p:nvPr/>
        </p:nvPicPr>
        <p:blipFill>
          <a:blip r:embed="rId12"/>
          <a:stretch>
            <a:fillRect/>
          </a:stretch>
        </p:blipFill>
        <p:spPr>
          <a:xfrm>
            <a:off x="6676945" y="4843494"/>
            <a:ext cx="4762500" cy="428625"/>
          </a:xfrm>
          <a:prstGeom prst="rect">
            <a:avLst/>
          </a:prstGeom>
        </p:spPr>
      </p:pic>
      <p:sp>
        <p:nvSpPr>
          <p:cNvPr id="22" name="TextBox 21">
            <a:extLst>
              <a:ext uri="{FF2B5EF4-FFF2-40B4-BE49-F238E27FC236}">
                <a16:creationId xmlns:a16="http://schemas.microsoft.com/office/drawing/2014/main" id="{B69DF310-E797-9FA6-8C3C-62A60C150974}"/>
              </a:ext>
            </a:extLst>
          </p:cNvPr>
          <p:cNvSpPr txBox="1"/>
          <p:nvPr/>
        </p:nvSpPr>
        <p:spPr>
          <a:xfrm>
            <a:off x="186550" y="4277985"/>
            <a:ext cx="5373346" cy="1600438"/>
          </a:xfrm>
          <a:prstGeom prst="rect">
            <a:avLst/>
          </a:prstGeom>
          <a:noFill/>
          <a:ln w="15875">
            <a:solidFill>
              <a:schemeClr val="tx1"/>
            </a:solidFill>
          </a:ln>
        </p:spPr>
        <p:txBody>
          <a:bodyPr wrap="square" rtlCol="0">
            <a:spAutoFit/>
          </a:bodyPr>
          <a:lstStyle/>
          <a:p>
            <a:r>
              <a:rPr lang="en-CH"/>
              <a:t>Posters</a:t>
            </a:r>
          </a:p>
          <a:p>
            <a:pPr marL="171450" indent="-171450">
              <a:buFont typeface="Arial" panose="020B0604020202020204" pitchFamily="34" charset="0"/>
              <a:buChar char="•"/>
            </a:pPr>
            <a:r>
              <a:rPr lang="en-US" sz="1000"/>
              <a:t>Impact of Ocean Observations, Features and Processes on Tropical Cyclone Prediction</a:t>
            </a:r>
            <a:r>
              <a:rPr lang="en-CH" sz="1000"/>
              <a:t> </a:t>
            </a:r>
            <a:r>
              <a:rPr lang="en-CH" sz="1000" i="1"/>
              <a:t>(Scott Glenn)</a:t>
            </a:r>
            <a:endParaRPr lang="en-US" sz="1000" i="1"/>
          </a:p>
          <a:p>
            <a:pPr marL="171450" indent="-171450">
              <a:buFont typeface="Arial" panose="020B0604020202020204" pitchFamily="34" charset="0"/>
              <a:buChar char="•"/>
            </a:pPr>
            <a:r>
              <a:rPr lang="en-US" sz="1000"/>
              <a:t>Assessment of the ocean state, variability and changes in the northwestern</a:t>
            </a:r>
            <a:r>
              <a:rPr lang="en-CH" sz="1000"/>
              <a:t> </a:t>
            </a:r>
            <a:r>
              <a:rPr lang="en-US" sz="1000"/>
              <a:t>Mediterranean Sea in the context of climate change using a decade of Argo data</a:t>
            </a:r>
            <a:r>
              <a:rPr lang="en-CH" sz="1000"/>
              <a:t> </a:t>
            </a:r>
            <a:r>
              <a:rPr lang="en-CH" sz="1000" i="1"/>
              <a:t>(</a:t>
            </a:r>
            <a:r>
              <a:rPr lang="en-US" sz="1000" i="1"/>
              <a:t>Carla </a:t>
            </a:r>
            <a:r>
              <a:rPr lang="en-US" sz="1000" i="1" err="1"/>
              <a:t>Chevillard</a:t>
            </a:r>
            <a:r>
              <a:rPr lang="en-CH" sz="1000" i="1"/>
              <a:t>)</a:t>
            </a:r>
            <a:r>
              <a:rPr lang="en-US" sz="1000" i="1"/>
              <a:t> </a:t>
            </a:r>
            <a:endParaRPr lang="en-CH" sz="1000" i="1"/>
          </a:p>
          <a:p>
            <a:pPr marL="171450" indent="-171450">
              <a:buFont typeface="Arial" panose="020B0604020202020204" pitchFamily="34" charset="0"/>
              <a:buChar char="•"/>
            </a:pPr>
            <a:r>
              <a:rPr lang="en-US" sz="1000"/>
              <a:t>Convergence of North Atlantic deoxygenation trend by combining shipboard and Argo-Oxygen observations using machine learning algorithms</a:t>
            </a:r>
            <a:r>
              <a:rPr lang="en-CH" sz="1000"/>
              <a:t> </a:t>
            </a:r>
            <a:r>
              <a:rPr lang="en-CH" sz="1000" i="1"/>
              <a:t>(Taka Ito)</a:t>
            </a:r>
          </a:p>
          <a:p>
            <a:pPr marL="171450" indent="-171450">
              <a:buFont typeface="Arial" panose="020B0604020202020204" pitchFamily="34" charset="0"/>
              <a:buChar char="•"/>
            </a:pPr>
            <a:r>
              <a:rPr lang="en-US" sz="1000"/>
              <a:t>Geographic Variations in the Impact of Marine Observations in Global NWP </a:t>
            </a:r>
            <a:r>
              <a:rPr lang="en-CH" sz="1000" i="1"/>
              <a:t>(Sharon Jewell)</a:t>
            </a:r>
          </a:p>
          <a:p>
            <a:pPr marL="171450" indent="-171450">
              <a:buFont typeface="Arial" panose="020B0604020202020204" pitchFamily="34" charset="0"/>
              <a:buChar char="•"/>
            </a:pPr>
            <a:r>
              <a:rPr lang="en-CH" sz="1000" i="1"/>
              <a:t>..............</a:t>
            </a:r>
          </a:p>
        </p:txBody>
      </p:sp>
    </p:spTree>
    <p:extLst>
      <p:ext uri="{BB962C8B-B14F-4D97-AF65-F5344CB8AC3E}">
        <p14:creationId xmlns:p14="http://schemas.microsoft.com/office/powerpoint/2010/main" val="3390351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3BF98C-9B77-3E26-7945-60FA207FF99A}"/>
              </a:ext>
            </a:extLst>
          </p:cNvPr>
          <p:cNvPicPr>
            <a:picLocks noChangeAspect="1"/>
          </p:cNvPicPr>
          <p:nvPr/>
        </p:nvPicPr>
        <p:blipFill>
          <a:blip r:embed="rId3"/>
          <a:stretch>
            <a:fillRect/>
          </a:stretch>
        </p:blipFill>
        <p:spPr>
          <a:xfrm>
            <a:off x="3328063" y="4221199"/>
            <a:ext cx="3278124" cy="1844802"/>
          </a:xfrm>
          <a:prstGeom prst="rect">
            <a:avLst/>
          </a:prstGeom>
          <a:noFill/>
        </p:spPr>
      </p:pic>
      <p:pic>
        <p:nvPicPr>
          <p:cNvPr id="3" name="Picture 2" descr="Chart, scatter chart&#10;&#10;Description automatically generated">
            <a:extLst>
              <a:ext uri="{FF2B5EF4-FFF2-40B4-BE49-F238E27FC236}">
                <a16:creationId xmlns:a16="http://schemas.microsoft.com/office/drawing/2014/main" id="{96F53B0A-057F-E816-0E88-39889AEB1A3C}"/>
              </a:ext>
            </a:extLst>
          </p:cNvPr>
          <p:cNvPicPr>
            <a:picLocks noChangeAspect="1"/>
          </p:cNvPicPr>
          <p:nvPr/>
        </p:nvPicPr>
        <p:blipFill>
          <a:blip r:embed="rId4"/>
          <a:stretch>
            <a:fillRect/>
          </a:stretch>
        </p:blipFill>
        <p:spPr>
          <a:xfrm>
            <a:off x="468508" y="4277059"/>
            <a:ext cx="2704338" cy="1991106"/>
          </a:xfrm>
          <a:prstGeom prst="rect">
            <a:avLst/>
          </a:prstGeom>
          <a:ln>
            <a:solidFill>
              <a:srgbClr val="002060"/>
            </a:solidFill>
          </a:ln>
        </p:spPr>
      </p:pic>
      <p:sp>
        <p:nvSpPr>
          <p:cNvPr id="7" name="TextBox 6">
            <a:extLst>
              <a:ext uri="{FF2B5EF4-FFF2-40B4-BE49-F238E27FC236}">
                <a16:creationId xmlns:a16="http://schemas.microsoft.com/office/drawing/2014/main" id="{C8582C29-4926-360B-8DC4-212FE8547B84}"/>
              </a:ext>
            </a:extLst>
          </p:cNvPr>
          <p:cNvSpPr txBox="1"/>
          <p:nvPr/>
        </p:nvSpPr>
        <p:spPr>
          <a:xfrm>
            <a:off x="3758974" y="6262233"/>
            <a:ext cx="2230346" cy="523220"/>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GAW Greenhouse Gas  network</a:t>
            </a:r>
          </a:p>
        </p:txBody>
      </p:sp>
      <p:sp>
        <p:nvSpPr>
          <p:cNvPr id="8" name="TextBox 7">
            <a:extLst>
              <a:ext uri="{FF2B5EF4-FFF2-40B4-BE49-F238E27FC236}">
                <a16:creationId xmlns:a16="http://schemas.microsoft.com/office/drawing/2014/main" id="{3A8FE10B-677C-5119-BB0F-674EC86A52A1}"/>
              </a:ext>
            </a:extLst>
          </p:cNvPr>
          <p:cNvSpPr txBox="1"/>
          <p:nvPr/>
        </p:nvSpPr>
        <p:spPr>
          <a:xfrm>
            <a:off x="461849" y="6339758"/>
            <a:ext cx="1597873" cy="317634"/>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Weather network</a:t>
            </a:r>
          </a:p>
        </p:txBody>
      </p:sp>
      <p:sp>
        <p:nvSpPr>
          <p:cNvPr id="10" name="TextBox 9">
            <a:extLst>
              <a:ext uri="{FF2B5EF4-FFF2-40B4-BE49-F238E27FC236}">
                <a16:creationId xmlns:a16="http://schemas.microsoft.com/office/drawing/2014/main" id="{5A114359-CA74-997A-E64C-D82FC35EF8D3}"/>
              </a:ext>
            </a:extLst>
          </p:cNvPr>
          <p:cNvSpPr txBox="1"/>
          <p:nvPr/>
        </p:nvSpPr>
        <p:spPr>
          <a:xfrm>
            <a:off x="5097051" y="1346064"/>
            <a:ext cx="2289040" cy="1569660"/>
          </a:xfrm>
          <a:prstGeom prst="rect">
            <a:avLst/>
          </a:prstGeom>
          <a:solidFill>
            <a:srgbClr val="153C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“We do not yet  have an integrated global system that operates the way  weather prediction and climate analysis is done.”</a:t>
            </a:r>
          </a:p>
        </p:txBody>
      </p:sp>
      <p:pic>
        <p:nvPicPr>
          <p:cNvPr id="18" name="Picture 17">
            <a:extLst>
              <a:ext uri="{FF2B5EF4-FFF2-40B4-BE49-F238E27FC236}">
                <a16:creationId xmlns:a16="http://schemas.microsoft.com/office/drawing/2014/main" id="{734A62FC-5EC2-3FD0-8277-03CBE54422E2}"/>
              </a:ext>
            </a:extLst>
          </p:cNvPr>
          <p:cNvPicPr>
            <a:picLocks noChangeAspect="1"/>
          </p:cNvPicPr>
          <p:nvPr/>
        </p:nvPicPr>
        <p:blipFill>
          <a:blip r:embed="rId5"/>
          <a:stretch>
            <a:fillRect/>
          </a:stretch>
        </p:blipFill>
        <p:spPr>
          <a:xfrm>
            <a:off x="6655513" y="4246208"/>
            <a:ext cx="2987294" cy="1920748"/>
          </a:xfrm>
          <a:prstGeom prst="rect">
            <a:avLst/>
          </a:prstGeom>
        </p:spPr>
      </p:pic>
      <p:pic>
        <p:nvPicPr>
          <p:cNvPr id="19" name="Picture 18">
            <a:extLst>
              <a:ext uri="{FF2B5EF4-FFF2-40B4-BE49-F238E27FC236}">
                <a16:creationId xmlns:a16="http://schemas.microsoft.com/office/drawing/2014/main" id="{14EAEBCD-68A7-DEDF-60F6-BE2BCD3753D3}"/>
              </a:ext>
            </a:extLst>
          </p:cNvPr>
          <p:cNvPicPr>
            <a:picLocks noChangeAspect="1"/>
          </p:cNvPicPr>
          <p:nvPr/>
        </p:nvPicPr>
        <p:blipFill>
          <a:blip r:embed="rId6"/>
          <a:stretch>
            <a:fillRect/>
          </a:stretch>
        </p:blipFill>
        <p:spPr>
          <a:xfrm>
            <a:off x="9666018" y="4221199"/>
            <a:ext cx="2378565" cy="1991106"/>
          </a:xfrm>
          <a:prstGeom prst="rect">
            <a:avLst/>
          </a:prstGeom>
        </p:spPr>
      </p:pic>
      <p:sp>
        <p:nvSpPr>
          <p:cNvPr id="20" name="TextBox 19">
            <a:extLst>
              <a:ext uri="{FF2B5EF4-FFF2-40B4-BE49-F238E27FC236}">
                <a16:creationId xmlns:a16="http://schemas.microsoft.com/office/drawing/2014/main" id="{A8B4C8E6-2777-D554-B1F5-3AB6654ED015}"/>
              </a:ext>
            </a:extLst>
          </p:cNvPr>
          <p:cNvSpPr txBox="1"/>
          <p:nvPr/>
        </p:nvSpPr>
        <p:spPr>
          <a:xfrm>
            <a:off x="6921737" y="6349615"/>
            <a:ext cx="2612562" cy="307777"/>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SOCAT PCO2; all data since 1970</a:t>
            </a:r>
          </a:p>
        </p:txBody>
      </p:sp>
      <p:sp>
        <p:nvSpPr>
          <p:cNvPr id="21" name="TextBox 20">
            <a:extLst>
              <a:ext uri="{FF2B5EF4-FFF2-40B4-BE49-F238E27FC236}">
                <a16:creationId xmlns:a16="http://schemas.microsoft.com/office/drawing/2014/main" id="{574A96E6-5593-BB90-6ABF-E2BECCA38D05}"/>
              </a:ext>
            </a:extLst>
          </p:cNvPr>
          <p:cNvSpPr txBox="1"/>
          <p:nvPr/>
        </p:nvSpPr>
        <p:spPr>
          <a:xfrm>
            <a:off x="10152529" y="688489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775022F-A80F-8967-9064-3D61DECD4E49}"/>
              </a:ext>
            </a:extLst>
          </p:cNvPr>
          <p:cNvSpPr txBox="1"/>
          <p:nvPr/>
        </p:nvSpPr>
        <p:spPr>
          <a:xfrm>
            <a:off x="10216106" y="6369955"/>
            <a:ext cx="1434309" cy="307777"/>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N </a:t>
            </a:r>
            <a:r>
              <a:rPr kumimoji="0" lang="en-US" sz="1400" b="1" i="0" u="none" strike="noStrike" kern="1200" cap="none" spc="0" normalizeH="0" baseline="0" noProof="0" err="1">
                <a:ln>
                  <a:noFill/>
                </a:ln>
                <a:solidFill>
                  <a:prstClr val="white"/>
                </a:solidFill>
                <a:effectLst/>
                <a:uLnTx/>
                <a:uFillTx/>
                <a:latin typeface="Calibri" panose="020F0502020204030204"/>
                <a:ea typeface="+mn-ea"/>
                <a:cs typeface="+mn-cs"/>
              </a:rPr>
              <a:t>Atlanctic</a:t>
            </a: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 2018</a:t>
            </a:r>
          </a:p>
        </p:txBody>
      </p:sp>
      <p:pic>
        <p:nvPicPr>
          <p:cNvPr id="23" name="Picture 22">
            <a:extLst>
              <a:ext uri="{FF2B5EF4-FFF2-40B4-BE49-F238E27FC236}">
                <a16:creationId xmlns:a16="http://schemas.microsoft.com/office/drawing/2014/main" id="{30FAC93D-4ABB-466F-09DB-2150F66A2F74}"/>
              </a:ext>
            </a:extLst>
          </p:cNvPr>
          <p:cNvPicPr>
            <a:picLocks noChangeAspect="1"/>
          </p:cNvPicPr>
          <p:nvPr/>
        </p:nvPicPr>
        <p:blipFill>
          <a:blip r:embed="rId7"/>
          <a:stretch>
            <a:fillRect/>
          </a:stretch>
        </p:blipFill>
        <p:spPr>
          <a:xfrm>
            <a:off x="675719" y="971890"/>
            <a:ext cx="3444565" cy="2246455"/>
          </a:xfrm>
          <a:prstGeom prst="rect">
            <a:avLst/>
          </a:prstGeom>
        </p:spPr>
      </p:pic>
      <p:sp>
        <p:nvSpPr>
          <p:cNvPr id="4" name="Shape 79">
            <a:extLst>
              <a:ext uri="{FF2B5EF4-FFF2-40B4-BE49-F238E27FC236}">
                <a16:creationId xmlns:a16="http://schemas.microsoft.com/office/drawing/2014/main" id="{AA8BE4FE-4C03-8A69-45A7-B287FD1D9250}"/>
              </a:ext>
            </a:extLst>
          </p:cNvPr>
          <p:cNvSpPr/>
          <p:nvPr/>
        </p:nvSpPr>
        <p:spPr>
          <a:xfrm>
            <a:off x="657881" y="138841"/>
            <a:ext cx="10400957" cy="833049"/>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l" defTabSz="914400" rtl="0" eaLnBrk="1" fontAlgn="auto" latinLnBrk="0" hangingPunct="1">
              <a:lnSpc>
                <a:spcPts val="3360"/>
              </a:lnSpc>
              <a:spcBef>
                <a:spcPts val="0"/>
              </a:spcBef>
              <a:spcAft>
                <a:spcPts val="0"/>
              </a:spcAft>
              <a:buClrTx/>
              <a:buSzTx/>
              <a:buFontTx/>
              <a:buNone/>
              <a:tabLst/>
              <a:defRPr sz="1800"/>
            </a:pPr>
            <a:r>
              <a:rPr kumimoji="0" lang="en-GB" sz="2400" b="1" i="0" u="none" strike="noStrike" kern="1000" cap="none" spc="0" normalizeH="0" baseline="0" noProof="0">
                <a:ln>
                  <a:noFill/>
                </a:ln>
                <a:solidFill>
                  <a:srgbClr val="002060"/>
                </a:solidFill>
                <a:effectLst/>
                <a:uLnTx/>
                <a:uFillTx/>
                <a:latin typeface="Segoe UI" panose="020B0502040204020203" pitchFamily="34" charset="0"/>
                <a:ea typeface="Verdana" panose="020B0604030504040204" pitchFamily="34" charset="0"/>
                <a:cs typeface="Segoe UI" panose="020B0502040204020203" pitchFamily="34" charset="0"/>
                <a:sym typeface="Montserrat-Regular"/>
              </a:rPr>
              <a:t>Global Greenhouse Gas Watch (G3W)</a:t>
            </a:r>
          </a:p>
          <a:p>
            <a:pPr marL="0" marR="0" lvl="0" indent="0" algn="l" defTabSz="914400" rtl="0" eaLnBrk="1" fontAlgn="auto" latinLnBrk="0" hangingPunct="1">
              <a:lnSpc>
                <a:spcPts val="3360"/>
              </a:lnSpc>
              <a:spcBef>
                <a:spcPts val="0"/>
              </a:spcBef>
              <a:spcAft>
                <a:spcPts val="0"/>
              </a:spcAft>
              <a:buClrTx/>
              <a:buSzTx/>
              <a:buFontTx/>
              <a:buNone/>
              <a:tabLst/>
              <a:defRPr sz="1800"/>
            </a:pPr>
            <a:r>
              <a:rPr lang="en-GB" i="1" kern="1000">
                <a:solidFill>
                  <a:srgbClr val="002060"/>
                </a:solidFill>
                <a:latin typeface="Segoe UI" panose="020B0502040204020203" pitchFamily="34" charset="0"/>
                <a:ea typeface="Verdana" panose="020B0604030504040204" pitchFamily="34" charset="0"/>
                <a:cs typeface="Segoe UI" panose="020B0502040204020203" pitchFamily="34" charset="0"/>
                <a:sym typeface="Montserrat-Regular"/>
              </a:rPr>
              <a:t>From research efforts to a more integrated global system</a:t>
            </a:r>
            <a:endParaRPr kumimoji="0" lang="en-GB" sz="2800" i="1" u="none" strike="noStrike" kern="1000" cap="none" spc="0" normalizeH="0" baseline="0" noProof="0">
              <a:ln>
                <a:noFill/>
              </a:ln>
              <a:solidFill>
                <a:srgbClr val="002060"/>
              </a:solidFill>
              <a:effectLst/>
              <a:uLnTx/>
              <a:uFillTx/>
              <a:latin typeface="Segoe UI" panose="020B0502040204020203" pitchFamily="34" charset="0"/>
              <a:ea typeface="Verdana" panose="020B0604030504040204" pitchFamily="34" charset="0"/>
              <a:cs typeface="Segoe UI" panose="020B0502040204020203" pitchFamily="34" charset="0"/>
              <a:sym typeface="Montserrat-Regular"/>
            </a:endParaRPr>
          </a:p>
        </p:txBody>
      </p:sp>
      <p:sp>
        <p:nvSpPr>
          <p:cNvPr id="17" name="TextBox 16">
            <a:extLst>
              <a:ext uri="{FF2B5EF4-FFF2-40B4-BE49-F238E27FC236}">
                <a16:creationId xmlns:a16="http://schemas.microsoft.com/office/drawing/2014/main" id="{8EE5CD01-199F-7DCE-34BD-E8C5A1C9318D}"/>
              </a:ext>
            </a:extLst>
          </p:cNvPr>
          <p:cNvSpPr txBox="1"/>
          <p:nvPr/>
        </p:nvSpPr>
        <p:spPr>
          <a:xfrm>
            <a:off x="2585154" y="3193970"/>
            <a:ext cx="7427136" cy="830997"/>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Research efforts have provided much insight, but cannot guarantee sustained funding, cannot deploy a truly global observing system, fund operational modeling and data assimilation and do not lead to near-real time exchange of data</a:t>
            </a:r>
          </a:p>
        </p:txBody>
      </p:sp>
      <p:pic>
        <p:nvPicPr>
          <p:cNvPr id="9" name="Google Shape;152;p12">
            <a:extLst>
              <a:ext uri="{FF2B5EF4-FFF2-40B4-BE49-F238E27FC236}">
                <a16:creationId xmlns:a16="http://schemas.microsoft.com/office/drawing/2014/main" id="{87DF4110-638E-5C32-7029-E4F455A5A037}"/>
              </a:ext>
            </a:extLst>
          </p:cNvPr>
          <p:cNvPicPr preferRelativeResize="0">
            <a:picLocks noChangeAspect="1"/>
          </p:cNvPicPr>
          <p:nvPr/>
        </p:nvPicPr>
        <p:blipFill>
          <a:blip r:embed="rId8"/>
          <a:srcRect/>
          <a:stretch/>
        </p:blipFill>
        <p:spPr>
          <a:xfrm>
            <a:off x="8362858" y="1061940"/>
            <a:ext cx="3287558" cy="1849693"/>
          </a:xfrm>
          <a:prstGeom prst="rect">
            <a:avLst/>
          </a:prstGeom>
          <a:noFill/>
          <a:ln>
            <a:noFill/>
          </a:ln>
        </p:spPr>
      </p:pic>
    </p:spTree>
    <p:extLst>
      <p:ext uri="{BB962C8B-B14F-4D97-AF65-F5344CB8AC3E}">
        <p14:creationId xmlns:p14="http://schemas.microsoft.com/office/powerpoint/2010/main" val="133609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2000"/>
                                  </p:stCondLst>
                                  <p:childTnLst>
                                    <p:set>
                                      <p:cBhvr>
                                        <p:cTn id="15" dur="1" fill="hold">
                                          <p:stCondLst>
                                            <p:cond delay="0"/>
                                          </p:stCondLst>
                                        </p:cTn>
                                        <p:tgtEl>
                                          <p:spTgt spid="2"/>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200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grpId="0" nodeType="afterEffect">
                                  <p:stCondLst>
                                    <p:cond delay="500"/>
                                  </p:stCondLst>
                                  <p:childTnLst>
                                    <p:set>
                                      <p:cBhvr>
                                        <p:cTn id="30" dur="1" fill="hold">
                                          <p:stCondLst>
                                            <p:cond delay="0"/>
                                          </p:stCondLst>
                                        </p:cTn>
                                        <p:tgtEl>
                                          <p:spTgt spid="22"/>
                                        </p:tgtEl>
                                        <p:attrNameLst>
                                          <p:attrName>style.visibility</p:attrName>
                                        </p:attrNameLst>
                                      </p:cBhvr>
                                      <p:to>
                                        <p:strVal val="visible"/>
                                      </p:to>
                                    </p:set>
                                  </p:childTnLst>
                                </p:cTn>
                              </p:par>
                            </p:childTnLst>
                          </p:cTn>
                        </p:par>
                        <p:par>
                          <p:cTn id="31" fill="hold">
                            <p:stCondLst>
                              <p:cond delay="2500"/>
                            </p:stCondLst>
                            <p:childTnLst>
                              <p:par>
                                <p:cTn id="32" presetID="1" presetClass="entr" presetSubtype="0" fill="hold" nodeType="afterEffect">
                                  <p:stCondLst>
                                    <p:cond delay="150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0" grpId="0" animBg="1"/>
      <p:bldP spid="22"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be 1">
            <a:extLst>
              <a:ext uri="{FF2B5EF4-FFF2-40B4-BE49-F238E27FC236}">
                <a16:creationId xmlns:a16="http://schemas.microsoft.com/office/drawing/2014/main" id="{F3F99E1D-83EF-8BC6-7828-D49CFD891F08}"/>
              </a:ext>
            </a:extLst>
          </p:cNvPr>
          <p:cNvSpPr/>
          <p:nvPr/>
        </p:nvSpPr>
        <p:spPr>
          <a:xfrm>
            <a:off x="9102007" y="2329053"/>
            <a:ext cx="2013144" cy="1219108"/>
          </a:xfrm>
          <a:prstGeom prst="cube">
            <a:avLst/>
          </a:prstGeom>
          <a:solidFill>
            <a:srgbClr val="89B1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ube 5">
            <a:extLst>
              <a:ext uri="{FF2B5EF4-FFF2-40B4-BE49-F238E27FC236}">
                <a16:creationId xmlns:a16="http://schemas.microsoft.com/office/drawing/2014/main" id="{CD48BD97-9FCF-B414-C6CF-0B6143C1EC4D}"/>
              </a:ext>
            </a:extLst>
          </p:cNvPr>
          <p:cNvSpPr/>
          <p:nvPr/>
        </p:nvSpPr>
        <p:spPr>
          <a:xfrm>
            <a:off x="183054" y="1459244"/>
            <a:ext cx="1654629" cy="728436"/>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ube 6">
            <a:extLst>
              <a:ext uri="{FF2B5EF4-FFF2-40B4-BE49-F238E27FC236}">
                <a16:creationId xmlns:a16="http://schemas.microsoft.com/office/drawing/2014/main" id="{43DD1F8E-3A38-057C-AB86-CE593660295B}"/>
              </a:ext>
            </a:extLst>
          </p:cNvPr>
          <p:cNvSpPr/>
          <p:nvPr/>
        </p:nvSpPr>
        <p:spPr>
          <a:xfrm>
            <a:off x="0" y="540445"/>
            <a:ext cx="1926878" cy="738840"/>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B4EDDD3-558E-31EE-1979-A4CC74024312}"/>
              </a:ext>
            </a:extLst>
          </p:cNvPr>
          <p:cNvSpPr txBox="1"/>
          <p:nvPr/>
        </p:nvSpPr>
        <p:spPr>
          <a:xfrm>
            <a:off x="1496885" y="5240907"/>
            <a:ext cx="2632362"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a:t>
            </a:r>
            <a:r>
              <a:rPr kumimoji="0" lang="en-US" sz="1800" b="0" i="0" u="none" strike="noStrike" kern="1200" cap="none" spc="0" normalizeH="0" baseline="-25000" noProof="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Carbon dioxide</a:t>
            </a:r>
            <a:endParaRPr kumimoji="0" lang="en-US" sz="1800" b="0" i="0" u="none" strike="noStrike" kern="1200" cap="none" spc="0" normalizeH="0" baseline="-25000" noProof="0">
              <a:ln>
                <a:noFill/>
              </a:ln>
              <a:solidFill>
                <a:prstClr val="black"/>
              </a:solidFill>
              <a:effectLst/>
              <a:uLnTx/>
              <a:uFillTx/>
              <a:latin typeface="Calibri" panose="020F0502020204030204"/>
              <a:ea typeface="+mn-ea"/>
              <a:cs typeface="Arial"/>
            </a:endParaRPr>
          </a:p>
        </p:txBody>
      </p:sp>
      <p:pic>
        <p:nvPicPr>
          <p:cNvPr id="9" name="Picture 8">
            <a:extLst>
              <a:ext uri="{FF2B5EF4-FFF2-40B4-BE49-F238E27FC236}">
                <a16:creationId xmlns:a16="http://schemas.microsoft.com/office/drawing/2014/main" id="{28B9B5A8-C0FD-00A5-F2C7-978304305903}"/>
              </a:ext>
            </a:extLst>
          </p:cNvPr>
          <p:cNvPicPr>
            <a:picLocks noChangeAspect="1"/>
          </p:cNvPicPr>
          <p:nvPr/>
        </p:nvPicPr>
        <p:blipFill rotWithShape="1">
          <a:blip r:embed="rId3"/>
          <a:srcRect t="5070" b="11226"/>
          <a:stretch/>
        </p:blipFill>
        <p:spPr>
          <a:xfrm>
            <a:off x="394990" y="2677100"/>
            <a:ext cx="3914694" cy="2546286"/>
          </a:xfrm>
          <a:prstGeom prst="rect">
            <a:avLst/>
          </a:prstGeom>
        </p:spPr>
      </p:pic>
      <p:sp>
        <p:nvSpPr>
          <p:cNvPr id="10" name="TextBox 9">
            <a:extLst>
              <a:ext uri="{FF2B5EF4-FFF2-40B4-BE49-F238E27FC236}">
                <a16:creationId xmlns:a16="http://schemas.microsoft.com/office/drawing/2014/main" id="{8886B7EC-4466-E204-B94B-DAD09125084C}"/>
              </a:ext>
            </a:extLst>
          </p:cNvPr>
          <p:cNvSpPr txBox="1"/>
          <p:nvPr/>
        </p:nvSpPr>
        <p:spPr>
          <a:xfrm>
            <a:off x="66941" y="1865294"/>
            <a:ext cx="1792510" cy="30777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COP28</a:t>
            </a:r>
          </a:p>
        </p:txBody>
      </p:sp>
      <p:sp>
        <p:nvSpPr>
          <p:cNvPr id="11" name="TextBox 10">
            <a:extLst>
              <a:ext uri="{FF2B5EF4-FFF2-40B4-BE49-F238E27FC236}">
                <a16:creationId xmlns:a16="http://schemas.microsoft.com/office/drawing/2014/main" id="{B8490EF2-DC82-D900-BE99-602E8BD6B17A}"/>
              </a:ext>
            </a:extLst>
          </p:cNvPr>
          <p:cNvSpPr txBox="1"/>
          <p:nvPr/>
        </p:nvSpPr>
        <p:spPr>
          <a:xfrm>
            <a:off x="-116359" y="694510"/>
            <a:ext cx="197909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Cg-19</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mn-cs"/>
                <a:sym typeface="Wingdings" pitchFamily="2" charset="2"/>
              </a:rPr>
              <a:t> </a:t>
            </a: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G3W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WMO Congress</a:t>
            </a:r>
            <a:endPar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Pentagon 24">
            <a:extLst>
              <a:ext uri="{FF2B5EF4-FFF2-40B4-BE49-F238E27FC236}">
                <a16:creationId xmlns:a16="http://schemas.microsoft.com/office/drawing/2014/main" id="{C3EB75EA-DD23-048C-8E99-24D72BA9FA1E}"/>
              </a:ext>
            </a:extLst>
          </p:cNvPr>
          <p:cNvSpPr/>
          <p:nvPr/>
        </p:nvSpPr>
        <p:spPr>
          <a:xfrm>
            <a:off x="64809" y="40074"/>
            <a:ext cx="1805467" cy="425492"/>
          </a:xfrm>
          <a:prstGeom prst="homePlat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3" name="Chevron 25">
            <a:extLst>
              <a:ext uri="{FF2B5EF4-FFF2-40B4-BE49-F238E27FC236}">
                <a16:creationId xmlns:a16="http://schemas.microsoft.com/office/drawing/2014/main" id="{8A3A1985-064F-3A7A-F129-3415E902C89D}"/>
              </a:ext>
            </a:extLst>
          </p:cNvPr>
          <p:cNvSpPr/>
          <p:nvPr/>
        </p:nvSpPr>
        <p:spPr>
          <a:xfrm>
            <a:off x="1862731" y="40074"/>
            <a:ext cx="3376928" cy="425492"/>
          </a:xfrm>
          <a:prstGeom prst="chevron">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Chevron 26">
            <a:extLst>
              <a:ext uri="{FF2B5EF4-FFF2-40B4-BE49-F238E27FC236}">
                <a16:creationId xmlns:a16="http://schemas.microsoft.com/office/drawing/2014/main" id="{19850926-BB70-3E5A-067F-89614DB054BF}"/>
              </a:ext>
            </a:extLst>
          </p:cNvPr>
          <p:cNvSpPr/>
          <p:nvPr/>
        </p:nvSpPr>
        <p:spPr>
          <a:xfrm>
            <a:off x="5239660" y="47343"/>
            <a:ext cx="3246356" cy="432699"/>
          </a:xfrm>
          <a:prstGeom prst="chevron">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Chevron 27">
            <a:extLst>
              <a:ext uri="{FF2B5EF4-FFF2-40B4-BE49-F238E27FC236}">
                <a16:creationId xmlns:a16="http://schemas.microsoft.com/office/drawing/2014/main" id="{D8463660-3F1B-AC24-C721-3977B7C732F5}"/>
              </a:ext>
            </a:extLst>
          </p:cNvPr>
          <p:cNvSpPr/>
          <p:nvPr/>
        </p:nvSpPr>
        <p:spPr>
          <a:xfrm>
            <a:off x="8490857" y="51454"/>
            <a:ext cx="3636333" cy="425492"/>
          </a:xfrm>
          <a:prstGeom prst="chevron">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A5034EC-FF0B-6C97-4009-BE11E28F1F7A}"/>
              </a:ext>
            </a:extLst>
          </p:cNvPr>
          <p:cNvSpPr txBox="1"/>
          <p:nvPr/>
        </p:nvSpPr>
        <p:spPr>
          <a:xfrm>
            <a:off x="698952" y="58796"/>
            <a:ext cx="1170794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w="952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2023                  2024   --   2027                         2028   --   2031                      2032  --  2050</a:t>
            </a:r>
            <a:endParaRPr kumimoji="0" lang="en-US" sz="2000" b="1" i="0" u="none" strike="noStrike" kern="1200" cap="none" spc="0" normalizeH="0" baseline="0" noProof="0">
              <a:ln w="952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77663D1C-01CC-F582-23A0-45CEF3D2E425}"/>
              </a:ext>
            </a:extLst>
          </p:cNvPr>
          <p:cNvSpPr txBox="1"/>
          <p:nvPr/>
        </p:nvSpPr>
        <p:spPr>
          <a:xfrm>
            <a:off x="460387" y="1594832"/>
            <a:ext cx="1005619" cy="33855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0000"/>
                </a:solidFill>
                <a:effectLst/>
                <a:uLnTx/>
                <a:uFillTx/>
                <a:latin typeface="Arial" panose="020B0604020202020204" pitchFamily="34" charset="0"/>
                <a:ea typeface="+mn-ea"/>
                <a:cs typeface="+mn-cs"/>
              </a:rPr>
              <a:t>GST-1</a:t>
            </a:r>
          </a:p>
        </p:txBody>
      </p:sp>
      <p:sp>
        <p:nvSpPr>
          <p:cNvPr id="18" name="Cube 17">
            <a:extLst>
              <a:ext uri="{FF2B5EF4-FFF2-40B4-BE49-F238E27FC236}">
                <a16:creationId xmlns:a16="http://schemas.microsoft.com/office/drawing/2014/main" id="{E183BA93-618B-C80F-12A0-786C3E7A1B5E}"/>
              </a:ext>
            </a:extLst>
          </p:cNvPr>
          <p:cNvSpPr/>
          <p:nvPr/>
        </p:nvSpPr>
        <p:spPr>
          <a:xfrm>
            <a:off x="1891759" y="540666"/>
            <a:ext cx="3338228" cy="738840"/>
          </a:xfrm>
          <a:prstGeom prst="cube">
            <a:avLst/>
          </a:prstGeom>
          <a:solidFill>
            <a:srgbClr val="AEBD2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9C5B990-EAFF-140C-52C6-EB84B878674C}"/>
              </a:ext>
            </a:extLst>
          </p:cNvPr>
          <p:cNvSpPr txBox="1"/>
          <p:nvPr/>
        </p:nvSpPr>
        <p:spPr>
          <a:xfrm>
            <a:off x="1862731" y="671864"/>
            <a:ext cx="3300642" cy="553998"/>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G3W – IPP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Implementation Pre-</a:t>
            </a:r>
            <a:r>
              <a:rPr kumimoji="0" lang="en-GB" sz="1400" b="1" i="0" u="none" strike="noStrike" kern="1200" cap="none" spc="0" normalizeH="0" baseline="0" noProof="0" err="1">
                <a:ln>
                  <a:noFill/>
                </a:ln>
                <a:solidFill>
                  <a:prstClr val="black"/>
                </a:solidFill>
                <a:effectLst/>
                <a:uLnTx/>
                <a:uFillTx/>
                <a:latin typeface="Arial" panose="020B0604020202020204" pitchFamily="34" charset="0"/>
                <a:ea typeface="+mn-ea"/>
                <a:cs typeface="+mn-cs"/>
              </a:rPr>
              <a:t>Oper</a:t>
            </a: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 Phase</a:t>
            </a:r>
          </a:p>
        </p:txBody>
      </p:sp>
      <p:sp>
        <p:nvSpPr>
          <p:cNvPr id="20" name="Cube 19">
            <a:extLst>
              <a:ext uri="{FF2B5EF4-FFF2-40B4-BE49-F238E27FC236}">
                <a16:creationId xmlns:a16="http://schemas.microsoft.com/office/drawing/2014/main" id="{28FD35EC-A236-2963-363E-F09733D661B4}"/>
              </a:ext>
            </a:extLst>
          </p:cNvPr>
          <p:cNvSpPr/>
          <p:nvPr/>
        </p:nvSpPr>
        <p:spPr>
          <a:xfrm>
            <a:off x="5215472" y="519172"/>
            <a:ext cx="3162769" cy="745820"/>
          </a:xfrm>
          <a:prstGeom prst="cube">
            <a:avLst/>
          </a:prstGeom>
          <a:solidFill>
            <a:srgbClr val="679B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A010C91E-1E1E-7573-FEE4-C89D1FDB185B}"/>
              </a:ext>
            </a:extLst>
          </p:cNvPr>
          <p:cNvSpPr txBox="1"/>
          <p:nvPr/>
        </p:nvSpPr>
        <p:spPr>
          <a:xfrm>
            <a:off x="5055818" y="664884"/>
            <a:ext cx="3246356" cy="553998"/>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G3W – IOP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Initial Operational Phase</a:t>
            </a:r>
          </a:p>
        </p:txBody>
      </p:sp>
      <p:sp>
        <p:nvSpPr>
          <p:cNvPr id="22" name="Cube 21">
            <a:extLst>
              <a:ext uri="{FF2B5EF4-FFF2-40B4-BE49-F238E27FC236}">
                <a16:creationId xmlns:a16="http://schemas.microsoft.com/office/drawing/2014/main" id="{35E4F16E-55F7-0F90-0275-4CB715138DF3}"/>
              </a:ext>
            </a:extLst>
          </p:cNvPr>
          <p:cNvSpPr/>
          <p:nvPr/>
        </p:nvSpPr>
        <p:spPr>
          <a:xfrm>
            <a:off x="8372331" y="526430"/>
            <a:ext cx="3817954" cy="738840"/>
          </a:xfrm>
          <a:prstGeom prst="cub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A20CAC20-9253-B244-CCA0-44415AD6B756}"/>
              </a:ext>
            </a:extLst>
          </p:cNvPr>
          <p:cNvSpPr txBox="1"/>
          <p:nvPr/>
        </p:nvSpPr>
        <p:spPr>
          <a:xfrm>
            <a:off x="8391980" y="659085"/>
            <a:ext cx="3918857" cy="553998"/>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G3W – EOP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Enhanced  Operational Phase</a:t>
            </a:r>
          </a:p>
        </p:txBody>
      </p:sp>
      <p:sp>
        <p:nvSpPr>
          <p:cNvPr id="24" name="Cube 23">
            <a:extLst>
              <a:ext uri="{FF2B5EF4-FFF2-40B4-BE49-F238E27FC236}">
                <a16:creationId xmlns:a16="http://schemas.microsoft.com/office/drawing/2014/main" id="{2360CBE1-3C8F-A01F-3648-14E218D8C198}"/>
              </a:ext>
            </a:extLst>
          </p:cNvPr>
          <p:cNvSpPr/>
          <p:nvPr/>
        </p:nvSpPr>
        <p:spPr>
          <a:xfrm>
            <a:off x="5171931" y="1407426"/>
            <a:ext cx="1654629" cy="728436"/>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9EE85313-C889-52F8-1B37-2D4D861969D7}"/>
              </a:ext>
            </a:extLst>
          </p:cNvPr>
          <p:cNvSpPr txBox="1"/>
          <p:nvPr/>
        </p:nvSpPr>
        <p:spPr>
          <a:xfrm>
            <a:off x="5055818" y="1813476"/>
            <a:ext cx="1792510" cy="30777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COP33</a:t>
            </a:r>
          </a:p>
        </p:txBody>
      </p:sp>
      <p:sp>
        <p:nvSpPr>
          <p:cNvPr id="26" name="TextBox 25">
            <a:extLst>
              <a:ext uri="{FF2B5EF4-FFF2-40B4-BE49-F238E27FC236}">
                <a16:creationId xmlns:a16="http://schemas.microsoft.com/office/drawing/2014/main" id="{B86B6089-BB98-9302-A880-8A73890B47AB}"/>
              </a:ext>
            </a:extLst>
          </p:cNvPr>
          <p:cNvSpPr txBox="1"/>
          <p:nvPr/>
        </p:nvSpPr>
        <p:spPr>
          <a:xfrm>
            <a:off x="5449264" y="1543014"/>
            <a:ext cx="1005619" cy="33855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0000"/>
                </a:solidFill>
                <a:effectLst/>
                <a:uLnTx/>
                <a:uFillTx/>
                <a:latin typeface="Arial" panose="020B0604020202020204" pitchFamily="34" charset="0"/>
                <a:ea typeface="+mn-ea"/>
                <a:cs typeface="+mn-cs"/>
              </a:rPr>
              <a:t>GST-2</a:t>
            </a:r>
          </a:p>
        </p:txBody>
      </p:sp>
      <p:sp>
        <p:nvSpPr>
          <p:cNvPr id="27" name="Cube 26">
            <a:extLst>
              <a:ext uri="{FF2B5EF4-FFF2-40B4-BE49-F238E27FC236}">
                <a16:creationId xmlns:a16="http://schemas.microsoft.com/office/drawing/2014/main" id="{8981B3CF-1B73-1CB8-04D9-D89D3B7869FE}"/>
              </a:ext>
            </a:extLst>
          </p:cNvPr>
          <p:cNvSpPr/>
          <p:nvPr/>
        </p:nvSpPr>
        <p:spPr>
          <a:xfrm>
            <a:off x="9547984" y="1369386"/>
            <a:ext cx="1654629" cy="728436"/>
          </a:xfrm>
          <a:prstGeom prst="cub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D4CE5457-A1E7-F3A1-C7F3-40393059C9CF}"/>
              </a:ext>
            </a:extLst>
          </p:cNvPr>
          <p:cNvSpPr txBox="1"/>
          <p:nvPr/>
        </p:nvSpPr>
        <p:spPr>
          <a:xfrm>
            <a:off x="9431871" y="1775436"/>
            <a:ext cx="1792510" cy="30777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ETF, NDCs</a:t>
            </a:r>
          </a:p>
        </p:txBody>
      </p:sp>
      <p:sp>
        <p:nvSpPr>
          <p:cNvPr id="29" name="TextBox 28">
            <a:extLst>
              <a:ext uri="{FF2B5EF4-FFF2-40B4-BE49-F238E27FC236}">
                <a16:creationId xmlns:a16="http://schemas.microsoft.com/office/drawing/2014/main" id="{9082F49F-C94D-9185-33EE-42529AD53D13}"/>
              </a:ext>
            </a:extLst>
          </p:cNvPr>
          <p:cNvSpPr txBox="1"/>
          <p:nvPr/>
        </p:nvSpPr>
        <p:spPr>
          <a:xfrm>
            <a:off x="9825317" y="1504974"/>
            <a:ext cx="1005619" cy="33855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0000"/>
                </a:solidFill>
                <a:effectLst/>
                <a:uLnTx/>
                <a:uFillTx/>
                <a:latin typeface="Arial" panose="020B0604020202020204" pitchFamily="34" charset="0"/>
                <a:ea typeface="+mn-ea"/>
                <a:cs typeface="+mn-cs"/>
              </a:rPr>
              <a:t>GST-n</a:t>
            </a:r>
          </a:p>
        </p:txBody>
      </p:sp>
      <p:sp>
        <p:nvSpPr>
          <p:cNvPr id="30" name="Left-right Arrow Callout 58">
            <a:extLst>
              <a:ext uri="{FF2B5EF4-FFF2-40B4-BE49-F238E27FC236}">
                <a16:creationId xmlns:a16="http://schemas.microsoft.com/office/drawing/2014/main" id="{943C817A-2B5F-17DC-6C9B-2BD1893F1EB5}"/>
              </a:ext>
            </a:extLst>
          </p:cNvPr>
          <p:cNvSpPr/>
          <p:nvPr/>
        </p:nvSpPr>
        <p:spPr>
          <a:xfrm>
            <a:off x="1926877" y="1650419"/>
            <a:ext cx="3150709" cy="307777"/>
          </a:xfrm>
          <a:prstGeom prst="leftRightArrowCallout">
            <a:avLst>
              <a:gd name="adj1" fmla="val 41098"/>
              <a:gd name="adj2" fmla="val 20549"/>
              <a:gd name="adj3" fmla="val 51704"/>
              <a:gd name="adj4" fmla="val 84499"/>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DA5311B5-470B-C0BB-D0F4-682929B9C769}"/>
              </a:ext>
            </a:extLst>
          </p:cNvPr>
          <p:cNvSpPr txBox="1"/>
          <p:nvPr/>
        </p:nvSpPr>
        <p:spPr>
          <a:xfrm>
            <a:off x="2004598" y="1617093"/>
            <a:ext cx="305691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Initial Monitoring Systems</a:t>
            </a:r>
          </a:p>
        </p:txBody>
      </p:sp>
      <p:sp>
        <p:nvSpPr>
          <p:cNvPr id="32" name="Left-right Arrow Callout 61">
            <a:extLst>
              <a:ext uri="{FF2B5EF4-FFF2-40B4-BE49-F238E27FC236}">
                <a16:creationId xmlns:a16="http://schemas.microsoft.com/office/drawing/2014/main" id="{8453F4FF-FEFB-0698-0517-46DDF81CD290}"/>
              </a:ext>
            </a:extLst>
          </p:cNvPr>
          <p:cNvSpPr/>
          <p:nvPr/>
        </p:nvSpPr>
        <p:spPr>
          <a:xfrm>
            <a:off x="6935496" y="1617093"/>
            <a:ext cx="2518144" cy="330638"/>
          </a:xfrm>
          <a:prstGeom prst="leftRightArrowCallout">
            <a:avLst>
              <a:gd name="adj1" fmla="val 41098"/>
              <a:gd name="adj2" fmla="val 20549"/>
              <a:gd name="adj3" fmla="val 51704"/>
              <a:gd name="adj4" fmla="val 84499"/>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D75B96AB-3B36-849B-1133-FF01A9B60E69}"/>
              </a:ext>
            </a:extLst>
          </p:cNvPr>
          <p:cNvSpPr txBox="1"/>
          <p:nvPr/>
        </p:nvSpPr>
        <p:spPr>
          <a:xfrm>
            <a:off x="6773716" y="1609177"/>
            <a:ext cx="305691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Enhanced Systems </a:t>
            </a:r>
          </a:p>
        </p:txBody>
      </p:sp>
      <p:pic>
        <p:nvPicPr>
          <p:cNvPr id="34" name="Picture 33">
            <a:extLst>
              <a:ext uri="{FF2B5EF4-FFF2-40B4-BE49-F238E27FC236}">
                <a16:creationId xmlns:a16="http://schemas.microsoft.com/office/drawing/2014/main" id="{2DE2DE96-E635-31D5-CA0A-51BACDD365B7}"/>
              </a:ext>
            </a:extLst>
          </p:cNvPr>
          <p:cNvPicPr>
            <a:picLocks noChangeAspect="1"/>
          </p:cNvPicPr>
          <p:nvPr/>
        </p:nvPicPr>
        <p:blipFill>
          <a:blip r:embed="rId4"/>
          <a:stretch>
            <a:fillRect/>
          </a:stretch>
        </p:blipFill>
        <p:spPr>
          <a:xfrm>
            <a:off x="4724897" y="2684792"/>
            <a:ext cx="3810259" cy="2525871"/>
          </a:xfrm>
          <a:prstGeom prst="rect">
            <a:avLst/>
          </a:prstGeom>
        </p:spPr>
      </p:pic>
      <p:sp>
        <p:nvSpPr>
          <p:cNvPr id="35" name="TextBox 34">
            <a:extLst>
              <a:ext uri="{FF2B5EF4-FFF2-40B4-BE49-F238E27FC236}">
                <a16:creationId xmlns:a16="http://schemas.microsoft.com/office/drawing/2014/main" id="{C872B0D7-92CC-417E-CBBC-7CA97F4AF729}"/>
              </a:ext>
            </a:extLst>
          </p:cNvPr>
          <p:cNvSpPr txBox="1"/>
          <p:nvPr/>
        </p:nvSpPr>
        <p:spPr>
          <a:xfrm>
            <a:off x="4413898" y="5255137"/>
            <a:ext cx="7561340"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GHGs Earth’s Observing Systems is building on Weather experience </a:t>
            </a:r>
            <a:endParaRPr kumimoji="0" lang="en-US" sz="1800" b="0" i="0" u="none" strike="noStrike" kern="1200" cap="none" spc="0" normalizeH="0" baseline="-25000" noProof="0">
              <a:ln>
                <a:noFill/>
              </a:ln>
              <a:solidFill>
                <a:prstClr val="black"/>
              </a:solidFill>
              <a:effectLst/>
              <a:uLnTx/>
              <a:uFillTx/>
              <a:latin typeface="Calibri" panose="020F0502020204030204"/>
              <a:ea typeface="+mn-ea"/>
              <a:cs typeface="Arial"/>
            </a:endParaRPr>
          </a:p>
        </p:txBody>
      </p:sp>
      <p:sp>
        <p:nvSpPr>
          <p:cNvPr id="36" name="Cube 35">
            <a:extLst>
              <a:ext uri="{FF2B5EF4-FFF2-40B4-BE49-F238E27FC236}">
                <a16:creationId xmlns:a16="http://schemas.microsoft.com/office/drawing/2014/main" id="{DB515E3F-4598-08AF-98B9-54CD37D2D32D}"/>
              </a:ext>
            </a:extLst>
          </p:cNvPr>
          <p:cNvSpPr/>
          <p:nvPr/>
        </p:nvSpPr>
        <p:spPr>
          <a:xfrm>
            <a:off x="9075052" y="4476919"/>
            <a:ext cx="2013144" cy="728436"/>
          </a:xfrm>
          <a:prstGeom prst="cube">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03371BAD-B5B5-D93C-05B8-AA4CB200DD75}"/>
              </a:ext>
            </a:extLst>
          </p:cNvPr>
          <p:cNvSpPr txBox="1"/>
          <p:nvPr/>
        </p:nvSpPr>
        <p:spPr>
          <a:xfrm>
            <a:off x="9050293" y="4908731"/>
            <a:ext cx="1873146" cy="30777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WIGOS-WIS-WIPPS</a:t>
            </a:r>
          </a:p>
        </p:txBody>
      </p:sp>
      <p:sp>
        <p:nvSpPr>
          <p:cNvPr id="38" name="TextBox 37">
            <a:extLst>
              <a:ext uri="{FF2B5EF4-FFF2-40B4-BE49-F238E27FC236}">
                <a16:creationId xmlns:a16="http://schemas.microsoft.com/office/drawing/2014/main" id="{E3E92AFD-321F-645B-B326-A1A4604B078B}"/>
              </a:ext>
            </a:extLst>
          </p:cNvPr>
          <p:cNvSpPr txBox="1"/>
          <p:nvPr/>
        </p:nvSpPr>
        <p:spPr>
          <a:xfrm>
            <a:off x="9524375" y="4638269"/>
            <a:ext cx="1005619" cy="33855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70C0"/>
                </a:solidFill>
                <a:effectLst/>
                <a:uLnTx/>
                <a:uFillTx/>
                <a:latin typeface="Arial" panose="020B0604020202020204" pitchFamily="34" charset="0"/>
                <a:ea typeface="+mn-ea"/>
                <a:cs typeface="+mn-cs"/>
              </a:rPr>
              <a:t>WMO</a:t>
            </a:r>
          </a:p>
        </p:txBody>
      </p:sp>
      <p:sp>
        <p:nvSpPr>
          <p:cNvPr id="39" name="Cube 38">
            <a:extLst>
              <a:ext uri="{FF2B5EF4-FFF2-40B4-BE49-F238E27FC236}">
                <a16:creationId xmlns:a16="http://schemas.microsoft.com/office/drawing/2014/main" id="{C517E7B7-9F0A-55ED-DCFA-17FCC80C5E03}"/>
              </a:ext>
            </a:extLst>
          </p:cNvPr>
          <p:cNvSpPr/>
          <p:nvPr/>
        </p:nvSpPr>
        <p:spPr>
          <a:xfrm>
            <a:off x="9050293" y="3651493"/>
            <a:ext cx="2013144" cy="728436"/>
          </a:xfrm>
          <a:prstGeom prst="cube">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1DA9EA0E-AF1C-8B04-56A8-B0900BE665F5}"/>
              </a:ext>
            </a:extLst>
          </p:cNvPr>
          <p:cNvSpPr txBox="1"/>
          <p:nvPr/>
        </p:nvSpPr>
        <p:spPr>
          <a:xfrm>
            <a:off x="9524389" y="3836941"/>
            <a:ext cx="1169441" cy="33855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70C0"/>
                </a:solidFill>
                <a:effectLst/>
                <a:uLnTx/>
                <a:uFillTx/>
                <a:latin typeface="Arial" panose="020B0604020202020204" pitchFamily="34" charset="0"/>
                <a:ea typeface="+mn-ea"/>
                <a:cs typeface="+mn-cs"/>
              </a:rPr>
              <a:t>UNFCCC</a:t>
            </a:r>
          </a:p>
        </p:txBody>
      </p:sp>
      <p:sp>
        <p:nvSpPr>
          <p:cNvPr id="41" name="TextBox 40">
            <a:extLst>
              <a:ext uri="{FF2B5EF4-FFF2-40B4-BE49-F238E27FC236}">
                <a16:creationId xmlns:a16="http://schemas.microsoft.com/office/drawing/2014/main" id="{72149E65-EEA4-B305-52B9-DD017BBA2D69}"/>
              </a:ext>
            </a:extLst>
          </p:cNvPr>
          <p:cNvSpPr txBox="1"/>
          <p:nvPr/>
        </p:nvSpPr>
        <p:spPr>
          <a:xfrm>
            <a:off x="9130944" y="4089652"/>
            <a:ext cx="1873146" cy="30777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COP-SBSTA</a:t>
            </a:r>
          </a:p>
        </p:txBody>
      </p:sp>
      <p:sp>
        <p:nvSpPr>
          <p:cNvPr id="42" name="TextBox 41">
            <a:extLst>
              <a:ext uri="{FF2B5EF4-FFF2-40B4-BE49-F238E27FC236}">
                <a16:creationId xmlns:a16="http://schemas.microsoft.com/office/drawing/2014/main" id="{10D7AD0D-5C9F-A2E9-8F3D-72DCDB63A02D}"/>
              </a:ext>
            </a:extLst>
          </p:cNvPr>
          <p:cNvSpPr txBox="1"/>
          <p:nvPr/>
        </p:nvSpPr>
        <p:spPr>
          <a:xfrm>
            <a:off x="9431871" y="2573724"/>
            <a:ext cx="1169441" cy="33855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70C0"/>
                </a:solidFill>
                <a:effectLst/>
                <a:uLnTx/>
                <a:uFillTx/>
                <a:latin typeface="Arial" panose="020B0604020202020204" pitchFamily="34" charset="0"/>
                <a:ea typeface="+mn-ea"/>
                <a:cs typeface="+mn-cs"/>
              </a:rPr>
              <a:t>UN family</a:t>
            </a:r>
          </a:p>
        </p:txBody>
      </p:sp>
      <p:sp>
        <p:nvSpPr>
          <p:cNvPr id="43" name="TextBox 42">
            <a:extLst>
              <a:ext uri="{FF2B5EF4-FFF2-40B4-BE49-F238E27FC236}">
                <a16:creationId xmlns:a16="http://schemas.microsoft.com/office/drawing/2014/main" id="{2BC5AB3F-EFEE-02A9-8BBD-5C90FCEFA74C}"/>
              </a:ext>
            </a:extLst>
          </p:cNvPr>
          <p:cNvSpPr txBox="1"/>
          <p:nvPr/>
        </p:nvSpPr>
        <p:spPr>
          <a:xfrm>
            <a:off x="9181617" y="2825809"/>
            <a:ext cx="1684480" cy="73866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IPCC-IOC-</a:t>
            </a:r>
            <a:b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UNEP-UNFCCC-</a:t>
            </a:r>
            <a:b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WHO-WMO-WTO</a:t>
            </a:r>
          </a:p>
        </p:txBody>
      </p:sp>
      <p:sp>
        <p:nvSpPr>
          <p:cNvPr id="44" name="TextBox 43">
            <a:extLst>
              <a:ext uri="{FF2B5EF4-FFF2-40B4-BE49-F238E27FC236}">
                <a16:creationId xmlns:a16="http://schemas.microsoft.com/office/drawing/2014/main" id="{B106F410-243F-D8FA-87A1-C909D8B49E3F}"/>
              </a:ext>
            </a:extLst>
          </p:cNvPr>
          <p:cNvSpPr txBox="1"/>
          <p:nvPr/>
        </p:nvSpPr>
        <p:spPr>
          <a:xfrm>
            <a:off x="2164267" y="2213411"/>
            <a:ext cx="85812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“for Measuring, Understanding, and Managing the Earth’s Climate”</a:t>
            </a:r>
          </a:p>
        </p:txBody>
      </p:sp>
      <p:pic>
        <p:nvPicPr>
          <p:cNvPr id="47" name="Picture 46" descr="A black and red molecule&#10;&#10;Description automatically generated">
            <a:extLst>
              <a:ext uri="{FF2B5EF4-FFF2-40B4-BE49-F238E27FC236}">
                <a16:creationId xmlns:a16="http://schemas.microsoft.com/office/drawing/2014/main" id="{A5C34667-9283-91F0-8226-BBDB9821AB42}"/>
              </a:ext>
            </a:extLst>
          </p:cNvPr>
          <p:cNvPicPr>
            <a:picLocks noChangeAspect="1"/>
          </p:cNvPicPr>
          <p:nvPr/>
        </p:nvPicPr>
        <p:blipFill>
          <a:blip r:embed="rId5"/>
          <a:stretch>
            <a:fillRect/>
          </a:stretch>
        </p:blipFill>
        <p:spPr>
          <a:xfrm rot="1759374">
            <a:off x="569838" y="5013336"/>
            <a:ext cx="786715" cy="786715"/>
          </a:xfrm>
          <a:prstGeom prst="rect">
            <a:avLst/>
          </a:prstGeom>
        </p:spPr>
      </p:pic>
      <p:sp>
        <p:nvSpPr>
          <p:cNvPr id="49" name="TextBox 48">
            <a:extLst>
              <a:ext uri="{FF2B5EF4-FFF2-40B4-BE49-F238E27FC236}">
                <a16:creationId xmlns:a16="http://schemas.microsoft.com/office/drawing/2014/main" id="{69B1E7ED-21A1-A291-9282-4808EED9E4D9}"/>
              </a:ext>
            </a:extLst>
          </p:cNvPr>
          <p:cNvSpPr txBox="1"/>
          <p:nvPr/>
        </p:nvSpPr>
        <p:spPr>
          <a:xfrm>
            <a:off x="5152768" y="5979070"/>
            <a:ext cx="622662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G3W – Global Greenhouse Gas Watch</a:t>
            </a:r>
            <a:endParaRPr kumimoji="0" lang="en-GB" sz="2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3" name="Picture 2">
            <a:extLst>
              <a:ext uri="{FF2B5EF4-FFF2-40B4-BE49-F238E27FC236}">
                <a16:creationId xmlns:a16="http://schemas.microsoft.com/office/drawing/2014/main" id="{2020B469-75DD-3E3A-E226-F87B91F825DD}"/>
              </a:ext>
            </a:extLst>
          </p:cNvPr>
          <p:cNvPicPr>
            <a:picLocks noChangeAspect="1"/>
          </p:cNvPicPr>
          <p:nvPr/>
        </p:nvPicPr>
        <p:blipFill>
          <a:blip r:embed="rId6"/>
          <a:stretch>
            <a:fillRect/>
          </a:stretch>
        </p:blipFill>
        <p:spPr>
          <a:xfrm>
            <a:off x="-2926" y="3834580"/>
            <a:ext cx="135499" cy="3023419"/>
          </a:xfrm>
          <a:prstGeom prst="rect">
            <a:avLst/>
          </a:prstGeom>
        </p:spPr>
      </p:pic>
      <p:sp>
        <p:nvSpPr>
          <p:cNvPr id="4" name="TextBox 3">
            <a:extLst>
              <a:ext uri="{FF2B5EF4-FFF2-40B4-BE49-F238E27FC236}">
                <a16:creationId xmlns:a16="http://schemas.microsoft.com/office/drawing/2014/main" id="{AE39ED1C-BBE7-219C-D6B6-378C22642962}"/>
              </a:ext>
            </a:extLst>
          </p:cNvPr>
          <p:cNvSpPr txBox="1"/>
          <p:nvPr/>
        </p:nvSpPr>
        <p:spPr>
          <a:xfrm>
            <a:off x="4702697" y="5983862"/>
            <a:ext cx="708746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000" cap="none" spc="0" normalizeH="0" baseline="0" noProof="0">
                <a:ln>
                  <a:noFill/>
                </a:ln>
                <a:solidFill>
                  <a:srgbClr val="002060"/>
                </a:solidFill>
                <a:effectLst/>
                <a:uLnTx/>
                <a:uFillTx/>
                <a:latin typeface="Segoe UI" panose="020B0502040204020203" pitchFamily="34" charset="0"/>
                <a:ea typeface="Verdana" panose="020B0604030504040204" pitchFamily="34" charset="0"/>
                <a:cs typeface="Segoe UI" panose="020B0502040204020203" pitchFamily="34" charset="0"/>
              </a:rPr>
              <a:t>Implementation plan: G3W stages and timeline</a:t>
            </a:r>
            <a:endParaRPr kumimoji="0" lang="en-GB" sz="2400" b="1" i="0" u="none" strike="noStrike" kern="1000" cap="none" spc="0" normalizeH="0" baseline="0" noProof="0">
              <a:ln>
                <a:noFill/>
              </a:ln>
              <a:solidFill>
                <a:srgbClr val="002060"/>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pic>
        <p:nvPicPr>
          <p:cNvPr id="5" name="Picture 4" descr="Two globes with continents and continents&#10;&#10;Description automatically generated">
            <a:extLst>
              <a:ext uri="{FF2B5EF4-FFF2-40B4-BE49-F238E27FC236}">
                <a16:creationId xmlns:a16="http://schemas.microsoft.com/office/drawing/2014/main" id="{589B2C76-B2AF-2125-BEDB-A4CCCF124A46}"/>
              </a:ext>
            </a:extLst>
          </p:cNvPr>
          <p:cNvPicPr>
            <a:picLocks noChangeAspect="1"/>
          </p:cNvPicPr>
          <p:nvPr/>
        </p:nvPicPr>
        <p:blipFill>
          <a:blip r:embed="rId7"/>
          <a:stretch>
            <a:fillRect/>
          </a:stretch>
        </p:blipFill>
        <p:spPr>
          <a:xfrm>
            <a:off x="1870276" y="5860082"/>
            <a:ext cx="1987125" cy="580653"/>
          </a:xfrm>
          <a:prstGeom prst="rect">
            <a:avLst/>
          </a:prstGeom>
        </p:spPr>
      </p:pic>
      <p:pic>
        <p:nvPicPr>
          <p:cNvPr id="45" name="Picture 44">
            <a:extLst>
              <a:ext uri="{FF2B5EF4-FFF2-40B4-BE49-F238E27FC236}">
                <a16:creationId xmlns:a16="http://schemas.microsoft.com/office/drawing/2014/main" id="{2734E11F-1FED-ED2F-26A7-2A28AC856D3D}"/>
              </a:ext>
            </a:extLst>
          </p:cNvPr>
          <p:cNvPicPr>
            <a:picLocks noChangeAspect="1"/>
          </p:cNvPicPr>
          <p:nvPr/>
        </p:nvPicPr>
        <p:blipFill>
          <a:blip r:embed="rId8"/>
          <a:stretch>
            <a:fillRect/>
          </a:stretch>
        </p:blipFill>
        <p:spPr>
          <a:xfrm>
            <a:off x="11328403" y="2243541"/>
            <a:ext cx="707197" cy="2920237"/>
          </a:xfrm>
          <a:prstGeom prst="rect">
            <a:avLst/>
          </a:prstGeom>
        </p:spPr>
      </p:pic>
    </p:spTree>
    <p:extLst>
      <p:ext uri="{BB962C8B-B14F-4D97-AF65-F5344CB8AC3E}">
        <p14:creationId xmlns:p14="http://schemas.microsoft.com/office/powerpoint/2010/main" val="657857417"/>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hape 103">
            <a:extLst>
              <a:ext uri="{FF2B5EF4-FFF2-40B4-BE49-F238E27FC236}">
                <a16:creationId xmlns:a16="http://schemas.microsoft.com/office/drawing/2014/main" id="{335AE328-7437-A74A-9875-4D67BCA0C574}"/>
              </a:ext>
            </a:extLst>
          </p:cNvPr>
          <p:cNvSpPr/>
          <p:nvPr/>
        </p:nvSpPr>
        <p:spPr>
          <a:xfrm>
            <a:off x="423793" y="987112"/>
            <a:ext cx="5251793" cy="504753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60960" anchor="t">
            <a:spAutoFit/>
          </a:bodyPr>
          <a:lstStyle/>
          <a:p>
            <a:pPr marL="342900" indent="-342900">
              <a:spcAft>
                <a:spcPts val="800"/>
              </a:spcAft>
              <a:buFont typeface="Arial" panose="020B0604020202020204" pitchFamily="34" charset="0"/>
              <a:buChar char="•"/>
            </a:pPr>
            <a:r>
              <a:rPr lang="en-CH" sz="2200">
                <a:solidFill>
                  <a:schemeClr val="bg1"/>
                </a:solidFill>
                <a:effectLst/>
                <a:latin typeface="Arial" panose="020B0604020202020204" pitchFamily="34" charset="0"/>
                <a:ea typeface="Verdana" panose="020B0604030504040204" pitchFamily="34" charset="0"/>
                <a:cs typeface="Arial" panose="020B0604020202020204" pitchFamily="34" charset="0"/>
              </a:rPr>
              <a:t>Future GBON expansion </a:t>
            </a:r>
            <a:r>
              <a:rPr lang="en-CH">
                <a:solidFill>
                  <a:schemeClr val="bg1"/>
                </a:solidFill>
                <a:effectLst/>
                <a:latin typeface="Arial" panose="020B0604020202020204" pitchFamily="34" charset="0"/>
                <a:ea typeface="Verdana" panose="020B0604030504040204" pitchFamily="34" charset="0"/>
                <a:cs typeface="Arial" panose="020B0604020202020204" pitchFamily="34" charset="0"/>
              </a:rPr>
              <a:t>(e.g. </a:t>
            </a:r>
            <a:r>
              <a:rPr lang="en-US">
                <a:solidFill>
                  <a:schemeClr val="bg1"/>
                </a:solidFill>
                <a:effectLst/>
                <a:latin typeface="Arial" panose="020B0604020202020204" pitchFamily="34" charset="0"/>
                <a:ea typeface="Verdana" panose="020B0604030504040204" pitchFamily="34" charset="0"/>
                <a:cs typeface="Arial" panose="020B0604020202020204" pitchFamily="34" charset="0"/>
              </a:rPr>
              <a:t>s</a:t>
            </a:r>
            <a:r>
              <a:rPr lang="en-CH" err="1">
                <a:solidFill>
                  <a:schemeClr val="bg1"/>
                </a:solidFill>
                <a:effectLst/>
                <a:latin typeface="Arial" panose="020B0604020202020204" pitchFamily="34" charset="0"/>
                <a:ea typeface="Verdana" panose="020B0604030504040204" pitchFamily="34" charset="0"/>
                <a:cs typeface="Arial" panose="020B0604020202020204" pitchFamily="34" charset="0"/>
              </a:rPr>
              <a:t>ea</a:t>
            </a:r>
            <a:r>
              <a:rPr lang="en-CH">
                <a:solidFill>
                  <a:schemeClr val="bg1"/>
                </a:solidFill>
                <a:effectLst/>
                <a:latin typeface="Arial" panose="020B0604020202020204" pitchFamily="34" charset="0"/>
                <a:ea typeface="Verdana" panose="020B0604030504040204" pitchFamily="34" charset="0"/>
                <a:cs typeface="Arial" panose="020B0604020202020204" pitchFamily="34" charset="0"/>
              </a:rPr>
              <a:t> level, waves, etc.)</a:t>
            </a:r>
          </a:p>
          <a:p>
            <a:pPr marL="342900" indent="-342900">
              <a:spcAft>
                <a:spcPts val="800"/>
              </a:spcAft>
              <a:buFont typeface="Arial" panose="020B0604020202020204" pitchFamily="34" charset="0"/>
              <a:buChar char="•"/>
            </a:pPr>
            <a:endParaRPr lang="en-CH">
              <a:solidFill>
                <a:schemeClr val="bg1"/>
              </a:solidFill>
              <a:effectLst/>
              <a:latin typeface="Arial" panose="020B0604020202020204" pitchFamily="34" charset="0"/>
              <a:ea typeface="Verdana" panose="020B0604030504040204" pitchFamily="34" charset="0"/>
              <a:cs typeface="Arial" panose="020B0604020202020204" pitchFamily="34" charset="0"/>
            </a:endParaRPr>
          </a:p>
          <a:p>
            <a:pPr marL="342900" indent="-342900">
              <a:spcAft>
                <a:spcPts val="800"/>
              </a:spcAft>
              <a:buFont typeface="Arial" panose="020B0604020202020204" pitchFamily="34" charset="0"/>
              <a:buChar char="•"/>
            </a:pPr>
            <a:r>
              <a:rPr lang="en-CH" sz="2200">
                <a:solidFill>
                  <a:schemeClr val="bg1"/>
                </a:solidFill>
                <a:latin typeface="Arial" panose="020B0604020202020204" pitchFamily="34" charset="0"/>
                <a:ea typeface="Verdana" panose="020B0604030504040204" pitchFamily="34" charset="0"/>
                <a:cs typeface="Arial" panose="020B0604020202020204" pitchFamily="34" charset="0"/>
              </a:rPr>
              <a:t>Engagement in the RRR process </a:t>
            </a:r>
            <a:r>
              <a:rPr lang="en-CH">
                <a:solidFill>
                  <a:schemeClr val="bg1"/>
                </a:solidFill>
                <a:latin typeface="Arial" panose="020B0604020202020204" pitchFamily="34" charset="0"/>
                <a:ea typeface="Verdana" panose="020B0604030504040204" pitchFamily="34" charset="0"/>
                <a:cs typeface="Arial" panose="020B0604020202020204" pitchFamily="34" charset="0"/>
              </a:rPr>
              <a:t>(in gap analysis and development of the Statement of Guidance)</a:t>
            </a:r>
          </a:p>
          <a:p>
            <a:pPr marL="342900" indent="-342900">
              <a:spcAft>
                <a:spcPts val="800"/>
              </a:spcAft>
              <a:buFont typeface="Arial" panose="020B0604020202020204" pitchFamily="34" charset="0"/>
              <a:buChar char="•"/>
            </a:pPr>
            <a:endParaRPr lang="en-CH">
              <a:solidFill>
                <a:schemeClr val="bg1"/>
              </a:solidFill>
              <a:latin typeface="Arial" panose="020B0604020202020204" pitchFamily="34" charset="0"/>
              <a:ea typeface="Verdana" panose="020B0604030504040204" pitchFamily="34" charset="0"/>
              <a:cs typeface="Arial" panose="020B0604020202020204" pitchFamily="34" charset="0"/>
            </a:endParaRPr>
          </a:p>
          <a:p>
            <a:pPr marL="342900" indent="-342900">
              <a:spcAft>
                <a:spcPts val="800"/>
              </a:spcAft>
              <a:buFont typeface="Arial" panose="020B0604020202020204" pitchFamily="34" charset="0"/>
              <a:buChar char="•"/>
            </a:pPr>
            <a:r>
              <a:rPr lang="en-CH" sz="2200">
                <a:solidFill>
                  <a:schemeClr val="bg1"/>
                </a:solidFill>
                <a:latin typeface="Arial" panose="020B0604020202020204" pitchFamily="34" charset="0"/>
                <a:ea typeface="Verdana" panose="020B0604030504040204" pitchFamily="34" charset="0"/>
                <a:cs typeface="Arial" panose="020B0604020202020204" pitchFamily="34" charset="0"/>
              </a:rPr>
              <a:t>C</a:t>
            </a:r>
            <a:r>
              <a:rPr lang="en-US" sz="2200" err="1">
                <a:solidFill>
                  <a:schemeClr val="bg1"/>
                </a:solidFill>
                <a:effectLst/>
                <a:latin typeface="Arial" panose="020B0604020202020204" pitchFamily="34" charset="0"/>
                <a:ea typeface="Verdana" panose="020B0604030504040204" pitchFamily="34" charset="0"/>
                <a:cs typeface="Arial" panose="020B0604020202020204" pitchFamily="34" charset="0"/>
              </a:rPr>
              <a:t>ontributions</a:t>
            </a:r>
            <a:r>
              <a:rPr lang="en-US" sz="2200">
                <a:solidFill>
                  <a:schemeClr val="bg1"/>
                </a:solidFill>
                <a:effectLst/>
                <a:latin typeface="Arial" panose="020B0604020202020204" pitchFamily="34" charset="0"/>
                <a:ea typeface="Verdana" panose="020B0604030504040204" pitchFamily="34" charset="0"/>
                <a:cs typeface="Arial" panose="020B0604020202020204" pitchFamily="34" charset="0"/>
              </a:rPr>
              <a:t> to WMO Technical Regulations</a:t>
            </a:r>
            <a:r>
              <a:rPr lang="en-CH" sz="2200">
                <a:solidFill>
                  <a:schemeClr val="bg1"/>
                </a:solidFill>
                <a:effectLst/>
                <a:latin typeface="Arial" panose="020B0604020202020204" pitchFamily="34" charset="0"/>
                <a:ea typeface="Verdana" panose="020B0604030504040204" pitchFamily="34" charset="0"/>
                <a:cs typeface="Arial" panose="020B0604020202020204" pitchFamily="34" charset="0"/>
              </a:rPr>
              <a:t>,</a:t>
            </a:r>
            <a:r>
              <a:rPr lang="en-US" sz="2200">
                <a:solidFill>
                  <a:schemeClr val="bg1"/>
                </a:solidFill>
                <a:effectLst/>
                <a:latin typeface="Arial" panose="020B0604020202020204" pitchFamily="34" charset="0"/>
                <a:ea typeface="Verdana" panose="020B0604030504040204" pitchFamily="34" charset="0"/>
                <a:cs typeface="Arial" panose="020B0604020202020204" pitchFamily="34" charset="0"/>
              </a:rPr>
              <a:t> including Manuals and Guides</a:t>
            </a:r>
            <a:r>
              <a:rPr lang="en-CH" sz="2200">
                <a:solidFill>
                  <a:schemeClr val="bg1"/>
                </a:solidFill>
                <a:effectLst/>
                <a:latin typeface="Arial" panose="020B0604020202020204" pitchFamily="34" charset="0"/>
                <a:ea typeface="Verdana" panose="020B0604030504040204" pitchFamily="34" charset="0"/>
                <a:cs typeface="Arial" panose="020B0604020202020204" pitchFamily="34" charset="0"/>
              </a:rPr>
              <a:t> </a:t>
            </a:r>
            <a:r>
              <a:rPr lang="en-CH">
                <a:solidFill>
                  <a:schemeClr val="bg1"/>
                </a:solidFill>
                <a:effectLst/>
                <a:latin typeface="Arial" panose="020B0604020202020204" pitchFamily="34" charset="0"/>
                <a:ea typeface="Verdana" panose="020B0604030504040204" pitchFamily="34" charset="0"/>
                <a:cs typeface="Arial" panose="020B0604020202020204" pitchFamily="34" charset="0"/>
              </a:rPr>
              <a:t>(e.g. S&amp;BP and WMO No.8)</a:t>
            </a:r>
          </a:p>
          <a:p>
            <a:pPr marL="342900" indent="-342900">
              <a:spcAft>
                <a:spcPts val="800"/>
              </a:spcAft>
              <a:buFont typeface="Arial" panose="020B0604020202020204" pitchFamily="34" charset="0"/>
              <a:buChar char="•"/>
            </a:pPr>
            <a:endParaRPr lang="en-CH">
              <a:solidFill>
                <a:schemeClr val="bg1"/>
              </a:solidFill>
              <a:effectLst/>
              <a:latin typeface="Arial" panose="020B0604020202020204" pitchFamily="34" charset="0"/>
              <a:ea typeface="Verdana" panose="020B0604030504040204" pitchFamily="34" charset="0"/>
              <a:cs typeface="Arial" panose="020B0604020202020204" pitchFamily="34" charset="0"/>
            </a:endParaRPr>
          </a:p>
          <a:p>
            <a:pPr marL="342900" indent="-342900">
              <a:spcAft>
                <a:spcPts val="800"/>
              </a:spcAft>
              <a:buFont typeface="Arial" panose="020B0604020202020204" pitchFamily="34" charset="0"/>
              <a:buChar char="•"/>
            </a:pPr>
            <a:r>
              <a:rPr lang="en-CH" sz="2200">
                <a:solidFill>
                  <a:schemeClr val="bg1"/>
                </a:solidFill>
                <a:latin typeface="Arial" panose="020B0604020202020204" pitchFamily="34" charset="0"/>
                <a:ea typeface="Verdana" panose="020B0604030504040204" pitchFamily="34" charset="0"/>
                <a:cs typeface="Arial" panose="020B0604020202020204" pitchFamily="34" charset="0"/>
              </a:rPr>
              <a:t>Leverage from existing inter-organization collaborations </a:t>
            </a:r>
            <a:r>
              <a:rPr lang="en-CH">
                <a:solidFill>
                  <a:schemeClr val="bg1"/>
                </a:solidFill>
                <a:latin typeface="Arial" panose="020B0604020202020204" pitchFamily="34" charset="0"/>
                <a:ea typeface="Verdana" panose="020B0604030504040204" pitchFamily="34" charset="0"/>
                <a:cs typeface="Arial" panose="020B0604020202020204" pitchFamily="34" charset="0"/>
              </a:rPr>
              <a:t>(i.e. ET-RFC, radiofrequency allocation, satellite community)</a:t>
            </a:r>
            <a:endParaRPr lang="en-CH">
              <a:solidFill>
                <a:schemeClr val="bg1"/>
              </a:solidFill>
              <a:effectLst/>
              <a:latin typeface="Arial" panose="020B0604020202020204" pitchFamily="34" charset="0"/>
              <a:ea typeface="Verdana" panose="020B0604030504040204" pitchFamily="34" charset="0"/>
              <a:cs typeface="Arial" panose="020B0604020202020204" pitchFamily="34" charset="0"/>
            </a:endParaRPr>
          </a:p>
        </p:txBody>
      </p:sp>
      <p:sp>
        <p:nvSpPr>
          <p:cNvPr id="6" name="Shape 79">
            <a:extLst>
              <a:ext uri="{FF2B5EF4-FFF2-40B4-BE49-F238E27FC236}">
                <a16:creationId xmlns:a16="http://schemas.microsoft.com/office/drawing/2014/main" id="{A25CC41E-1D38-5843-8CAB-95176790D68E}"/>
              </a:ext>
            </a:extLst>
          </p:cNvPr>
          <p:cNvSpPr/>
          <p:nvPr/>
        </p:nvSpPr>
        <p:spPr>
          <a:xfrm>
            <a:off x="170269" y="329489"/>
            <a:ext cx="5505318" cy="436017"/>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ts val="3360"/>
              </a:lnSpc>
              <a:defRPr sz="1800"/>
            </a:pPr>
            <a:r>
              <a:rPr lang="en-CH" sz="3600" b="1" kern="1000">
                <a:solidFill>
                  <a:schemeClr val="bg1"/>
                </a:solidFill>
                <a:latin typeface="Arial" panose="020B0604020202020204" pitchFamily="34" charset="0"/>
                <a:ea typeface="Verdana" panose="020B0604030504040204" pitchFamily="34" charset="0"/>
                <a:cs typeface="Arial" panose="020B0604020202020204" pitchFamily="34" charset="0"/>
                <a:sym typeface="Montserrat-Regular"/>
              </a:rPr>
              <a:t>Opportunities to exploit</a:t>
            </a:r>
            <a:endParaRPr lang="en-US" sz="3600" b="1" kern="1000">
              <a:solidFill>
                <a:schemeClr val="bg1"/>
              </a:solidFill>
              <a:latin typeface="Arial" panose="020B0604020202020204" pitchFamily="34" charset="0"/>
              <a:ea typeface="Verdana" panose="020B0604030504040204" pitchFamily="34" charset="0"/>
              <a:cs typeface="Arial" panose="020B0604020202020204" pitchFamily="34" charset="0"/>
              <a:sym typeface="Montserrat-Regular"/>
            </a:endParaRPr>
          </a:p>
        </p:txBody>
      </p:sp>
      <p:pic>
        <p:nvPicPr>
          <p:cNvPr id="3" name="Picture 2">
            <a:extLst>
              <a:ext uri="{FF2B5EF4-FFF2-40B4-BE49-F238E27FC236}">
                <a16:creationId xmlns:a16="http://schemas.microsoft.com/office/drawing/2014/main" id="{D0B1CD0D-8753-5241-977B-3B2AF9C93910}"/>
              </a:ext>
            </a:extLst>
          </p:cNvPr>
          <p:cNvPicPr>
            <a:picLocks noChangeAspect="1"/>
          </p:cNvPicPr>
          <p:nvPr/>
        </p:nvPicPr>
        <p:blipFill>
          <a:blip r:embed="rId4"/>
          <a:stretch>
            <a:fillRect/>
          </a:stretch>
        </p:blipFill>
        <p:spPr>
          <a:xfrm>
            <a:off x="6093912" y="0"/>
            <a:ext cx="7033366" cy="6858000"/>
          </a:xfrm>
          <a:prstGeom prst="rect">
            <a:avLst/>
          </a:prstGeom>
        </p:spPr>
      </p:pic>
    </p:spTree>
    <p:extLst>
      <p:ext uri="{BB962C8B-B14F-4D97-AF65-F5344CB8AC3E}">
        <p14:creationId xmlns:p14="http://schemas.microsoft.com/office/powerpoint/2010/main" val="2572695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1392C-BBD9-B23D-062D-9468CDFE4628}"/>
              </a:ext>
            </a:extLst>
          </p:cNvPr>
          <p:cNvSpPr>
            <a:spLocks noGrp="1"/>
          </p:cNvSpPr>
          <p:nvPr>
            <p:ph type="title"/>
          </p:nvPr>
        </p:nvSpPr>
        <p:spPr>
          <a:xfrm>
            <a:off x="838200" y="2263197"/>
            <a:ext cx="10515600" cy="1325563"/>
          </a:xfrm>
        </p:spPr>
        <p:txBody>
          <a:bodyPr>
            <a:normAutofit/>
          </a:bodyPr>
          <a:lstStyle/>
          <a:p>
            <a:pPr algn="ctr"/>
            <a:r>
              <a:rPr lang="en-FR" sz="6000" b="1">
                <a:solidFill>
                  <a:srgbClr val="005A9C"/>
                </a:solidFill>
                <a:latin typeface="Arial" panose="020B0604020202020204" pitchFamily="34" charset="0"/>
                <a:ea typeface="Verdana" panose="020B0604030504040204" pitchFamily="34" charset="0"/>
                <a:cs typeface="Arial" panose="020B0604020202020204" pitchFamily="34" charset="0"/>
              </a:rPr>
              <a:t>Thank you.</a:t>
            </a:r>
          </a:p>
        </p:txBody>
      </p:sp>
      <p:sp>
        <p:nvSpPr>
          <p:cNvPr id="3" name="CuadroTexto 3">
            <a:extLst>
              <a:ext uri="{FF2B5EF4-FFF2-40B4-BE49-F238E27FC236}">
                <a16:creationId xmlns:a16="http://schemas.microsoft.com/office/drawing/2014/main" id="{5747C3C7-0FBD-0752-91F7-A3D4F8F0C8A9}"/>
              </a:ext>
            </a:extLst>
          </p:cNvPr>
          <p:cNvSpPr txBox="1"/>
          <p:nvPr/>
        </p:nvSpPr>
        <p:spPr>
          <a:xfrm>
            <a:off x="3824879" y="6020736"/>
            <a:ext cx="4542242" cy="523926"/>
          </a:xfrm>
          <a:prstGeom prst="rect">
            <a:avLst/>
          </a:prstGeom>
          <a:noFill/>
        </p:spPr>
        <p:txBody>
          <a:bodyPr wrap="square" rtlCol="0">
            <a:spAutoFit/>
          </a:bodyPr>
          <a:lstStyle/>
          <a:p>
            <a:pPr marR="0" algn="ctr" rtl="0">
              <a:lnSpc>
                <a:spcPct val="150000"/>
              </a:lnSpc>
            </a:pPr>
            <a:r>
              <a:rPr lang="en-US" sz="3200" b="0" i="0" u="none" strike="noStrike" baseline="30000">
                <a:solidFill>
                  <a:srgbClr val="005A9C"/>
                </a:solidFill>
                <a:latin typeface="Arial" panose="020B0604020202020204" pitchFamily="34" charset="0"/>
                <a:ea typeface="Verdana" panose="020B0604030504040204" pitchFamily="34" charset="0"/>
                <a:cs typeface="Arial" panose="020B0604020202020204" pitchFamily="34" charset="0"/>
              </a:rPr>
              <a:t>wmo.int</a:t>
            </a:r>
          </a:p>
        </p:txBody>
      </p:sp>
    </p:spTree>
    <p:extLst>
      <p:ext uri="{BB962C8B-B14F-4D97-AF65-F5344CB8AC3E}">
        <p14:creationId xmlns:p14="http://schemas.microsoft.com/office/powerpoint/2010/main" val="2890452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208EDA-DB81-0E44-914B-2E2F8492D4FB}"/>
              </a:ext>
            </a:extLst>
          </p:cNvPr>
          <p:cNvSpPr>
            <a:spLocks noGrp="1"/>
          </p:cNvSpPr>
          <p:nvPr>
            <p:ph type="title"/>
          </p:nvPr>
        </p:nvSpPr>
        <p:spPr>
          <a:xfrm>
            <a:off x="1318804" y="97558"/>
            <a:ext cx="9144000" cy="803382"/>
          </a:xfrm>
        </p:spPr>
        <p:txBody>
          <a:bodyPr>
            <a:normAutofit/>
          </a:bodyPr>
          <a:lstStyle/>
          <a:p>
            <a:r>
              <a:rPr lang="en-US" sz="2400" b="1">
                <a:solidFill>
                  <a:srgbClr val="002060"/>
                </a:solidFill>
                <a:latin typeface="Segoe UI" panose="020B0502040204020203" pitchFamily="34" charset="0"/>
                <a:cs typeface="Segoe UI" panose="020B0502040204020203" pitchFamily="34" charset="0"/>
                <a:sym typeface="Helvetica"/>
              </a:rPr>
              <a:t>WMO </a:t>
            </a:r>
            <a:r>
              <a:rPr lang="en-AT" sz="2400" b="1">
                <a:solidFill>
                  <a:srgbClr val="002060"/>
                </a:solidFill>
                <a:latin typeface="Segoe UI" panose="020B0502040204020203" pitchFamily="34" charset="0"/>
                <a:cs typeface="Segoe UI" panose="020B0502040204020203" pitchFamily="34" charset="0"/>
                <a:sym typeface="Helvetica"/>
              </a:rPr>
              <a:t>Strateg</a:t>
            </a:r>
            <a:r>
              <a:rPr lang="fr-CH" sz="2400" b="1" err="1">
                <a:solidFill>
                  <a:srgbClr val="002060"/>
                </a:solidFill>
                <a:latin typeface="Segoe UI" panose="020B0502040204020203" pitchFamily="34" charset="0"/>
                <a:cs typeface="Segoe UI" panose="020B0502040204020203" pitchFamily="34" charset="0"/>
                <a:sym typeface="Helvetica"/>
              </a:rPr>
              <a:t>ic</a:t>
            </a:r>
            <a:r>
              <a:rPr lang="fr-CH" sz="2400" b="1">
                <a:solidFill>
                  <a:srgbClr val="002060"/>
                </a:solidFill>
                <a:latin typeface="Segoe UI" panose="020B0502040204020203" pitchFamily="34" charset="0"/>
                <a:cs typeface="Segoe UI" panose="020B0502040204020203" pitchFamily="34" charset="0"/>
                <a:sym typeface="Helvetica"/>
              </a:rPr>
              <a:t> Plan 2024-2027</a:t>
            </a:r>
            <a:br>
              <a:rPr lang="fr-CH" sz="2400" b="1">
                <a:solidFill>
                  <a:srgbClr val="002060"/>
                </a:solidFill>
                <a:latin typeface="Segoe UI" panose="020B0502040204020203" pitchFamily="34" charset="0"/>
                <a:cs typeface="Segoe UI" panose="020B0502040204020203" pitchFamily="34" charset="0"/>
                <a:sym typeface="Helvetica"/>
              </a:rPr>
            </a:br>
            <a:r>
              <a:rPr lang="fr-CH" sz="1800" i="1">
                <a:solidFill>
                  <a:srgbClr val="002060"/>
                </a:solidFill>
                <a:latin typeface="Segoe UI" panose="020B0502040204020203" pitchFamily="34" charset="0"/>
                <a:cs typeface="Segoe UI" panose="020B0502040204020203" pitchFamily="34" charset="0"/>
                <a:sym typeface="Helvetica"/>
              </a:rPr>
              <a:t>The place of </a:t>
            </a:r>
            <a:r>
              <a:rPr lang="fr-CH" sz="1800" i="1" err="1">
                <a:solidFill>
                  <a:srgbClr val="002060"/>
                </a:solidFill>
                <a:latin typeface="Segoe UI" panose="020B0502040204020203" pitchFamily="34" charset="0"/>
                <a:cs typeface="Segoe UI" panose="020B0502040204020203" pitchFamily="34" charset="0"/>
                <a:sym typeface="Helvetica"/>
              </a:rPr>
              <a:t>Earth</a:t>
            </a:r>
            <a:r>
              <a:rPr lang="fr-CH" sz="1800" i="1">
                <a:solidFill>
                  <a:srgbClr val="002060"/>
                </a:solidFill>
                <a:latin typeface="Segoe UI" panose="020B0502040204020203" pitchFamily="34" charset="0"/>
                <a:cs typeface="Segoe UI" panose="020B0502040204020203" pitchFamily="34" charset="0"/>
                <a:sym typeface="Helvetica"/>
              </a:rPr>
              <a:t> system observations and </a:t>
            </a:r>
            <a:r>
              <a:rPr lang="fr-CH" sz="1800" i="1" err="1">
                <a:solidFill>
                  <a:srgbClr val="002060"/>
                </a:solidFill>
                <a:latin typeface="Segoe UI" panose="020B0502040204020203" pitchFamily="34" charset="0"/>
                <a:cs typeface="Segoe UI" panose="020B0502040204020203" pitchFamily="34" charset="0"/>
                <a:sym typeface="Helvetica"/>
              </a:rPr>
              <a:t>predictions</a:t>
            </a:r>
            <a:endParaRPr lang="en-AT" sz="2400">
              <a:solidFill>
                <a:srgbClr val="002060"/>
              </a:solidFill>
              <a:latin typeface="Segoe UI" panose="020B0502040204020203" pitchFamily="34" charset="0"/>
              <a:cs typeface="Segoe UI" panose="020B0502040204020203" pitchFamily="34" charset="0"/>
              <a:sym typeface="Helvetica"/>
            </a:endParaRPr>
          </a:p>
        </p:txBody>
      </p:sp>
      <p:pic>
        <p:nvPicPr>
          <p:cNvPr id="2" name="Picture 1" descr="A person holding a flashlight&#10;&#10;Description automatically generated">
            <a:extLst>
              <a:ext uri="{FF2B5EF4-FFF2-40B4-BE49-F238E27FC236}">
                <a16:creationId xmlns:a16="http://schemas.microsoft.com/office/drawing/2014/main" id="{C503A690-17EA-1425-6B03-E699AEA71AE8}"/>
              </a:ext>
            </a:extLst>
          </p:cNvPr>
          <p:cNvPicPr>
            <a:picLocks noChangeAspect="1"/>
          </p:cNvPicPr>
          <p:nvPr/>
        </p:nvPicPr>
        <p:blipFill>
          <a:blip r:embed="rId3"/>
          <a:stretch>
            <a:fillRect/>
          </a:stretch>
        </p:blipFill>
        <p:spPr>
          <a:xfrm>
            <a:off x="9037984" y="0"/>
            <a:ext cx="4837729" cy="6858000"/>
          </a:xfrm>
          <a:prstGeom prst="rect">
            <a:avLst/>
          </a:prstGeom>
        </p:spPr>
      </p:pic>
      <p:grpSp>
        <p:nvGrpSpPr>
          <p:cNvPr id="115" name="Group 114">
            <a:extLst>
              <a:ext uri="{FF2B5EF4-FFF2-40B4-BE49-F238E27FC236}">
                <a16:creationId xmlns:a16="http://schemas.microsoft.com/office/drawing/2014/main" id="{CBA6D7DF-40FE-FD08-ADB8-2DCEB7054B9E}"/>
              </a:ext>
            </a:extLst>
          </p:cNvPr>
          <p:cNvGrpSpPr/>
          <p:nvPr/>
        </p:nvGrpSpPr>
        <p:grpSpPr>
          <a:xfrm>
            <a:off x="141667" y="992022"/>
            <a:ext cx="8654431" cy="5431105"/>
            <a:chOff x="1764259" y="992023"/>
            <a:chExt cx="8654431" cy="5431105"/>
          </a:xfrm>
        </p:grpSpPr>
        <p:grpSp>
          <p:nvGrpSpPr>
            <p:cNvPr id="80" name="Group 79">
              <a:extLst>
                <a:ext uri="{FF2B5EF4-FFF2-40B4-BE49-F238E27FC236}">
                  <a16:creationId xmlns:a16="http://schemas.microsoft.com/office/drawing/2014/main" id="{BC4993F1-F754-9656-E239-35D1F4C48E81}"/>
                </a:ext>
              </a:extLst>
            </p:cNvPr>
            <p:cNvGrpSpPr/>
            <p:nvPr/>
          </p:nvGrpSpPr>
          <p:grpSpPr>
            <a:xfrm>
              <a:off x="1773310" y="992023"/>
              <a:ext cx="8645380" cy="5431105"/>
              <a:chOff x="254442" y="771279"/>
              <a:chExt cx="8645380" cy="5431105"/>
            </a:xfrm>
          </p:grpSpPr>
          <p:sp>
            <p:nvSpPr>
              <p:cNvPr id="81" name="Rectangle 80">
                <a:extLst>
                  <a:ext uri="{FF2B5EF4-FFF2-40B4-BE49-F238E27FC236}">
                    <a16:creationId xmlns:a16="http://schemas.microsoft.com/office/drawing/2014/main" id="{53047CD5-C177-6BD2-EFD0-E00248634C61}"/>
                  </a:ext>
                </a:extLst>
              </p:cNvPr>
              <p:cNvSpPr/>
              <p:nvPr/>
            </p:nvSpPr>
            <p:spPr>
              <a:xfrm>
                <a:off x="3041849" y="2530784"/>
                <a:ext cx="1431231" cy="1512000"/>
              </a:xfrm>
              <a:prstGeom prst="rect">
                <a:avLst/>
              </a:prstGeom>
              <a:solidFill>
                <a:srgbClr val="005BAA"/>
              </a:solidFill>
              <a:ln>
                <a:solidFill>
                  <a:srgbClr val="005BAA"/>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r" defTabSz="914400" rtl="0" eaLnBrk="1" fontAlgn="auto" latinLnBrk="0" hangingPunct="0">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prstClr val="white"/>
                  </a:solidFill>
                  <a:effectLst/>
                  <a:uLnTx/>
                  <a:uFillTx/>
                  <a:latin typeface="Calibri"/>
                  <a:ea typeface="+mn-ea"/>
                  <a:cs typeface="+mn-cs"/>
                  <a:sym typeface="Helvetica"/>
                </a:endParaRPr>
              </a:p>
              <a:p>
                <a:pPr marL="0" marR="0" lvl="0" indent="0" algn="r" defTabSz="914400" rtl="0" eaLnBrk="1" fontAlgn="auto" latinLnBrk="0" hangingPunct="0">
                  <a:lnSpc>
                    <a:spcPct val="100000"/>
                  </a:lnSpc>
                  <a:spcBef>
                    <a:spcPts val="0"/>
                  </a:spcBef>
                  <a:spcAft>
                    <a:spcPts val="0"/>
                  </a:spcAft>
                  <a:buClrTx/>
                  <a:buSzTx/>
                  <a:buFontTx/>
                  <a:buNone/>
                  <a:tabLst/>
                  <a:defRPr/>
                </a:pPr>
                <a:r>
                  <a:rPr kumimoji="0" lang="fr-CH" sz="1400" b="1" i="0" u="none" strike="noStrike" kern="0" cap="none" spc="0" normalizeH="0" baseline="0" noProof="0">
                    <a:ln>
                      <a:noFill/>
                    </a:ln>
                    <a:solidFill>
                      <a:prstClr val="white"/>
                    </a:solidFill>
                    <a:effectLst/>
                    <a:uLnTx/>
                    <a:uFillTx/>
                    <a:latin typeface="Calibri"/>
                    <a:ea typeface="+mn-ea"/>
                    <a:cs typeface="+mn-cs"/>
                    <a:sym typeface="Helvetica"/>
                  </a:rPr>
                  <a:t>Infrastructure</a:t>
                </a:r>
                <a:endParaRPr kumimoji="0" lang="en-US" sz="1000" b="1" i="0" u="none" strike="noStrike" kern="0" cap="none" spc="0" normalizeH="0" baseline="0" noProof="0">
                  <a:ln>
                    <a:noFill/>
                  </a:ln>
                  <a:solidFill>
                    <a:prstClr val="white"/>
                  </a:solidFill>
                  <a:effectLst/>
                  <a:uLnTx/>
                  <a:uFillTx/>
                  <a:latin typeface="Calibri"/>
                  <a:ea typeface="+mn-ea"/>
                  <a:cs typeface="+mn-cs"/>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white"/>
                  </a:solidFill>
                  <a:effectLst/>
                  <a:uLnTx/>
                  <a:uFillTx/>
                  <a:latin typeface="Calibri"/>
                  <a:ea typeface="+mn-ea"/>
                  <a:cs typeface="+mn-cs"/>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white"/>
                  </a:solidFill>
                  <a:effectLst/>
                  <a:uLnTx/>
                  <a:uFillTx/>
                  <a:latin typeface="Calibri"/>
                  <a:ea typeface="+mn-ea"/>
                  <a:cs typeface="+mn-cs"/>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white"/>
                  </a:solidFill>
                  <a:effectLst/>
                  <a:uLnTx/>
                  <a:uFillTx/>
                  <a:latin typeface="Calibri"/>
                  <a:ea typeface="+mn-ea"/>
                  <a:cs typeface="+mn-cs"/>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Calibri"/>
                    <a:ea typeface="+mn-ea"/>
                    <a:cs typeface="+mn-cs"/>
                    <a:sym typeface="Helvetica"/>
                  </a:rPr>
                  <a:t>Enhance Earth system observations and predictions</a:t>
                </a:r>
              </a:p>
            </p:txBody>
          </p:sp>
          <p:sp>
            <p:nvSpPr>
              <p:cNvPr id="82" name="Rectangle 81">
                <a:extLst>
                  <a:ext uri="{FF2B5EF4-FFF2-40B4-BE49-F238E27FC236}">
                    <a16:creationId xmlns:a16="http://schemas.microsoft.com/office/drawing/2014/main" id="{D4703F1A-264F-C77F-43EF-AE53579BA6D7}"/>
                  </a:ext>
                </a:extLst>
              </p:cNvPr>
              <p:cNvSpPr/>
              <p:nvPr/>
            </p:nvSpPr>
            <p:spPr>
              <a:xfrm>
                <a:off x="1566410" y="2530784"/>
                <a:ext cx="1431231" cy="1512000"/>
              </a:xfrm>
              <a:prstGeom prst="rect">
                <a:avLst/>
              </a:prstGeom>
              <a:solidFill>
                <a:srgbClr val="005BAA"/>
              </a:solidFill>
              <a:ln>
                <a:solidFill>
                  <a:srgbClr val="005BAA"/>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prstClr val="white"/>
                  </a:solidFill>
                  <a:effectLst/>
                  <a:uLnTx/>
                  <a:uFillTx/>
                  <a:latin typeface="Calibri"/>
                  <a:ea typeface="+mn-ea"/>
                  <a:cs typeface="+mn-cs"/>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Calibri"/>
                    <a:ea typeface="+mn-ea"/>
                    <a:cs typeface="+mn-cs"/>
                    <a:sym typeface="Helvetica"/>
                  </a:rPr>
                  <a:t>Services</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white"/>
                  </a:solidFill>
                  <a:effectLst/>
                  <a:uLnTx/>
                  <a:uFillTx/>
                  <a:latin typeface="Calibri"/>
                  <a:ea typeface="+mn-ea"/>
                  <a:cs typeface="+mn-cs"/>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white"/>
                  </a:solidFill>
                  <a:effectLst/>
                  <a:uLnTx/>
                  <a:uFillTx/>
                  <a:latin typeface="Calibri"/>
                  <a:ea typeface="+mn-ea"/>
                  <a:cs typeface="+mn-cs"/>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white"/>
                  </a:solidFill>
                  <a:effectLst/>
                  <a:uLnTx/>
                  <a:uFillTx/>
                  <a:latin typeface="Calibri"/>
                  <a:ea typeface="+mn-ea"/>
                  <a:cs typeface="+mn-cs"/>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Calibri"/>
                    <a:ea typeface="+mn-ea"/>
                    <a:cs typeface="+mn-cs"/>
                    <a:sym typeface="Helvetica"/>
                  </a:rPr>
                  <a:t>Better serve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Calibri"/>
                    <a:ea typeface="+mn-ea"/>
                    <a:cs typeface="+mn-cs"/>
                    <a:sym typeface="Helvetica"/>
                  </a:rPr>
                  <a:t>societal needs</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Calibri"/>
                  <a:ea typeface="+mn-ea"/>
                  <a:cs typeface="+mn-cs"/>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500" b="1" i="0" u="none" strike="noStrike" kern="0" cap="none" spc="0" normalizeH="0" baseline="0" noProof="0">
                  <a:ln>
                    <a:noFill/>
                  </a:ln>
                  <a:solidFill>
                    <a:prstClr val="white"/>
                  </a:solidFill>
                  <a:effectLst/>
                  <a:uLnTx/>
                  <a:uFillTx/>
                  <a:latin typeface="Calibri"/>
                  <a:ea typeface="+mn-ea"/>
                  <a:cs typeface="+mn-cs"/>
                  <a:sym typeface="Helvetica"/>
                </a:endParaRPr>
              </a:p>
            </p:txBody>
          </p:sp>
          <p:sp>
            <p:nvSpPr>
              <p:cNvPr id="83" name="TextBox 82">
                <a:extLst>
                  <a:ext uri="{FF2B5EF4-FFF2-40B4-BE49-F238E27FC236}">
                    <a16:creationId xmlns:a16="http://schemas.microsoft.com/office/drawing/2014/main" id="{46B6713D-91C8-67FD-EC57-2E08643461F2}"/>
                  </a:ext>
                </a:extLst>
              </p:cNvPr>
              <p:cNvSpPr txBox="1"/>
              <p:nvPr/>
            </p:nvSpPr>
            <p:spPr>
              <a:xfrm>
                <a:off x="254442" y="813420"/>
                <a:ext cx="1311968" cy="307777"/>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13529F"/>
                    </a:solidFill>
                    <a:effectLst/>
                    <a:uLnTx/>
                    <a:uFillTx/>
                    <a:latin typeface="Calibri"/>
                    <a:ea typeface="+mj-ea"/>
                    <a:cs typeface="+mj-cs"/>
                    <a:sym typeface="Helvetica"/>
                  </a:rPr>
                  <a:t>VISION 2030</a:t>
                </a:r>
              </a:p>
            </p:txBody>
          </p:sp>
          <p:sp>
            <p:nvSpPr>
              <p:cNvPr id="84" name="TextBox 83">
                <a:extLst>
                  <a:ext uri="{FF2B5EF4-FFF2-40B4-BE49-F238E27FC236}">
                    <a16:creationId xmlns:a16="http://schemas.microsoft.com/office/drawing/2014/main" id="{ABE359C3-8DAD-8444-ECA2-1C7B4B8D43EB}"/>
                  </a:ext>
                </a:extLst>
              </p:cNvPr>
              <p:cNvSpPr txBox="1"/>
              <p:nvPr/>
            </p:nvSpPr>
            <p:spPr>
              <a:xfrm>
                <a:off x="254442" y="2551380"/>
                <a:ext cx="1311968" cy="523220"/>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13529F"/>
                    </a:solidFill>
                    <a:effectLst/>
                    <a:uLnTx/>
                    <a:uFillTx/>
                    <a:latin typeface="Calibri"/>
                    <a:ea typeface="+mj-ea"/>
                    <a:cs typeface="+mj-cs"/>
                    <a:sym typeface="Helvetica"/>
                  </a:rPr>
                  <a:t>LONG-TERM GOALS</a:t>
                </a:r>
              </a:p>
            </p:txBody>
          </p:sp>
          <p:sp>
            <p:nvSpPr>
              <p:cNvPr id="85" name="TextBox 84">
                <a:extLst>
                  <a:ext uri="{FF2B5EF4-FFF2-40B4-BE49-F238E27FC236}">
                    <a16:creationId xmlns:a16="http://schemas.microsoft.com/office/drawing/2014/main" id="{8F4F3287-BDFA-F968-6E03-7DD896366779}"/>
                  </a:ext>
                </a:extLst>
              </p:cNvPr>
              <p:cNvSpPr txBox="1"/>
              <p:nvPr/>
            </p:nvSpPr>
            <p:spPr>
              <a:xfrm>
                <a:off x="254442" y="4102356"/>
                <a:ext cx="1311968" cy="738664"/>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13529F"/>
                    </a:solidFill>
                    <a:effectLst/>
                    <a:uLnTx/>
                    <a:uFillTx/>
                    <a:latin typeface="Calibri"/>
                    <a:ea typeface="+mj-ea"/>
                    <a:cs typeface="+mj-cs"/>
                    <a:sym typeface="Helvetica"/>
                  </a:rPr>
                  <a:t>STRATEGIC OBJECTIVES</a:t>
                </a:r>
              </a:p>
              <a:p>
                <a:pPr marL="0" marR="0" lvl="0" indent="0" algn="r" defTabSz="9144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13529F"/>
                  </a:solidFill>
                  <a:effectLst/>
                  <a:uLnTx/>
                  <a:uFillTx/>
                  <a:latin typeface="Calibri"/>
                  <a:ea typeface="+mj-ea"/>
                  <a:cs typeface="+mj-cs"/>
                  <a:sym typeface="Helvetica"/>
                </a:endParaRPr>
              </a:p>
            </p:txBody>
          </p:sp>
          <p:sp>
            <p:nvSpPr>
              <p:cNvPr id="86" name="Rectangle 85">
                <a:extLst>
                  <a:ext uri="{FF2B5EF4-FFF2-40B4-BE49-F238E27FC236}">
                    <a16:creationId xmlns:a16="http://schemas.microsoft.com/office/drawing/2014/main" id="{53C92BDD-1A74-B370-D61A-72E1DECFF6D6}"/>
                  </a:ext>
                </a:extLst>
              </p:cNvPr>
              <p:cNvSpPr/>
              <p:nvPr/>
            </p:nvSpPr>
            <p:spPr>
              <a:xfrm>
                <a:off x="1566410" y="771279"/>
                <a:ext cx="7333412" cy="877074"/>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5BAA"/>
                    </a:solidFill>
                    <a:effectLst/>
                    <a:uLnTx/>
                    <a:uFillTx/>
                    <a:latin typeface="Calibri"/>
                    <a:ea typeface="+mn-ea"/>
                    <a:cs typeface="+mn-cs"/>
                    <a:sym typeface="Helvetica"/>
                  </a:rPr>
                  <a:t>By 2030, we see a world where all nations, especially the most vulnerable, are more </a:t>
                </a:r>
                <a:r>
                  <a:rPr kumimoji="0" lang="en-US" sz="1400" b="1" i="0" u="none" strike="noStrike" kern="0" cap="none" spc="0" normalizeH="0" baseline="0" noProof="0">
                    <a:ln>
                      <a:noFill/>
                    </a:ln>
                    <a:solidFill>
                      <a:srgbClr val="005BAA"/>
                    </a:solidFill>
                    <a:effectLst/>
                    <a:uLnTx/>
                    <a:uFillTx/>
                    <a:latin typeface="Calibri"/>
                    <a:ea typeface="+mn-ea"/>
                    <a:cs typeface="+mn-cs"/>
                    <a:sym typeface="Helvetica"/>
                  </a:rPr>
                  <a:t>resilient</a:t>
                </a:r>
                <a:r>
                  <a:rPr kumimoji="0" lang="en-US" sz="1400" b="0" i="0" u="none" strike="noStrike" kern="0" cap="none" spc="0" normalizeH="0" baseline="0" noProof="0">
                    <a:ln>
                      <a:noFill/>
                    </a:ln>
                    <a:solidFill>
                      <a:srgbClr val="005BAA"/>
                    </a:solidFill>
                    <a:effectLst/>
                    <a:uLnTx/>
                    <a:uFillTx/>
                    <a:latin typeface="Calibri"/>
                    <a:ea typeface="+mn-ea"/>
                    <a:cs typeface="+mn-cs"/>
                    <a:sym typeface="Helvetica"/>
                  </a:rPr>
                  <a:t> to the socioeconomic consequences of </a:t>
                </a:r>
                <a:r>
                  <a:rPr kumimoji="0" lang="en-US" sz="1400" b="1" i="0" u="none" strike="noStrike" kern="0" cap="none" spc="0" normalizeH="0" baseline="0" noProof="0">
                    <a:ln>
                      <a:noFill/>
                    </a:ln>
                    <a:solidFill>
                      <a:srgbClr val="005BAA"/>
                    </a:solidFill>
                    <a:effectLst/>
                    <a:uLnTx/>
                    <a:uFillTx/>
                    <a:latin typeface="Calibri"/>
                    <a:ea typeface="+mn-ea"/>
                    <a:cs typeface="+mn-cs"/>
                    <a:sym typeface="Helvetica"/>
                  </a:rPr>
                  <a:t>extreme weather, climate, water and other environmental events</a:t>
                </a:r>
                <a:r>
                  <a:rPr kumimoji="0" lang="en-US" sz="1400" b="0" i="0" u="none" strike="noStrike" kern="0" cap="none" spc="0" normalizeH="0" baseline="0" noProof="0">
                    <a:ln>
                      <a:noFill/>
                    </a:ln>
                    <a:solidFill>
                      <a:srgbClr val="005BAA"/>
                    </a:solidFill>
                    <a:effectLst/>
                    <a:uLnTx/>
                    <a:uFillTx/>
                    <a:latin typeface="Calibri"/>
                    <a:ea typeface="+mn-ea"/>
                    <a:cs typeface="+mn-cs"/>
                    <a:sym typeface="Helvetica"/>
                  </a:rPr>
                  <a:t>; and underpin their sustainable development through the </a:t>
                </a:r>
                <a:r>
                  <a:rPr kumimoji="0" lang="en-US" sz="1400" b="1" i="0" u="none" strike="noStrike" kern="0" cap="none" spc="0" normalizeH="0" baseline="0" noProof="0">
                    <a:ln>
                      <a:noFill/>
                    </a:ln>
                    <a:solidFill>
                      <a:srgbClr val="005BAA"/>
                    </a:solidFill>
                    <a:effectLst/>
                    <a:uLnTx/>
                    <a:uFillTx/>
                    <a:latin typeface="Calibri"/>
                    <a:ea typeface="+mn-ea"/>
                    <a:cs typeface="+mn-cs"/>
                    <a:sym typeface="Helvetica"/>
                  </a:rPr>
                  <a:t>best possible services</a:t>
                </a:r>
                <a:r>
                  <a:rPr kumimoji="0" lang="en-US" sz="1400" b="0" i="0" u="none" strike="noStrike" kern="0" cap="none" spc="0" normalizeH="0" baseline="0" noProof="0">
                    <a:ln>
                      <a:noFill/>
                    </a:ln>
                    <a:solidFill>
                      <a:srgbClr val="005BAA"/>
                    </a:solidFill>
                    <a:effectLst/>
                    <a:uLnTx/>
                    <a:uFillTx/>
                    <a:latin typeface="Calibri"/>
                    <a:ea typeface="+mn-ea"/>
                    <a:cs typeface="+mn-cs"/>
                    <a:sym typeface="Helvetica"/>
                  </a:rPr>
                  <a:t>, whether over land, at sea or in the air</a:t>
                </a:r>
                <a:endParaRPr kumimoji="0" lang="en-US" sz="1600" b="0" i="1" u="sng" strike="noStrike" kern="0" cap="none" spc="0" normalizeH="0" baseline="0" noProof="0">
                  <a:ln>
                    <a:noFill/>
                  </a:ln>
                  <a:solidFill>
                    <a:srgbClr val="005BAA"/>
                  </a:solidFill>
                  <a:effectLst/>
                  <a:uLnTx/>
                  <a:uFillTx/>
                  <a:latin typeface="Calibri"/>
                  <a:ea typeface="+mn-ea"/>
                  <a:cs typeface="+mn-cs"/>
                  <a:sym typeface="Helvetica"/>
                </a:endParaRPr>
              </a:p>
            </p:txBody>
          </p:sp>
          <p:pic>
            <p:nvPicPr>
              <p:cNvPr id="87" name="Picture 86">
                <a:extLst>
                  <a:ext uri="{FF2B5EF4-FFF2-40B4-BE49-F238E27FC236}">
                    <a16:creationId xmlns:a16="http://schemas.microsoft.com/office/drawing/2014/main" id="{9E9A3704-4785-8576-41A9-3D0392C042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963" y="2735357"/>
                <a:ext cx="658348" cy="697848"/>
              </a:xfrm>
              <a:prstGeom prst="rect">
                <a:avLst/>
              </a:prstGeom>
            </p:spPr>
          </p:pic>
          <p:pic>
            <p:nvPicPr>
              <p:cNvPr id="88" name="Picture 87">
                <a:extLst>
                  <a:ext uri="{FF2B5EF4-FFF2-40B4-BE49-F238E27FC236}">
                    <a16:creationId xmlns:a16="http://schemas.microsoft.com/office/drawing/2014/main" id="{CBB43BDC-42D1-C27C-16BE-29EE466B54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2040" y="2838584"/>
                <a:ext cx="504000" cy="534239"/>
              </a:xfrm>
              <a:prstGeom prst="rect">
                <a:avLst/>
              </a:prstGeom>
            </p:spPr>
          </p:pic>
          <p:sp>
            <p:nvSpPr>
              <p:cNvPr id="89" name="Rectangle 88">
                <a:extLst>
                  <a:ext uri="{FF2B5EF4-FFF2-40B4-BE49-F238E27FC236}">
                    <a16:creationId xmlns:a16="http://schemas.microsoft.com/office/drawing/2014/main" id="{AF49B76B-9057-FB7A-73D9-1D2C7393220F}"/>
                  </a:ext>
                </a:extLst>
              </p:cNvPr>
              <p:cNvSpPr/>
              <p:nvPr/>
            </p:nvSpPr>
            <p:spPr>
              <a:xfrm>
                <a:off x="4517288" y="2530784"/>
                <a:ext cx="1431231" cy="1512000"/>
              </a:xfrm>
              <a:prstGeom prst="rect">
                <a:avLst/>
              </a:prstGeom>
              <a:solidFill>
                <a:srgbClr val="005BAA"/>
              </a:solidFill>
              <a:ln>
                <a:solidFill>
                  <a:srgbClr val="005BAA"/>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prstClr val="white"/>
                  </a:solidFill>
                  <a:effectLst/>
                  <a:uLnTx/>
                  <a:uFillTx/>
                  <a:latin typeface="Calibri"/>
                  <a:ea typeface="+mn-ea"/>
                  <a:cs typeface="+mn-cs"/>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Calibri"/>
                    <a:ea typeface="+mn-ea"/>
                    <a:cs typeface="+mn-cs"/>
                    <a:sym typeface="Helvetica"/>
                  </a:rPr>
                  <a:t>Science &amp; Innovations</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white"/>
                  </a:solidFill>
                  <a:effectLst/>
                  <a:uLnTx/>
                  <a:uFillTx/>
                  <a:latin typeface="Calibri"/>
                  <a:ea typeface="+mn-ea"/>
                  <a:cs typeface="+mn-cs"/>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white"/>
                  </a:solidFill>
                  <a:effectLst/>
                  <a:uLnTx/>
                  <a:uFillTx/>
                  <a:latin typeface="Calibri"/>
                  <a:ea typeface="+mn-ea"/>
                  <a:cs typeface="+mn-cs"/>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white"/>
                  </a:solidFill>
                  <a:effectLst/>
                  <a:uLnTx/>
                  <a:uFillTx/>
                  <a:latin typeface="Calibri"/>
                  <a:ea typeface="+mn-ea"/>
                  <a:cs typeface="+mn-cs"/>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Calibri"/>
                    <a:ea typeface="+mn-ea"/>
                    <a:cs typeface="+mn-cs"/>
                    <a:sym typeface="Helvetica"/>
                  </a:rPr>
                  <a:t>Advance targeted research</a:t>
                </a:r>
              </a:p>
            </p:txBody>
          </p:sp>
          <p:pic>
            <p:nvPicPr>
              <p:cNvPr id="90" name="Picture 89">
                <a:extLst>
                  <a:ext uri="{FF2B5EF4-FFF2-40B4-BE49-F238E27FC236}">
                    <a16:creationId xmlns:a16="http://schemas.microsoft.com/office/drawing/2014/main" id="{F8F6138E-B02F-5DE1-3803-538A298A55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6937" y="2950722"/>
                <a:ext cx="584486" cy="499735"/>
              </a:xfrm>
              <a:prstGeom prst="rect">
                <a:avLst/>
              </a:prstGeom>
            </p:spPr>
          </p:pic>
          <p:sp>
            <p:nvSpPr>
              <p:cNvPr id="91" name="Rectangle 90">
                <a:extLst>
                  <a:ext uri="{FF2B5EF4-FFF2-40B4-BE49-F238E27FC236}">
                    <a16:creationId xmlns:a16="http://schemas.microsoft.com/office/drawing/2014/main" id="{2279FF87-7DA8-51E3-EC8C-5759C617F098}"/>
                  </a:ext>
                </a:extLst>
              </p:cNvPr>
              <p:cNvSpPr/>
              <p:nvPr/>
            </p:nvSpPr>
            <p:spPr>
              <a:xfrm>
                <a:off x="5992727" y="2530783"/>
                <a:ext cx="1431231" cy="1512000"/>
              </a:xfrm>
              <a:prstGeom prst="rect">
                <a:avLst/>
              </a:prstGeom>
              <a:solidFill>
                <a:srgbClr val="005BAA"/>
              </a:solidFill>
              <a:ln>
                <a:solidFill>
                  <a:srgbClr val="005BAA"/>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prstClr val="white"/>
                  </a:solidFill>
                  <a:effectLst/>
                  <a:uLnTx/>
                  <a:uFillTx/>
                  <a:latin typeface="Calibri"/>
                  <a:ea typeface="+mn-ea"/>
                  <a:cs typeface="+mn-cs"/>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Calibri"/>
                    <a:ea typeface="+mn-ea"/>
                    <a:cs typeface="+mn-cs"/>
                    <a:sym typeface="Helvetica"/>
                  </a:rPr>
                  <a:t> Member Services</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white"/>
                  </a:solidFill>
                  <a:effectLst/>
                  <a:uLnTx/>
                  <a:uFillTx/>
                  <a:latin typeface="Calibri"/>
                  <a:ea typeface="+mn-ea"/>
                  <a:cs typeface="+mn-cs"/>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white"/>
                  </a:solidFill>
                  <a:effectLst/>
                  <a:uLnTx/>
                  <a:uFillTx/>
                  <a:latin typeface="Calibri"/>
                  <a:ea typeface="+mn-ea"/>
                  <a:cs typeface="+mn-cs"/>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Calibri"/>
                    <a:ea typeface="+mn-ea"/>
                    <a:cs typeface="+mn-cs"/>
                    <a:sym typeface="Helvetica"/>
                  </a:rPr>
                  <a:t>Close the </a:t>
                </a:r>
                <a:br>
                  <a:rPr kumimoji="0" lang="en-US" sz="1000" b="1" i="0" u="none" strike="noStrike" kern="0" cap="none" spc="0" normalizeH="0" baseline="0" noProof="0">
                    <a:ln>
                      <a:noFill/>
                    </a:ln>
                    <a:solidFill>
                      <a:prstClr val="white"/>
                    </a:solidFill>
                    <a:effectLst/>
                    <a:uLnTx/>
                    <a:uFillTx/>
                    <a:latin typeface="Calibri"/>
                    <a:ea typeface="+mn-ea"/>
                    <a:cs typeface="+mn-cs"/>
                    <a:sym typeface="Helvetica"/>
                  </a:rPr>
                </a:br>
                <a:r>
                  <a:rPr kumimoji="0" lang="en-US" sz="1000" b="1" i="0" u="none" strike="noStrike" kern="0" cap="none" spc="0" normalizeH="0" baseline="0" noProof="0">
                    <a:ln>
                      <a:noFill/>
                    </a:ln>
                    <a:solidFill>
                      <a:prstClr val="white"/>
                    </a:solidFill>
                    <a:effectLst/>
                    <a:uLnTx/>
                    <a:uFillTx/>
                    <a:latin typeface="Calibri"/>
                    <a:ea typeface="+mn-ea"/>
                    <a:cs typeface="+mn-cs"/>
                    <a:sym typeface="Helvetica"/>
                  </a:rPr>
                  <a:t>capacity gap</a:t>
                </a:r>
              </a:p>
            </p:txBody>
          </p:sp>
          <p:pic>
            <p:nvPicPr>
              <p:cNvPr id="92" name="Picture 3" descr="\\INTERNAL.WMO.INT\UserData\redirected\cnovenario\Documents\Icons\handshake_white.png">
                <a:extLst>
                  <a:ext uri="{FF2B5EF4-FFF2-40B4-BE49-F238E27FC236}">
                    <a16:creationId xmlns:a16="http://schemas.microsoft.com/office/drawing/2014/main" id="{5CBCC735-85DC-1CAA-5E01-3ACAF997AA4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95530" y="2942497"/>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93" name="Rectangle 92">
                <a:extLst>
                  <a:ext uri="{FF2B5EF4-FFF2-40B4-BE49-F238E27FC236}">
                    <a16:creationId xmlns:a16="http://schemas.microsoft.com/office/drawing/2014/main" id="{AAA29BE1-95BB-D57D-9722-18562BC1457A}"/>
                  </a:ext>
                </a:extLst>
              </p:cNvPr>
              <p:cNvSpPr/>
              <p:nvPr/>
            </p:nvSpPr>
            <p:spPr>
              <a:xfrm>
                <a:off x="7468166" y="2530784"/>
                <a:ext cx="1431231" cy="1512000"/>
              </a:xfrm>
              <a:prstGeom prst="rect">
                <a:avLst/>
              </a:prstGeom>
              <a:solidFill>
                <a:srgbClr val="005BAA"/>
              </a:solidFill>
              <a:ln>
                <a:solidFill>
                  <a:srgbClr val="005BAA"/>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prstClr val="white"/>
                  </a:solidFill>
                  <a:effectLst/>
                  <a:uLnTx/>
                  <a:uFillTx/>
                  <a:latin typeface="Calibri"/>
                  <a:ea typeface="+mn-ea"/>
                  <a:cs typeface="+mn-cs"/>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Calibri"/>
                    <a:ea typeface="+mn-ea"/>
                    <a:cs typeface="+mn-cs"/>
                    <a:sym typeface="Helvetica"/>
                  </a:rPr>
                  <a:t>Smart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Calibri"/>
                    <a:ea typeface="+mn-ea"/>
                    <a:cs typeface="+mn-cs"/>
                    <a:sym typeface="Helvetica"/>
                  </a:rPr>
                  <a:t>Organization</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Calibri"/>
                  <a:ea typeface="+mn-ea"/>
                  <a:cs typeface="+mn-cs"/>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Calibri"/>
                  <a:ea typeface="+mn-ea"/>
                  <a:cs typeface="+mn-cs"/>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Calibri"/>
                  <a:ea typeface="+mn-ea"/>
                  <a:cs typeface="+mn-cs"/>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Calibri"/>
                    <a:ea typeface="+mn-ea"/>
                    <a:cs typeface="+mn-cs"/>
                    <a:sym typeface="Helvetica"/>
                  </a:rPr>
                  <a:t>Strategic realignment of structure and programmes</a:t>
                </a:r>
                <a:endParaRPr kumimoji="0" lang="en-US" sz="700" b="1" i="0" u="none" strike="noStrike" kern="0" cap="none" spc="0" normalizeH="0" baseline="0" noProof="0">
                  <a:ln>
                    <a:noFill/>
                  </a:ln>
                  <a:solidFill>
                    <a:prstClr val="white"/>
                  </a:solidFill>
                  <a:effectLst/>
                  <a:uLnTx/>
                  <a:uFillTx/>
                  <a:latin typeface="Calibri"/>
                  <a:ea typeface="+mn-ea"/>
                  <a:cs typeface="+mn-cs"/>
                  <a:sym typeface="Helvetica"/>
                </a:endParaRPr>
              </a:p>
            </p:txBody>
          </p:sp>
          <p:grpSp>
            <p:nvGrpSpPr>
              <p:cNvPr id="94" name="Group 93">
                <a:extLst>
                  <a:ext uri="{FF2B5EF4-FFF2-40B4-BE49-F238E27FC236}">
                    <a16:creationId xmlns:a16="http://schemas.microsoft.com/office/drawing/2014/main" id="{D26F8852-3DDB-2B14-4C30-82A5EBD80EA8}"/>
                  </a:ext>
                </a:extLst>
              </p:cNvPr>
              <p:cNvGrpSpPr/>
              <p:nvPr/>
            </p:nvGrpSpPr>
            <p:grpSpPr>
              <a:xfrm>
                <a:off x="7980735" y="3117619"/>
                <a:ext cx="409995" cy="291402"/>
                <a:chOff x="826419" y="5447130"/>
                <a:chExt cx="427450" cy="303808"/>
              </a:xfrm>
            </p:grpSpPr>
            <p:sp>
              <p:nvSpPr>
                <p:cNvPr id="105" name="Oval 104">
                  <a:extLst>
                    <a:ext uri="{FF2B5EF4-FFF2-40B4-BE49-F238E27FC236}">
                      <a16:creationId xmlns:a16="http://schemas.microsoft.com/office/drawing/2014/main" id="{37F3EE56-CB93-03AE-8E99-D686D19216DA}"/>
                    </a:ext>
                  </a:extLst>
                </p:cNvPr>
                <p:cNvSpPr/>
                <p:nvPr/>
              </p:nvSpPr>
              <p:spPr>
                <a:xfrm>
                  <a:off x="984075" y="5447130"/>
                  <a:ext cx="112138" cy="11213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a:ea typeface="+mn-ea"/>
                    <a:cs typeface="+mn-cs"/>
                    <a:sym typeface="Helvetica"/>
                  </a:endParaRPr>
                </a:p>
              </p:txBody>
            </p:sp>
            <p:sp>
              <p:nvSpPr>
                <p:cNvPr id="106" name="Oval 105">
                  <a:extLst>
                    <a:ext uri="{FF2B5EF4-FFF2-40B4-BE49-F238E27FC236}">
                      <a16:creationId xmlns:a16="http://schemas.microsoft.com/office/drawing/2014/main" id="{97ABA4D2-FE43-CFAB-1EF6-002D870E0C7E}"/>
                    </a:ext>
                  </a:extLst>
                </p:cNvPr>
                <p:cNvSpPr/>
                <p:nvPr/>
              </p:nvSpPr>
              <p:spPr>
                <a:xfrm>
                  <a:off x="984075" y="5638800"/>
                  <a:ext cx="112138" cy="11213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a:ea typeface="+mn-ea"/>
                    <a:cs typeface="+mn-cs"/>
                    <a:sym typeface="Helvetica"/>
                  </a:endParaRPr>
                </a:p>
              </p:txBody>
            </p:sp>
            <p:sp>
              <p:nvSpPr>
                <p:cNvPr id="107" name="Oval 106">
                  <a:extLst>
                    <a:ext uri="{FF2B5EF4-FFF2-40B4-BE49-F238E27FC236}">
                      <a16:creationId xmlns:a16="http://schemas.microsoft.com/office/drawing/2014/main" id="{5B8B92B9-1F9B-44FF-8216-1048508E904A}"/>
                    </a:ext>
                  </a:extLst>
                </p:cNvPr>
                <p:cNvSpPr/>
                <p:nvPr/>
              </p:nvSpPr>
              <p:spPr>
                <a:xfrm>
                  <a:off x="1141731" y="5638800"/>
                  <a:ext cx="112138" cy="11213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a:ea typeface="+mn-ea"/>
                    <a:cs typeface="+mn-cs"/>
                    <a:sym typeface="Helvetica"/>
                  </a:endParaRPr>
                </a:p>
              </p:txBody>
            </p:sp>
            <p:sp>
              <p:nvSpPr>
                <p:cNvPr id="108" name="Oval 107">
                  <a:extLst>
                    <a:ext uri="{FF2B5EF4-FFF2-40B4-BE49-F238E27FC236}">
                      <a16:creationId xmlns:a16="http://schemas.microsoft.com/office/drawing/2014/main" id="{167CDC5F-A45E-0DA0-1FEE-C907A01C6A6E}"/>
                    </a:ext>
                  </a:extLst>
                </p:cNvPr>
                <p:cNvSpPr/>
                <p:nvPr/>
              </p:nvSpPr>
              <p:spPr>
                <a:xfrm>
                  <a:off x="826419" y="5638800"/>
                  <a:ext cx="112138" cy="11213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a:ea typeface="+mn-ea"/>
                    <a:cs typeface="+mn-cs"/>
                    <a:sym typeface="Helvetica"/>
                  </a:endParaRPr>
                </a:p>
              </p:txBody>
            </p:sp>
            <p:cxnSp>
              <p:nvCxnSpPr>
                <p:cNvPr id="109" name="Straight Connector 108">
                  <a:extLst>
                    <a:ext uri="{FF2B5EF4-FFF2-40B4-BE49-F238E27FC236}">
                      <a16:creationId xmlns:a16="http://schemas.microsoft.com/office/drawing/2014/main" id="{F3E82C5C-7F38-A9E3-FDD3-DEA58E03C988}"/>
                    </a:ext>
                  </a:extLst>
                </p:cNvPr>
                <p:cNvCxnSpPr/>
                <p:nvPr/>
              </p:nvCxnSpPr>
              <p:spPr>
                <a:xfrm>
                  <a:off x="1040144" y="5554505"/>
                  <a:ext cx="0" cy="1080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C1B2E3E4-E5F6-D6C3-73AE-347D89AC08CC}"/>
                    </a:ext>
                  </a:extLst>
                </p:cNvPr>
                <p:cNvCxnSpPr/>
                <p:nvPr/>
              </p:nvCxnSpPr>
              <p:spPr>
                <a:xfrm flipV="1">
                  <a:off x="882488" y="5592609"/>
                  <a:ext cx="0" cy="7953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80E41125-2902-7A82-B27E-A0798769C23E}"/>
                    </a:ext>
                  </a:extLst>
                </p:cNvPr>
                <p:cNvCxnSpPr/>
                <p:nvPr/>
              </p:nvCxnSpPr>
              <p:spPr>
                <a:xfrm flipV="1">
                  <a:off x="1197800" y="5592609"/>
                  <a:ext cx="0" cy="7953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FEE019B1-29B2-3194-BB6A-E35098263B72}"/>
                    </a:ext>
                  </a:extLst>
                </p:cNvPr>
                <p:cNvCxnSpPr/>
                <p:nvPr/>
              </p:nvCxnSpPr>
              <p:spPr>
                <a:xfrm>
                  <a:off x="867610" y="5596267"/>
                  <a:ext cx="3420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95" name="TextBox 94">
                <a:extLst>
                  <a:ext uri="{FF2B5EF4-FFF2-40B4-BE49-F238E27FC236}">
                    <a16:creationId xmlns:a16="http://schemas.microsoft.com/office/drawing/2014/main" id="{11C959D8-6228-6FAC-5CD4-5A0045A0AA5B}"/>
                  </a:ext>
                </a:extLst>
              </p:cNvPr>
              <p:cNvSpPr txBox="1"/>
              <p:nvPr/>
            </p:nvSpPr>
            <p:spPr>
              <a:xfrm>
                <a:off x="1557784" y="2490998"/>
                <a:ext cx="368300" cy="523220"/>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Calibri"/>
                    <a:ea typeface="+mj-ea"/>
                    <a:cs typeface="+mj-cs"/>
                    <a:sym typeface="Helvetica"/>
                  </a:rPr>
                  <a:t>1</a:t>
                </a:r>
              </a:p>
            </p:txBody>
          </p:sp>
          <p:sp>
            <p:nvSpPr>
              <p:cNvPr id="96" name="TextBox 95">
                <a:extLst>
                  <a:ext uri="{FF2B5EF4-FFF2-40B4-BE49-F238E27FC236}">
                    <a16:creationId xmlns:a16="http://schemas.microsoft.com/office/drawing/2014/main" id="{1875534B-83CB-B0F3-11D2-B70E5624BEC1}"/>
                  </a:ext>
                </a:extLst>
              </p:cNvPr>
              <p:cNvSpPr txBox="1"/>
              <p:nvPr/>
            </p:nvSpPr>
            <p:spPr>
              <a:xfrm>
                <a:off x="7468166" y="2490998"/>
                <a:ext cx="368300" cy="523220"/>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Calibri"/>
                    <a:ea typeface="+mj-ea"/>
                    <a:cs typeface="+mj-cs"/>
                    <a:sym typeface="Helvetica"/>
                  </a:rPr>
                  <a:t>5</a:t>
                </a:r>
              </a:p>
            </p:txBody>
          </p:sp>
          <p:sp>
            <p:nvSpPr>
              <p:cNvPr id="97" name="TextBox 96">
                <a:extLst>
                  <a:ext uri="{FF2B5EF4-FFF2-40B4-BE49-F238E27FC236}">
                    <a16:creationId xmlns:a16="http://schemas.microsoft.com/office/drawing/2014/main" id="{87947DED-2EBB-452E-FD26-B3B4ECAA4BB7}"/>
                  </a:ext>
                </a:extLst>
              </p:cNvPr>
              <p:cNvSpPr txBox="1"/>
              <p:nvPr/>
            </p:nvSpPr>
            <p:spPr>
              <a:xfrm>
                <a:off x="2994436" y="2490998"/>
                <a:ext cx="368300" cy="523220"/>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Calibri"/>
                    <a:ea typeface="+mj-ea"/>
                    <a:cs typeface="+mj-cs"/>
                    <a:sym typeface="Helvetica"/>
                  </a:rPr>
                  <a:t>2</a:t>
                </a:r>
              </a:p>
            </p:txBody>
          </p:sp>
          <p:sp>
            <p:nvSpPr>
              <p:cNvPr id="98" name="TextBox 97">
                <a:extLst>
                  <a:ext uri="{FF2B5EF4-FFF2-40B4-BE49-F238E27FC236}">
                    <a16:creationId xmlns:a16="http://schemas.microsoft.com/office/drawing/2014/main" id="{6244D8B4-B16C-09CD-A026-F4C054E0DF0A}"/>
                  </a:ext>
                </a:extLst>
              </p:cNvPr>
              <p:cNvSpPr txBox="1"/>
              <p:nvPr/>
            </p:nvSpPr>
            <p:spPr>
              <a:xfrm>
                <a:off x="4512975" y="2490998"/>
                <a:ext cx="368300" cy="523220"/>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Calibri"/>
                    <a:ea typeface="+mj-ea"/>
                    <a:cs typeface="+mj-cs"/>
                    <a:sym typeface="Helvetica"/>
                  </a:rPr>
                  <a:t>3</a:t>
                </a:r>
              </a:p>
            </p:txBody>
          </p:sp>
          <p:sp>
            <p:nvSpPr>
              <p:cNvPr id="99" name="TextBox 98">
                <a:extLst>
                  <a:ext uri="{FF2B5EF4-FFF2-40B4-BE49-F238E27FC236}">
                    <a16:creationId xmlns:a16="http://schemas.microsoft.com/office/drawing/2014/main" id="{5E876DD3-56C8-5FC5-8199-5D66D4BA8045}"/>
                  </a:ext>
                </a:extLst>
              </p:cNvPr>
              <p:cNvSpPr txBox="1"/>
              <p:nvPr/>
            </p:nvSpPr>
            <p:spPr>
              <a:xfrm>
                <a:off x="5990570" y="2490998"/>
                <a:ext cx="368300" cy="523220"/>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Calibri"/>
                    <a:ea typeface="+mj-ea"/>
                    <a:cs typeface="+mj-cs"/>
                    <a:sym typeface="Helvetica"/>
                  </a:rPr>
                  <a:t>4</a:t>
                </a:r>
              </a:p>
            </p:txBody>
          </p:sp>
          <p:sp>
            <p:nvSpPr>
              <p:cNvPr id="100" name="Rectangle 99">
                <a:extLst>
                  <a:ext uri="{FF2B5EF4-FFF2-40B4-BE49-F238E27FC236}">
                    <a16:creationId xmlns:a16="http://schemas.microsoft.com/office/drawing/2014/main" id="{27691FDC-020E-DB98-727A-F5F2C609D366}"/>
                  </a:ext>
                </a:extLst>
              </p:cNvPr>
              <p:cNvSpPr/>
              <p:nvPr/>
            </p:nvSpPr>
            <p:spPr>
              <a:xfrm>
                <a:off x="3033223" y="4102356"/>
                <a:ext cx="1431231" cy="2100028"/>
              </a:xfrm>
              <a:prstGeom prst="rect">
                <a:avLst/>
              </a:prstGeom>
              <a:noFill/>
              <a:ln>
                <a:solidFill>
                  <a:srgbClr val="1869CA"/>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171450" marR="0" lvl="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1869CA"/>
                    </a:solidFill>
                    <a:effectLst/>
                    <a:uLnTx/>
                    <a:uFillTx/>
                    <a:latin typeface="Calibri"/>
                    <a:ea typeface="+mn-ea"/>
                    <a:cs typeface="+mn-cs"/>
                    <a:sym typeface="Helvetica"/>
                  </a:rPr>
                  <a:t>Optimize</a:t>
                </a:r>
                <a:r>
                  <a:rPr kumimoji="0" lang="en-US" sz="1000" b="1" i="0" u="none" strike="noStrike" kern="0" cap="none" spc="0" normalizeH="0" baseline="0" noProof="0">
                    <a:ln>
                      <a:noFill/>
                    </a:ln>
                    <a:solidFill>
                      <a:srgbClr val="1869CA"/>
                    </a:solidFill>
                    <a:effectLst/>
                    <a:uLnTx/>
                    <a:uFillTx/>
                    <a:latin typeface="Calibri"/>
                    <a:ea typeface="+mn-ea"/>
                    <a:cs typeface="+mn-cs"/>
                    <a:sym typeface="Helvetica"/>
                  </a:rPr>
                  <a:t> observation data acquisition</a:t>
                </a:r>
              </a:p>
              <a:p>
                <a:pPr marL="171450" marR="0" lvl="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1869CA"/>
                    </a:solidFill>
                    <a:effectLst/>
                    <a:uLnTx/>
                    <a:uFillTx/>
                    <a:latin typeface="Calibri"/>
                    <a:ea typeface="+mn-ea"/>
                    <a:cs typeface="+mn-cs"/>
                    <a:sym typeface="Helvetica"/>
                  </a:rPr>
                  <a:t>Improve access to, exchange and management of </a:t>
                </a:r>
                <a:r>
                  <a:rPr kumimoji="0" lang="en-US" sz="1000" b="1" i="0" u="none" strike="noStrike" kern="0" cap="none" spc="0" normalizeH="0" baseline="0" noProof="0">
                    <a:ln>
                      <a:noFill/>
                    </a:ln>
                    <a:solidFill>
                      <a:srgbClr val="1869CA"/>
                    </a:solidFill>
                    <a:effectLst/>
                    <a:uLnTx/>
                    <a:uFillTx/>
                    <a:latin typeface="Calibri"/>
                    <a:ea typeface="+mn-ea"/>
                    <a:cs typeface="+mn-cs"/>
                    <a:sym typeface="Helvetica"/>
                  </a:rPr>
                  <a:t>Earth system observation data and products</a:t>
                </a:r>
              </a:p>
              <a:p>
                <a:pPr marL="171450" marR="0" lvl="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1869CA"/>
                    </a:solidFill>
                    <a:effectLst/>
                    <a:uLnTx/>
                    <a:uFillTx/>
                    <a:latin typeface="Calibri"/>
                    <a:ea typeface="+mn-ea"/>
                    <a:cs typeface="+mn-cs"/>
                    <a:sym typeface="Helvetica"/>
                  </a:rPr>
                  <a:t>Enable access and use of </a:t>
                </a:r>
                <a:r>
                  <a:rPr kumimoji="0" lang="en-US" sz="1000" b="1" i="0" u="none" strike="noStrike" kern="0" cap="none" spc="0" normalizeH="0" baseline="0" noProof="0">
                    <a:ln>
                      <a:noFill/>
                    </a:ln>
                    <a:solidFill>
                      <a:srgbClr val="1869CA"/>
                    </a:solidFill>
                    <a:effectLst/>
                    <a:uLnTx/>
                    <a:uFillTx/>
                    <a:latin typeface="Calibri"/>
                    <a:ea typeface="+mn-ea"/>
                    <a:cs typeface="+mn-cs"/>
                    <a:sym typeface="Helvetica"/>
                  </a:rPr>
                  <a:t>numerical analysis and prediction products</a:t>
                </a:r>
              </a:p>
            </p:txBody>
          </p:sp>
          <p:sp>
            <p:nvSpPr>
              <p:cNvPr id="101" name="Rectangle 100">
                <a:extLst>
                  <a:ext uri="{FF2B5EF4-FFF2-40B4-BE49-F238E27FC236}">
                    <a16:creationId xmlns:a16="http://schemas.microsoft.com/office/drawing/2014/main" id="{5B35C40C-E7DE-FEDD-81ED-F50E516FA129}"/>
                  </a:ext>
                </a:extLst>
              </p:cNvPr>
              <p:cNvSpPr/>
              <p:nvPr/>
            </p:nvSpPr>
            <p:spPr>
              <a:xfrm>
                <a:off x="1557784" y="4102356"/>
                <a:ext cx="1431231" cy="2100028"/>
              </a:xfrm>
              <a:prstGeom prst="rect">
                <a:avLst/>
              </a:prstGeom>
              <a:noFill/>
              <a:ln>
                <a:solidFill>
                  <a:srgbClr val="1869CA"/>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171450" marR="0" lvl="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900" i="0" u="none" strike="noStrike" kern="0" cap="none" spc="0" normalizeH="0" baseline="0" noProof="0">
                    <a:ln>
                      <a:noFill/>
                    </a:ln>
                    <a:solidFill>
                      <a:srgbClr val="1869CA"/>
                    </a:solidFill>
                    <a:effectLst/>
                    <a:uLnTx/>
                    <a:uFillTx/>
                    <a:latin typeface="Calibri"/>
                    <a:ea typeface="+mn-ea"/>
                    <a:cs typeface="+mn-cs"/>
                    <a:sym typeface="Helvetica"/>
                  </a:rPr>
                  <a:t>National </a:t>
                </a:r>
                <a:r>
                  <a:rPr kumimoji="0" lang="en-US" sz="900" b="1" i="0" u="none" strike="noStrike" kern="0" cap="none" spc="0" normalizeH="0" baseline="0" noProof="0">
                    <a:ln>
                      <a:noFill/>
                    </a:ln>
                    <a:solidFill>
                      <a:srgbClr val="1869CA"/>
                    </a:solidFill>
                    <a:effectLst/>
                    <a:uLnTx/>
                    <a:uFillTx/>
                    <a:latin typeface="Calibri"/>
                    <a:ea typeface="+mn-ea"/>
                    <a:cs typeface="+mn-cs"/>
                    <a:sym typeface="Helvetica"/>
                  </a:rPr>
                  <a:t>multi-hazard early warning/alert </a:t>
                </a:r>
                <a:r>
                  <a:rPr kumimoji="0" lang="en-US" sz="900" i="0" u="none" strike="noStrike" kern="0" cap="none" spc="0" normalizeH="0" baseline="0" noProof="0">
                    <a:ln>
                      <a:noFill/>
                    </a:ln>
                    <a:solidFill>
                      <a:srgbClr val="1869CA"/>
                    </a:solidFill>
                    <a:effectLst/>
                    <a:uLnTx/>
                    <a:uFillTx/>
                    <a:latin typeface="Calibri"/>
                    <a:ea typeface="+mn-ea"/>
                    <a:cs typeface="+mn-cs"/>
                    <a:sym typeface="Helvetica"/>
                  </a:rPr>
                  <a:t>systems</a:t>
                </a:r>
              </a:p>
              <a:p>
                <a:pPr marL="171450" marR="0" lvl="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900" b="1" i="0" u="none" strike="noStrike" kern="0" cap="none" spc="0" normalizeH="0" baseline="0" noProof="0">
                    <a:ln>
                      <a:noFill/>
                    </a:ln>
                    <a:solidFill>
                      <a:srgbClr val="1869CA"/>
                    </a:solidFill>
                    <a:effectLst/>
                    <a:uLnTx/>
                    <a:uFillTx/>
                    <a:latin typeface="Calibri"/>
                    <a:ea typeface="+mn-ea"/>
                    <a:cs typeface="+mn-cs"/>
                    <a:sym typeface="Helvetica"/>
                  </a:rPr>
                  <a:t>Climate</a:t>
                </a:r>
                <a:r>
                  <a:rPr kumimoji="0" lang="en-US" sz="900" i="0" u="none" strike="noStrike" kern="0" cap="none" spc="0" normalizeH="0" baseline="0" noProof="0">
                    <a:ln>
                      <a:noFill/>
                    </a:ln>
                    <a:solidFill>
                      <a:srgbClr val="1869CA"/>
                    </a:solidFill>
                    <a:effectLst/>
                    <a:uLnTx/>
                    <a:uFillTx/>
                    <a:latin typeface="Calibri"/>
                    <a:ea typeface="+mn-ea"/>
                    <a:cs typeface="+mn-cs"/>
                    <a:sym typeface="Helvetica"/>
                  </a:rPr>
                  <a:t> information and services</a:t>
                </a:r>
              </a:p>
              <a:p>
                <a:pPr marL="171450" marR="0" lvl="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900" b="1" i="0" u="none" strike="noStrike" kern="0" cap="none" spc="0" normalizeH="0" baseline="0" noProof="0">
                    <a:ln>
                      <a:noFill/>
                    </a:ln>
                    <a:solidFill>
                      <a:srgbClr val="1869CA"/>
                    </a:solidFill>
                    <a:effectLst/>
                    <a:uLnTx/>
                    <a:uFillTx/>
                    <a:latin typeface="Calibri"/>
                    <a:ea typeface="+mn-ea"/>
                    <a:cs typeface="+mn-cs"/>
                    <a:sym typeface="Helvetica"/>
                  </a:rPr>
                  <a:t>Hydrological services</a:t>
                </a:r>
              </a:p>
              <a:p>
                <a:pPr marL="171450" marR="0" lvl="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900" i="0" u="none" strike="noStrike" kern="0" cap="none" spc="0" normalizeH="0" baseline="0" noProof="0">
                    <a:ln>
                      <a:noFill/>
                    </a:ln>
                    <a:solidFill>
                      <a:srgbClr val="1869CA"/>
                    </a:solidFill>
                    <a:effectLst/>
                    <a:uLnTx/>
                    <a:uFillTx/>
                    <a:latin typeface="Calibri"/>
                    <a:ea typeface="+mn-ea"/>
                    <a:cs typeface="+mn-cs"/>
                    <a:sym typeface="Helvetica"/>
                  </a:rPr>
                  <a:t>Decision-supporting </a:t>
                </a:r>
                <a:r>
                  <a:rPr kumimoji="0" lang="en-US" sz="900" b="1" i="0" u="none" strike="noStrike" kern="0" cap="none" spc="0" normalizeH="0" baseline="0" noProof="0">
                    <a:ln>
                      <a:noFill/>
                    </a:ln>
                    <a:solidFill>
                      <a:srgbClr val="1869CA"/>
                    </a:solidFill>
                    <a:effectLst/>
                    <a:uLnTx/>
                    <a:uFillTx/>
                    <a:latin typeface="Calibri"/>
                    <a:ea typeface="+mn-ea"/>
                    <a:cs typeface="+mn-cs"/>
                    <a:sym typeface="Helvetica"/>
                  </a:rPr>
                  <a:t>weather information and services </a:t>
                </a:r>
              </a:p>
              <a:p>
                <a:pPr marL="171450" marR="0" lvl="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900" i="0" u="none" strike="noStrike" kern="0" cap="none" spc="0" normalizeH="0" baseline="0" noProof="0">
                    <a:ln>
                      <a:noFill/>
                    </a:ln>
                    <a:solidFill>
                      <a:srgbClr val="1869CA"/>
                    </a:solidFill>
                    <a:effectLst/>
                    <a:uLnTx/>
                    <a:uFillTx/>
                    <a:latin typeface="Calibri"/>
                    <a:ea typeface="+mn-ea"/>
                    <a:cs typeface="+mn-cs"/>
                    <a:sym typeface="Helvetica"/>
                  </a:rPr>
                  <a:t>Address global risks associated with </a:t>
                </a:r>
                <a:r>
                  <a:rPr kumimoji="0" lang="en-US" sz="900" b="1" i="0" u="none" strike="noStrike" kern="0" cap="none" spc="0" normalizeH="0" baseline="0" noProof="0">
                    <a:ln>
                      <a:noFill/>
                    </a:ln>
                    <a:solidFill>
                      <a:srgbClr val="1869CA"/>
                    </a:solidFill>
                    <a:effectLst/>
                    <a:uLnTx/>
                    <a:uFillTx/>
                    <a:latin typeface="Calibri"/>
                    <a:ea typeface="+mn-ea"/>
                    <a:cs typeface="+mn-cs"/>
                    <a:sym typeface="Helvetica"/>
                  </a:rPr>
                  <a:t>irreversible changes in the cryosphere</a:t>
                </a:r>
              </a:p>
              <a:p>
                <a:pPr marL="171450" marR="0" lvl="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900" i="0" u="none" strike="noStrike" kern="0" cap="none" spc="0" normalizeH="0" baseline="0" noProof="0">
                  <a:ln>
                    <a:noFill/>
                  </a:ln>
                  <a:solidFill>
                    <a:srgbClr val="1869CA"/>
                  </a:solidFill>
                  <a:effectLst/>
                  <a:uLnTx/>
                  <a:uFillTx/>
                  <a:latin typeface="Calibri"/>
                  <a:ea typeface="+mn-ea"/>
                  <a:cs typeface="+mn-cs"/>
                  <a:sym typeface="Helvetica"/>
                </a:endParaRPr>
              </a:p>
              <a:p>
                <a:pPr marL="171450" marR="0" lvl="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900" b="1" i="0" u="none" strike="noStrike" kern="0" cap="none" spc="0" normalizeH="0" baseline="0" noProof="0">
                  <a:ln>
                    <a:noFill/>
                  </a:ln>
                  <a:solidFill>
                    <a:srgbClr val="1869CA"/>
                  </a:solidFill>
                  <a:effectLst/>
                  <a:uLnTx/>
                  <a:uFillTx/>
                  <a:latin typeface="Calibri"/>
                  <a:ea typeface="+mn-ea"/>
                  <a:cs typeface="+mn-cs"/>
                  <a:sym typeface="Helvetica"/>
                </a:endParaRPr>
              </a:p>
            </p:txBody>
          </p:sp>
          <p:sp>
            <p:nvSpPr>
              <p:cNvPr id="102" name="Rectangle 101">
                <a:extLst>
                  <a:ext uri="{FF2B5EF4-FFF2-40B4-BE49-F238E27FC236}">
                    <a16:creationId xmlns:a16="http://schemas.microsoft.com/office/drawing/2014/main" id="{AD1CE553-E744-4254-74E2-F00FEB3C4D5F}"/>
                  </a:ext>
                </a:extLst>
              </p:cNvPr>
              <p:cNvSpPr/>
              <p:nvPr/>
            </p:nvSpPr>
            <p:spPr>
              <a:xfrm>
                <a:off x="4508662" y="4102356"/>
                <a:ext cx="1431231" cy="2100028"/>
              </a:xfrm>
              <a:prstGeom prst="rect">
                <a:avLst/>
              </a:prstGeom>
              <a:noFill/>
              <a:ln>
                <a:solidFill>
                  <a:srgbClr val="1869CA"/>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171450" marR="0" lvl="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1869CA"/>
                    </a:solidFill>
                    <a:effectLst/>
                    <a:uLnTx/>
                    <a:uFillTx/>
                    <a:latin typeface="Calibri"/>
                    <a:ea typeface="+mn-ea"/>
                    <a:cs typeface="+mn-cs"/>
                    <a:sym typeface="Helvetica"/>
                  </a:rPr>
                  <a:t>Advance</a:t>
                </a:r>
                <a:r>
                  <a:rPr kumimoji="0" lang="en-US" sz="1000" b="1" i="0" u="none" strike="noStrike" kern="0" cap="none" spc="0" normalizeH="0" baseline="0" noProof="0">
                    <a:ln>
                      <a:noFill/>
                    </a:ln>
                    <a:solidFill>
                      <a:srgbClr val="1869CA"/>
                    </a:solidFill>
                    <a:effectLst/>
                    <a:uLnTx/>
                    <a:uFillTx/>
                    <a:latin typeface="Calibri"/>
                    <a:ea typeface="+mn-ea"/>
                    <a:cs typeface="+mn-cs"/>
                    <a:sym typeface="Helvetica"/>
                  </a:rPr>
                  <a:t> scientific knowledge of the Earth system</a:t>
                </a:r>
              </a:p>
              <a:p>
                <a:pPr marL="171450" marR="0" lvl="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1869CA"/>
                    </a:solidFill>
                    <a:effectLst/>
                    <a:uLnTx/>
                    <a:uFillTx/>
                    <a:latin typeface="Calibri"/>
                    <a:ea typeface="+mn-ea"/>
                    <a:cs typeface="+mn-cs"/>
                    <a:sym typeface="Helvetica"/>
                  </a:rPr>
                  <a:t>Enhance</a:t>
                </a:r>
                <a:r>
                  <a:rPr kumimoji="0" lang="en-US" sz="1000" b="1" i="0" u="none" strike="noStrike" kern="0" cap="none" spc="0" normalizeH="0" baseline="0" noProof="0">
                    <a:ln>
                      <a:noFill/>
                    </a:ln>
                    <a:solidFill>
                      <a:srgbClr val="1869CA"/>
                    </a:solidFill>
                    <a:effectLst/>
                    <a:uLnTx/>
                    <a:uFillTx/>
                    <a:latin typeface="Calibri"/>
                    <a:ea typeface="+mn-ea"/>
                    <a:cs typeface="+mn-cs"/>
                    <a:sym typeface="Helvetica"/>
                  </a:rPr>
                  <a:t> science-for-service value chain </a:t>
                </a:r>
                <a:r>
                  <a:rPr kumimoji="0" lang="en-US" sz="1000" b="0" i="0" u="none" strike="noStrike" kern="0" cap="none" spc="0" normalizeH="0" baseline="0" noProof="0">
                    <a:ln>
                      <a:noFill/>
                    </a:ln>
                    <a:solidFill>
                      <a:srgbClr val="1869CA"/>
                    </a:solidFill>
                    <a:effectLst/>
                    <a:uLnTx/>
                    <a:uFillTx/>
                    <a:latin typeface="Calibri"/>
                    <a:ea typeface="+mn-ea"/>
                    <a:cs typeface="+mn-cs"/>
                    <a:sym typeface="Helvetica"/>
                  </a:rPr>
                  <a:t>to improve predictive capabilities</a:t>
                </a:r>
              </a:p>
              <a:p>
                <a:pPr marL="171450" marR="0" lvl="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1869CA"/>
                    </a:solidFill>
                    <a:effectLst/>
                    <a:uLnTx/>
                    <a:uFillTx/>
                    <a:latin typeface="Calibri"/>
                    <a:ea typeface="+mn-ea"/>
                    <a:cs typeface="+mn-cs"/>
                    <a:sym typeface="Helvetica"/>
                  </a:rPr>
                  <a:t>Advance</a:t>
                </a:r>
                <a:r>
                  <a:rPr kumimoji="0" lang="en-US" sz="1000" b="1" i="0" u="none" strike="noStrike" kern="0" cap="none" spc="0" normalizeH="0" baseline="0" noProof="0">
                    <a:ln>
                      <a:noFill/>
                    </a:ln>
                    <a:solidFill>
                      <a:srgbClr val="1869CA"/>
                    </a:solidFill>
                    <a:effectLst/>
                    <a:uLnTx/>
                    <a:uFillTx/>
                    <a:latin typeface="Calibri"/>
                    <a:ea typeface="+mn-ea"/>
                    <a:cs typeface="+mn-cs"/>
                    <a:sym typeface="Helvetica"/>
                  </a:rPr>
                  <a:t> policy-relevant science</a:t>
                </a:r>
              </a:p>
            </p:txBody>
          </p:sp>
          <p:sp>
            <p:nvSpPr>
              <p:cNvPr id="103" name="Rectangle 102">
                <a:extLst>
                  <a:ext uri="{FF2B5EF4-FFF2-40B4-BE49-F238E27FC236}">
                    <a16:creationId xmlns:a16="http://schemas.microsoft.com/office/drawing/2014/main" id="{4A37FA89-D836-F4EE-C26A-CD1776171D3E}"/>
                  </a:ext>
                </a:extLst>
              </p:cNvPr>
              <p:cNvSpPr/>
              <p:nvPr/>
            </p:nvSpPr>
            <p:spPr>
              <a:xfrm>
                <a:off x="5984101" y="4102355"/>
                <a:ext cx="1431231" cy="2100028"/>
              </a:xfrm>
              <a:prstGeom prst="rect">
                <a:avLst/>
              </a:prstGeom>
              <a:noFill/>
              <a:ln>
                <a:solidFill>
                  <a:srgbClr val="1869CA"/>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171450" marR="0" lvl="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1869CA"/>
                    </a:solidFill>
                    <a:effectLst/>
                    <a:uLnTx/>
                    <a:uFillTx/>
                    <a:latin typeface="Calibri"/>
                    <a:ea typeface="+mn-ea"/>
                    <a:cs typeface="+mn-cs"/>
                    <a:sym typeface="Helvetica"/>
                  </a:rPr>
                  <a:t>Enable developing countries to </a:t>
                </a:r>
                <a:r>
                  <a:rPr kumimoji="0" lang="en-US" sz="1000" b="1" i="0" u="none" strike="noStrike" kern="0" cap="none" spc="0" normalizeH="0" baseline="0" noProof="0">
                    <a:ln>
                      <a:noFill/>
                    </a:ln>
                    <a:solidFill>
                      <a:srgbClr val="1869CA"/>
                    </a:solidFill>
                    <a:effectLst/>
                    <a:uLnTx/>
                    <a:uFillTx/>
                    <a:latin typeface="Calibri"/>
                    <a:ea typeface="+mn-ea"/>
                    <a:cs typeface="+mn-cs"/>
                    <a:sym typeface="Helvetica"/>
                  </a:rPr>
                  <a:t>provide </a:t>
                </a:r>
                <a:r>
                  <a:rPr kumimoji="0" lang="en-US" sz="1000" b="0" i="0" u="none" strike="noStrike" kern="0" cap="none" spc="0" normalizeH="0" baseline="0" noProof="0">
                    <a:ln>
                      <a:noFill/>
                    </a:ln>
                    <a:solidFill>
                      <a:srgbClr val="1869CA"/>
                    </a:solidFill>
                    <a:effectLst/>
                    <a:uLnTx/>
                    <a:uFillTx/>
                    <a:latin typeface="Calibri"/>
                    <a:ea typeface="+mn-ea"/>
                    <a:cs typeface="+mn-cs"/>
                    <a:sym typeface="Helvetica"/>
                  </a:rPr>
                  <a:t>and</a:t>
                </a:r>
                <a:r>
                  <a:rPr kumimoji="0" lang="en-US" sz="1000" b="1" i="0" u="none" strike="noStrike" kern="0" cap="none" spc="0" normalizeH="0" baseline="0" noProof="0">
                    <a:ln>
                      <a:noFill/>
                    </a:ln>
                    <a:solidFill>
                      <a:srgbClr val="1869CA"/>
                    </a:solidFill>
                    <a:effectLst/>
                    <a:uLnTx/>
                    <a:uFillTx/>
                    <a:latin typeface="Calibri"/>
                    <a:ea typeface="+mn-ea"/>
                    <a:cs typeface="+mn-cs"/>
                    <a:sym typeface="Helvetica"/>
                  </a:rPr>
                  <a:t> utilize essential weather, climate, hydrological </a:t>
                </a:r>
                <a:r>
                  <a:rPr kumimoji="0" lang="en-US" sz="1000" b="0" i="0" u="none" strike="noStrike" kern="0" cap="none" spc="0" normalizeH="0" baseline="0" noProof="0">
                    <a:ln>
                      <a:noFill/>
                    </a:ln>
                    <a:solidFill>
                      <a:srgbClr val="1869CA"/>
                    </a:solidFill>
                    <a:effectLst/>
                    <a:uLnTx/>
                    <a:uFillTx/>
                    <a:latin typeface="Calibri"/>
                    <a:ea typeface="+mn-ea"/>
                    <a:cs typeface="+mn-cs"/>
                    <a:sym typeface="Helvetica"/>
                  </a:rPr>
                  <a:t>and</a:t>
                </a:r>
                <a:r>
                  <a:rPr kumimoji="0" lang="en-US" sz="1000" b="1" i="0" u="none" strike="noStrike" kern="0" cap="none" spc="0" normalizeH="0" baseline="0" noProof="0">
                    <a:ln>
                      <a:noFill/>
                    </a:ln>
                    <a:solidFill>
                      <a:srgbClr val="1869CA"/>
                    </a:solidFill>
                    <a:effectLst/>
                    <a:uLnTx/>
                    <a:uFillTx/>
                    <a:latin typeface="Calibri"/>
                    <a:ea typeface="+mn-ea"/>
                    <a:cs typeface="+mn-cs"/>
                    <a:sym typeface="Helvetica"/>
                  </a:rPr>
                  <a:t> </a:t>
                </a:r>
                <a:r>
                  <a:rPr kumimoji="0" lang="en-US" sz="1000" b="0" i="0" u="none" strike="noStrike" kern="0" cap="none" spc="0" normalizeH="0" baseline="0" noProof="0">
                    <a:ln>
                      <a:noFill/>
                    </a:ln>
                    <a:solidFill>
                      <a:srgbClr val="1869CA"/>
                    </a:solidFill>
                    <a:effectLst/>
                    <a:uLnTx/>
                    <a:uFillTx/>
                    <a:latin typeface="Calibri"/>
                    <a:ea typeface="+mn-ea"/>
                    <a:cs typeface="+mn-cs"/>
                    <a:sym typeface="Helvetica"/>
                  </a:rPr>
                  <a:t>related</a:t>
                </a:r>
                <a:r>
                  <a:rPr kumimoji="0" lang="en-US" sz="1000" b="1" i="0" u="none" strike="noStrike" kern="0" cap="none" spc="0" normalizeH="0" baseline="0" noProof="0">
                    <a:ln>
                      <a:noFill/>
                    </a:ln>
                    <a:solidFill>
                      <a:srgbClr val="1869CA"/>
                    </a:solidFill>
                    <a:effectLst/>
                    <a:uLnTx/>
                    <a:uFillTx/>
                    <a:latin typeface="Calibri"/>
                    <a:ea typeface="+mn-ea"/>
                    <a:cs typeface="+mn-cs"/>
                    <a:sym typeface="Helvetica"/>
                  </a:rPr>
                  <a:t> environmental services</a:t>
                </a:r>
              </a:p>
              <a:p>
                <a:pPr marL="171450" marR="0" lvl="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1869CA"/>
                    </a:solidFill>
                    <a:effectLst/>
                    <a:uLnTx/>
                    <a:uFillTx/>
                    <a:latin typeface="Calibri"/>
                    <a:ea typeface="+mn-ea"/>
                    <a:cs typeface="+mn-cs"/>
                    <a:sym typeface="Helvetica"/>
                  </a:rPr>
                  <a:t>Develop and sustain </a:t>
                </a:r>
                <a:r>
                  <a:rPr kumimoji="0" lang="en-US" sz="1000" b="1" i="0" u="none" strike="noStrike" kern="0" cap="none" spc="0" normalizeH="0" baseline="0" noProof="0">
                    <a:ln>
                      <a:noFill/>
                    </a:ln>
                    <a:solidFill>
                      <a:srgbClr val="1869CA"/>
                    </a:solidFill>
                    <a:effectLst/>
                    <a:uLnTx/>
                    <a:uFillTx/>
                    <a:latin typeface="Calibri"/>
                    <a:ea typeface="+mn-ea"/>
                    <a:cs typeface="+mn-cs"/>
                    <a:sym typeface="Helvetica"/>
                  </a:rPr>
                  <a:t>core competencies </a:t>
                </a:r>
                <a:r>
                  <a:rPr kumimoji="0" lang="en-US" sz="1000" b="0" i="0" u="none" strike="noStrike" kern="0" cap="none" spc="0" normalizeH="0" baseline="0" noProof="0">
                    <a:ln>
                      <a:noFill/>
                    </a:ln>
                    <a:solidFill>
                      <a:srgbClr val="1869CA"/>
                    </a:solidFill>
                    <a:effectLst/>
                    <a:uLnTx/>
                    <a:uFillTx/>
                    <a:latin typeface="Calibri"/>
                    <a:ea typeface="+mn-ea"/>
                    <a:cs typeface="+mn-cs"/>
                    <a:sym typeface="Helvetica"/>
                  </a:rPr>
                  <a:t>and</a:t>
                </a:r>
                <a:r>
                  <a:rPr kumimoji="0" lang="en-US" sz="1000" b="1" i="0" u="none" strike="noStrike" kern="0" cap="none" spc="0" normalizeH="0" baseline="0" noProof="0">
                    <a:ln>
                      <a:noFill/>
                    </a:ln>
                    <a:solidFill>
                      <a:srgbClr val="1869CA"/>
                    </a:solidFill>
                    <a:effectLst/>
                    <a:uLnTx/>
                    <a:uFillTx/>
                    <a:latin typeface="Calibri"/>
                    <a:ea typeface="+mn-ea"/>
                    <a:cs typeface="+mn-cs"/>
                    <a:sym typeface="Helvetica"/>
                  </a:rPr>
                  <a:t> expertise</a:t>
                </a:r>
              </a:p>
              <a:p>
                <a:pPr marL="171450" marR="0" lvl="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1869CA"/>
                    </a:solidFill>
                    <a:effectLst/>
                    <a:uLnTx/>
                    <a:uFillTx/>
                    <a:latin typeface="Calibri"/>
                    <a:ea typeface="+mn-ea"/>
                    <a:cs typeface="+mn-cs"/>
                    <a:sym typeface="Helvetica"/>
                  </a:rPr>
                  <a:t>Scale up </a:t>
                </a:r>
                <a:r>
                  <a:rPr kumimoji="0" lang="en-US" sz="1000" b="1" i="0" u="none" strike="noStrike" kern="0" cap="none" spc="0" normalizeH="0" baseline="0" noProof="0">
                    <a:ln>
                      <a:noFill/>
                    </a:ln>
                    <a:solidFill>
                      <a:srgbClr val="1869CA"/>
                    </a:solidFill>
                    <a:effectLst/>
                    <a:uLnTx/>
                    <a:uFillTx/>
                    <a:latin typeface="Calibri"/>
                    <a:ea typeface="+mn-ea"/>
                    <a:cs typeface="+mn-cs"/>
                    <a:sym typeface="Helvetica"/>
                  </a:rPr>
                  <a:t>partnerships</a:t>
                </a:r>
              </a:p>
            </p:txBody>
          </p:sp>
          <p:sp>
            <p:nvSpPr>
              <p:cNvPr id="104" name="Rectangle 103">
                <a:extLst>
                  <a:ext uri="{FF2B5EF4-FFF2-40B4-BE49-F238E27FC236}">
                    <a16:creationId xmlns:a16="http://schemas.microsoft.com/office/drawing/2014/main" id="{5660D8ED-4326-4926-F31A-9CE49D6AB090}"/>
                  </a:ext>
                </a:extLst>
              </p:cNvPr>
              <p:cNvSpPr/>
              <p:nvPr/>
            </p:nvSpPr>
            <p:spPr>
              <a:xfrm>
                <a:off x="7459540" y="4102356"/>
                <a:ext cx="1431231" cy="2100028"/>
              </a:xfrm>
              <a:prstGeom prst="rect">
                <a:avLst/>
              </a:prstGeom>
              <a:noFill/>
              <a:ln>
                <a:solidFill>
                  <a:srgbClr val="1869CA"/>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171450" marR="0" lvl="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1869CA"/>
                    </a:solidFill>
                    <a:effectLst/>
                    <a:uLnTx/>
                    <a:uFillTx/>
                    <a:latin typeface="Calibri"/>
                    <a:ea typeface="+mn-ea"/>
                    <a:cs typeface="+mn-cs"/>
                    <a:sym typeface="Helvetica"/>
                  </a:rPr>
                  <a:t>Optimize</a:t>
                </a:r>
                <a:r>
                  <a:rPr kumimoji="0" lang="en-US" sz="1000" b="1" i="0" u="none" strike="noStrike" kern="0" cap="none" spc="0" normalizeH="0" baseline="0" noProof="0">
                    <a:ln>
                      <a:noFill/>
                    </a:ln>
                    <a:solidFill>
                      <a:srgbClr val="1869CA"/>
                    </a:solidFill>
                    <a:effectLst/>
                    <a:uLnTx/>
                    <a:uFillTx/>
                    <a:latin typeface="Calibri"/>
                    <a:ea typeface="+mn-ea"/>
                    <a:cs typeface="+mn-cs"/>
                    <a:sym typeface="Helvetica"/>
                  </a:rPr>
                  <a:t> </a:t>
                </a:r>
                <a:r>
                  <a:rPr kumimoji="0" lang="en-US" sz="1000" b="0" i="0" u="none" strike="noStrike" kern="0" cap="none" spc="0" normalizeH="0" baseline="0" noProof="0">
                    <a:ln>
                      <a:noFill/>
                    </a:ln>
                    <a:solidFill>
                      <a:srgbClr val="1869CA"/>
                    </a:solidFill>
                    <a:effectLst/>
                    <a:uLnTx/>
                    <a:uFillTx/>
                    <a:latin typeface="Calibri"/>
                    <a:ea typeface="+mn-ea"/>
                    <a:cs typeface="+mn-cs"/>
                    <a:sym typeface="Helvetica"/>
                  </a:rPr>
                  <a:t>WMO </a:t>
                </a:r>
                <a:r>
                  <a:rPr kumimoji="0" lang="en-US" sz="1000" b="1" i="0" u="none" strike="noStrike" kern="0" cap="none" spc="0" normalizeH="0" baseline="0" noProof="0">
                    <a:ln>
                      <a:noFill/>
                    </a:ln>
                    <a:solidFill>
                      <a:srgbClr val="1869CA"/>
                    </a:solidFill>
                    <a:effectLst/>
                    <a:uLnTx/>
                    <a:uFillTx/>
                    <a:latin typeface="Calibri"/>
                    <a:ea typeface="+mn-ea"/>
                    <a:cs typeface="+mn-cs"/>
                    <a:sym typeface="Helvetica"/>
                  </a:rPr>
                  <a:t>constituent body structure</a:t>
                </a:r>
              </a:p>
              <a:p>
                <a:pPr marL="171450" marR="0" lvl="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1869CA"/>
                    </a:solidFill>
                    <a:effectLst/>
                    <a:uLnTx/>
                    <a:uFillTx/>
                    <a:latin typeface="Calibri"/>
                    <a:ea typeface="+mn-ea"/>
                    <a:cs typeface="+mn-cs"/>
                    <a:sym typeface="Helvetica"/>
                  </a:rPr>
                  <a:t>Nurture WMO </a:t>
                </a:r>
                <a:r>
                  <a:rPr kumimoji="0" lang="en-US" sz="1000" b="1" i="0" u="none" strike="noStrike" kern="0" cap="none" spc="0" normalizeH="0" baseline="0" noProof="0">
                    <a:ln>
                      <a:noFill/>
                    </a:ln>
                    <a:solidFill>
                      <a:srgbClr val="1869CA"/>
                    </a:solidFill>
                    <a:effectLst/>
                    <a:uLnTx/>
                    <a:uFillTx/>
                    <a:latin typeface="Calibri"/>
                    <a:ea typeface="+mn-ea"/>
                    <a:cs typeface="+mn-cs"/>
                    <a:sym typeface="Helvetica"/>
                  </a:rPr>
                  <a:t>strategic partnerships</a:t>
                </a:r>
              </a:p>
              <a:p>
                <a:pPr marL="171450" marR="0" lvl="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1869CA"/>
                    </a:solidFill>
                    <a:effectLst/>
                    <a:uLnTx/>
                    <a:uFillTx/>
                    <a:latin typeface="Calibri"/>
                    <a:ea typeface="+mn-ea"/>
                    <a:cs typeface="+mn-cs"/>
                    <a:sym typeface="Helvetica"/>
                  </a:rPr>
                  <a:t>Advance</a:t>
                </a:r>
                <a:r>
                  <a:rPr kumimoji="0" lang="en-US" sz="1000" b="1" i="0" u="none" strike="noStrike" kern="0" cap="none" spc="0" normalizeH="0" baseline="0" noProof="0">
                    <a:ln>
                      <a:noFill/>
                    </a:ln>
                    <a:solidFill>
                      <a:srgbClr val="1869CA"/>
                    </a:solidFill>
                    <a:effectLst/>
                    <a:uLnTx/>
                    <a:uFillTx/>
                    <a:latin typeface="Calibri"/>
                    <a:ea typeface="+mn-ea"/>
                    <a:cs typeface="+mn-cs"/>
                    <a:sym typeface="Helvetica"/>
                  </a:rPr>
                  <a:t> equal, effective </a:t>
                </a:r>
                <a:r>
                  <a:rPr kumimoji="0" lang="en-US" sz="1000" b="0" i="0" u="none" strike="noStrike" kern="0" cap="none" spc="0" normalizeH="0" baseline="0" noProof="0">
                    <a:ln>
                      <a:noFill/>
                    </a:ln>
                    <a:solidFill>
                      <a:srgbClr val="1869CA"/>
                    </a:solidFill>
                    <a:effectLst/>
                    <a:uLnTx/>
                    <a:uFillTx/>
                    <a:latin typeface="Calibri"/>
                    <a:ea typeface="+mn-ea"/>
                    <a:cs typeface="+mn-cs"/>
                    <a:sym typeface="Helvetica"/>
                  </a:rPr>
                  <a:t>and</a:t>
                </a:r>
                <a:r>
                  <a:rPr kumimoji="0" lang="en-US" sz="1000" b="1" i="0" u="none" strike="noStrike" kern="0" cap="none" spc="0" normalizeH="0" baseline="0" noProof="0">
                    <a:ln>
                      <a:noFill/>
                    </a:ln>
                    <a:solidFill>
                      <a:srgbClr val="1869CA"/>
                    </a:solidFill>
                    <a:effectLst/>
                    <a:uLnTx/>
                    <a:uFillTx/>
                    <a:latin typeface="Calibri"/>
                    <a:ea typeface="+mn-ea"/>
                    <a:cs typeface="+mn-cs"/>
                    <a:sym typeface="Helvetica"/>
                  </a:rPr>
                  <a:t> inclusive participation</a:t>
                </a:r>
              </a:p>
              <a:p>
                <a:pPr marL="171450" marR="0" lvl="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US" sz="1000" b="1" kern="0">
                    <a:solidFill>
                      <a:srgbClr val="1869CA"/>
                    </a:solidFill>
                    <a:latin typeface="Calibri"/>
                    <a:sym typeface="Helvetica"/>
                  </a:rPr>
                  <a:t>Environmental sustainability</a:t>
                </a:r>
                <a:endParaRPr kumimoji="0" lang="en-US" sz="1000" b="1" i="0" u="none" strike="noStrike" kern="0" cap="none" spc="0" normalizeH="0" baseline="0" noProof="0">
                  <a:ln>
                    <a:noFill/>
                  </a:ln>
                  <a:solidFill>
                    <a:srgbClr val="1869CA"/>
                  </a:solidFill>
                  <a:effectLst/>
                  <a:uLnTx/>
                  <a:uFillTx/>
                  <a:latin typeface="Calibri"/>
                  <a:ea typeface="+mn-ea"/>
                  <a:cs typeface="+mn-cs"/>
                  <a:sym typeface="Helvetica"/>
                </a:endParaRPr>
              </a:p>
            </p:txBody>
          </p:sp>
        </p:grpSp>
        <p:sp>
          <p:nvSpPr>
            <p:cNvPr id="113" name="TextBox 112">
              <a:extLst>
                <a:ext uri="{FF2B5EF4-FFF2-40B4-BE49-F238E27FC236}">
                  <a16:creationId xmlns:a16="http://schemas.microsoft.com/office/drawing/2014/main" id="{F742BD15-B3E3-A8B6-222D-282B66BC2A21}"/>
                </a:ext>
              </a:extLst>
            </p:cNvPr>
            <p:cNvSpPr txBox="1"/>
            <p:nvPr/>
          </p:nvSpPr>
          <p:spPr>
            <a:xfrm>
              <a:off x="1764259" y="1925771"/>
              <a:ext cx="1311968" cy="307777"/>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13529F"/>
                  </a:solidFill>
                  <a:effectLst/>
                  <a:uLnTx/>
                  <a:uFillTx/>
                  <a:latin typeface="Calibri"/>
                  <a:ea typeface="+mj-ea"/>
                  <a:cs typeface="+mj-cs"/>
                  <a:sym typeface="Helvetica"/>
                </a:rPr>
                <a:t>MISSION</a:t>
              </a:r>
            </a:p>
          </p:txBody>
        </p:sp>
        <p:sp>
          <p:nvSpPr>
            <p:cNvPr id="114" name="Rectangle 113">
              <a:extLst>
                <a:ext uri="{FF2B5EF4-FFF2-40B4-BE49-F238E27FC236}">
                  <a16:creationId xmlns:a16="http://schemas.microsoft.com/office/drawing/2014/main" id="{005D180D-E165-F735-C618-48551DA0949F}"/>
                </a:ext>
              </a:extLst>
            </p:cNvPr>
            <p:cNvSpPr/>
            <p:nvPr/>
          </p:nvSpPr>
          <p:spPr>
            <a:xfrm>
              <a:off x="3076227" y="1915397"/>
              <a:ext cx="7333412" cy="78014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rtl="0" eaLnBrk="1" fontAlgn="auto" latinLnBrk="0" hangingPunct="0">
                <a:lnSpc>
                  <a:spcPct val="100000"/>
                </a:lnSpc>
                <a:spcBef>
                  <a:spcPts val="0"/>
                </a:spcBef>
                <a:spcAft>
                  <a:spcPts val="0"/>
                </a:spcAft>
                <a:buClrTx/>
                <a:buSzTx/>
                <a:buFontTx/>
                <a:buNone/>
                <a:tabLst/>
                <a:defRPr/>
              </a:pPr>
              <a:r>
                <a:rPr kumimoji="0" lang="en-US" sz="1400" b="0" strike="noStrike" kern="0" cap="none" spc="0" normalizeH="0" baseline="0" noProof="0">
                  <a:ln>
                    <a:noFill/>
                  </a:ln>
                  <a:solidFill>
                    <a:srgbClr val="005BAA"/>
                  </a:solidFill>
                  <a:effectLst/>
                  <a:uLnTx/>
                  <a:uFillTx/>
                  <a:latin typeface="Calibri"/>
                  <a:ea typeface="+mn-ea"/>
                  <a:cs typeface="+mn-cs"/>
                  <a:sym typeface="Helvetica"/>
                </a:rPr>
                <a:t>To facilitate worldwide cooperation on </a:t>
              </a:r>
              <a:r>
                <a:rPr kumimoji="0" lang="en-US" sz="1400" b="1" strike="noStrike" kern="0" cap="none" spc="0" normalizeH="0" baseline="0" noProof="0">
                  <a:ln>
                    <a:noFill/>
                  </a:ln>
                  <a:solidFill>
                    <a:srgbClr val="005BAA"/>
                  </a:solidFill>
                  <a:effectLst/>
                  <a:uLnTx/>
                  <a:uFillTx/>
                  <a:latin typeface="Calibri"/>
                  <a:ea typeface="+mn-ea"/>
                  <a:cs typeface="+mn-cs"/>
                  <a:sym typeface="Helvetica"/>
                </a:rPr>
                <a:t>monitoring and predicting changes in weather, climate, water </a:t>
              </a:r>
              <a:r>
                <a:rPr kumimoji="0" lang="en-US" sz="1400" b="0" strike="noStrike" kern="0" cap="none" spc="0" normalizeH="0" baseline="0" noProof="0">
                  <a:ln>
                    <a:noFill/>
                  </a:ln>
                  <a:solidFill>
                    <a:srgbClr val="005BAA"/>
                  </a:solidFill>
                  <a:effectLst/>
                  <a:uLnTx/>
                  <a:uFillTx/>
                  <a:latin typeface="Calibri"/>
                  <a:ea typeface="+mn-ea"/>
                  <a:cs typeface="+mn-cs"/>
                  <a:sym typeface="Helvetica"/>
                </a:rPr>
                <a:t>and other environmental conditions through the </a:t>
              </a:r>
              <a:r>
                <a:rPr kumimoji="0" lang="en-US" sz="1400" b="1" strike="noStrike" kern="0" cap="none" spc="0" normalizeH="0" baseline="0" noProof="0">
                  <a:ln>
                    <a:noFill/>
                  </a:ln>
                  <a:solidFill>
                    <a:srgbClr val="005BAA"/>
                  </a:solidFill>
                  <a:effectLst/>
                  <a:uLnTx/>
                  <a:uFillTx/>
                  <a:latin typeface="Calibri"/>
                  <a:ea typeface="+mn-ea"/>
                  <a:cs typeface="+mn-cs"/>
                  <a:sym typeface="Helvetica"/>
                </a:rPr>
                <a:t>exchange of data, information and services</a:t>
              </a:r>
              <a:r>
                <a:rPr kumimoji="0" lang="en-US" sz="1400" b="0" strike="noStrike" kern="0" cap="none" spc="0" normalizeH="0" baseline="0" noProof="0">
                  <a:ln>
                    <a:noFill/>
                  </a:ln>
                  <a:solidFill>
                    <a:srgbClr val="005BAA"/>
                  </a:solidFill>
                  <a:effectLst/>
                  <a:uLnTx/>
                  <a:uFillTx/>
                  <a:latin typeface="Calibri"/>
                  <a:ea typeface="+mn-ea"/>
                  <a:cs typeface="+mn-cs"/>
                  <a:sym typeface="Helvetica"/>
                </a:rPr>
                <a:t>, standardization, application, research and training. </a:t>
              </a:r>
            </a:p>
          </p:txBody>
        </p:sp>
      </p:grpSp>
      <p:sp>
        <p:nvSpPr>
          <p:cNvPr id="4" name="Rectangle 3">
            <a:extLst>
              <a:ext uri="{FF2B5EF4-FFF2-40B4-BE49-F238E27FC236}">
                <a16:creationId xmlns:a16="http://schemas.microsoft.com/office/drawing/2014/main" id="{FD1057ED-A3B2-0E74-1184-09103E35404C}"/>
              </a:ext>
            </a:extLst>
          </p:cNvPr>
          <p:cNvSpPr/>
          <p:nvPr/>
        </p:nvSpPr>
        <p:spPr>
          <a:xfrm>
            <a:off x="2923208" y="2751526"/>
            <a:ext cx="1439857" cy="36716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0009482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19BD9-E18E-4746-B4A7-37C89B19626E}"/>
              </a:ext>
            </a:extLst>
          </p:cNvPr>
          <p:cNvSpPr>
            <a:spLocks noGrp="1"/>
          </p:cNvSpPr>
          <p:nvPr>
            <p:ph type="title"/>
          </p:nvPr>
        </p:nvSpPr>
        <p:spPr>
          <a:xfrm>
            <a:off x="361336" y="82268"/>
            <a:ext cx="10515600" cy="1325563"/>
          </a:xfrm>
        </p:spPr>
        <p:txBody>
          <a:bodyPr>
            <a:normAutofit/>
          </a:bodyPr>
          <a:lstStyle/>
          <a:p>
            <a:pPr algn="l"/>
            <a:r>
              <a:rPr lang="en-CH" sz="3200" b="1">
                <a:solidFill>
                  <a:srgbClr val="002060"/>
                </a:solidFill>
                <a:latin typeface="Segoe UI" panose="020B0502040204020203" pitchFamily="34" charset="0"/>
                <a:cs typeface="Segoe UI" panose="020B0502040204020203" pitchFamily="34" charset="0"/>
              </a:rPr>
              <a:t>Secretary-General’s priorities</a:t>
            </a:r>
            <a:endParaRPr lang="en-CH" sz="2400" i="1">
              <a:solidFill>
                <a:srgbClr val="002060"/>
              </a:solidFill>
              <a:latin typeface="Segoe UI" panose="020B0502040204020203" pitchFamily="34" charset="0"/>
              <a:cs typeface="Segoe UI" panose="020B0502040204020203" pitchFamily="34" charset="0"/>
            </a:endParaRPr>
          </a:p>
        </p:txBody>
      </p:sp>
      <p:pic>
        <p:nvPicPr>
          <p:cNvPr id="1026" name="Picture 2" descr="A woman smiling in front of a flag.">
            <a:extLst>
              <a:ext uri="{FF2B5EF4-FFF2-40B4-BE49-F238E27FC236}">
                <a16:creationId xmlns:a16="http://schemas.microsoft.com/office/drawing/2014/main" id="{B1E5188E-5105-972C-9FB5-77A8A0EB1B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123" y="1030501"/>
            <a:ext cx="6656438" cy="385372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D8555CA-4044-C670-A2CE-8C3767419624}"/>
              </a:ext>
            </a:extLst>
          </p:cNvPr>
          <p:cNvSpPr txBox="1"/>
          <p:nvPr/>
        </p:nvSpPr>
        <p:spPr>
          <a:xfrm>
            <a:off x="6851076" y="1143477"/>
            <a:ext cx="4858378" cy="2988832"/>
          </a:xfrm>
          <a:prstGeom prst="rect">
            <a:avLst/>
          </a:prstGeom>
          <a:solidFill>
            <a:schemeClr val="bg1"/>
          </a:solidFill>
        </p:spPr>
        <p:txBody>
          <a:bodyPr wrap="square">
            <a:spAutoFit/>
          </a:bodyPr>
          <a:lstStyle/>
          <a:p>
            <a:pPr marL="25400" marR="16510" defTabSz="1828800" hangingPunct="1">
              <a:lnSpc>
                <a:spcPct val="107000"/>
              </a:lnSpc>
              <a:spcBef>
                <a:spcPts val="1580"/>
              </a:spcBef>
              <a:tabLst>
                <a:tab pos="711200" algn="l"/>
              </a:tabLst>
            </a:pPr>
            <a:r>
              <a:rPr lang="en-US" sz="2000" kern="1200" spc="-10">
                <a:solidFill>
                  <a:prstClr val="black"/>
                </a:solidFill>
                <a:latin typeface="Segoe UI"/>
                <a:ea typeface="+mn-ea"/>
                <a:cs typeface="Segoe UI"/>
              </a:rPr>
              <a:t>Supporting </a:t>
            </a:r>
            <a:r>
              <a:rPr lang="en-US" sz="2000" b="1" kern="1200" spc="-10">
                <a:solidFill>
                  <a:prstClr val="black"/>
                </a:solidFill>
                <a:latin typeface="Segoe UI"/>
                <a:ea typeface="+mn-ea"/>
                <a:cs typeface="Segoe UI"/>
              </a:rPr>
              <a:t>Members</a:t>
            </a:r>
          </a:p>
          <a:p>
            <a:pPr marL="711200" marR="16510" indent="-685800" defTabSz="1828800" hangingPunct="1">
              <a:lnSpc>
                <a:spcPct val="107000"/>
              </a:lnSpc>
              <a:spcBef>
                <a:spcPts val="1580"/>
              </a:spcBef>
              <a:buFont typeface="Arial"/>
              <a:buChar char="•"/>
              <a:tabLst>
                <a:tab pos="711200" algn="l"/>
              </a:tabLst>
            </a:pPr>
            <a:r>
              <a:rPr lang="en-US" sz="2000" spc="-10">
                <a:solidFill>
                  <a:prstClr val="black"/>
                </a:solidFill>
                <a:latin typeface="Segoe UI"/>
                <a:cs typeface="Segoe UI"/>
              </a:rPr>
              <a:t>accelerating </a:t>
            </a:r>
            <a:r>
              <a:rPr lang="en-US" sz="2000" b="1" spc="-10">
                <a:solidFill>
                  <a:prstClr val="black"/>
                </a:solidFill>
                <a:latin typeface="Segoe UI"/>
                <a:cs typeface="Segoe UI"/>
              </a:rPr>
              <a:t>Early Warnings for All</a:t>
            </a:r>
            <a:endParaRPr lang="en-US" sz="2000" b="1" kern="1200">
              <a:solidFill>
                <a:prstClr val="black"/>
              </a:solidFill>
              <a:latin typeface="Segoe UI"/>
              <a:ea typeface="+mn-ea"/>
              <a:cs typeface="Segoe UI"/>
            </a:endParaRPr>
          </a:p>
          <a:p>
            <a:pPr marL="711200" marR="16510" indent="-685800" defTabSz="1828800" hangingPunct="1">
              <a:lnSpc>
                <a:spcPct val="107000"/>
              </a:lnSpc>
              <a:spcBef>
                <a:spcPts val="1580"/>
              </a:spcBef>
              <a:buFont typeface="Arial"/>
              <a:buChar char="•"/>
              <a:tabLst>
                <a:tab pos="711200" algn="l"/>
              </a:tabLst>
            </a:pPr>
            <a:r>
              <a:rPr lang="en-US" sz="2000" b="1" kern="1200">
                <a:solidFill>
                  <a:prstClr val="black"/>
                </a:solidFill>
                <a:latin typeface="Segoe UI"/>
                <a:ea typeface="+mn-ea"/>
                <a:cs typeface="Segoe UI"/>
              </a:rPr>
              <a:t>Global Greenhouse Gas Watch</a:t>
            </a:r>
          </a:p>
          <a:p>
            <a:pPr marL="711200" marR="16510" indent="-685800" defTabSz="1828800">
              <a:lnSpc>
                <a:spcPct val="107000"/>
              </a:lnSpc>
              <a:spcBef>
                <a:spcPts val="1580"/>
              </a:spcBef>
              <a:buFont typeface="Arial"/>
              <a:buChar char="•"/>
              <a:tabLst>
                <a:tab pos="711200" algn="l"/>
              </a:tabLst>
            </a:pPr>
            <a:r>
              <a:rPr lang="en-US" sz="2000" b="1" kern="1200" spc="-10">
                <a:solidFill>
                  <a:prstClr val="black"/>
                </a:solidFill>
                <a:latin typeface="Segoe UI"/>
                <a:ea typeface="+mn-ea"/>
                <a:cs typeface="Segoe UI"/>
              </a:rPr>
              <a:t>Closing the gaps </a:t>
            </a:r>
            <a:r>
              <a:rPr lang="en-US" sz="2000" kern="1200" spc="-10">
                <a:solidFill>
                  <a:prstClr val="black"/>
                </a:solidFill>
                <a:latin typeface="Segoe UI"/>
                <a:ea typeface="+mn-ea"/>
                <a:cs typeface="Segoe UI"/>
              </a:rPr>
              <a:t>in the basic </a:t>
            </a:r>
            <a:r>
              <a:rPr lang="en-US" sz="2000" b="1" kern="1200" spc="-10">
                <a:solidFill>
                  <a:prstClr val="black"/>
                </a:solidFill>
                <a:latin typeface="Segoe UI"/>
                <a:ea typeface="+mn-ea"/>
                <a:cs typeface="Segoe UI"/>
              </a:rPr>
              <a:t>observing system</a:t>
            </a:r>
            <a:r>
              <a:rPr lang="en-US" sz="2000" kern="1200" spc="-10">
                <a:solidFill>
                  <a:prstClr val="black"/>
                </a:solidFill>
                <a:latin typeface="Segoe UI"/>
                <a:ea typeface="+mn-ea"/>
                <a:cs typeface="Segoe UI"/>
              </a:rPr>
              <a:t>, including through SOFF</a:t>
            </a:r>
          </a:p>
        </p:txBody>
      </p:sp>
      <p:sp>
        <p:nvSpPr>
          <p:cNvPr id="3" name="TextBox 2">
            <a:extLst>
              <a:ext uri="{FF2B5EF4-FFF2-40B4-BE49-F238E27FC236}">
                <a16:creationId xmlns:a16="http://schemas.microsoft.com/office/drawing/2014/main" id="{15F37611-4644-C875-BE2A-2308400D7C9C}"/>
              </a:ext>
            </a:extLst>
          </p:cNvPr>
          <p:cNvSpPr txBox="1"/>
          <p:nvPr/>
        </p:nvSpPr>
        <p:spPr>
          <a:xfrm>
            <a:off x="403123" y="4925962"/>
            <a:ext cx="1662891" cy="276999"/>
          </a:xfrm>
          <a:prstGeom prst="rect">
            <a:avLst/>
          </a:prstGeom>
          <a:noFill/>
        </p:spPr>
        <p:txBody>
          <a:bodyPr wrap="none" rtlCol="0">
            <a:spAutoFit/>
          </a:bodyPr>
          <a:lstStyle/>
          <a:p>
            <a:r>
              <a:rPr lang="en-CH" sz="1200" i="1"/>
              <a:t>Celeste Saulo, WMO SG</a:t>
            </a:r>
          </a:p>
        </p:txBody>
      </p:sp>
      <p:pic>
        <p:nvPicPr>
          <p:cNvPr id="2050" name="Picture 2" descr="An older woman smiling in a blue shirt.">
            <a:extLst>
              <a:ext uri="{FF2B5EF4-FFF2-40B4-BE49-F238E27FC236}">
                <a16:creationId xmlns:a16="http://schemas.microsoft.com/office/drawing/2014/main" id="{5DB0D8FA-955C-A7A2-CF03-C31B610655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6604" y="4433808"/>
            <a:ext cx="1900401" cy="19004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3CB31D-1F7D-0E71-7EC2-640910B67366}"/>
              </a:ext>
            </a:extLst>
          </p:cNvPr>
          <p:cNvSpPr txBox="1"/>
          <p:nvPr/>
        </p:nvSpPr>
        <p:spPr>
          <a:xfrm>
            <a:off x="8240524" y="6358709"/>
            <a:ext cx="1152560" cy="276999"/>
          </a:xfrm>
          <a:prstGeom prst="rect">
            <a:avLst/>
          </a:prstGeom>
          <a:noFill/>
        </p:spPr>
        <p:txBody>
          <a:bodyPr wrap="none" rtlCol="0">
            <a:spAutoFit/>
          </a:bodyPr>
          <a:lstStyle/>
          <a:p>
            <a:r>
              <a:rPr lang="en-CH" sz="1200" i="1"/>
              <a:t>Ko Barrett, DSG</a:t>
            </a:r>
          </a:p>
        </p:txBody>
      </p:sp>
      <p:sp>
        <p:nvSpPr>
          <p:cNvPr id="5" name="TextBox 4">
            <a:extLst>
              <a:ext uri="{FF2B5EF4-FFF2-40B4-BE49-F238E27FC236}">
                <a16:creationId xmlns:a16="http://schemas.microsoft.com/office/drawing/2014/main" id="{147B4995-8ED4-E3C9-8148-920A797B6DE5}"/>
              </a:ext>
            </a:extLst>
          </p:cNvPr>
          <p:cNvSpPr txBox="1"/>
          <p:nvPr/>
        </p:nvSpPr>
        <p:spPr>
          <a:xfrm>
            <a:off x="10300656" y="6334209"/>
            <a:ext cx="1561197" cy="276999"/>
          </a:xfrm>
          <a:prstGeom prst="rect">
            <a:avLst/>
          </a:prstGeom>
          <a:noFill/>
        </p:spPr>
        <p:txBody>
          <a:bodyPr wrap="none" rtlCol="0">
            <a:spAutoFit/>
          </a:bodyPr>
          <a:lstStyle/>
          <a:p>
            <a:r>
              <a:rPr lang="en-CH" sz="1200" i="1"/>
              <a:t>Thomas A, </a:t>
            </a:r>
            <a:r>
              <a:rPr lang="en-CH" sz="1200" i="1" err="1"/>
              <a:t>Asare</a:t>
            </a:r>
            <a:r>
              <a:rPr lang="en-CH" sz="1200" i="1"/>
              <a:t>, ASG</a:t>
            </a:r>
          </a:p>
        </p:txBody>
      </p:sp>
      <p:pic>
        <p:nvPicPr>
          <p:cNvPr id="2052" name="Picture 4" descr="A man in a suit and tie poses for a photo.">
            <a:extLst>
              <a:ext uri="{FF2B5EF4-FFF2-40B4-BE49-F238E27FC236}">
                <a16:creationId xmlns:a16="http://schemas.microsoft.com/office/drawing/2014/main" id="{5FAC994D-F26E-32FA-FC67-5803BE7AB3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4749" y="4411634"/>
            <a:ext cx="1900401" cy="190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378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hape 79">
            <a:extLst>
              <a:ext uri="{FF2B5EF4-FFF2-40B4-BE49-F238E27FC236}">
                <a16:creationId xmlns:a16="http://schemas.microsoft.com/office/drawing/2014/main" id="{A5C1E12B-A08D-2317-629C-6BFBC3F2A2DC}"/>
              </a:ext>
            </a:extLst>
          </p:cNvPr>
          <p:cNvSpPr/>
          <p:nvPr/>
        </p:nvSpPr>
        <p:spPr>
          <a:xfrm>
            <a:off x="6096000" y="1465339"/>
            <a:ext cx="7394323" cy="436017"/>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ts val="3360"/>
              </a:lnSpc>
              <a:defRPr sz="1800"/>
            </a:pPr>
            <a:r>
              <a:rPr lang="en-CH" sz="3600" b="1" kern="1000">
                <a:solidFill>
                  <a:srgbClr val="005BAA"/>
                </a:solidFill>
                <a:latin typeface="Arial" panose="020B0604020202020204" pitchFamily="34" charset="0"/>
                <a:ea typeface="Verdana" panose="020B0604030504040204" pitchFamily="34" charset="0"/>
                <a:cs typeface="Arial" panose="020B0604020202020204" pitchFamily="34" charset="0"/>
                <a:sym typeface="Montserrat-Regular"/>
              </a:rPr>
              <a:t>WMO Strategic Objectives</a:t>
            </a:r>
            <a:endParaRPr lang="en-US" sz="3600" b="1" kern="1000">
              <a:solidFill>
                <a:srgbClr val="005BAA"/>
              </a:solidFill>
              <a:latin typeface="Arial" panose="020B0604020202020204" pitchFamily="34" charset="0"/>
              <a:ea typeface="Verdana" panose="020B0604030504040204" pitchFamily="34" charset="0"/>
              <a:cs typeface="Arial" panose="020B0604020202020204" pitchFamily="34" charset="0"/>
              <a:sym typeface="Montserrat-Regular"/>
            </a:endParaRPr>
          </a:p>
        </p:txBody>
      </p:sp>
      <p:sp>
        <p:nvSpPr>
          <p:cNvPr id="5" name="CuadroTexto 3">
            <a:extLst>
              <a:ext uri="{FF2B5EF4-FFF2-40B4-BE49-F238E27FC236}">
                <a16:creationId xmlns:a16="http://schemas.microsoft.com/office/drawing/2014/main" id="{3124F6EF-FB18-CDF2-3BC1-04834AC29EB9}"/>
              </a:ext>
            </a:extLst>
          </p:cNvPr>
          <p:cNvSpPr txBox="1"/>
          <p:nvPr/>
        </p:nvSpPr>
        <p:spPr>
          <a:xfrm>
            <a:off x="4105741" y="2262924"/>
            <a:ext cx="8336045" cy="3261727"/>
          </a:xfrm>
          <a:prstGeom prst="rect">
            <a:avLst/>
          </a:prstGeom>
          <a:noFill/>
        </p:spPr>
        <p:txBody>
          <a:bodyPr wrap="square" rtlCol="0">
            <a:spAutoFit/>
          </a:bodyPr>
          <a:lstStyle/>
          <a:p>
            <a:pPr>
              <a:lnSpc>
                <a:spcPct val="150000"/>
              </a:lnSpc>
            </a:pPr>
            <a:r>
              <a:rPr lang="hr-HR" sz="2000" b="1" i="0" u="none" strike="noStrike" baseline="0">
                <a:solidFill>
                  <a:schemeClr val="bg1"/>
                </a:solidFill>
                <a:latin typeface="Verdana" panose="020B0604030504040204" pitchFamily="34" charset="0"/>
                <a:ea typeface="Verdana" panose="020B0604030504040204" pitchFamily="34" charset="0"/>
              </a:rPr>
              <a:t>1</a:t>
            </a:r>
          </a:p>
          <a:p>
            <a:pPr>
              <a:lnSpc>
                <a:spcPct val="150000"/>
              </a:lnSpc>
            </a:pPr>
            <a:r>
              <a:rPr lang="hr-HR" sz="2000" b="1">
                <a:solidFill>
                  <a:schemeClr val="bg1"/>
                </a:solidFill>
                <a:latin typeface="Verdana" panose="020B0604030504040204" pitchFamily="34" charset="0"/>
                <a:ea typeface="Verdana" panose="020B0604030504040204" pitchFamily="34" charset="0"/>
              </a:rPr>
              <a:t>2</a:t>
            </a:r>
          </a:p>
          <a:p>
            <a:pPr>
              <a:lnSpc>
                <a:spcPct val="150000"/>
              </a:lnSpc>
            </a:pPr>
            <a:r>
              <a:rPr lang="hr-HR" sz="2000" b="1" i="0" u="none" strike="noStrike" baseline="0">
                <a:solidFill>
                  <a:schemeClr val="bg1"/>
                </a:solidFill>
                <a:latin typeface="Verdana" panose="020B0604030504040204" pitchFamily="34" charset="0"/>
                <a:ea typeface="Verdana" panose="020B0604030504040204" pitchFamily="34" charset="0"/>
              </a:rPr>
              <a:t>3</a:t>
            </a:r>
          </a:p>
          <a:p>
            <a:pPr>
              <a:lnSpc>
                <a:spcPct val="150000"/>
              </a:lnSpc>
            </a:pPr>
            <a:r>
              <a:rPr lang="hr-HR" sz="2000" b="1">
                <a:solidFill>
                  <a:schemeClr val="bg1"/>
                </a:solidFill>
                <a:latin typeface="Verdana" panose="020B0604030504040204" pitchFamily="34" charset="0"/>
                <a:ea typeface="Verdana" panose="020B0604030504040204" pitchFamily="34" charset="0"/>
              </a:rPr>
              <a:t>4</a:t>
            </a:r>
          </a:p>
          <a:p>
            <a:pPr>
              <a:lnSpc>
                <a:spcPct val="150000"/>
              </a:lnSpc>
            </a:pPr>
            <a:r>
              <a:rPr lang="hr-HR" sz="2000" b="1" i="0" u="none" strike="noStrike" baseline="0">
                <a:solidFill>
                  <a:schemeClr val="bg1"/>
                </a:solidFill>
                <a:latin typeface="Verdana" panose="020B0604030504040204" pitchFamily="34" charset="0"/>
                <a:ea typeface="Verdana" panose="020B0604030504040204" pitchFamily="34" charset="0"/>
              </a:rPr>
              <a:t>5</a:t>
            </a:r>
          </a:p>
          <a:p>
            <a:pPr>
              <a:lnSpc>
                <a:spcPct val="150000"/>
              </a:lnSpc>
            </a:pPr>
            <a:r>
              <a:rPr lang="hr-HR" sz="2000" b="1">
                <a:solidFill>
                  <a:schemeClr val="bg1"/>
                </a:solidFill>
                <a:latin typeface="Verdana" panose="020B0604030504040204" pitchFamily="34" charset="0"/>
                <a:ea typeface="Verdana" panose="020B0604030504040204" pitchFamily="34" charset="0"/>
              </a:rPr>
              <a:t>6</a:t>
            </a:r>
            <a:endParaRPr lang="hr-HR" sz="2000" b="1" i="0" u="none" strike="noStrike" baseline="0">
              <a:solidFill>
                <a:schemeClr val="bg1"/>
              </a:solidFill>
              <a:latin typeface="Verdana" panose="020B0604030504040204" pitchFamily="34" charset="0"/>
              <a:ea typeface="Verdana" panose="020B0604030504040204" pitchFamily="34" charset="0"/>
            </a:endParaRPr>
          </a:p>
          <a:p>
            <a:pPr>
              <a:lnSpc>
                <a:spcPct val="150000"/>
              </a:lnSpc>
            </a:pPr>
            <a:endParaRPr lang="hr-HR" sz="2000" b="1" i="0" u="none" strike="noStrike" baseline="0">
              <a:solidFill>
                <a:srgbClr val="005BAA"/>
              </a:solidFill>
              <a:latin typeface="Verdana" panose="020B0604030504040204" pitchFamily="34" charset="0"/>
              <a:ea typeface="Verdana" panose="020B0604030504040204" pitchFamily="34" charset="0"/>
            </a:endParaRPr>
          </a:p>
        </p:txBody>
      </p:sp>
      <p:pic>
        <p:nvPicPr>
          <p:cNvPr id="6" name="Picture 5">
            <a:extLst>
              <a:ext uri="{FF2B5EF4-FFF2-40B4-BE49-F238E27FC236}">
                <a16:creationId xmlns:a16="http://schemas.microsoft.com/office/drawing/2014/main" id="{FFEFA237-0DAF-CDDA-FA84-CC0C10C8C43C}"/>
              </a:ext>
            </a:extLst>
          </p:cNvPr>
          <p:cNvPicPr>
            <a:picLocks noChangeAspect="1"/>
          </p:cNvPicPr>
          <p:nvPr/>
        </p:nvPicPr>
        <p:blipFill>
          <a:blip r:embed="rId4"/>
          <a:stretch>
            <a:fillRect/>
          </a:stretch>
        </p:blipFill>
        <p:spPr>
          <a:xfrm>
            <a:off x="3240454" y="398356"/>
            <a:ext cx="2484208" cy="6152070"/>
          </a:xfrm>
          <a:prstGeom prst="rect">
            <a:avLst/>
          </a:prstGeom>
        </p:spPr>
      </p:pic>
      <p:sp>
        <p:nvSpPr>
          <p:cNvPr id="8" name="Arrow: Left 7">
            <a:extLst>
              <a:ext uri="{FF2B5EF4-FFF2-40B4-BE49-F238E27FC236}">
                <a16:creationId xmlns:a16="http://schemas.microsoft.com/office/drawing/2014/main" id="{56327A3F-AB6E-0F8E-C91E-9ACB00E8A5A7}"/>
              </a:ext>
            </a:extLst>
          </p:cNvPr>
          <p:cNvSpPr/>
          <p:nvPr/>
        </p:nvSpPr>
        <p:spPr>
          <a:xfrm>
            <a:off x="6130740" y="2925986"/>
            <a:ext cx="5904969" cy="1006027"/>
          </a:xfrm>
          <a:prstGeom prst="lef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a:t>WMO Integrated Global Observing System (</a:t>
            </a:r>
            <a:r>
              <a:rPr lang="en-CH">
                <a:hlinkClick r:id="rId5"/>
              </a:rPr>
              <a:t>WIGOS</a:t>
            </a:r>
            <a:r>
              <a:rPr lang="en-CH"/>
              <a:t>)</a:t>
            </a:r>
          </a:p>
        </p:txBody>
      </p:sp>
      <p:sp>
        <p:nvSpPr>
          <p:cNvPr id="9" name="Arrow: Left 8">
            <a:extLst>
              <a:ext uri="{FF2B5EF4-FFF2-40B4-BE49-F238E27FC236}">
                <a16:creationId xmlns:a16="http://schemas.microsoft.com/office/drawing/2014/main" id="{D6D42F11-05B7-5D6D-A0F8-F2DAF2C4132B}"/>
              </a:ext>
            </a:extLst>
          </p:cNvPr>
          <p:cNvSpPr/>
          <p:nvPr/>
        </p:nvSpPr>
        <p:spPr>
          <a:xfrm>
            <a:off x="6130739" y="4166178"/>
            <a:ext cx="5904971" cy="1006027"/>
          </a:xfrm>
          <a:prstGeom prst="lef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a:t>WMO Information System (</a:t>
            </a:r>
            <a:r>
              <a:rPr lang="en-CH">
                <a:hlinkClick r:id="rId6"/>
              </a:rPr>
              <a:t>WIS</a:t>
            </a:r>
            <a:r>
              <a:rPr lang="en-CH"/>
              <a:t>)</a:t>
            </a:r>
          </a:p>
        </p:txBody>
      </p:sp>
      <p:sp>
        <p:nvSpPr>
          <p:cNvPr id="10" name="Arrow: Left 9">
            <a:extLst>
              <a:ext uri="{FF2B5EF4-FFF2-40B4-BE49-F238E27FC236}">
                <a16:creationId xmlns:a16="http://schemas.microsoft.com/office/drawing/2014/main" id="{61DCB756-0821-6243-DD84-A0E232B6CC27}"/>
              </a:ext>
            </a:extLst>
          </p:cNvPr>
          <p:cNvSpPr/>
          <p:nvPr/>
        </p:nvSpPr>
        <p:spPr>
          <a:xfrm>
            <a:off x="6130742" y="5311737"/>
            <a:ext cx="5904972" cy="1000408"/>
          </a:xfrm>
          <a:prstGeom prst="leftArrow">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W</a:t>
            </a:r>
            <a:r>
              <a:rPr lang="en-CH"/>
              <a:t>MO </a:t>
            </a:r>
            <a:r>
              <a:rPr lang="en-US"/>
              <a:t>Integrated Processing and Prediction System (</a:t>
            </a:r>
            <a:r>
              <a:rPr lang="en-US">
                <a:hlinkClick r:id="rId7"/>
              </a:rPr>
              <a:t>WIPPS</a:t>
            </a:r>
            <a:r>
              <a:rPr lang="en-US"/>
              <a:t>)</a:t>
            </a:r>
            <a:endParaRPr lang="en-CH"/>
          </a:p>
        </p:txBody>
      </p:sp>
      <p:grpSp>
        <p:nvGrpSpPr>
          <p:cNvPr id="19" name="Group 18">
            <a:extLst>
              <a:ext uri="{FF2B5EF4-FFF2-40B4-BE49-F238E27FC236}">
                <a16:creationId xmlns:a16="http://schemas.microsoft.com/office/drawing/2014/main" id="{B9915D35-B5D3-92FF-160F-F6713B2B2D00}"/>
              </a:ext>
            </a:extLst>
          </p:cNvPr>
          <p:cNvGrpSpPr/>
          <p:nvPr/>
        </p:nvGrpSpPr>
        <p:grpSpPr>
          <a:xfrm>
            <a:off x="122450" y="0"/>
            <a:ext cx="2148801" cy="3403282"/>
            <a:chOff x="8145973" y="137377"/>
            <a:chExt cx="1952272" cy="4346132"/>
          </a:xfrm>
        </p:grpSpPr>
        <p:pic>
          <p:nvPicPr>
            <p:cNvPr id="16" name="Picture 15" descr="A lightning striking the sky&#10;&#10;Description automatically generated with medium confidence">
              <a:extLst>
                <a:ext uri="{FF2B5EF4-FFF2-40B4-BE49-F238E27FC236}">
                  <a16:creationId xmlns:a16="http://schemas.microsoft.com/office/drawing/2014/main" id="{7042CB25-C45C-865C-22A9-4965D8AC8627}"/>
                </a:ext>
              </a:extLst>
            </p:cNvPr>
            <p:cNvPicPr>
              <a:picLocks noChangeAspect="1"/>
            </p:cNvPicPr>
            <p:nvPr/>
          </p:nvPicPr>
          <p:blipFill>
            <a:blip r:embed="rId8"/>
            <a:stretch>
              <a:fillRect/>
            </a:stretch>
          </p:blipFill>
          <p:spPr>
            <a:xfrm>
              <a:off x="8145973" y="137377"/>
              <a:ext cx="1952272" cy="4346132"/>
            </a:xfrm>
            <a:prstGeom prst="rect">
              <a:avLst/>
            </a:prstGeom>
          </p:spPr>
        </p:pic>
        <p:sp>
          <p:nvSpPr>
            <p:cNvPr id="17" name="TextBox 16">
              <a:extLst>
                <a:ext uri="{FF2B5EF4-FFF2-40B4-BE49-F238E27FC236}">
                  <a16:creationId xmlns:a16="http://schemas.microsoft.com/office/drawing/2014/main" id="{5F7E7A1E-57C6-EEB1-C9DB-3B1D42C89FE9}"/>
                </a:ext>
              </a:extLst>
            </p:cNvPr>
            <p:cNvSpPr txBox="1"/>
            <p:nvPr/>
          </p:nvSpPr>
          <p:spPr>
            <a:xfrm>
              <a:off x="8176223" y="137377"/>
              <a:ext cx="1812419" cy="1384995"/>
            </a:xfrm>
            <a:prstGeom prst="rect">
              <a:avLst/>
            </a:prstGeom>
            <a:noFill/>
          </p:spPr>
          <p:txBody>
            <a:bodyPr wrap="none" rtlCol="0">
              <a:spAutoFit/>
            </a:bodyPr>
            <a:lstStyle/>
            <a:p>
              <a:r>
                <a:rPr lang="en-GB" sz="2400" b="1">
                  <a:solidFill>
                    <a:schemeClr val="bg1"/>
                  </a:solidFill>
                  <a:latin typeface="Aptos Display" panose="020B0004020202020204" pitchFamily="34" charset="0"/>
                </a:rPr>
                <a:t>Weather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Display" panose="020B0004020202020204" pitchFamily="34" charset="0"/>
                  <a:ea typeface="+mn-ea"/>
                  <a:cs typeface="+mn-cs"/>
                </a:rPr>
                <a:t>Prediction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Display" panose="020B0004020202020204" pitchFamily="34" charset="0"/>
                  <a:ea typeface="+mn-ea"/>
                  <a:cs typeface="+mn-cs"/>
                </a:rPr>
                <a:t>Early warning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Display" panose="020B0004020202020204" pitchFamily="34" charset="0"/>
                  <a:ea typeface="+mn-ea"/>
                  <a:cs typeface="+mn-cs"/>
                </a:rPr>
                <a:t>Marine services</a:t>
              </a:r>
              <a:endParaRPr lang="en-GB" sz="3600" b="1">
                <a:solidFill>
                  <a:schemeClr val="bg1"/>
                </a:solidFill>
                <a:latin typeface="Aptos Display" panose="020B0004020202020204" pitchFamily="34" charset="0"/>
              </a:endParaRPr>
            </a:p>
          </p:txBody>
        </p:sp>
      </p:grpSp>
      <p:grpSp>
        <p:nvGrpSpPr>
          <p:cNvPr id="20" name="Group 19">
            <a:extLst>
              <a:ext uri="{FF2B5EF4-FFF2-40B4-BE49-F238E27FC236}">
                <a16:creationId xmlns:a16="http://schemas.microsoft.com/office/drawing/2014/main" id="{A6FA8A33-BC2B-7F22-935C-0882F77AB10C}"/>
              </a:ext>
            </a:extLst>
          </p:cNvPr>
          <p:cNvGrpSpPr/>
          <p:nvPr/>
        </p:nvGrpSpPr>
        <p:grpSpPr>
          <a:xfrm>
            <a:off x="121353" y="3452717"/>
            <a:ext cx="2162708" cy="3405283"/>
            <a:chOff x="10189335" y="13639"/>
            <a:chExt cx="1964009" cy="4470117"/>
          </a:xfrm>
        </p:grpSpPr>
        <p:pic>
          <p:nvPicPr>
            <p:cNvPr id="14" name="Picture 13" descr="A house on a small island&#10;&#10;Description automatically generated">
              <a:extLst>
                <a:ext uri="{FF2B5EF4-FFF2-40B4-BE49-F238E27FC236}">
                  <a16:creationId xmlns:a16="http://schemas.microsoft.com/office/drawing/2014/main" id="{3FF16142-124B-6DC1-77AE-B3DB533F9877}"/>
                </a:ext>
              </a:extLst>
            </p:cNvPr>
            <p:cNvPicPr>
              <a:picLocks noChangeAspect="1"/>
            </p:cNvPicPr>
            <p:nvPr/>
          </p:nvPicPr>
          <p:blipFill>
            <a:blip r:embed="rId9"/>
            <a:stretch>
              <a:fillRect/>
            </a:stretch>
          </p:blipFill>
          <p:spPr>
            <a:xfrm>
              <a:off x="10189335" y="42091"/>
              <a:ext cx="1952380" cy="4441665"/>
            </a:xfrm>
            <a:prstGeom prst="rect">
              <a:avLst/>
            </a:prstGeom>
          </p:spPr>
        </p:pic>
        <p:sp>
          <p:nvSpPr>
            <p:cNvPr id="18" name="TextBox 17">
              <a:extLst>
                <a:ext uri="{FF2B5EF4-FFF2-40B4-BE49-F238E27FC236}">
                  <a16:creationId xmlns:a16="http://schemas.microsoft.com/office/drawing/2014/main" id="{2C94E159-F05D-6C40-19D9-7FA736B81F9A}"/>
                </a:ext>
              </a:extLst>
            </p:cNvPr>
            <p:cNvSpPr txBox="1"/>
            <p:nvPr/>
          </p:nvSpPr>
          <p:spPr>
            <a:xfrm>
              <a:off x="10189335" y="13639"/>
              <a:ext cx="1964009" cy="2222101"/>
            </a:xfrm>
            <a:prstGeom prst="rect">
              <a:avLst/>
            </a:prstGeom>
            <a:noFill/>
          </p:spPr>
          <p:txBody>
            <a:bodyPr wrap="none" rtlCol="0">
              <a:spAutoFit/>
            </a:bodyPr>
            <a:lstStyle/>
            <a:p>
              <a:r>
                <a:rPr lang="en-GB" sz="2400" b="1">
                  <a:solidFill>
                    <a:schemeClr val="bg1"/>
                  </a:solidFill>
                  <a:latin typeface="Aptos Display" panose="020B0004020202020204" pitchFamily="34" charset="0"/>
                </a:rPr>
                <a:t>Climate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ptos Display" panose="020B0004020202020204" pitchFamily="34" charset="0"/>
                  <a:ea typeface="+mn-ea"/>
                  <a:cs typeface="+mn-cs"/>
                </a:rPr>
                <a:t>Monitoring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err="1">
                  <a:ln>
                    <a:noFill/>
                  </a:ln>
                  <a:solidFill>
                    <a:prstClr val="white"/>
                  </a:solidFill>
                  <a:effectLst/>
                  <a:uLnTx/>
                  <a:uFillTx/>
                  <a:latin typeface="Aptos Display" panose="020B0004020202020204" pitchFamily="34" charset="0"/>
                  <a:ea typeface="+mn-ea"/>
                  <a:cs typeface="+mn-cs"/>
                </a:rPr>
                <a:t>Clim</a:t>
              </a:r>
              <a:r>
                <a:rPr lang="en-GB" sz="2000">
                  <a:solidFill>
                    <a:prstClr val="white"/>
                  </a:solidFill>
                  <a:latin typeface="Aptos Display" panose="020B0004020202020204" pitchFamily="34" charset="0"/>
                </a:rPr>
                <a:t>ate</a:t>
              </a:r>
              <a:r>
                <a:rPr kumimoji="0" lang="en-GB" sz="2000" b="0" i="0" u="none" strike="noStrike" kern="1200" cap="none" spc="0" normalizeH="0" baseline="0" noProof="0">
                  <a:ln>
                    <a:noFill/>
                  </a:ln>
                  <a:solidFill>
                    <a:prstClr val="white"/>
                  </a:solidFill>
                  <a:effectLst/>
                  <a:uLnTx/>
                  <a:uFillTx/>
                  <a:latin typeface="Aptos Display" panose="020B0004020202020204" pitchFamily="34" charset="0"/>
                  <a:ea typeface="+mn-ea"/>
                  <a:cs typeface="+mn-cs"/>
                </a:rPr>
                <a:t> services</a:t>
              </a:r>
              <a:endParaRPr lang="en-GB" sz="2000">
                <a:solidFill>
                  <a:prstClr val="white"/>
                </a:solidFill>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prstClr val="white"/>
                  </a:solidFill>
                  <a:latin typeface="Aptos Display" panose="020B0004020202020204" pitchFamily="34" charset="0"/>
                </a:rPr>
                <a:t>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prstClr val="white"/>
                  </a:solidFill>
                  <a:latin typeface="Aptos Display" panose="020B0004020202020204" pitchFamily="34" charset="0"/>
                </a:rPr>
                <a:t>Greenhouse Gases</a:t>
              </a:r>
            </a:p>
          </p:txBody>
        </p:sp>
      </p:grpSp>
    </p:spTree>
    <p:extLst>
      <p:ext uri="{BB962C8B-B14F-4D97-AF65-F5344CB8AC3E}">
        <p14:creationId xmlns:p14="http://schemas.microsoft.com/office/powerpoint/2010/main" val="3534502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hape 79">
            <a:extLst>
              <a:ext uri="{FF2B5EF4-FFF2-40B4-BE49-F238E27FC236}">
                <a16:creationId xmlns:a16="http://schemas.microsoft.com/office/drawing/2014/main" id="{A5C1E12B-A08D-2317-629C-6BFBC3F2A2DC}"/>
              </a:ext>
            </a:extLst>
          </p:cNvPr>
          <p:cNvSpPr/>
          <p:nvPr/>
        </p:nvSpPr>
        <p:spPr>
          <a:xfrm>
            <a:off x="783026" y="606181"/>
            <a:ext cx="9226213" cy="436017"/>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ts val="3360"/>
              </a:lnSpc>
              <a:defRPr sz="1800"/>
            </a:pPr>
            <a:r>
              <a:rPr lang="en-CH" sz="3600" b="1" kern="1000">
                <a:solidFill>
                  <a:srgbClr val="005BAA"/>
                </a:solidFill>
                <a:latin typeface="Arial" panose="020B0604020202020204" pitchFamily="34" charset="0"/>
                <a:ea typeface="Verdana" panose="020B0604030504040204" pitchFamily="34" charset="0"/>
                <a:cs typeface="Arial" panose="020B0604020202020204" pitchFamily="34" charset="0"/>
                <a:sym typeface="Montserrat-Regular"/>
              </a:rPr>
              <a:t>INFCOM-3 outcomes</a:t>
            </a:r>
            <a:endParaRPr lang="en-US" sz="3600" b="1" kern="1000">
              <a:solidFill>
                <a:srgbClr val="005BAA"/>
              </a:solidFill>
              <a:latin typeface="Arial" panose="020B0604020202020204" pitchFamily="34" charset="0"/>
              <a:ea typeface="Verdana" panose="020B0604030504040204" pitchFamily="34" charset="0"/>
              <a:cs typeface="Arial" panose="020B0604020202020204" pitchFamily="34" charset="0"/>
              <a:sym typeface="Montserrat-Regular"/>
            </a:endParaRPr>
          </a:p>
        </p:txBody>
      </p:sp>
      <p:sp>
        <p:nvSpPr>
          <p:cNvPr id="3" name="CuadroTexto 3">
            <a:extLst>
              <a:ext uri="{FF2B5EF4-FFF2-40B4-BE49-F238E27FC236}">
                <a16:creationId xmlns:a16="http://schemas.microsoft.com/office/drawing/2014/main" id="{BAD84F13-C100-1B34-217A-704EB82E3E7C}"/>
              </a:ext>
            </a:extLst>
          </p:cNvPr>
          <p:cNvSpPr txBox="1"/>
          <p:nvPr/>
        </p:nvSpPr>
        <p:spPr>
          <a:xfrm>
            <a:off x="488950" y="1324843"/>
            <a:ext cx="11214099" cy="5785495"/>
          </a:xfrm>
          <a:prstGeom prst="rect">
            <a:avLst/>
          </a:prstGeom>
          <a:noFill/>
        </p:spPr>
        <p:txBody>
          <a:bodyPr wrap="square" rtlCol="0">
            <a:spAutoFit/>
          </a:bodyPr>
          <a:lstStyle/>
          <a:p>
            <a:pPr>
              <a:lnSpc>
                <a:spcPct val="150000"/>
              </a:lnSpc>
            </a:pPr>
            <a:r>
              <a:rPr lang="en-CH" sz="2200" b="1">
                <a:latin typeface="Arial" panose="020B0604020202020204" pitchFamily="34" charset="0"/>
                <a:ea typeface="Verdana" panose="020B0604030504040204" pitchFamily="34" charset="0"/>
                <a:cs typeface="Arial" panose="020B0604020202020204" pitchFamily="34" charset="0"/>
              </a:rPr>
              <a:t>1 Work Programme of the INFCOM for next intersessional period </a:t>
            </a:r>
            <a:r>
              <a:rPr lang="en-CH" b="1">
                <a:latin typeface="Arial" panose="020B0604020202020204" pitchFamily="34" charset="0"/>
                <a:ea typeface="Verdana" panose="020B0604030504040204" pitchFamily="34" charset="0"/>
                <a:cs typeface="Arial" panose="020B0604020202020204" pitchFamily="34" charset="0"/>
              </a:rPr>
              <a:t>(</a:t>
            </a:r>
            <a:r>
              <a:rPr lang="en-CH" b="1">
                <a:solidFill>
                  <a:srgbClr val="0070C0"/>
                </a:solidFill>
                <a:latin typeface="Arial" panose="020B0604020202020204" pitchFamily="34" charset="0"/>
                <a:ea typeface="Verdana" panose="020B060403050404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Resolution 6.1/1</a:t>
            </a:r>
            <a:r>
              <a:rPr lang="en-CH" b="1">
                <a:latin typeface="Arial" panose="020B0604020202020204" pitchFamily="34" charset="0"/>
                <a:ea typeface="Verdana" panose="020B0604030504040204" pitchFamily="34" charset="0"/>
                <a:cs typeface="Arial" panose="020B0604020202020204" pitchFamily="34" charset="0"/>
              </a:rPr>
              <a:t>)</a:t>
            </a:r>
          </a:p>
          <a:p>
            <a:pPr marL="742950" lvl="1" indent="-285750">
              <a:buFont typeface="Arial" panose="020B0604020202020204" pitchFamily="34" charset="0"/>
              <a:buChar char="•"/>
            </a:pPr>
            <a:r>
              <a:rPr lang="en-US" sz="1400">
                <a:ea typeface="Verdana" panose="020B0604030504040204" pitchFamily="34" charset="0"/>
                <a:cs typeface="Arial" panose="020B0604020202020204" pitchFamily="34" charset="0"/>
              </a:rPr>
              <a:t>Development of additional GBON and RBON observational requirements for ocean observations</a:t>
            </a:r>
            <a:endParaRPr lang="en-CH" sz="1400">
              <a:ea typeface="Verdana" panose="020B0604030504040204" pitchFamily="34" charset="0"/>
              <a:cs typeface="Arial" panose="020B0604020202020204" pitchFamily="34" charset="0"/>
            </a:endParaRPr>
          </a:p>
          <a:p>
            <a:pPr marL="742950" lvl="1" indent="-285750">
              <a:buFont typeface="Arial" panose="020B0604020202020204" pitchFamily="34" charset="0"/>
              <a:buChar char="•"/>
            </a:pPr>
            <a:r>
              <a:rPr lang="en-CH" sz="1400">
                <a:ea typeface="Verdana" panose="020B0604030504040204" pitchFamily="34" charset="0"/>
                <a:cs typeface="Arial" panose="020B0604020202020204" pitchFamily="34" charset="0"/>
              </a:rPr>
              <a:t>Collaboration with GOOS </a:t>
            </a:r>
            <a:r>
              <a:rPr lang="en-US" sz="1400">
                <a:ea typeface="Verdana" panose="020B0604030504040204" pitchFamily="34" charset="0"/>
                <a:cs typeface="Arial" panose="020B0604020202020204" pitchFamily="34" charset="0"/>
              </a:rPr>
              <a:t>on the development of relevant standards/best practices</a:t>
            </a:r>
            <a:endParaRPr lang="en-CH" sz="1400">
              <a:ea typeface="Verdana" panose="020B0604030504040204" pitchFamily="34" charset="0"/>
              <a:cs typeface="Arial" panose="020B0604020202020204" pitchFamily="34" charset="0"/>
            </a:endParaRPr>
          </a:p>
          <a:p>
            <a:pPr marL="742950" lvl="1" indent="-285750">
              <a:buFont typeface="Arial" panose="020B0604020202020204" pitchFamily="34" charset="0"/>
              <a:buChar char="•"/>
            </a:pPr>
            <a:r>
              <a:rPr lang="en-CH" sz="1400">
                <a:ea typeface="Verdana" panose="020B0604030504040204" pitchFamily="34" charset="0"/>
                <a:cs typeface="Arial" panose="020B0604020202020204" pitchFamily="34" charset="0"/>
              </a:rPr>
              <a:t>Interoperability with data sharing systems (ODIS and WIS2.0)</a:t>
            </a:r>
          </a:p>
          <a:p>
            <a:pPr marL="742950" lvl="1" indent="-285750">
              <a:buFont typeface="Arial" panose="020B0604020202020204" pitchFamily="34" charset="0"/>
              <a:buChar char="•"/>
            </a:pPr>
            <a:r>
              <a:rPr lang="en-CH" sz="1400">
                <a:ea typeface="Verdana" panose="020B0604030504040204" pitchFamily="34" charset="0"/>
                <a:cs typeface="Arial" panose="020B0604020202020204" pitchFamily="34" charset="0"/>
              </a:rPr>
              <a:t>Increase observations availability from the Southern ocean (south of 60 S)</a:t>
            </a:r>
          </a:p>
          <a:p>
            <a:pPr marL="742950" lvl="1" indent="-285750">
              <a:buFont typeface="Arial" panose="020B0604020202020204" pitchFamily="34" charset="0"/>
              <a:buChar char="•"/>
            </a:pPr>
            <a:endParaRPr lang="en-CH" sz="1400">
              <a:ea typeface="Verdana" panose="020B0604030504040204" pitchFamily="34" charset="0"/>
              <a:cs typeface="Arial" panose="020B0604020202020204" pitchFamily="34" charset="0"/>
            </a:endParaRPr>
          </a:p>
          <a:p>
            <a:r>
              <a:rPr lang="hr-HR" sz="2200" b="1">
                <a:latin typeface="Arial" panose="020B0604020202020204" pitchFamily="34" charset="0"/>
                <a:ea typeface="Verdana" panose="020B0604030504040204" pitchFamily="34" charset="0"/>
                <a:cs typeface="Arial" panose="020B0604020202020204" pitchFamily="34" charset="0"/>
              </a:rPr>
              <a:t>2</a:t>
            </a:r>
            <a:r>
              <a:rPr lang="en-CH" sz="2200" b="1">
                <a:latin typeface="Arial" panose="020B0604020202020204" pitchFamily="34" charset="0"/>
                <a:ea typeface="Verdana" panose="020B0604030504040204" pitchFamily="34" charset="0"/>
                <a:cs typeface="Arial" panose="020B0604020202020204" pitchFamily="34" charset="0"/>
              </a:rPr>
              <a:t> Study Group on Environmental Sustainability </a:t>
            </a:r>
            <a:r>
              <a:rPr lang="en-CH" b="1">
                <a:latin typeface="Arial" panose="020B0604020202020204" pitchFamily="34" charset="0"/>
                <a:ea typeface="Verdana" panose="020B0604030504040204" pitchFamily="34" charset="0"/>
                <a:cs typeface="Arial" panose="020B0604020202020204" pitchFamily="34" charset="0"/>
              </a:rPr>
              <a:t>(</a:t>
            </a:r>
            <a:r>
              <a:rPr lang="en-US" b="1">
                <a:solidFill>
                  <a:srgbClr val="0070C0"/>
                </a:solidFill>
                <a:latin typeface="Arial" panose="020B0604020202020204" pitchFamily="34" charset="0"/>
                <a:ea typeface="Verdana" panose="020B060403050404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Decision 7.3/1</a:t>
            </a:r>
            <a:r>
              <a:rPr lang="en-CH" b="1">
                <a:latin typeface="Arial" panose="020B0604020202020204" pitchFamily="34" charset="0"/>
                <a:ea typeface="Verdana" panose="020B0604030504040204" pitchFamily="34" charset="0"/>
                <a:cs typeface="Arial" panose="020B0604020202020204" pitchFamily="34" charset="0"/>
              </a:rPr>
              <a:t>)</a:t>
            </a:r>
            <a:endParaRPr lang="hr-HR" b="1">
              <a:latin typeface="Arial" panose="020B0604020202020204" pitchFamily="34" charset="0"/>
              <a:ea typeface="Verdana" panose="020B0604030504040204" pitchFamily="34" charset="0"/>
              <a:cs typeface="Arial" panose="020B0604020202020204" pitchFamily="34" charset="0"/>
            </a:endParaRPr>
          </a:p>
          <a:p>
            <a:pPr>
              <a:lnSpc>
                <a:spcPct val="150000"/>
              </a:lnSpc>
            </a:pPr>
            <a:r>
              <a:rPr lang="hr-HR" sz="2200" b="1" i="0" u="none" strike="noStrike" baseline="0">
                <a:latin typeface="Arial" panose="020B0604020202020204" pitchFamily="34" charset="0"/>
                <a:ea typeface="Verdana" panose="020B0604030504040204" pitchFamily="34" charset="0"/>
                <a:cs typeface="Arial" panose="020B0604020202020204" pitchFamily="34" charset="0"/>
              </a:rPr>
              <a:t>3</a:t>
            </a:r>
            <a:r>
              <a:rPr lang="en-CH" sz="2200" b="1" i="0" u="none" strike="noStrike" baseline="0">
                <a:latin typeface="Arial" panose="020B0604020202020204" pitchFamily="34" charset="0"/>
                <a:ea typeface="Verdana" panose="020B0604030504040204" pitchFamily="34" charset="0"/>
                <a:cs typeface="Arial" panose="020B0604020202020204" pitchFamily="34" charset="0"/>
              </a:rPr>
              <a:t> Implementation plan for the Global Greenhouse Gas Watch </a:t>
            </a:r>
            <a:r>
              <a:rPr lang="en-CH" b="1" i="0" u="none" strike="noStrike" baseline="0">
                <a:latin typeface="Arial" panose="020B0604020202020204" pitchFamily="34" charset="0"/>
                <a:ea typeface="Verdana" panose="020B0604030504040204" pitchFamily="34" charset="0"/>
                <a:cs typeface="Arial" panose="020B0604020202020204" pitchFamily="34" charset="0"/>
              </a:rPr>
              <a:t>(</a:t>
            </a:r>
            <a:r>
              <a:rPr lang="en-US" b="1" i="0" u="none" strike="noStrike" baseline="0">
                <a:solidFill>
                  <a:srgbClr val="0070C0"/>
                </a:solidFill>
                <a:latin typeface="Arial" panose="020B0604020202020204" pitchFamily="34" charset="0"/>
                <a:ea typeface="Verdana" panose="020B060403050404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Recommendation 7.2/</a:t>
            </a:r>
            <a:r>
              <a:rPr lang="en-CH" b="1" i="0" u="none" strike="noStrike" baseline="0">
                <a:solidFill>
                  <a:srgbClr val="0070C0"/>
                </a:solidFill>
                <a:latin typeface="Arial" panose="020B0604020202020204" pitchFamily="34" charset="0"/>
                <a:ea typeface="Verdana" panose="020B060403050404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1</a:t>
            </a:r>
            <a:r>
              <a:rPr lang="en-CH" b="1" i="0" u="none" strike="noStrike" baseline="0">
                <a:latin typeface="Arial" panose="020B0604020202020204" pitchFamily="34" charset="0"/>
                <a:ea typeface="Verdana" panose="020B0604030504040204" pitchFamily="34" charset="0"/>
                <a:cs typeface="Arial" panose="020B0604020202020204" pitchFamily="34" charset="0"/>
              </a:rPr>
              <a:t>)</a:t>
            </a:r>
          </a:p>
          <a:p>
            <a:pPr>
              <a:lnSpc>
                <a:spcPct val="150000"/>
              </a:lnSpc>
            </a:pPr>
            <a:r>
              <a:rPr lang="en-CH" sz="2200" b="1">
                <a:latin typeface="Arial" panose="020B0604020202020204" pitchFamily="34" charset="0"/>
                <a:ea typeface="Verdana" panose="020B0604030504040204" pitchFamily="34" charset="0"/>
                <a:cs typeface="Arial" panose="020B0604020202020204" pitchFamily="34" charset="0"/>
              </a:rPr>
              <a:t>4 </a:t>
            </a:r>
            <a:r>
              <a:rPr lang="en-CH" sz="2200" b="1" i="0" u="none" strike="noStrike" baseline="0">
                <a:latin typeface="Arial" panose="020B0604020202020204" pitchFamily="34" charset="0"/>
                <a:ea typeface="Verdana" panose="020B0604030504040204" pitchFamily="34" charset="0"/>
                <a:cs typeface="Arial" panose="020B0604020202020204" pitchFamily="34" charset="0"/>
              </a:rPr>
              <a:t>Amendments to WIGOS Manual </a:t>
            </a:r>
            <a:r>
              <a:rPr lang="en-CH" b="1" i="0" u="none" strike="noStrike" baseline="0">
                <a:latin typeface="Arial" panose="020B0604020202020204" pitchFamily="34" charset="0"/>
                <a:ea typeface="Verdana" panose="020B0604030504040204" pitchFamily="34" charset="0"/>
                <a:cs typeface="Arial" panose="020B0604020202020204" pitchFamily="34" charset="0"/>
              </a:rPr>
              <a:t>(</a:t>
            </a:r>
            <a:r>
              <a:rPr lang="en-US" b="1" i="0" u="none" strike="noStrike" baseline="0">
                <a:solidFill>
                  <a:srgbClr val="0070C0"/>
                </a:solidFill>
                <a:latin typeface="Arial" panose="020B0604020202020204" pitchFamily="34" charset="0"/>
                <a:ea typeface="Verdana" panose="020B060403050404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Recommendation 8.1(1)/</a:t>
            </a:r>
            <a:r>
              <a:rPr lang="en-CH" b="1" i="0" u="none" strike="noStrike" baseline="0">
                <a:solidFill>
                  <a:srgbClr val="0070C0"/>
                </a:solidFill>
                <a:latin typeface="Arial" panose="020B0604020202020204" pitchFamily="34" charset="0"/>
                <a:ea typeface="Verdana" panose="020B060403050404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1</a:t>
            </a:r>
            <a:r>
              <a:rPr lang="en-CH" b="1" i="0" u="none" strike="noStrike" baseline="0">
                <a:latin typeface="Arial" panose="020B0604020202020204" pitchFamily="34" charset="0"/>
                <a:ea typeface="Verdana" panose="020B0604030504040204" pitchFamily="34" charset="0"/>
                <a:cs typeface="Arial" panose="020B0604020202020204" pitchFamily="34" charset="0"/>
              </a:rPr>
              <a:t>)</a:t>
            </a:r>
          </a:p>
          <a:p>
            <a:pPr marL="742950" lvl="1" indent="-285750">
              <a:lnSpc>
                <a:spcPct val="150000"/>
              </a:lnSpc>
              <a:buFont typeface="Arial" panose="020B0604020202020204" pitchFamily="34" charset="0"/>
              <a:buChar char="•"/>
            </a:pPr>
            <a:r>
              <a:rPr lang="en-US" sz="1400">
                <a:ea typeface="Verdana" panose="020B0604030504040204" pitchFamily="34" charset="0"/>
                <a:cs typeface="Arial" panose="020B0604020202020204" pitchFamily="34" charset="0"/>
              </a:rPr>
              <a:t>Members should operate GBON stations/platforms in areas of global commons including the High Seas and the Antarctic</a:t>
            </a:r>
            <a:endParaRPr lang="hr-HR" sz="1400">
              <a:ea typeface="Verdana" panose="020B0604030504040204" pitchFamily="34" charset="0"/>
              <a:cs typeface="Arial" panose="020B0604020202020204" pitchFamily="34" charset="0"/>
            </a:endParaRPr>
          </a:p>
          <a:p>
            <a:pPr>
              <a:lnSpc>
                <a:spcPct val="150000"/>
              </a:lnSpc>
            </a:pPr>
            <a:r>
              <a:rPr lang="en-CH" sz="2200" b="1">
                <a:latin typeface="Arial" panose="020B0604020202020204" pitchFamily="34" charset="0"/>
                <a:ea typeface="Verdana" panose="020B0604030504040204" pitchFamily="34" charset="0"/>
                <a:cs typeface="Arial" panose="020B0604020202020204" pitchFamily="34" charset="0"/>
              </a:rPr>
              <a:t>5 Amendments to the WIGOS Guide </a:t>
            </a:r>
            <a:r>
              <a:rPr lang="en-CH" b="1">
                <a:latin typeface="Arial" panose="020B0604020202020204" pitchFamily="34" charset="0"/>
                <a:ea typeface="Verdana" panose="020B0604030504040204" pitchFamily="34" charset="0"/>
                <a:cs typeface="Arial" panose="020B0604020202020204" pitchFamily="34" charset="0"/>
              </a:rPr>
              <a:t>(</a:t>
            </a:r>
            <a:r>
              <a:rPr lang="en-US" b="1">
                <a:solidFill>
                  <a:srgbClr val="0070C0"/>
                </a:solidFill>
                <a:latin typeface="Arial" panose="020B0604020202020204" pitchFamily="34" charset="0"/>
                <a:ea typeface="Verdana" panose="020B060403050404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Resolution 8.1(2)/1</a:t>
            </a:r>
            <a:r>
              <a:rPr lang="en-CH" b="1">
                <a:latin typeface="Arial" panose="020B0604020202020204" pitchFamily="34" charset="0"/>
                <a:ea typeface="Verdana" panose="020B0604030504040204" pitchFamily="34" charset="0"/>
                <a:cs typeface="Arial" panose="020B0604020202020204" pitchFamily="34" charset="0"/>
              </a:rPr>
              <a:t>)</a:t>
            </a:r>
            <a:endParaRPr lang="hr-HR" b="1">
              <a:latin typeface="Arial" panose="020B0604020202020204" pitchFamily="34" charset="0"/>
              <a:ea typeface="Verdana" panose="020B0604030504040204" pitchFamily="34" charset="0"/>
              <a:cs typeface="Arial" panose="020B0604020202020204" pitchFamily="34" charset="0"/>
            </a:endParaRPr>
          </a:p>
          <a:p>
            <a:pPr>
              <a:lnSpc>
                <a:spcPct val="150000"/>
              </a:lnSpc>
            </a:pPr>
            <a:r>
              <a:rPr lang="en-CH" sz="2200" b="1">
                <a:latin typeface="Arial" panose="020B0604020202020204" pitchFamily="34" charset="0"/>
                <a:ea typeface="Verdana" panose="020B0604030504040204" pitchFamily="34" charset="0"/>
                <a:cs typeface="Arial" panose="020B0604020202020204" pitchFamily="34" charset="0"/>
              </a:rPr>
              <a:t>6</a:t>
            </a:r>
            <a:r>
              <a:rPr lang="en-CH" sz="2200" b="1" i="0" u="none" strike="noStrike" baseline="0">
                <a:latin typeface="Arial" panose="020B0604020202020204" pitchFamily="34" charset="0"/>
                <a:ea typeface="Verdana" panose="020B0604030504040204" pitchFamily="34" charset="0"/>
                <a:cs typeface="Arial" panose="020B0604020202020204" pitchFamily="34" charset="0"/>
              </a:rPr>
              <a:t> GOOS SC chair is an ex-officio of the INFCOM Management group </a:t>
            </a:r>
            <a:r>
              <a:rPr lang="en-CH" b="1" i="0" u="none" strike="noStrike" baseline="0">
                <a:latin typeface="Arial" panose="020B0604020202020204" pitchFamily="34" charset="0"/>
                <a:ea typeface="Verdana" panose="020B0604030504040204" pitchFamily="34" charset="0"/>
                <a:cs typeface="Arial" panose="020B0604020202020204" pitchFamily="34" charset="0"/>
              </a:rPr>
              <a:t>(</a:t>
            </a:r>
            <a:r>
              <a:rPr lang="en-CH" b="1" i="0" u="none" strike="noStrike" baseline="0">
                <a:latin typeface="Arial" panose="020B0604020202020204" pitchFamily="34" charset="0"/>
                <a:ea typeface="Verdana" panose="020B0604030504040204" pitchFamily="34" charset="0"/>
                <a:cs typeface="Arial" panose="020B0604020202020204" pitchFamily="34" charset="0"/>
                <a:hlinkClick r:id="rId9"/>
              </a:rPr>
              <a:t>Decision 6.2/2</a:t>
            </a:r>
            <a:r>
              <a:rPr lang="en-CH" b="1" i="0" u="none" strike="noStrike" baseline="0">
                <a:latin typeface="Arial" panose="020B0604020202020204" pitchFamily="34" charset="0"/>
                <a:ea typeface="Verdana" panose="020B0604030504040204" pitchFamily="34" charset="0"/>
                <a:cs typeface="Arial" panose="020B0604020202020204" pitchFamily="34" charset="0"/>
              </a:rPr>
              <a:t>)</a:t>
            </a:r>
          </a:p>
          <a:p>
            <a:pPr>
              <a:lnSpc>
                <a:spcPct val="150000"/>
              </a:lnSpc>
            </a:pPr>
            <a:endParaRPr lang="hr-HR" sz="2200" b="1" i="0" u="none" strike="noStrike" baseline="0">
              <a:latin typeface="Arial" panose="020B0604020202020204" pitchFamily="34" charset="0"/>
              <a:ea typeface="Verdana" panose="020B0604030504040204" pitchFamily="34" charset="0"/>
              <a:cs typeface="Arial" panose="020B0604020202020204" pitchFamily="34" charset="0"/>
            </a:endParaRPr>
          </a:p>
          <a:p>
            <a:pPr>
              <a:lnSpc>
                <a:spcPct val="150000"/>
              </a:lnSpc>
            </a:pPr>
            <a:endParaRPr lang="hr-HR" sz="2200" b="1" i="0" u="none" strike="noStrike" baseline="0">
              <a:latin typeface="Arial" panose="020B0604020202020204" pitchFamily="34" charset="0"/>
              <a:ea typeface="Verdana" panose="020B0604030504040204" pitchFamily="34" charset="0"/>
              <a:cs typeface="Arial" panose="020B0604020202020204" pitchFamily="34" charset="0"/>
            </a:endParaRPr>
          </a:p>
          <a:p>
            <a:pPr>
              <a:lnSpc>
                <a:spcPct val="150000"/>
              </a:lnSpc>
            </a:pPr>
            <a:endParaRPr lang="hr-HR" sz="2000" b="1" i="0" u="none" strike="noStrike" baseline="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70844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00D153A-62B0-A996-6147-89B1476E41BF}"/>
              </a:ext>
            </a:extLst>
          </p:cNvPr>
          <p:cNvPicPr>
            <a:picLocks noGrp="1" noChangeAspect="1"/>
          </p:cNvPicPr>
          <p:nvPr>
            <p:ph idx="1"/>
          </p:nvPr>
        </p:nvPicPr>
        <p:blipFill>
          <a:blip r:embed="rId3"/>
          <a:stretch>
            <a:fillRect/>
          </a:stretch>
        </p:blipFill>
        <p:spPr>
          <a:xfrm>
            <a:off x="443883" y="200984"/>
            <a:ext cx="11492681" cy="6249148"/>
          </a:xfrm>
        </p:spPr>
      </p:pic>
      <p:sp>
        <p:nvSpPr>
          <p:cNvPr id="2" name="TextBox 1">
            <a:extLst>
              <a:ext uri="{FF2B5EF4-FFF2-40B4-BE49-F238E27FC236}">
                <a16:creationId xmlns:a16="http://schemas.microsoft.com/office/drawing/2014/main" id="{FB106017-DDB5-6D12-CA71-3E2F9735EEF2}"/>
              </a:ext>
            </a:extLst>
          </p:cNvPr>
          <p:cNvSpPr txBox="1"/>
          <p:nvPr/>
        </p:nvSpPr>
        <p:spPr>
          <a:xfrm>
            <a:off x="443883" y="6657016"/>
            <a:ext cx="11611521" cy="169277"/>
          </a:xfrm>
          <a:prstGeom prst="rect">
            <a:avLst/>
          </a:prstGeom>
          <a:noFill/>
        </p:spPr>
        <p:txBody>
          <a:bodyPr wrap="square" rtlCol="0">
            <a:spAutoFit/>
          </a:bodyPr>
          <a:lstStyle/>
          <a:p>
            <a:r>
              <a:rPr lang="en-GB" sz="500" i="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The designations employed and the presentation of material on this map do not imply the expression of any opinion whatsoever on the part of the Secretariat of the World Meteorological Organization concerning the legal status of any country, territory, city or area or of its authorities, or concerning the delimitation of its frontiers or boundaries.</a:t>
            </a:r>
          </a:p>
        </p:txBody>
      </p:sp>
      <p:sp>
        <p:nvSpPr>
          <p:cNvPr id="5" name="Slide Number Placeholder 4">
            <a:extLst>
              <a:ext uri="{FF2B5EF4-FFF2-40B4-BE49-F238E27FC236}">
                <a16:creationId xmlns:a16="http://schemas.microsoft.com/office/drawing/2014/main" id="{086A6135-5043-7631-FFE7-ED0461C75157}"/>
              </a:ext>
            </a:extLst>
          </p:cNvPr>
          <p:cNvSpPr>
            <a:spLocks noGrp="1"/>
          </p:cNvSpPr>
          <p:nvPr>
            <p:ph type="sldNum" sz="quarter" idx="12"/>
          </p:nvPr>
        </p:nvSpPr>
        <p:spPr/>
        <p:txBody>
          <a:bodyPr/>
          <a:lstStyle/>
          <a:p>
            <a:fld id="{0071B117-5D75-FF4D-911A-5C226444051F}" type="slidenum">
              <a:rPr lang="en-US" smtClean="0"/>
              <a:t>7</a:t>
            </a:fld>
            <a:endParaRPr lang="en-US"/>
          </a:p>
        </p:txBody>
      </p:sp>
      <p:sp>
        <p:nvSpPr>
          <p:cNvPr id="7" name="Title 1">
            <a:extLst>
              <a:ext uri="{FF2B5EF4-FFF2-40B4-BE49-F238E27FC236}">
                <a16:creationId xmlns:a16="http://schemas.microsoft.com/office/drawing/2014/main" id="{B92D2CD6-3B25-8D13-EF74-F2C8E66A1DC9}"/>
              </a:ext>
            </a:extLst>
          </p:cNvPr>
          <p:cNvSpPr>
            <a:spLocks noGrp="1"/>
          </p:cNvSpPr>
          <p:nvPr>
            <p:ph type="title"/>
          </p:nvPr>
        </p:nvSpPr>
        <p:spPr>
          <a:xfrm>
            <a:off x="734962" y="365126"/>
            <a:ext cx="10515600" cy="962230"/>
          </a:xfrm>
          <a:solidFill>
            <a:schemeClr val="bg1"/>
          </a:solidFill>
        </p:spPr>
        <p:txBody>
          <a:bodyPr>
            <a:normAutofit/>
          </a:bodyPr>
          <a:lstStyle/>
          <a:p>
            <a:pPr algn="l"/>
            <a:r>
              <a:rPr lang="en-CH" sz="2400" b="1">
                <a:solidFill>
                  <a:srgbClr val="002060"/>
                </a:solidFill>
                <a:latin typeface="Segoe UI" panose="020B0502040204020203" pitchFamily="34" charset="0"/>
                <a:cs typeface="Segoe UI" panose="020B0502040204020203" pitchFamily="34" charset="0"/>
              </a:rPr>
              <a:t>WMO Regulatory material: significance of Manuals and Guides</a:t>
            </a:r>
            <a:endParaRPr lang="en-CH" sz="1800" i="1">
              <a:solidFill>
                <a:srgbClr val="00206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06511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2634C-370D-7299-771F-77E34BE5FDD1}"/>
            </a:ext>
          </a:extLst>
        </p:cNvPr>
        <p:cNvGrpSpPr/>
        <p:nvPr/>
      </p:nvGrpSpPr>
      <p:grpSpPr>
        <a:xfrm>
          <a:off x="0" y="0"/>
          <a:ext cx="0" cy="0"/>
          <a:chOff x="0" y="0"/>
          <a:chExt cx="0" cy="0"/>
        </a:xfrm>
      </p:grpSpPr>
      <p:pic>
        <p:nvPicPr>
          <p:cNvPr id="1028" name="Picture 4" descr="A map of the world with different colored countries/regions&#10;&#10;Description automatically generated">
            <a:extLst>
              <a:ext uri="{FF2B5EF4-FFF2-40B4-BE49-F238E27FC236}">
                <a16:creationId xmlns:a16="http://schemas.microsoft.com/office/drawing/2014/main" id="{7F426A3E-42A5-5DAB-5B20-459487D325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0522" y="1612890"/>
            <a:ext cx="5771478" cy="458296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9A99ED4-121D-90A2-5844-A8BF6D3672CE}"/>
              </a:ext>
            </a:extLst>
          </p:cNvPr>
          <p:cNvSpPr/>
          <p:nvPr/>
        </p:nvSpPr>
        <p:spPr>
          <a:xfrm>
            <a:off x="8354045" y="5225143"/>
            <a:ext cx="3837955" cy="1697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 name="Shape 79">
            <a:extLst>
              <a:ext uri="{FF2B5EF4-FFF2-40B4-BE49-F238E27FC236}">
                <a16:creationId xmlns:a16="http://schemas.microsoft.com/office/drawing/2014/main" id="{1D652B95-87C4-6239-E3A3-A9E3E619CFF3}"/>
              </a:ext>
            </a:extLst>
          </p:cNvPr>
          <p:cNvSpPr/>
          <p:nvPr/>
        </p:nvSpPr>
        <p:spPr>
          <a:xfrm>
            <a:off x="235094" y="254233"/>
            <a:ext cx="10400957" cy="833049"/>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l" defTabSz="914400" rtl="0" eaLnBrk="1" fontAlgn="auto" latinLnBrk="0" hangingPunct="1">
              <a:lnSpc>
                <a:spcPts val="3360"/>
              </a:lnSpc>
              <a:spcBef>
                <a:spcPts val="0"/>
              </a:spcBef>
              <a:spcAft>
                <a:spcPts val="0"/>
              </a:spcAft>
              <a:buClrTx/>
              <a:buSzTx/>
              <a:buFontTx/>
              <a:buNone/>
              <a:tabLst/>
              <a:defRPr sz="1800"/>
            </a:pPr>
            <a:r>
              <a:rPr kumimoji="0" lang="en-GB" sz="3600" b="1" i="0" u="none" strike="noStrike" kern="1000" cap="none" spc="0" normalizeH="0" baseline="0" noProof="0">
                <a:ln>
                  <a:noFill/>
                </a:ln>
                <a:solidFill>
                  <a:srgbClr val="0070C0"/>
                </a:solidFill>
                <a:effectLst/>
                <a:uLnTx/>
                <a:uFillTx/>
                <a:latin typeface="Arial" panose="020B0604020202020204" pitchFamily="34" charset="0"/>
                <a:ea typeface="Verdana" panose="020B0604030504040204" pitchFamily="34" charset="0"/>
                <a:cs typeface="Arial" panose="020B0604020202020204" pitchFamily="34" charset="0"/>
                <a:sym typeface="Montserrat-Regular"/>
              </a:rPr>
              <a:t>Global Basic Observing Network (</a:t>
            </a:r>
            <a:r>
              <a:rPr kumimoji="0" lang="en-GB" sz="3600" b="1" i="0" u="none" strike="noStrike" kern="1000" cap="none" spc="0" normalizeH="0" baseline="0" noProof="0">
                <a:ln>
                  <a:noFill/>
                </a:ln>
                <a:solidFill>
                  <a:srgbClr val="0070C0"/>
                </a:solidFill>
                <a:effectLst/>
                <a:uLnTx/>
                <a:uFillTx/>
                <a:latin typeface="Arial" panose="020B0604020202020204" pitchFamily="34" charset="0"/>
                <a:ea typeface="Verdana" panose="020B0604030504040204" pitchFamily="34" charset="0"/>
                <a:cs typeface="Arial" panose="020B0604020202020204" pitchFamily="34" charset="0"/>
                <a:sym typeface="Montserrat-Regular"/>
                <a:hlinkClick r:id="rId4"/>
              </a:rPr>
              <a:t>GBON</a:t>
            </a:r>
            <a:r>
              <a:rPr kumimoji="0" lang="en-GB" sz="3600" b="1" i="0" u="none" strike="noStrike" kern="1000" cap="none" spc="0" normalizeH="0" baseline="0" noProof="0">
                <a:ln>
                  <a:noFill/>
                </a:ln>
                <a:solidFill>
                  <a:srgbClr val="0070C0"/>
                </a:solidFill>
                <a:effectLst/>
                <a:uLnTx/>
                <a:uFillTx/>
                <a:latin typeface="Arial" panose="020B0604020202020204" pitchFamily="34" charset="0"/>
                <a:ea typeface="Verdana" panose="020B0604030504040204" pitchFamily="34" charset="0"/>
                <a:cs typeface="Arial" panose="020B0604020202020204" pitchFamily="34" charset="0"/>
                <a:sym typeface="Montserrat-Regular"/>
              </a:rPr>
              <a:t>)</a:t>
            </a:r>
          </a:p>
          <a:p>
            <a:pPr marL="0" marR="0" lvl="0" indent="0" algn="l" defTabSz="914400" rtl="0" eaLnBrk="1" fontAlgn="auto" latinLnBrk="0" hangingPunct="1">
              <a:lnSpc>
                <a:spcPts val="3360"/>
              </a:lnSpc>
              <a:spcBef>
                <a:spcPts val="0"/>
              </a:spcBef>
              <a:spcAft>
                <a:spcPts val="0"/>
              </a:spcAft>
              <a:buClrTx/>
              <a:buSzTx/>
              <a:buFontTx/>
              <a:buNone/>
              <a:tabLst/>
              <a:defRPr sz="1800"/>
            </a:pPr>
            <a:r>
              <a:rPr lang="en-GB" i="1" kern="1000">
                <a:solidFill>
                  <a:srgbClr val="0070C0"/>
                </a:solidFill>
                <a:latin typeface="Segoe UI" panose="020B0502040204020203" pitchFamily="34" charset="0"/>
                <a:ea typeface="Verdana" panose="020B0604030504040204" pitchFamily="34" charset="0"/>
                <a:cs typeface="Segoe UI" panose="020B0502040204020203" pitchFamily="34" charset="0"/>
                <a:sym typeface="Montserrat-Regular"/>
              </a:rPr>
              <a:t>A global public good for improved weather prediction and climate reanalysis</a:t>
            </a:r>
            <a:endParaRPr kumimoji="0" lang="en-GB" sz="2800" i="1" u="none" strike="noStrike" kern="1000" cap="none" spc="0" normalizeH="0" baseline="0" noProof="0">
              <a:ln>
                <a:noFill/>
              </a:ln>
              <a:solidFill>
                <a:srgbClr val="0070C0"/>
              </a:solidFill>
              <a:effectLst/>
              <a:uLnTx/>
              <a:uFillTx/>
              <a:latin typeface="Segoe UI" panose="020B0502040204020203" pitchFamily="34" charset="0"/>
              <a:ea typeface="Verdana" panose="020B0604030504040204" pitchFamily="34" charset="0"/>
              <a:cs typeface="Segoe UI" panose="020B0502040204020203" pitchFamily="34" charset="0"/>
              <a:sym typeface="Montserrat-Regular"/>
            </a:endParaRPr>
          </a:p>
        </p:txBody>
      </p:sp>
      <p:sp>
        <p:nvSpPr>
          <p:cNvPr id="3" name="CuadroTexto 3">
            <a:extLst>
              <a:ext uri="{FF2B5EF4-FFF2-40B4-BE49-F238E27FC236}">
                <a16:creationId xmlns:a16="http://schemas.microsoft.com/office/drawing/2014/main" id="{3A1E6D9C-E790-C9A1-2DA0-98596B78F71B}"/>
              </a:ext>
            </a:extLst>
          </p:cNvPr>
          <p:cNvSpPr txBox="1"/>
          <p:nvPr/>
        </p:nvSpPr>
        <p:spPr>
          <a:xfrm>
            <a:off x="754634" y="1688382"/>
            <a:ext cx="5665888" cy="4431983"/>
          </a:xfrm>
          <a:prstGeom prst="rect">
            <a:avLst/>
          </a:prstGeom>
          <a:noFill/>
        </p:spPr>
        <p:txBody>
          <a:bodyPr wrap="square" rtlCol="0">
            <a:spAutoFit/>
          </a:bodyPr>
          <a:lstStyle/>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GB" i="0" u="none" strike="noStrike" kern="1200" cap="none" spc="0" normalizeH="0" baseline="0" noProof="0">
                <a:ln>
                  <a:noFill/>
                </a:ln>
                <a:effectLst/>
                <a:uLnTx/>
                <a:uFillTx/>
                <a:latin typeface="Arial" panose="020B0604020202020204" pitchFamily="34" charset="0"/>
                <a:ea typeface="Verdana" panose="020B0604030504040204" pitchFamily="34" charset="0"/>
                <a:cs typeface="Arial" panose="020B0604020202020204" pitchFamily="34" charset="0"/>
              </a:rPr>
              <a:t>Worsening gaps in the basic surface-based observations that keep weather predictions on track - full implementation estimated to bring USD 5 billion in annual benefits</a:t>
            </a:r>
            <a:br>
              <a:rPr kumimoji="0" lang="en-GB" i="0" u="none" strike="noStrike" kern="1200" cap="none" spc="0" normalizeH="0" baseline="0" noProof="0">
                <a:ln>
                  <a:noFill/>
                </a:ln>
                <a:effectLst/>
                <a:uLnTx/>
                <a:uFillTx/>
                <a:latin typeface="Arial" panose="020B0604020202020204" pitchFamily="34" charset="0"/>
                <a:ea typeface="Verdana" panose="020B0604030504040204" pitchFamily="34" charset="0"/>
                <a:cs typeface="Arial" panose="020B0604020202020204" pitchFamily="34" charset="0"/>
              </a:rPr>
            </a:br>
            <a:endParaRPr kumimoji="0" lang="en-GB" i="0" u="none" strike="noStrike" kern="1200" cap="none" spc="0" normalizeH="0" baseline="0" noProof="0">
              <a:ln>
                <a:noFill/>
              </a:ln>
              <a:effectLst/>
              <a:uLnTx/>
              <a:uFillTx/>
              <a:latin typeface="Arial" panose="020B0604020202020204" pitchFamily="34" charset="0"/>
              <a:ea typeface="Verdana" panose="020B0604030504040204" pitchFamily="34" charset="0"/>
              <a:cs typeface="Arial" panose="020B0604020202020204" pitchFamily="34" charset="0"/>
            </a:endParaRP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GB" i="0" u="none" strike="noStrike" kern="1200" cap="none" spc="0" normalizeH="0" baseline="0" noProof="0">
                <a:ln>
                  <a:noFill/>
                </a:ln>
                <a:effectLst/>
                <a:uLnTx/>
                <a:uFillTx/>
                <a:latin typeface="Arial" panose="020B0604020202020204" pitchFamily="34" charset="0"/>
                <a:ea typeface="Verdana" panose="020B0604030504040204" pitchFamily="34" charset="0"/>
                <a:cs typeface="Arial" panose="020B0604020202020204" pitchFamily="34" charset="0"/>
              </a:rPr>
              <a:t>Members in 2021 accepted </a:t>
            </a:r>
            <a:r>
              <a:rPr kumimoji="0" lang="en-CH" i="0" u="none" strike="noStrike" kern="1200" cap="none" spc="0" normalizeH="0" baseline="0" noProof="0">
                <a:ln>
                  <a:noFill/>
                </a:ln>
                <a:effectLst/>
                <a:uLnTx/>
                <a:uFillTx/>
                <a:latin typeface="Arial" panose="020B0604020202020204" pitchFamily="34" charset="0"/>
                <a:ea typeface="Verdana" panose="020B0604030504040204" pitchFamily="34" charset="0"/>
                <a:cs typeface="Arial" panose="020B0604020202020204" pitchFamily="34" charset="0"/>
              </a:rPr>
              <a:t>the </a:t>
            </a:r>
            <a:r>
              <a:rPr kumimoji="0" lang="en-GB" b="1" i="0" u="none" strike="noStrike" kern="1200" cap="none" spc="0" normalizeH="0" baseline="0" noProof="0">
                <a:ln>
                  <a:noFill/>
                </a:ln>
                <a:effectLst/>
                <a:uLnTx/>
                <a:uFillTx/>
                <a:latin typeface="Arial" panose="020B0604020202020204" pitchFamily="34" charset="0"/>
                <a:ea typeface="Verdana" panose="020B0604030504040204" pitchFamily="34" charset="0"/>
                <a:cs typeface="Arial" panose="020B0604020202020204" pitchFamily="34" charset="0"/>
              </a:rPr>
              <a:t>obligation to take and share </a:t>
            </a:r>
            <a:r>
              <a:rPr kumimoji="0" lang="en-GB" i="0" u="none" strike="noStrike" kern="1200" cap="none" spc="0" normalizeH="0" baseline="0" noProof="0">
                <a:ln>
                  <a:noFill/>
                </a:ln>
                <a:effectLst/>
                <a:uLnTx/>
                <a:uFillTx/>
                <a:latin typeface="Arial" panose="020B0604020202020204" pitchFamily="34" charset="0"/>
                <a:ea typeface="Verdana" panose="020B0604030504040204" pitchFamily="34" charset="0"/>
                <a:cs typeface="Arial" panose="020B0604020202020204" pitchFamily="34" charset="0"/>
              </a:rPr>
              <a:t>GBON observations at </a:t>
            </a:r>
            <a:r>
              <a:rPr kumimoji="0" lang="en-GB" b="1" i="0" u="none" strike="noStrike" kern="1200" cap="none" spc="0" normalizeH="0" baseline="0" noProof="0">
                <a:ln>
                  <a:noFill/>
                </a:ln>
                <a:effectLst/>
                <a:uLnTx/>
                <a:uFillTx/>
                <a:latin typeface="Arial" panose="020B0604020202020204" pitchFamily="34" charset="0"/>
                <a:ea typeface="Verdana" panose="020B0604030504040204" pitchFamily="34" charset="0"/>
                <a:cs typeface="Arial" panose="020B0604020202020204" pitchFamily="34" charset="0"/>
              </a:rPr>
              <a:t>minimum horizontal and time resolution</a:t>
            </a:r>
          </a:p>
          <a:p>
            <a:pPr marL="800100" lvl="1" indent="-342900">
              <a:buFont typeface="Arial" panose="020B0604020202020204" pitchFamily="34" charset="0"/>
              <a:buChar char="•"/>
              <a:defRPr/>
            </a:pPr>
            <a:r>
              <a:rPr kumimoji="0" lang="en-GB" sz="1600" i="0" u="none" strike="noStrike" kern="1200" cap="none" spc="0" normalizeH="0" baseline="0" noProof="0">
                <a:ln>
                  <a:noFill/>
                </a:ln>
                <a:effectLst/>
                <a:uLnTx/>
                <a:uFillTx/>
                <a:latin typeface="Arial" panose="020B0604020202020204" pitchFamily="34" charset="0"/>
                <a:ea typeface="Verdana" panose="020B0604030504040204" pitchFamily="34" charset="0"/>
                <a:cs typeface="Arial" panose="020B0604020202020204" pitchFamily="34" charset="0"/>
              </a:rPr>
              <a:t>Surface land at 200 km, hourly</a:t>
            </a:r>
          </a:p>
          <a:p>
            <a:pPr marL="800100" lvl="1" indent="-342900">
              <a:buFont typeface="Arial" panose="020B0604020202020204" pitchFamily="34" charset="0"/>
              <a:buChar char="•"/>
              <a:defRPr/>
            </a:pPr>
            <a:r>
              <a:rPr lang="en-GB" sz="1600">
                <a:latin typeface="Arial" panose="020B0604020202020204" pitchFamily="34" charset="0"/>
                <a:ea typeface="Verdana" panose="020B0604030504040204" pitchFamily="34" charset="0"/>
                <a:cs typeface="Arial" panose="020B0604020202020204" pitchFamily="34" charset="0"/>
              </a:rPr>
              <a:t>Upper air over land at 500 km, 2x daily</a:t>
            </a:r>
          </a:p>
          <a:p>
            <a:pPr marL="800100" lvl="1" indent="-342900">
              <a:buFont typeface="Arial" panose="020B0604020202020204" pitchFamily="34" charset="0"/>
              <a:buChar char="•"/>
              <a:defRPr/>
            </a:pPr>
            <a:r>
              <a:rPr kumimoji="0" lang="en-GB" sz="1600" b="1" i="0" u="none" strike="noStrike" kern="1200" cap="none" spc="0" normalizeH="0" baseline="0" noProof="0">
                <a:ln>
                  <a:noFill/>
                </a:ln>
                <a:effectLst/>
                <a:uLnTx/>
                <a:uFillTx/>
                <a:latin typeface="Arial" panose="020B0604020202020204" pitchFamily="34" charset="0"/>
                <a:ea typeface="Verdana" panose="020B0604030504040204" pitchFamily="34" charset="0"/>
                <a:cs typeface="Arial" panose="020B0604020202020204" pitchFamily="34" charset="0"/>
              </a:rPr>
              <a:t>Surface marine in EEZ at 500 km, hourly</a:t>
            </a:r>
            <a:br>
              <a:rPr kumimoji="0" lang="en-GB" i="0" u="none" strike="noStrike" kern="1200" cap="none" spc="0" normalizeH="0" baseline="0" noProof="0">
                <a:ln>
                  <a:noFill/>
                </a:ln>
                <a:effectLst/>
                <a:uLnTx/>
                <a:uFillTx/>
                <a:latin typeface="Arial" panose="020B0604020202020204" pitchFamily="34" charset="0"/>
                <a:ea typeface="Verdana" panose="020B0604030504040204" pitchFamily="34" charset="0"/>
                <a:cs typeface="Arial" panose="020B0604020202020204" pitchFamily="34" charset="0"/>
              </a:rPr>
            </a:br>
            <a:endParaRPr kumimoji="0" lang="en-GB" i="0" u="none" strike="noStrike" kern="1200" cap="none" spc="0" normalizeH="0" baseline="0" noProof="0">
              <a:ln>
                <a:noFill/>
              </a:ln>
              <a:effectLst/>
              <a:uLnTx/>
              <a:uFillTx/>
              <a:latin typeface="Arial" panose="020B0604020202020204" pitchFamily="34" charset="0"/>
              <a:ea typeface="Verdana" panose="020B0604030504040204" pitchFamily="34" charset="0"/>
              <a:cs typeface="Arial" panose="020B0604020202020204" pitchFamily="34" charset="0"/>
            </a:endParaRP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lang="en-GB">
                <a:latin typeface="Arial" panose="020B0604020202020204" pitchFamily="34" charset="0"/>
                <a:ea typeface="Verdana" panose="020B0604030504040204" pitchFamily="34" charset="0"/>
                <a:cs typeface="Arial" panose="020B0604020202020204" pitchFamily="34" charset="0"/>
              </a:rPr>
              <a:t>WMO co-created the </a:t>
            </a:r>
            <a:r>
              <a:rPr lang="en-GB" b="1">
                <a:latin typeface="Arial" panose="020B0604020202020204" pitchFamily="34" charset="0"/>
                <a:ea typeface="Verdana" panose="020B0604030504040204" pitchFamily="34" charset="0"/>
                <a:cs typeface="Arial" panose="020B0604020202020204" pitchFamily="34" charset="0"/>
              </a:rPr>
              <a:t>Systematic Observations Financing Facility (SOFF) </a:t>
            </a:r>
            <a:r>
              <a:rPr lang="en-GB">
                <a:latin typeface="Arial" panose="020B0604020202020204" pitchFamily="34" charset="0"/>
                <a:ea typeface="Verdana" panose="020B0604030504040204" pitchFamily="34" charset="0"/>
                <a:cs typeface="Arial" panose="020B0604020202020204" pitchFamily="34" charset="0"/>
              </a:rPr>
              <a:t>to help Members meet that GBON obligation, with priority on support to LDCs and SIDS</a:t>
            </a:r>
          </a:p>
        </p:txBody>
      </p:sp>
      <p:pic>
        <p:nvPicPr>
          <p:cNvPr id="4" name="Picture 2" descr="See related image detail">
            <a:extLst>
              <a:ext uri="{FF2B5EF4-FFF2-40B4-BE49-F238E27FC236}">
                <a16:creationId xmlns:a16="http://schemas.microsoft.com/office/drawing/2014/main" id="{3FB363F1-3F56-5D7C-1384-0685D42551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4045" y="5309577"/>
            <a:ext cx="1211283" cy="16127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weather baloon">
            <a:extLst>
              <a:ext uri="{FF2B5EF4-FFF2-40B4-BE49-F238E27FC236}">
                <a16:creationId xmlns:a16="http://schemas.microsoft.com/office/drawing/2014/main" id="{19CC4136-8FDF-4BE1-D830-0684602631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9401" y="5309577"/>
            <a:ext cx="1080773" cy="16002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uoy floating in the water&#10;&#10;Description automatically generated">
            <a:extLst>
              <a:ext uri="{FF2B5EF4-FFF2-40B4-BE49-F238E27FC236}">
                <a16:creationId xmlns:a16="http://schemas.microsoft.com/office/drawing/2014/main" id="{5521F4A3-AE86-7633-9312-BA57E10E98ED}"/>
              </a:ext>
            </a:extLst>
          </p:cNvPr>
          <p:cNvPicPr>
            <a:picLocks noChangeAspect="1"/>
          </p:cNvPicPr>
          <p:nvPr/>
        </p:nvPicPr>
        <p:blipFill>
          <a:blip r:embed="rId7"/>
          <a:stretch>
            <a:fillRect/>
          </a:stretch>
        </p:blipFill>
        <p:spPr>
          <a:xfrm>
            <a:off x="11014247" y="5309577"/>
            <a:ext cx="993680" cy="1548423"/>
          </a:xfrm>
          <a:prstGeom prst="rect">
            <a:avLst/>
          </a:prstGeom>
        </p:spPr>
      </p:pic>
      <p:sp>
        <p:nvSpPr>
          <p:cNvPr id="6" name="TextBox 5">
            <a:extLst>
              <a:ext uri="{FF2B5EF4-FFF2-40B4-BE49-F238E27FC236}">
                <a16:creationId xmlns:a16="http://schemas.microsoft.com/office/drawing/2014/main" id="{9D7BA0FD-3091-3499-792F-B9381CF4F068}"/>
              </a:ext>
            </a:extLst>
          </p:cNvPr>
          <p:cNvSpPr txBox="1"/>
          <p:nvPr/>
        </p:nvSpPr>
        <p:spPr>
          <a:xfrm>
            <a:off x="1150374" y="6388214"/>
            <a:ext cx="7106858" cy="276999"/>
          </a:xfrm>
          <a:prstGeom prst="rect">
            <a:avLst/>
          </a:prstGeom>
          <a:noFill/>
        </p:spPr>
        <p:txBody>
          <a:bodyPr wrap="square" rtlCol="0">
            <a:spAutoFit/>
          </a:bodyPr>
          <a:lstStyle/>
          <a:p>
            <a:r>
              <a:rPr lang="en-GB" sz="600" i="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The designations employed and the presentation of material on this map do not imply the expression of any opinion whatsoever on the part of the Secretariat of the World Meteorological Organization concerning the legal status of any country, territory, city or area or of its authorities, or concerning the delimitation of its frontiers or boundaries.</a:t>
            </a:r>
          </a:p>
        </p:txBody>
      </p:sp>
      <p:sp>
        <p:nvSpPr>
          <p:cNvPr id="13" name="Slide Number Placeholder 12">
            <a:extLst>
              <a:ext uri="{FF2B5EF4-FFF2-40B4-BE49-F238E27FC236}">
                <a16:creationId xmlns:a16="http://schemas.microsoft.com/office/drawing/2014/main" id="{5D9C2A9D-F368-773B-1988-DB2E05B4D2C0}"/>
              </a:ext>
            </a:extLst>
          </p:cNvPr>
          <p:cNvSpPr>
            <a:spLocks noGrp="1"/>
          </p:cNvSpPr>
          <p:nvPr>
            <p:ph type="sldNum" sz="quarter" idx="12"/>
          </p:nvPr>
        </p:nvSpPr>
        <p:spPr/>
        <p:txBody>
          <a:bodyPr/>
          <a:lstStyle/>
          <a:p>
            <a:fld id="{0071B117-5D75-FF4D-911A-5C226444051F}" type="slidenum">
              <a:rPr lang="en-US" smtClean="0"/>
              <a:t>8</a:t>
            </a:fld>
            <a:endParaRPr lang="en-US"/>
          </a:p>
        </p:txBody>
      </p:sp>
    </p:spTree>
    <p:extLst>
      <p:ext uri="{BB962C8B-B14F-4D97-AF65-F5344CB8AC3E}">
        <p14:creationId xmlns:p14="http://schemas.microsoft.com/office/powerpoint/2010/main" val="2200495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DE652F10-795A-E6CB-C312-ACE216753D98}"/>
              </a:ext>
            </a:extLst>
          </p:cNvPr>
          <p:cNvSpPr txBox="1">
            <a:spLocks/>
          </p:cNvSpPr>
          <p:nvPr/>
        </p:nvSpPr>
        <p:spPr>
          <a:xfrm>
            <a:off x="394112" y="491947"/>
            <a:ext cx="9663522" cy="53311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H" sz="3600" b="1" kern="1000">
                <a:solidFill>
                  <a:srgbClr val="0070C0"/>
                </a:solidFill>
                <a:latin typeface="Arial" panose="020B0604020202020204" pitchFamily="34" charset="0"/>
                <a:ea typeface="Verdana" panose="020B0604030504040204" pitchFamily="34" charset="0"/>
                <a:cs typeface="Arial" panose="020B0604020202020204" pitchFamily="34" charset="0"/>
              </a:rPr>
              <a:t>GBON Requirements</a:t>
            </a:r>
            <a:endParaRPr lang="en-AU" sz="3600" b="1" kern="1000">
              <a:solidFill>
                <a:srgbClr val="0070C0"/>
              </a:solidFill>
              <a:latin typeface="Arial" panose="020B0604020202020204" pitchFamily="34" charset="0"/>
              <a:ea typeface="Verdana" panose="020B060403050404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5835AD65-7980-8B9D-E6E2-320089B144BC}"/>
              </a:ext>
            </a:extLst>
          </p:cNvPr>
          <p:cNvCxnSpPr/>
          <p:nvPr/>
        </p:nvCxnSpPr>
        <p:spPr>
          <a:xfrm flipV="1">
            <a:off x="397475" y="961767"/>
            <a:ext cx="6258696" cy="2059"/>
          </a:xfrm>
          <a:prstGeom prst="straightConnector1">
            <a:avLst/>
          </a:prstGeom>
          <a:ln w="12700">
            <a:solidFill>
              <a:srgbClr val="005BAA"/>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FF345FC4-BE94-146D-23F7-E4EE996EE7B6}"/>
              </a:ext>
            </a:extLst>
          </p:cNvPr>
          <p:cNvGraphicFramePr>
            <a:graphicFrameLocks noGrp="1"/>
          </p:cNvGraphicFramePr>
          <p:nvPr/>
        </p:nvGraphicFramePr>
        <p:xfrm>
          <a:off x="557884" y="1025060"/>
          <a:ext cx="11110953" cy="5757949"/>
        </p:xfrm>
        <a:graphic>
          <a:graphicData uri="http://schemas.openxmlformats.org/drawingml/2006/table">
            <a:tbl>
              <a:tblPr/>
              <a:tblGrid>
                <a:gridCol w="2807231">
                  <a:extLst>
                    <a:ext uri="{9D8B030D-6E8A-4147-A177-3AD203B41FA5}">
                      <a16:colId xmlns:a16="http://schemas.microsoft.com/office/drawing/2014/main" val="3942112981"/>
                    </a:ext>
                  </a:extLst>
                </a:gridCol>
                <a:gridCol w="1550779">
                  <a:extLst>
                    <a:ext uri="{9D8B030D-6E8A-4147-A177-3AD203B41FA5}">
                      <a16:colId xmlns:a16="http://schemas.microsoft.com/office/drawing/2014/main" val="2503444237"/>
                    </a:ext>
                  </a:extLst>
                </a:gridCol>
                <a:gridCol w="1111562">
                  <a:extLst>
                    <a:ext uri="{9D8B030D-6E8A-4147-A177-3AD203B41FA5}">
                      <a16:colId xmlns:a16="http://schemas.microsoft.com/office/drawing/2014/main" val="1797647084"/>
                    </a:ext>
                  </a:extLst>
                </a:gridCol>
                <a:gridCol w="1031334">
                  <a:extLst>
                    <a:ext uri="{9D8B030D-6E8A-4147-A177-3AD203B41FA5}">
                      <a16:colId xmlns:a16="http://schemas.microsoft.com/office/drawing/2014/main" val="2214423701"/>
                    </a:ext>
                  </a:extLst>
                </a:gridCol>
                <a:gridCol w="1784959">
                  <a:extLst>
                    <a:ext uri="{9D8B030D-6E8A-4147-A177-3AD203B41FA5}">
                      <a16:colId xmlns:a16="http://schemas.microsoft.com/office/drawing/2014/main" val="3669003688"/>
                    </a:ext>
                  </a:extLst>
                </a:gridCol>
                <a:gridCol w="2825088">
                  <a:extLst>
                    <a:ext uri="{9D8B030D-6E8A-4147-A177-3AD203B41FA5}">
                      <a16:colId xmlns:a16="http://schemas.microsoft.com/office/drawing/2014/main" val="2449126642"/>
                    </a:ext>
                  </a:extLst>
                </a:gridCol>
              </a:tblGrid>
              <a:tr h="415749">
                <a:tc>
                  <a:txBody>
                    <a:bodyPr/>
                    <a:lstStyle/>
                    <a:p>
                      <a:pPr algn="l" fontAlgn="base"/>
                      <a:r>
                        <a:rPr lang="en-US" sz="1600" b="1" i="0">
                          <a:solidFill>
                            <a:srgbClr val="FFFFFF"/>
                          </a:solidFill>
                          <a:effectLst/>
                          <a:latin typeface="Calibri" panose="020F0502020204030204" pitchFamily="34" charset="0"/>
                        </a:rPr>
                        <a:t>Type of observing station​</a:t>
                      </a:r>
                      <a:endParaRPr lang="en-US" sz="1600" b="1" i="0">
                        <a:solidFill>
                          <a:srgbClr val="FFFFFF"/>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4F81BD"/>
                    </a:solidFill>
                  </a:tcPr>
                </a:tc>
                <a:tc>
                  <a:txBody>
                    <a:bodyPr/>
                    <a:lstStyle/>
                    <a:p>
                      <a:pPr algn="l" fontAlgn="base"/>
                      <a:r>
                        <a:rPr lang="en-US" sz="1600" b="1" i="0">
                          <a:solidFill>
                            <a:srgbClr val="FFFFFF"/>
                          </a:solidFill>
                          <a:effectLst/>
                          <a:latin typeface="Calibri" panose="020F0502020204030204" pitchFamily="34" charset="0"/>
                        </a:rPr>
                        <a:t>HR​</a:t>
                      </a:r>
                      <a:endParaRPr lang="en-US" sz="1600" b="1" i="0">
                        <a:solidFill>
                          <a:srgbClr val="FFFFFF"/>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4F81BD"/>
                    </a:solidFill>
                  </a:tcPr>
                </a:tc>
                <a:tc>
                  <a:txBody>
                    <a:bodyPr/>
                    <a:lstStyle/>
                    <a:p>
                      <a:pPr algn="l" fontAlgn="base"/>
                      <a:r>
                        <a:rPr lang="en-US" sz="1600" b="1" i="0">
                          <a:solidFill>
                            <a:srgbClr val="FFFFFF"/>
                          </a:solidFill>
                          <a:effectLst/>
                          <a:latin typeface="Calibri" panose="020F0502020204030204" pitchFamily="34" charset="0"/>
                        </a:rPr>
                        <a:t>VR​</a:t>
                      </a:r>
                      <a:endParaRPr lang="en-US" sz="1600" b="1" i="0">
                        <a:solidFill>
                          <a:srgbClr val="FFFFFF"/>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4F81BD"/>
                    </a:solidFill>
                  </a:tcPr>
                </a:tc>
                <a:tc>
                  <a:txBody>
                    <a:bodyPr/>
                    <a:lstStyle/>
                    <a:p>
                      <a:pPr algn="l" fontAlgn="base"/>
                      <a:r>
                        <a:rPr lang="en-US" sz="1600" b="1" i="0" err="1">
                          <a:solidFill>
                            <a:srgbClr val="FFFFFF"/>
                          </a:solidFill>
                          <a:effectLst/>
                          <a:latin typeface="Calibri" panose="020F0502020204030204" pitchFamily="34" charset="0"/>
                        </a:rPr>
                        <a:t>Obs</a:t>
                      </a:r>
                      <a:r>
                        <a:rPr lang="en-US" sz="1600" b="1" i="0">
                          <a:solidFill>
                            <a:srgbClr val="FFFFFF"/>
                          </a:solidFill>
                          <a:effectLst/>
                          <a:latin typeface="Calibri" panose="020F0502020204030204" pitchFamily="34" charset="0"/>
                        </a:rPr>
                        <a:t> Cycle​</a:t>
                      </a:r>
                      <a:endParaRPr lang="en-US" sz="1600" b="1" i="0">
                        <a:solidFill>
                          <a:srgbClr val="FFFFFF"/>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4F81BD"/>
                    </a:solidFill>
                  </a:tcPr>
                </a:tc>
                <a:tc>
                  <a:txBody>
                    <a:bodyPr/>
                    <a:lstStyle/>
                    <a:p>
                      <a:pPr algn="l" fontAlgn="base"/>
                      <a:r>
                        <a:rPr lang="en-US" sz="1600" b="1" i="0">
                          <a:solidFill>
                            <a:srgbClr val="FFFFFF"/>
                          </a:solidFill>
                          <a:effectLst/>
                          <a:latin typeface="Calibri" panose="020F0502020204030204" pitchFamily="34" charset="0"/>
                        </a:rPr>
                        <a:t>Variables​</a:t>
                      </a:r>
                      <a:endParaRPr lang="en-US" sz="1600" b="1" i="0">
                        <a:solidFill>
                          <a:srgbClr val="FFFFFF"/>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4F81BD"/>
                    </a:solidFill>
                  </a:tcPr>
                </a:tc>
                <a:tc>
                  <a:txBody>
                    <a:bodyPr/>
                    <a:lstStyle/>
                    <a:p>
                      <a:pPr algn="l" fontAlgn="base"/>
                      <a:r>
                        <a:rPr lang="en-US" sz="1600" b="1" i="0">
                          <a:solidFill>
                            <a:srgbClr val="FFFFFF"/>
                          </a:solidFill>
                          <a:effectLst/>
                          <a:latin typeface="Calibri" panose="020F0502020204030204" pitchFamily="34" charset="0"/>
                        </a:rPr>
                        <a:t>Other Requirements​</a:t>
                      </a:r>
                      <a:endParaRPr lang="en-US" sz="1600" b="1" i="0">
                        <a:solidFill>
                          <a:srgbClr val="FFFFFF"/>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228646783"/>
                  </a:ext>
                </a:extLst>
              </a:tr>
              <a:tr h="771150">
                <a:tc>
                  <a:txBody>
                    <a:bodyPr/>
                    <a:lstStyle/>
                    <a:p>
                      <a:pPr algn="l" fontAlgn="base"/>
                      <a:r>
                        <a:rPr lang="en-US" sz="1600" b="1" i="1" u="none" strike="noStrike">
                          <a:solidFill>
                            <a:srgbClr val="000000"/>
                          </a:solidFill>
                          <a:effectLst/>
                          <a:latin typeface="Calibri" panose="020F0502020204030204" pitchFamily="34" charset="0"/>
                        </a:rPr>
                        <a:t>Surface land stations </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D0D8E8"/>
                    </a:solidFill>
                  </a:tcPr>
                </a:tc>
                <a:tc>
                  <a:txBody>
                    <a:bodyPr/>
                    <a:lstStyle/>
                    <a:p>
                      <a:pPr algn="l" fontAlgn="base"/>
                      <a:r>
                        <a:rPr lang="en-US" sz="1600" b="1" i="1" u="none" strike="noStrike">
                          <a:solidFill>
                            <a:srgbClr val="000000"/>
                          </a:solidFill>
                          <a:effectLst/>
                          <a:latin typeface="Calibri" panose="020F0502020204030204" pitchFamily="34" charset="0"/>
                        </a:rPr>
                        <a:t>200km </a:t>
                      </a:r>
                      <a:r>
                        <a:rPr lang="en-US" sz="1600" b="0" i="0">
                          <a:solidFill>
                            <a:srgbClr val="000000"/>
                          </a:solidFill>
                          <a:effectLst/>
                          <a:latin typeface="Calibri" panose="020F0502020204030204" pitchFamily="34" charset="0"/>
                        </a:rPr>
                        <a:t>​</a:t>
                      </a:r>
                      <a:endParaRPr lang="en-US" sz="1600" b="0" i="0">
                        <a:solidFill>
                          <a:srgbClr val="000000"/>
                        </a:solidFill>
                        <a:effectLst/>
                      </a:endParaRPr>
                    </a:p>
                    <a:p>
                      <a:pPr algn="l" fontAlgn="base"/>
                      <a:r>
                        <a:rPr lang="en-US" sz="1600" b="0" i="1" u="none" strike="noStrike">
                          <a:solidFill>
                            <a:srgbClr val="000000"/>
                          </a:solidFill>
                          <a:effectLst/>
                          <a:latin typeface="Calibri" panose="020F0502020204030204" pitchFamily="34" charset="0"/>
                        </a:rPr>
                        <a:t>100km </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D0D8E8"/>
                    </a:solidFill>
                  </a:tcPr>
                </a:tc>
                <a:tc>
                  <a:txBody>
                    <a:bodyPr/>
                    <a:lstStyle/>
                    <a:p>
                      <a:pPr algn="l" fontAlgn="base"/>
                      <a:r>
                        <a:rPr lang="en-US" sz="1600" b="0" i="1" u="none" strike="noStrike">
                          <a:solidFill>
                            <a:srgbClr val="000000"/>
                          </a:solidFill>
                          <a:effectLst/>
                          <a:latin typeface="Calibri" panose="020F0502020204030204" pitchFamily="34" charset="0"/>
                        </a:rPr>
                        <a:t>n/a</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D0D8E8"/>
                    </a:solidFill>
                  </a:tcPr>
                </a:tc>
                <a:tc>
                  <a:txBody>
                    <a:bodyPr/>
                    <a:lstStyle/>
                    <a:p>
                      <a:pPr algn="l" fontAlgn="base"/>
                      <a:r>
                        <a:rPr lang="en-US" sz="1600" b="1" i="1" u="none" strike="noStrike">
                          <a:solidFill>
                            <a:srgbClr val="000000"/>
                          </a:solidFill>
                          <a:effectLst/>
                          <a:latin typeface="Calibri" panose="020F0502020204030204" pitchFamily="34" charset="0"/>
                        </a:rPr>
                        <a:t>1h</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D0D8E8"/>
                    </a:solidFill>
                  </a:tcPr>
                </a:tc>
                <a:tc>
                  <a:txBody>
                    <a:bodyPr/>
                    <a:lstStyle/>
                    <a:p>
                      <a:pPr algn="l" fontAlgn="base"/>
                      <a:r>
                        <a:rPr lang="en-US" sz="1600" b="1" i="1" u="none" strike="noStrike">
                          <a:solidFill>
                            <a:srgbClr val="000000"/>
                          </a:solidFill>
                          <a:effectLst/>
                          <a:latin typeface="Calibri" panose="020F0502020204030204" pitchFamily="34" charset="0"/>
                        </a:rPr>
                        <a:t>SLP, T, U,</a:t>
                      </a:r>
                      <a:r>
                        <a:rPr lang="en-US" sz="1600" b="0" i="0">
                          <a:solidFill>
                            <a:srgbClr val="000000"/>
                          </a:solidFill>
                          <a:effectLst/>
                          <a:latin typeface="Calibri" panose="020F0502020204030204" pitchFamily="34" charset="0"/>
                        </a:rPr>
                        <a:t>​</a:t>
                      </a:r>
                      <a:endParaRPr lang="en-US" sz="1600" b="0" i="0">
                        <a:solidFill>
                          <a:srgbClr val="000000"/>
                        </a:solidFill>
                        <a:effectLst/>
                      </a:endParaRPr>
                    </a:p>
                    <a:p>
                      <a:pPr algn="l" fontAlgn="base"/>
                      <a:r>
                        <a:rPr lang="en-US" sz="1600" b="1" i="1" u="none" strike="noStrike">
                          <a:solidFill>
                            <a:srgbClr val="000000"/>
                          </a:solidFill>
                          <a:effectLst/>
                          <a:latin typeface="Calibri" panose="020F0502020204030204" pitchFamily="34" charset="0"/>
                        </a:rPr>
                        <a:t>Wind, precip, snow depth</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D0D8E8"/>
                    </a:solidFill>
                  </a:tcPr>
                </a:tc>
                <a:tc>
                  <a:txBody>
                    <a:bodyPr/>
                    <a:lstStyle/>
                    <a:p>
                      <a:pPr algn="l" fontAlgn="base"/>
                      <a:r>
                        <a:rPr lang="en-US" sz="1600" b="1" i="1" u="none" strike="noStrike">
                          <a:solidFill>
                            <a:srgbClr val="000000"/>
                          </a:solidFill>
                          <a:effectLst/>
                          <a:latin typeface="Calibri" panose="020F0502020204030204" pitchFamily="34" charset="0"/>
                        </a:rPr>
                        <a:t>Exchanged in real</a:t>
                      </a:r>
                      <a:r>
                        <a:rPr lang="en-US" sz="1600" b="0" i="0">
                          <a:solidFill>
                            <a:srgbClr val="000000"/>
                          </a:solidFill>
                          <a:effectLst/>
                          <a:latin typeface="Calibri" panose="020F0502020204030204" pitchFamily="34" charset="0"/>
                        </a:rPr>
                        <a:t>​</a:t>
                      </a:r>
                      <a:endParaRPr lang="en-US" sz="1600" b="0" i="0">
                        <a:solidFill>
                          <a:srgbClr val="000000"/>
                        </a:solidFill>
                        <a:effectLst/>
                      </a:endParaRPr>
                    </a:p>
                    <a:p>
                      <a:pPr algn="l" fontAlgn="base"/>
                      <a:r>
                        <a:rPr lang="en-US" sz="1600" b="1" i="1" u="none" strike="noStrike">
                          <a:solidFill>
                            <a:srgbClr val="000000"/>
                          </a:solidFill>
                          <a:effectLst/>
                          <a:latin typeface="Calibri" panose="020F0502020204030204" pitchFamily="34" charset="0"/>
                        </a:rPr>
                        <a:t>time through WIS2</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501396321"/>
                  </a:ext>
                </a:extLst>
              </a:tr>
              <a:tr h="771150">
                <a:tc>
                  <a:txBody>
                    <a:bodyPr/>
                    <a:lstStyle/>
                    <a:p>
                      <a:pPr algn="l" fontAlgn="base"/>
                      <a:r>
                        <a:rPr lang="en-US" sz="1600" b="1" i="1" u="none" strike="noStrike">
                          <a:solidFill>
                            <a:srgbClr val="000000"/>
                          </a:solidFill>
                          <a:effectLst/>
                          <a:latin typeface="Calibri" panose="020F0502020204030204" pitchFamily="34" charset="0"/>
                        </a:rPr>
                        <a:t>Upper air stations operated from land </a:t>
                      </a:r>
                      <a:r>
                        <a:rPr lang="en-US" sz="1600" b="0" i="0">
                          <a:solidFill>
                            <a:srgbClr val="000000"/>
                          </a:solidFill>
                          <a:effectLst/>
                          <a:latin typeface="Calibri" panose="020F0502020204030204" pitchFamily="34" charset="0"/>
                        </a:rPr>
                        <a:t>​</a:t>
                      </a:r>
                      <a:endParaRPr lang="en-US" sz="1600" b="0" i="0">
                        <a:solidFill>
                          <a:srgbClr val="000000"/>
                        </a:solidFill>
                        <a:effectLst/>
                      </a:endParaRPr>
                    </a:p>
                    <a:p>
                      <a:pPr algn="l" fontAlgn="base"/>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E9EDF4"/>
                    </a:solidFill>
                  </a:tcPr>
                </a:tc>
                <a:tc>
                  <a:txBody>
                    <a:bodyPr/>
                    <a:lstStyle/>
                    <a:p>
                      <a:pPr algn="l" fontAlgn="base"/>
                      <a:r>
                        <a:rPr lang="en-US" sz="1600" b="1" i="1" u="none" strike="noStrike">
                          <a:solidFill>
                            <a:srgbClr val="000000"/>
                          </a:solidFill>
                          <a:effectLst/>
                          <a:latin typeface="Calibri" panose="020F0502020204030204" pitchFamily="34" charset="0"/>
                        </a:rPr>
                        <a:t>500km</a:t>
                      </a:r>
                      <a:r>
                        <a:rPr lang="en-US" sz="1600" b="0" i="0">
                          <a:solidFill>
                            <a:srgbClr val="000000"/>
                          </a:solidFill>
                          <a:effectLst/>
                          <a:latin typeface="Calibri" panose="020F0502020204030204" pitchFamily="34" charset="0"/>
                        </a:rPr>
                        <a:t>​</a:t>
                      </a:r>
                      <a:endParaRPr lang="en-US" sz="1600" b="0" i="0">
                        <a:solidFill>
                          <a:srgbClr val="000000"/>
                        </a:solidFill>
                        <a:effectLst/>
                      </a:endParaRPr>
                    </a:p>
                    <a:p>
                      <a:pPr algn="l" fontAlgn="base"/>
                      <a:r>
                        <a:rPr lang="en-US" sz="1600" b="0" i="1" u="none" strike="noStrike">
                          <a:solidFill>
                            <a:srgbClr val="000000"/>
                          </a:solidFill>
                          <a:effectLst/>
                          <a:latin typeface="Calibri" panose="020F0502020204030204" pitchFamily="34" charset="0"/>
                        </a:rPr>
                        <a:t>200km</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E9EDF4"/>
                    </a:solidFill>
                  </a:tcPr>
                </a:tc>
                <a:tc>
                  <a:txBody>
                    <a:bodyPr/>
                    <a:lstStyle/>
                    <a:p>
                      <a:pPr algn="l" fontAlgn="base"/>
                      <a:r>
                        <a:rPr lang="en-US" sz="1600" b="1" i="1" u="none" strike="noStrike">
                          <a:solidFill>
                            <a:srgbClr val="000000"/>
                          </a:solidFill>
                          <a:effectLst/>
                          <a:latin typeface="Calibri" panose="020F0502020204030204" pitchFamily="34" charset="0"/>
                        </a:rPr>
                        <a:t>100m</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E9EDF4"/>
                    </a:solidFill>
                  </a:tcPr>
                </a:tc>
                <a:tc>
                  <a:txBody>
                    <a:bodyPr/>
                    <a:lstStyle/>
                    <a:p>
                      <a:pPr algn="l" fontAlgn="base"/>
                      <a:r>
                        <a:rPr lang="en-US" sz="1600" b="1" i="1" u="none" strike="noStrike">
                          <a:solidFill>
                            <a:srgbClr val="000000"/>
                          </a:solidFill>
                          <a:effectLst/>
                          <a:latin typeface="Calibri" panose="020F0502020204030204" pitchFamily="34" charset="0"/>
                        </a:rPr>
                        <a:t>2/24h</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E9EDF4"/>
                    </a:solidFill>
                  </a:tcPr>
                </a:tc>
                <a:tc>
                  <a:txBody>
                    <a:bodyPr/>
                    <a:lstStyle/>
                    <a:p>
                      <a:pPr algn="l" fontAlgn="base"/>
                      <a:r>
                        <a:rPr lang="en-US" sz="1600" b="1" i="1" u="none" strike="noStrike">
                          <a:solidFill>
                            <a:srgbClr val="000000"/>
                          </a:solidFill>
                          <a:effectLst/>
                          <a:latin typeface="Calibri" panose="020F0502020204030204" pitchFamily="34" charset="0"/>
                        </a:rPr>
                        <a:t>T, U, wind</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E9EDF4"/>
                    </a:solidFill>
                  </a:tcPr>
                </a:tc>
                <a:tc>
                  <a:txBody>
                    <a:bodyPr/>
                    <a:lstStyle/>
                    <a:p>
                      <a:pPr algn="l" fontAlgn="base"/>
                      <a:r>
                        <a:rPr lang="en-US" sz="1600" b="1" i="1" u="none" strike="noStrike">
                          <a:solidFill>
                            <a:srgbClr val="000000"/>
                          </a:solidFill>
                          <a:effectLst/>
                          <a:latin typeface="Calibri" panose="020F0502020204030204" pitchFamily="34" charset="0"/>
                        </a:rPr>
                        <a:t>Up to 30 </a:t>
                      </a:r>
                      <a:r>
                        <a:rPr lang="en-US" sz="1600" b="1" i="1" u="none" strike="noStrike" err="1">
                          <a:solidFill>
                            <a:srgbClr val="000000"/>
                          </a:solidFill>
                          <a:effectLst/>
                          <a:latin typeface="Calibri" panose="020F0502020204030204" pitchFamily="34" charset="0"/>
                        </a:rPr>
                        <a:t>hPa</a:t>
                      </a:r>
                      <a:r>
                        <a:rPr lang="en-US" sz="1600" b="1" i="1" u="none" strike="noStrike">
                          <a:solidFill>
                            <a:srgbClr val="000000"/>
                          </a:solidFill>
                          <a:effectLst/>
                          <a:latin typeface="Calibri" panose="020F0502020204030204" pitchFamily="34" charset="0"/>
                        </a:rPr>
                        <a:t>, exchanged in real time through WIS- 2</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2010051879"/>
                  </a:ext>
                </a:extLst>
              </a:tr>
              <a:tr h="771150">
                <a:tc>
                  <a:txBody>
                    <a:bodyPr/>
                    <a:lstStyle/>
                    <a:p>
                      <a:pPr algn="l" fontAlgn="base"/>
                      <a:r>
                        <a:rPr lang="en-US" sz="1600" b="1" i="1" u="none" strike="noStrike">
                          <a:solidFill>
                            <a:srgbClr val="000000"/>
                          </a:solidFill>
                          <a:effectLst/>
                          <a:latin typeface="Calibri" panose="020F0502020204030204" pitchFamily="34" charset="0"/>
                        </a:rPr>
                        <a:t>Subset of upper air stations </a:t>
                      </a:r>
                      <a:r>
                        <a:rPr lang="en-US" sz="1600" b="0" i="0">
                          <a:solidFill>
                            <a:srgbClr val="000000"/>
                          </a:solidFill>
                          <a:effectLst/>
                          <a:latin typeface="Calibri" panose="020F0502020204030204" pitchFamily="34" charset="0"/>
                        </a:rPr>
                        <a:t>​</a:t>
                      </a:r>
                      <a:endParaRPr lang="en-US" sz="1600" b="0" i="0">
                        <a:solidFill>
                          <a:srgbClr val="000000"/>
                        </a:solidFill>
                        <a:effectLst/>
                      </a:endParaRPr>
                    </a:p>
                    <a:p>
                      <a:pPr algn="l" fontAlgn="base"/>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D0D8E8"/>
                    </a:solidFill>
                  </a:tcPr>
                </a:tc>
                <a:tc>
                  <a:txBody>
                    <a:bodyPr/>
                    <a:lstStyle/>
                    <a:p>
                      <a:pPr algn="l" fontAlgn="base"/>
                      <a:r>
                        <a:rPr lang="en-US" sz="1600" b="0" i="1" u="none" strike="noStrike">
                          <a:solidFill>
                            <a:srgbClr val="000000"/>
                          </a:solidFill>
                          <a:effectLst/>
                          <a:latin typeface="Calibri" panose="020F0502020204030204" pitchFamily="34" charset="0"/>
                        </a:rPr>
                        <a:t>1000km</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D0D8E8"/>
                    </a:solidFill>
                  </a:tcPr>
                </a:tc>
                <a:tc>
                  <a:txBody>
                    <a:bodyPr/>
                    <a:lstStyle/>
                    <a:p>
                      <a:pPr algn="l" fontAlgn="base"/>
                      <a:r>
                        <a:rPr lang="en-US" sz="1600" b="0" i="1" u="none" strike="noStrike">
                          <a:solidFill>
                            <a:srgbClr val="000000"/>
                          </a:solidFill>
                          <a:effectLst/>
                          <a:latin typeface="Calibri" panose="020F0502020204030204" pitchFamily="34" charset="0"/>
                        </a:rPr>
                        <a:t>100m</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D0D8E8"/>
                    </a:solidFill>
                  </a:tcPr>
                </a:tc>
                <a:tc>
                  <a:txBody>
                    <a:bodyPr/>
                    <a:lstStyle/>
                    <a:p>
                      <a:pPr algn="l" fontAlgn="base"/>
                      <a:r>
                        <a:rPr lang="en-US" sz="1600" b="0" i="1" u="none" strike="noStrike">
                          <a:solidFill>
                            <a:srgbClr val="000000"/>
                          </a:solidFill>
                          <a:effectLst/>
                          <a:latin typeface="Calibri" panose="020F0502020204030204" pitchFamily="34" charset="0"/>
                        </a:rPr>
                        <a:t>24h</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D0D8E8"/>
                    </a:solidFill>
                  </a:tcPr>
                </a:tc>
                <a:tc>
                  <a:txBody>
                    <a:bodyPr/>
                    <a:lstStyle/>
                    <a:p>
                      <a:pPr algn="l" fontAlgn="base"/>
                      <a:r>
                        <a:rPr lang="en-US" sz="1600" b="0" i="1" u="none" strike="noStrike">
                          <a:solidFill>
                            <a:srgbClr val="000000"/>
                          </a:solidFill>
                          <a:effectLst/>
                          <a:latin typeface="Calibri" panose="020F0502020204030204" pitchFamily="34" charset="0"/>
                        </a:rPr>
                        <a:t>T, U, wind</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D0D8E8"/>
                    </a:solidFill>
                  </a:tcPr>
                </a:tc>
                <a:tc>
                  <a:txBody>
                    <a:bodyPr/>
                    <a:lstStyle/>
                    <a:p>
                      <a:pPr algn="l" fontAlgn="base"/>
                      <a:r>
                        <a:rPr lang="en-US" sz="1600" b="0" i="1" u="none" strike="noStrike">
                          <a:solidFill>
                            <a:srgbClr val="000000"/>
                          </a:solidFill>
                          <a:effectLst/>
                          <a:latin typeface="Calibri" panose="020F0502020204030204" pitchFamily="34" charset="0"/>
                        </a:rPr>
                        <a:t>Up to 10hPa,</a:t>
                      </a:r>
                      <a:r>
                        <a:rPr lang="en-US" sz="1600" b="0" i="0">
                          <a:solidFill>
                            <a:srgbClr val="000000"/>
                          </a:solidFill>
                          <a:effectLst/>
                          <a:latin typeface="Calibri" panose="020F0502020204030204" pitchFamily="34" charset="0"/>
                        </a:rPr>
                        <a:t>​</a:t>
                      </a:r>
                      <a:endParaRPr lang="en-US" sz="1600" b="0" i="0">
                        <a:solidFill>
                          <a:srgbClr val="000000"/>
                        </a:solidFill>
                        <a:effectLst/>
                      </a:endParaRPr>
                    </a:p>
                    <a:p>
                      <a:pPr algn="l" fontAlgn="base"/>
                      <a:r>
                        <a:rPr lang="en-US" sz="1600" b="0" i="1" u="none" strike="noStrike">
                          <a:solidFill>
                            <a:srgbClr val="000000"/>
                          </a:solidFill>
                          <a:effectLst/>
                          <a:latin typeface="Calibri" panose="020F0502020204030204" pitchFamily="34" charset="0"/>
                        </a:rPr>
                        <a:t>Exchanged in real time through WIS2</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515751953"/>
                  </a:ext>
                </a:extLst>
              </a:tr>
              <a:tr h="749945">
                <a:tc>
                  <a:txBody>
                    <a:bodyPr/>
                    <a:lstStyle/>
                    <a:p>
                      <a:pPr algn="l" fontAlgn="base"/>
                      <a:r>
                        <a:rPr lang="en-US" sz="1600" b="1" i="1" u="none" strike="noStrike">
                          <a:solidFill>
                            <a:srgbClr val="0000FF"/>
                          </a:solidFill>
                          <a:effectLst/>
                          <a:latin typeface="Calibri" panose="020F0502020204030204" pitchFamily="34" charset="0"/>
                        </a:rPr>
                        <a:t>Surface marine stations in EEZs </a:t>
                      </a:r>
                      <a:r>
                        <a:rPr lang="en-US" sz="1600" b="0" i="0">
                          <a:solidFill>
                            <a:srgbClr val="000000"/>
                          </a:solidFill>
                          <a:effectLst/>
                          <a:latin typeface="Calibri" panose="020F0502020204030204" pitchFamily="34" charset="0"/>
                        </a:rPr>
                        <a:t>​</a:t>
                      </a:r>
                      <a:endParaRPr lang="en-US" sz="1600" b="0" i="0">
                        <a:solidFill>
                          <a:srgbClr val="000000"/>
                        </a:solidFill>
                        <a:effectLst/>
                      </a:endParaRPr>
                    </a:p>
                    <a:p>
                      <a:pPr algn="l" fontAlgn="base"/>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E9EDF4"/>
                    </a:solidFill>
                  </a:tcPr>
                </a:tc>
                <a:tc>
                  <a:txBody>
                    <a:bodyPr/>
                    <a:lstStyle/>
                    <a:p>
                      <a:pPr algn="l" fontAlgn="base"/>
                      <a:r>
                        <a:rPr lang="en-US" sz="1600" b="1" i="1" u="none" strike="noStrike">
                          <a:solidFill>
                            <a:srgbClr val="0000FF"/>
                          </a:solidFill>
                          <a:effectLst/>
                          <a:latin typeface="Calibri" panose="020F0502020204030204" pitchFamily="34" charset="0"/>
                        </a:rPr>
                        <a:t>500km</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E9EDF4"/>
                    </a:solidFill>
                  </a:tcPr>
                </a:tc>
                <a:tc>
                  <a:txBody>
                    <a:bodyPr/>
                    <a:lstStyle/>
                    <a:p>
                      <a:pPr algn="l" fontAlgn="base"/>
                      <a:r>
                        <a:rPr lang="en-US" sz="1600" b="0" i="1" u="none" strike="noStrike">
                          <a:solidFill>
                            <a:srgbClr val="0000FF"/>
                          </a:solidFill>
                          <a:effectLst/>
                          <a:latin typeface="Calibri" panose="020F0502020204030204" pitchFamily="34" charset="0"/>
                        </a:rPr>
                        <a:t>n/a</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E9EDF4"/>
                    </a:solidFill>
                  </a:tcPr>
                </a:tc>
                <a:tc>
                  <a:txBody>
                    <a:bodyPr/>
                    <a:lstStyle/>
                    <a:p>
                      <a:pPr algn="l" fontAlgn="base"/>
                      <a:r>
                        <a:rPr lang="en-US" sz="1600" b="1" i="1" u="none" strike="noStrike">
                          <a:solidFill>
                            <a:srgbClr val="0000FF"/>
                          </a:solidFill>
                          <a:effectLst/>
                          <a:latin typeface="Calibri" panose="020F0502020204030204" pitchFamily="34" charset="0"/>
                        </a:rPr>
                        <a:t>1h</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E9EDF4"/>
                    </a:solidFill>
                  </a:tcPr>
                </a:tc>
                <a:tc>
                  <a:txBody>
                    <a:bodyPr/>
                    <a:lstStyle/>
                    <a:p>
                      <a:pPr algn="l" fontAlgn="base"/>
                      <a:r>
                        <a:rPr lang="en-US" sz="1600" b="1" i="1" u="none" strike="noStrike">
                          <a:solidFill>
                            <a:srgbClr val="0000FF"/>
                          </a:solidFill>
                          <a:effectLst/>
                          <a:latin typeface="Calibri" panose="020F0502020204030204" pitchFamily="34" charset="0"/>
                        </a:rPr>
                        <a:t>SLP, SST</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E9EDF4"/>
                    </a:solidFill>
                  </a:tcPr>
                </a:tc>
                <a:tc>
                  <a:txBody>
                    <a:bodyPr/>
                    <a:lstStyle/>
                    <a:p>
                      <a:pPr algn="l" fontAlgn="base"/>
                      <a:r>
                        <a:rPr lang="en-US" sz="1600" b="1" i="1" u="none" strike="noStrike">
                          <a:solidFill>
                            <a:srgbClr val="0000FF"/>
                          </a:solidFill>
                          <a:effectLst/>
                          <a:latin typeface="Calibri" panose="020F0502020204030204" pitchFamily="34" charset="0"/>
                        </a:rPr>
                        <a:t>Exchanged in real</a:t>
                      </a:r>
                      <a:r>
                        <a:rPr lang="en-US" sz="1600" b="0" i="0">
                          <a:solidFill>
                            <a:srgbClr val="000000"/>
                          </a:solidFill>
                          <a:effectLst/>
                          <a:latin typeface="Calibri" panose="020F0502020204030204" pitchFamily="34" charset="0"/>
                        </a:rPr>
                        <a:t>​</a:t>
                      </a:r>
                      <a:endParaRPr lang="en-US" sz="1600" b="0" i="0">
                        <a:solidFill>
                          <a:srgbClr val="000000"/>
                        </a:solidFill>
                        <a:effectLst/>
                      </a:endParaRPr>
                    </a:p>
                    <a:p>
                      <a:pPr algn="l" fontAlgn="base"/>
                      <a:r>
                        <a:rPr lang="en-US" sz="1600" b="1" i="1" u="none" strike="noStrike">
                          <a:solidFill>
                            <a:srgbClr val="0000FF"/>
                          </a:solidFill>
                          <a:effectLst/>
                          <a:latin typeface="Calibri" panose="020F0502020204030204" pitchFamily="34" charset="0"/>
                        </a:rPr>
                        <a:t>time through WIS2</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979324963"/>
                  </a:ext>
                </a:extLst>
              </a:tr>
              <a:tr h="771150">
                <a:tc>
                  <a:txBody>
                    <a:bodyPr/>
                    <a:lstStyle/>
                    <a:p>
                      <a:pPr algn="l" fontAlgn="base"/>
                      <a:r>
                        <a:rPr lang="en-US" sz="1600" b="1" i="1" u="none" strike="noStrike">
                          <a:solidFill>
                            <a:srgbClr val="0000FF"/>
                          </a:solidFill>
                          <a:effectLst/>
                          <a:latin typeface="Calibri" panose="020F0502020204030204" pitchFamily="34" charset="0"/>
                        </a:rPr>
                        <a:t>Upper air stations operated in EEZs </a:t>
                      </a:r>
                      <a:r>
                        <a:rPr lang="en-US" sz="1600" b="0" i="0">
                          <a:solidFill>
                            <a:srgbClr val="000000"/>
                          </a:solidFill>
                          <a:effectLst/>
                          <a:latin typeface="Calibri" panose="020F0502020204030204" pitchFamily="34" charset="0"/>
                        </a:rPr>
                        <a:t>​</a:t>
                      </a:r>
                      <a:endParaRPr lang="en-US" sz="1600" b="0" i="0">
                        <a:solidFill>
                          <a:srgbClr val="000000"/>
                        </a:solidFill>
                        <a:effectLst/>
                      </a:endParaRPr>
                    </a:p>
                    <a:p>
                      <a:pPr algn="l" fontAlgn="base"/>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D0D8E8"/>
                    </a:solidFill>
                  </a:tcPr>
                </a:tc>
                <a:tc>
                  <a:txBody>
                    <a:bodyPr/>
                    <a:lstStyle/>
                    <a:p>
                      <a:pPr algn="l" fontAlgn="base"/>
                      <a:r>
                        <a:rPr lang="en-US" sz="1600" b="1" i="1" u="none" strike="noStrike">
                          <a:solidFill>
                            <a:srgbClr val="0000FF"/>
                          </a:solidFill>
                          <a:effectLst/>
                          <a:latin typeface="Calibri" panose="020F0502020204030204" pitchFamily="34" charset="0"/>
                        </a:rPr>
                        <a:t>1000km</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D0D8E8"/>
                    </a:solidFill>
                  </a:tcPr>
                </a:tc>
                <a:tc>
                  <a:txBody>
                    <a:bodyPr/>
                    <a:lstStyle/>
                    <a:p>
                      <a:pPr algn="l" fontAlgn="base"/>
                      <a:r>
                        <a:rPr lang="en-US" sz="1600" b="1" i="1" u="none" strike="noStrike">
                          <a:solidFill>
                            <a:srgbClr val="0000FF"/>
                          </a:solidFill>
                          <a:effectLst/>
                          <a:latin typeface="Calibri" panose="020F0502020204030204" pitchFamily="34" charset="0"/>
                        </a:rPr>
                        <a:t>100m</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D0D8E8"/>
                    </a:solidFill>
                  </a:tcPr>
                </a:tc>
                <a:tc>
                  <a:txBody>
                    <a:bodyPr/>
                    <a:lstStyle/>
                    <a:p>
                      <a:pPr algn="l" fontAlgn="base"/>
                      <a:r>
                        <a:rPr lang="en-US" sz="1600" b="1" i="1" u="none" strike="noStrike">
                          <a:solidFill>
                            <a:srgbClr val="0000FF"/>
                          </a:solidFill>
                          <a:effectLst/>
                          <a:latin typeface="Calibri" panose="020F0502020204030204" pitchFamily="34" charset="0"/>
                        </a:rPr>
                        <a:t>2/24h</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D0D8E8"/>
                    </a:solidFill>
                  </a:tcPr>
                </a:tc>
                <a:tc>
                  <a:txBody>
                    <a:bodyPr/>
                    <a:lstStyle/>
                    <a:p>
                      <a:pPr algn="l" fontAlgn="base"/>
                      <a:r>
                        <a:rPr lang="en-US" sz="1600" b="1" i="1" u="none" strike="noStrike">
                          <a:solidFill>
                            <a:srgbClr val="0000FF"/>
                          </a:solidFill>
                          <a:effectLst/>
                          <a:latin typeface="Calibri" panose="020F0502020204030204" pitchFamily="34" charset="0"/>
                        </a:rPr>
                        <a:t>T, U, wind</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D0D8E8"/>
                    </a:solidFill>
                  </a:tcPr>
                </a:tc>
                <a:tc>
                  <a:txBody>
                    <a:bodyPr/>
                    <a:lstStyle/>
                    <a:p>
                      <a:pPr algn="l" fontAlgn="base"/>
                      <a:r>
                        <a:rPr lang="en-US" sz="1600" b="1" i="1" u="none" strike="noStrike">
                          <a:solidFill>
                            <a:srgbClr val="0000FF"/>
                          </a:solidFill>
                          <a:effectLst/>
                          <a:latin typeface="Calibri" panose="020F0502020204030204" pitchFamily="34" charset="0"/>
                        </a:rPr>
                        <a:t>Up to 30 </a:t>
                      </a:r>
                      <a:r>
                        <a:rPr lang="en-US" sz="1600" b="1" i="1" u="none" strike="noStrike" err="1">
                          <a:solidFill>
                            <a:srgbClr val="0000FF"/>
                          </a:solidFill>
                          <a:effectLst/>
                          <a:latin typeface="Calibri" panose="020F0502020204030204" pitchFamily="34" charset="0"/>
                        </a:rPr>
                        <a:t>hPa</a:t>
                      </a:r>
                      <a:r>
                        <a:rPr lang="en-US" sz="1600" b="1" i="1" u="none" strike="noStrike">
                          <a:solidFill>
                            <a:srgbClr val="0000FF"/>
                          </a:solidFill>
                          <a:effectLst/>
                          <a:latin typeface="Calibri" panose="020F0502020204030204" pitchFamily="34" charset="0"/>
                        </a:rPr>
                        <a:t>, exchanged in real time through</a:t>
                      </a:r>
                      <a:r>
                        <a:rPr lang="en-US" sz="1600" b="0" i="0">
                          <a:solidFill>
                            <a:srgbClr val="000000"/>
                          </a:solidFill>
                          <a:effectLst/>
                          <a:latin typeface="Calibri" panose="020F0502020204030204" pitchFamily="34" charset="0"/>
                        </a:rPr>
                        <a:t>​</a:t>
                      </a:r>
                      <a:endParaRPr lang="en-US" sz="1600" b="0" i="0">
                        <a:solidFill>
                          <a:srgbClr val="000000"/>
                        </a:solidFill>
                        <a:effectLst/>
                      </a:endParaRPr>
                    </a:p>
                    <a:p>
                      <a:pPr algn="l" fontAlgn="base"/>
                      <a:r>
                        <a:rPr lang="en-US" sz="1600" b="1" i="1" u="none" strike="noStrike">
                          <a:solidFill>
                            <a:srgbClr val="0000FF"/>
                          </a:solidFill>
                          <a:effectLst/>
                          <a:latin typeface="Calibri" panose="020F0502020204030204" pitchFamily="34" charset="0"/>
                        </a:rPr>
                        <a:t>WIS2</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927194777"/>
                  </a:ext>
                </a:extLst>
              </a:tr>
              <a:tr h="582847">
                <a:tc>
                  <a:txBody>
                    <a:bodyPr/>
                    <a:lstStyle/>
                    <a:p>
                      <a:pPr algn="l" fontAlgn="base"/>
                      <a:r>
                        <a:rPr lang="en-US" sz="1600" b="1" i="1" u="none" strike="noStrike">
                          <a:solidFill>
                            <a:srgbClr val="000000"/>
                          </a:solidFill>
                          <a:effectLst/>
                          <a:latin typeface="Calibri" panose="020F0502020204030204" pitchFamily="34" charset="0"/>
                        </a:rPr>
                        <a:t>Aircraft data </a:t>
                      </a:r>
                      <a:r>
                        <a:rPr lang="en-US" sz="1600" b="0" i="0">
                          <a:solidFill>
                            <a:srgbClr val="000000"/>
                          </a:solidFill>
                          <a:effectLst/>
                          <a:latin typeface="Calibri" panose="020F0502020204030204" pitchFamily="34" charset="0"/>
                        </a:rPr>
                        <a:t>​</a:t>
                      </a:r>
                      <a:endParaRPr lang="en-US" sz="1600" b="0" i="0">
                        <a:solidFill>
                          <a:srgbClr val="000000"/>
                        </a:solidFill>
                        <a:effectLst/>
                      </a:endParaRPr>
                    </a:p>
                    <a:p>
                      <a:pPr algn="l" fontAlgn="base"/>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E9EDF4"/>
                    </a:solidFill>
                  </a:tcPr>
                </a:tc>
                <a:tc>
                  <a:txBody>
                    <a:bodyPr/>
                    <a:lstStyle/>
                    <a:p>
                      <a:pPr algn="l" fontAlgn="base"/>
                      <a:r>
                        <a:rPr lang="en-US" sz="1600" b="0" i="1" u="none" strike="noStrike">
                          <a:solidFill>
                            <a:srgbClr val="000000"/>
                          </a:solidFill>
                          <a:effectLst/>
                          <a:latin typeface="Calibri" panose="020F0502020204030204" pitchFamily="34" charset="0"/>
                        </a:rPr>
                        <a:t>100km at flight level</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E9EDF4"/>
                    </a:solidFill>
                  </a:tcPr>
                </a:tc>
                <a:tc>
                  <a:txBody>
                    <a:bodyPr/>
                    <a:lstStyle/>
                    <a:p>
                      <a:pPr algn="l" fontAlgn="base"/>
                      <a:r>
                        <a:rPr lang="en-US" sz="1600" b="0" i="1" u="none" strike="noStrike">
                          <a:solidFill>
                            <a:srgbClr val="000000"/>
                          </a:solidFill>
                          <a:effectLst/>
                          <a:latin typeface="Calibri" panose="020F0502020204030204" pitchFamily="34" charset="0"/>
                        </a:rPr>
                        <a:t>300m for profiles</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E9EDF4"/>
                    </a:solidFill>
                  </a:tcPr>
                </a:tc>
                <a:tc>
                  <a:txBody>
                    <a:bodyPr/>
                    <a:lstStyle/>
                    <a:p>
                      <a:pPr algn="l" fontAlgn="base"/>
                      <a:r>
                        <a:rPr lang="en-US" sz="1600" b="0" i="1" u="none" strike="noStrike">
                          <a:solidFill>
                            <a:srgbClr val="000000"/>
                          </a:solidFill>
                          <a:effectLst/>
                          <a:latin typeface="Calibri" panose="020F0502020204030204" pitchFamily="34" charset="0"/>
                        </a:rPr>
                        <a:t>1h</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E9EDF4"/>
                    </a:solidFill>
                  </a:tcPr>
                </a:tc>
                <a:tc>
                  <a:txBody>
                    <a:bodyPr/>
                    <a:lstStyle/>
                    <a:p>
                      <a:pPr algn="l" fontAlgn="base"/>
                      <a:r>
                        <a:rPr lang="en-US" sz="1600" b="0" i="1" u="none" strike="noStrike">
                          <a:solidFill>
                            <a:srgbClr val="000000"/>
                          </a:solidFill>
                          <a:effectLst/>
                          <a:latin typeface="Calibri" panose="020F0502020204030204" pitchFamily="34" charset="0"/>
                        </a:rPr>
                        <a:t>T, U, wind</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E9EDF4"/>
                    </a:solidFill>
                  </a:tcPr>
                </a:tc>
                <a:tc>
                  <a:txBody>
                    <a:bodyPr/>
                    <a:lstStyle/>
                    <a:p>
                      <a:pPr algn="l" fontAlgn="base"/>
                      <a:r>
                        <a:rPr lang="en-US" sz="1600" b="0" i="1" u="none" strike="noStrike">
                          <a:solidFill>
                            <a:srgbClr val="000000"/>
                          </a:solidFill>
                          <a:effectLst/>
                          <a:latin typeface="Calibri" panose="020F0502020204030204" pitchFamily="34" charset="0"/>
                        </a:rPr>
                        <a:t>Data exchange per licensing agreement</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918962429"/>
                  </a:ext>
                </a:extLst>
              </a:tr>
              <a:tr h="815552">
                <a:tc>
                  <a:txBody>
                    <a:bodyPr/>
                    <a:lstStyle/>
                    <a:p>
                      <a:pPr algn="l" fontAlgn="base"/>
                      <a:r>
                        <a:rPr lang="en-US" sz="1600" b="1" i="1" u="none" strike="noStrike">
                          <a:solidFill>
                            <a:srgbClr val="000000"/>
                          </a:solidFill>
                          <a:effectLst/>
                          <a:latin typeface="Calibri" panose="020F0502020204030204" pitchFamily="34" charset="0"/>
                        </a:rPr>
                        <a:t>Remote sensing </a:t>
                      </a:r>
                      <a:r>
                        <a:rPr lang="en-US" sz="1600" b="0" i="0">
                          <a:solidFill>
                            <a:srgbClr val="000000"/>
                          </a:solidFill>
                          <a:effectLst/>
                          <a:latin typeface="Calibri" panose="020F0502020204030204" pitchFamily="34" charset="0"/>
                        </a:rPr>
                        <a:t>​</a:t>
                      </a:r>
                      <a:endParaRPr lang="en-US" sz="1600" b="0" i="0">
                        <a:solidFill>
                          <a:srgbClr val="000000"/>
                        </a:solidFill>
                        <a:effectLst/>
                      </a:endParaRPr>
                    </a:p>
                    <a:p>
                      <a:pPr algn="l" fontAlgn="base"/>
                      <a:r>
                        <a:rPr lang="en-US" sz="1600" b="1" i="1" u="none" strike="noStrike">
                          <a:solidFill>
                            <a:srgbClr val="000000"/>
                          </a:solidFill>
                          <a:effectLst/>
                          <a:latin typeface="Calibri" panose="020F0502020204030204" pitchFamily="34" charset="0"/>
                        </a:rPr>
                        <a:t>profiler observations </a:t>
                      </a:r>
                      <a:r>
                        <a:rPr lang="en-US" sz="1600" b="0" i="0">
                          <a:solidFill>
                            <a:srgbClr val="000000"/>
                          </a:solidFill>
                          <a:effectLst/>
                          <a:latin typeface="Calibri" panose="020F0502020204030204" pitchFamily="34" charset="0"/>
                        </a:rPr>
                        <a:t>​</a:t>
                      </a:r>
                      <a:endParaRPr lang="en-US" sz="1600" b="0" i="0">
                        <a:solidFill>
                          <a:srgbClr val="000000"/>
                        </a:solidFill>
                        <a:effectLst/>
                      </a:endParaRPr>
                    </a:p>
                    <a:p>
                      <a:pPr algn="l" fontAlgn="base"/>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D0D8E8"/>
                    </a:solidFill>
                  </a:tcPr>
                </a:tc>
                <a:tc>
                  <a:txBody>
                    <a:bodyPr/>
                    <a:lstStyle/>
                    <a:p>
                      <a:pPr algn="l" fontAlgn="base"/>
                      <a:r>
                        <a:rPr lang="en-US" sz="1600" b="0" i="1" u="none" strike="noStrike">
                          <a:solidFill>
                            <a:srgbClr val="000000"/>
                          </a:solidFill>
                          <a:effectLst/>
                          <a:latin typeface="Calibri" panose="020F0502020204030204" pitchFamily="34" charset="0"/>
                        </a:rPr>
                        <a:t>Where available</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D0D8E8"/>
                    </a:solidFill>
                  </a:tcPr>
                </a:tc>
                <a:tc>
                  <a:txBody>
                    <a:bodyPr/>
                    <a:lstStyle/>
                    <a:p>
                      <a:pPr algn="l" fontAlgn="base"/>
                      <a:r>
                        <a:rPr lang="en-US" sz="1600" b="0" i="1" u="none" strike="noStrike">
                          <a:solidFill>
                            <a:srgbClr val="000000"/>
                          </a:solidFill>
                          <a:effectLst/>
                          <a:latin typeface="Calibri" panose="020F0502020204030204" pitchFamily="34" charset="0"/>
                        </a:rPr>
                        <a:t>100m</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D0D8E8"/>
                    </a:solidFill>
                  </a:tcPr>
                </a:tc>
                <a:tc>
                  <a:txBody>
                    <a:bodyPr/>
                    <a:lstStyle/>
                    <a:p>
                      <a:pPr algn="l" fontAlgn="base"/>
                      <a:r>
                        <a:rPr lang="en-US" sz="1600" b="0" i="1" u="none" strike="noStrike">
                          <a:solidFill>
                            <a:srgbClr val="000000"/>
                          </a:solidFill>
                          <a:effectLst/>
                          <a:latin typeface="Calibri" panose="020F0502020204030204" pitchFamily="34" charset="0"/>
                        </a:rPr>
                        <a:t>1h</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D0D8E8"/>
                    </a:solidFill>
                  </a:tcPr>
                </a:tc>
                <a:tc>
                  <a:txBody>
                    <a:bodyPr/>
                    <a:lstStyle/>
                    <a:p>
                      <a:pPr algn="l" fontAlgn="base"/>
                      <a:r>
                        <a:rPr lang="en-US" sz="1600" b="0" i="1" u="none" strike="noStrike">
                          <a:solidFill>
                            <a:srgbClr val="000000"/>
                          </a:solidFill>
                          <a:effectLst/>
                          <a:latin typeface="Calibri" panose="020F0502020204030204" pitchFamily="34" charset="0"/>
                        </a:rPr>
                        <a:t>T, U, wind</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D0D8E8"/>
                    </a:solidFill>
                  </a:tcPr>
                </a:tc>
                <a:tc>
                  <a:txBody>
                    <a:bodyPr/>
                    <a:lstStyle/>
                    <a:p>
                      <a:pPr algn="l" fontAlgn="base"/>
                      <a:r>
                        <a:rPr lang="en-US" sz="1600" b="0" i="1" u="none" strike="noStrike">
                          <a:solidFill>
                            <a:srgbClr val="000000"/>
                          </a:solidFill>
                          <a:effectLst/>
                          <a:latin typeface="Calibri" panose="020F0502020204030204" pitchFamily="34" charset="0"/>
                        </a:rPr>
                        <a:t>n/a</a:t>
                      </a:r>
                      <a:r>
                        <a:rPr lang="en-US" sz="1600" b="0" i="0">
                          <a:solidFill>
                            <a:srgbClr val="000000"/>
                          </a:solidFill>
                          <a:effectLst/>
                          <a:latin typeface="Calibri" panose="020F0502020204030204" pitchFamily="34" charset="0"/>
                        </a:rPr>
                        <a:t>​</a:t>
                      </a:r>
                      <a:endParaRPr lang="en-US" sz="1600" b="0" i="0">
                        <a:solidFill>
                          <a:srgbClr val="000000"/>
                        </a:solidFill>
                        <a:effectLst/>
                      </a:endParaRPr>
                    </a:p>
                  </a:txBody>
                  <a:tcPr marL="66944" marR="66944" marT="33472" marB="33472">
                    <a:lnL w="11744" cap="flat" cmpd="sng" algn="ctr">
                      <a:solidFill>
                        <a:srgbClr val="FFFFFF"/>
                      </a:solidFill>
                      <a:prstDash val="solid"/>
                      <a:round/>
                      <a:headEnd type="none" w="med" len="med"/>
                      <a:tailEnd type="none" w="med" len="med"/>
                    </a:lnL>
                    <a:lnR w="11744" cap="flat" cmpd="sng" algn="ctr">
                      <a:solidFill>
                        <a:srgbClr val="FFFFFF"/>
                      </a:solidFill>
                      <a:prstDash val="solid"/>
                      <a:round/>
                      <a:headEnd type="none" w="med" len="med"/>
                      <a:tailEnd type="none" w="med" len="med"/>
                    </a:lnR>
                    <a:lnT w="11744" cap="flat" cmpd="sng" algn="ctr">
                      <a:solidFill>
                        <a:srgbClr val="FFFFFF"/>
                      </a:solidFill>
                      <a:prstDash val="solid"/>
                      <a:round/>
                      <a:headEnd type="none" w="med" len="med"/>
                      <a:tailEnd type="none" w="med" len="med"/>
                    </a:lnT>
                    <a:lnB w="11744"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482147321"/>
                  </a:ext>
                </a:extLst>
              </a:tr>
            </a:tbl>
          </a:graphicData>
        </a:graphic>
      </p:graphicFrame>
      <p:sp>
        <p:nvSpPr>
          <p:cNvPr id="4" name="Rectangle 1">
            <a:extLst>
              <a:ext uri="{FF2B5EF4-FFF2-40B4-BE49-F238E27FC236}">
                <a16:creationId xmlns:a16="http://schemas.microsoft.com/office/drawing/2014/main" id="{6B3334EA-1764-5DBF-3DB4-BBA17A49CA36}"/>
              </a:ext>
            </a:extLst>
          </p:cNvPr>
          <p:cNvSpPr>
            <a:spLocks noChangeArrowheads="1"/>
          </p:cNvSpPr>
          <p:nvPr/>
        </p:nvSpPr>
        <p:spPr bwMode="auto">
          <a:xfrm flipV="1">
            <a:off x="-2620534" y="1342350"/>
            <a:ext cx="2251668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H" altLang="en-CH" sz="2800" b="0" i="0" u="none" strike="noStrike" cap="none" normalizeH="0" baseline="0">
                <a:ln>
                  <a:noFill/>
                </a:ln>
                <a:solidFill>
                  <a:srgbClr val="000000"/>
                </a:solidFill>
                <a:effectLst/>
                <a:latin typeface="Abadi" panose="020B0604020104020204" pitchFamily="34" charset="0"/>
                <a:cs typeface="Times New Roman" panose="02020603050405020304" pitchFamily="18" charset="0"/>
              </a:rPr>
              <a:t> </a:t>
            </a:r>
            <a:endParaRPr kumimoji="0" lang="en-CH" altLang="en-CH" sz="2800" b="0" i="0" u="none" strike="noStrike" cap="none" normalizeH="0" baseline="0">
              <a:ln>
                <a:noFill/>
              </a:ln>
              <a:solidFill>
                <a:schemeClr val="tx1"/>
              </a:solidFill>
              <a:effectLst/>
              <a:latin typeface="Abadi" panose="020B06040201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H" altLang="en-CH" sz="2800" b="0" i="0" u="none" strike="noStrike" cap="none" normalizeH="0" baseline="0">
              <a:ln>
                <a:noFill/>
              </a:ln>
              <a:solidFill>
                <a:schemeClr val="tx1"/>
              </a:solidFill>
              <a:effectLst/>
              <a:latin typeface="Abadi" panose="020B0604020104020204" pitchFamily="34" charset="0"/>
            </a:endParaRPr>
          </a:p>
        </p:txBody>
      </p:sp>
    </p:spTree>
    <p:extLst>
      <p:ext uri="{BB962C8B-B14F-4D97-AF65-F5344CB8AC3E}">
        <p14:creationId xmlns:p14="http://schemas.microsoft.com/office/powerpoint/2010/main" val="14427150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63F6497A16C24847AD78F11B87F7D548" ma:contentTypeVersion="16" ma:contentTypeDescription="Create a new document." ma:contentTypeScope="" ma:versionID="b24a09ef88d31fe2c332dfc9acf6ef94">
  <xsd:schema xmlns:xsd="http://www.w3.org/2001/XMLSchema" xmlns:xs="http://www.w3.org/2001/XMLSchema" xmlns:p="http://schemas.microsoft.com/office/2006/metadata/properties" xmlns:ns2="0238f0ac-9b23-40a1-9bea-3608b3f97744" xmlns:ns3="9dd362d0-63f2-4e3c-ac06-664d054c738d" targetNamespace="http://schemas.microsoft.com/office/2006/metadata/properties" ma:root="true" ma:fieldsID="7541654dec875a3a88b8e896f4da81bb" ns2:_="" ns3:_="">
    <xsd:import namespace="0238f0ac-9b23-40a1-9bea-3608b3f97744"/>
    <xsd:import namespace="9dd362d0-63f2-4e3c-ac06-664d054c738d"/>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3:_dlc_DocId" minOccurs="0"/>
                <xsd:element ref="ns3:_dlc_DocIdUrl" minOccurs="0"/>
                <xsd:element ref="ns3:_dlc_DocIdPersistId" minOccurs="0"/>
                <xsd:element ref="ns2:ImageMetadataListItemId" minOccurs="0"/>
                <xsd:element ref="ns2:ImageMetadataListFieldId" minOccurs="0"/>
                <xsd:element ref="ns2:MediaServiceObjectDetectorVersions"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38f0ac-9b23-40a1-9bea-3608b3f9774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92a3b380-abf6-46f2-87bb-c2c114de1c9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ImageMetadataListItemId" ma:index="20" nillable="true" ma:displayName="ImageMetadataListItemId" ma:hidden="true" ma:indexed="true" ma:internalName="ImageMetadataListItemId">
      <xsd:simpleType>
        <xsd:restriction base="dms:Unknown"/>
      </xsd:simpleType>
    </xsd:element>
    <xsd:element name="ImageMetadataListFieldId" ma:index="21" nillable="true" ma:displayName="ImageMetadataListFieldId" ma:hidden="true" ma:indexed="true" ma:internalName="ImageMetadataListFieldId">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d362d0-63f2-4e3c-ac06-664d054c738d"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b17dc8f-c558-43f2-ab9d-5ed955ab729e}" ma:internalName="TaxCatchAll" ma:showField="CatchAllData" ma:web="9dd362d0-63f2-4e3c-ac06-664d054c738d">
      <xsd:complexType>
        <xsd:complexContent>
          <xsd:extension base="dms:MultiChoiceLookup">
            <xsd:sequence>
              <xsd:element name="Value" type="dms:Lookup" maxOccurs="unbounded" minOccurs="0" nillable="true"/>
            </xsd:sequence>
          </xsd:extension>
        </xsd:complexContent>
      </xsd:complexType>
    </xsd:element>
    <xsd:element name="_dlc_DocId" ma:index="17" nillable="true" ma:displayName="Document ID Value" ma:description="The value of the document ID assigned to this item." ma:indexed="true" ma:internalName="_dlc_DocId" ma:readOnly="true">
      <xsd:simpleType>
        <xsd:restriction base="dms:Text"/>
      </xsd:simpleType>
    </xsd:element>
    <xsd:element name="_dlc_DocIdUrl" ma:index="1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9"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ImageMetadataListFieldId xmlns="0238f0ac-9b23-40a1-9bea-3608b3f97744" xsi:nil="true"/>
    <_dlc_DocId xmlns="9dd362d0-63f2-4e3c-ac06-664d054c738d">WMOOMM-1555984692-689</_dlc_DocId>
    <TaxCatchAll xmlns="9dd362d0-63f2-4e3c-ac06-664d054c738d" xsi:nil="true"/>
    <lcf76f155ced4ddcb4097134ff3c332f xmlns="0238f0ac-9b23-40a1-9bea-3608b3f97744">
      <Terms xmlns="http://schemas.microsoft.com/office/infopath/2007/PartnerControls"/>
    </lcf76f155ced4ddcb4097134ff3c332f>
    <ImageMetadataListItemId xmlns="0238f0ac-9b23-40a1-9bea-3608b3f97744" xsi:nil="true"/>
    <_dlc_DocIdUrl xmlns="9dd362d0-63f2-4e3c-ac06-664d054c738d">
      <Url>https://wmoomm.sharepoint.com/sites/Hub/_layouts/15/DocIdRedir.aspx?ID=WMOOMM-1555984692-689</Url>
      <Description>WMOOMM-1555984692-689</Description>
    </_dlc_DocIdUrl>
  </documentManagement>
</p:properties>
</file>

<file path=customXml/itemProps1.xml><?xml version="1.0" encoding="utf-8"?>
<ds:datastoreItem xmlns:ds="http://schemas.openxmlformats.org/officeDocument/2006/customXml" ds:itemID="{5E565FD8-2DDA-4874-A528-7291DA8AE30B}">
  <ds:schemaRefs>
    <ds:schemaRef ds:uri="http://schemas.microsoft.com/sharepoint/v3/contenttype/forms"/>
  </ds:schemaRefs>
</ds:datastoreItem>
</file>

<file path=customXml/itemProps2.xml><?xml version="1.0" encoding="utf-8"?>
<ds:datastoreItem xmlns:ds="http://schemas.openxmlformats.org/officeDocument/2006/customXml" ds:itemID="{09EF1A46-B682-40F7-BBC5-399330EB74E6}">
  <ds:schemaRefs>
    <ds:schemaRef ds:uri="http://schemas.microsoft.com/sharepoint/events"/>
  </ds:schemaRefs>
</ds:datastoreItem>
</file>

<file path=customXml/itemProps3.xml><?xml version="1.0" encoding="utf-8"?>
<ds:datastoreItem xmlns:ds="http://schemas.openxmlformats.org/officeDocument/2006/customXml" ds:itemID="{9A07A5B3-48F2-4A82-B805-E2035ABF9C93}">
  <ds:schemaRefs>
    <ds:schemaRef ds:uri="0238f0ac-9b23-40a1-9bea-3608b3f97744"/>
    <ds:schemaRef ds:uri="9dd362d0-63f2-4e3c-ac06-664d054c738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64BA3B44-D623-4C2A-AA23-C7D80C044A73}">
  <ds:schemaRefs>
    <ds:schemaRef ds:uri="0238f0ac-9b23-40a1-9bea-3608b3f97744"/>
    <ds:schemaRef ds:uri="9dd362d0-63f2-4e3c-ac06-664d054c738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TotalTime>
  <Words>3024</Words>
  <Application>Microsoft Office PowerPoint</Application>
  <PresentationFormat>Widescreen</PresentationFormat>
  <Paragraphs>574</Paragraphs>
  <Slides>26</Slides>
  <Notes>26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26</vt:i4>
      </vt:variant>
    </vt:vector>
  </HeadingPairs>
  <TitlesOfParts>
    <vt:vector size="40" baseType="lpstr">
      <vt:lpstr>Abadi</vt:lpstr>
      <vt:lpstr>Aptos Display</vt:lpstr>
      <vt:lpstr>Aptos Narrow</vt:lpstr>
      <vt:lpstr>Arial</vt:lpstr>
      <vt:lpstr>Calibri</vt:lpstr>
      <vt:lpstr>Calibri Light</vt:lpstr>
      <vt:lpstr>Courier New</vt:lpstr>
      <vt:lpstr>Helvetica Neue</vt:lpstr>
      <vt:lpstr>Montserrat</vt:lpstr>
      <vt:lpstr>Open Sans</vt:lpstr>
      <vt:lpstr>Segoe UI</vt:lpstr>
      <vt:lpstr>Symbol</vt:lpstr>
      <vt:lpstr>Verdana</vt:lpstr>
      <vt:lpstr>Office Theme</vt:lpstr>
      <vt:lpstr>PowerPoint Presentation</vt:lpstr>
      <vt:lpstr>PowerPoint Presentation</vt:lpstr>
      <vt:lpstr>WMO Strategic Plan 2024-2027 The place of Earth system observations and predictions</vt:lpstr>
      <vt:lpstr>Secretary-General’s priorities</vt:lpstr>
      <vt:lpstr>PowerPoint Presentation</vt:lpstr>
      <vt:lpstr>PowerPoint Presentation</vt:lpstr>
      <vt:lpstr>WMO Regulatory material: significance of Manuals and Guides</vt:lpstr>
      <vt:lpstr>PowerPoint Presentation</vt:lpstr>
      <vt:lpstr>PowerPoint Presentation</vt:lpstr>
      <vt:lpstr>  GBON: surface marine observations in EEZ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Klara Josipovic</dc:creator>
  <cp:lastModifiedBy>Champika Gallage</cp:lastModifiedBy>
  <cp:revision>1</cp:revision>
  <cp:lastPrinted>2024-05-10T15:48:19Z</cp:lastPrinted>
  <dcterms:created xsi:type="dcterms:W3CDTF">2024-01-11T14:19:20Z</dcterms:created>
  <dcterms:modified xsi:type="dcterms:W3CDTF">2024-05-13T13:54:20Z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0x01010063F6497A16C24847AD78F11B87F7D548</vt:lpwstr>
  </property>
  <property fmtid="{D5CDD505-2E9C-101B-9397-08002B2CF9AE}" pid="3" name="_dlc_DocIdItemGuid">
    <vt:lpwstr>d9410c5b-4b37-4c8f-8899-06403149ffc9</vt:lpwstr>
  </property>
  <property fmtid="{D5CDD505-2E9C-101B-9397-08002B2CF9AE}" pid="4" name="MediaServiceImageTags">
    <vt:lpwstr/>
  </property>
</Properties>
</file>