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89" r:id="rId20"/>
    <p:sldId id="290" r:id="rId21"/>
    <p:sldId id="275" r:id="rId22"/>
    <p:sldId id="276" r:id="rId23"/>
    <p:sldId id="278" r:id="rId24"/>
    <p:sldId id="279" r:id="rId25"/>
    <p:sldId id="281" r:id="rId26"/>
    <p:sldId id="293" r:id="rId27"/>
    <p:sldId id="292" r:id="rId28"/>
    <p:sldId id="283" r:id="rId29"/>
    <p:sldId id="284" r:id="rId30"/>
    <p:sldId id="285" r:id="rId31"/>
    <p:sldId id="270" r:id="rId32"/>
    <p:sldId id="277" r:id="rId33"/>
    <p:sldId id="286" r:id="rId34"/>
    <p:sldId id="287" r:id="rId35"/>
    <p:sldId id="288" r:id="rId36"/>
  </p:sldIdLst>
  <p:sldSz cx="12192000" cy="6858000"/>
  <p:notesSz cx="6858000" cy="9144000"/>
  <p:embeddedFontLs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3k0JyhZg9K/eGP8xjTzK1hw58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Post" initials="" lastIdx="2" clrIdx="0"/>
  <p:cmAuthor id="1" name="Emma Heslop" initials="" lastIdx="3" clrIdx="1"/>
  <p:cmAuthor id="2" name="Laura Stukonytė"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2542"/>
  </p:normalViewPr>
  <p:slideViewPr>
    <p:cSldViewPr snapToGrid="0">
      <p:cViewPr varScale="1">
        <p:scale>
          <a:sx n="92" d="100"/>
          <a:sy n="92" d="100"/>
        </p:scale>
        <p:origin x="132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da88d5c57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2da88d5c5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da88d5c573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da88d5c573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a:t>In 2019 IOC Assembly adopted a Global Ocean Observing System 2030 Strategy which guides our our work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Here we spell out the need for a step-change in our observing capacity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G</a:t>
            </a:r>
            <a:r>
              <a:rPr lang="en-GB">
                <a:solidFill>
                  <a:srgbClr val="212121"/>
                </a:solidFill>
              </a:rPr>
              <a:t>OOS and its ocean observing and forecasting communities have deep experience and knowledge, and through the work of its core components, Decade Programmes, and initiatives, GOOS is the hub where global expertise gathers to define priorities and action.</a:t>
            </a:r>
            <a:endParaRPr/>
          </a:p>
          <a:p>
            <a:pPr marL="0" lvl="0" indent="0" algn="l" rtl="0">
              <a:lnSpc>
                <a:spcPct val="100000"/>
              </a:lnSpc>
              <a:spcBef>
                <a:spcPts val="850"/>
              </a:spcBef>
              <a:spcAft>
                <a:spcPts val="0"/>
              </a:spcAft>
              <a:buSzPts val="1100"/>
              <a:buNone/>
            </a:pPr>
            <a:r>
              <a:rPr lang="en-GB"/>
              <a:t>System integration and delivery are the ‘core’ of GOOS ‘business’ today</a:t>
            </a:r>
            <a:endParaRPr/>
          </a:p>
          <a:p>
            <a:pPr marL="0" lvl="0" indent="0" algn="l" rtl="0">
              <a:lnSpc>
                <a:spcPct val="100000"/>
              </a:lnSpc>
              <a:spcBef>
                <a:spcPts val="850"/>
              </a:spcBef>
              <a:spcAft>
                <a:spcPts val="0"/>
              </a:spcAft>
              <a:buSzPts val="1100"/>
              <a:buNone/>
            </a:pPr>
            <a:r>
              <a:rPr lang="en-GB"/>
              <a:t>Deepening engagement and impact are key priorities, only achievable with strong support of our 4 sponsors and partnership </a:t>
            </a:r>
            <a:r>
              <a:rPr lang="en-GB" sz="1200" b="0" i="0" u="none" strike="noStrike" cap="none">
                <a:solidFill>
                  <a:schemeClr val="dk1"/>
                </a:solidFill>
                <a:latin typeface="Arial"/>
                <a:ea typeface="Arial"/>
                <a:cs typeface="Arial"/>
                <a:sym typeface="Arial"/>
              </a:rPr>
              <a:t>with key stakeholders</a:t>
            </a:r>
            <a:endParaRPr/>
          </a:p>
          <a:p>
            <a:pPr marL="323998" lvl="3" indent="-222398" algn="l" rtl="0">
              <a:lnSpc>
                <a:spcPct val="100000"/>
              </a:lnSpc>
              <a:spcBef>
                <a:spcPts val="850"/>
              </a:spcBef>
              <a:spcAft>
                <a:spcPts val="0"/>
              </a:spcAft>
              <a:buSzPts val="1600"/>
              <a:buFont typeface="Arial"/>
              <a:buNone/>
            </a:pPr>
            <a:endParaRPr sz="1800" b="1" i="0" u="none" strike="noStrike" cap="none">
              <a:solidFill>
                <a:schemeClr val="accent1"/>
              </a:solidFill>
              <a:latin typeface="Arial"/>
              <a:ea typeface="Arial"/>
              <a:cs typeface="Arial"/>
              <a:sym typeface="Arial"/>
            </a:endParaRPr>
          </a:p>
          <a:p>
            <a:pPr marL="0" lvl="0" indent="0" algn="l" rtl="0">
              <a:lnSpc>
                <a:spcPct val="100000"/>
              </a:lnSpc>
              <a:spcBef>
                <a:spcPts val="850"/>
              </a:spcBef>
              <a:spcAft>
                <a:spcPts val="0"/>
              </a:spcAft>
              <a:buSzPts val="1400"/>
              <a:buNone/>
            </a:pPr>
            <a:endParaRPr/>
          </a:p>
        </p:txBody>
      </p:sp>
      <p:sp>
        <p:nvSpPr>
          <p:cNvPr id="331" name="Google Shape;331;g2da88d5c573_0_9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da88d5c573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sz="1200" b="1">
                <a:solidFill>
                  <a:srgbClr val="333333"/>
                </a:solidFill>
              </a:rPr>
              <a:t>Implementing GOOS Communication Plan</a:t>
            </a:r>
            <a:r>
              <a:rPr lang="en-GB" sz="1200">
                <a:solidFill>
                  <a:srgbClr val="333333"/>
                </a:solidFill>
              </a:rPr>
              <a:t>: Since August 2022, with a focus on both community and supporters/users, clear messaging and channels. Ocean Observing System Report Card is now fully cross GOOS. </a:t>
            </a:r>
            <a:endParaRPr sz="1200">
              <a:solidFill>
                <a:srgbClr val="333333"/>
              </a:solidFill>
            </a:endParaRPr>
          </a:p>
          <a:p>
            <a:pPr marL="0" lvl="0" indent="0" algn="l" rtl="0">
              <a:lnSpc>
                <a:spcPct val="100000"/>
              </a:lnSpc>
              <a:spcBef>
                <a:spcPts val="0"/>
              </a:spcBef>
              <a:spcAft>
                <a:spcPts val="0"/>
              </a:spcAft>
              <a:buSzPts val="1100"/>
              <a:buNone/>
            </a:pP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Advocacy within UN</a:t>
            </a:r>
            <a:r>
              <a:rPr lang="en-GB" sz="1200">
                <a:solidFill>
                  <a:srgbClr val="333333"/>
                </a:solidFill>
              </a:rPr>
              <a:t>: Increasing recognition of observing system and GOOS (e.g., Ocean Conference, COP27 and COP15). </a:t>
            </a:r>
            <a:endParaRPr sz="1200">
              <a:solidFill>
                <a:srgbClr val="333333"/>
              </a:solidFill>
            </a:endParaRPr>
          </a:p>
          <a:p>
            <a:pPr marL="0" lvl="0" indent="0" algn="l" rtl="0">
              <a:lnSpc>
                <a:spcPct val="100000"/>
              </a:lnSpc>
              <a:spcBef>
                <a:spcPts val="0"/>
              </a:spcBef>
              <a:spcAft>
                <a:spcPts val="0"/>
              </a:spcAft>
              <a:buSzPts val="1100"/>
              <a:buNone/>
            </a:pP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Strengthened partnerships</a:t>
            </a:r>
            <a:r>
              <a:rPr lang="en-GB" sz="1200">
                <a:solidFill>
                  <a:srgbClr val="333333"/>
                </a:solidFill>
              </a:rPr>
              <a:t>: WMO connection developed to the Rolling Review of Requirements, IODE and data, GCOS - ocean component of the GCOS Implementation Plan -  work to strengthen with UNEP, GEO BON, MSP, and others.</a:t>
            </a:r>
            <a:endParaRPr sz="1200">
              <a:solidFill>
                <a:srgbClr val="333333"/>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t>Change</a:t>
            </a:r>
            <a:r>
              <a:rPr lang="en-GB" sz="1200"/>
              <a:t>: </a:t>
            </a:r>
            <a:r>
              <a:rPr lang="en-GB" sz="1200">
                <a:solidFill>
                  <a:srgbClr val="333333"/>
                </a:solidFill>
              </a:rPr>
              <a:t>Building understanding need for ocean observing and GOOS </a:t>
            </a:r>
            <a:r>
              <a:rPr lang="en-GB" sz="1200"/>
              <a:t>- through consistent and clear messaging across communications and advocacy. We have adopted a professionally developed Communications Plan last August that channels and focuses our communications on both our observing community and on the supporters, users and funders (broader audience) on the observing system.</a:t>
            </a:r>
            <a:endParaRPr sz="1200"/>
          </a:p>
          <a:p>
            <a:pPr marL="0" lvl="0" indent="0" algn="l" rtl="0">
              <a:lnSpc>
                <a:spcPct val="100000"/>
              </a:lnSpc>
              <a:spcBef>
                <a:spcPts val="0"/>
              </a:spcBef>
              <a:spcAft>
                <a:spcPts val="0"/>
              </a:spcAft>
              <a:buSzPts val="1400"/>
              <a:buNone/>
            </a:pPr>
            <a:endParaRPr/>
          </a:p>
        </p:txBody>
      </p:sp>
      <p:sp>
        <p:nvSpPr>
          <p:cNvPr id="340" name="Google Shape;340;g2da88d5c573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ae538fd79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dae538fd79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2dae538fd79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ae538fd79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ae538fd79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dae538fd79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c0e57b82b6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c0e57b82b6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latin typeface="Arial"/>
                <a:ea typeface="Arial"/>
                <a:cs typeface="Arial"/>
                <a:sym typeface="Arial"/>
              </a:rPr>
              <a:t>Finally, GOOS is very active in the Ocean Decade, using this to help transform GOOS, implement the 2030 Strategy and Ocean Decade - :</a:t>
            </a:r>
            <a:endParaRPr>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latin typeface="Arial"/>
                <a:ea typeface="Arial"/>
                <a:cs typeface="Arial"/>
                <a:sym typeface="Arial"/>
              </a:rPr>
              <a:t>The Co-Design programme is tackling key areas in which we need more observations using co-design process with modelling and with users to ensure the observations are optimised, we can express their value, and reach their targets as services. There are 6 ‘first off the block’ Co-Design Exemplar Projects with several now maturing towards pilots including tropical cyclones, boundary currents, marine heatwaves and ocean carbon. </a:t>
            </a:r>
            <a:endParaRPr>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latin typeface="Arial"/>
                <a:ea typeface="Arial"/>
                <a:cs typeface="Arial"/>
                <a:sym typeface="Arial"/>
              </a:rPr>
              <a:t>CoastPredict aims to revolutionize coastal observing, forecasting and service delivery, and GlobalCoast is the overarching implementation project, and has identified more than 120 pilot sites across the globe, covering 30 oceanographic regions and 65 countries.</a:t>
            </a:r>
            <a:endParaRPr>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latin typeface="Arial"/>
                <a:ea typeface="Arial"/>
                <a:cs typeface="Arial"/>
                <a:sym typeface="Arial"/>
              </a:rPr>
              <a:t>Ocean observing is important to the Ocean Decade, it will underpin work towards a sustainable future and work of the other 9 challenges, expanding ocean observations is vital to the work of the Ocean Decade. GOOS supports the Ocean Decade Coordination Office for Ocean Observing (also supported directly by the Ocean Decade). This Decade Coordination Office for Ocean Observing connects and supports the ocean observing programmes - and this is quite a big job - there are 11 Programmes, 91 projects, which represents fully 31% of all Ocean Decade Actions. The DCO for Ocean Observing also connects to similar bodies for modelling and data to connect flow of data and information</a:t>
            </a:r>
            <a:endParaRPr>
              <a:latin typeface="Arial"/>
              <a:ea typeface="Arial"/>
              <a:cs typeface="Arial"/>
              <a:sym typeface="Arial"/>
            </a:endParaRPr>
          </a:p>
          <a:p>
            <a:pPr marL="0" lvl="0" indent="0" algn="l" rtl="0">
              <a:lnSpc>
                <a:spcPct val="125454"/>
              </a:lnSpc>
              <a:spcBef>
                <a:spcPts val="800"/>
              </a:spcBef>
              <a:spcAft>
                <a:spcPts val="800"/>
              </a:spcAft>
              <a:buClr>
                <a:schemeClr val="dk1"/>
              </a:buClr>
              <a:buSzPts val="1100"/>
              <a:buFont typeface="Arial"/>
              <a:buNone/>
            </a:pPr>
            <a:r>
              <a:rPr lang="en-GB">
                <a:latin typeface="Arial"/>
                <a:ea typeface="Arial"/>
                <a:cs typeface="Arial"/>
                <a:sym typeface="Arial"/>
              </a:rPr>
              <a:t>GOOS will continue this transformative work with the Ocean Decade, but also looking to transforming GOOS and be an integral part of GOOS work in building for the future.</a:t>
            </a:r>
            <a:endParaRPr/>
          </a:p>
        </p:txBody>
      </p:sp>
      <p:sp>
        <p:nvSpPr>
          <p:cNvPr id="412" name="Google Shape;412;g2c0e57b82b6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a88d5c573_0_2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da88d5c573_0_29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15900" lvl="0" indent="-215900" algn="l" rtl="0">
              <a:lnSpc>
                <a:spcPct val="100000"/>
              </a:lnSpc>
              <a:spcBef>
                <a:spcPts val="0"/>
              </a:spcBef>
              <a:spcAft>
                <a:spcPts val="0"/>
              </a:spcAft>
              <a:buClr>
                <a:schemeClr val="dk1"/>
              </a:buClr>
              <a:buSzPts val="1200"/>
              <a:buChar char="•"/>
            </a:pPr>
            <a:r>
              <a:rPr lang="en-GB" sz="1200">
                <a:solidFill>
                  <a:schemeClr val="dk1"/>
                </a:solidFill>
              </a:rPr>
              <a:t>Suggested pilot areas for Ocean Obs Co-design</a:t>
            </a:r>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a:p>
            <a:pPr marL="215900" lvl="0" indent="-215900" algn="l" rtl="0">
              <a:lnSpc>
                <a:spcPct val="100000"/>
              </a:lnSpc>
              <a:spcBef>
                <a:spcPts val="0"/>
              </a:spcBef>
              <a:spcAft>
                <a:spcPts val="0"/>
              </a:spcAft>
              <a:buClr>
                <a:schemeClr val="dk1"/>
              </a:buClr>
              <a:buSzPts val="1200"/>
              <a:buChar char="•"/>
            </a:pPr>
            <a:r>
              <a:rPr lang="en-GB" sz="1200">
                <a:solidFill>
                  <a:schemeClr val="dk1"/>
                </a:solidFill>
              </a:rPr>
              <a:t>Looking forward to working with regions</a:t>
            </a:r>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a:p>
            <a:pPr marL="215900" lvl="0" indent="-139700" algn="l" rtl="0">
              <a:lnSpc>
                <a:spcPct val="100000"/>
              </a:lnSpc>
              <a:spcBef>
                <a:spcPts val="0"/>
              </a:spcBef>
              <a:spcAft>
                <a:spcPts val="0"/>
              </a:spcAft>
              <a:buClr>
                <a:schemeClr val="dk1"/>
              </a:buClr>
              <a:buSzPts val="1200"/>
              <a:buNone/>
            </a:pP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da88d5c573_0_28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2da88d5c573_0_2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da88d5c573_0_2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2da88d5c573_0_2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da88d5c573_0_29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2da88d5c573_0_29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da88d5c573_0_1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solidFill>
                  <a:schemeClr val="dk1"/>
                </a:solidFill>
              </a:rPr>
              <a:t>Focus areas for the next period: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Communications and advocacy</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Regional coordination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UN Ocean Decade - Co-Design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Evolving GOOS Governance - key 2023</a:t>
            </a:r>
            <a:endParaRPr/>
          </a:p>
          <a:p>
            <a:pPr marL="88900" lvl="0" indent="0" algn="l" rtl="0">
              <a:lnSpc>
                <a:spcPct val="100000"/>
              </a:lnSpc>
              <a:spcBef>
                <a:spcPts val="0"/>
              </a:spcBef>
              <a:spcAft>
                <a:spcPts val="0"/>
              </a:spcAft>
              <a:buClr>
                <a:schemeClr val="dk1"/>
              </a:buClr>
              <a:buSzPts val="1200"/>
              <a:buFont typeface="Arial"/>
              <a:buNone/>
            </a:pPr>
            <a:r>
              <a:rPr lang="en-GB" sz="1200">
                <a:solidFill>
                  <a:schemeClr val="dk1"/>
                </a:solidFill>
              </a:rPr>
              <a:t>AND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Strengthening GOOS core support is absolutely vital</a:t>
            </a:r>
            <a:endParaRPr sz="1200">
              <a:solidFill>
                <a:schemeClr val="dk1"/>
              </a:solidFill>
            </a:endParaRPr>
          </a:p>
        </p:txBody>
      </p:sp>
      <p:sp>
        <p:nvSpPr>
          <p:cNvPr id="641" name="Google Shape;641;g2da88d5c573_0_1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731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b8a762219d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b8a762219d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We know that the ocean plays a huge role in the Earth’s climate, supports the livelihoods of 3 billion of the planets 7 billion population, provides food, pathways for transport, whole ecosystems, is source of biodiversity, a sink for anthropogenic carbon and heat. Ocean observations – data from the ocean – is vital our weather prediction, to hazard warnings, to predict and adapt to climate change globally, and our ability to effectively manage ocean ecosystems under the combined stress of climate change, overfishing pollution. However, the ocean is vast, processes complex, and no one country or project can cover or provide enough data to support global needs.</a:t>
            </a:r>
            <a:endParaRPr/>
          </a:p>
          <a:p>
            <a:pPr marL="0" lvl="0" indent="0" algn="l" rtl="0">
              <a:lnSpc>
                <a:spcPct val="125454"/>
              </a:lnSpc>
              <a:spcBef>
                <a:spcPts val="0"/>
              </a:spcBef>
              <a:spcAft>
                <a:spcPts val="0"/>
              </a:spcAft>
              <a:buClr>
                <a:schemeClr val="dk1"/>
              </a:buClr>
              <a:buSzPts val="1100"/>
              <a:buFont typeface="Arial"/>
              <a:buNone/>
            </a:pPr>
            <a:endParaRPr/>
          </a:p>
          <a:p>
            <a:pPr marL="0" lvl="0" indent="0" algn="l" rtl="0">
              <a:lnSpc>
                <a:spcPct val="125454"/>
              </a:lnSpc>
              <a:spcBef>
                <a:spcPts val="0"/>
              </a:spcBef>
              <a:spcAft>
                <a:spcPts val="0"/>
              </a:spcAft>
              <a:buClr>
                <a:schemeClr val="dk1"/>
              </a:buClr>
              <a:buSzPts val="1100"/>
              <a:buFont typeface="Arial"/>
              <a:buNone/>
            </a:pPr>
            <a:endParaRPr/>
          </a:p>
          <a:p>
            <a:pPr marL="0" lvl="0" indent="0" algn="l" rtl="0">
              <a:lnSpc>
                <a:spcPct val="100000"/>
              </a:lnSpc>
              <a:spcBef>
                <a:spcPts val="800"/>
              </a:spcBef>
              <a:spcAft>
                <a:spcPts val="0"/>
              </a:spcAft>
              <a:buSzPts val="1400"/>
              <a:buNone/>
            </a:pPr>
            <a:endParaRPr/>
          </a:p>
        </p:txBody>
      </p:sp>
      <p:sp>
        <p:nvSpPr>
          <p:cNvPr id="148" name="Google Shape;148;g2b8a762219d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243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da88d5c573_0_2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Not going to go through them all, many on track or work underway</a:t>
            </a:r>
            <a:endParaRPr/>
          </a:p>
          <a:p>
            <a:pPr marL="0" lvl="0" indent="0" algn="l" rtl="0">
              <a:lnSpc>
                <a:spcPct val="100000"/>
              </a:lnSpc>
              <a:spcBef>
                <a:spcPts val="0"/>
              </a:spcBef>
              <a:spcAft>
                <a:spcPts val="0"/>
              </a:spcAft>
              <a:buSzPts val="1400"/>
              <a:buNone/>
            </a:pPr>
            <a:r>
              <a:rPr lang="en-GB"/>
              <a:t>Two perhaps of more concern </a:t>
            </a:r>
            <a:endParaRPr/>
          </a:p>
        </p:txBody>
      </p:sp>
      <p:sp>
        <p:nvSpPr>
          <p:cNvPr id="616" name="Google Shape;616;g2da88d5c573_0_2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da88d5c573_0_2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Not going to go through them all, many on track or work underway</a:t>
            </a:r>
            <a:endParaRPr/>
          </a:p>
          <a:p>
            <a:pPr marL="0" lvl="0" indent="0" algn="l" rtl="0">
              <a:lnSpc>
                <a:spcPct val="100000"/>
              </a:lnSpc>
              <a:spcBef>
                <a:spcPts val="0"/>
              </a:spcBef>
              <a:spcAft>
                <a:spcPts val="0"/>
              </a:spcAft>
              <a:buSzPts val="1400"/>
              <a:buNone/>
            </a:pPr>
            <a:r>
              <a:rPr lang="en-GB"/>
              <a:t>Two perhaps of more concern </a:t>
            </a:r>
            <a:endParaRPr/>
          </a:p>
        </p:txBody>
      </p:sp>
      <p:sp>
        <p:nvSpPr>
          <p:cNvPr id="624" name="Google Shape;624;g2da88d5c573_0_2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da88d5c573_0_1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solidFill>
                  <a:schemeClr val="dk1"/>
                </a:solidFill>
              </a:rPr>
              <a:t>Focus areas for the next period: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Communications and advocacy</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Regional coordination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UN Ocean Decade - Co-Design </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Evolving GOOS Governance - key 2023</a:t>
            </a:r>
            <a:endParaRPr/>
          </a:p>
          <a:p>
            <a:pPr marL="88900" lvl="0" indent="0" algn="l" rtl="0">
              <a:lnSpc>
                <a:spcPct val="100000"/>
              </a:lnSpc>
              <a:spcBef>
                <a:spcPts val="0"/>
              </a:spcBef>
              <a:spcAft>
                <a:spcPts val="0"/>
              </a:spcAft>
              <a:buClr>
                <a:schemeClr val="dk1"/>
              </a:buClr>
              <a:buSzPts val="1200"/>
              <a:buFont typeface="Arial"/>
              <a:buNone/>
            </a:pPr>
            <a:r>
              <a:rPr lang="en-GB" sz="1200">
                <a:solidFill>
                  <a:schemeClr val="dk1"/>
                </a:solidFill>
              </a:rPr>
              <a:t>AND</a:t>
            </a:r>
            <a:endParaRPr sz="1200">
              <a:solidFill>
                <a:schemeClr val="dk1"/>
              </a:solidFill>
            </a:endParaRPr>
          </a:p>
          <a:p>
            <a:pPr marL="342900" lvl="0" indent="-254000" algn="l" rtl="0">
              <a:lnSpc>
                <a:spcPct val="100000"/>
              </a:lnSpc>
              <a:spcBef>
                <a:spcPts val="0"/>
              </a:spcBef>
              <a:spcAft>
                <a:spcPts val="0"/>
              </a:spcAft>
              <a:buClr>
                <a:schemeClr val="dk1"/>
              </a:buClr>
              <a:buSzPts val="1200"/>
              <a:buChar char="●"/>
            </a:pPr>
            <a:r>
              <a:rPr lang="en-GB" sz="1200">
                <a:solidFill>
                  <a:schemeClr val="dk1"/>
                </a:solidFill>
              </a:rPr>
              <a:t>Strengthening GOOS core support is absolutely vital</a:t>
            </a:r>
            <a:endParaRPr sz="1200">
              <a:solidFill>
                <a:schemeClr val="dk1"/>
              </a:solidFill>
            </a:endParaRPr>
          </a:p>
        </p:txBody>
      </p:sp>
      <p:sp>
        <p:nvSpPr>
          <p:cNvPr id="641" name="Google Shape;641;g2da88d5c573_0_1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da88d5c573_0_79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2da88d5c573_0_798:notes"/>
          <p:cNvSpPr txBox="1">
            <a:spLocks noGrp="1"/>
          </p:cNvSpPr>
          <p:nvPr>
            <p:ph type="body" idx="1"/>
          </p:nvPr>
        </p:nvSpPr>
        <p:spPr>
          <a:xfrm>
            <a:off x="679450" y="4778381"/>
            <a:ext cx="5438700" cy="3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100"/>
              <a:buFont typeface="Arial"/>
              <a:buNone/>
            </a:pPr>
            <a:r>
              <a:rPr lang="en-GB">
                <a:solidFill>
                  <a:schemeClr val="dk1"/>
                </a:solidFill>
              </a:rPr>
              <a:t>Comments to consider:</a:t>
            </a:r>
            <a:endParaRPr/>
          </a:p>
        </p:txBody>
      </p:sp>
      <p:sp>
        <p:nvSpPr>
          <p:cNvPr id="649" name="Google Shape;649;g2da88d5c573_0_798:notes"/>
          <p:cNvSpPr txBox="1">
            <a:spLocks noGrp="1"/>
          </p:cNvSpPr>
          <p:nvPr>
            <p:ph type="sldNum" idx="12"/>
          </p:nvPr>
        </p:nvSpPr>
        <p:spPr>
          <a:xfrm>
            <a:off x="3851275" y="9428174"/>
            <a:ext cx="2944800" cy="49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GB"/>
              <a:t>24</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da88d5c573_0_1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da88d5c573_0_14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0" name="Google Shape;690;g2da88d5c573_0_1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726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bcfdec53c_0_1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g14bcfdec53c_0_1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da88d5c573_0_30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2da88d5c573_0_30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da88d5c573_0_30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Bioeco ocean plays a role in that, supporting development</a:t>
            </a:r>
            <a:endParaRPr/>
          </a:p>
        </p:txBody>
      </p:sp>
      <p:sp>
        <p:nvSpPr>
          <p:cNvPr id="747" name="Google Shape;747;g2da88d5c573_0_3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bcfdec53c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4bcfdec53c_0_3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Ocean observations underpin our adaptation to climate change and weather forecasts they are the key to the future of coastal communities being able to survive and thrive, and are the stable foundation for sustainable development and growing a diverse blue economy.</a:t>
            </a:r>
            <a:endParaRPr/>
          </a:p>
          <a:p>
            <a:pPr marL="0" lvl="0" indent="0" algn="l" rtl="0">
              <a:lnSpc>
                <a:spcPct val="100000"/>
              </a:lnSpc>
              <a:spcBef>
                <a:spcPts val="800"/>
              </a:spcBef>
              <a:spcAft>
                <a:spcPts val="0"/>
              </a:spcAft>
              <a:buClr>
                <a:schemeClr val="dk1"/>
              </a:buClr>
              <a:buSzPts val="1200"/>
              <a:buFont typeface="Calibri"/>
              <a:buNone/>
            </a:pPr>
            <a:endParaRPr/>
          </a:p>
        </p:txBody>
      </p:sp>
      <p:sp>
        <p:nvSpPr>
          <p:cNvPr id="157" name="Google Shape;157;g14bcfdec53c_0_3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a88d5c573_0_1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GB"/>
              <a:t>GOOS has exciting and transformative programme in the ocean decade, aiming to transform GOOS and deviler the ocean we need for the future we want.</a:t>
            </a:r>
            <a:endParaRPr/>
          </a:p>
          <a:p>
            <a:pPr marL="0" lvl="0" indent="0" algn="l" rtl="0">
              <a:lnSpc>
                <a:spcPct val="100000"/>
              </a:lnSpc>
              <a:spcBef>
                <a:spcPts val="0"/>
              </a:spcBef>
              <a:spcAft>
                <a:spcPts val="0"/>
              </a:spcAft>
              <a:buSzPts val="1400"/>
              <a:buNone/>
            </a:pPr>
            <a:r>
              <a:rPr lang="en-GB"/>
              <a:t>Co-design and CoastPredict</a:t>
            </a:r>
            <a:endParaRPr/>
          </a:p>
          <a:p>
            <a:pPr marL="0" lvl="0" indent="0" algn="l" rtl="0">
              <a:lnSpc>
                <a:spcPct val="100000"/>
              </a:lnSpc>
              <a:spcBef>
                <a:spcPts val="0"/>
              </a:spcBef>
              <a:spcAft>
                <a:spcPts val="0"/>
              </a:spcAft>
              <a:buSzPts val="1400"/>
              <a:buNone/>
            </a:pPr>
            <a:r>
              <a:rPr lang="en-GB"/>
              <a:t>w</a:t>
            </a:r>
            <a:endParaRPr/>
          </a:p>
        </p:txBody>
      </p:sp>
      <p:sp>
        <p:nvSpPr>
          <p:cNvPr id="436" name="Google Shape;436;g2da88d5c573_0_1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8734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da88d5c573_0_19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da88d5c573_0_19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da88d5c573_0_19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extLst>
      <p:ext uri="{BB962C8B-B14F-4D97-AF65-F5344CB8AC3E}">
        <p14:creationId xmlns:p14="http://schemas.microsoft.com/office/powerpoint/2010/main" val="3882614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da88d5c573_0_1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highlight>
                <a:srgbClr val="ECF7FA"/>
              </a:highlight>
              <a:latin typeface="Arial"/>
              <a:ea typeface="Arial"/>
              <a:cs typeface="Arial"/>
              <a:sym typeface="Arial"/>
            </a:endParaRPr>
          </a:p>
          <a:p>
            <a:pPr marL="0" lvl="0" indent="0" algn="l" rtl="0">
              <a:lnSpc>
                <a:spcPct val="125454"/>
              </a:lnSpc>
              <a:spcBef>
                <a:spcPts val="0"/>
              </a:spcBef>
              <a:spcAft>
                <a:spcPts val="0"/>
              </a:spcAft>
              <a:buClr>
                <a:schemeClr val="dk1"/>
              </a:buClr>
              <a:buSzPts val="1100"/>
              <a:buFont typeface="Arial"/>
              <a:buNone/>
            </a:pPr>
            <a:r>
              <a:rPr lang="en-GB">
                <a:highlight>
                  <a:srgbClr val="ECF7FA"/>
                </a:highlight>
                <a:latin typeface="Arial"/>
                <a:ea typeface="Arial"/>
                <a:cs typeface="Arial"/>
                <a:sym typeface="Arial"/>
              </a:rPr>
              <a:t>In response to the urgent need to increase ocean observations GOOS launched the ambitious Global Ocean Observing System 2030 Strategy with the aim of providing the vehicle for designing, building and widening the use of the necessary observations and information systems.</a:t>
            </a:r>
            <a:endParaRPr>
              <a:highlight>
                <a:srgbClr val="ECF7FA"/>
              </a:highlight>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highlight>
                  <a:srgbClr val="ECF7FA"/>
                </a:highlight>
                <a:latin typeface="Arial"/>
                <a:ea typeface="Arial"/>
                <a:cs typeface="Arial"/>
                <a:sym typeface="Arial"/>
              </a:rPr>
              <a:t>– with its vision for a truly integrated and responsive global ocean observing system that delivers the information needed our sustainable development, safety, wellbeing and prosperity. </a:t>
            </a:r>
            <a:endParaRPr>
              <a:highlight>
                <a:srgbClr val="ECF7FA"/>
              </a:highlight>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highlight>
                  <a:srgbClr val="ECF7FA"/>
                </a:highlight>
                <a:latin typeface="Arial"/>
                <a:ea typeface="Arial"/>
                <a:cs typeface="Arial"/>
                <a:sym typeface="Arial"/>
              </a:rPr>
              <a:t>The 2030 Strategy called for a step change ocean observing, in our ability to manage and deliver a global system, and in the scope and extent, and in the range of actors and partners that are a part of that system - from government, private sector, intergovernmental and citizens. </a:t>
            </a:r>
            <a:endParaRPr>
              <a:highlight>
                <a:srgbClr val="ECF7FA"/>
              </a:highlight>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highlight>
                  <a:srgbClr val="ECF7FA"/>
                </a:highlight>
                <a:latin typeface="Arial"/>
                <a:ea typeface="Arial"/>
                <a:cs typeface="Arial"/>
                <a:sym typeface="Arial"/>
              </a:rPr>
              <a:t>OceanObs 19 - the same year as the strategy launch – saw many influential white papers that underpin the work to implement the Strategy</a:t>
            </a:r>
            <a:endParaRPr>
              <a:highlight>
                <a:srgbClr val="ECF7FA"/>
              </a:highlight>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highlight>
                  <a:srgbClr val="ECF7FA"/>
                </a:highlight>
                <a:latin typeface="Arial"/>
                <a:ea typeface="Arial"/>
                <a:cs typeface="Arial"/>
                <a:sym typeface="Arial"/>
              </a:rPr>
              <a:t>The UN Decade of Ocean Science for Sustainable Development (Ocean Decade) launched in 2021, with a similar urgency for the ocean - its vision being the ocean we need for the future we want, and with an expanded global ocean observing system as one of its foundational challenges.</a:t>
            </a:r>
            <a:endParaRPr>
              <a:highlight>
                <a:srgbClr val="ECF7FA"/>
              </a:highlight>
              <a:latin typeface="Arial"/>
              <a:ea typeface="Arial"/>
              <a:cs typeface="Arial"/>
              <a:sym typeface="Arial"/>
            </a:endParaRPr>
          </a:p>
          <a:p>
            <a:pPr marL="0" lvl="0" indent="0" algn="l" rtl="0">
              <a:lnSpc>
                <a:spcPct val="100000"/>
              </a:lnSpc>
              <a:spcBef>
                <a:spcPts val="800"/>
              </a:spcBef>
              <a:spcAft>
                <a:spcPts val="0"/>
              </a:spcAft>
              <a:buClr>
                <a:schemeClr val="dk1"/>
              </a:buClr>
              <a:buSzPts val="1200"/>
              <a:buFont typeface="Calibri"/>
              <a:buNone/>
            </a:pPr>
            <a:endParaRPr/>
          </a:p>
        </p:txBody>
      </p:sp>
      <p:sp>
        <p:nvSpPr>
          <p:cNvPr id="753" name="Google Shape;753;g2da88d5c573_0_1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8a762219d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b8a762219d_0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highlight>
                  <a:srgbClr val="ECF7FA"/>
                </a:highlight>
                <a:latin typeface="Arial"/>
                <a:ea typeface="Arial"/>
                <a:cs typeface="Arial"/>
                <a:sym typeface="Arial"/>
              </a:rPr>
              <a:t>Founded in 1991 the Global Ocean Observing System – GOOS – </a:t>
            </a:r>
            <a:r>
              <a:rPr lang="en-GB">
                <a:latin typeface="Arial"/>
                <a:ea typeface="Arial"/>
                <a:cs typeface="Arial"/>
                <a:sym typeface="Arial"/>
              </a:rPr>
              <a:t>is led by the Intergovernmental Oceanographic Commission (IOC) of UNESCO, and co-sponsored by the World Meteorological Organization (WMO), the United Nations Environment Programme (UNEP) and the International Science Council (ISC). Our mission is to lead the ocean observing community and create the partnerships to grow an integrated, responsive and sustained observing system that serves users as effectively as possible.</a:t>
            </a:r>
            <a:endParaRPr>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latin typeface="Arial"/>
                <a:ea typeface="Arial"/>
                <a:cs typeface="Arial"/>
                <a:sym typeface="Arial"/>
              </a:rPr>
              <a:t>The graphic aims to represent this role, on the one hand</a:t>
            </a:r>
            <a:r>
              <a:rPr lang="en-GB">
                <a:solidFill>
                  <a:srgbClr val="212529"/>
                </a:solidFill>
                <a:latin typeface="Arial"/>
                <a:ea typeface="Arial"/>
                <a:cs typeface="Arial"/>
                <a:sym typeface="Arial"/>
              </a:rPr>
              <a:t> leading, supporting and connecting to a community of international, regional and national ocean observing programmes, governments, UN agencies, research organizations and individual scientists. And on the other side connecting to a range of users, investors and policy makers, to ensure that the role and need for ocean observing is visible and that the observations are fit for purpose and reach those that need them.</a:t>
            </a:r>
            <a:endParaRPr>
              <a:solidFill>
                <a:srgbClr val="212529"/>
              </a:solidFill>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endParaRPr>
              <a:solidFill>
                <a:srgbClr val="212529"/>
              </a:solidFill>
              <a:latin typeface="Arial"/>
              <a:ea typeface="Arial"/>
              <a:cs typeface="Arial"/>
              <a:sym typeface="Arial"/>
            </a:endParaRPr>
          </a:p>
          <a:p>
            <a:pPr marL="0" lvl="0" indent="0" algn="l" rtl="0">
              <a:lnSpc>
                <a:spcPct val="125454"/>
              </a:lnSpc>
              <a:spcBef>
                <a:spcPts val="0"/>
              </a:spcBef>
              <a:spcAft>
                <a:spcPts val="0"/>
              </a:spcAft>
              <a:buClr>
                <a:schemeClr val="dk1"/>
              </a:buClr>
              <a:buSzPts val="1100"/>
              <a:buFont typeface="Arial"/>
              <a:buNone/>
            </a:pPr>
            <a:r>
              <a:rPr lang="en-GB"/>
              <a:t>GOOS:</a:t>
            </a:r>
            <a:endParaRPr/>
          </a:p>
          <a:p>
            <a:pPr marL="457200" lvl="0" indent="-317500" algn="l" rtl="0">
              <a:lnSpc>
                <a:spcPct val="125454"/>
              </a:lnSpc>
              <a:spcBef>
                <a:spcPts val="0"/>
              </a:spcBef>
              <a:spcAft>
                <a:spcPts val="0"/>
              </a:spcAft>
              <a:buSzPts val="1400"/>
              <a:buChar char="●"/>
            </a:pPr>
            <a:r>
              <a:rPr lang="en-GB"/>
              <a:t>Creates links and frameworks to ensure that observations meet global policy needs</a:t>
            </a:r>
            <a:endParaRPr/>
          </a:p>
          <a:p>
            <a:pPr marL="457200" lvl="0" indent="-317500" algn="l" rtl="0">
              <a:lnSpc>
                <a:spcPct val="125454"/>
              </a:lnSpc>
              <a:spcBef>
                <a:spcPts val="0"/>
              </a:spcBef>
              <a:spcAft>
                <a:spcPts val="0"/>
              </a:spcAft>
              <a:buSzPts val="1400"/>
              <a:buChar char="●"/>
            </a:pPr>
            <a:r>
              <a:rPr lang="en-GB"/>
              <a:t>Works on strengthening delivery through best practices, data and metadata standards, </a:t>
            </a:r>
            <a:endParaRPr/>
          </a:p>
          <a:p>
            <a:pPr marL="457200" lvl="0" indent="-317500" algn="l" rtl="0">
              <a:lnSpc>
                <a:spcPct val="125454"/>
              </a:lnSpc>
              <a:spcBef>
                <a:spcPts val="0"/>
              </a:spcBef>
              <a:spcAft>
                <a:spcPts val="0"/>
              </a:spcAft>
              <a:buSzPts val="1400"/>
              <a:buChar char="●"/>
            </a:pPr>
            <a:r>
              <a:rPr lang="en-GB"/>
              <a:t>Advocates for OO, ensuring governments and UN know what underpins their weather, ocean health, risk management, blue economy, reporting and decisions</a:t>
            </a:r>
            <a:endParaRPr/>
          </a:p>
          <a:p>
            <a:pPr marL="457200" lvl="0" indent="-317500" algn="l" rtl="0">
              <a:lnSpc>
                <a:spcPct val="125454"/>
              </a:lnSpc>
              <a:spcBef>
                <a:spcPts val="0"/>
              </a:spcBef>
              <a:spcAft>
                <a:spcPts val="0"/>
              </a:spcAft>
              <a:buSzPts val="1400"/>
              <a:buChar char="●"/>
            </a:pPr>
            <a:r>
              <a:rPr lang="en-GB"/>
              <a:t>Makes the partnerships to ensure ocean data is turned into actionable information</a:t>
            </a:r>
            <a:endParaRPr>
              <a:solidFill>
                <a:srgbClr val="212529"/>
              </a:solidFill>
              <a:latin typeface="Arial"/>
              <a:ea typeface="Arial"/>
              <a:cs typeface="Arial"/>
              <a:sym typeface="Arial"/>
            </a:endParaRPr>
          </a:p>
          <a:p>
            <a:pPr marL="0" lvl="0" indent="0" algn="l" rtl="0">
              <a:lnSpc>
                <a:spcPct val="125454"/>
              </a:lnSpc>
              <a:spcBef>
                <a:spcPts val="800"/>
              </a:spcBef>
              <a:spcAft>
                <a:spcPts val="0"/>
              </a:spcAft>
              <a:buClr>
                <a:schemeClr val="dk1"/>
              </a:buClr>
              <a:buSzPts val="1100"/>
              <a:buFont typeface="Arial"/>
              <a:buNone/>
            </a:pPr>
            <a:r>
              <a:rPr lang="en-GB">
                <a:highlight>
                  <a:srgbClr val="ECF7FA"/>
                </a:highlight>
                <a:latin typeface="Arial"/>
                <a:ea typeface="Arial"/>
                <a:cs typeface="Arial"/>
                <a:sym typeface="Arial"/>
              </a:rPr>
              <a:t>GOOS supports global collaboration, connecting observers to form a system, and connecting the system to users, ensuring that data meets global needs and creating infrastructure and standards such that ocean data is fit for purpose, and is delivered to that that need it across operational weather and ocean forecasting, climate and ocean health.</a:t>
            </a:r>
            <a:endParaRPr>
              <a:highlight>
                <a:srgbClr val="ECF7FA"/>
              </a:highlight>
              <a:latin typeface="Arial"/>
              <a:ea typeface="Arial"/>
              <a:cs typeface="Arial"/>
              <a:sym typeface="Arial"/>
            </a:endParaRPr>
          </a:p>
          <a:p>
            <a:pPr marL="0" lvl="0" indent="0" algn="l" rtl="0">
              <a:lnSpc>
                <a:spcPct val="100000"/>
              </a:lnSpc>
              <a:spcBef>
                <a:spcPts val="800"/>
              </a:spcBef>
              <a:spcAft>
                <a:spcPts val="0"/>
              </a:spcAft>
              <a:buSzPts val="1400"/>
              <a:buNone/>
            </a:pPr>
            <a:r>
              <a:rPr lang="en-GB">
                <a:highlight>
                  <a:srgbClr val="ECF7FA"/>
                </a:highlight>
                <a:latin typeface="Arial"/>
                <a:ea typeface="Arial"/>
                <a:cs typeface="Arial"/>
                <a:sym typeface="Arial"/>
              </a:rPr>
              <a:t>GOOS and the ocean observing community made significant improvements in our ability to observe and understand the oceans over the last three decades, however we realised that our current efforts still fell well short of what will be required. With an exponentially growing societal need for ocean observations, driven by climate change, population growth, overuse of ocean resources and pollution. GOOS set in place an ambitious strategy to lift the ocean observing system to where it needs to be.</a:t>
            </a:r>
            <a:endParaRPr>
              <a:highlight>
                <a:srgbClr val="ECF7FA"/>
              </a:highlight>
              <a:latin typeface="Arial"/>
              <a:ea typeface="Arial"/>
              <a:cs typeface="Arial"/>
              <a:sym typeface="Arial"/>
            </a:endParaRPr>
          </a:p>
        </p:txBody>
      </p:sp>
      <p:sp>
        <p:nvSpPr>
          <p:cNvPr id="166" name="Google Shape;166;g2b8a762219d_0_2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da88d5c573_0_1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a:t>In the last 30 years, GOOS developed - </a:t>
            </a:r>
            <a:endParaRPr/>
          </a:p>
          <a:p>
            <a:pPr marL="0" lvl="0" indent="0" algn="l" rtl="0">
              <a:lnSpc>
                <a:spcPct val="100000"/>
              </a:lnSpc>
              <a:spcBef>
                <a:spcPts val="0"/>
              </a:spcBef>
              <a:spcAft>
                <a:spcPts val="0"/>
              </a:spcAft>
              <a:buClr>
                <a:schemeClr val="dk1"/>
              </a:buClr>
              <a:buSzPts val="1200"/>
              <a:buFont typeface="Calibri"/>
              <a:buNone/>
            </a:pPr>
            <a:r>
              <a:rPr lang="en-GB" sz="1200"/>
              <a:t>Mature networks drifting buoys, voluntary observing ships, tide gauges, Argo floats, and emerging networks; HF Radar, ocean gliders</a:t>
            </a:r>
            <a:endParaRPr/>
          </a:p>
          <a:p>
            <a:pPr marL="0" lvl="0" indent="0" algn="l" rtl="0">
              <a:lnSpc>
                <a:spcPct val="100000"/>
              </a:lnSpc>
              <a:spcBef>
                <a:spcPts val="0"/>
              </a:spcBef>
              <a:spcAft>
                <a:spcPts val="0"/>
              </a:spcAft>
              <a:buClr>
                <a:schemeClr val="dk1"/>
              </a:buClr>
              <a:buSzPts val="1200"/>
              <a:buFont typeface="Calibri"/>
              <a:buNone/>
            </a:pPr>
            <a:r>
              <a:rPr lang="en-GB" sz="1200"/>
              <a:t>Ocean Observing is big science</a:t>
            </a:r>
            <a:endParaRPr/>
          </a:p>
        </p:txBody>
      </p:sp>
      <p:sp>
        <p:nvSpPr>
          <p:cNvPr id="191" name="Google Shape;191;g2da88d5c573_0_1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da88d5c573_0_1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Convention on Biological Diversity - add the post-2024 framework</a:t>
            </a:r>
            <a:endParaRPr/>
          </a:p>
        </p:txBody>
      </p:sp>
      <p:sp>
        <p:nvSpPr>
          <p:cNvPr id="204" name="Google Shape;204;g2da88d5c573_0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dae538fd7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Convention on Biological Diversity - add the post-2024 framework</a:t>
            </a:r>
            <a:endParaRPr/>
          </a:p>
        </p:txBody>
      </p:sp>
      <p:sp>
        <p:nvSpPr>
          <p:cNvPr id="211" name="Google Shape;211;g2dae538fd7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da88d5c573_0_1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sz="1200" b="1">
                <a:solidFill>
                  <a:srgbClr val="333333"/>
                </a:solidFill>
              </a:rPr>
              <a:t>GOOS is a global network.</a:t>
            </a:r>
            <a:endParaRPr/>
          </a:p>
          <a:p>
            <a:pPr marL="0" lvl="0" indent="0" algn="l" rtl="0">
              <a:lnSpc>
                <a:spcPct val="100000"/>
              </a:lnSpc>
              <a:spcBef>
                <a:spcPts val="0"/>
              </a:spcBef>
              <a:spcAft>
                <a:spcPts val="0"/>
              </a:spcAft>
              <a:buSzPts val="1100"/>
              <a:buNone/>
            </a:pPr>
            <a:endParaRPr sz="1200" b="1">
              <a:solidFill>
                <a:srgbClr val="333333"/>
              </a:solidFill>
            </a:endParaRPr>
          </a:p>
          <a:p>
            <a:pPr marL="0" marR="0" lvl="0" indent="0" algn="l" rtl="0">
              <a:lnSpc>
                <a:spcPct val="100000"/>
              </a:lnSpc>
              <a:spcBef>
                <a:spcPts val="0"/>
              </a:spcBef>
              <a:spcAft>
                <a:spcPts val="0"/>
              </a:spcAft>
              <a:buClr>
                <a:srgbClr val="000000"/>
              </a:buClr>
              <a:buSzPts val="1100"/>
              <a:buFont typeface="Arial"/>
              <a:buNone/>
            </a:pPr>
            <a:r>
              <a:rPr lang="en-GB" sz="1200" b="1">
                <a:solidFill>
                  <a:srgbClr val="333333"/>
                </a:solidFill>
              </a:rPr>
              <a:t>1) 13 GOOS Regional Alliances – </a:t>
            </a:r>
            <a:r>
              <a:rPr lang="en-GB" sz="1200" b="0">
                <a:solidFill>
                  <a:srgbClr val="333333"/>
                </a:solidFill>
              </a:rPr>
              <a:t>all very different in governance, scope and mandate – connected to 130 countries</a:t>
            </a:r>
            <a:endParaRPr/>
          </a:p>
          <a:p>
            <a:pPr marL="0" marR="0" lvl="0" indent="0" algn="l" rtl="0">
              <a:lnSpc>
                <a:spcPct val="100000"/>
              </a:lnSpc>
              <a:spcBef>
                <a:spcPts val="0"/>
              </a:spcBef>
              <a:spcAft>
                <a:spcPts val="0"/>
              </a:spcAft>
              <a:buClr>
                <a:srgbClr val="000000"/>
              </a:buClr>
              <a:buSzPts val="1100"/>
              <a:buFont typeface="Arial"/>
              <a:buNone/>
            </a:pPr>
            <a:endParaRPr sz="1200" b="1">
              <a:solidFill>
                <a:srgbClr val="333333"/>
              </a:solidFill>
            </a:endParaRPr>
          </a:p>
          <a:p>
            <a:pPr marL="0" marR="0" lvl="0" indent="0" algn="l" rtl="0">
              <a:lnSpc>
                <a:spcPct val="100000"/>
              </a:lnSpc>
              <a:spcBef>
                <a:spcPts val="0"/>
              </a:spcBef>
              <a:spcAft>
                <a:spcPts val="0"/>
              </a:spcAft>
              <a:buClr>
                <a:srgbClr val="000000"/>
              </a:buClr>
              <a:buSzPts val="1100"/>
              <a:buFont typeface="Arial"/>
              <a:buNone/>
            </a:pPr>
            <a:r>
              <a:rPr lang="en-GB" sz="1200" b="1">
                <a:solidFill>
                  <a:srgbClr val="333333"/>
                </a:solidFill>
              </a:rPr>
              <a:t>Orange is in the network, Green is in dialogue</a:t>
            </a:r>
            <a:endParaRPr/>
          </a:p>
          <a:p>
            <a:pPr marL="0" lvl="0" indent="0" algn="l" rtl="0">
              <a:lnSpc>
                <a:spcPct val="100000"/>
              </a:lnSpc>
              <a:spcBef>
                <a:spcPts val="0"/>
              </a:spcBef>
              <a:spcAft>
                <a:spcPts val="0"/>
              </a:spcAft>
              <a:buSzPts val="1100"/>
              <a:buNone/>
            </a:pPr>
            <a:endParaRPr sz="1200" b="1">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CIOOS: </a:t>
            </a:r>
            <a:r>
              <a:rPr lang="en-GB" sz="1200">
                <a:solidFill>
                  <a:srgbClr val="333333"/>
                </a:solidFill>
              </a:rPr>
              <a:t>Canadian Integrated Ocean Observing System - </a:t>
            </a:r>
            <a:r>
              <a:rPr lang="en-GB" sz="1200" b="1">
                <a:solidFill>
                  <a:srgbClr val="333333"/>
                </a:solidFill>
              </a:rPr>
              <a:t>to adopt today!</a:t>
            </a:r>
            <a:endParaRPr sz="1200" b="1">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PI-GOOS</a:t>
            </a:r>
            <a:r>
              <a:rPr lang="en-GB" sz="1200">
                <a:solidFill>
                  <a:srgbClr val="333333"/>
                </a:solidFill>
              </a:rPr>
              <a:t>: </a:t>
            </a:r>
            <a:r>
              <a:rPr lang="en-GB" sz="1200" b="1">
                <a:solidFill>
                  <a:srgbClr val="333333"/>
                </a:solidFill>
              </a:rPr>
              <a:t>New hosting Office at SPC </a:t>
            </a:r>
            <a:r>
              <a:rPr lang="en-GB" sz="1200">
                <a:solidFill>
                  <a:srgbClr val="333333"/>
                </a:solidFill>
              </a:rPr>
              <a:t>(Pacific Community, Fiji)</a:t>
            </a: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IOCARIBE-GOOS</a:t>
            </a:r>
            <a:r>
              <a:rPr lang="en-GB" sz="1200">
                <a:solidFill>
                  <a:srgbClr val="333333"/>
                </a:solidFill>
              </a:rPr>
              <a:t>: Special session at the IOCARIBE meeting </a:t>
            </a:r>
            <a:endParaRPr sz="1200">
              <a:solidFill>
                <a:srgbClr val="333333"/>
              </a:solidFill>
            </a:endParaRPr>
          </a:p>
          <a:p>
            <a:pPr marL="0" lvl="0" indent="0" algn="l" rtl="0">
              <a:lnSpc>
                <a:spcPct val="100000"/>
              </a:lnSpc>
              <a:spcBef>
                <a:spcPts val="0"/>
              </a:spcBef>
              <a:spcAft>
                <a:spcPts val="0"/>
              </a:spcAft>
              <a:buSzPts val="1100"/>
              <a:buNone/>
            </a:pPr>
            <a:r>
              <a:rPr lang="en-GB" sz="1200" b="1">
                <a:solidFill>
                  <a:srgbClr val="333333"/>
                </a:solidFill>
              </a:rPr>
              <a:t>GOOS Africa</a:t>
            </a:r>
            <a:r>
              <a:rPr lang="en-GB" sz="1200">
                <a:solidFill>
                  <a:srgbClr val="333333"/>
                </a:solidFill>
              </a:rPr>
              <a:t>: Africa Roadmap Ocean Decade, new opportunities for support</a:t>
            </a:r>
            <a:endParaRPr/>
          </a:p>
          <a:p>
            <a:pPr marL="0" lvl="0" indent="0" algn="l" rtl="0">
              <a:lnSpc>
                <a:spcPct val="100000"/>
              </a:lnSpc>
              <a:spcBef>
                <a:spcPts val="0"/>
              </a:spcBef>
              <a:spcAft>
                <a:spcPts val="0"/>
              </a:spcAft>
              <a:buSzPts val="1100"/>
              <a:buNone/>
            </a:pPr>
            <a:endParaRPr sz="1200">
              <a:solidFill>
                <a:srgbClr val="333333"/>
              </a:solidFill>
            </a:endParaRPr>
          </a:p>
          <a:p>
            <a:pPr marL="0" marR="0" lvl="0" indent="0" algn="l" rtl="0">
              <a:lnSpc>
                <a:spcPct val="100000"/>
              </a:lnSpc>
              <a:spcBef>
                <a:spcPts val="0"/>
              </a:spcBef>
              <a:spcAft>
                <a:spcPts val="0"/>
              </a:spcAft>
              <a:buClr>
                <a:schemeClr val="dk1"/>
              </a:buClr>
              <a:buSzPts val="1100"/>
              <a:buFont typeface="Arial"/>
              <a:buNone/>
            </a:pPr>
            <a:r>
              <a:rPr lang="en-GB" sz="1200" b="1">
                <a:solidFill>
                  <a:srgbClr val="333333"/>
                </a:solidFill>
              </a:rPr>
              <a:t>2) Now have 73 GOOS NFPs</a:t>
            </a:r>
            <a:r>
              <a:rPr lang="en-GB" sz="1200" b="0">
                <a:solidFill>
                  <a:srgbClr val="333333"/>
                </a:solidFill>
              </a:rPr>
              <a:t> – person employed to support them</a:t>
            </a:r>
            <a:endParaRPr/>
          </a:p>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a:p>
            <a:pPr marL="0" lvl="0" indent="0" algn="l" rtl="0">
              <a:lnSpc>
                <a:spcPct val="100000"/>
              </a:lnSpc>
              <a:spcBef>
                <a:spcPts val="0"/>
              </a:spcBef>
              <a:spcAft>
                <a:spcPts val="0"/>
              </a:spcAft>
              <a:buSzPts val="1400"/>
              <a:buNone/>
            </a:pPr>
            <a:r>
              <a:rPr lang="en-GB" sz="1200" b="1">
                <a:solidFill>
                  <a:srgbClr val="333333"/>
                </a:solidFill>
              </a:rPr>
              <a:t>National Focal Points </a:t>
            </a:r>
            <a:r>
              <a:rPr lang="en-GB" sz="1200">
                <a:solidFill>
                  <a:srgbClr val="333333"/>
                </a:solidFill>
              </a:rPr>
              <a:t>– ToRs reviewed and adopted by SC in April. First meeting Oct 2023, </a:t>
            </a:r>
            <a:r>
              <a:rPr lang="en-GB" sz="1200" b="1">
                <a:solidFill>
                  <a:srgbClr val="333333"/>
                </a:solidFill>
              </a:rPr>
              <a:t>now 73 GOOS NFPs.</a:t>
            </a:r>
            <a:endParaRPr sz="1200" b="1">
              <a:solidFill>
                <a:srgbClr val="333333"/>
              </a:solidFill>
            </a:endParaRPr>
          </a:p>
          <a:p>
            <a:pPr marL="0" lvl="0" indent="0" algn="l" rtl="0">
              <a:lnSpc>
                <a:spcPct val="100000"/>
              </a:lnSpc>
              <a:spcBef>
                <a:spcPts val="0"/>
              </a:spcBef>
              <a:spcAft>
                <a:spcPts val="0"/>
              </a:spcAft>
              <a:buSzPts val="1400"/>
              <a:buNone/>
            </a:pPr>
            <a:r>
              <a:rPr lang="en-GB" sz="1200"/>
              <a:t>Regional and national work: in the last 2 years supported development of regional and national coordination. </a:t>
            </a:r>
            <a:endParaRPr sz="1200"/>
          </a:p>
          <a:p>
            <a:pPr marL="0" lvl="0" indent="0" algn="l" rtl="0">
              <a:lnSpc>
                <a:spcPct val="100000"/>
              </a:lnSpc>
              <a:spcBef>
                <a:spcPts val="0"/>
              </a:spcBef>
              <a:spcAft>
                <a:spcPts val="0"/>
              </a:spcAft>
              <a:buSzPts val="1400"/>
              <a:buNone/>
            </a:pPr>
            <a:r>
              <a:rPr lang="en-GB" sz="1200"/>
              <a:t>With growing recognition of the role of the ocean, have a clear, revival of interest, recognition of the need and value of regional coordination and a rejuvenation of coordination in some areas:</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b="1"/>
              <a:t>NEED:</a:t>
            </a:r>
            <a:endParaRPr/>
          </a:p>
          <a:p>
            <a:pPr marL="0" lvl="0" indent="0" algn="l" rtl="0">
              <a:lnSpc>
                <a:spcPct val="100000"/>
              </a:lnSpc>
              <a:spcBef>
                <a:spcPts val="0"/>
              </a:spcBef>
              <a:spcAft>
                <a:spcPts val="0"/>
              </a:spcAft>
              <a:buSzPts val="1400"/>
              <a:buNone/>
            </a:pPr>
            <a:r>
              <a:rPr lang="en-GB" sz="1200" b="1"/>
              <a:t>CORE CO-ORDINATION</a:t>
            </a:r>
            <a:endParaRPr/>
          </a:p>
        </p:txBody>
      </p:sp>
      <p:sp>
        <p:nvSpPr>
          <p:cNvPr id="229" name="Google Shape;229;g2da88d5c573_0_1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GB"/>
              <a:t>Underpinning the strategy is the ocean observing value chain, and the need for the ocean observing system – satellite and in situ - to support a wide range of applications and for partnership along the value chain to ensure that the observations are fit for purpose. </a:t>
            </a:r>
            <a:endParaRPr/>
          </a:p>
          <a:p>
            <a:pPr marL="0" lvl="0" indent="0" algn="l" rtl="0">
              <a:lnSpc>
                <a:spcPct val="100000"/>
              </a:lnSpc>
              <a:spcBef>
                <a:spcPts val="800"/>
              </a:spcBef>
              <a:spcAft>
                <a:spcPts val="0"/>
              </a:spcAft>
              <a:buClr>
                <a:schemeClr val="dk1"/>
              </a:buClr>
              <a:buSzPts val="1200"/>
              <a:buFont typeface="Calibri"/>
              <a:buNone/>
            </a:pPr>
            <a:endParaRPr/>
          </a:p>
        </p:txBody>
      </p:sp>
      <p:sp>
        <p:nvSpPr>
          <p:cNvPr id="322" name="Google Shape;3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g14bcfdec53c_0_175"/>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g14bcfdec53c_0_175"/>
          <p:cNvSpPr txBox="1">
            <a:spLocks noGrp="1"/>
          </p:cNvSpPr>
          <p:nvPr>
            <p:ph type="ctrTitle"/>
          </p:nvPr>
        </p:nvSpPr>
        <p:spPr>
          <a:xfrm>
            <a:off x="1367999" y="2790000"/>
            <a:ext cx="6876900"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14bcfdec53c_0_175"/>
          <p:cNvSpPr txBox="1">
            <a:spLocks noGrp="1"/>
          </p:cNvSpPr>
          <p:nvPr>
            <p:ph type="subTitle" idx="1"/>
          </p:nvPr>
        </p:nvSpPr>
        <p:spPr>
          <a:xfrm>
            <a:off x="1367999" y="4597200"/>
            <a:ext cx="6876900" cy="9282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g14bcfdec53c_0_175" descr="Logo&#10;&#10;Description automatically generated"/>
          <p:cNvPicPr preferRelativeResize="0"/>
          <p:nvPr/>
        </p:nvPicPr>
        <p:blipFill rotWithShape="1">
          <a:blip r:embed="rId2">
            <a:alphaModFix/>
          </a:blip>
          <a:srcRect/>
          <a:stretch/>
        </p:blipFill>
        <p:spPr>
          <a:xfrm>
            <a:off x="1368000" y="576000"/>
            <a:ext cx="2970001"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84"/>
        <p:cNvGrpSpPr/>
        <p:nvPr/>
      </p:nvGrpSpPr>
      <p:grpSpPr>
        <a:xfrm>
          <a:off x="0" y="0"/>
          <a:ext cx="0" cy="0"/>
          <a:chOff x="0" y="0"/>
          <a:chExt cx="0" cy="0"/>
        </a:xfrm>
      </p:grpSpPr>
      <p:sp>
        <p:nvSpPr>
          <p:cNvPr id="85" name="Google Shape;85;g14bcfdec53c_0_1131"/>
          <p:cNvSpPr txBox="1">
            <a:spLocks noGrp="1"/>
          </p:cNvSpPr>
          <p:nvPr>
            <p:ph type="title"/>
          </p:nvPr>
        </p:nvSpPr>
        <p:spPr>
          <a:xfrm>
            <a:off x="720725" y="1882800"/>
            <a:ext cx="7740000" cy="2827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14bcfdec53c_0_113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14bcfdec53c_0_113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4bcfdec53c_0_113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g14bcfdec53c_0_1131"/>
          <p:cNvSpPr txBox="1">
            <a:spLocks noGrp="1"/>
          </p:cNvSpPr>
          <p:nvPr>
            <p:ph type="body" idx="1"/>
          </p:nvPr>
        </p:nvSpPr>
        <p:spPr>
          <a:xfrm>
            <a:off x="720725" y="5065200"/>
            <a:ext cx="7740000" cy="4476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g14bcfdec53c_0_113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and Image">
  <p:cSld name="1_Content and Image">
    <p:spTree>
      <p:nvGrpSpPr>
        <p:cNvPr id="1" name="Shape 91"/>
        <p:cNvGrpSpPr/>
        <p:nvPr/>
      </p:nvGrpSpPr>
      <p:grpSpPr>
        <a:xfrm>
          <a:off x="0" y="0"/>
          <a:ext cx="0" cy="0"/>
          <a:chOff x="0" y="0"/>
          <a:chExt cx="0" cy="0"/>
        </a:xfrm>
      </p:grpSpPr>
      <p:sp>
        <p:nvSpPr>
          <p:cNvPr id="92" name="Google Shape;92;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8"/>
          <p:cNvSpPr txBox="1">
            <a:spLocks noGrp="1"/>
          </p:cNvSpPr>
          <p:nvPr>
            <p:ph type="body" idx="1"/>
          </p:nvPr>
        </p:nvSpPr>
        <p:spPr>
          <a:xfrm>
            <a:off x="720727" y="1296989"/>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600"/>
              <a:buNone/>
              <a:defRPr/>
            </a:lvl1pPr>
            <a:lvl2pPr marL="914400" lvl="1" indent="-228600" algn="l">
              <a:lnSpc>
                <a:spcPct val="90000"/>
              </a:lnSpc>
              <a:spcBef>
                <a:spcPts val="1701"/>
              </a:spcBef>
              <a:spcAft>
                <a:spcPts val="0"/>
              </a:spcAft>
              <a:buSzPts val="2000"/>
              <a:buNone/>
              <a:defRPr/>
            </a:lvl2pPr>
            <a:lvl3pPr marL="1371600" lvl="2" indent="-228600" algn="l">
              <a:lnSpc>
                <a:spcPct val="100000"/>
              </a:lnSpc>
              <a:spcBef>
                <a:spcPts val="567"/>
              </a:spcBef>
              <a:spcAft>
                <a:spcPts val="0"/>
              </a:spcAft>
              <a:buSzPts val="1800"/>
              <a:buNone/>
              <a:defRPr/>
            </a:lvl3pPr>
            <a:lvl4pPr marL="1828800" lvl="3" indent="-330200" algn="l">
              <a:lnSpc>
                <a:spcPct val="100000"/>
              </a:lnSpc>
              <a:spcBef>
                <a:spcPts val="2835"/>
              </a:spcBef>
              <a:spcAft>
                <a:spcPts val="0"/>
              </a:spcAft>
              <a:buSzPts val="1600"/>
              <a:buChar char="•"/>
              <a:defRPr/>
            </a:lvl4pPr>
            <a:lvl5pPr marL="2286000" lvl="4" indent="-330200" algn="l">
              <a:lnSpc>
                <a:spcPct val="100000"/>
              </a:lnSpc>
              <a:spcBef>
                <a:spcPts val="850"/>
              </a:spcBef>
              <a:spcAft>
                <a:spcPts val="0"/>
              </a:spcAft>
              <a:buSzPts val="1600"/>
              <a:buChar char="•"/>
              <a:defRPr/>
            </a:lvl5pPr>
            <a:lvl6pPr marL="2743200" lvl="5" indent="-342900" algn="l">
              <a:lnSpc>
                <a:spcPct val="90000"/>
              </a:lnSpc>
              <a:spcBef>
                <a:spcPts val="85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96" name="Google Shape;96;p18"/>
          <p:cNvSpPr txBox="1">
            <a:spLocks noGrp="1"/>
          </p:cNvSpPr>
          <p:nvPr>
            <p:ph type="title"/>
          </p:nvPr>
        </p:nvSpPr>
        <p:spPr>
          <a:xfrm>
            <a:off x="720727"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914400" y="304800"/>
            <a:ext cx="10363200" cy="1143200"/>
          </a:xfrm>
          <a:prstGeom prst="rect">
            <a:avLst/>
          </a:prstGeom>
          <a:noFill/>
          <a:ln>
            <a:noFill/>
          </a:ln>
        </p:spPr>
        <p:txBody>
          <a:bodyPr spcFirstLastPara="1" wrap="square" lIns="68575" tIns="34275" rIns="68575" bIns="34275" anchor="ctr" anchorCtr="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dt" idx="10"/>
          </p:nvPr>
        </p:nvSpPr>
        <p:spPr>
          <a:xfrm>
            <a:off x="914400" y="6248400"/>
            <a:ext cx="2540000" cy="4572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9"/>
          <p:cNvSpPr txBox="1">
            <a:spLocks noGrp="1"/>
          </p:cNvSpPr>
          <p:nvPr>
            <p:ph type="ftr" idx="11"/>
          </p:nvPr>
        </p:nvSpPr>
        <p:spPr>
          <a:xfrm>
            <a:off x="4165600" y="6248400"/>
            <a:ext cx="3860800" cy="4572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8737600" y="6248400"/>
            <a:ext cx="2540000" cy="457200"/>
          </a:xfrm>
          <a:prstGeom prst="rect">
            <a:avLst/>
          </a:prstGeom>
          <a:noFill/>
          <a:ln>
            <a:noFill/>
          </a:ln>
        </p:spPr>
        <p:txBody>
          <a:bodyPr spcFirstLastPara="1" wrap="square" lIns="68575" tIns="34275" rIns="68575" bIns="34275" anchor="t" anchorCtr="0">
            <a:noAutofit/>
          </a:bodyPr>
          <a:lstStyle>
            <a:lvl1pPr marL="0" marR="0" lvl="0"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1188000" y="793751"/>
            <a:ext cx="4728613" cy="10962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4"/>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4"/>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4"/>
          <p:cNvSpPr>
            <a:spLocks noGrp="1"/>
          </p:cNvSpPr>
          <p:nvPr>
            <p:ph type="pic" idx="2"/>
          </p:nvPr>
        </p:nvSpPr>
        <p:spPr>
          <a:xfrm>
            <a:off x="6558001" y="0"/>
            <a:ext cx="5634001" cy="6858000"/>
          </a:xfrm>
          <a:prstGeom prst="rect">
            <a:avLst/>
          </a:prstGeom>
          <a:solidFill>
            <a:srgbClr val="D8D8D8"/>
          </a:solidFill>
          <a:ln>
            <a:noFill/>
          </a:ln>
        </p:spPr>
      </p:sp>
      <p:sp>
        <p:nvSpPr>
          <p:cNvPr id="108" name="Google Shape;108;p24"/>
          <p:cNvSpPr txBox="1">
            <a:spLocks noGrp="1"/>
          </p:cNvSpPr>
          <p:nvPr>
            <p:ph type="body" idx="1"/>
          </p:nvPr>
        </p:nvSpPr>
        <p:spPr>
          <a:xfrm>
            <a:off x="684213" y="1890002"/>
            <a:ext cx="5232400" cy="405995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None/>
              <a:defRPr>
                <a:solidFill>
                  <a:schemeClr val="lt1"/>
                </a:solidFill>
              </a:defRPr>
            </a:lvl1pPr>
            <a:lvl2pPr marL="914400" lvl="1" indent="-228600" algn="l">
              <a:lnSpc>
                <a:spcPct val="100000"/>
              </a:lnSpc>
              <a:spcBef>
                <a:spcPts val="1417"/>
              </a:spcBef>
              <a:spcAft>
                <a:spcPts val="0"/>
              </a:spcAft>
              <a:buClr>
                <a:schemeClr val="lt1"/>
              </a:buClr>
              <a:buSzPts val="2400"/>
              <a:buNone/>
              <a:defRPr>
                <a:solidFill>
                  <a:schemeClr val="lt1"/>
                </a:solidFill>
              </a:defRPr>
            </a:lvl2pPr>
            <a:lvl3pPr marL="1371600" lvl="2" indent="-228600" algn="l">
              <a:lnSpc>
                <a:spcPct val="100000"/>
              </a:lnSpc>
              <a:spcBef>
                <a:spcPts val="1417"/>
              </a:spcBef>
              <a:spcAft>
                <a:spcPts val="0"/>
              </a:spcAft>
              <a:buSzPts val="2800"/>
              <a:buNone/>
              <a:defRPr>
                <a:solidFill>
                  <a:schemeClr val="lt1"/>
                </a:solidFill>
              </a:defRPr>
            </a:lvl3pPr>
            <a:lvl4pPr marL="1828800" lvl="3" indent="-355600" algn="l">
              <a:lnSpc>
                <a:spcPct val="120000"/>
              </a:lnSpc>
              <a:spcBef>
                <a:spcPts val="1417"/>
              </a:spcBef>
              <a:spcAft>
                <a:spcPts val="0"/>
              </a:spcAft>
              <a:buSzPts val="2000"/>
              <a:buChar char="―"/>
              <a:defRPr>
                <a:solidFill>
                  <a:schemeClr val="lt1"/>
                </a:solidFill>
              </a:defRPr>
            </a:lvl4pPr>
            <a:lvl5pPr marL="2286000" lvl="4" indent="-355600" algn="l">
              <a:lnSpc>
                <a:spcPct val="120000"/>
              </a:lnSpc>
              <a:spcBef>
                <a:spcPts val="1417"/>
              </a:spcBef>
              <a:spcAft>
                <a:spcPts val="0"/>
              </a:spcAft>
              <a:buSzPts val="2000"/>
              <a:buChar char="―"/>
              <a:defRPr>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3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6"/>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6"/>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7"/>
        <p:cNvGrpSpPr/>
        <p:nvPr/>
      </p:nvGrpSpPr>
      <p:grpSpPr>
        <a:xfrm>
          <a:off x="0" y="0"/>
          <a:ext cx="0" cy="0"/>
          <a:chOff x="0" y="0"/>
          <a:chExt cx="0" cy="0"/>
        </a:xfrm>
      </p:grpSpPr>
      <p:sp>
        <p:nvSpPr>
          <p:cNvPr id="128" name="Google Shape;128;p3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32" name="Google Shape;132;p3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ree Columns with Images 1">
  <p:cSld name="1_Three Columns with Images">
    <p:spTree>
      <p:nvGrpSpPr>
        <p:cNvPr id="1" name="Shape 28"/>
        <p:cNvGrpSpPr/>
        <p:nvPr/>
      </p:nvGrpSpPr>
      <p:grpSpPr>
        <a:xfrm>
          <a:off x="0" y="0"/>
          <a:ext cx="0" cy="0"/>
          <a:chOff x="0" y="0"/>
          <a:chExt cx="0" cy="0"/>
        </a:xfrm>
      </p:grpSpPr>
      <p:sp>
        <p:nvSpPr>
          <p:cNvPr id="29" name="Google Shape;29;g14bcfdec53c_0_541"/>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14bcfdec53c_0_54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1" name="Google Shape;31;g14bcfdec53c_0_54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2" name="Google Shape;32;g14bcfdec53c_0_54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g14bcfdec53c_0_541"/>
          <p:cNvSpPr>
            <a:spLocks noGrp="1"/>
          </p:cNvSpPr>
          <p:nvPr>
            <p:ph type="pic" idx="2"/>
          </p:nvPr>
        </p:nvSpPr>
        <p:spPr>
          <a:xfrm>
            <a:off x="720725" y="1857600"/>
            <a:ext cx="3463200" cy="1656000"/>
          </a:xfrm>
          <a:prstGeom prst="rect">
            <a:avLst/>
          </a:prstGeom>
          <a:solidFill>
            <a:srgbClr val="D8D8D8"/>
          </a:solidFill>
          <a:ln>
            <a:noFill/>
          </a:ln>
        </p:spPr>
      </p:sp>
      <p:sp>
        <p:nvSpPr>
          <p:cNvPr id="34" name="Google Shape;34;g14bcfdec53c_0_541"/>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g14bcfdec53c_0_541"/>
          <p:cNvSpPr>
            <a:spLocks noGrp="1"/>
          </p:cNvSpPr>
          <p:nvPr>
            <p:ph type="pic" idx="3"/>
          </p:nvPr>
        </p:nvSpPr>
        <p:spPr>
          <a:xfrm>
            <a:off x="4364400" y="1857600"/>
            <a:ext cx="3463200" cy="1656000"/>
          </a:xfrm>
          <a:prstGeom prst="rect">
            <a:avLst/>
          </a:prstGeom>
          <a:solidFill>
            <a:srgbClr val="D8D8D8"/>
          </a:solidFill>
          <a:ln>
            <a:noFill/>
          </a:ln>
        </p:spPr>
      </p:sp>
      <p:sp>
        <p:nvSpPr>
          <p:cNvPr id="36" name="Google Shape;36;g14bcfdec53c_0_541"/>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14bcfdec53c_0_541"/>
          <p:cNvSpPr>
            <a:spLocks noGrp="1"/>
          </p:cNvSpPr>
          <p:nvPr>
            <p:ph type="pic" idx="5"/>
          </p:nvPr>
        </p:nvSpPr>
        <p:spPr>
          <a:xfrm>
            <a:off x="8008075" y="1857600"/>
            <a:ext cx="3463200" cy="1656000"/>
          </a:xfrm>
          <a:prstGeom prst="rect">
            <a:avLst/>
          </a:prstGeom>
          <a:solidFill>
            <a:srgbClr val="D8D8D8"/>
          </a:solidFill>
          <a:ln>
            <a:noFill/>
          </a:ln>
        </p:spPr>
      </p:sp>
      <p:sp>
        <p:nvSpPr>
          <p:cNvPr id="38" name="Google Shape;38;g14bcfdec53c_0_541"/>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39"/>
        <p:cNvGrpSpPr/>
        <p:nvPr/>
      </p:nvGrpSpPr>
      <p:grpSpPr>
        <a:xfrm>
          <a:off x="0" y="0"/>
          <a:ext cx="0" cy="0"/>
          <a:chOff x="0" y="0"/>
          <a:chExt cx="0" cy="0"/>
        </a:xfrm>
      </p:grpSpPr>
      <p:sp>
        <p:nvSpPr>
          <p:cNvPr id="40" name="Google Shape;40;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22"/>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g14bcfdec53c_0_1397"/>
          <p:cNvSpPr txBox="1">
            <a:spLocks noGrp="1"/>
          </p:cNvSpPr>
          <p:nvPr>
            <p:ph type="ctrTitle"/>
          </p:nvPr>
        </p:nvSpPr>
        <p:spPr>
          <a:xfrm>
            <a:off x="720725" y="2854801"/>
            <a:ext cx="4074000"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14bcfdec53c_0_1397"/>
          <p:cNvSpPr txBox="1">
            <a:spLocks noGrp="1"/>
          </p:cNvSpPr>
          <p:nvPr>
            <p:ph type="subTitle" idx="1"/>
          </p:nvPr>
        </p:nvSpPr>
        <p:spPr>
          <a:xfrm>
            <a:off x="720725" y="3873600"/>
            <a:ext cx="4074000"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g14bcfdec53c_0_1397"/>
          <p:cNvSpPr>
            <a:spLocks noGrp="1"/>
          </p:cNvSpPr>
          <p:nvPr>
            <p:ph type="pic" idx="2"/>
          </p:nvPr>
        </p:nvSpPr>
        <p:spPr>
          <a:xfrm>
            <a:off x="5287200" y="0"/>
            <a:ext cx="6858000" cy="6858000"/>
          </a:xfrm>
          <a:prstGeom prst="rect">
            <a:avLst/>
          </a:prstGeom>
          <a:solidFill>
            <a:srgbClr val="D8D8D8"/>
          </a:solidFill>
          <a:ln>
            <a:noFill/>
          </a:ln>
        </p:spPr>
      </p:sp>
      <p:pic>
        <p:nvPicPr>
          <p:cNvPr id="50" name="Google Shape;50;g14bcfdec53c_0_1397" descr="Logo&#10;&#10;Description automatically generated"/>
          <p:cNvPicPr preferRelativeResize="0"/>
          <p:nvPr/>
        </p:nvPicPr>
        <p:blipFill rotWithShape="1">
          <a:blip r:embed="rId2">
            <a:alphaModFix/>
          </a:blip>
          <a:srcRect/>
          <a:stretch/>
        </p:blipFill>
        <p:spPr>
          <a:xfrm>
            <a:off x="720725" y="860400"/>
            <a:ext cx="2970001" cy="838750"/>
          </a:xfrm>
          <a:prstGeom prst="rect">
            <a:avLst/>
          </a:prstGeom>
          <a:noFill/>
          <a:ln>
            <a:noFill/>
          </a:ln>
        </p:spPr>
      </p:pic>
      <p:grpSp>
        <p:nvGrpSpPr>
          <p:cNvPr id="51" name="Google Shape;51;g14bcfdec53c_0_1397"/>
          <p:cNvGrpSpPr/>
          <p:nvPr/>
        </p:nvGrpSpPr>
        <p:grpSpPr>
          <a:xfrm>
            <a:off x="720725" y="5472000"/>
            <a:ext cx="4009268" cy="694945"/>
            <a:chOff x="720725" y="5218493"/>
            <a:chExt cx="4009268" cy="694945"/>
          </a:xfrm>
        </p:grpSpPr>
        <p:pic>
          <p:nvPicPr>
            <p:cNvPr id="52" name="Google Shape;52;g14bcfdec53c_0_1397"/>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g14bcfdec53c_0_1397"/>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g14bcfdec53c_0_1397"/>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g14bcfdec53c_0_1397"/>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sp>
        <p:nvSpPr>
          <p:cNvPr id="57" name="Google Shape;57;g17d705388ed_0_971"/>
          <p:cNvSpPr txBox="1">
            <a:spLocks noGrp="1"/>
          </p:cNvSpPr>
          <p:nvPr>
            <p:ph type="body" idx="1"/>
          </p:nvPr>
        </p:nvSpPr>
        <p:spPr>
          <a:xfrm>
            <a:off x="720726" y="1296988"/>
            <a:ext cx="81180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g17d705388ed_0_971"/>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17d705388ed_0_971"/>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7d705388ed_0_97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g17d705388ed_0_971"/>
          <p:cNvSpPr txBox="1">
            <a:spLocks noGrp="1"/>
          </p:cNvSpPr>
          <p:nvPr>
            <p:ph type="title"/>
          </p:nvPr>
        </p:nvSpPr>
        <p:spPr>
          <a:xfrm>
            <a:off x="720726" y="722313"/>
            <a:ext cx="81180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62"/>
        <p:cNvGrpSpPr/>
        <p:nvPr/>
      </p:nvGrpSpPr>
      <p:grpSpPr>
        <a:xfrm>
          <a:off x="0" y="0"/>
          <a:ext cx="0" cy="0"/>
          <a:chOff x="0" y="0"/>
          <a:chExt cx="0" cy="0"/>
        </a:xfrm>
      </p:grpSpPr>
      <p:sp>
        <p:nvSpPr>
          <p:cNvPr id="63" name="Google Shape;63;p21"/>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7" name="Google Shape;67;p21"/>
          <p:cNvSpPr>
            <a:spLocks noGrp="1"/>
          </p:cNvSpPr>
          <p:nvPr>
            <p:ph type="pic" idx="2"/>
          </p:nvPr>
        </p:nvSpPr>
        <p:spPr>
          <a:xfrm>
            <a:off x="720725" y="1857600"/>
            <a:ext cx="3463200" cy="1656000"/>
          </a:xfrm>
          <a:prstGeom prst="rect">
            <a:avLst/>
          </a:prstGeom>
          <a:solidFill>
            <a:srgbClr val="D8D8D8"/>
          </a:solidFill>
          <a:ln>
            <a:noFill/>
          </a:ln>
        </p:spPr>
      </p:sp>
      <p:sp>
        <p:nvSpPr>
          <p:cNvPr id="68" name="Google Shape;68;p21"/>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a:spLocks noGrp="1"/>
          </p:cNvSpPr>
          <p:nvPr>
            <p:ph type="pic" idx="3"/>
          </p:nvPr>
        </p:nvSpPr>
        <p:spPr>
          <a:xfrm>
            <a:off x="4364400" y="1857600"/>
            <a:ext cx="3463200" cy="1656000"/>
          </a:xfrm>
          <a:prstGeom prst="rect">
            <a:avLst/>
          </a:prstGeom>
          <a:solidFill>
            <a:srgbClr val="D8D8D8"/>
          </a:solidFill>
          <a:ln>
            <a:noFill/>
          </a:ln>
        </p:spPr>
      </p:sp>
      <p:sp>
        <p:nvSpPr>
          <p:cNvPr id="70" name="Google Shape;70;p21"/>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a:spLocks noGrp="1"/>
          </p:cNvSpPr>
          <p:nvPr>
            <p:ph type="pic" idx="5"/>
          </p:nvPr>
        </p:nvSpPr>
        <p:spPr>
          <a:xfrm>
            <a:off x="8008075" y="1857600"/>
            <a:ext cx="3463200" cy="1656000"/>
          </a:xfrm>
          <a:prstGeom prst="rect">
            <a:avLst/>
          </a:prstGeom>
          <a:solidFill>
            <a:srgbClr val="D8D8D8"/>
          </a:solidFill>
          <a:ln>
            <a:noFill/>
          </a:ln>
        </p:spPr>
      </p:sp>
      <p:sp>
        <p:nvSpPr>
          <p:cNvPr id="72" name="Google Shape;72;p21"/>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73"/>
        <p:cNvGrpSpPr/>
        <p:nvPr/>
      </p:nvGrpSpPr>
      <p:grpSpPr>
        <a:xfrm>
          <a:off x="0" y="0"/>
          <a:ext cx="0" cy="0"/>
          <a:chOff x="0" y="0"/>
          <a:chExt cx="0" cy="0"/>
        </a:xfrm>
      </p:grpSpPr>
      <p:sp>
        <p:nvSpPr>
          <p:cNvPr id="74" name="Google Shape;74;p3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31"/>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1"/>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1"/>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20"/>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20"/>
          <p:cNvPicPr preferRelativeResize="0"/>
          <p:nvPr/>
        </p:nvPicPr>
        <p:blipFill rotWithShape="1">
          <a:blip r:embed="rId17">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jp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hyperlink" Target="https://oceanexpert.org/document/33599" TargetMode="External"/><Relationship Id="rId3" Type="http://schemas.openxmlformats.org/officeDocument/2006/relationships/image" Target="../media/image29.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jp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maps/d/u/1/edit?hl=en&amp;mid=19lpleSC_rJs0dyVT3Btg0ZDgW5BpqTM&amp;ll=6.530557433267241%2C0&amp;z=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oceanexpert.org/document/33599" TargetMode="External"/><Relationship Id="rId5" Type="http://schemas.openxmlformats.org/officeDocument/2006/relationships/image" Target="../media/image58.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1.emf"/></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3.xml"/><Relationship Id="rId5" Type="http://schemas.openxmlformats.org/officeDocument/2006/relationships/hyperlink" Target="https://oceanexpert.org/document/34384" TargetMode="External"/><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9.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9.jp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jpg"/><Relationship Id="rId2" Type="http://schemas.openxmlformats.org/officeDocument/2006/relationships/notesSlide" Target="../notesSlides/notesSlide28.xml"/><Relationship Id="rId16" Type="http://schemas.openxmlformats.org/officeDocument/2006/relationships/image" Target="../media/image102.jpg"/><Relationship Id="rId1" Type="http://schemas.openxmlformats.org/officeDocument/2006/relationships/slideLayout" Target="../slideLayouts/slideLayout6.xml"/><Relationship Id="rId6" Type="http://schemas.openxmlformats.org/officeDocument/2006/relationships/image" Target="../media/image92.jpg"/><Relationship Id="rId11" Type="http://schemas.openxmlformats.org/officeDocument/2006/relationships/image" Target="../media/image97.png"/><Relationship Id="rId5" Type="http://schemas.openxmlformats.org/officeDocument/2006/relationships/image" Target="../media/image91.jpg"/><Relationship Id="rId15" Type="http://schemas.openxmlformats.org/officeDocument/2006/relationships/image" Target="../media/image101.jpg"/><Relationship Id="rId10" Type="http://schemas.openxmlformats.org/officeDocument/2006/relationships/image" Target="../media/image96.png"/><Relationship Id="rId4" Type="http://schemas.openxmlformats.org/officeDocument/2006/relationships/image" Target="../media/image90.jpg"/><Relationship Id="rId9" Type="http://schemas.openxmlformats.org/officeDocument/2006/relationships/image" Target="../media/image95.jpg"/><Relationship Id="rId14" Type="http://schemas.openxmlformats.org/officeDocument/2006/relationships/image" Target="../media/image10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oceanexpert.org/document/3359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ocean-ops.org/reportcar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da88d5c573_0_0"/>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GB" sz="4600"/>
              <a:t>Session 3: GOOS Update</a:t>
            </a:r>
            <a:endParaRPr/>
          </a:p>
        </p:txBody>
      </p:sp>
      <p:sp>
        <p:nvSpPr>
          <p:cNvPr id="142" name="Google Shape;142;g2da88d5c573_0_0"/>
          <p:cNvSpPr txBox="1">
            <a:spLocks noGrp="1"/>
          </p:cNvSpPr>
          <p:nvPr>
            <p:ph type="subTitle" idx="1"/>
          </p:nvPr>
        </p:nvSpPr>
        <p:spPr>
          <a:xfrm>
            <a:off x="1368000" y="4597200"/>
            <a:ext cx="9895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a:t>Emma heslop, Programme Specialist GOOS, IOC/UNESCO</a:t>
            </a:r>
            <a:endParaRPr/>
          </a:p>
          <a:p>
            <a:pPr marL="0" lvl="0" indent="0" algn="l" rtl="0">
              <a:lnSpc>
                <a:spcPct val="105000"/>
              </a:lnSpc>
              <a:spcBef>
                <a:spcPts val="0"/>
              </a:spcBef>
              <a:spcAft>
                <a:spcPts val="0"/>
              </a:spcAft>
              <a:buClr>
                <a:schemeClr val="dk1"/>
              </a:buClr>
              <a:buSzPts val="1100"/>
              <a:buFont typeface="Arial"/>
              <a:buNone/>
            </a:pPr>
            <a:r>
              <a:rPr lang="en-GB"/>
              <a:t>Joanna Post, Director GOOS Office, IOC/UNESCO</a:t>
            </a:r>
            <a:endParaRPr/>
          </a:p>
        </p:txBody>
      </p:sp>
      <p:pic>
        <p:nvPicPr>
          <p:cNvPr id="143" name="Google Shape;143;g2da88d5c573_0_0"/>
          <p:cNvPicPr preferRelativeResize="0"/>
          <p:nvPr/>
        </p:nvPicPr>
        <p:blipFill rotWithShape="1">
          <a:blip r:embed="rId3">
            <a:alphaModFix/>
          </a:blip>
          <a:srcRect/>
          <a:stretch/>
        </p:blipFill>
        <p:spPr>
          <a:xfrm>
            <a:off x="6096000" y="226275"/>
            <a:ext cx="5839476" cy="1476000"/>
          </a:xfrm>
          <a:prstGeom prst="rect">
            <a:avLst/>
          </a:prstGeom>
          <a:noFill/>
          <a:ln>
            <a:noFill/>
          </a:ln>
        </p:spPr>
      </p:pic>
      <p:sp>
        <p:nvSpPr>
          <p:cNvPr id="144" name="Google Shape;144;g2da88d5c573_0_0"/>
          <p:cNvSpPr txBox="1">
            <a:spLocks noGrp="1"/>
          </p:cNvSpPr>
          <p:nvPr>
            <p:ph type="subTitle" idx="1"/>
          </p:nvPr>
        </p:nvSpPr>
        <p:spPr>
          <a:xfrm>
            <a:off x="1294500" y="5525400"/>
            <a:ext cx="9895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a:t>Fifteenth Observations Coordination Group Meeting (OCG-15)</a:t>
            </a:r>
            <a:endParaRPr/>
          </a:p>
          <a:p>
            <a:pPr marL="0" lvl="0" indent="0" algn="l" rtl="0">
              <a:lnSpc>
                <a:spcPct val="105000"/>
              </a:lnSpc>
              <a:spcBef>
                <a:spcPts val="0"/>
              </a:spcBef>
              <a:spcAft>
                <a:spcPts val="0"/>
              </a:spcAft>
              <a:buClr>
                <a:schemeClr val="dk1"/>
              </a:buClr>
              <a:buSzPts val="1100"/>
              <a:buFont typeface="Arial"/>
              <a:buNone/>
            </a:pPr>
            <a:r>
              <a:rPr lang="en-GB"/>
              <a:t>13-17 May 2024, Ocean Networks Canada, Victoria, British Columbia, Canada</a:t>
            </a:r>
            <a:endParaRPr/>
          </a:p>
          <a:p>
            <a:pPr marL="0" lvl="0" indent="0" algn="l" rtl="0">
              <a:lnSpc>
                <a:spcPct val="105000"/>
              </a:lnSpc>
              <a:spcBef>
                <a:spcPts val="0"/>
              </a:spcBef>
              <a:spcAft>
                <a:spcPts val="0"/>
              </a:spcAft>
              <a:buClr>
                <a:schemeClr val="dk1"/>
              </a:buClr>
              <a:buSzPts val="1100"/>
              <a:buFont typeface="Arial"/>
              <a:buNone/>
            </a:pP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da88d5c573_0_907"/>
          <p:cNvSpPr txBox="1">
            <a:spLocks noGrp="1"/>
          </p:cNvSpPr>
          <p:nvPr>
            <p:ph type="sldNum" idx="12"/>
          </p:nvPr>
        </p:nvSpPr>
        <p:spPr>
          <a:xfrm>
            <a:off x="8437613" y="4869656"/>
            <a:ext cx="193200" cy="1425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a:t>10</a:t>
            </a:fld>
            <a:endParaRPr/>
          </a:p>
        </p:txBody>
      </p:sp>
      <p:sp>
        <p:nvSpPr>
          <p:cNvPr id="334" name="Google Shape;334;g2da88d5c573_0_907"/>
          <p:cNvSpPr txBox="1">
            <a:spLocks noGrp="1"/>
          </p:cNvSpPr>
          <p:nvPr>
            <p:ph type="title"/>
          </p:nvPr>
        </p:nvSpPr>
        <p:spPr>
          <a:xfrm>
            <a:off x="5735469" y="226225"/>
            <a:ext cx="6145200" cy="574800"/>
          </a:xfrm>
          <a:prstGeom prst="rect">
            <a:avLst/>
          </a:prstGeom>
          <a:noFill/>
          <a:ln>
            <a:noFill/>
          </a:ln>
        </p:spPr>
        <p:txBody>
          <a:bodyPr spcFirstLastPara="1" wrap="square" lIns="0" tIns="0" rIns="0" bIns="0" anchor="t" anchorCtr="0">
            <a:noAutofit/>
          </a:bodyPr>
          <a:lstStyle/>
          <a:p>
            <a:pPr marL="0" lvl="0" indent="0" algn="r" rtl="0">
              <a:lnSpc>
                <a:spcPct val="85000"/>
              </a:lnSpc>
              <a:spcBef>
                <a:spcPts val="0"/>
              </a:spcBef>
              <a:spcAft>
                <a:spcPts val="0"/>
              </a:spcAft>
              <a:buSzPts val="3600"/>
              <a:buNone/>
            </a:pPr>
            <a:r>
              <a:rPr lang="en-GB" sz="3200"/>
              <a:t>An integrated system supporting a wide range of applications</a:t>
            </a:r>
            <a:endParaRPr/>
          </a:p>
        </p:txBody>
      </p:sp>
      <p:pic>
        <p:nvPicPr>
          <p:cNvPr id="335" name="Google Shape;335;g2da88d5c573_0_907"/>
          <p:cNvPicPr preferRelativeResize="0"/>
          <p:nvPr/>
        </p:nvPicPr>
        <p:blipFill rotWithShape="1">
          <a:blip r:embed="rId3">
            <a:alphaModFix/>
          </a:blip>
          <a:srcRect b="4425"/>
          <a:stretch/>
        </p:blipFill>
        <p:spPr>
          <a:xfrm>
            <a:off x="311153" y="402677"/>
            <a:ext cx="2199816" cy="2906580"/>
          </a:xfrm>
          <a:prstGeom prst="rect">
            <a:avLst/>
          </a:prstGeom>
          <a:noFill/>
          <a:ln>
            <a:noFill/>
          </a:ln>
        </p:spPr>
      </p:pic>
      <p:pic>
        <p:nvPicPr>
          <p:cNvPr id="336" name="Google Shape;336;g2da88d5c573_0_907"/>
          <p:cNvPicPr preferRelativeResize="0"/>
          <p:nvPr/>
        </p:nvPicPr>
        <p:blipFill rotWithShape="1">
          <a:blip r:embed="rId4">
            <a:alphaModFix/>
          </a:blip>
          <a:srcRect b="24958"/>
          <a:stretch/>
        </p:blipFill>
        <p:spPr>
          <a:xfrm>
            <a:off x="1526780" y="893153"/>
            <a:ext cx="10354064" cy="6066448"/>
          </a:xfrm>
          <a:prstGeom prst="rect">
            <a:avLst/>
          </a:prstGeom>
          <a:noFill/>
          <a:ln>
            <a:noFill/>
          </a:ln>
        </p:spPr>
      </p:pic>
      <p:sp>
        <p:nvSpPr>
          <p:cNvPr id="337" name="Google Shape;337;g2da88d5c573_0_907"/>
          <p:cNvSpPr txBox="1">
            <a:spLocks noGrp="1"/>
          </p:cNvSpPr>
          <p:nvPr>
            <p:ph type="dt" idx="10"/>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100"/>
              <a:buNone/>
            </a:pPr>
            <a:fld id="{00000000-1234-1234-1234-123412341234}" type="slidenum">
              <a:rPr lang="en-GB"/>
              <a:t>10</a:t>
            </a:fld>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da88d5c573_0_259"/>
          <p:cNvSpPr txBox="1">
            <a:spLocks noGrp="1"/>
          </p:cNvSpPr>
          <p:nvPr>
            <p:ph type="sldNum" idx="12"/>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11</a:t>
            </a:fld>
            <a:endParaRPr sz="1000"/>
          </a:p>
        </p:txBody>
      </p:sp>
      <p:pic>
        <p:nvPicPr>
          <p:cNvPr id="343" name="Google Shape;343;g2da88d5c573_0_259"/>
          <p:cNvPicPr preferRelativeResize="0"/>
          <p:nvPr/>
        </p:nvPicPr>
        <p:blipFill rotWithShape="1">
          <a:blip r:embed="rId3">
            <a:alphaModFix/>
          </a:blip>
          <a:srcRect/>
          <a:stretch/>
        </p:blipFill>
        <p:spPr>
          <a:xfrm>
            <a:off x="952500" y="422350"/>
            <a:ext cx="10517198" cy="5730099"/>
          </a:xfrm>
          <a:prstGeom prst="rect">
            <a:avLst/>
          </a:prstGeom>
          <a:noFill/>
          <a:ln>
            <a:noFill/>
          </a:ln>
        </p:spPr>
      </p:pic>
      <p:sp>
        <p:nvSpPr>
          <p:cNvPr id="344" name="Google Shape;344;g2da88d5c573_0_259"/>
          <p:cNvSpPr txBox="1"/>
          <p:nvPr/>
        </p:nvSpPr>
        <p:spPr>
          <a:xfrm>
            <a:off x="4733300" y="816625"/>
            <a:ext cx="29595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Implementing GOOS Communication Plan</a:t>
            </a:r>
            <a:endParaRPr sz="1600" b="1" i="0" u="none" strike="noStrike" cap="none">
              <a:solidFill>
                <a:srgbClr val="0184C9"/>
              </a:solidFill>
              <a:latin typeface="Arial"/>
              <a:ea typeface="Arial"/>
              <a:cs typeface="Arial"/>
              <a:sym typeface="Arial"/>
            </a:endParaRPr>
          </a:p>
        </p:txBody>
      </p:sp>
      <p:sp>
        <p:nvSpPr>
          <p:cNvPr id="345" name="Google Shape;345;g2da88d5c573_0_259"/>
          <p:cNvSpPr txBox="1"/>
          <p:nvPr/>
        </p:nvSpPr>
        <p:spPr>
          <a:xfrm>
            <a:off x="1394050" y="816625"/>
            <a:ext cx="34341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Advocacy within </a:t>
            </a:r>
            <a:endParaRPr sz="1600" b="1" i="0" u="none" strike="noStrike" cap="none">
              <a:solidFill>
                <a:srgbClr val="0184C9"/>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United Nations</a:t>
            </a:r>
            <a:endParaRPr sz="1600" b="1" i="0" u="none" strike="noStrike" cap="none">
              <a:solidFill>
                <a:srgbClr val="0184C9"/>
              </a:solidFill>
              <a:latin typeface="Arial"/>
              <a:ea typeface="Arial"/>
              <a:cs typeface="Arial"/>
              <a:sym typeface="Arial"/>
            </a:endParaRPr>
          </a:p>
        </p:txBody>
      </p:sp>
      <p:pic>
        <p:nvPicPr>
          <p:cNvPr id="346" name="Google Shape;346;g2da88d5c573_0_259"/>
          <p:cNvPicPr preferRelativeResize="0"/>
          <p:nvPr/>
        </p:nvPicPr>
        <p:blipFill rotWithShape="1">
          <a:blip r:embed="rId4">
            <a:alphaModFix/>
          </a:blip>
          <a:srcRect r="24012"/>
          <a:stretch/>
        </p:blipFill>
        <p:spPr>
          <a:xfrm>
            <a:off x="0" y="0"/>
            <a:ext cx="2064175" cy="2137475"/>
          </a:xfrm>
          <a:prstGeom prst="rect">
            <a:avLst/>
          </a:prstGeom>
          <a:noFill/>
          <a:ln>
            <a:noFill/>
          </a:ln>
        </p:spPr>
      </p:pic>
      <p:pic>
        <p:nvPicPr>
          <p:cNvPr id="347" name="Google Shape;347;g2da88d5c573_0_259"/>
          <p:cNvPicPr preferRelativeResize="0"/>
          <p:nvPr/>
        </p:nvPicPr>
        <p:blipFill rotWithShape="1">
          <a:blip r:embed="rId5">
            <a:alphaModFix/>
          </a:blip>
          <a:srcRect/>
          <a:stretch/>
        </p:blipFill>
        <p:spPr>
          <a:xfrm>
            <a:off x="1266075" y="2516730"/>
            <a:ext cx="1670899" cy="2361222"/>
          </a:xfrm>
          <a:prstGeom prst="rect">
            <a:avLst/>
          </a:prstGeom>
          <a:noFill/>
          <a:ln>
            <a:noFill/>
          </a:ln>
        </p:spPr>
      </p:pic>
      <p:pic>
        <p:nvPicPr>
          <p:cNvPr id="348" name="Google Shape;348;g2da88d5c573_0_259"/>
          <p:cNvPicPr preferRelativeResize="0"/>
          <p:nvPr/>
        </p:nvPicPr>
        <p:blipFill rotWithShape="1">
          <a:blip r:embed="rId6">
            <a:alphaModFix/>
          </a:blip>
          <a:srcRect/>
          <a:stretch/>
        </p:blipFill>
        <p:spPr>
          <a:xfrm>
            <a:off x="2454137" y="1797099"/>
            <a:ext cx="1670899" cy="2361222"/>
          </a:xfrm>
          <a:prstGeom prst="rect">
            <a:avLst/>
          </a:prstGeom>
          <a:noFill/>
          <a:ln>
            <a:noFill/>
          </a:ln>
        </p:spPr>
      </p:pic>
      <p:pic>
        <p:nvPicPr>
          <p:cNvPr id="349" name="Google Shape;349;g2da88d5c573_0_259"/>
          <p:cNvPicPr preferRelativeResize="0"/>
          <p:nvPr/>
        </p:nvPicPr>
        <p:blipFill rotWithShape="1">
          <a:blip r:embed="rId7">
            <a:alphaModFix/>
          </a:blip>
          <a:srcRect b="16791"/>
          <a:stretch/>
        </p:blipFill>
        <p:spPr>
          <a:xfrm>
            <a:off x="2809025" y="4229600"/>
            <a:ext cx="1316000" cy="1683850"/>
          </a:xfrm>
          <a:prstGeom prst="rect">
            <a:avLst/>
          </a:prstGeom>
          <a:noFill/>
          <a:ln>
            <a:noFill/>
          </a:ln>
        </p:spPr>
      </p:pic>
      <p:cxnSp>
        <p:nvCxnSpPr>
          <p:cNvPr id="350" name="Google Shape;350;g2da88d5c573_0_259"/>
          <p:cNvCxnSpPr/>
          <p:nvPr/>
        </p:nvCxnSpPr>
        <p:spPr>
          <a:xfrm flipH="1">
            <a:off x="4515000" y="561750"/>
            <a:ext cx="300" cy="5451300"/>
          </a:xfrm>
          <a:prstGeom prst="straightConnector1">
            <a:avLst/>
          </a:prstGeom>
          <a:noFill/>
          <a:ln w="19050" cap="flat" cmpd="sng">
            <a:solidFill>
              <a:srgbClr val="2BABE3"/>
            </a:solidFill>
            <a:prstDash val="solid"/>
            <a:round/>
            <a:headEnd type="none" w="sm" len="sm"/>
            <a:tailEnd type="none" w="sm" len="sm"/>
          </a:ln>
        </p:spPr>
      </p:cxnSp>
      <p:pic>
        <p:nvPicPr>
          <p:cNvPr id="351" name="Google Shape;351;g2da88d5c573_0_259"/>
          <p:cNvPicPr preferRelativeResize="0"/>
          <p:nvPr/>
        </p:nvPicPr>
        <p:blipFill rotWithShape="1">
          <a:blip r:embed="rId8">
            <a:alphaModFix/>
          </a:blip>
          <a:srcRect/>
          <a:stretch/>
        </p:blipFill>
        <p:spPr>
          <a:xfrm>
            <a:off x="8746137" y="1436625"/>
            <a:ext cx="1898225" cy="2721700"/>
          </a:xfrm>
          <a:prstGeom prst="rect">
            <a:avLst/>
          </a:prstGeom>
          <a:noFill/>
          <a:ln>
            <a:noFill/>
          </a:ln>
        </p:spPr>
      </p:pic>
      <p:sp>
        <p:nvSpPr>
          <p:cNvPr id="352" name="Google Shape;352;g2da88d5c573_0_259"/>
          <p:cNvSpPr txBox="1"/>
          <p:nvPr/>
        </p:nvSpPr>
        <p:spPr>
          <a:xfrm>
            <a:off x="8281500" y="867175"/>
            <a:ext cx="30228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0184C9"/>
                </a:solidFill>
                <a:latin typeface="Arial"/>
                <a:ea typeface="Arial"/>
                <a:cs typeface="Arial"/>
                <a:sym typeface="Arial"/>
              </a:rPr>
              <a:t>Strengthened partnerships</a:t>
            </a:r>
            <a:endParaRPr sz="1600" b="1" i="0" u="none" strike="noStrike" cap="none">
              <a:solidFill>
                <a:srgbClr val="0184C9"/>
              </a:solidFill>
              <a:latin typeface="Arial"/>
              <a:ea typeface="Arial"/>
              <a:cs typeface="Arial"/>
              <a:sym typeface="Arial"/>
            </a:endParaRPr>
          </a:p>
        </p:txBody>
      </p:sp>
      <p:sp>
        <p:nvSpPr>
          <p:cNvPr id="353" name="Google Shape;353;g2da88d5c573_0_259"/>
          <p:cNvSpPr txBox="1"/>
          <p:nvPr/>
        </p:nvSpPr>
        <p:spPr>
          <a:xfrm>
            <a:off x="4739750" y="1647575"/>
            <a:ext cx="3022800" cy="114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dirty="0">
                <a:solidFill>
                  <a:srgbClr val="147ED2"/>
                </a:solidFill>
                <a:latin typeface="Arial"/>
                <a:ea typeface="Arial"/>
                <a:cs typeface="Arial"/>
                <a:sym typeface="Arial"/>
              </a:rPr>
              <a:t>2000+</a:t>
            </a:r>
            <a:r>
              <a:rPr lang="en-GB" sz="1400" b="0" i="0" u="none" strike="noStrike" cap="none" dirty="0">
                <a:solidFill>
                  <a:srgbClr val="5C5C5C"/>
                </a:solidFill>
                <a:latin typeface="Arial"/>
                <a:ea typeface="Arial"/>
                <a:cs typeface="Arial"/>
                <a:sym typeface="Arial"/>
              </a:rPr>
              <a:t> mailing list subscribers</a:t>
            </a:r>
            <a:endParaRPr sz="1400" b="0" i="0" u="none" strike="noStrike" cap="none" dirty="0">
              <a:solidFill>
                <a:srgbClr val="5C5C5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400" b="1" i="0" u="none" strike="noStrike" cap="none" dirty="0">
                <a:solidFill>
                  <a:srgbClr val="147ED2"/>
                </a:solidFill>
                <a:latin typeface="Arial"/>
                <a:ea typeface="Arial"/>
                <a:cs typeface="Arial"/>
                <a:sym typeface="Arial"/>
              </a:rPr>
              <a:t>Articles and stories </a:t>
            </a:r>
            <a:r>
              <a:rPr lang="en-GB" sz="1400" b="0" i="0" u="none" strike="noStrike" cap="none" dirty="0">
                <a:solidFill>
                  <a:srgbClr val="5C5C5C"/>
                </a:solidFill>
                <a:latin typeface="Arial"/>
                <a:ea typeface="Arial"/>
                <a:cs typeface="Arial"/>
                <a:sym typeface="Arial"/>
              </a:rPr>
              <a:t>from the observing system</a:t>
            </a:r>
            <a:endParaRPr sz="1400" b="0" i="0" u="none" strike="noStrike" cap="none" dirty="0">
              <a:solidFill>
                <a:srgbClr val="5C5C5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400" b="0" i="0" u="none" strike="noStrike" cap="none" dirty="0">
                <a:solidFill>
                  <a:srgbClr val="5C5C5C"/>
                </a:solidFill>
                <a:latin typeface="Arial"/>
                <a:ea typeface="Arial"/>
                <a:cs typeface="Arial"/>
                <a:sym typeface="Arial"/>
              </a:rPr>
              <a:t>Flagship annual </a:t>
            </a:r>
            <a:r>
              <a:rPr lang="en-GB" sz="1400" b="1" i="0" u="none" strike="noStrike" cap="none" dirty="0">
                <a:solidFill>
                  <a:srgbClr val="147ED2"/>
                </a:solidFill>
                <a:latin typeface="Arial"/>
                <a:ea typeface="Arial"/>
                <a:cs typeface="Arial"/>
                <a:sym typeface="Arial"/>
              </a:rPr>
              <a:t>Report Card</a:t>
            </a:r>
            <a:endParaRPr sz="1400" b="0" i="0" u="none" strike="noStrike" cap="none" dirty="0">
              <a:solidFill>
                <a:srgbClr val="5C5C5C"/>
              </a:solidFill>
              <a:latin typeface="Arial"/>
              <a:ea typeface="Arial"/>
              <a:cs typeface="Arial"/>
              <a:sym typeface="Arial"/>
            </a:endParaRPr>
          </a:p>
        </p:txBody>
      </p:sp>
      <p:cxnSp>
        <p:nvCxnSpPr>
          <p:cNvPr id="354" name="Google Shape;354;g2da88d5c573_0_259"/>
          <p:cNvCxnSpPr/>
          <p:nvPr/>
        </p:nvCxnSpPr>
        <p:spPr>
          <a:xfrm flipH="1">
            <a:off x="7986988" y="574700"/>
            <a:ext cx="300" cy="5451300"/>
          </a:xfrm>
          <a:prstGeom prst="straightConnector1">
            <a:avLst/>
          </a:prstGeom>
          <a:noFill/>
          <a:ln w="19050" cap="flat" cmpd="sng">
            <a:solidFill>
              <a:srgbClr val="2BABE3"/>
            </a:solidFill>
            <a:prstDash val="solid"/>
            <a:round/>
            <a:headEnd type="none" w="sm" len="sm"/>
            <a:tailEnd type="none" w="sm" len="sm"/>
          </a:ln>
        </p:spPr>
      </p:cxnSp>
      <p:pic>
        <p:nvPicPr>
          <p:cNvPr id="355" name="Google Shape;355;g2da88d5c573_0_259"/>
          <p:cNvPicPr preferRelativeResize="0"/>
          <p:nvPr/>
        </p:nvPicPr>
        <p:blipFill rotWithShape="1">
          <a:blip r:embed="rId9">
            <a:alphaModFix/>
          </a:blip>
          <a:srcRect l="13665" t="13816" r="14449" b="9806"/>
          <a:stretch/>
        </p:blipFill>
        <p:spPr>
          <a:xfrm>
            <a:off x="8215600" y="4144275"/>
            <a:ext cx="1670901" cy="1397000"/>
          </a:xfrm>
          <a:prstGeom prst="rect">
            <a:avLst/>
          </a:prstGeom>
          <a:noFill/>
          <a:ln>
            <a:noFill/>
          </a:ln>
        </p:spPr>
      </p:pic>
      <p:pic>
        <p:nvPicPr>
          <p:cNvPr id="356" name="Google Shape;356;g2da88d5c573_0_259"/>
          <p:cNvPicPr preferRelativeResize="0"/>
          <p:nvPr/>
        </p:nvPicPr>
        <p:blipFill rotWithShape="1">
          <a:blip r:embed="rId10">
            <a:alphaModFix/>
          </a:blip>
          <a:srcRect t="28270" b="27968"/>
          <a:stretch/>
        </p:blipFill>
        <p:spPr>
          <a:xfrm>
            <a:off x="9703788" y="4496936"/>
            <a:ext cx="1251977" cy="431100"/>
          </a:xfrm>
          <a:prstGeom prst="rect">
            <a:avLst/>
          </a:prstGeom>
          <a:noFill/>
          <a:ln>
            <a:noFill/>
          </a:ln>
        </p:spPr>
      </p:pic>
      <p:pic>
        <p:nvPicPr>
          <p:cNvPr id="357" name="Google Shape;357;g2da88d5c573_0_259"/>
          <p:cNvPicPr preferRelativeResize="0"/>
          <p:nvPr/>
        </p:nvPicPr>
        <p:blipFill rotWithShape="1">
          <a:blip r:embed="rId11">
            <a:alphaModFix/>
          </a:blip>
          <a:srcRect/>
          <a:stretch/>
        </p:blipFill>
        <p:spPr>
          <a:xfrm>
            <a:off x="9156875" y="5418778"/>
            <a:ext cx="2064176" cy="494672"/>
          </a:xfrm>
          <a:prstGeom prst="rect">
            <a:avLst/>
          </a:prstGeom>
          <a:noFill/>
          <a:ln>
            <a:noFill/>
          </a:ln>
        </p:spPr>
      </p:pic>
      <p:pic>
        <p:nvPicPr>
          <p:cNvPr id="358" name="Google Shape;358;g2da88d5c573_0_259"/>
          <p:cNvPicPr preferRelativeResize="0"/>
          <p:nvPr/>
        </p:nvPicPr>
        <p:blipFill rotWithShape="1">
          <a:blip r:embed="rId12">
            <a:alphaModFix/>
          </a:blip>
          <a:srcRect t="6348" r="30391" b="65855"/>
          <a:stretch/>
        </p:blipFill>
        <p:spPr>
          <a:xfrm>
            <a:off x="8746125" y="3627800"/>
            <a:ext cx="1898224" cy="530501"/>
          </a:xfrm>
          <a:prstGeom prst="rect">
            <a:avLst/>
          </a:prstGeom>
          <a:noFill/>
          <a:ln>
            <a:noFill/>
          </a:ln>
        </p:spPr>
      </p:pic>
      <p:pic>
        <p:nvPicPr>
          <p:cNvPr id="359" name="Google Shape;359;g2da88d5c573_0_259"/>
          <p:cNvPicPr preferRelativeResize="0"/>
          <p:nvPr/>
        </p:nvPicPr>
        <p:blipFill rotWithShape="1">
          <a:blip r:embed="rId13">
            <a:alphaModFix/>
          </a:blip>
          <a:srcRect/>
          <a:stretch/>
        </p:blipFill>
        <p:spPr>
          <a:xfrm>
            <a:off x="5219063" y="2907813"/>
            <a:ext cx="2064175" cy="2856289"/>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dae538fd79_0_60"/>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12</a:t>
            </a:fld>
            <a:endParaRPr/>
          </a:p>
        </p:txBody>
      </p:sp>
      <p:pic>
        <p:nvPicPr>
          <p:cNvPr id="366" name="Google Shape;366;g2dae538fd79_0_60"/>
          <p:cNvPicPr preferRelativeResize="0"/>
          <p:nvPr/>
        </p:nvPicPr>
        <p:blipFill rotWithShape="1">
          <a:blip r:embed="rId3">
            <a:alphaModFix/>
          </a:blip>
          <a:srcRect/>
          <a:stretch/>
        </p:blipFill>
        <p:spPr>
          <a:xfrm>
            <a:off x="649375" y="361625"/>
            <a:ext cx="11026027" cy="5645476"/>
          </a:xfrm>
          <a:prstGeom prst="rect">
            <a:avLst/>
          </a:prstGeom>
          <a:noFill/>
          <a:ln>
            <a:noFill/>
          </a:ln>
        </p:spPr>
      </p:pic>
      <p:sp>
        <p:nvSpPr>
          <p:cNvPr id="367" name="Google Shape;367;g2dae538fd79_0_60"/>
          <p:cNvSpPr txBox="1"/>
          <p:nvPr/>
        </p:nvSpPr>
        <p:spPr>
          <a:xfrm>
            <a:off x="2106750" y="805400"/>
            <a:ext cx="26526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769B4E"/>
                </a:solidFill>
                <a:latin typeface="Arial"/>
                <a:ea typeface="Arial"/>
                <a:cs typeface="Arial"/>
                <a:sym typeface="Arial"/>
              </a:rPr>
              <a:t>Structure &amp; Standards</a:t>
            </a:r>
            <a:endParaRPr sz="1600" b="1" i="0" u="none" strike="noStrike" cap="none" dirty="0">
              <a:solidFill>
                <a:srgbClr val="769B4E"/>
              </a:solidFill>
              <a:latin typeface="Arial"/>
              <a:ea typeface="Arial"/>
              <a:cs typeface="Arial"/>
              <a:sym typeface="Arial"/>
            </a:endParaRPr>
          </a:p>
        </p:txBody>
      </p:sp>
      <p:pic>
        <p:nvPicPr>
          <p:cNvPr id="368" name="Google Shape;368;g2dae538fd79_0_60"/>
          <p:cNvPicPr preferRelativeResize="0"/>
          <p:nvPr/>
        </p:nvPicPr>
        <p:blipFill rotWithShape="1">
          <a:blip r:embed="rId4">
            <a:alphaModFix/>
          </a:blip>
          <a:srcRect/>
          <a:stretch/>
        </p:blipFill>
        <p:spPr>
          <a:xfrm>
            <a:off x="-222374" y="-12"/>
            <a:ext cx="2557724" cy="2012650"/>
          </a:xfrm>
          <a:prstGeom prst="rect">
            <a:avLst/>
          </a:prstGeom>
          <a:noFill/>
          <a:ln>
            <a:noFill/>
          </a:ln>
        </p:spPr>
      </p:pic>
      <p:cxnSp>
        <p:nvCxnSpPr>
          <p:cNvPr id="369" name="Google Shape;369;g2dae538fd79_0_60"/>
          <p:cNvCxnSpPr/>
          <p:nvPr/>
        </p:nvCxnSpPr>
        <p:spPr>
          <a:xfrm flipH="1">
            <a:off x="4820850" y="561763"/>
            <a:ext cx="6900" cy="5245200"/>
          </a:xfrm>
          <a:prstGeom prst="straightConnector1">
            <a:avLst/>
          </a:prstGeom>
          <a:noFill/>
          <a:ln w="19050" cap="flat" cmpd="sng">
            <a:solidFill>
              <a:srgbClr val="769B4E"/>
            </a:solidFill>
            <a:prstDash val="solid"/>
            <a:round/>
            <a:headEnd type="none" w="sm" len="sm"/>
            <a:tailEnd type="none" w="sm" len="sm"/>
          </a:ln>
        </p:spPr>
      </p:cxnSp>
      <p:cxnSp>
        <p:nvCxnSpPr>
          <p:cNvPr id="370" name="Google Shape;370;g2dae538fd79_0_60"/>
          <p:cNvCxnSpPr/>
          <p:nvPr/>
        </p:nvCxnSpPr>
        <p:spPr>
          <a:xfrm flipH="1">
            <a:off x="8340500" y="561775"/>
            <a:ext cx="6900" cy="5245200"/>
          </a:xfrm>
          <a:prstGeom prst="straightConnector1">
            <a:avLst/>
          </a:prstGeom>
          <a:noFill/>
          <a:ln w="19050" cap="flat" cmpd="sng">
            <a:solidFill>
              <a:srgbClr val="769B4E"/>
            </a:solidFill>
            <a:prstDash val="solid"/>
            <a:round/>
            <a:headEnd type="none" w="sm" len="sm"/>
            <a:tailEnd type="none" w="sm" len="sm"/>
          </a:ln>
        </p:spPr>
      </p:cxnSp>
      <p:sp>
        <p:nvSpPr>
          <p:cNvPr id="371" name="Google Shape;371;g2dae538fd79_0_60"/>
          <p:cNvSpPr txBox="1"/>
          <p:nvPr/>
        </p:nvSpPr>
        <p:spPr>
          <a:xfrm>
            <a:off x="1763104" y="1357497"/>
            <a:ext cx="3040579" cy="1569630"/>
          </a:xfrm>
          <a:prstGeom prst="rect">
            <a:avLst/>
          </a:prstGeom>
          <a:noFill/>
          <a:ln>
            <a:noFill/>
          </a:ln>
        </p:spPr>
        <p:txBody>
          <a:bodyPr spcFirstLastPara="1" wrap="square" lIns="91425" tIns="91425" rIns="91425" bIns="91425" anchor="t" anchorCtr="0">
            <a:spAutoFit/>
          </a:bodyPr>
          <a:lstStyle/>
          <a:p>
            <a:pPr marL="457200" lvl="0" indent="-273050" algn="l" rtl="0">
              <a:spcBef>
                <a:spcPts val="0"/>
              </a:spcBef>
              <a:spcAft>
                <a:spcPts val="0"/>
              </a:spcAft>
              <a:buClr>
                <a:schemeClr val="accent2"/>
              </a:buClr>
              <a:buSzPts val="900"/>
              <a:buChar char="●"/>
            </a:pPr>
            <a:r>
              <a:rPr lang="en-GB" sz="1500" dirty="0">
                <a:solidFill>
                  <a:schemeClr val="accent4"/>
                </a:solidFill>
              </a:rPr>
              <a:t>Operational Ocean Forecasting</a:t>
            </a:r>
            <a:endParaRPr sz="1500" dirty="0">
              <a:solidFill>
                <a:schemeClr val="accent4"/>
              </a:solidFill>
            </a:endParaRPr>
          </a:p>
          <a:p>
            <a:pPr marL="457200" lvl="0" indent="-273050" algn="l" rtl="0">
              <a:spcBef>
                <a:spcPts val="0"/>
              </a:spcBef>
              <a:spcAft>
                <a:spcPts val="0"/>
              </a:spcAft>
              <a:buClr>
                <a:schemeClr val="accent2"/>
              </a:buClr>
              <a:buSzPts val="900"/>
              <a:buChar char="●"/>
            </a:pPr>
            <a:r>
              <a:rPr lang="en-GB" sz="1500" b="1" dirty="0">
                <a:solidFill>
                  <a:schemeClr val="accent4"/>
                </a:solidFill>
              </a:rPr>
              <a:t>36</a:t>
            </a:r>
            <a:r>
              <a:rPr lang="en-GB" sz="1500" dirty="0">
                <a:solidFill>
                  <a:schemeClr val="accent4"/>
                </a:solidFill>
              </a:rPr>
              <a:t> Essential Ocean Variables (EOVs)</a:t>
            </a:r>
            <a:endParaRPr sz="1500" dirty="0">
              <a:solidFill>
                <a:schemeClr val="accent4"/>
              </a:solidFill>
            </a:endParaRPr>
          </a:p>
          <a:p>
            <a:pPr marL="457200" lvl="0" indent="-273050" algn="l" rtl="0">
              <a:spcBef>
                <a:spcPts val="0"/>
              </a:spcBef>
              <a:spcAft>
                <a:spcPts val="0"/>
              </a:spcAft>
              <a:buClr>
                <a:schemeClr val="accent2"/>
              </a:buClr>
              <a:buSzPts val="900"/>
              <a:buChar char="●"/>
            </a:pPr>
            <a:r>
              <a:rPr lang="en-GB" sz="1500" b="1" dirty="0">
                <a:solidFill>
                  <a:schemeClr val="accent4"/>
                </a:solidFill>
              </a:rPr>
              <a:t>10</a:t>
            </a:r>
            <a:r>
              <a:rPr lang="en-GB" sz="1500" dirty="0">
                <a:solidFill>
                  <a:schemeClr val="accent4"/>
                </a:solidFill>
              </a:rPr>
              <a:t> GOOS endorsed best practices</a:t>
            </a:r>
            <a:endParaRPr sz="1500" dirty="0">
              <a:solidFill>
                <a:schemeClr val="accent4"/>
              </a:solidFill>
            </a:endParaRPr>
          </a:p>
        </p:txBody>
      </p:sp>
      <p:sp>
        <p:nvSpPr>
          <p:cNvPr id="372" name="Google Shape;372;g2dae538fd79_0_60"/>
          <p:cNvSpPr txBox="1"/>
          <p:nvPr/>
        </p:nvSpPr>
        <p:spPr>
          <a:xfrm>
            <a:off x="8524150" y="805400"/>
            <a:ext cx="2652600" cy="46779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769B4E"/>
                </a:solidFill>
                <a:latin typeface="Arial"/>
                <a:ea typeface="Arial"/>
                <a:cs typeface="Arial"/>
                <a:sym typeface="Arial"/>
              </a:rPr>
              <a:t>Digital Ecosystem</a:t>
            </a:r>
            <a:endParaRPr sz="1600" b="1" i="0" u="none" strike="noStrike" cap="none" dirty="0">
              <a:solidFill>
                <a:srgbClr val="769B4E"/>
              </a:solidFill>
              <a:latin typeface="Arial"/>
              <a:ea typeface="Arial"/>
              <a:cs typeface="Arial"/>
              <a:sym typeface="Arial"/>
            </a:endParaRPr>
          </a:p>
        </p:txBody>
      </p:sp>
      <p:sp>
        <p:nvSpPr>
          <p:cNvPr id="373" name="Google Shape;373;g2dae538fd79_0_60"/>
          <p:cNvSpPr txBox="1"/>
          <p:nvPr/>
        </p:nvSpPr>
        <p:spPr>
          <a:xfrm>
            <a:off x="8446450" y="1297000"/>
            <a:ext cx="3000000" cy="1391120"/>
          </a:xfrm>
          <a:prstGeom prst="rect">
            <a:avLst/>
          </a:prstGeom>
          <a:noFill/>
          <a:ln>
            <a:noFill/>
          </a:ln>
        </p:spPr>
        <p:txBody>
          <a:bodyPr spcFirstLastPara="1" wrap="square" lIns="91425" tIns="91425" rIns="91425" bIns="91425" anchor="t" anchorCtr="0">
            <a:spAutoFit/>
          </a:bodyPr>
          <a:lstStyle/>
          <a:p>
            <a:pPr marL="457200" lvl="0" indent="-285750" algn="l" rtl="0">
              <a:spcBef>
                <a:spcPts val="0"/>
              </a:spcBef>
              <a:spcAft>
                <a:spcPts val="0"/>
              </a:spcAft>
              <a:buClr>
                <a:schemeClr val="accent2"/>
              </a:buClr>
              <a:buSzPts val="900"/>
              <a:buChar char="●"/>
            </a:pPr>
            <a:r>
              <a:rPr lang="en-GB" sz="1500" dirty="0">
                <a:solidFill>
                  <a:schemeClr val="accent4"/>
                </a:solidFill>
              </a:rPr>
              <a:t>2024 OCG Data Implementation Strategy </a:t>
            </a:r>
            <a:endParaRPr sz="1500" dirty="0">
              <a:solidFill>
                <a:schemeClr val="accent4"/>
              </a:solidFill>
            </a:endParaRPr>
          </a:p>
          <a:p>
            <a:pPr marL="457200" lvl="0" indent="-273050" algn="l" rtl="0">
              <a:spcBef>
                <a:spcPts val="0"/>
              </a:spcBef>
              <a:spcAft>
                <a:spcPts val="0"/>
              </a:spcAft>
              <a:buClr>
                <a:schemeClr val="accent2"/>
              </a:buClr>
              <a:buSzPts val="900"/>
              <a:buChar char="●"/>
            </a:pPr>
            <a:r>
              <a:rPr lang="en-GB" sz="1500" dirty="0">
                <a:solidFill>
                  <a:schemeClr val="accent4"/>
                </a:solidFill>
              </a:rPr>
              <a:t>2023/4 new investment into </a:t>
            </a:r>
            <a:r>
              <a:rPr lang="en-GB" sz="1500" dirty="0" err="1">
                <a:solidFill>
                  <a:schemeClr val="accent4"/>
                </a:solidFill>
              </a:rPr>
              <a:t>BioEco</a:t>
            </a:r>
            <a:r>
              <a:rPr lang="en-GB" sz="1500" dirty="0">
                <a:solidFill>
                  <a:schemeClr val="accent4"/>
                </a:solidFill>
              </a:rPr>
              <a:t> Porta</a:t>
            </a:r>
            <a:r>
              <a:rPr lang="en-GB" dirty="0">
                <a:solidFill>
                  <a:schemeClr val="accent4"/>
                </a:solidFill>
              </a:rPr>
              <a:t>l</a:t>
            </a:r>
            <a:endParaRPr dirty="0">
              <a:solidFill>
                <a:schemeClr val="accent4"/>
              </a:solidFill>
            </a:endParaRPr>
          </a:p>
          <a:p>
            <a:pPr marL="0" marR="0" lvl="0" indent="0" algn="l" rtl="0">
              <a:lnSpc>
                <a:spcPct val="115000"/>
              </a:lnSpc>
              <a:spcBef>
                <a:spcPts val="0"/>
              </a:spcBef>
              <a:spcAft>
                <a:spcPts val="0"/>
              </a:spcAft>
              <a:buClr>
                <a:srgbClr val="000000"/>
              </a:buClr>
              <a:buSzPts val="1600"/>
              <a:buFont typeface="Arial"/>
              <a:buNone/>
            </a:pPr>
            <a:endParaRPr sz="1600" b="1" dirty="0">
              <a:solidFill>
                <a:srgbClr val="769B4E"/>
              </a:solidFill>
            </a:endParaRPr>
          </a:p>
        </p:txBody>
      </p:sp>
      <p:sp>
        <p:nvSpPr>
          <p:cNvPr id="374" name="Google Shape;374;g2dae538fd79_0_60"/>
          <p:cNvSpPr txBox="1"/>
          <p:nvPr/>
        </p:nvSpPr>
        <p:spPr>
          <a:xfrm>
            <a:off x="4903975" y="790775"/>
            <a:ext cx="343650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769B4E"/>
                </a:solidFill>
                <a:latin typeface="Arial"/>
                <a:ea typeface="Arial"/>
                <a:cs typeface="Arial"/>
                <a:sym typeface="Arial"/>
              </a:rPr>
              <a:t>User focus – connecting down the value chain </a:t>
            </a:r>
            <a:endParaRPr sz="1600" b="1" i="0" u="none" strike="noStrike" cap="none" dirty="0">
              <a:solidFill>
                <a:srgbClr val="769B4E"/>
              </a:solidFill>
              <a:latin typeface="Arial"/>
              <a:ea typeface="Arial"/>
              <a:cs typeface="Arial"/>
              <a:sym typeface="Arial"/>
            </a:endParaRPr>
          </a:p>
        </p:txBody>
      </p:sp>
      <p:pic>
        <p:nvPicPr>
          <p:cNvPr id="376" name="Google Shape;376;g2dae538fd79_0_60"/>
          <p:cNvPicPr preferRelativeResize="0"/>
          <p:nvPr/>
        </p:nvPicPr>
        <p:blipFill rotWithShape="1">
          <a:blip r:embed="rId5">
            <a:alphaModFix/>
          </a:blip>
          <a:srcRect/>
          <a:stretch/>
        </p:blipFill>
        <p:spPr>
          <a:xfrm>
            <a:off x="1108325" y="3011424"/>
            <a:ext cx="1660767" cy="2459102"/>
          </a:xfrm>
          <a:prstGeom prst="rect">
            <a:avLst/>
          </a:prstGeom>
          <a:noFill/>
          <a:ln>
            <a:noFill/>
          </a:ln>
        </p:spPr>
      </p:pic>
      <p:pic>
        <p:nvPicPr>
          <p:cNvPr id="377" name="Google Shape;377;g2dae538fd79_0_60"/>
          <p:cNvPicPr preferRelativeResize="0"/>
          <p:nvPr/>
        </p:nvPicPr>
        <p:blipFill rotWithShape="1">
          <a:blip r:embed="rId6">
            <a:alphaModFix/>
          </a:blip>
          <a:srcRect/>
          <a:stretch/>
        </p:blipFill>
        <p:spPr>
          <a:xfrm>
            <a:off x="2888046" y="3230639"/>
            <a:ext cx="762757" cy="778641"/>
          </a:xfrm>
          <a:prstGeom prst="rect">
            <a:avLst/>
          </a:prstGeom>
          <a:noFill/>
          <a:ln>
            <a:noFill/>
          </a:ln>
        </p:spPr>
      </p:pic>
      <p:pic>
        <p:nvPicPr>
          <p:cNvPr id="378" name="Google Shape;378;g2dae538fd79_0_60"/>
          <p:cNvPicPr preferRelativeResize="0"/>
          <p:nvPr/>
        </p:nvPicPr>
        <p:blipFill rotWithShape="1">
          <a:blip r:embed="rId7">
            <a:alphaModFix/>
          </a:blip>
          <a:srcRect/>
          <a:stretch/>
        </p:blipFill>
        <p:spPr>
          <a:xfrm>
            <a:off x="3038960" y="4025511"/>
            <a:ext cx="585815" cy="598257"/>
          </a:xfrm>
          <a:prstGeom prst="rect">
            <a:avLst/>
          </a:prstGeom>
          <a:noFill/>
          <a:ln>
            <a:noFill/>
          </a:ln>
        </p:spPr>
      </p:pic>
      <p:pic>
        <p:nvPicPr>
          <p:cNvPr id="379" name="Google Shape;379;g2dae538fd79_0_60"/>
          <p:cNvPicPr preferRelativeResize="0"/>
          <p:nvPr/>
        </p:nvPicPr>
        <p:blipFill rotWithShape="1">
          <a:blip r:embed="rId8">
            <a:alphaModFix/>
          </a:blip>
          <a:srcRect/>
          <a:stretch/>
        </p:blipFill>
        <p:spPr>
          <a:xfrm>
            <a:off x="3632965" y="3559519"/>
            <a:ext cx="585821" cy="598559"/>
          </a:xfrm>
          <a:prstGeom prst="rect">
            <a:avLst/>
          </a:prstGeom>
          <a:noFill/>
          <a:ln>
            <a:noFill/>
          </a:ln>
        </p:spPr>
      </p:pic>
      <p:pic>
        <p:nvPicPr>
          <p:cNvPr id="380" name="Google Shape;380;g2dae538fd79_0_60"/>
          <p:cNvPicPr preferRelativeResize="0"/>
          <p:nvPr/>
        </p:nvPicPr>
        <p:blipFill rotWithShape="1">
          <a:blip r:embed="rId9">
            <a:alphaModFix/>
          </a:blip>
          <a:srcRect/>
          <a:stretch/>
        </p:blipFill>
        <p:spPr>
          <a:xfrm>
            <a:off x="2875628" y="5015841"/>
            <a:ext cx="1496909" cy="712509"/>
          </a:xfrm>
          <a:prstGeom prst="rect">
            <a:avLst/>
          </a:prstGeom>
          <a:noFill/>
          <a:ln>
            <a:noFill/>
          </a:ln>
        </p:spPr>
      </p:pic>
      <p:pic>
        <p:nvPicPr>
          <p:cNvPr id="381" name="Google Shape;381;g2dae538fd79_0_60"/>
          <p:cNvPicPr preferRelativeResize="0"/>
          <p:nvPr/>
        </p:nvPicPr>
        <p:blipFill rotWithShape="1">
          <a:blip r:embed="rId10">
            <a:alphaModFix/>
          </a:blip>
          <a:srcRect t="17920" b="19485"/>
          <a:stretch/>
        </p:blipFill>
        <p:spPr>
          <a:xfrm>
            <a:off x="6824850" y="4860464"/>
            <a:ext cx="1540386" cy="903478"/>
          </a:xfrm>
          <a:prstGeom prst="rect">
            <a:avLst/>
          </a:prstGeom>
          <a:noFill/>
          <a:ln>
            <a:noFill/>
          </a:ln>
        </p:spPr>
      </p:pic>
      <p:pic>
        <p:nvPicPr>
          <p:cNvPr id="382" name="Google Shape;382;g2dae538fd79_0_60" descr="Diagram&#10;&#10;Description automatically generated"/>
          <p:cNvPicPr preferRelativeResize="0"/>
          <p:nvPr/>
        </p:nvPicPr>
        <p:blipFill rotWithShape="1">
          <a:blip r:embed="rId11">
            <a:alphaModFix/>
          </a:blip>
          <a:srcRect/>
          <a:stretch/>
        </p:blipFill>
        <p:spPr>
          <a:xfrm>
            <a:off x="5352288" y="1698208"/>
            <a:ext cx="2390001" cy="2626432"/>
          </a:xfrm>
          <a:prstGeom prst="rect">
            <a:avLst/>
          </a:prstGeom>
          <a:noFill/>
          <a:ln>
            <a:noFill/>
          </a:ln>
        </p:spPr>
      </p:pic>
      <p:pic>
        <p:nvPicPr>
          <p:cNvPr id="383" name="Google Shape;383;g2dae538fd79_0_60"/>
          <p:cNvPicPr preferRelativeResize="0"/>
          <p:nvPr/>
        </p:nvPicPr>
        <p:blipFill>
          <a:blip r:embed="rId12">
            <a:alphaModFix/>
          </a:blip>
          <a:stretch>
            <a:fillRect/>
          </a:stretch>
        </p:blipFill>
        <p:spPr>
          <a:xfrm>
            <a:off x="5032172" y="4537769"/>
            <a:ext cx="2013597" cy="673978"/>
          </a:xfrm>
          <a:prstGeom prst="rect">
            <a:avLst/>
          </a:prstGeom>
          <a:noFill/>
          <a:ln>
            <a:noFill/>
          </a:ln>
        </p:spPr>
      </p:pic>
      <p:pic>
        <p:nvPicPr>
          <p:cNvPr id="384" name="Google Shape;384;g2dae538fd79_0_60"/>
          <p:cNvPicPr preferRelativeResize="0"/>
          <p:nvPr/>
        </p:nvPicPr>
        <p:blipFill>
          <a:blip r:embed="rId13">
            <a:alphaModFix/>
          </a:blip>
          <a:stretch>
            <a:fillRect/>
          </a:stretch>
        </p:blipFill>
        <p:spPr>
          <a:xfrm>
            <a:off x="8475875" y="2727525"/>
            <a:ext cx="2846399" cy="2176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dae538fd79_0_92"/>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13</a:t>
            </a:fld>
            <a:endParaRPr/>
          </a:p>
        </p:txBody>
      </p:sp>
      <p:pic>
        <p:nvPicPr>
          <p:cNvPr id="391" name="Google Shape;391;g2dae538fd79_0_92"/>
          <p:cNvPicPr preferRelativeResize="0"/>
          <p:nvPr/>
        </p:nvPicPr>
        <p:blipFill rotWithShape="1">
          <a:blip r:embed="rId3">
            <a:alphaModFix/>
          </a:blip>
          <a:srcRect/>
          <a:stretch/>
        </p:blipFill>
        <p:spPr>
          <a:xfrm>
            <a:off x="722325" y="426200"/>
            <a:ext cx="11363549" cy="5487251"/>
          </a:xfrm>
          <a:prstGeom prst="rect">
            <a:avLst/>
          </a:prstGeom>
          <a:noFill/>
          <a:ln>
            <a:noFill/>
          </a:ln>
        </p:spPr>
      </p:pic>
      <p:pic>
        <p:nvPicPr>
          <p:cNvPr id="392" name="Google Shape;392;g2dae538fd79_0_92"/>
          <p:cNvPicPr preferRelativeResize="0"/>
          <p:nvPr/>
        </p:nvPicPr>
        <p:blipFill rotWithShape="1">
          <a:blip r:embed="rId4">
            <a:alphaModFix/>
          </a:blip>
          <a:srcRect l="21017"/>
          <a:stretch/>
        </p:blipFill>
        <p:spPr>
          <a:xfrm>
            <a:off x="309975" y="0"/>
            <a:ext cx="2074050" cy="2066329"/>
          </a:xfrm>
          <a:prstGeom prst="rect">
            <a:avLst/>
          </a:prstGeom>
          <a:noFill/>
          <a:ln>
            <a:noFill/>
          </a:ln>
        </p:spPr>
      </p:pic>
      <p:cxnSp>
        <p:nvCxnSpPr>
          <p:cNvPr id="393" name="Google Shape;393;g2dae538fd79_0_92"/>
          <p:cNvCxnSpPr/>
          <p:nvPr/>
        </p:nvCxnSpPr>
        <p:spPr>
          <a:xfrm flipH="1">
            <a:off x="4903350" y="561763"/>
            <a:ext cx="600" cy="5204100"/>
          </a:xfrm>
          <a:prstGeom prst="straightConnector1">
            <a:avLst/>
          </a:prstGeom>
          <a:noFill/>
          <a:ln w="19050" cap="flat" cmpd="sng">
            <a:solidFill>
              <a:srgbClr val="EA8911"/>
            </a:solidFill>
            <a:prstDash val="solid"/>
            <a:round/>
            <a:headEnd type="none" w="sm" len="sm"/>
            <a:tailEnd type="none" w="sm" len="sm"/>
          </a:ln>
        </p:spPr>
      </p:cxnSp>
      <p:cxnSp>
        <p:nvCxnSpPr>
          <p:cNvPr id="394" name="Google Shape;394;g2dae538fd79_0_92"/>
          <p:cNvCxnSpPr/>
          <p:nvPr/>
        </p:nvCxnSpPr>
        <p:spPr>
          <a:xfrm flipH="1">
            <a:off x="8248075" y="563863"/>
            <a:ext cx="8400" cy="5199900"/>
          </a:xfrm>
          <a:prstGeom prst="straightConnector1">
            <a:avLst/>
          </a:prstGeom>
          <a:noFill/>
          <a:ln w="19050" cap="flat" cmpd="sng">
            <a:solidFill>
              <a:srgbClr val="EA8911"/>
            </a:solidFill>
            <a:prstDash val="solid"/>
            <a:round/>
            <a:headEnd type="none" w="sm" len="sm"/>
            <a:tailEnd type="none" w="sm" len="sm"/>
          </a:ln>
        </p:spPr>
      </p:cxnSp>
      <p:sp>
        <p:nvSpPr>
          <p:cNvPr id="395" name="Google Shape;395;g2dae538fd79_0_92"/>
          <p:cNvSpPr txBox="1"/>
          <p:nvPr/>
        </p:nvSpPr>
        <p:spPr>
          <a:xfrm>
            <a:off x="2106750" y="805400"/>
            <a:ext cx="26526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dirty="0">
                <a:solidFill>
                  <a:srgbClr val="F38417"/>
                </a:solidFill>
                <a:latin typeface="Arial"/>
                <a:ea typeface="Arial"/>
                <a:cs typeface="Arial"/>
                <a:sym typeface="Arial"/>
              </a:rPr>
              <a:t>Collaboration with private sector</a:t>
            </a:r>
            <a:endParaRPr sz="1600" b="1" i="0" u="none" strike="noStrike" cap="none" dirty="0">
              <a:solidFill>
                <a:srgbClr val="F38417"/>
              </a:solidFill>
              <a:latin typeface="Arial"/>
              <a:ea typeface="Arial"/>
              <a:cs typeface="Arial"/>
              <a:sym typeface="Arial"/>
            </a:endParaRPr>
          </a:p>
        </p:txBody>
      </p:sp>
      <p:sp>
        <p:nvSpPr>
          <p:cNvPr id="396" name="Google Shape;396;g2dae538fd79_0_92"/>
          <p:cNvSpPr txBox="1"/>
          <p:nvPr/>
        </p:nvSpPr>
        <p:spPr>
          <a:xfrm>
            <a:off x="5271325" y="817624"/>
            <a:ext cx="26526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EA8911"/>
                </a:solidFill>
                <a:latin typeface="Arial"/>
                <a:ea typeface="Arial"/>
                <a:cs typeface="Arial"/>
                <a:sym typeface="Arial"/>
              </a:rPr>
              <a:t>Tracking human impacts</a:t>
            </a:r>
            <a:endParaRPr sz="1600" b="1" i="0" u="none" strike="noStrike" cap="none">
              <a:solidFill>
                <a:srgbClr val="EA8911"/>
              </a:solidFill>
              <a:latin typeface="Arial"/>
              <a:ea typeface="Arial"/>
              <a:cs typeface="Arial"/>
              <a:sym typeface="Arial"/>
            </a:endParaRPr>
          </a:p>
        </p:txBody>
      </p:sp>
      <p:sp>
        <p:nvSpPr>
          <p:cNvPr id="397" name="Google Shape;397;g2dae538fd79_0_92"/>
          <p:cNvSpPr txBox="1"/>
          <p:nvPr/>
        </p:nvSpPr>
        <p:spPr>
          <a:xfrm>
            <a:off x="8496525" y="817625"/>
            <a:ext cx="26526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rgbClr val="F3841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National</a:t>
            </a:r>
            <a:r>
              <a:rPr lang="en-GB" sz="1600" b="1" i="0" u="none" strike="noStrike" cap="none">
                <a:solidFill>
                  <a:srgbClr val="F38417"/>
                </a:solidFill>
                <a:latin typeface="Arial"/>
                <a:ea typeface="Arial"/>
                <a:cs typeface="Arial"/>
                <a:sym typeface="Arial"/>
              </a:rPr>
              <a:t> Focal Points &amp; Regional activation </a:t>
            </a:r>
            <a:endParaRPr sz="1600" b="1" i="0" u="none" strike="noStrike" cap="none">
              <a:solidFill>
                <a:srgbClr val="F38417"/>
              </a:solidFill>
              <a:latin typeface="Arial"/>
              <a:ea typeface="Arial"/>
              <a:cs typeface="Arial"/>
              <a:sym typeface="Arial"/>
            </a:endParaRPr>
          </a:p>
        </p:txBody>
      </p:sp>
      <p:pic>
        <p:nvPicPr>
          <p:cNvPr id="398" name="Google Shape;398;g2dae538fd79_0_92"/>
          <p:cNvPicPr preferRelativeResize="0"/>
          <p:nvPr/>
        </p:nvPicPr>
        <p:blipFill rotWithShape="1">
          <a:blip r:embed="rId5">
            <a:alphaModFix/>
          </a:blip>
          <a:srcRect/>
          <a:stretch/>
        </p:blipFill>
        <p:spPr>
          <a:xfrm>
            <a:off x="2406576" y="2568236"/>
            <a:ext cx="1569582" cy="2412353"/>
          </a:xfrm>
          <a:prstGeom prst="rect">
            <a:avLst/>
          </a:prstGeom>
          <a:noFill/>
          <a:ln>
            <a:noFill/>
          </a:ln>
        </p:spPr>
      </p:pic>
      <p:pic>
        <p:nvPicPr>
          <p:cNvPr id="399" name="Google Shape;399;g2dae538fd79_0_92"/>
          <p:cNvPicPr preferRelativeResize="0"/>
          <p:nvPr/>
        </p:nvPicPr>
        <p:blipFill rotWithShape="1">
          <a:blip r:embed="rId6">
            <a:alphaModFix/>
          </a:blip>
          <a:srcRect/>
          <a:stretch/>
        </p:blipFill>
        <p:spPr>
          <a:xfrm>
            <a:off x="5188748" y="2510348"/>
            <a:ext cx="789975" cy="789975"/>
          </a:xfrm>
          <a:prstGeom prst="rect">
            <a:avLst/>
          </a:prstGeom>
          <a:noFill/>
          <a:ln>
            <a:noFill/>
          </a:ln>
        </p:spPr>
      </p:pic>
      <p:pic>
        <p:nvPicPr>
          <p:cNvPr id="400" name="Google Shape;400;g2dae538fd79_0_92"/>
          <p:cNvPicPr preferRelativeResize="0"/>
          <p:nvPr/>
        </p:nvPicPr>
        <p:blipFill rotWithShape="1">
          <a:blip r:embed="rId7">
            <a:alphaModFix/>
          </a:blip>
          <a:srcRect/>
          <a:stretch/>
        </p:blipFill>
        <p:spPr>
          <a:xfrm>
            <a:off x="5188748" y="3492750"/>
            <a:ext cx="789975" cy="789594"/>
          </a:xfrm>
          <a:prstGeom prst="rect">
            <a:avLst/>
          </a:prstGeom>
          <a:noFill/>
          <a:ln>
            <a:noFill/>
          </a:ln>
        </p:spPr>
      </p:pic>
      <p:pic>
        <p:nvPicPr>
          <p:cNvPr id="401" name="Google Shape;401;g2dae538fd79_0_92"/>
          <p:cNvPicPr preferRelativeResize="0"/>
          <p:nvPr/>
        </p:nvPicPr>
        <p:blipFill rotWithShape="1">
          <a:blip r:embed="rId8">
            <a:alphaModFix/>
          </a:blip>
          <a:srcRect/>
          <a:stretch/>
        </p:blipFill>
        <p:spPr>
          <a:xfrm>
            <a:off x="5188750" y="4474773"/>
            <a:ext cx="789975" cy="789975"/>
          </a:xfrm>
          <a:prstGeom prst="rect">
            <a:avLst/>
          </a:prstGeom>
          <a:noFill/>
          <a:ln>
            <a:noFill/>
          </a:ln>
        </p:spPr>
      </p:pic>
      <p:sp>
        <p:nvSpPr>
          <p:cNvPr id="402" name="Google Shape;402;g2dae538fd79_0_92"/>
          <p:cNvSpPr txBox="1"/>
          <p:nvPr/>
        </p:nvSpPr>
        <p:spPr>
          <a:xfrm>
            <a:off x="5978725" y="2689775"/>
            <a:ext cx="14895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Marine debris</a:t>
            </a:r>
            <a:endParaRPr sz="1500" b="0" i="0" u="none" strike="noStrike" cap="none">
              <a:solidFill>
                <a:srgbClr val="5C5C5C"/>
              </a:solidFill>
              <a:latin typeface="Arial"/>
              <a:ea typeface="Arial"/>
              <a:cs typeface="Arial"/>
              <a:sym typeface="Arial"/>
            </a:endParaRPr>
          </a:p>
        </p:txBody>
      </p:sp>
      <p:sp>
        <p:nvSpPr>
          <p:cNvPr id="403" name="Google Shape;403;g2dae538fd79_0_92"/>
          <p:cNvSpPr txBox="1"/>
          <p:nvPr/>
        </p:nvSpPr>
        <p:spPr>
          <a:xfrm>
            <a:off x="6096000" y="3672000"/>
            <a:ext cx="1647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Ocean colour</a:t>
            </a:r>
            <a:endParaRPr sz="1500" b="0" i="0" u="none" strike="noStrike" cap="none">
              <a:solidFill>
                <a:srgbClr val="5C5C5C"/>
              </a:solidFill>
              <a:latin typeface="Arial"/>
              <a:ea typeface="Arial"/>
              <a:cs typeface="Arial"/>
              <a:sym typeface="Arial"/>
            </a:endParaRPr>
          </a:p>
        </p:txBody>
      </p:sp>
      <p:sp>
        <p:nvSpPr>
          <p:cNvPr id="404" name="Google Shape;404;g2dae538fd79_0_92"/>
          <p:cNvSpPr txBox="1"/>
          <p:nvPr/>
        </p:nvSpPr>
        <p:spPr>
          <a:xfrm>
            <a:off x="5899675" y="4669825"/>
            <a:ext cx="16476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0" i="0" u="none" strike="noStrike" cap="none">
                <a:solidFill>
                  <a:srgbClr val="5C5C5C"/>
                </a:solidFill>
                <a:latin typeface="Arial"/>
                <a:ea typeface="Arial"/>
                <a:cs typeface="Arial"/>
                <a:sym typeface="Arial"/>
              </a:rPr>
              <a:t>Ocean sound</a:t>
            </a:r>
            <a:endParaRPr sz="1500" b="0" i="0" u="none" strike="noStrike" cap="none">
              <a:solidFill>
                <a:srgbClr val="5C5C5C"/>
              </a:solidFill>
              <a:latin typeface="Arial"/>
              <a:ea typeface="Arial"/>
              <a:cs typeface="Arial"/>
              <a:sym typeface="Arial"/>
            </a:endParaRPr>
          </a:p>
        </p:txBody>
      </p:sp>
      <p:sp>
        <p:nvSpPr>
          <p:cNvPr id="405" name="Google Shape;405;g2dae538fd79_0_92"/>
          <p:cNvSpPr txBox="1"/>
          <p:nvPr/>
        </p:nvSpPr>
        <p:spPr>
          <a:xfrm>
            <a:off x="5199025" y="1519700"/>
            <a:ext cx="2812200" cy="4500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rgbClr val="F38417"/>
                </a:solidFill>
                <a:latin typeface="Arial"/>
                <a:ea typeface="Arial"/>
                <a:cs typeface="Arial"/>
                <a:sym typeface="Arial"/>
              </a:rPr>
              <a:t>3</a:t>
            </a:r>
            <a:r>
              <a:rPr lang="en-GB" sz="1500" b="0" i="0" u="none" strike="noStrike" cap="none" dirty="0">
                <a:solidFill>
                  <a:srgbClr val="5C5C5C"/>
                </a:solidFill>
                <a:latin typeface="Arial"/>
                <a:ea typeface="Arial"/>
                <a:cs typeface="Arial"/>
                <a:sym typeface="Arial"/>
              </a:rPr>
              <a:t> Essential Ocean Variables</a:t>
            </a:r>
            <a:endParaRPr sz="1500" b="0" i="0" u="none" strike="noStrike" cap="none" dirty="0">
              <a:solidFill>
                <a:srgbClr val="5C5C5C"/>
              </a:solidFill>
              <a:latin typeface="Arial"/>
              <a:ea typeface="Arial"/>
              <a:cs typeface="Arial"/>
              <a:sym typeface="Arial"/>
            </a:endParaRPr>
          </a:p>
        </p:txBody>
      </p:sp>
      <p:sp>
        <p:nvSpPr>
          <p:cNvPr id="406" name="Google Shape;406;g2dae538fd79_0_92"/>
          <p:cNvSpPr txBox="1"/>
          <p:nvPr/>
        </p:nvSpPr>
        <p:spPr>
          <a:xfrm>
            <a:off x="2176425" y="1519703"/>
            <a:ext cx="26526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0" i="0" u="none" strike="noStrike" cap="none" dirty="0">
                <a:solidFill>
                  <a:srgbClr val="5C5C5C"/>
                </a:solidFill>
                <a:latin typeface="Arial"/>
                <a:ea typeface="Arial"/>
                <a:cs typeface="Arial"/>
                <a:sym typeface="Arial"/>
              </a:rPr>
              <a:t>Dialogues with Industry </a:t>
            </a:r>
            <a:r>
              <a:rPr lang="en-GB" sz="1500" b="1" i="0" u="none" strike="noStrike" cap="none" dirty="0">
                <a:solidFill>
                  <a:srgbClr val="EA8911"/>
                </a:solidFill>
                <a:latin typeface="Arial"/>
                <a:ea typeface="Arial"/>
                <a:cs typeface="Arial"/>
                <a:sym typeface="Arial"/>
              </a:rPr>
              <a:t>Roadmap</a:t>
            </a:r>
            <a:r>
              <a:rPr lang="en-GB" sz="1500" b="0" i="0" u="none" strike="noStrike" cap="none" dirty="0">
                <a:solidFill>
                  <a:srgbClr val="5C5C5C"/>
                </a:solidFill>
                <a:latin typeface="Arial"/>
                <a:ea typeface="Arial"/>
                <a:cs typeface="Arial"/>
                <a:sym typeface="Arial"/>
              </a:rPr>
              <a:t> - just released!</a:t>
            </a:r>
            <a:endParaRPr sz="1500" b="0" i="0" u="none" strike="noStrike" cap="none" dirty="0">
              <a:solidFill>
                <a:srgbClr val="5C5C5C"/>
              </a:solidFill>
              <a:latin typeface="Arial"/>
              <a:ea typeface="Arial"/>
              <a:cs typeface="Arial"/>
              <a:sym typeface="Arial"/>
            </a:endParaRPr>
          </a:p>
        </p:txBody>
      </p:sp>
      <p:sp>
        <p:nvSpPr>
          <p:cNvPr id="407" name="Google Shape;407;g2dae538fd79_0_92"/>
          <p:cNvSpPr txBox="1"/>
          <p:nvPr/>
        </p:nvSpPr>
        <p:spPr>
          <a:xfrm>
            <a:off x="8580625" y="1519700"/>
            <a:ext cx="2652600" cy="17773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rgbClr val="F38417"/>
                </a:solidFill>
                <a:latin typeface="Arial"/>
                <a:ea typeface="Arial"/>
                <a:cs typeface="Arial"/>
                <a:sym typeface="Arial"/>
              </a:rPr>
              <a:t>76 </a:t>
            </a:r>
            <a:r>
              <a:rPr lang="en-GB" sz="1500" b="0" i="0" u="none" strike="noStrike" cap="none" dirty="0">
                <a:solidFill>
                  <a:srgbClr val="5C5C5C"/>
                </a:solidFill>
                <a:latin typeface="Arial"/>
                <a:ea typeface="Arial"/>
                <a:cs typeface="Arial"/>
                <a:sym typeface="Arial"/>
              </a:rPr>
              <a:t>GOOS National Focal Points</a:t>
            </a:r>
          </a:p>
          <a:p>
            <a:pPr marL="0" marR="0" lvl="0" indent="0" algn="l" rtl="0">
              <a:lnSpc>
                <a:spcPct val="115000"/>
              </a:lnSpc>
              <a:spcBef>
                <a:spcPts val="0"/>
              </a:spcBef>
              <a:spcAft>
                <a:spcPts val="0"/>
              </a:spcAft>
              <a:buClr>
                <a:srgbClr val="000000"/>
              </a:buClr>
              <a:buSzPts val="1600"/>
              <a:buFont typeface="Arial"/>
              <a:buNone/>
            </a:pPr>
            <a:r>
              <a:rPr lang="en-GB" sz="1500" b="0" i="0" u="none" strike="noStrike" cap="none" dirty="0">
                <a:solidFill>
                  <a:srgbClr val="5C5C5C"/>
                </a:solidFill>
                <a:latin typeface="Arial"/>
                <a:ea typeface="Arial"/>
                <a:cs typeface="Arial"/>
                <a:sym typeface="Arial"/>
              </a:rPr>
              <a:t>4 </a:t>
            </a:r>
            <a:r>
              <a:rPr lang="en-GB" sz="1500" dirty="0">
                <a:solidFill>
                  <a:srgbClr val="5C5C5C"/>
                </a:solidFill>
              </a:rPr>
              <a:t>GRA </a:t>
            </a:r>
            <a:r>
              <a:rPr lang="en-GB" sz="1500" b="0" i="0" u="none" strike="noStrike" cap="none" dirty="0">
                <a:solidFill>
                  <a:srgbClr val="5C5C5C"/>
                </a:solidFill>
                <a:latin typeface="Arial"/>
                <a:ea typeface="Arial"/>
                <a:cs typeface="Arial"/>
                <a:sym typeface="Arial"/>
              </a:rPr>
              <a:t>regions being reinvigorated </a:t>
            </a:r>
            <a:r>
              <a:rPr lang="en-GB" sz="1500" b="1" i="0" u="none" strike="noStrike" cap="none" dirty="0">
                <a:solidFill>
                  <a:srgbClr val="F38417"/>
                </a:solidFill>
                <a:latin typeface="Arial"/>
                <a:ea typeface="Arial"/>
                <a:cs typeface="Arial"/>
                <a:sym typeface="Arial"/>
              </a:rPr>
              <a:t>Africa, Caribbean, Pacific Islands, Indian Ocean</a:t>
            </a:r>
            <a:endParaRPr lang="en-GB" sz="1500" b="0" i="0" u="none" strike="noStrike" cap="none" dirty="0">
              <a:solidFill>
                <a:srgbClr val="5C5C5C"/>
              </a:solidFill>
              <a:latin typeface="Arial"/>
              <a:ea typeface="Arial"/>
              <a:cs typeface="Arial"/>
              <a:sym typeface="Arial"/>
            </a:endParaRPr>
          </a:p>
        </p:txBody>
      </p:sp>
      <p:pic>
        <p:nvPicPr>
          <p:cNvPr id="408" name="Google Shape;408;g2dae538fd79_0_92"/>
          <p:cNvPicPr preferRelativeResize="0"/>
          <p:nvPr/>
        </p:nvPicPr>
        <p:blipFill rotWithShape="1">
          <a:blip r:embed="rId9">
            <a:alphaModFix/>
          </a:blip>
          <a:srcRect/>
          <a:stretch/>
        </p:blipFill>
        <p:spPr>
          <a:xfrm>
            <a:off x="8394324" y="3278752"/>
            <a:ext cx="3301740" cy="2009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2c0e57b82b6_0_413"/>
          <p:cNvPicPr preferRelativeResize="0"/>
          <p:nvPr/>
        </p:nvPicPr>
        <p:blipFill rotWithShape="1">
          <a:blip r:embed="rId3">
            <a:alphaModFix/>
          </a:blip>
          <a:srcRect/>
          <a:stretch/>
        </p:blipFill>
        <p:spPr>
          <a:xfrm>
            <a:off x="952500" y="422350"/>
            <a:ext cx="10517198" cy="5730099"/>
          </a:xfrm>
          <a:prstGeom prst="rect">
            <a:avLst/>
          </a:prstGeom>
          <a:noFill/>
          <a:ln>
            <a:noFill/>
          </a:ln>
        </p:spPr>
      </p:pic>
      <p:sp>
        <p:nvSpPr>
          <p:cNvPr id="415" name="Google Shape;415;g2c0e57b82b6_0_41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14</a:t>
            </a:fld>
            <a:endParaRPr sz="1000"/>
          </a:p>
        </p:txBody>
      </p:sp>
      <p:cxnSp>
        <p:nvCxnSpPr>
          <p:cNvPr id="416" name="Google Shape;416;g2c0e57b82b6_0_413"/>
          <p:cNvCxnSpPr/>
          <p:nvPr/>
        </p:nvCxnSpPr>
        <p:spPr>
          <a:xfrm>
            <a:off x="4685275" y="582600"/>
            <a:ext cx="19200" cy="5409600"/>
          </a:xfrm>
          <a:prstGeom prst="straightConnector1">
            <a:avLst/>
          </a:prstGeom>
          <a:noFill/>
          <a:ln w="19050" cap="flat" cmpd="sng">
            <a:solidFill>
              <a:schemeClr val="accent1"/>
            </a:solidFill>
            <a:prstDash val="solid"/>
            <a:round/>
            <a:headEnd type="none" w="sm" len="sm"/>
            <a:tailEnd type="none" w="sm" len="sm"/>
          </a:ln>
        </p:spPr>
      </p:cxnSp>
      <p:sp>
        <p:nvSpPr>
          <p:cNvPr id="417" name="Google Shape;417;g2c0e57b82b6_0_413"/>
          <p:cNvSpPr txBox="1"/>
          <p:nvPr/>
        </p:nvSpPr>
        <p:spPr>
          <a:xfrm>
            <a:off x="1840188" y="805400"/>
            <a:ext cx="2652600" cy="75094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GB" sz="1600" b="1" i="0" u="none" strike="noStrike" cap="none" dirty="0">
                <a:solidFill>
                  <a:schemeClr val="accent1"/>
                </a:solidFill>
                <a:latin typeface="Arial"/>
                <a:ea typeface="Arial"/>
                <a:cs typeface="Arial"/>
                <a:sym typeface="Arial"/>
              </a:rPr>
              <a:t>Ocean Observing </a:t>
            </a:r>
          </a:p>
          <a:p>
            <a:pPr marL="0" marR="0" lvl="0" indent="0" algn="ctr" rtl="0">
              <a:lnSpc>
                <a:spcPct val="115000"/>
              </a:lnSpc>
              <a:spcBef>
                <a:spcPts val="0"/>
              </a:spcBef>
              <a:spcAft>
                <a:spcPts val="0"/>
              </a:spcAft>
              <a:buClr>
                <a:srgbClr val="000000"/>
              </a:buClr>
              <a:buSzPts val="2000"/>
              <a:buFont typeface="Arial"/>
              <a:buNone/>
            </a:pPr>
            <a:r>
              <a:rPr lang="en-GB" sz="1600" b="1" i="0" u="none" strike="noStrike" cap="none" dirty="0">
                <a:solidFill>
                  <a:schemeClr val="accent1"/>
                </a:solidFill>
                <a:latin typeface="Arial"/>
                <a:ea typeface="Arial"/>
                <a:cs typeface="Arial"/>
                <a:sym typeface="Arial"/>
              </a:rPr>
              <a:t>Co-Design</a:t>
            </a:r>
            <a:endParaRPr sz="1600" b="1" i="0" u="none" strike="noStrike" cap="none" dirty="0">
              <a:solidFill>
                <a:schemeClr val="accent1"/>
              </a:solidFill>
              <a:latin typeface="Arial"/>
              <a:ea typeface="Arial"/>
              <a:cs typeface="Arial"/>
              <a:sym typeface="Arial"/>
            </a:endParaRPr>
          </a:p>
        </p:txBody>
      </p:sp>
      <p:sp>
        <p:nvSpPr>
          <p:cNvPr id="418" name="Google Shape;418;g2c0e57b82b6_0_413"/>
          <p:cNvSpPr txBox="1"/>
          <p:nvPr/>
        </p:nvSpPr>
        <p:spPr>
          <a:xfrm>
            <a:off x="5007010" y="820850"/>
            <a:ext cx="20244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GB" sz="1600" b="1" i="0" u="none" strike="noStrike" cap="none">
                <a:solidFill>
                  <a:schemeClr val="accent1"/>
                </a:solidFill>
                <a:latin typeface="Arial"/>
                <a:ea typeface="Arial"/>
                <a:cs typeface="Arial"/>
                <a:sym typeface="Arial"/>
              </a:rPr>
              <a:t>CoastPredict</a:t>
            </a:r>
            <a:endParaRPr sz="1600" b="1" i="0" u="none" strike="noStrike" cap="none">
              <a:solidFill>
                <a:schemeClr val="accent1"/>
              </a:solidFill>
              <a:latin typeface="Arial"/>
              <a:ea typeface="Arial"/>
              <a:cs typeface="Arial"/>
              <a:sym typeface="Arial"/>
            </a:endParaRPr>
          </a:p>
        </p:txBody>
      </p:sp>
      <p:sp>
        <p:nvSpPr>
          <p:cNvPr id="419" name="Google Shape;419;g2c0e57b82b6_0_413"/>
          <p:cNvSpPr txBox="1"/>
          <p:nvPr/>
        </p:nvSpPr>
        <p:spPr>
          <a:xfrm>
            <a:off x="7859025" y="679250"/>
            <a:ext cx="2986500" cy="714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600" b="1" i="0" u="none" strike="noStrike" cap="none">
                <a:solidFill>
                  <a:schemeClr val="accent1"/>
                </a:solidFill>
                <a:latin typeface="Arial"/>
                <a:ea typeface="Arial"/>
                <a:cs typeface="Arial"/>
                <a:sym typeface="Arial"/>
              </a:rPr>
              <a:t>GOOS Decade Coordination Office: Ocean Observing</a:t>
            </a:r>
            <a:endParaRPr sz="1600" b="1" i="0" u="none" strike="noStrike" cap="none">
              <a:solidFill>
                <a:schemeClr val="accent1"/>
              </a:solidFill>
              <a:latin typeface="Arial"/>
              <a:ea typeface="Arial"/>
              <a:cs typeface="Arial"/>
              <a:sym typeface="Arial"/>
            </a:endParaRPr>
          </a:p>
        </p:txBody>
      </p:sp>
      <p:sp>
        <p:nvSpPr>
          <p:cNvPr id="420" name="Google Shape;420;g2c0e57b82b6_0_413"/>
          <p:cNvSpPr txBox="1"/>
          <p:nvPr/>
        </p:nvSpPr>
        <p:spPr>
          <a:xfrm>
            <a:off x="4700650" y="2122150"/>
            <a:ext cx="2846700" cy="160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dirty="0" err="1">
                <a:solidFill>
                  <a:schemeClr val="accent1"/>
                </a:solidFill>
                <a:latin typeface="Arial"/>
                <a:ea typeface="Arial"/>
                <a:cs typeface="Arial"/>
                <a:sym typeface="Arial"/>
              </a:rPr>
              <a:t>GlobalCoast</a:t>
            </a:r>
            <a:r>
              <a:rPr lang="en-GB" sz="1500" b="0" i="0" u="none" strike="noStrike" cap="none" dirty="0">
                <a:solidFill>
                  <a:schemeClr val="accent4"/>
                </a:solidFill>
                <a:latin typeface="Arial"/>
                <a:ea typeface="Arial"/>
                <a:cs typeface="Arial"/>
                <a:sym typeface="Arial"/>
              </a:rPr>
              <a:t> - implementation </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b="1" i="0" u="none" strike="noStrike" cap="none" dirty="0">
                <a:solidFill>
                  <a:schemeClr val="accent1"/>
                </a:solidFill>
                <a:latin typeface="Arial"/>
                <a:ea typeface="Arial"/>
                <a:cs typeface="Arial"/>
                <a:sym typeface="Arial"/>
              </a:rPr>
              <a:t>125+</a:t>
            </a:r>
            <a:r>
              <a:rPr lang="en-GB" sz="1500" b="0" i="0" u="none" strike="noStrike" cap="none" dirty="0">
                <a:solidFill>
                  <a:schemeClr val="accent4"/>
                </a:solidFill>
                <a:latin typeface="Arial"/>
                <a:ea typeface="Arial"/>
                <a:cs typeface="Arial"/>
                <a:sym typeface="Arial"/>
              </a:rPr>
              <a:t> Pilot Sites </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b="1" i="0" u="none" strike="noStrike" cap="none" dirty="0">
                <a:solidFill>
                  <a:schemeClr val="accent1"/>
                </a:solidFill>
                <a:latin typeface="Arial"/>
                <a:ea typeface="Arial"/>
                <a:cs typeface="Arial"/>
                <a:sym typeface="Arial"/>
              </a:rPr>
              <a:t>65+</a:t>
            </a:r>
            <a:r>
              <a:rPr lang="en-GB" sz="1500" b="0" i="0" u="none" strike="noStrike" cap="none" dirty="0">
                <a:solidFill>
                  <a:schemeClr val="accent4"/>
                </a:solidFill>
                <a:latin typeface="Arial"/>
                <a:ea typeface="Arial"/>
                <a:cs typeface="Arial"/>
                <a:sym typeface="Arial"/>
              </a:rPr>
              <a:t> countries</a:t>
            </a:r>
            <a:endParaRPr sz="1500" b="0" i="0" u="none" strike="noStrike" cap="none" dirty="0">
              <a:solidFill>
                <a:schemeClr val="accent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GB" sz="1500" dirty="0">
                <a:solidFill>
                  <a:schemeClr val="accent4"/>
                </a:solidFill>
              </a:rPr>
              <a:t>Multiple regions</a:t>
            </a:r>
            <a:endParaRPr sz="1500" dirty="0">
              <a:solidFill>
                <a:schemeClr val="accent4"/>
              </a:solidFill>
            </a:endParaRPr>
          </a:p>
          <a:p>
            <a:pPr marL="0" marR="0" lvl="0" indent="0" algn="l" rtl="0">
              <a:lnSpc>
                <a:spcPct val="100000"/>
              </a:lnSpc>
              <a:spcBef>
                <a:spcPts val="0"/>
              </a:spcBef>
              <a:spcAft>
                <a:spcPts val="0"/>
              </a:spcAft>
              <a:buClr>
                <a:schemeClr val="dk1"/>
              </a:buClr>
              <a:buSzPts val="2800"/>
              <a:buFont typeface="Arial"/>
              <a:buNone/>
            </a:pPr>
            <a:r>
              <a:rPr lang="en-GB" sz="1500" dirty="0">
                <a:solidFill>
                  <a:schemeClr val="accent4"/>
                </a:solidFill>
              </a:rPr>
              <a:t>Revolutionise global coastal observing and forecasting</a:t>
            </a:r>
            <a:endParaRPr sz="1500" dirty="0">
              <a:solidFill>
                <a:schemeClr val="accent4"/>
              </a:solidFill>
            </a:endParaRPr>
          </a:p>
        </p:txBody>
      </p:sp>
      <p:sp>
        <p:nvSpPr>
          <p:cNvPr id="421" name="Google Shape;421;g2c0e57b82b6_0_413"/>
          <p:cNvSpPr txBox="1"/>
          <p:nvPr/>
        </p:nvSpPr>
        <p:spPr>
          <a:xfrm>
            <a:off x="1097925" y="2081788"/>
            <a:ext cx="3502500" cy="1523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Co-Design </a:t>
            </a:r>
            <a:r>
              <a:rPr lang="en-GB" sz="1500" b="0" i="0" u="none" strike="noStrike" cap="none" dirty="0">
                <a:solidFill>
                  <a:schemeClr val="accent4"/>
                </a:solidFill>
                <a:latin typeface="Arial"/>
                <a:ea typeface="Arial"/>
                <a:cs typeface="Arial"/>
                <a:sym typeface="Arial"/>
              </a:rPr>
              <a:t>observing-</a:t>
            </a:r>
            <a:r>
              <a:rPr lang="en-GB" sz="1500" b="0" i="0" u="none" strike="noStrike" cap="none" dirty="0" err="1">
                <a:solidFill>
                  <a:schemeClr val="accent4"/>
                </a:solidFill>
                <a:latin typeface="Arial"/>
                <a:ea typeface="Arial"/>
                <a:cs typeface="Arial"/>
                <a:sym typeface="Arial"/>
              </a:rPr>
              <a:t>modeling</a:t>
            </a:r>
            <a:r>
              <a:rPr lang="en-GB" sz="1500" b="0" i="0" u="none" strike="noStrike" cap="none" dirty="0">
                <a:solidFill>
                  <a:schemeClr val="accent4"/>
                </a:solidFill>
                <a:latin typeface="Arial"/>
                <a:ea typeface="Arial"/>
                <a:cs typeface="Arial"/>
                <a:sym typeface="Arial"/>
              </a:rPr>
              <a:t>-users </a:t>
            </a:r>
            <a:endParaRPr sz="1500" b="0" i="0" u="none" strike="noStrike" cap="none" dirty="0">
              <a:solidFill>
                <a:schemeClr val="accen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Establish clear investment priorities</a:t>
            </a:r>
            <a:endParaRPr sz="1500" b="0" i="0" u="none" strike="noStrike" cap="none" dirty="0">
              <a:solidFill>
                <a:schemeClr val="accent4"/>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Accessible </a:t>
            </a:r>
            <a:r>
              <a:rPr lang="en-GB" sz="1500" b="0" i="0" u="none" strike="noStrike" cap="none" dirty="0">
                <a:solidFill>
                  <a:schemeClr val="accent4"/>
                </a:solidFill>
                <a:latin typeface="Arial"/>
                <a:ea typeface="Arial"/>
                <a:cs typeface="Arial"/>
                <a:sym typeface="Arial"/>
              </a:rPr>
              <a:t>ocean information</a:t>
            </a:r>
            <a:r>
              <a:rPr lang="en-GB" sz="1500" b="0" i="0" u="none" strike="noStrike" cap="none" dirty="0">
                <a:solidFill>
                  <a:schemeClr val="accent1"/>
                </a:solidFill>
                <a:latin typeface="Arial"/>
                <a:ea typeface="Arial"/>
                <a:cs typeface="Arial"/>
                <a:sym typeface="Arial"/>
              </a:rPr>
              <a:t> </a:t>
            </a:r>
            <a:endParaRPr sz="1500" b="0" i="0" u="none" strike="noStrike" cap="none" dirty="0">
              <a:solidFill>
                <a:schemeClr val="accent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Effectively </a:t>
            </a:r>
            <a:r>
              <a:rPr lang="en-GB" sz="1500" b="0" i="0" u="none" strike="noStrike" cap="none" dirty="0">
                <a:solidFill>
                  <a:schemeClr val="accent4"/>
                </a:solidFill>
                <a:latin typeface="Arial"/>
                <a:ea typeface="Arial"/>
                <a:cs typeface="Arial"/>
                <a:sym typeface="Arial"/>
              </a:rPr>
              <a:t>meet global challenges</a:t>
            </a:r>
            <a:endParaRPr sz="1500" b="0" i="0" u="none" strike="noStrike" cap="none" dirty="0">
              <a:solidFill>
                <a:schemeClr val="accent4"/>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100"/>
              <a:buFont typeface="Arial"/>
              <a:buNone/>
            </a:pPr>
            <a:r>
              <a:rPr lang="en-GB" sz="1500" b="1" i="0" u="none" strike="noStrike" cap="none" dirty="0">
                <a:solidFill>
                  <a:schemeClr val="accent1"/>
                </a:solidFill>
                <a:latin typeface="Arial"/>
                <a:ea typeface="Arial"/>
                <a:cs typeface="Arial"/>
                <a:sym typeface="Arial"/>
              </a:rPr>
              <a:t>6 </a:t>
            </a:r>
            <a:r>
              <a:rPr lang="en-GB" sz="1500" b="0" i="0" u="none" strike="noStrike" cap="none" dirty="0">
                <a:solidFill>
                  <a:schemeClr val="accent1"/>
                </a:solidFill>
                <a:latin typeface="Arial"/>
                <a:ea typeface="Arial"/>
                <a:cs typeface="Arial"/>
                <a:sym typeface="Arial"/>
              </a:rPr>
              <a:t>Co-Design </a:t>
            </a:r>
            <a:r>
              <a:rPr lang="en-GB" sz="1500" b="0" i="0" u="none" strike="noStrike" cap="none" dirty="0">
                <a:solidFill>
                  <a:schemeClr val="accent4"/>
                </a:solidFill>
                <a:latin typeface="Arial"/>
                <a:ea typeface="Arial"/>
                <a:cs typeface="Arial"/>
                <a:sym typeface="Arial"/>
              </a:rPr>
              <a:t>Exemplar Projects</a:t>
            </a:r>
            <a:endParaRPr sz="1500" b="0" i="0" u="none" strike="noStrike" cap="none" dirty="0">
              <a:solidFill>
                <a:schemeClr val="accent4"/>
              </a:solidFill>
              <a:latin typeface="Arial"/>
              <a:ea typeface="Arial"/>
              <a:cs typeface="Arial"/>
              <a:sym typeface="Arial"/>
            </a:endParaRPr>
          </a:p>
        </p:txBody>
      </p:sp>
      <p:sp>
        <p:nvSpPr>
          <p:cNvPr id="422" name="Google Shape;422;g2c0e57b82b6_0_413"/>
          <p:cNvSpPr txBox="1"/>
          <p:nvPr/>
        </p:nvSpPr>
        <p:spPr>
          <a:xfrm>
            <a:off x="7710500" y="1543450"/>
            <a:ext cx="2919300" cy="94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11</a:t>
            </a:r>
            <a:r>
              <a:rPr lang="en-GB" sz="1500" b="0" i="0" u="none" strike="noStrike" cap="none" dirty="0">
                <a:solidFill>
                  <a:schemeClr val="dk1"/>
                </a:solidFill>
                <a:latin typeface="Arial"/>
                <a:ea typeface="Arial"/>
                <a:cs typeface="Arial"/>
                <a:sym typeface="Arial"/>
              </a:rPr>
              <a:t> </a:t>
            </a:r>
            <a:r>
              <a:rPr lang="en-GB" sz="1500" b="0" i="0" u="none" strike="noStrike" cap="none" dirty="0">
                <a:solidFill>
                  <a:schemeClr val="accent4"/>
                </a:solidFill>
                <a:latin typeface="Arial"/>
                <a:ea typeface="Arial"/>
                <a:cs typeface="Arial"/>
                <a:sym typeface="Arial"/>
              </a:rPr>
              <a:t>Ocean Decade Programmes</a:t>
            </a:r>
            <a:endParaRPr sz="15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91</a:t>
            </a:r>
            <a:r>
              <a:rPr lang="en-GB" sz="1500" b="0" i="0" u="none" strike="noStrike" cap="none" dirty="0">
                <a:solidFill>
                  <a:schemeClr val="accent1"/>
                </a:solidFill>
                <a:latin typeface="Arial"/>
                <a:ea typeface="Arial"/>
                <a:cs typeface="Arial"/>
                <a:sym typeface="Arial"/>
              </a:rPr>
              <a:t> </a:t>
            </a:r>
            <a:r>
              <a:rPr lang="en-GB" sz="1500" b="0" i="0" u="none" strike="noStrike" cap="none" dirty="0">
                <a:solidFill>
                  <a:schemeClr val="accent4"/>
                </a:solidFill>
                <a:latin typeface="Arial"/>
                <a:ea typeface="Arial"/>
                <a:cs typeface="Arial"/>
                <a:sym typeface="Arial"/>
              </a:rPr>
              <a:t>Projects</a:t>
            </a:r>
            <a:endParaRPr sz="1500" b="0" i="0" u="none" strike="noStrike" cap="none" dirty="0">
              <a:solidFill>
                <a:schemeClr val="accent4"/>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GB" sz="1500" b="1" i="0" u="none" strike="noStrike" cap="none" dirty="0">
                <a:solidFill>
                  <a:schemeClr val="accent1"/>
                </a:solidFill>
                <a:latin typeface="Arial"/>
                <a:ea typeface="Arial"/>
                <a:cs typeface="Arial"/>
                <a:sym typeface="Arial"/>
              </a:rPr>
              <a:t>30%</a:t>
            </a:r>
            <a:r>
              <a:rPr lang="en-GB" sz="1500" b="0" i="0" u="none" strike="noStrike" cap="none" dirty="0">
                <a:solidFill>
                  <a:schemeClr val="accent4"/>
                </a:solidFill>
                <a:latin typeface="Arial"/>
                <a:ea typeface="Arial"/>
                <a:cs typeface="Arial"/>
                <a:sym typeface="Arial"/>
              </a:rPr>
              <a:t> Ocean Decade Actions</a:t>
            </a:r>
            <a:endParaRPr sz="1500" b="0" i="0" u="none" strike="noStrike" cap="none" dirty="0">
              <a:solidFill>
                <a:schemeClr val="accent4"/>
              </a:solidFill>
              <a:latin typeface="Arial"/>
              <a:ea typeface="Arial"/>
              <a:cs typeface="Arial"/>
              <a:sym typeface="Arial"/>
            </a:endParaRPr>
          </a:p>
        </p:txBody>
      </p:sp>
      <p:sp>
        <p:nvSpPr>
          <p:cNvPr id="423" name="Google Shape;423;g2c0e57b82b6_0_413"/>
          <p:cNvSpPr/>
          <p:nvPr/>
        </p:nvSpPr>
        <p:spPr>
          <a:xfrm>
            <a:off x="78925" y="104150"/>
            <a:ext cx="1765200" cy="17145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4" name="Google Shape;424;g2c0e57b82b6_0_413"/>
          <p:cNvPicPr preferRelativeResize="0"/>
          <p:nvPr/>
        </p:nvPicPr>
        <p:blipFill rotWithShape="1">
          <a:blip r:embed="rId4">
            <a:alphaModFix/>
          </a:blip>
          <a:srcRect/>
          <a:stretch/>
        </p:blipFill>
        <p:spPr>
          <a:xfrm>
            <a:off x="171188" y="256375"/>
            <a:ext cx="1580681" cy="1243800"/>
          </a:xfrm>
          <a:prstGeom prst="rect">
            <a:avLst/>
          </a:prstGeom>
          <a:noFill/>
          <a:ln>
            <a:noFill/>
          </a:ln>
        </p:spPr>
      </p:pic>
      <p:pic>
        <p:nvPicPr>
          <p:cNvPr id="425" name="Google Shape;425;g2c0e57b82b6_0_413"/>
          <p:cNvPicPr preferRelativeResize="0"/>
          <p:nvPr/>
        </p:nvPicPr>
        <p:blipFill rotWithShape="1">
          <a:blip r:embed="rId5">
            <a:alphaModFix/>
          </a:blip>
          <a:srcRect l="-1003" r="28806" b="-22789"/>
          <a:stretch/>
        </p:blipFill>
        <p:spPr>
          <a:xfrm>
            <a:off x="4685275" y="3951599"/>
            <a:ext cx="2846824" cy="1980652"/>
          </a:xfrm>
          <a:prstGeom prst="rect">
            <a:avLst/>
          </a:prstGeom>
          <a:noFill/>
          <a:ln>
            <a:noFill/>
          </a:ln>
        </p:spPr>
      </p:pic>
      <p:pic>
        <p:nvPicPr>
          <p:cNvPr id="426" name="Google Shape;426;g2c0e57b82b6_0_413"/>
          <p:cNvPicPr preferRelativeResize="0"/>
          <p:nvPr/>
        </p:nvPicPr>
        <p:blipFill rotWithShape="1">
          <a:blip r:embed="rId6">
            <a:alphaModFix/>
          </a:blip>
          <a:srcRect/>
          <a:stretch/>
        </p:blipFill>
        <p:spPr>
          <a:xfrm>
            <a:off x="1060997" y="3868625"/>
            <a:ext cx="3576351" cy="1895150"/>
          </a:xfrm>
          <a:prstGeom prst="rect">
            <a:avLst/>
          </a:prstGeom>
          <a:noFill/>
          <a:ln>
            <a:noFill/>
          </a:ln>
        </p:spPr>
      </p:pic>
      <p:pic>
        <p:nvPicPr>
          <p:cNvPr id="427" name="Google Shape;427;g2c0e57b82b6_0_413" descr="A logo with a globe and text&#10;&#10;Description automatically generated"/>
          <p:cNvPicPr preferRelativeResize="0"/>
          <p:nvPr/>
        </p:nvPicPr>
        <p:blipFill rotWithShape="1">
          <a:blip r:embed="rId7">
            <a:alphaModFix/>
          </a:blip>
          <a:srcRect t="36273" b="30442"/>
          <a:stretch/>
        </p:blipFill>
        <p:spPr>
          <a:xfrm>
            <a:off x="8180050" y="2639850"/>
            <a:ext cx="2344452" cy="780300"/>
          </a:xfrm>
          <a:prstGeom prst="rect">
            <a:avLst/>
          </a:prstGeom>
          <a:noFill/>
          <a:ln>
            <a:noFill/>
          </a:ln>
        </p:spPr>
      </p:pic>
      <p:cxnSp>
        <p:nvCxnSpPr>
          <p:cNvPr id="428" name="Google Shape;428;g2c0e57b82b6_0_413"/>
          <p:cNvCxnSpPr/>
          <p:nvPr/>
        </p:nvCxnSpPr>
        <p:spPr>
          <a:xfrm>
            <a:off x="7545613" y="582225"/>
            <a:ext cx="19200" cy="5409600"/>
          </a:xfrm>
          <a:prstGeom prst="straightConnector1">
            <a:avLst/>
          </a:prstGeom>
          <a:noFill/>
          <a:ln w="19050" cap="flat" cmpd="sng">
            <a:solidFill>
              <a:schemeClr val="accent1"/>
            </a:solidFill>
            <a:prstDash val="solid"/>
            <a:round/>
            <a:headEnd type="none" w="sm" len="sm"/>
            <a:tailEnd type="none" w="sm" len="sm"/>
          </a:ln>
        </p:spPr>
      </p:cxnSp>
      <p:cxnSp>
        <p:nvCxnSpPr>
          <p:cNvPr id="429" name="Google Shape;429;g2c0e57b82b6_0_413"/>
          <p:cNvCxnSpPr/>
          <p:nvPr/>
        </p:nvCxnSpPr>
        <p:spPr>
          <a:xfrm rot="10800000" flipH="1">
            <a:off x="7559750" y="3592138"/>
            <a:ext cx="3745800" cy="13200"/>
          </a:xfrm>
          <a:prstGeom prst="straightConnector1">
            <a:avLst/>
          </a:prstGeom>
          <a:noFill/>
          <a:ln w="19050" cap="flat" cmpd="sng">
            <a:solidFill>
              <a:schemeClr val="accent1"/>
            </a:solidFill>
            <a:prstDash val="solid"/>
            <a:round/>
            <a:headEnd type="none" w="sm" len="sm"/>
            <a:tailEnd type="none" w="sm" len="sm"/>
          </a:ln>
        </p:spPr>
      </p:cxnSp>
      <p:sp>
        <p:nvSpPr>
          <p:cNvPr id="430" name="Google Shape;430;g2c0e57b82b6_0_413"/>
          <p:cNvSpPr txBox="1"/>
          <p:nvPr/>
        </p:nvSpPr>
        <p:spPr>
          <a:xfrm>
            <a:off x="7859026" y="3777350"/>
            <a:ext cx="29865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GB" sz="1600" b="1">
                <a:solidFill>
                  <a:schemeClr val="accent1"/>
                </a:solidFill>
              </a:rPr>
              <a:t>Ocean Decade Challenge 7</a:t>
            </a:r>
            <a:endParaRPr sz="1600" b="1" i="0" u="none" strike="noStrike" cap="none">
              <a:solidFill>
                <a:schemeClr val="accent1"/>
              </a:solidFill>
              <a:latin typeface="Arial"/>
              <a:ea typeface="Arial"/>
              <a:cs typeface="Arial"/>
              <a:sym typeface="Arial"/>
            </a:endParaRPr>
          </a:p>
        </p:txBody>
      </p:sp>
      <p:sp>
        <p:nvSpPr>
          <p:cNvPr id="431" name="Google Shape;431;g2c0e57b82b6_0_413"/>
          <p:cNvSpPr txBox="1"/>
          <p:nvPr/>
        </p:nvSpPr>
        <p:spPr>
          <a:xfrm>
            <a:off x="8180050" y="4544350"/>
            <a:ext cx="1580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GB" b="1">
                <a:solidFill>
                  <a:schemeClr val="accent1"/>
                </a:solidFill>
              </a:rPr>
              <a:t>Vision 2030 White Paper</a:t>
            </a:r>
            <a:endParaRPr b="0" i="0" u="none" strike="noStrike" cap="none">
              <a:solidFill>
                <a:schemeClr val="accent4"/>
              </a:solidFill>
              <a:latin typeface="Arial"/>
              <a:ea typeface="Arial"/>
              <a:cs typeface="Arial"/>
              <a:sym typeface="Arial"/>
            </a:endParaRPr>
          </a:p>
        </p:txBody>
      </p:sp>
      <p:sp>
        <p:nvSpPr>
          <p:cNvPr id="432" name="Google Shape;432;g2c0e57b82b6_0_413"/>
          <p:cNvSpPr txBox="1"/>
          <p:nvPr/>
        </p:nvSpPr>
        <p:spPr>
          <a:xfrm>
            <a:off x="7932650" y="549585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u="sng">
                <a:solidFill>
                  <a:schemeClr val="hlink"/>
                </a:solidFill>
                <a:hlinkClick r:id="rId8"/>
              </a:rPr>
              <a:t>https://oceanexpert.org/document/33599</a:t>
            </a:r>
            <a:r>
              <a:rPr lang="en-GB" sz="1100"/>
              <a:t> </a:t>
            </a:r>
            <a:endParaRPr sz="1100"/>
          </a:p>
        </p:txBody>
      </p:sp>
      <p:pic>
        <p:nvPicPr>
          <p:cNvPr id="433" name="Google Shape;433;g2c0e57b82b6_0_413"/>
          <p:cNvPicPr preferRelativeResize="0"/>
          <p:nvPr/>
        </p:nvPicPr>
        <p:blipFill rotWithShape="1">
          <a:blip r:embed="rId9">
            <a:alphaModFix/>
          </a:blip>
          <a:srcRect l="8834" t="6388" r="7817" b="5984"/>
          <a:stretch/>
        </p:blipFill>
        <p:spPr>
          <a:xfrm>
            <a:off x="9642097" y="4230250"/>
            <a:ext cx="1183078" cy="1243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2da88d5c573_0_2938"/>
          <p:cNvPicPr preferRelativeResize="0"/>
          <p:nvPr/>
        </p:nvPicPr>
        <p:blipFill rotWithShape="1">
          <a:blip r:embed="rId3">
            <a:alphaModFix/>
          </a:blip>
          <a:srcRect/>
          <a:stretch/>
        </p:blipFill>
        <p:spPr>
          <a:xfrm>
            <a:off x="105450" y="0"/>
            <a:ext cx="11981102" cy="6744800"/>
          </a:xfrm>
          <a:prstGeom prst="rect">
            <a:avLst/>
          </a:prstGeom>
          <a:noFill/>
          <a:ln>
            <a:noFill/>
          </a:ln>
        </p:spPr>
      </p:pic>
      <p:grpSp>
        <p:nvGrpSpPr>
          <p:cNvPr id="451" name="Google Shape;451;g2da88d5c573_0_2938"/>
          <p:cNvGrpSpPr/>
          <p:nvPr/>
        </p:nvGrpSpPr>
        <p:grpSpPr>
          <a:xfrm>
            <a:off x="9866163" y="1549252"/>
            <a:ext cx="1013779" cy="1014475"/>
            <a:chOff x="5753448" y="921465"/>
            <a:chExt cx="773700" cy="773700"/>
          </a:xfrm>
        </p:grpSpPr>
        <p:sp>
          <p:nvSpPr>
            <p:cNvPr id="452" name="Google Shape;452;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3" name="Google Shape;453;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454" name="Google Shape;454;g2da88d5c573_0_2938"/>
          <p:cNvGrpSpPr/>
          <p:nvPr/>
        </p:nvGrpSpPr>
        <p:grpSpPr>
          <a:xfrm>
            <a:off x="6096084" y="1198878"/>
            <a:ext cx="465115" cy="472858"/>
            <a:chOff x="2722033" y="1583266"/>
            <a:chExt cx="354968" cy="360630"/>
          </a:xfrm>
        </p:grpSpPr>
        <p:sp>
          <p:nvSpPr>
            <p:cNvPr id="455" name="Google Shape;455;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6" name="Google Shape;456;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57" name="Google Shape;457;g2da88d5c573_0_2938"/>
          <p:cNvGrpSpPr/>
          <p:nvPr/>
        </p:nvGrpSpPr>
        <p:grpSpPr>
          <a:xfrm>
            <a:off x="5682874" y="1437253"/>
            <a:ext cx="465115" cy="472858"/>
            <a:chOff x="2722033" y="1583266"/>
            <a:chExt cx="354968" cy="360630"/>
          </a:xfrm>
        </p:grpSpPr>
        <p:sp>
          <p:nvSpPr>
            <p:cNvPr id="458" name="Google Shape;458;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59" name="Google Shape;459;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0" name="Google Shape;460;g2da88d5c573_0_2938"/>
          <p:cNvGrpSpPr/>
          <p:nvPr/>
        </p:nvGrpSpPr>
        <p:grpSpPr>
          <a:xfrm>
            <a:off x="6035593" y="1810464"/>
            <a:ext cx="465115" cy="472858"/>
            <a:chOff x="2722033" y="1583266"/>
            <a:chExt cx="354968" cy="360630"/>
          </a:xfrm>
        </p:grpSpPr>
        <p:sp>
          <p:nvSpPr>
            <p:cNvPr id="461" name="Google Shape;461;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2" name="Google Shape;462;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3" name="Google Shape;463;g2da88d5c573_0_2938"/>
          <p:cNvGrpSpPr/>
          <p:nvPr/>
        </p:nvGrpSpPr>
        <p:grpSpPr>
          <a:xfrm>
            <a:off x="6395612" y="1977013"/>
            <a:ext cx="465115" cy="472858"/>
            <a:chOff x="2722033" y="1583266"/>
            <a:chExt cx="354968" cy="360630"/>
          </a:xfrm>
        </p:grpSpPr>
        <p:sp>
          <p:nvSpPr>
            <p:cNvPr id="464" name="Google Shape;464;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5" name="Google Shape;465;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6" name="Google Shape;466;g2da88d5c573_0_2938"/>
          <p:cNvGrpSpPr/>
          <p:nvPr/>
        </p:nvGrpSpPr>
        <p:grpSpPr>
          <a:xfrm>
            <a:off x="5243248" y="1782670"/>
            <a:ext cx="465115" cy="472858"/>
            <a:chOff x="2722033" y="1583266"/>
            <a:chExt cx="354968" cy="360630"/>
          </a:xfrm>
        </p:grpSpPr>
        <p:sp>
          <p:nvSpPr>
            <p:cNvPr id="467" name="Google Shape;467;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68" name="Google Shape;468;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69" name="Google Shape;469;g2da88d5c573_0_2938"/>
          <p:cNvGrpSpPr/>
          <p:nvPr/>
        </p:nvGrpSpPr>
        <p:grpSpPr>
          <a:xfrm>
            <a:off x="3934202" y="1542614"/>
            <a:ext cx="465115" cy="472858"/>
            <a:chOff x="2722033" y="1583266"/>
            <a:chExt cx="354968" cy="360630"/>
          </a:xfrm>
        </p:grpSpPr>
        <p:sp>
          <p:nvSpPr>
            <p:cNvPr id="470" name="Google Shape;470;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1" name="Google Shape;471;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2" name="Google Shape;472;g2da88d5c573_0_2938"/>
          <p:cNvGrpSpPr/>
          <p:nvPr/>
        </p:nvGrpSpPr>
        <p:grpSpPr>
          <a:xfrm>
            <a:off x="3224210" y="2028343"/>
            <a:ext cx="465115" cy="472858"/>
            <a:chOff x="2722033" y="1583266"/>
            <a:chExt cx="354968" cy="360630"/>
          </a:xfrm>
        </p:grpSpPr>
        <p:sp>
          <p:nvSpPr>
            <p:cNvPr id="473" name="Google Shape;473;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4" name="Google Shape;474;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5" name="Google Shape;475;g2da88d5c573_0_2938"/>
          <p:cNvGrpSpPr/>
          <p:nvPr/>
        </p:nvGrpSpPr>
        <p:grpSpPr>
          <a:xfrm>
            <a:off x="4155616" y="4143606"/>
            <a:ext cx="465115" cy="472858"/>
            <a:chOff x="2722033" y="1583266"/>
            <a:chExt cx="354968" cy="360630"/>
          </a:xfrm>
        </p:grpSpPr>
        <p:sp>
          <p:nvSpPr>
            <p:cNvPr id="476" name="Google Shape;476;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77" name="Google Shape;477;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78" name="Google Shape;478;g2da88d5c573_0_2938"/>
          <p:cNvGrpSpPr/>
          <p:nvPr/>
        </p:nvGrpSpPr>
        <p:grpSpPr>
          <a:xfrm>
            <a:off x="3617577" y="5020707"/>
            <a:ext cx="465115" cy="472858"/>
            <a:chOff x="2722033" y="1583266"/>
            <a:chExt cx="354968" cy="360630"/>
          </a:xfrm>
        </p:grpSpPr>
        <p:sp>
          <p:nvSpPr>
            <p:cNvPr id="479" name="Google Shape;479;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0" name="Google Shape;480;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1" name="Google Shape;481;g2da88d5c573_0_2938"/>
          <p:cNvGrpSpPr/>
          <p:nvPr/>
        </p:nvGrpSpPr>
        <p:grpSpPr>
          <a:xfrm>
            <a:off x="6252309" y="4732041"/>
            <a:ext cx="465115" cy="472858"/>
            <a:chOff x="2722033" y="1583266"/>
            <a:chExt cx="354968" cy="360630"/>
          </a:xfrm>
        </p:grpSpPr>
        <p:sp>
          <p:nvSpPr>
            <p:cNvPr id="482" name="Google Shape;482;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3" name="Google Shape;483;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4" name="Google Shape;484;g2da88d5c573_0_2938"/>
          <p:cNvGrpSpPr/>
          <p:nvPr/>
        </p:nvGrpSpPr>
        <p:grpSpPr>
          <a:xfrm>
            <a:off x="7250734" y="3925727"/>
            <a:ext cx="465115" cy="472858"/>
            <a:chOff x="2722033" y="1583266"/>
            <a:chExt cx="354968" cy="360630"/>
          </a:xfrm>
        </p:grpSpPr>
        <p:sp>
          <p:nvSpPr>
            <p:cNvPr id="485" name="Google Shape;485;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6" name="Google Shape;486;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87" name="Google Shape;487;g2da88d5c573_0_2938"/>
          <p:cNvGrpSpPr/>
          <p:nvPr/>
        </p:nvGrpSpPr>
        <p:grpSpPr>
          <a:xfrm>
            <a:off x="7417138" y="4180663"/>
            <a:ext cx="465115" cy="472858"/>
            <a:chOff x="2722033" y="1583266"/>
            <a:chExt cx="354968" cy="360630"/>
          </a:xfrm>
        </p:grpSpPr>
        <p:sp>
          <p:nvSpPr>
            <p:cNvPr id="488" name="Google Shape;488;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9" name="Google Shape;489;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0" name="Google Shape;490;g2da88d5c573_0_2938"/>
          <p:cNvGrpSpPr/>
          <p:nvPr/>
        </p:nvGrpSpPr>
        <p:grpSpPr>
          <a:xfrm>
            <a:off x="10828176" y="5020705"/>
            <a:ext cx="465115" cy="472858"/>
            <a:chOff x="2722033" y="1583266"/>
            <a:chExt cx="354968" cy="360630"/>
          </a:xfrm>
        </p:grpSpPr>
        <p:sp>
          <p:nvSpPr>
            <p:cNvPr id="491" name="Google Shape;491;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2" name="Google Shape;492;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3" name="Google Shape;493;g2da88d5c573_0_2938"/>
          <p:cNvGrpSpPr/>
          <p:nvPr/>
        </p:nvGrpSpPr>
        <p:grpSpPr>
          <a:xfrm>
            <a:off x="10628699" y="3452910"/>
            <a:ext cx="465115" cy="472858"/>
            <a:chOff x="2722033" y="1583266"/>
            <a:chExt cx="354968" cy="360630"/>
          </a:xfrm>
        </p:grpSpPr>
        <p:sp>
          <p:nvSpPr>
            <p:cNvPr id="494" name="Google Shape;494;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5" name="Google Shape;495;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6" name="Google Shape;496;g2da88d5c573_0_2938"/>
          <p:cNvGrpSpPr/>
          <p:nvPr/>
        </p:nvGrpSpPr>
        <p:grpSpPr>
          <a:xfrm>
            <a:off x="9624687" y="3235031"/>
            <a:ext cx="465115" cy="472858"/>
            <a:chOff x="2722033" y="1583266"/>
            <a:chExt cx="354968" cy="360630"/>
          </a:xfrm>
        </p:grpSpPr>
        <p:sp>
          <p:nvSpPr>
            <p:cNvPr id="497" name="Google Shape;497;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98" name="Google Shape;498;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499" name="Google Shape;499;g2da88d5c573_0_2938"/>
          <p:cNvGrpSpPr/>
          <p:nvPr/>
        </p:nvGrpSpPr>
        <p:grpSpPr>
          <a:xfrm>
            <a:off x="9334506" y="2363519"/>
            <a:ext cx="465115" cy="472858"/>
            <a:chOff x="2722033" y="1583266"/>
            <a:chExt cx="354968" cy="360630"/>
          </a:xfrm>
        </p:grpSpPr>
        <p:sp>
          <p:nvSpPr>
            <p:cNvPr id="500" name="Google Shape;500;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1" name="Google Shape;501;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502" name="Google Shape;502;g2da88d5c573_0_2938"/>
          <p:cNvGrpSpPr/>
          <p:nvPr/>
        </p:nvGrpSpPr>
        <p:grpSpPr>
          <a:xfrm>
            <a:off x="9572562" y="1435285"/>
            <a:ext cx="465115" cy="472858"/>
            <a:chOff x="2722033" y="1583266"/>
            <a:chExt cx="354968" cy="360630"/>
          </a:xfrm>
        </p:grpSpPr>
        <p:sp>
          <p:nvSpPr>
            <p:cNvPr id="503" name="Google Shape;503;g2da88d5c573_0_2938"/>
            <p:cNvSpPr/>
            <p:nvPr/>
          </p:nvSpPr>
          <p:spPr>
            <a:xfrm>
              <a:off x="2730501" y="1597396"/>
              <a:ext cx="346500" cy="346500"/>
            </a:xfrm>
            <a:prstGeom prst="ellipse">
              <a:avLst/>
            </a:prstGeom>
            <a:solidFill>
              <a:srgbClr val="F38417">
                <a:alpha val="623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4" name="Google Shape;504;g2da88d5c573_0_2938"/>
            <p:cNvPicPr preferRelativeResize="0"/>
            <p:nvPr/>
          </p:nvPicPr>
          <p:blipFill rotWithShape="1">
            <a:blip r:embed="rId5">
              <a:alphaModFix/>
            </a:blip>
            <a:srcRect/>
            <a:stretch/>
          </p:blipFill>
          <p:spPr>
            <a:xfrm>
              <a:off x="2722033" y="1583266"/>
              <a:ext cx="346435" cy="360563"/>
            </a:xfrm>
            <a:prstGeom prst="rect">
              <a:avLst/>
            </a:prstGeom>
            <a:noFill/>
            <a:ln>
              <a:noFill/>
            </a:ln>
          </p:spPr>
        </p:pic>
      </p:grpSp>
      <p:grpSp>
        <p:nvGrpSpPr>
          <p:cNvPr id="505" name="Google Shape;505;g2da88d5c573_0_2938"/>
          <p:cNvGrpSpPr/>
          <p:nvPr/>
        </p:nvGrpSpPr>
        <p:grpSpPr>
          <a:xfrm>
            <a:off x="4445641" y="1190209"/>
            <a:ext cx="1013779" cy="1023196"/>
            <a:chOff x="3320653" y="914792"/>
            <a:chExt cx="773700" cy="780351"/>
          </a:xfrm>
        </p:grpSpPr>
        <p:sp>
          <p:nvSpPr>
            <p:cNvPr id="506" name="Google Shape;506;g2da88d5c573_0_2938"/>
            <p:cNvSpPr/>
            <p:nvPr/>
          </p:nvSpPr>
          <p:spPr>
            <a:xfrm>
              <a:off x="3320653" y="914792"/>
              <a:ext cx="773700" cy="773700"/>
            </a:xfrm>
            <a:prstGeom prst="ellipse">
              <a:avLst/>
            </a:prstGeom>
            <a:solidFill>
              <a:srgbClr val="0085C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07" name="Google Shape;507;g2da88d5c573_0_2938"/>
            <p:cNvPicPr preferRelativeResize="0"/>
            <p:nvPr/>
          </p:nvPicPr>
          <p:blipFill rotWithShape="1">
            <a:blip r:embed="rId6">
              <a:alphaModFix/>
            </a:blip>
            <a:srcRect/>
            <a:stretch/>
          </p:blipFill>
          <p:spPr>
            <a:xfrm>
              <a:off x="3343432" y="935843"/>
              <a:ext cx="729549" cy="759300"/>
            </a:xfrm>
            <a:prstGeom prst="rect">
              <a:avLst/>
            </a:prstGeom>
            <a:noFill/>
            <a:ln>
              <a:noFill/>
            </a:ln>
          </p:spPr>
        </p:pic>
      </p:grpSp>
      <p:grpSp>
        <p:nvGrpSpPr>
          <p:cNvPr id="508" name="Google Shape;508;g2da88d5c573_0_2938"/>
          <p:cNvGrpSpPr/>
          <p:nvPr/>
        </p:nvGrpSpPr>
        <p:grpSpPr>
          <a:xfrm>
            <a:off x="4028701" y="1977021"/>
            <a:ext cx="1013779" cy="1014475"/>
            <a:chOff x="2980729" y="1516133"/>
            <a:chExt cx="773700" cy="773700"/>
          </a:xfrm>
        </p:grpSpPr>
        <p:sp>
          <p:nvSpPr>
            <p:cNvPr id="509" name="Google Shape;509;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0" name="Google Shape;510;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1" name="Google Shape;511;g2da88d5c573_0_2938"/>
          <p:cNvGrpSpPr/>
          <p:nvPr/>
        </p:nvGrpSpPr>
        <p:grpSpPr>
          <a:xfrm>
            <a:off x="6731870" y="4380214"/>
            <a:ext cx="745305" cy="746002"/>
            <a:chOff x="2980729" y="1516133"/>
            <a:chExt cx="773700" cy="773700"/>
          </a:xfrm>
        </p:grpSpPr>
        <p:sp>
          <p:nvSpPr>
            <p:cNvPr id="512" name="Google Shape;512;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3" name="Google Shape;513;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4" name="Google Shape;514;g2da88d5c573_0_2938"/>
          <p:cNvGrpSpPr/>
          <p:nvPr/>
        </p:nvGrpSpPr>
        <p:grpSpPr>
          <a:xfrm>
            <a:off x="9389395" y="1734200"/>
            <a:ext cx="745305" cy="746002"/>
            <a:chOff x="2980729" y="1516133"/>
            <a:chExt cx="773700" cy="773700"/>
          </a:xfrm>
        </p:grpSpPr>
        <p:sp>
          <p:nvSpPr>
            <p:cNvPr id="515" name="Google Shape;515;g2da88d5c573_0_2938"/>
            <p:cNvSpPr/>
            <p:nvPr/>
          </p:nvSpPr>
          <p:spPr>
            <a:xfrm>
              <a:off x="2980729" y="1516133"/>
              <a:ext cx="773700" cy="773700"/>
            </a:xfrm>
            <a:prstGeom prst="ellipse">
              <a:avLst/>
            </a:prstGeom>
            <a:solidFill>
              <a:srgbClr val="769B4E">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6" name="Google Shape;516;g2da88d5c573_0_2938"/>
            <p:cNvPicPr preferRelativeResize="0"/>
            <p:nvPr/>
          </p:nvPicPr>
          <p:blipFill rotWithShape="1">
            <a:blip r:embed="rId7">
              <a:alphaModFix/>
            </a:blip>
            <a:srcRect/>
            <a:stretch/>
          </p:blipFill>
          <p:spPr>
            <a:xfrm>
              <a:off x="3037498" y="1572587"/>
              <a:ext cx="655016" cy="681728"/>
            </a:xfrm>
            <a:prstGeom prst="rect">
              <a:avLst/>
            </a:prstGeom>
            <a:noFill/>
            <a:ln>
              <a:noFill/>
            </a:ln>
          </p:spPr>
        </p:pic>
      </p:grpSp>
      <p:grpSp>
        <p:nvGrpSpPr>
          <p:cNvPr id="517" name="Google Shape;517;g2da88d5c573_0_2938"/>
          <p:cNvGrpSpPr/>
          <p:nvPr/>
        </p:nvGrpSpPr>
        <p:grpSpPr>
          <a:xfrm>
            <a:off x="8260053" y="2642460"/>
            <a:ext cx="810064" cy="810838"/>
            <a:chOff x="5753448" y="921465"/>
            <a:chExt cx="773700" cy="773700"/>
          </a:xfrm>
        </p:grpSpPr>
        <p:sp>
          <p:nvSpPr>
            <p:cNvPr id="518" name="Google Shape;518;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19" name="Google Shape;519;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520" name="Google Shape;520;g2da88d5c573_0_2938"/>
          <p:cNvGrpSpPr/>
          <p:nvPr/>
        </p:nvGrpSpPr>
        <p:grpSpPr>
          <a:xfrm>
            <a:off x="2859913" y="2519976"/>
            <a:ext cx="810064" cy="810838"/>
            <a:chOff x="5753448" y="921465"/>
            <a:chExt cx="773700" cy="773700"/>
          </a:xfrm>
        </p:grpSpPr>
        <p:sp>
          <p:nvSpPr>
            <p:cNvPr id="521" name="Google Shape;521;g2da88d5c573_0_2938"/>
            <p:cNvSpPr/>
            <p:nvPr/>
          </p:nvSpPr>
          <p:spPr>
            <a:xfrm>
              <a:off x="5753448" y="921465"/>
              <a:ext cx="773700" cy="773700"/>
            </a:xfrm>
            <a:prstGeom prst="ellipse">
              <a:avLst/>
            </a:prstGeom>
            <a:solidFill>
              <a:srgbClr val="C12320">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2" name="Google Shape;522;g2da88d5c573_0_2938"/>
            <p:cNvPicPr preferRelativeResize="0"/>
            <p:nvPr/>
          </p:nvPicPr>
          <p:blipFill rotWithShape="1">
            <a:blip r:embed="rId4">
              <a:alphaModFix/>
            </a:blip>
            <a:srcRect/>
            <a:stretch/>
          </p:blipFill>
          <p:spPr>
            <a:xfrm>
              <a:off x="5824714" y="977872"/>
              <a:ext cx="624997" cy="650485"/>
            </a:xfrm>
            <a:prstGeom prst="rect">
              <a:avLst/>
            </a:prstGeom>
            <a:noFill/>
            <a:ln>
              <a:noFill/>
            </a:ln>
          </p:spPr>
        </p:pic>
      </p:grpSp>
      <p:grpSp>
        <p:nvGrpSpPr>
          <p:cNvPr id="523" name="Google Shape;523;g2da88d5c573_0_2938"/>
          <p:cNvGrpSpPr/>
          <p:nvPr/>
        </p:nvGrpSpPr>
        <p:grpSpPr>
          <a:xfrm>
            <a:off x="3536133" y="1847868"/>
            <a:ext cx="810945" cy="811502"/>
            <a:chOff x="4227182" y="1985426"/>
            <a:chExt cx="618900" cy="618900"/>
          </a:xfrm>
        </p:grpSpPr>
        <p:sp>
          <p:nvSpPr>
            <p:cNvPr id="524" name="Google Shape;524;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5" name="Google Shape;525;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26" name="Google Shape;526;g2da88d5c573_0_2938"/>
          <p:cNvGrpSpPr/>
          <p:nvPr/>
        </p:nvGrpSpPr>
        <p:grpSpPr>
          <a:xfrm>
            <a:off x="2161683" y="2920054"/>
            <a:ext cx="688031" cy="688588"/>
            <a:chOff x="4227182" y="1985426"/>
            <a:chExt cx="618900" cy="618900"/>
          </a:xfrm>
        </p:grpSpPr>
        <p:sp>
          <p:nvSpPr>
            <p:cNvPr id="527" name="Google Shape;527;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28" name="Google Shape;528;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29" name="Google Shape;529;g2da88d5c573_0_2938"/>
          <p:cNvGrpSpPr/>
          <p:nvPr/>
        </p:nvGrpSpPr>
        <p:grpSpPr>
          <a:xfrm>
            <a:off x="9064524" y="2920054"/>
            <a:ext cx="688031" cy="688588"/>
            <a:chOff x="4227182" y="1985426"/>
            <a:chExt cx="618900" cy="618900"/>
          </a:xfrm>
        </p:grpSpPr>
        <p:sp>
          <p:nvSpPr>
            <p:cNvPr id="530" name="Google Shape;530;g2da88d5c573_0_2938"/>
            <p:cNvSpPr/>
            <p:nvPr/>
          </p:nvSpPr>
          <p:spPr>
            <a:xfrm>
              <a:off x="4227182" y="1985426"/>
              <a:ext cx="618900" cy="618900"/>
            </a:xfrm>
            <a:prstGeom prst="ellipse">
              <a:avLst/>
            </a:prstGeom>
            <a:solidFill>
              <a:srgbClr val="684F9B">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1" name="Google Shape;531;g2da88d5c573_0_2938"/>
            <p:cNvPicPr preferRelativeResize="0"/>
            <p:nvPr/>
          </p:nvPicPr>
          <p:blipFill rotWithShape="1">
            <a:blip r:embed="rId8">
              <a:alphaModFix/>
            </a:blip>
            <a:srcRect/>
            <a:stretch/>
          </p:blipFill>
          <p:spPr>
            <a:xfrm>
              <a:off x="4264480" y="2000908"/>
              <a:ext cx="564900" cy="587936"/>
            </a:xfrm>
            <a:prstGeom prst="rect">
              <a:avLst/>
            </a:prstGeom>
            <a:noFill/>
            <a:ln>
              <a:noFill/>
            </a:ln>
          </p:spPr>
        </p:pic>
      </p:grpSp>
      <p:grpSp>
        <p:nvGrpSpPr>
          <p:cNvPr id="532" name="Google Shape;532;g2da88d5c573_0_2938"/>
          <p:cNvGrpSpPr/>
          <p:nvPr/>
        </p:nvGrpSpPr>
        <p:grpSpPr>
          <a:xfrm>
            <a:off x="4692019" y="2629268"/>
            <a:ext cx="810945" cy="811502"/>
            <a:chOff x="5451584" y="1750949"/>
            <a:chExt cx="618900" cy="618900"/>
          </a:xfrm>
        </p:grpSpPr>
        <p:sp>
          <p:nvSpPr>
            <p:cNvPr id="533" name="Google Shape;533;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4" name="Google Shape;534;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grpSp>
        <p:nvGrpSpPr>
          <p:cNvPr id="535" name="Google Shape;535;g2da88d5c573_0_2938"/>
          <p:cNvGrpSpPr/>
          <p:nvPr/>
        </p:nvGrpSpPr>
        <p:grpSpPr>
          <a:xfrm>
            <a:off x="5603905" y="1846750"/>
            <a:ext cx="525941" cy="526313"/>
            <a:chOff x="5451584" y="1750949"/>
            <a:chExt cx="618900" cy="618900"/>
          </a:xfrm>
        </p:grpSpPr>
        <p:sp>
          <p:nvSpPr>
            <p:cNvPr id="536" name="Google Shape;536;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37" name="Google Shape;537;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grpSp>
        <p:nvGrpSpPr>
          <p:cNvPr id="538" name="Google Shape;538;g2da88d5c573_0_2938"/>
          <p:cNvGrpSpPr/>
          <p:nvPr/>
        </p:nvGrpSpPr>
        <p:grpSpPr>
          <a:xfrm>
            <a:off x="2718856" y="2684145"/>
            <a:ext cx="525941" cy="526313"/>
            <a:chOff x="5451584" y="1750949"/>
            <a:chExt cx="618900" cy="618900"/>
          </a:xfrm>
        </p:grpSpPr>
        <p:sp>
          <p:nvSpPr>
            <p:cNvPr id="539" name="Google Shape;539;g2da88d5c573_0_2938"/>
            <p:cNvSpPr/>
            <p:nvPr/>
          </p:nvSpPr>
          <p:spPr>
            <a:xfrm>
              <a:off x="5451584" y="1750949"/>
              <a:ext cx="618900" cy="618900"/>
            </a:xfrm>
            <a:prstGeom prst="ellipse">
              <a:avLst/>
            </a:prstGeom>
            <a:solidFill>
              <a:srgbClr val="3DB0AD">
                <a:alpha val="6941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540" name="Google Shape;540;g2da88d5c573_0_2938"/>
            <p:cNvPicPr preferRelativeResize="0"/>
            <p:nvPr/>
          </p:nvPicPr>
          <p:blipFill rotWithShape="1">
            <a:blip r:embed="rId9">
              <a:alphaModFix/>
            </a:blip>
            <a:srcRect/>
            <a:stretch/>
          </p:blipFill>
          <p:spPr>
            <a:xfrm>
              <a:off x="5522933" y="1796788"/>
              <a:ext cx="525600" cy="547033"/>
            </a:xfrm>
            <a:prstGeom prst="rect">
              <a:avLst/>
            </a:prstGeom>
            <a:noFill/>
            <a:ln>
              <a:noFill/>
            </a:ln>
          </p:spPr>
        </p:pic>
      </p:grpSp>
      <p:pic>
        <p:nvPicPr>
          <p:cNvPr id="541" name="Google Shape;541;g2da88d5c573_0_2938"/>
          <p:cNvPicPr preferRelativeResize="0"/>
          <p:nvPr/>
        </p:nvPicPr>
        <p:blipFill rotWithShape="1">
          <a:blip r:embed="rId10">
            <a:alphaModFix/>
          </a:blip>
          <a:srcRect/>
          <a:stretch/>
        </p:blipFill>
        <p:spPr>
          <a:xfrm>
            <a:off x="105450" y="4424930"/>
            <a:ext cx="3138995" cy="1664740"/>
          </a:xfrm>
          <a:prstGeom prst="rect">
            <a:avLst/>
          </a:prstGeom>
          <a:noFill/>
          <a:ln>
            <a:noFill/>
          </a:ln>
        </p:spPr>
      </p:pic>
      <p:sp>
        <p:nvSpPr>
          <p:cNvPr id="542" name="Google Shape;542;g2da88d5c573_0_2938"/>
          <p:cNvSpPr txBox="1">
            <a:spLocks noGrp="1"/>
          </p:cNvSpPr>
          <p:nvPr>
            <p:ph type="sldNum" idx="12"/>
          </p:nvPr>
        </p:nvSpPr>
        <p:spPr>
          <a:xfrm>
            <a:off x="11250151"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15</a:t>
            </a:fld>
            <a:endParaRPr/>
          </a:p>
        </p:txBody>
      </p:sp>
      <p:sp>
        <p:nvSpPr>
          <p:cNvPr id="543" name="Google Shape;543;g2da88d5c573_0_2938"/>
          <p:cNvSpPr txBox="1">
            <a:spLocks noGrp="1"/>
          </p:cNvSpPr>
          <p:nvPr>
            <p:ph type="title"/>
          </p:nvPr>
        </p:nvSpPr>
        <p:spPr>
          <a:xfrm>
            <a:off x="419715" y="291225"/>
            <a:ext cx="5013900" cy="431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900"/>
              <a:buNone/>
            </a:pPr>
            <a:r>
              <a:rPr lang="en-GB"/>
              <a:t>Co-design Pilot Areas</a:t>
            </a:r>
            <a:br>
              <a:rPr lang="en-GB"/>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 calcmode="lin" valueType="num">
                                      <p:cBhvr additive="base">
                                        <p:cTn id="7" dur="500"/>
                                        <p:tgtEl>
                                          <p:spTgt spid="454"/>
                                        </p:tgtEl>
                                        <p:attrNameLst>
                                          <p:attrName>ppt_w</p:attrName>
                                        </p:attrNameLst>
                                      </p:cBhvr>
                                      <p:tavLst>
                                        <p:tav tm="0">
                                          <p:val>
                                            <p:strVal val="0"/>
                                          </p:val>
                                        </p:tav>
                                        <p:tav tm="100000">
                                          <p:val>
                                            <p:strVal val="#ppt_w"/>
                                          </p:val>
                                        </p:tav>
                                      </p:tavLst>
                                    </p:anim>
                                    <p:anim calcmode="lin" valueType="num">
                                      <p:cBhvr additive="base">
                                        <p:cTn id="8" dur="500"/>
                                        <p:tgtEl>
                                          <p:spTgt spid="45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00"/>
                                  </p:stCondLst>
                                  <p:childTnLst>
                                    <p:set>
                                      <p:cBhvr>
                                        <p:cTn id="10" dur="1" fill="hold">
                                          <p:stCondLst>
                                            <p:cond delay="0"/>
                                          </p:stCondLst>
                                        </p:cTn>
                                        <p:tgtEl>
                                          <p:spTgt spid="457"/>
                                        </p:tgtEl>
                                        <p:attrNameLst>
                                          <p:attrName>style.visibility</p:attrName>
                                        </p:attrNameLst>
                                      </p:cBhvr>
                                      <p:to>
                                        <p:strVal val="visible"/>
                                      </p:to>
                                    </p:set>
                                    <p:anim calcmode="lin" valueType="num">
                                      <p:cBhvr additive="base">
                                        <p:cTn id="11" dur="500"/>
                                        <p:tgtEl>
                                          <p:spTgt spid="457"/>
                                        </p:tgtEl>
                                        <p:attrNameLst>
                                          <p:attrName>ppt_w</p:attrName>
                                        </p:attrNameLst>
                                      </p:cBhvr>
                                      <p:tavLst>
                                        <p:tav tm="0">
                                          <p:val>
                                            <p:strVal val="0"/>
                                          </p:val>
                                        </p:tav>
                                        <p:tav tm="100000">
                                          <p:val>
                                            <p:strVal val="#ppt_w"/>
                                          </p:val>
                                        </p:tav>
                                      </p:tavLst>
                                    </p:anim>
                                    <p:anim calcmode="lin" valueType="num">
                                      <p:cBhvr additive="base">
                                        <p:cTn id="12" dur="500"/>
                                        <p:tgtEl>
                                          <p:spTgt spid="4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460"/>
                                        </p:tgtEl>
                                        <p:attrNameLst>
                                          <p:attrName>style.visibility</p:attrName>
                                        </p:attrNameLst>
                                      </p:cBhvr>
                                      <p:to>
                                        <p:strVal val="visible"/>
                                      </p:to>
                                    </p:set>
                                    <p:anim calcmode="lin" valueType="num">
                                      <p:cBhvr additive="base">
                                        <p:cTn id="15" dur="500"/>
                                        <p:tgtEl>
                                          <p:spTgt spid="460"/>
                                        </p:tgtEl>
                                        <p:attrNameLst>
                                          <p:attrName>ppt_w</p:attrName>
                                        </p:attrNameLst>
                                      </p:cBhvr>
                                      <p:tavLst>
                                        <p:tav tm="0">
                                          <p:val>
                                            <p:strVal val="0"/>
                                          </p:val>
                                        </p:tav>
                                        <p:tav tm="100000">
                                          <p:val>
                                            <p:strVal val="#ppt_w"/>
                                          </p:val>
                                        </p:tav>
                                      </p:tavLst>
                                    </p:anim>
                                    <p:anim calcmode="lin" valueType="num">
                                      <p:cBhvr additive="base">
                                        <p:cTn id="16" dur="500"/>
                                        <p:tgtEl>
                                          <p:spTgt spid="4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463"/>
                                        </p:tgtEl>
                                        <p:attrNameLst>
                                          <p:attrName>style.visibility</p:attrName>
                                        </p:attrNameLst>
                                      </p:cBhvr>
                                      <p:to>
                                        <p:strVal val="visible"/>
                                      </p:to>
                                    </p:set>
                                    <p:anim calcmode="lin" valueType="num">
                                      <p:cBhvr additive="base">
                                        <p:cTn id="19" dur="500"/>
                                        <p:tgtEl>
                                          <p:spTgt spid="463"/>
                                        </p:tgtEl>
                                        <p:attrNameLst>
                                          <p:attrName>ppt_w</p:attrName>
                                        </p:attrNameLst>
                                      </p:cBhvr>
                                      <p:tavLst>
                                        <p:tav tm="0">
                                          <p:val>
                                            <p:strVal val="0"/>
                                          </p:val>
                                        </p:tav>
                                        <p:tav tm="100000">
                                          <p:val>
                                            <p:strVal val="#ppt_w"/>
                                          </p:val>
                                        </p:tav>
                                      </p:tavLst>
                                    </p:anim>
                                    <p:anim calcmode="lin" valueType="num">
                                      <p:cBhvr additive="base">
                                        <p:cTn id="20" dur="500"/>
                                        <p:tgtEl>
                                          <p:spTgt spid="46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400"/>
                                  </p:stCondLst>
                                  <p:childTnLst>
                                    <p:set>
                                      <p:cBhvr>
                                        <p:cTn id="22" dur="1" fill="hold">
                                          <p:stCondLst>
                                            <p:cond delay="0"/>
                                          </p:stCondLst>
                                        </p:cTn>
                                        <p:tgtEl>
                                          <p:spTgt spid="466"/>
                                        </p:tgtEl>
                                        <p:attrNameLst>
                                          <p:attrName>style.visibility</p:attrName>
                                        </p:attrNameLst>
                                      </p:cBhvr>
                                      <p:to>
                                        <p:strVal val="visible"/>
                                      </p:to>
                                    </p:set>
                                    <p:anim calcmode="lin" valueType="num">
                                      <p:cBhvr additive="base">
                                        <p:cTn id="23" dur="500"/>
                                        <p:tgtEl>
                                          <p:spTgt spid="466"/>
                                        </p:tgtEl>
                                        <p:attrNameLst>
                                          <p:attrName>ppt_w</p:attrName>
                                        </p:attrNameLst>
                                      </p:cBhvr>
                                      <p:tavLst>
                                        <p:tav tm="0">
                                          <p:val>
                                            <p:strVal val="0"/>
                                          </p:val>
                                        </p:tav>
                                        <p:tav tm="100000">
                                          <p:val>
                                            <p:strVal val="#ppt_w"/>
                                          </p:val>
                                        </p:tav>
                                      </p:tavLst>
                                    </p:anim>
                                    <p:anim calcmode="lin" valueType="num">
                                      <p:cBhvr additive="base">
                                        <p:cTn id="24" dur="500"/>
                                        <p:tgtEl>
                                          <p:spTgt spid="46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500"/>
                                  </p:stCondLst>
                                  <p:childTnLst>
                                    <p:set>
                                      <p:cBhvr>
                                        <p:cTn id="26" dur="1" fill="hold">
                                          <p:stCondLst>
                                            <p:cond delay="0"/>
                                          </p:stCondLst>
                                        </p:cTn>
                                        <p:tgtEl>
                                          <p:spTgt spid="469"/>
                                        </p:tgtEl>
                                        <p:attrNameLst>
                                          <p:attrName>style.visibility</p:attrName>
                                        </p:attrNameLst>
                                      </p:cBhvr>
                                      <p:to>
                                        <p:strVal val="visible"/>
                                      </p:to>
                                    </p:set>
                                    <p:anim calcmode="lin" valueType="num">
                                      <p:cBhvr additive="base">
                                        <p:cTn id="27" dur="500"/>
                                        <p:tgtEl>
                                          <p:spTgt spid="469"/>
                                        </p:tgtEl>
                                        <p:attrNameLst>
                                          <p:attrName>ppt_w</p:attrName>
                                        </p:attrNameLst>
                                      </p:cBhvr>
                                      <p:tavLst>
                                        <p:tav tm="0">
                                          <p:val>
                                            <p:strVal val="0"/>
                                          </p:val>
                                        </p:tav>
                                        <p:tav tm="100000">
                                          <p:val>
                                            <p:strVal val="#ppt_w"/>
                                          </p:val>
                                        </p:tav>
                                      </p:tavLst>
                                    </p:anim>
                                    <p:anim calcmode="lin" valueType="num">
                                      <p:cBhvr additive="base">
                                        <p:cTn id="28" dur="500"/>
                                        <p:tgtEl>
                                          <p:spTgt spid="46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600"/>
                                  </p:stCondLst>
                                  <p:childTnLst>
                                    <p:set>
                                      <p:cBhvr>
                                        <p:cTn id="30" dur="1" fill="hold">
                                          <p:stCondLst>
                                            <p:cond delay="0"/>
                                          </p:stCondLst>
                                        </p:cTn>
                                        <p:tgtEl>
                                          <p:spTgt spid="472"/>
                                        </p:tgtEl>
                                        <p:attrNameLst>
                                          <p:attrName>style.visibility</p:attrName>
                                        </p:attrNameLst>
                                      </p:cBhvr>
                                      <p:to>
                                        <p:strVal val="visible"/>
                                      </p:to>
                                    </p:set>
                                    <p:anim calcmode="lin" valueType="num">
                                      <p:cBhvr additive="base">
                                        <p:cTn id="31" dur="500"/>
                                        <p:tgtEl>
                                          <p:spTgt spid="472"/>
                                        </p:tgtEl>
                                        <p:attrNameLst>
                                          <p:attrName>ppt_w</p:attrName>
                                        </p:attrNameLst>
                                      </p:cBhvr>
                                      <p:tavLst>
                                        <p:tav tm="0">
                                          <p:val>
                                            <p:strVal val="0"/>
                                          </p:val>
                                        </p:tav>
                                        <p:tav tm="100000">
                                          <p:val>
                                            <p:strVal val="#ppt_w"/>
                                          </p:val>
                                        </p:tav>
                                      </p:tavLst>
                                    </p:anim>
                                    <p:anim calcmode="lin" valueType="num">
                                      <p:cBhvr additive="base">
                                        <p:cTn id="32" dur="500"/>
                                        <p:tgtEl>
                                          <p:spTgt spid="47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700"/>
                                  </p:stCondLst>
                                  <p:childTnLst>
                                    <p:set>
                                      <p:cBhvr>
                                        <p:cTn id="34" dur="1" fill="hold">
                                          <p:stCondLst>
                                            <p:cond delay="0"/>
                                          </p:stCondLst>
                                        </p:cTn>
                                        <p:tgtEl>
                                          <p:spTgt spid="475"/>
                                        </p:tgtEl>
                                        <p:attrNameLst>
                                          <p:attrName>style.visibility</p:attrName>
                                        </p:attrNameLst>
                                      </p:cBhvr>
                                      <p:to>
                                        <p:strVal val="visible"/>
                                      </p:to>
                                    </p:set>
                                    <p:anim calcmode="lin" valueType="num">
                                      <p:cBhvr additive="base">
                                        <p:cTn id="35" dur="500"/>
                                        <p:tgtEl>
                                          <p:spTgt spid="475"/>
                                        </p:tgtEl>
                                        <p:attrNameLst>
                                          <p:attrName>ppt_w</p:attrName>
                                        </p:attrNameLst>
                                      </p:cBhvr>
                                      <p:tavLst>
                                        <p:tav tm="0">
                                          <p:val>
                                            <p:strVal val="0"/>
                                          </p:val>
                                        </p:tav>
                                        <p:tav tm="100000">
                                          <p:val>
                                            <p:strVal val="#ppt_w"/>
                                          </p:val>
                                        </p:tav>
                                      </p:tavLst>
                                    </p:anim>
                                    <p:anim calcmode="lin" valueType="num">
                                      <p:cBhvr additive="base">
                                        <p:cTn id="36" dur="500"/>
                                        <p:tgtEl>
                                          <p:spTgt spid="475"/>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800"/>
                                  </p:stCondLst>
                                  <p:childTnLst>
                                    <p:set>
                                      <p:cBhvr>
                                        <p:cTn id="38" dur="1" fill="hold">
                                          <p:stCondLst>
                                            <p:cond delay="0"/>
                                          </p:stCondLst>
                                        </p:cTn>
                                        <p:tgtEl>
                                          <p:spTgt spid="478"/>
                                        </p:tgtEl>
                                        <p:attrNameLst>
                                          <p:attrName>style.visibility</p:attrName>
                                        </p:attrNameLst>
                                      </p:cBhvr>
                                      <p:to>
                                        <p:strVal val="visible"/>
                                      </p:to>
                                    </p:set>
                                    <p:anim calcmode="lin" valueType="num">
                                      <p:cBhvr additive="base">
                                        <p:cTn id="39" dur="500"/>
                                        <p:tgtEl>
                                          <p:spTgt spid="478"/>
                                        </p:tgtEl>
                                        <p:attrNameLst>
                                          <p:attrName>ppt_w</p:attrName>
                                        </p:attrNameLst>
                                      </p:cBhvr>
                                      <p:tavLst>
                                        <p:tav tm="0">
                                          <p:val>
                                            <p:strVal val="0"/>
                                          </p:val>
                                        </p:tav>
                                        <p:tav tm="100000">
                                          <p:val>
                                            <p:strVal val="#ppt_w"/>
                                          </p:val>
                                        </p:tav>
                                      </p:tavLst>
                                    </p:anim>
                                    <p:anim calcmode="lin" valueType="num">
                                      <p:cBhvr additive="base">
                                        <p:cTn id="40" dur="500"/>
                                        <p:tgtEl>
                                          <p:spTgt spid="478"/>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900"/>
                                  </p:stCondLst>
                                  <p:childTnLst>
                                    <p:set>
                                      <p:cBhvr>
                                        <p:cTn id="42" dur="1" fill="hold">
                                          <p:stCondLst>
                                            <p:cond delay="0"/>
                                          </p:stCondLst>
                                        </p:cTn>
                                        <p:tgtEl>
                                          <p:spTgt spid="481"/>
                                        </p:tgtEl>
                                        <p:attrNameLst>
                                          <p:attrName>style.visibility</p:attrName>
                                        </p:attrNameLst>
                                      </p:cBhvr>
                                      <p:to>
                                        <p:strVal val="visible"/>
                                      </p:to>
                                    </p:set>
                                    <p:anim calcmode="lin" valueType="num">
                                      <p:cBhvr additive="base">
                                        <p:cTn id="43" dur="500"/>
                                        <p:tgtEl>
                                          <p:spTgt spid="481"/>
                                        </p:tgtEl>
                                        <p:attrNameLst>
                                          <p:attrName>ppt_w</p:attrName>
                                        </p:attrNameLst>
                                      </p:cBhvr>
                                      <p:tavLst>
                                        <p:tav tm="0">
                                          <p:val>
                                            <p:strVal val="0"/>
                                          </p:val>
                                        </p:tav>
                                        <p:tav tm="100000">
                                          <p:val>
                                            <p:strVal val="#ppt_w"/>
                                          </p:val>
                                        </p:tav>
                                      </p:tavLst>
                                    </p:anim>
                                    <p:anim calcmode="lin" valueType="num">
                                      <p:cBhvr additive="base">
                                        <p:cTn id="44" dur="500"/>
                                        <p:tgtEl>
                                          <p:spTgt spid="481"/>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000"/>
                                  </p:stCondLst>
                                  <p:childTnLst>
                                    <p:set>
                                      <p:cBhvr>
                                        <p:cTn id="46" dur="1" fill="hold">
                                          <p:stCondLst>
                                            <p:cond delay="0"/>
                                          </p:stCondLst>
                                        </p:cTn>
                                        <p:tgtEl>
                                          <p:spTgt spid="484"/>
                                        </p:tgtEl>
                                        <p:attrNameLst>
                                          <p:attrName>style.visibility</p:attrName>
                                        </p:attrNameLst>
                                      </p:cBhvr>
                                      <p:to>
                                        <p:strVal val="visible"/>
                                      </p:to>
                                    </p:set>
                                    <p:anim calcmode="lin" valueType="num">
                                      <p:cBhvr additive="base">
                                        <p:cTn id="47" dur="500"/>
                                        <p:tgtEl>
                                          <p:spTgt spid="484"/>
                                        </p:tgtEl>
                                        <p:attrNameLst>
                                          <p:attrName>ppt_w</p:attrName>
                                        </p:attrNameLst>
                                      </p:cBhvr>
                                      <p:tavLst>
                                        <p:tav tm="0">
                                          <p:val>
                                            <p:strVal val="0"/>
                                          </p:val>
                                        </p:tav>
                                        <p:tav tm="100000">
                                          <p:val>
                                            <p:strVal val="#ppt_w"/>
                                          </p:val>
                                        </p:tav>
                                      </p:tavLst>
                                    </p:anim>
                                    <p:anim calcmode="lin" valueType="num">
                                      <p:cBhvr additive="base">
                                        <p:cTn id="48" dur="500"/>
                                        <p:tgtEl>
                                          <p:spTgt spid="484"/>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100"/>
                                  </p:stCondLst>
                                  <p:childTnLst>
                                    <p:set>
                                      <p:cBhvr>
                                        <p:cTn id="50" dur="1" fill="hold">
                                          <p:stCondLst>
                                            <p:cond delay="0"/>
                                          </p:stCondLst>
                                        </p:cTn>
                                        <p:tgtEl>
                                          <p:spTgt spid="487"/>
                                        </p:tgtEl>
                                        <p:attrNameLst>
                                          <p:attrName>style.visibility</p:attrName>
                                        </p:attrNameLst>
                                      </p:cBhvr>
                                      <p:to>
                                        <p:strVal val="visible"/>
                                      </p:to>
                                    </p:set>
                                    <p:anim calcmode="lin" valueType="num">
                                      <p:cBhvr additive="base">
                                        <p:cTn id="51" dur="500"/>
                                        <p:tgtEl>
                                          <p:spTgt spid="487"/>
                                        </p:tgtEl>
                                        <p:attrNameLst>
                                          <p:attrName>ppt_w</p:attrName>
                                        </p:attrNameLst>
                                      </p:cBhvr>
                                      <p:tavLst>
                                        <p:tav tm="0">
                                          <p:val>
                                            <p:strVal val="0"/>
                                          </p:val>
                                        </p:tav>
                                        <p:tav tm="100000">
                                          <p:val>
                                            <p:strVal val="#ppt_w"/>
                                          </p:val>
                                        </p:tav>
                                      </p:tavLst>
                                    </p:anim>
                                    <p:anim calcmode="lin" valueType="num">
                                      <p:cBhvr additive="base">
                                        <p:cTn id="52" dur="500"/>
                                        <p:tgtEl>
                                          <p:spTgt spid="487"/>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1200"/>
                                  </p:stCondLst>
                                  <p:childTnLst>
                                    <p:set>
                                      <p:cBhvr>
                                        <p:cTn id="54" dur="1" fill="hold">
                                          <p:stCondLst>
                                            <p:cond delay="0"/>
                                          </p:stCondLst>
                                        </p:cTn>
                                        <p:tgtEl>
                                          <p:spTgt spid="490"/>
                                        </p:tgtEl>
                                        <p:attrNameLst>
                                          <p:attrName>style.visibility</p:attrName>
                                        </p:attrNameLst>
                                      </p:cBhvr>
                                      <p:to>
                                        <p:strVal val="visible"/>
                                      </p:to>
                                    </p:set>
                                    <p:anim calcmode="lin" valueType="num">
                                      <p:cBhvr additive="base">
                                        <p:cTn id="55" dur="500"/>
                                        <p:tgtEl>
                                          <p:spTgt spid="490"/>
                                        </p:tgtEl>
                                        <p:attrNameLst>
                                          <p:attrName>ppt_w</p:attrName>
                                        </p:attrNameLst>
                                      </p:cBhvr>
                                      <p:tavLst>
                                        <p:tav tm="0">
                                          <p:val>
                                            <p:strVal val="0"/>
                                          </p:val>
                                        </p:tav>
                                        <p:tav tm="100000">
                                          <p:val>
                                            <p:strVal val="#ppt_w"/>
                                          </p:val>
                                        </p:tav>
                                      </p:tavLst>
                                    </p:anim>
                                    <p:anim calcmode="lin" valueType="num">
                                      <p:cBhvr additive="base">
                                        <p:cTn id="56" dur="500"/>
                                        <p:tgtEl>
                                          <p:spTgt spid="490"/>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1300"/>
                                  </p:stCondLst>
                                  <p:childTnLst>
                                    <p:set>
                                      <p:cBhvr>
                                        <p:cTn id="58" dur="1" fill="hold">
                                          <p:stCondLst>
                                            <p:cond delay="0"/>
                                          </p:stCondLst>
                                        </p:cTn>
                                        <p:tgtEl>
                                          <p:spTgt spid="493"/>
                                        </p:tgtEl>
                                        <p:attrNameLst>
                                          <p:attrName>style.visibility</p:attrName>
                                        </p:attrNameLst>
                                      </p:cBhvr>
                                      <p:to>
                                        <p:strVal val="visible"/>
                                      </p:to>
                                    </p:set>
                                    <p:anim calcmode="lin" valueType="num">
                                      <p:cBhvr additive="base">
                                        <p:cTn id="59" dur="500"/>
                                        <p:tgtEl>
                                          <p:spTgt spid="493"/>
                                        </p:tgtEl>
                                        <p:attrNameLst>
                                          <p:attrName>ppt_w</p:attrName>
                                        </p:attrNameLst>
                                      </p:cBhvr>
                                      <p:tavLst>
                                        <p:tav tm="0">
                                          <p:val>
                                            <p:strVal val="0"/>
                                          </p:val>
                                        </p:tav>
                                        <p:tav tm="100000">
                                          <p:val>
                                            <p:strVal val="#ppt_w"/>
                                          </p:val>
                                        </p:tav>
                                      </p:tavLst>
                                    </p:anim>
                                    <p:anim calcmode="lin" valueType="num">
                                      <p:cBhvr additive="base">
                                        <p:cTn id="60" dur="500"/>
                                        <p:tgtEl>
                                          <p:spTgt spid="493"/>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1400"/>
                                  </p:stCondLst>
                                  <p:childTnLst>
                                    <p:set>
                                      <p:cBhvr>
                                        <p:cTn id="62" dur="1" fill="hold">
                                          <p:stCondLst>
                                            <p:cond delay="0"/>
                                          </p:stCondLst>
                                        </p:cTn>
                                        <p:tgtEl>
                                          <p:spTgt spid="496"/>
                                        </p:tgtEl>
                                        <p:attrNameLst>
                                          <p:attrName>style.visibility</p:attrName>
                                        </p:attrNameLst>
                                      </p:cBhvr>
                                      <p:to>
                                        <p:strVal val="visible"/>
                                      </p:to>
                                    </p:set>
                                    <p:anim calcmode="lin" valueType="num">
                                      <p:cBhvr additive="base">
                                        <p:cTn id="63" dur="500"/>
                                        <p:tgtEl>
                                          <p:spTgt spid="496"/>
                                        </p:tgtEl>
                                        <p:attrNameLst>
                                          <p:attrName>ppt_w</p:attrName>
                                        </p:attrNameLst>
                                      </p:cBhvr>
                                      <p:tavLst>
                                        <p:tav tm="0">
                                          <p:val>
                                            <p:strVal val="0"/>
                                          </p:val>
                                        </p:tav>
                                        <p:tav tm="100000">
                                          <p:val>
                                            <p:strVal val="#ppt_w"/>
                                          </p:val>
                                        </p:tav>
                                      </p:tavLst>
                                    </p:anim>
                                    <p:anim calcmode="lin" valueType="num">
                                      <p:cBhvr additive="base">
                                        <p:cTn id="64" dur="500"/>
                                        <p:tgtEl>
                                          <p:spTgt spid="496"/>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1500"/>
                                  </p:stCondLst>
                                  <p:childTnLst>
                                    <p:set>
                                      <p:cBhvr>
                                        <p:cTn id="66" dur="1" fill="hold">
                                          <p:stCondLst>
                                            <p:cond delay="0"/>
                                          </p:stCondLst>
                                        </p:cTn>
                                        <p:tgtEl>
                                          <p:spTgt spid="499"/>
                                        </p:tgtEl>
                                        <p:attrNameLst>
                                          <p:attrName>style.visibility</p:attrName>
                                        </p:attrNameLst>
                                      </p:cBhvr>
                                      <p:to>
                                        <p:strVal val="visible"/>
                                      </p:to>
                                    </p:set>
                                    <p:anim calcmode="lin" valueType="num">
                                      <p:cBhvr additive="base">
                                        <p:cTn id="67" dur="500"/>
                                        <p:tgtEl>
                                          <p:spTgt spid="499"/>
                                        </p:tgtEl>
                                        <p:attrNameLst>
                                          <p:attrName>ppt_w</p:attrName>
                                        </p:attrNameLst>
                                      </p:cBhvr>
                                      <p:tavLst>
                                        <p:tav tm="0">
                                          <p:val>
                                            <p:strVal val="0"/>
                                          </p:val>
                                        </p:tav>
                                        <p:tav tm="100000">
                                          <p:val>
                                            <p:strVal val="#ppt_w"/>
                                          </p:val>
                                        </p:tav>
                                      </p:tavLst>
                                    </p:anim>
                                    <p:anim calcmode="lin" valueType="num">
                                      <p:cBhvr additive="base">
                                        <p:cTn id="68" dur="500"/>
                                        <p:tgtEl>
                                          <p:spTgt spid="499"/>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1600"/>
                                  </p:stCondLst>
                                  <p:childTnLst>
                                    <p:set>
                                      <p:cBhvr>
                                        <p:cTn id="70" dur="1" fill="hold">
                                          <p:stCondLst>
                                            <p:cond delay="0"/>
                                          </p:stCondLst>
                                        </p:cTn>
                                        <p:tgtEl>
                                          <p:spTgt spid="502"/>
                                        </p:tgtEl>
                                        <p:attrNameLst>
                                          <p:attrName>style.visibility</p:attrName>
                                        </p:attrNameLst>
                                      </p:cBhvr>
                                      <p:to>
                                        <p:strVal val="visible"/>
                                      </p:to>
                                    </p:set>
                                    <p:anim calcmode="lin" valueType="num">
                                      <p:cBhvr additive="base">
                                        <p:cTn id="71" dur="500"/>
                                        <p:tgtEl>
                                          <p:spTgt spid="502"/>
                                        </p:tgtEl>
                                        <p:attrNameLst>
                                          <p:attrName>ppt_w</p:attrName>
                                        </p:attrNameLst>
                                      </p:cBhvr>
                                      <p:tavLst>
                                        <p:tav tm="0">
                                          <p:val>
                                            <p:strVal val="0"/>
                                          </p:val>
                                        </p:tav>
                                        <p:tav tm="100000">
                                          <p:val>
                                            <p:strVal val="#ppt_w"/>
                                          </p:val>
                                        </p:tav>
                                      </p:tavLst>
                                    </p:anim>
                                    <p:anim calcmode="lin" valueType="num">
                                      <p:cBhvr additive="base">
                                        <p:cTn id="72" dur="500"/>
                                        <p:tgtEl>
                                          <p:spTgt spid="502"/>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1000"/>
                                  </p:stCondLst>
                                  <p:childTnLst>
                                    <p:set>
                                      <p:cBhvr>
                                        <p:cTn id="74" dur="1" fill="hold">
                                          <p:stCondLst>
                                            <p:cond delay="0"/>
                                          </p:stCondLst>
                                        </p:cTn>
                                        <p:tgtEl>
                                          <p:spTgt spid="505"/>
                                        </p:tgtEl>
                                        <p:attrNameLst>
                                          <p:attrName>style.visibility</p:attrName>
                                        </p:attrNameLst>
                                      </p:cBhvr>
                                      <p:to>
                                        <p:strVal val="visible"/>
                                      </p:to>
                                    </p:set>
                                    <p:anim calcmode="lin" valueType="num">
                                      <p:cBhvr additive="base">
                                        <p:cTn id="75" dur="500"/>
                                        <p:tgtEl>
                                          <p:spTgt spid="505"/>
                                        </p:tgtEl>
                                        <p:attrNameLst>
                                          <p:attrName>ppt_w</p:attrName>
                                        </p:attrNameLst>
                                      </p:cBhvr>
                                      <p:tavLst>
                                        <p:tav tm="0">
                                          <p:val>
                                            <p:strVal val="0"/>
                                          </p:val>
                                        </p:tav>
                                        <p:tav tm="100000">
                                          <p:val>
                                            <p:strVal val="#ppt_w"/>
                                          </p:val>
                                        </p:tav>
                                      </p:tavLst>
                                    </p:anim>
                                    <p:anim calcmode="lin" valueType="num">
                                      <p:cBhvr additive="base">
                                        <p:cTn id="76" dur="500"/>
                                        <p:tgtEl>
                                          <p:spTgt spid="505"/>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1150"/>
                                  </p:stCondLst>
                                  <p:childTnLst>
                                    <p:set>
                                      <p:cBhvr>
                                        <p:cTn id="78" dur="1" fill="hold">
                                          <p:stCondLst>
                                            <p:cond delay="0"/>
                                          </p:stCondLst>
                                        </p:cTn>
                                        <p:tgtEl>
                                          <p:spTgt spid="451"/>
                                        </p:tgtEl>
                                        <p:attrNameLst>
                                          <p:attrName>style.visibility</p:attrName>
                                        </p:attrNameLst>
                                      </p:cBhvr>
                                      <p:to>
                                        <p:strVal val="visible"/>
                                      </p:to>
                                    </p:set>
                                    <p:anim calcmode="lin" valueType="num">
                                      <p:cBhvr additive="base">
                                        <p:cTn id="79" dur="500"/>
                                        <p:tgtEl>
                                          <p:spTgt spid="451"/>
                                        </p:tgtEl>
                                        <p:attrNameLst>
                                          <p:attrName>ppt_w</p:attrName>
                                        </p:attrNameLst>
                                      </p:cBhvr>
                                      <p:tavLst>
                                        <p:tav tm="0">
                                          <p:val>
                                            <p:strVal val="0"/>
                                          </p:val>
                                        </p:tav>
                                        <p:tav tm="100000">
                                          <p:val>
                                            <p:strVal val="#ppt_w"/>
                                          </p:val>
                                        </p:tav>
                                      </p:tavLst>
                                    </p:anim>
                                    <p:anim calcmode="lin" valueType="num">
                                      <p:cBhvr additive="base">
                                        <p:cTn id="80" dur="500"/>
                                        <p:tgtEl>
                                          <p:spTgt spid="451"/>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1250"/>
                                  </p:stCondLst>
                                  <p:childTnLst>
                                    <p:set>
                                      <p:cBhvr>
                                        <p:cTn id="82" dur="1" fill="hold">
                                          <p:stCondLst>
                                            <p:cond delay="0"/>
                                          </p:stCondLst>
                                        </p:cTn>
                                        <p:tgtEl>
                                          <p:spTgt spid="517"/>
                                        </p:tgtEl>
                                        <p:attrNameLst>
                                          <p:attrName>style.visibility</p:attrName>
                                        </p:attrNameLst>
                                      </p:cBhvr>
                                      <p:to>
                                        <p:strVal val="visible"/>
                                      </p:to>
                                    </p:set>
                                    <p:anim calcmode="lin" valueType="num">
                                      <p:cBhvr additive="base">
                                        <p:cTn id="83" dur="500"/>
                                        <p:tgtEl>
                                          <p:spTgt spid="517"/>
                                        </p:tgtEl>
                                        <p:attrNameLst>
                                          <p:attrName>ppt_w</p:attrName>
                                        </p:attrNameLst>
                                      </p:cBhvr>
                                      <p:tavLst>
                                        <p:tav tm="0">
                                          <p:val>
                                            <p:strVal val="0"/>
                                          </p:val>
                                        </p:tav>
                                        <p:tav tm="100000">
                                          <p:val>
                                            <p:strVal val="#ppt_w"/>
                                          </p:val>
                                        </p:tav>
                                      </p:tavLst>
                                    </p:anim>
                                    <p:anim calcmode="lin" valueType="num">
                                      <p:cBhvr additive="base">
                                        <p:cTn id="84" dur="500"/>
                                        <p:tgtEl>
                                          <p:spTgt spid="517"/>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1350"/>
                                  </p:stCondLst>
                                  <p:childTnLst>
                                    <p:set>
                                      <p:cBhvr>
                                        <p:cTn id="86" dur="1" fill="hold">
                                          <p:stCondLst>
                                            <p:cond delay="0"/>
                                          </p:stCondLst>
                                        </p:cTn>
                                        <p:tgtEl>
                                          <p:spTgt spid="520"/>
                                        </p:tgtEl>
                                        <p:attrNameLst>
                                          <p:attrName>style.visibility</p:attrName>
                                        </p:attrNameLst>
                                      </p:cBhvr>
                                      <p:to>
                                        <p:strVal val="visible"/>
                                      </p:to>
                                    </p:set>
                                    <p:anim calcmode="lin" valueType="num">
                                      <p:cBhvr additive="base">
                                        <p:cTn id="87" dur="500"/>
                                        <p:tgtEl>
                                          <p:spTgt spid="520"/>
                                        </p:tgtEl>
                                        <p:attrNameLst>
                                          <p:attrName>ppt_w</p:attrName>
                                        </p:attrNameLst>
                                      </p:cBhvr>
                                      <p:tavLst>
                                        <p:tav tm="0">
                                          <p:val>
                                            <p:strVal val="0"/>
                                          </p:val>
                                        </p:tav>
                                        <p:tav tm="100000">
                                          <p:val>
                                            <p:strVal val="#ppt_w"/>
                                          </p:val>
                                        </p:tav>
                                      </p:tavLst>
                                    </p:anim>
                                    <p:anim calcmode="lin" valueType="num">
                                      <p:cBhvr additive="base">
                                        <p:cTn id="88" dur="500"/>
                                        <p:tgtEl>
                                          <p:spTgt spid="520"/>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850"/>
                                  </p:stCondLst>
                                  <p:childTnLst>
                                    <p:set>
                                      <p:cBhvr>
                                        <p:cTn id="90" dur="1" fill="hold">
                                          <p:stCondLst>
                                            <p:cond delay="0"/>
                                          </p:stCondLst>
                                        </p:cTn>
                                        <p:tgtEl>
                                          <p:spTgt spid="508"/>
                                        </p:tgtEl>
                                        <p:attrNameLst>
                                          <p:attrName>style.visibility</p:attrName>
                                        </p:attrNameLst>
                                      </p:cBhvr>
                                      <p:to>
                                        <p:strVal val="visible"/>
                                      </p:to>
                                    </p:set>
                                    <p:anim calcmode="lin" valueType="num">
                                      <p:cBhvr additive="base">
                                        <p:cTn id="91" dur="500"/>
                                        <p:tgtEl>
                                          <p:spTgt spid="508"/>
                                        </p:tgtEl>
                                        <p:attrNameLst>
                                          <p:attrName>ppt_w</p:attrName>
                                        </p:attrNameLst>
                                      </p:cBhvr>
                                      <p:tavLst>
                                        <p:tav tm="0">
                                          <p:val>
                                            <p:strVal val="0"/>
                                          </p:val>
                                        </p:tav>
                                        <p:tav tm="100000">
                                          <p:val>
                                            <p:strVal val="#ppt_w"/>
                                          </p:val>
                                        </p:tav>
                                      </p:tavLst>
                                    </p:anim>
                                    <p:anim calcmode="lin" valueType="num">
                                      <p:cBhvr additive="base">
                                        <p:cTn id="92" dur="500"/>
                                        <p:tgtEl>
                                          <p:spTgt spid="508"/>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1050"/>
                                  </p:stCondLst>
                                  <p:childTnLst>
                                    <p:set>
                                      <p:cBhvr>
                                        <p:cTn id="94" dur="1" fill="hold">
                                          <p:stCondLst>
                                            <p:cond delay="0"/>
                                          </p:stCondLst>
                                        </p:cTn>
                                        <p:tgtEl>
                                          <p:spTgt spid="514"/>
                                        </p:tgtEl>
                                        <p:attrNameLst>
                                          <p:attrName>style.visibility</p:attrName>
                                        </p:attrNameLst>
                                      </p:cBhvr>
                                      <p:to>
                                        <p:strVal val="visible"/>
                                      </p:to>
                                    </p:set>
                                    <p:anim calcmode="lin" valueType="num">
                                      <p:cBhvr additive="base">
                                        <p:cTn id="95" dur="500"/>
                                        <p:tgtEl>
                                          <p:spTgt spid="514"/>
                                        </p:tgtEl>
                                        <p:attrNameLst>
                                          <p:attrName>ppt_w</p:attrName>
                                        </p:attrNameLst>
                                      </p:cBhvr>
                                      <p:tavLst>
                                        <p:tav tm="0">
                                          <p:val>
                                            <p:strVal val="0"/>
                                          </p:val>
                                        </p:tav>
                                        <p:tav tm="100000">
                                          <p:val>
                                            <p:strVal val="#ppt_w"/>
                                          </p:val>
                                        </p:tav>
                                      </p:tavLst>
                                    </p:anim>
                                    <p:anim calcmode="lin" valueType="num">
                                      <p:cBhvr additive="base">
                                        <p:cTn id="96" dur="500"/>
                                        <p:tgtEl>
                                          <p:spTgt spid="514"/>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1300"/>
                                  </p:stCondLst>
                                  <p:childTnLst>
                                    <p:set>
                                      <p:cBhvr>
                                        <p:cTn id="98" dur="1" fill="hold">
                                          <p:stCondLst>
                                            <p:cond delay="0"/>
                                          </p:stCondLst>
                                        </p:cTn>
                                        <p:tgtEl>
                                          <p:spTgt spid="511"/>
                                        </p:tgtEl>
                                        <p:attrNameLst>
                                          <p:attrName>style.visibility</p:attrName>
                                        </p:attrNameLst>
                                      </p:cBhvr>
                                      <p:to>
                                        <p:strVal val="visible"/>
                                      </p:to>
                                    </p:set>
                                    <p:anim calcmode="lin" valueType="num">
                                      <p:cBhvr additive="base">
                                        <p:cTn id="99" dur="500"/>
                                        <p:tgtEl>
                                          <p:spTgt spid="511"/>
                                        </p:tgtEl>
                                        <p:attrNameLst>
                                          <p:attrName>ppt_w</p:attrName>
                                        </p:attrNameLst>
                                      </p:cBhvr>
                                      <p:tavLst>
                                        <p:tav tm="0">
                                          <p:val>
                                            <p:strVal val="0"/>
                                          </p:val>
                                        </p:tav>
                                        <p:tav tm="100000">
                                          <p:val>
                                            <p:strVal val="#ppt_w"/>
                                          </p:val>
                                        </p:tav>
                                      </p:tavLst>
                                    </p:anim>
                                    <p:anim calcmode="lin" valueType="num">
                                      <p:cBhvr additive="base">
                                        <p:cTn id="100" dur="500"/>
                                        <p:tgtEl>
                                          <p:spTgt spid="511"/>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550"/>
                                  </p:stCondLst>
                                  <p:childTnLst>
                                    <p:set>
                                      <p:cBhvr>
                                        <p:cTn id="102" dur="1" fill="hold">
                                          <p:stCondLst>
                                            <p:cond delay="0"/>
                                          </p:stCondLst>
                                        </p:cTn>
                                        <p:tgtEl>
                                          <p:spTgt spid="532"/>
                                        </p:tgtEl>
                                        <p:attrNameLst>
                                          <p:attrName>style.visibility</p:attrName>
                                        </p:attrNameLst>
                                      </p:cBhvr>
                                      <p:to>
                                        <p:strVal val="visible"/>
                                      </p:to>
                                    </p:set>
                                    <p:anim calcmode="lin" valueType="num">
                                      <p:cBhvr additive="base">
                                        <p:cTn id="103" dur="500"/>
                                        <p:tgtEl>
                                          <p:spTgt spid="532"/>
                                        </p:tgtEl>
                                        <p:attrNameLst>
                                          <p:attrName>ppt_w</p:attrName>
                                        </p:attrNameLst>
                                      </p:cBhvr>
                                      <p:tavLst>
                                        <p:tav tm="0">
                                          <p:val>
                                            <p:strVal val="0"/>
                                          </p:val>
                                        </p:tav>
                                        <p:tav tm="100000">
                                          <p:val>
                                            <p:strVal val="#ppt_w"/>
                                          </p:val>
                                        </p:tav>
                                      </p:tavLst>
                                    </p:anim>
                                    <p:anim calcmode="lin" valueType="num">
                                      <p:cBhvr additive="base">
                                        <p:cTn id="104" dur="500"/>
                                        <p:tgtEl>
                                          <p:spTgt spid="532"/>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1050"/>
                                  </p:stCondLst>
                                  <p:childTnLst>
                                    <p:set>
                                      <p:cBhvr>
                                        <p:cTn id="106" dur="1" fill="hold">
                                          <p:stCondLst>
                                            <p:cond delay="0"/>
                                          </p:stCondLst>
                                        </p:cTn>
                                        <p:tgtEl>
                                          <p:spTgt spid="535"/>
                                        </p:tgtEl>
                                        <p:attrNameLst>
                                          <p:attrName>style.visibility</p:attrName>
                                        </p:attrNameLst>
                                      </p:cBhvr>
                                      <p:to>
                                        <p:strVal val="visible"/>
                                      </p:to>
                                    </p:set>
                                    <p:anim calcmode="lin" valueType="num">
                                      <p:cBhvr additive="base">
                                        <p:cTn id="107" dur="500"/>
                                        <p:tgtEl>
                                          <p:spTgt spid="535"/>
                                        </p:tgtEl>
                                        <p:attrNameLst>
                                          <p:attrName>ppt_w</p:attrName>
                                        </p:attrNameLst>
                                      </p:cBhvr>
                                      <p:tavLst>
                                        <p:tav tm="0">
                                          <p:val>
                                            <p:strVal val="0"/>
                                          </p:val>
                                        </p:tav>
                                        <p:tav tm="100000">
                                          <p:val>
                                            <p:strVal val="#ppt_w"/>
                                          </p:val>
                                        </p:tav>
                                      </p:tavLst>
                                    </p:anim>
                                    <p:anim calcmode="lin" valueType="num">
                                      <p:cBhvr additive="base">
                                        <p:cTn id="108" dur="500"/>
                                        <p:tgtEl>
                                          <p:spTgt spid="535"/>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1650"/>
                                  </p:stCondLst>
                                  <p:childTnLst>
                                    <p:set>
                                      <p:cBhvr>
                                        <p:cTn id="110" dur="1" fill="hold">
                                          <p:stCondLst>
                                            <p:cond delay="0"/>
                                          </p:stCondLst>
                                        </p:cTn>
                                        <p:tgtEl>
                                          <p:spTgt spid="538"/>
                                        </p:tgtEl>
                                        <p:attrNameLst>
                                          <p:attrName>style.visibility</p:attrName>
                                        </p:attrNameLst>
                                      </p:cBhvr>
                                      <p:to>
                                        <p:strVal val="visible"/>
                                      </p:to>
                                    </p:set>
                                    <p:anim calcmode="lin" valueType="num">
                                      <p:cBhvr additive="base">
                                        <p:cTn id="111" dur="500"/>
                                        <p:tgtEl>
                                          <p:spTgt spid="538"/>
                                        </p:tgtEl>
                                        <p:attrNameLst>
                                          <p:attrName>ppt_w</p:attrName>
                                        </p:attrNameLst>
                                      </p:cBhvr>
                                      <p:tavLst>
                                        <p:tav tm="0">
                                          <p:val>
                                            <p:strVal val="0"/>
                                          </p:val>
                                        </p:tav>
                                        <p:tav tm="100000">
                                          <p:val>
                                            <p:strVal val="#ppt_w"/>
                                          </p:val>
                                        </p:tav>
                                      </p:tavLst>
                                    </p:anim>
                                    <p:anim calcmode="lin" valueType="num">
                                      <p:cBhvr additive="base">
                                        <p:cTn id="112" dur="500"/>
                                        <p:tgtEl>
                                          <p:spTgt spid="538"/>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250"/>
                                  </p:stCondLst>
                                  <p:childTnLst>
                                    <p:set>
                                      <p:cBhvr>
                                        <p:cTn id="114" dur="1" fill="hold">
                                          <p:stCondLst>
                                            <p:cond delay="0"/>
                                          </p:stCondLst>
                                        </p:cTn>
                                        <p:tgtEl>
                                          <p:spTgt spid="529"/>
                                        </p:tgtEl>
                                        <p:attrNameLst>
                                          <p:attrName>style.visibility</p:attrName>
                                        </p:attrNameLst>
                                      </p:cBhvr>
                                      <p:to>
                                        <p:strVal val="visible"/>
                                      </p:to>
                                    </p:set>
                                    <p:anim calcmode="lin" valueType="num">
                                      <p:cBhvr additive="base">
                                        <p:cTn id="115" dur="500"/>
                                        <p:tgtEl>
                                          <p:spTgt spid="529"/>
                                        </p:tgtEl>
                                        <p:attrNameLst>
                                          <p:attrName>ppt_w</p:attrName>
                                        </p:attrNameLst>
                                      </p:cBhvr>
                                      <p:tavLst>
                                        <p:tav tm="0">
                                          <p:val>
                                            <p:strVal val="0"/>
                                          </p:val>
                                        </p:tav>
                                        <p:tav tm="100000">
                                          <p:val>
                                            <p:strVal val="#ppt_w"/>
                                          </p:val>
                                        </p:tav>
                                      </p:tavLst>
                                    </p:anim>
                                    <p:anim calcmode="lin" valueType="num">
                                      <p:cBhvr additive="base">
                                        <p:cTn id="116" dur="500"/>
                                        <p:tgtEl>
                                          <p:spTgt spid="529"/>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750"/>
                                  </p:stCondLst>
                                  <p:childTnLst>
                                    <p:set>
                                      <p:cBhvr>
                                        <p:cTn id="118" dur="1" fill="hold">
                                          <p:stCondLst>
                                            <p:cond delay="0"/>
                                          </p:stCondLst>
                                        </p:cTn>
                                        <p:tgtEl>
                                          <p:spTgt spid="523"/>
                                        </p:tgtEl>
                                        <p:attrNameLst>
                                          <p:attrName>style.visibility</p:attrName>
                                        </p:attrNameLst>
                                      </p:cBhvr>
                                      <p:to>
                                        <p:strVal val="visible"/>
                                      </p:to>
                                    </p:set>
                                    <p:anim calcmode="lin" valueType="num">
                                      <p:cBhvr additive="base">
                                        <p:cTn id="119" dur="500"/>
                                        <p:tgtEl>
                                          <p:spTgt spid="523"/>
                                        </p:tgtEl>
                                        <p:attrNameLst>
                                          <p:attrName>ppt_w</p:attrName>
                                        </p:attrNameLst>
                                      </p:cBhvr>
                                      <p:tavLst>
                                        <p:tav tm="0">
                                          <p:val>
                                            <p:strVal val="0"/>
                                          </p:val>
                                        </p:tav>
                                        <p:tav tm="100000">
                                          <p:val>
                                            <p:strVal val="#ppt_w"/>
                                          </p:val>
                                        </p:tav>
                                      </p:tavLst>
                                    </p:anim>
                                    <p:anim calcmode="lin" valueType="num">
                                      <p:cBhvr additive="base">
                                        <p:cTn id="120" dur="500"/>
                                        <p:tgtEl>
                                          <p:spTgt spid="523"/>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1250"/>
                                  </p:stCondLst>
                                  <p:childTnLst>
                                    <p:set>
                                      <p:cBhvr>
                                        <p:cTn id="122" dur="1" fill="hold">
                                          <p:stCondLst>
                                            <p:cond delay="0"/>
                                          </p:stCondLst>
                                        </p:cTn>
                                        <p:tgtEl>
                                          <p:spTgt spid="526"/>
                                        </p:tgtEl>
                                        <p:attrNameLst>
                                          <p:attrName>style.visibility</p:attrName>
                                        </p:attrNameLst>
                                      </p:cBhvr>
                                      <p:to>
                                        <p:strVal val="visible"/>
                                      </p:to>
                                    </p:set>
                                    <p:anim calcmode="lin" valueType="num">
                                      <p:cBhvr additive="base">
                                        <p:cTn id="123" dur="500"/>
                                        <p:tgtEl>
                                          <p:spTgt spid="526"/>
                                        </p:tgtEl>
                                        <p:attrNameLst>
                                          <p:attrName>ppt_w</p:attrName>
                                        </p:attrNameLst>
                                      </p:cBhvr>
                                      <p:tavLst>
                                        <p:tav tm="0">
                                          <p:val>
                                            <p:strVal val="0"/>
                                          </p:val>
                                        </p:tav>
                                        <p:tav tm="100000">
                                          <p:val>
                                            <p:strVal val="#ppt_w"/>
                                          </p:val>
                                        </p:tav>
                                      </p:tavLst>
                                    </p:anim>
                                    <p:anim calcmode="lin" valueType="num">
                                      <p:cBhvr additive="base">
                                        <p:cTn id="124" dur="500"/>
                                        <p:tgtEl>
                                          <p:spTgt spid="5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g2da88d5c573_0_2871">
            <a:hlinkClick r:id="rId3"/>
          </p:cNvPr>
          <p:cNvPicPr preferRelativeResize="0"/>
          <p:nvPr/>
        </p:nvPicPr>
        <p:blipFill rotWithShape="1">
          <a:blip r:embed="rId4">
            <a:alphaModFix/>
          </a:blip>
          <a:srcRect t="2216" b="2226"/>
          <a:stretch/>
        </p:blipFill>
        <p:spPr>
          <a:xfrm>
            <a:off x="3170" y="-157174"/>
            <a:ext cx="12188831" cy="7029456"/>
          </a:xfrm>
          <a:prstGeom prst="rect">
            <a:avLst/>
          </a:prstGeom>
          <a:noFill/>
          <a:ln>
            <a:noFill/>
          </a:ln>
        </p:spPr>
      </p:pic>
      <p:sp>
        <p:nvSpPr>
          <p:cNvPr id="549" name="Google Shape;549;g2da88d5c573_0_2871"/>
          <p:cNvSpPr/>
          <p:nvPr/>
        </p:nvSpPr>
        <p:spPr>
          <a:xfrm>
            <a:off x="-207975" y="-376475"/>
            <a:ext cx="6618300" cy="964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50" name="Google Shape;550;g2da88d5c573_0_2871"/>
          <p:cNvSpPr txBox="1"/>
          <p:nvPr/>
        </p:nvSpPr>
        <p:spPr>
          <a:xfrm>
            <a:off x="80960" y="-87333"/>
            <a:ext cx="6429600" cy="675600"/>
          </a:xfrm>
          <a:prstGeom prst="rect">
            <a:avLst/>
          </a:prstGeom>
          <a:no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GB" sz="3100" b="1">
                <a:solidFill>
                  <a:srgbClr val="2F5496"/>
                </a:solidFill>
              </a:rPr>
              <a:t>CoastPredict </a:t>
            </a:r>
            <a:r>
              <a:rPr lang="en-GB" sz="3100" b="1" i="0" u="none" strike="noStrike" cap="none">
                <a:solidFill>
                  <a:srgbClr val="2F5496"/>
                </a:solidFill>
              </a:rPr>
              <a:t>Pilot Site locations</a:t>
            </a:r>
            <a:endParaRPr sz="1233" b="1" i="0" u="none" strike="noStrike" cap="none">
              <a:solidFill>
                <a:srgbClr val="2F5496"/>
              </a:solidFill>
            </a:endParaRPr>
          </a:p>
        </p:txBody>
      </p:sp>
      <p:pic>
        <p:nvPicPr>
          <p:cNvPr id="551" name="Google Shape;551;g2da88d5c573_0_2871" descr="Text&#10;&#10;Description automatically generated with medium confidence"/>
          <p:cNvPicPr preferRelativeResize="0"/>
          <p:nvPr/>
        </p:nvPicPr>
        <p:blipFill rotWithShape="1">
          <a:blip r:embed="rId5">
            <a:alphaModFix/>
          </a:blip>
          <a:srcRect/>
          <a:stretch/>
        </p:blipFill>
        <p:spPr>
          <a:xfrm>
            <a:off x="9388636" y="-42014"/>
            <a:ext cx="2865038" cy="543900"/>
          </a:xfrm>
          <a:prstGeom prst="rect">
            <a:avLst/>
          </a:prstGeom>
          <a:noFill/>
          <a:ln>
            <a:noFill/>
          </a:ln>
        </p:spPr>
      </p:pic>
      <p:sp>
        <p:nvSpPr>
          <p:cNvPr id="552" name="Google Shape;552;g2da88d5c573_0_2871"/>
          <p:cNvSpPr/>
          <p:nvPr/>
        </p:nvSpPr>
        <p:spPr>
          <a:xfrm>
            <a:off x="-115825" y="4545825"/>
            <a:ext cx="2808600" cy="231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53" name="Google Shape;553;g2da88d5c573_0_2871"/>
          <p:cNvSpPr txBox="1"/>
          <p:nvPr/>
        </p:nvSpPr>
        <p:spPr>
          <a:xfrm>
            <a:off x="155177" y="4545825"/>
            <a:ext cx="2724900" cy="16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30 Regions </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br>
              <a:rPr lang="en-GB" sz="2000" b="1" i="0" u="none" strike="noStrike" cap="none">
                <a:solidFill>
                  <a:schemeClr val="accent1"/>
                </a:solidFill>
              </a:rPr>
            </a:br>
            <a:r>
              <a:rPr lang="en-GB" sz="2000" b="1" i="0" u="none" strike="noStrike" cap="none">
                <a:solidFill>
                  <a:schemeClr val="accent1"/>
                </a:solidFill>
              </a:rPr>
              <a:t>&gt; 12</a:t>
            </a:r>
            <a:r>
              <a:rPr lang="en-GB" sz="2000" b="1">
                <a:solidFill>
                  <a:schemeClr val="accent1"/>
                </a:solidFill>
              </a:rPr>
              <a:t>5</a:t>
            </a:r>
            <a:r>
              <a:rPr lang="en-GB" sz="2000" b="1" i="0" u="none" strike="noStrike" cap="none">
                <a:solidFill>
                  <a:schemeClr val="accent1"/>
                </a:solidFill>
              </a:rPr>
              <a:t> Pilot Sites</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225 institutions in </a:t>
            </a:r>
            <a:endParaRPr sz="2000" b="1" i="0" u="none" strike="noStrike" cap="none">
              <a:solidFill>
                <a:schemeClr val="accent1"/>
              </a:solidFill>
            </a:endParaRPr>
          </a:p>
          <a:p>
            <a:pPr marL="0" marR="0" lvl="0" indent="0" algn="l" rtl="0">
              <a:lnSpc>
                <a:spcPct val="100000"/>
              </a:lnSpc>
              <a:spcBef>
                <a:spcPts val="0"/>
              </a:spcBef>
              <a:spcAft>
                <a:spcPts val="0"/>
              </a:spcAft>
              <a:buClr>
                <a:srgbClr val="000000"/>
              </a:buClr>
              <a:buSzPts val="2800"/>
              <a:buFont typeface="Arial"/>
              <a:buNone/>
            </a:pPr>
            <a:r>
              <a:rPr lang="en-GB" sz="2000" b="1" i="0" u="none" strike="noStrike" cap="none">
                <a:solidFill>
                  <a:schemeClr val="accent1"/>
                </a:solidFill>
              </a:rPr>
              <a:t>65 countries</a:t>
            </a:r>
            <a:endParaRPr sz="2000" b="1" i="0" u="none" strike="noStrike" cap="none">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2da88d5c573_0_2880"/>
          <p:cNvSpPr/>
          <p:nvPr/>
        </p:nvSpPr>
        <p:spPr>
          <a:xfrm>
            <a:off x="-607125" y="-286525"/>
            <a:ext cx="7233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59" name="Google Shape;559;g2da88d5c573_0_2880"/>
          <p:cNvSpPr/>
          <p:nvPr/>
        </p:nvSpPr>
        <p:spPr>
          <a:xfrm>
            <a:off x="-75" y="-20500"/>
            <a:ext cx="12192000" cy="6552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560" name="Google Shape;560;g2da88d5c573_0_2880"/>
          <p:cNvSpPr txBox="1"/>
          <p:nvPr/>
        </p:nvSpPr>
        <p:spPr>
          <a:xfrm>
            <a:off x="103925" y="545302"/>
            <a:ext cx="7136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1</a:t>
            </a:r>
            <a:endParaRPr sz="1467" b="1" i="0" u="none" strike="noStrike" cap="none">
              <a:solidFill>
                <a:schemeClr val="lt1"/>
              </a:solidFill>
              <a:latin typeface="Roboto"/>
              <a:ea typeface="Roboto"/>
              <a:cs typeface="Roboto"/>
              <a:sym typeface="Roboto"/>
            </a:endParaRPr>
          </a:p>
        </p:txBody>
      </p:sp>
      <p:sp>
        <p:nvSpPr>
          <p:cNvPr id="561" name="Google Shape;561;g2da88d5c573_0_2880"/>
          <p:cNvSpPr txBox="1"/>
          <p:nvPr/>
        </p:nvSpPr>
        <p:spPr>
          <a:xfrm>
            <a:off x="103925" y="1251853"/>
            <a:ext cx="7513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2</a:t>
            </a:r>
            <a:endParaRPr sz="1467" b="1" i="0" u="none" strike="noStrike" cap="none">
              <a:solidFill>
                <a:schemeClr val="lt1"/>
              </a:solidFill>
              <a:latin typeface="Roboto"/>
              <a:ea typeface="Roboto"/>
              <a:cs typeface="Roboto"/>
              <a:sym typeface="Roboto"/>
            </a:endParaRPr>
          </a:p>
        </p:txBody>
      </p:sp>
      <p:sp>
        <p:nvSpPr>
          <p:cNvPr id="562" name="Google Shape;562;g2da88d5c573_0_2880"/>
          <p:cNvSpPr txBox="1"/>
          <p:nvPr/>
        </p:nvSpPr>
        <p:spPr>
          <a:xfrm>
            <a:off x="103925" y="1909128"/>
            <a:ext cx="350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3</a:t>
            </a:r>
            <a:endParaRPr sz="1467" b="1" i="0" u="none" strike="noStrike" cap="none">
              <a:solidFill>
                <a:schemeClr val="lt1"/>
              </a:solidFill>
              <a:latin typeface="Roboto"/>
              <a:ea typeface="Roboto"/>
              <a:cs typeface="Roboto"/>
              <a:sym typeface="Roboto"/>
            </a:endParaRPr>
          </a:p>
        </p:txBody>
      </p:sp>
      <p:sp>
        <p:nvSpPr>
          <p:cNvPr id="563" name="Google Shape;563;g2da88d5c573_0_2880"/>
          <p:cNvSpPr txBox="1"/>
          <p:nvPr/>
        </p:nvSpPr>
        <p:spPr>
          <a:xfrm>
            <a:off x="103925" y="2578502"/>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4</a:t>
            </a:r>
            <a:endParaRPr sz="1467" b="1" i="0" u="none" strike="noStrike" cap="none">
              <a:solidFill>
                <a:schemeClr val="lt1"/>
              </a:solidFill>
              <a:latin typeface="Roboto"/>
              <a:ea typeface="Roboto"/>
              <a:cs typeface="Roboto"/>
              <a:sym typeface="Roboto"/>
            </a:endParaRPr>
          </a:p>
        </p:txBody>
      </p:sp>
      <p:sp>
        <p:nvSpPr>
          <p:cNvPr id="564" name="Google Shape;564;g2da88d5c573_0_2880"/>
          <p:cNvSpPr txBox="1"/>
          <p:nvPr/>
        </p:nvSpPr>
        <p:spPr>
          <a:xfrm>
            <a:off x="103925" y="3179877"/>
            <a:ext cx="838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5</a:t>
            </a:r>
            <a:endParaRPr sz="1467" b="1" i="0" u="none" strike="noStrike" cap="none">
              <a:solidFill>
                <a:schemeClr val="lt1"/>
              </a:solidFill>
              <a:latin typeface="Roboto"/>
              <a:ea typeface="Roboto"/>
              <a:cs typeface="Roboto"/>
              <a:sym typeface="Roboto"/>
            </a:endParaRPr>
          </a:p>
        </p:txBody>
      </p:sp>
      <p:sp>
        <p:nvSpPr>
          <p:cNvPr id="565" name="Google Shape;565;g2da88d5c573_0_2880"/>
          <p:cNvSpPr txBox="1"/>
          <p:nvPr/>
        </p:nvSpPr>
        <p:spPr>
          <a:xfrm>
            <a:off x="103925" y="3897151"/>
            <a:ext cx="151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6</a:t>
            </a:r>
            <a:endParaRPr sz="1467" b="1" i="0" u="none" strike="noStrike" cap="none">
              <a:solidFill>
                <a:schemeClr val="lt1"/>
              </a:solidFill>
              <a:latin typeface="Roboto"/>
              <a:ea typeface="Roboto"/>
              <a:cs typeface="Roboto"/>
              <a:sym typeface="Roboto"/>
            </a:endParaRPr>
          </a:p>
        </p:txBody>
      </p:sp>
      <p:sp>
        <p:nvSpPr>
          <p:cNvPr id="566" name="Google Shape;566;g2da88d5c573_0_2880"/>
          <p:cNvSpPr txBox="1"/>
          <p:nvPr/>
        </p:nvSpPr>
        <p:spPr>
          <a:xfrm>
            <a:off x="103925" y="46116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7</a:t>
            </a:r>
            <a:endParaRPr sz="1467" b="1" i="0" u="none" strike="noStrike" cap="none">
              <a:solidFill>
                <a:schemeClr val="lt1"/>
              </a:solidFill>
              <a:latin typeface="Roboto"/>
              <a:ea typeface="Roboto"/>
              <a:cs typeface="Roboto"/>
              <a:sym typeface="Roboto"/>
            </a:endParaRPr>
          </a:p>
        </p:txBody>
      </p:sp>
      <p:sp>
        <p:nvSpPr>
          <p:cNvPr id="567" name="Google Shape;567;g2da88d5c573_0_2880"/>
          <p:cNvSpPr txBox="1"/>
          <p:nvPr/>
        </p:nvSpPr>
        <p:spPr>
          <a:xfrm>
            <a:off x="103925" y="5934877"/>
            <a:ext cx="198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9</a:t>
            </a:r>
            <a:endParaRPr sz="1200" b="1" i="0" u="none" strike="noStrike" cap="none">
              <a:solidFill>
                <a:schemeClr val="lt1"/>
              </a:solidFill>
              <a:latin typeface="Roboto"/>
              <a:ea typeface="Roboto"/>
              <a:cs typeface="Roboto"/>
              <a:sym typeface="Roboto"/>
            </a:endParaRPr>
          </a:p>
        </p:txBody>
      </p:sp>
      <p:sp>
        <p:nvSpPr>
          <p:cNvPr id="568" name="Google Shape;568;g2da88d5c573_0_2880"/>
          <p:cNvSpPr txBox="1"/>
          <p:nvPr/>
        </p:nvSpPr>
        <p:spPr>
          <a:xfrm>
            <a:off x="103925" y="52351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8</a:t>
            </a:r>
            <a:endParaRPr sz="1467" b="1" i="0" u="none" strike="noStrike" cap="none">
              <a:solidFill>
                <a:schemeClr val="lt1"/>
              </a:solidFill>
              <a:latin typeface="Roboto"/>
              <a:ea typeface="Roboto"/>
              <a:cs typeface="Roboto"/>
              <a:sym typeface="Roboto"/>
            </a:endParaRPr>
          </a:p>
        </p:txBody>
      </p:sp>
      <p:sp>
        <p:nvSpPr>
          <p:cNvPr id="569" name="Google Shape;569;g2da88d5c573_0_2880"/>
          <p:cNvSpPr/>
          <p:nvPr/>
        </p:nvSpPr>
        <p:spPr>
          <a:xfrm>
            <a:off x="3723925" y="1871751"/>
            <a:ext cx="4320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0" name="Google Shape;570;g2da88d5c573_0_2880"/>
          <p:cNvSpPr/>
          <p:nvPr/>
        </p:nvSpPr>
        <p:spPr>
          <a:xfrm>
            <a:off x="2106275" y="2615851"/>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1" name="Google Shape;571;g2da88d5c573_0_2880"/>
          <p:cNvSpPr/>
          <p:nvPr/>
        </p:nvSpPr>
        <p:spPr>
          <a:xfrm>
            <a:off x="1070825" y="3286500"/>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2" name="Google Shape;572;g2da88d5c573_0_2880"/>
          <p:cNvSpPr/>
          <p:nvPr/>
        </p:nvSpPr>
        <p:spPr>
          <a:xfrm>
            <a:off x="1619225" y="3897151"/>
            <a:ext cx="5481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3" name="Google Shape;573;g2da88d5c573_0_2880"/>
          <p:cNvSpPr/>
          <p:nvPr/>
        </p:nvSpPr>
        <p:spPr>
          <a:xfrm>
            <a:off x="2410925" y="4562412"/>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4" name="Google Shape;574;g2da88d5c573_0_2880"/>
          <p:cNvSpPr/>
          <p:nvPr/>
        </p:nvSpPr>
        <p:spPr>
          <a:xfrm>
            <a:off x="4157925" y="5235000"/>
            <a:ext cx="49704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5" name="Google Shape;575;g2da88d5c573_0_2880"/>
          <p:cNvSpPr/>
          <p:nvPr/>
        </p:nvSpPr>
        <p:spPr>
          <a:xfrm>
            <a:off x="3800125" y="5953151"/>
            <a:ext cx="38988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6" name="Google Shape;576;g2da88d5c573_0_2880"/>
          <p:cNvSpPr txBox="1"/>
          <p:nvPr/>
        </p:nvSpPr>
        <p:spPr>
          <a:xfrm>
            <a:off x="180125" y="-20500"/>
            <a:ext cx="115947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GB" sz="1867" b="1" i="0" u="none" strike="noStrike" cap="none">
                <a:solidFill>
                  <a:schemeClr val="lt1"/>
                </a:solidFill>
                <a:latin typeface="Roboto"/>
                <a:ea typeface="Roboto"/>
                <a:cs typeface="Roboto"/>
                <a:sym typeface="Roboto"/>
              </a:rPr>
              <a:t>PRIORITY IMPACT AREAS             </a:t>
            </a:r>
            <a:endParaRPr sz="1200" b="0" i="0" u="none" strike="noStrike" cap="none">
              <a:solidFill>
                <a:schemeClr val="lt1"/>
              </a:solidFill>
              <a:latin typeface="Roboto"/>
              <a:ea typeface="Roboto"/>
              <a:cs typeface="Roboto"/>
              <a:sym typeface="Roboto"/>
            </a:endParaRPr>
          </a:p>
        </p:txBody>
      </p:sp>
      <p:pic>
        <p:nvPicPr>
          <p:cNvPr id="577" name="Google Shape;577;g2da88d5c573_0_2880"/>
          <p:cNvPicPr preferRelativeResize="0"/>
          <p:nvPr/>
        </p:nvPicPr>
        <p:blipFill rotWithShape="1">
          <a:blip r:embed="rId3">
            <a:alphaModFix/>
          </a:blip>
          <a:srcRect/>
          <a:stretch/>
        </p:blipFill>
        <p:spPr>
          <a:xfrm>
            <a:off x="-366116" y="405"/>
            <a:ext cx="12191998" cy="6857192"/>
          </a:xfrm>
          <a:prstGeom prst="rect">
            <a:avLst/>
          </a:prstGeom>
          <a:noFill/>
          <a:ln>
            <a:noFill/>
          </a:ln>
        </p:spPr>
      </p:pic>
      <p:sp>
        <p:nvSpPr>
          <p:cNvPr id="578" name="Google Shape;578;g2da88d5c573_0_2880"/>
          <p:cNvSpPr txBox="1"/>
          <p:nvPr/>
        </p:nvSpPr>
        <p:spPr>
          <a:xfrm>
            <a:off x="4474567" y="914900"/>
            <a:ext cx="65244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Capacity in disaster risk reduction - real-time forecasting of extreme events</a:t>
            </a:r>
            <a:endParaRPr sz="1333" b="0" i="0" u="none" strike="noStrike" cap="none">
              <a:solidFill>
                <a:schemeClr val="lt1"/>
              </a:solidFill>
              <a:latin typeface="Roboto"/>
              <a:ea typeface="Roboto"/>
              <a:cs typeface="Roboto"/>
              <a:sym typeface="Roboto"/>
            </a:endParaRPr>
          </a:p>
        </p:txBody>
      </p:sp>
      <p:sp>
        <p:nvSpPr>
          <p:cNvPr id="579" name="Google Shape;579;g2da88d5c573_0_2880"/>
          <p:cNvSpPr txBox="1"/>
          <p:nvPr/>
        </p:nvSpPr>
        <p:spPr>
          <a:xfrm>
            <a:off x="4147233" y="1315300"/>
            <a:ext cx="6587700" cy="62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Support adaptation to/mitigation of impacts of climate change on coasts incl. indicators of sea level, temperature, biochemistry, biodiversity</a:t>
            </a:r>
            <a:endParaRPr sz="1333"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Roboto"/>
              <a:ea typeface="Roboto"/>
              <a:cs typeface="Roboto"/>
              <a:sym typeface="Roboto"/>
            </a:endParaRPr>
          </a:p>
        </p:txBody>
      </p:sp>
      <p:sp>
        <p:nvSpPr>
          <p:cNvPr id="580" name="Google Shape;580;g2da88d5c573_0_2880"/>
          <p:cNvSpPr txBox="1"/>
          <p:nvPr/>
        </p:nvSpPr>
        <p:spPr>
          <a:xfrm>
            <a:off x="5490535" y="2478684"/>
            <a:ext cx="59151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Minimise climate &amp; shorter-term impacts on morphodynamics</a:t>
            </a:r>
            <a:endParaRPr sz="1333" b="0" i="0" u="none" strike="noStrike" cap="none">
              <a:solidFill>
                <a:srgbClr val="184596"/>
              </a:solidFill>
              <a:latin typeface="Roboto"/>
              <a:ea typeface="Roboto"/>
              <a:cs typeface="Roboto"/>
              <a:sym typeface="Roboto"/>
            </a:endParaRPr>
          </a:p>
        </p:txBody>
      </p:sp>
      <p:sp>
        <p:nvSpPr>
          <p:cNvPr id="581" name="Google Shape;581;g2da88d5c573_0_2880"/>
          <p:cNvSpPr txBox="1"/>
          <p:nvPr/>
        </p:nvSpPr>
        <p:spPr>
          <a:xfrm>
            <a:off x="4525825" y="1821067"/>
            <a:ext cx="49704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Prevention/mitigation of pollution impacts  - hazard/risk mapping &amp; forecasting at coastal scales</a:t>
            </a:r>
            <a:endParaRPr sz="1333" b="0" i="0" u="none" strike="noStrike" cap="none">
              <a:solidFill>
                <a:srgbClr val="000000"/>
              </a:solidFill>
              <a:latin typeface="Roboto"/>
              <a:ea typeface="Roboto"/>
              <a:cs typeface="Roboto"/>
              <a:sym typeface="Roboto"/>
            </a:endParaRPr>
          </a:p>
        </p:txBody>
      </p:sp>
      <p:sp>
        <p:nvSpPr>
          <p:cNvPr id="582" name="Google Shape;582;g2da88d5c573_0_2880"/>
          <p:cNvSpPr txBox="1"/>
          <p:nvPr/>
        </p:nvSpPr>
        <p:spPr>
          <a:xfrm>
            <a:off x="2694725" y="2951509"/>
            <a:ext cx="42363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Improve urban oceanography science &amp; planning</a:t>
            </a:r>
            <a:endParaRPr sz="1333" b="0" i="0" u="none" strike="noStrike" cap="none">
              <a:solidFill>
                <a:srgbClr val="000000"/>
              </a:solidFill>
              <a:latin typeface="Roboto"/>
              <a:ea typeface="Roboto"/>
              <a:cs typeface="Roboto"/>
              <a:sym typeface="Roboto"/>
            </a:endParaRPr>
          </a:p>
        </p:txBody>
      </p:sp>
      <p:sp>
        <p:nvSpPr>
          <p:cNvPr id="583" name="Google Shape;583;g2da88d5c573_0_2880"/>
          <p:cNvSpPr txBox="1"/>
          <p:nvPr/>
        </p:nvSpPr>
        <p:spPr>
          <a:xfrm>
            <a:off x="4525841" y="3417951"/>
            <a:ext cx="63471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Reduce impact of climate change through blue carbon monitoring, carbon dioxide uptake enhancement, NBS, ecosystem restoration</a:t>
            </a:r>
            <a:endParaRPr sz="1333" b="0" i="0" u="none" strike="noStrike" cap="none">
              <a:solidFill>
                <a:srgbClr val="000000"/>
              </a:solidFill>
              <a:latin typeface="Roboto"/>
              <a:ea typeface="Roboto"/>
              <a:cs typeface="Roboto"/>
              <a:sym typeface="Roboto"/>
            </a:endParaRPr>
          </a:p>
        </p:txBody>
      </p:sp>
      <p:sp>
        <p:nvSpPr>
          <p:cNvPr id="584" name="Google Shape;584;g2da88d5c573_0_2880"/>
          <p:cNvSpPr txBox="1"/>
          <p:nvPr/>
        </p:nvSpPr>
        <p:spPr>
          <a:xfrm>
            <a:off x="3443041" y="3989725"/>
            <a:ext cx="7136100" cy="3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Sustainable food production through coastal mariculture support system</a:t>
            </a:r>
            <a:endParaRPr sz="1333" b="0" i="0" u="none" strike="noStrike" cap="none">
              <a:solidFill>
                <a:srgbClr val="000000"/>
              </a:solidFill>
              <a:latin typeface="Roboto"/>
              <a:ea typeface="Roboto"/>
              <a:cs typeface="Roboto"/>
              <a:sym typeface="Roboto"/>
            </a:endParaRPr>
          </a:p>
        </p:txBody>
      </p:sp>
      <p:sp>
        <p:nvSpPr>
          <p:cNvPr id="585" name="Google Shape;585;g2da88d5c573_0_2880"/>
          <p:cNvSpPr txBox="1"/>
          <p:nvPr/>
        </p:nvSpPr>
        <p:spPr>
          <a:xfrm>
            <a:off x="5129299" y="4414867"/>
            <a:ext cx="61857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Increase capacity on environmental awareness for all operations at sea - maritime safety, Search and Rescue</a:t>
            </a:r>
            <a:endParaRPr sz="1333" b="0" i="0" u="none" strike="noStrike" cap="none">
              <a:solidFill>
                <a:srgbClr val="000000"/>
              </a:solidFill>
              <a:latin typeface="Roboto"/>
              <a:ea typeface="Roboto"/>
              <a:cs typeface="Roboto"/>
              <a:sym typeface="Roboto"/>
            </a:endParaRPr>
          </a:p>
        </p:txBody>
      </p:sp>
      <p:sp>
        <p:nvSpPr>
          <p:cNvPr id="586" name="Google Shape;586;g2da88d5c573_0_2880"/>
          <p:cNvSpPr txBox="1"/>
          <p:nvPr/>
        </p:nvSpPr>
        <p:spPr>
          <a:xfrm>
            <a:off x="5490536" y="4962802"/>
            <a:ext cx="5154300" cy="59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Improvement in Integrated Coastal Zone Management &amp; / or </a:t>
            </a:r>
            <a:endParaRPr sz="1333" b="0" i="0" u="none" strike="noStrike" cap="none">
              <a:solidFill>
                <a:srgbClr val="184596"/>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rgbClr val="184596"/>
                </a:solidFill>
                <a:latin typeface="Roboto"/>
                <a:ea typeface="Roboto"/>
                <a:cs typeface="Roboto"/>
                <a:sym typeface="Roboto"/>
              </a:rPr>
              <a:t>Marine Spatial Planning</a:t>
            </a:r>
            <a:endParaRPr sz="1333" b="0" i="0" u="none" strike="noStrike" cap="none">
              <a:solidFill>
                <a:srgbClr val="000000"/>
              </a:solidFill>
              <a:latin typeface="Roboto"/>
              <a:ea typeface="Roboto"/>
              <a:cs typeface="Roboto"/>
              <a:sym typeface="Roboto"/>
            </a:endParaRPr>
          </a:p>
        </p:txBody>
      </p:sp>
      <p:pic>
        <p:nvPicPr>
          <p:cNvPr id="587" name="Google Shape;587;g2da88d5c573_0_2880" descr="A group of images of a beach&#10;&#10;Description automatically generated"/>
          <p:cNvPicPr preferRelativeResize="0"/>
          <p:nvPr/>
        </p:nvPicPr>
        <p:blipFill rotWithShape="1">
          <a:blip r:embed="rId4">
            <a:alphaModFix/>
          </a:blip>
          <a:srcRect/>
          <a:stretch/>
        </p:blipFill>
        <p:spPr>
          <a:xfrm rot="-5400000">
            <a:off x="10142951" y="2416038"/>
            <a:ext cx="4027575" cy="2025925"/>
          </a:xfrm>
          <a:prstGeom prst="rect">
            <a:avLst/>
          </a:prstGeom>
          <a:noFill/>
          <a:ln>
            <a:noFill/>
          </a:ln>
        </p:spPr>
      </p:pic>
      <p:sp>
        <p:nvSpPr>
          <p:cNvPr id="588" name="Google Shape;588;g2da88d5c573_0_2880"/>
          <p:cNvSpPr txBox="1"/>
          <p:nvPr/>
        </p:nvSpPr>
        <p:spPr>
          <a:xfrm>
            <a:off x="180133" y="244333"/>
            <a:ext cx="9756900" cy="451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Q: Select up to three impact areas that will be addressed in your Pilot Site</a:t>
            </a:r>
            <a:endParaRPr sz="1333" b="0" i="0" u="none" strike="noStrike" cap="none">
              <a:solidFill>
                <a:srgbClr val="000000"/>
              </a:solidFill>
              <a:latin typeface="Arial"/>
              <a:ea typeface="Arial"/>
              <a:cs typeface="Arial"/>
              <a:sym typeface="Arial"/>
            </a:endParaRPr>
          </a:p>
        </p:txBody>
      </p:sp>
      <p:pic>
        <p:nvPicPr>
          <p:cNvPr id="589" name="Google Shape;589;g2da88d5c573_0_2880"/>
          <p:cNvPicPr preferRelativeResize="0"/>
          <p:nvPr/>
        </p:nvPicPr>
        <p:blipFill rotWithShape="1">
          <a:blip r:embed="rId5">
            <a:alphaModFix/>
          </a:blip>
          <a:srcRect/>
          <a:stretch/>
        </p:blipFill>
        <p:spPr>
          <a:xfrm>
            <a:off x="8711994" y="105975"/>
            <a:ext cx="3382605" cy="451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da88d5c573_0_2915"/>
          <p:cNvSpPr txBox="1"/>
          <p:nvPr/>
        </p:nvSpPr>
        <p:spPr>
          <a:xfrm>
            <a:off x="103925" y="545302"/>
            <a:ext cx="7136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1</a:t>
            </a:r>
            <a:endParaRPr sz="1467" b="1" i="0" u="none" strike="noStrike" cap="none">
              <a:solidFill>
                <a:schemeClr val="lt1"/>
              </a:solidFill>
              <a:latin typeface="Roboto"/>
              <a:ea typeface="Roboto"/>
              <a:cs typeface="Roboto"/>
              <a:sym typeface="Roboto"/>
            </a:endParaRPr>
          </a:p>
        </p:txBody>
      </p:sp>
      <p:sp>
        <p:nvSpPr>
          <p:cNvPr id="595" name="Google Shape;595;g2da88d5c573_0_2915"/>
          <p:cNvSpPr txBox="1"/>
          <p:nvPr/>
        </p:nvSpPr>
        <p:spPr>
          <a:xfrm>
            <a:off x="103925" y="2578502"/>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4</a:t>
            </a:r>
            <a:endParaRPr sz="1467" b="1" i="0" u="none" strike="noStrike" cap="none">
              <a:solidFill>
                <a:schemeClr val="lt1"/>
              </a:solidFill>
              <a:latin typeface="Roboto"/>
              <a:ea typeface="Roboto"/>
              <a:cs typeface="Roboto"/>
              <a:sym typeface="Roboto"/>
            </a:endParaRPr>
          </a:p>
        </p:txBody>
      </p:sp>
      <p:sp>
        <p:nvSpPr>
          <p:cNvPr id="596" name="Google Shape;596;g2da88d5c573_0_2915"/>
          <p:cNvSpPr txBox="1"/>
          <p:nvPr/>
        </p:nvSpPr>
        <p:spPr>
          <a:xfrm>
            <a:off x="103925" y="3179877"/>
            <a:ext cx="838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5</a:t>
            </a:r>
            <a:endParaRPr sz="1467" b="1" i="0" u="none" strike="noStrike" cap="none">
              <a:solidFill>
                <a:schemeClr val="lt1"/>
              </a:solidFill>
              <a:latin typeface="Roboto"/>
              <a:ea typeface="Roboto"/>
              <a:cs typeface="Roboto"/>
              <a:sym typeface="Roboto"/>
            </a:endParaRPr>
          </a:p>
        </p:txBody>
      </p:sp>
      <p:sp>
        <p:nvSpPr>
          <p:cNvPr id="597" name="Google Shape;597;g2da88d5c573_0_2915"/>
          <p:cNvSpPr txBox="1"/>
          <p:nvPr/>
        </p:nvSpPr>
        <p:spPr>
          <a:xfrm>
            <a:off x="103925" y="3897151"/>
            <a:ext cx="151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6</a:t>
            </a:r>
            <a:endParaRPr sz="1467" b="1" i="0" u="none" strike="noStrike" cap="none">
              <a:solidFill>
                <a:schemeClr val="lt1"/>
              </a:solidFill>
              <a:latin typeface="Roboto"/>
              <a:ea typeface="Roboto"/>
              <a:cs typeface="Roboto"/>
              <a:sym typeface="Roboto"/>
            </a:endParaRPr>
          </a:p>
        </p:txBody>
      </p:sp>
      <p:sp>
        <p:nvSpPr>
          <p:cNvPr id="598" name="Google Shape;598;g2da88d5c573_0_2915"/>
          <p:cNvSpPr txBox="1"/>
          <p:nvPr/>
        </p:nvSpPr>
        <p:spPr>
          <a:xfrm>
            <a:off x="103925" y="46116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7</a:t>
            </a:r>
            <a:endParaRPr sz="1467" b="1" i="0" u="none" strike="noStrike" cap="none">
              <a:solidFill>
                <a:schemeClr val="lt1"/>
              </a:solidFill>
              <a:latin typeface="Roboto"/>
              <a:ea typeface="Roboto"/>
              <a:cs typeface="Roboto"/>
              <a:sym typeface="Roboto"/>
            </a:endParaRPr>
          </a:p>
        </p:txBody>
      </p:sp>
      <p:sp>
        <p:nvSpPr>
          <p:cNvPr id="599" name="Google Shape;599;g2da88d5c573_0_2915"/>
          <p:cNvSpPr txBox="1"/>
          <p:nvPr/>
        </p:nvSpPr>
        <p:spPr>
          <a:xfrm>
            <a:off x="103925" y="5934877"/>
            <a:ext cx="198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9</a:t>
            </a:r>
            <a:endParaRPr sz="1200" b="1" i="0" u="none" strike="noStrike" cap="none">
              <a:solidFill>
                <a:schemeClr val="lt1"/>
              </a:solidFill>
              <a:latin typeface="Roboto"/>
              <a:ea typeface="Roboto"/>
              <a:cs typeface="Roboto"/>
              <a:sym typeface="Roboto"/>
            </a:endParaRPr>
          </a:p>
        </p:txBody>
      </p:sp>
      <p:sp>
        <p:nvSpPr>
          <p:cNvPr id="600" name="Google Shape;600;g2da88d5c573_0_2915"/>
          <p:cNvSpPr txBox="1"/>
          <p:nvPr/>
        </p:nvSpPr>
        <p:spPr>
          <a:xfrm>
            <a:off x="103925" y="5235177"/>
            <a:ext cx="211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Roboto"/>
                <a:ea typeface="Roboto"/>
                <a:cs typeface="Roboto"/>
                <a:sym typeface="Roboto"/>
              </a:rPr>
              <a:t>IMPACT AREA 8</a:t>
            </a:r>
            <a:endParaRPr sz="1467" b="1" i="0" u="none" strike="noStrike" cap="none">
              <a:solidFill>
                <a:schemeClr val="lt1"/>
              </a:solidFill>
              <a:latin typeface="Roboto"/>
              <a:ea typeface="Roboto"/>
              <a:cs typeface="Roboto"/>
              <a:sym typeface="Roboto"/>
            </a:endParaRPr>
          </a:p>
        </p:txBody>
      </p:sp>
      <p:sp>
        <p:nvSpPr>
          <p:cNvPr id="601" name="Google Shape;601;g2da88d5c573_0_2915"/>
          <p:cNvSpPr/>
          <p:nvPr/>
        </p:nvSpPr>
        <p:spPr>
          <a:xfrm>
            <a:off x="3723925" y="1871751"/>
            <a:ext cx="4320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2" name="Google Shape;602;g2da88d5c573_0_2915"/>
          <p:cNvSpPr/>
          <p:nvPr/>
        </p:nvSpPr>
        <p:spPr>
          <a:xfrm>
            <a:off x="2106275" y="2615851"/>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3" name="Google Shape;603;g2da88d5c573_0_2915"/>
          <p:cNvSpPr/>
          <p:nvPr/>
        </p:nvSpPr>
        <p:spPr>
          <a:xfrm>
            <a:off x="1070825" y="3286500"/>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4" name="Google Shape;604;g2da88d5c573_0_2915"/>
          <p:cNvSpPr/>
          <p:nvPr/>
        </p:nvSpPr>
        <p:spPr>
          <a:xfrm>
            <a:off x="1619225" y="3897151"/>
            <a:ext cx="54819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5" name="Google Shape;605;g2da88d5c573_0_2915"/>
          <p:cNvSpPr/>
          <p:nvPr/>
        </p:nvSpPr>
        <p:spPr>
          <a:xfrm>
            <a:off x="2410925" y="4562412"/>
            <a:ext cx="50925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6" name="Google Shape;606;g2da88d5c573_0_2915"/>
          <p:cNvSpPr/>
          <p:nvPr/>
        </p:nvSpPr>
        <p:spPr>
          <a:xfrm>
            <a:off x="4157925" y="5235000"/>
            <a:ext cx="49704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7" name="Google Shape;607;g2da88d5c573_0_2915"/>
          <p:cNvSpPr/>
          <p:nvPr/>
        </p:nvSpPr>
        <p:spPr>
          <a:xfrm>
            <a:off x="3800125" y="5953151"/>
            <a:ext cx="3898800" cy="40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08" name="Google Shape;608;g2da88d5c573_0_2915"/>
          <p:cNvSpPr/>
          <p:nvPr/>
        </p:nvSpPr>
        <p:spPr>
          <a:xfrm>
            <a:off x="1337200" y="6028200"/>
            <a:ext cx="2267100" cy="71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609" name="Google Shape;609;g2da88d5c573_0_2915"/>
          <p:cNvSpPr/>
          <p:nvPr/>
        </p:nvSpPr>
        <p:spPr>
          <a:xfrm>
            <a:off x="-75" y="-20500"/>
            <a:ext cx="12192000" cy="6555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610" name="Google Shape;610;g2da88d5c573_0_2915"/>
          <p:cNvSpPr txBox="1"/>
          <p:nvPr/>
        </p:nvSpPr>
        <p:spPr>
          <a:xfrm>
            <a:off x="180125" y="-20500"/>
            <a:ext cx="11594700" cy="40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GB" sz="1867" b="1" i="0" u="none" strike="noStrike" cap="none">
                <a:solidFill>
                  <a:schemeClr val="lt1"/>
                </a:solidFill>
                <a:latin typeface="Roboto"/>
                <a:ea typeface="Roboto"/>
                <a:cs typeface="Roboto"/>
                <a:sym typeface="Roboto"/>
              </a:rPr>
              <a:t>STAKEHOLDER GROUPS </a:t>
            </a:r>
            <a:endParaRPr sz="18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33"/>
              <a:buFont typeface="Arial"/>
              <a:buNone/>
            </a:pPr>
            <a:r>
              <a:rPr lang="en-GB" sz="1333" b="0" i="0" u="none" strike="noStrike" cap="none">
                <a:solidFill>
                  <a:schemeClr val="lt1"/>
                </a:solidFill>
                <a:latin typeface="Roboto"/>
                <a:ea typeface="Roboto"/>
                <a:cs typeface="Roboto"/>
                <a:sym typeface="Roboto"/>
              </a:rPr>
              <a:t>Q: Who are key intermediate and end-users for the integrated observing &amp; predicting system in your Pilot Site? </a:t>
            </a:r>
            <a:endParaRPr sz="1333"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67"/>
              <a:buFont typeface="Arial"/>
              <a:buNone/>
            </a:pPr>
            <a:endParaRPr sz="1867" b="1" i="0" u="none" strike="noStrike" cap="none">
              <a:solidFill>
                <a:schemeClr val="lt1"/>
              </a:solidFill>
              <a:latin typeface="Roboto"/>
              <a:ea typeface="Roboto"/>
              <a:cs typeface="Roboto"/>
              <a:sym typeface="Roboto"/>
            </a:endParaRPr>
          </a:p>
        </p:txBody>
      </p:sp>
      <p:pic>
        <p:nvPicPr>
          <p:cNvPr id="611" name="Google Shape;611;g2da88d5c573_0_2915"/>
          <p:cNvPicPr preferRelativeResize="0"/>
          <p:nvPr/>
        </p:nvPicPr>
        <p:blipFill rotWithShape="1">
          <a:blip r:embed="rId3">
            <a:alphaModFix/>
          </a:blip>
          <a:srcRect l="5553"/>
          <a:stretch/>
        </p:blipFill>
        <p:spPr>
          <a:xfrm>
            <a:off x="-75" y="665825"/>
            <a:ext cx="12192000" cy="6025575"/>
          </a:xfrm>
          <a:prstGeom prst="rect">
            <a:avLst/>
          </a:prstGeom>
          <a:noFill/>
          <a:ln>
            <a:noFill/>
          </a:ln>
        </p:spPr>
      </p:pic>
      <p:pic>
        <p:nvPicPr>
          <p:cNvPr id="612" name="Google Shape;612;g2da88d5c573_0_2915" descr="A group of images of a beach&#10;&#10;Description automatically generated"/>
          <p:cNvPicPr preferRelativeResize="0"/>
          <p:nvPr/>
        </p:nvPicPr>
        <p:blipFill rotWithShape="1">
          <a:blip r:embed="rId4">
            <a:alphaModFix/>
          </a:blip>
          <a:srcRect/>
          <a:stretch/>
        </p:blipFill>
        <p:spPr>
          <a:xfrm rot="-5400000">
            <a:off x="9946383" y="2323352"/>
            <a:ext cx="4506931" cy="2267031"/>
          </a:xfrm>
          <a:prstGeom prst="rect">
            <a:avLst/>
          </a:prstGeom>
          <a:noFill/>
          <a:ln>
            <a:noFill/>
          </a:ln>
        </p:spPr>
      </p:pic>
      <p:pic>
        <p:nvPicPr>
          <p:cNvPr id="613" name="Google Shape;613;g2da88d5c573_0_2915"/>
          <p:cNvPicPr preferRelativeResize="0"/>
          <p:nvPr/>
        </p:nvPicPr>
        <p:blipFill rotWithShape="1">
          <a:blip r:embed="rId5">
            <a:alphaModFix/>
          </a:blip>
          <a:srcRect/>
          <a:stretch/>
        </p:blipFill>
        <p:spPr>
          <a:xfrm>
            <a:off x="8711994" y="105975"/>
            <a:ext cx="3382605" cy="451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da88d5c573_0_1251"/>
          <p:cNvSpPr txBox="1">
            <a:spLocks noGrp="1"/>
          </p:cNvSpPr>
          <p:nvPr>
            <p:ph type="title"/>
          </p:nvPr>
        </p:nvSpPr>
        <p:spPr>
          <a:xfrm>
            <a:off x="720725" y="959275"/>
            <a:ext cx="7016400" cy="39024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r>
              <a:rPr lang="en-US" sz="4800" dirty="0"/>
              <a:t>Recent input</a:t>
            </a:r>
            <a:endParaRPr sz="4400" dirty="0"/>
          </a:p>
          <a:p>
            <a:pPr marL="0" lvl="0" indent="0" algn="l" rtl="0">
              <a:lnSpc>
                <a:spcPct val="85000"/>
              </a:lnSpc>
              <a:spcBef>
                <a:spcPts val="0"/>
              </a:spcBef>
              <a:spcAft>
                <a:spcPts val="0"/>
              </a:spcAft>
              <a:buSzPts val="3600"/>
              <a:buNone/>
            </a:pPr>
            <a:endParaRPr sz="3200" dirty="0"/>
          </a:p>
        </p:txBody>
      </p:sp>
      <p:sp>
        <p:nvSpPr>
          <p:cNvPr id="644" name="Google Shape;644;g2da88d5c573_0_1251"/>
          <p:cNvSpPr txBox="1">
            <a:spLocks noGrp="1"/>
          </p:cNvSpPr>
          <p:nvPr>
            <p:ph type="sldNum" idx="12"/>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19</a:t>
            </a:fld>
            <a:endParaRPr sz="1000"/>
          </a:p>
        </p:txBody>
      </p:sp>
    </p:spTree>
    <p:extLst>
      <p:ext uri="{BB962C8B-B14F-4D97-AF65-F5344CB8AC3E}">
        <p14:creationId xmlns:p14="http://schemas.microsoft.com/office/powerpoint/2010/main" val="2515429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b8a762219d_0_27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a:t>
            </a:fld>
            <a:endParaRPr/>
          </a:p>
        </p:txBody>
      </p:sp>
      <p:sp>
        <p:nvSpPr>
          <p:cNvPr id="151" name="Google Shape;151;g2b8a762219d_0_270"/>
          <p:cNvSpPr txBox="1">
            <a:spLocks noGrp="1"/>
          </p:cNvSpPr>
          <p:nvPr>
            <p:ph type="title"/>
          </p:nvPr>
        </p:nvSpPr>
        <p:spPr>
          <a:xfrm>
            <a:off x="720725" y="509154"/>
            <a:ext cx="10750500" cy="788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800"/>
              <a:buNone/>
            </a:pPr>
            <a:r>
              <a:rPr lang="en-GB"/>
              <a:t>Ocean observations: fundamental to society</a:t>
            </a:r>
            <a:endParaRPr/>
          </a:p>
        </p:txBody>
      </p:sp>
      <p:sp>
        <p:nvSpPr>
          <p:cNvPr id="152" name="Google Shape;152;g2b8a762219d_0_270"/>
          <p:cNvSpPr txBox="1"/>
          <p:nvPr/>
        </p:nvSpPr>
        <p:spPr>
          <a:xfrm>
            <a:off x="1045000" y="5842775"/>
            <a:ext cx="10750500" cy="574800"/>
          </a:xfrm>
          <a:prstGeom prst="rect">
            <a:avLst/>
          </a:prstGeom>
          <a:noFill/>
          <a:ln>
            <a:noFill/>
          </a:ln>
        </p:spPr>
        <p:txBody>
          <a:bodyPr spcFirstLastPara="1" wrap="square" lIns="91425" tIns="45700" rIns="91425" bIns="45700" anchor="t" anchorCtr="0">
            <a:noAutofit/>
          </a:bodyPr>
          <a:lstStyle/>
          <a:p>
            <a:pPr marL="0" marR="0" lvl="0" indent="0" algn="r" rtl="0">
              <a:lnSpc>
                <a:spcPct val="85000"/>
              </a:lnSpc>
              <a:spcBef>
                <a:spcPts val="0"/>
              </a:spcBef>
              <a:spcAft>
                <a:spcPts val="0"/>
              </a:spcAft>
              <a:buClr>
                <a:schemeClr val="lt1"/>
              </a:buClr>
              <a:buSzPts val="3600"/>
              <a:buFont typeface="Arial"/>
              <a:buNone/>
            </a:pPr>
            <a:r>
              <a:rPr lang="en-GB" sz="2000" b="1" i="0" u="none" strike="noStrike" cap="none">
                <a:solidFill>
                  <a:schemeClr val="accent1"/>
                </a:solidFill>
                <a:latin typeface="Arial"/>
                <a:ea typeface="Arial"/>
                <a:cs typeface="Arial"/>
                <a:sym typeface="Arial"/>
              </a:rPr>
              <a:t>No one country can observe the ocean effectively on its own. </a:t>
            </a:r>
            <a:endParaRPr sz="2000" b="1" i="0" u="none" strike="noStrike" cap="none">
              <a:solidFill>
                <a:schemeClr val="accent2"/>
              </a:solidFill>
              <a:latin typeface="Arial"/>
              <a:ea typeface="Arial"/>
              <a:cs typeface="Arial"/>
              <a:sym typeface="Arial"/>
            </a:endParaRPr>
          </a:p>
          <a:p>
            <a:pPr marL="0" marR="0" lvl="1" indent="0" algn="r" rtl="0">
              <a:lnSpc>
                <a:spcPct val="90000"/>
              </a:lnSpc>
              <a:spcBef>
                <a:spcPts val="0"/>
              </a:spcBef>
              <a:spcAft>
                <a:spcPts val="0"/>
              </a:spcAft>
              <a:buClr>
                <a:schemeClr val="accent3"/>
              </a:buClr>
              <a:buSzPts val="2000"/>
              <a:buFont typeface="Arial"/>
              <a:buNone/>
            </a:pPr>
            <a:endParaRPr sz="700" b="1" i="0" u="none" strike="noStrike" cap="none">
              <a:solidFill>
                <a:schemeClr val="accent1"/>
              </a:solidFill>
              <a:latin typeface="Arial"/>
              <a:ea typeface="Arial"/>
              <a:cs typeface="Arial"/>
              <a:sym typeface="Arial"/>
            </a:endParaRPr>
          </a:p>
          <a:p>
            <a:pPr marL="0" marR="0" lvl="0" indent="0" algn="r" rtl="0">
              <a:lnSpc>
                <a:spcPct val="100000"/>
              </a:lnSpc>
              <a:spcBef>
                <a:spcPts val="567"/>
              </a:spcBef>
              <a:spcAft>
                <a:spcPts val="0"/>
              </a:spcAft>
              <a:buClr>
                <a:schemeClr val="dk2"/>
              </a:buClr>
              <a:buSzPts val="1600"/>
              <a:buFont typeface="Arial"/>
              <a:buNone/>
            </a:pPr>
            <a:endParaRPr sz="300" b="0" i="0" u="none" strike="noStrike" cap="none">
              <a:solidFill>
                <a:schemeClr val="accent1"/>
              </a:solidFill>
              <a:latin typeface="Arial"/>
              <a:ea typeface="Arial"/>
              <a:cs typeface="Arial"/>
              <a:sym typeface="Arial"/>
            </a:endParaRPr>
          </a:p>
        </p:txBody>
      </p:sp>
      <p:pic>
        <p:nvPicPr>
          <p:cNvPr id="153" name="Google Shape;153;g2b8a762219d_0_270"/>
          <p:cNvPicPr preferRelativeResize="0"/>
          <p:nvPr/>
        </p:nvPicPr>
        <p:blipFill rotWithShape="1">
          <a:blip r:embed="rId3">
            <a:alphaModFix/>
          </a:blip>
          <a:srcRect l="3977" t="14219" r="3512" b="15306"/>
          <a:stretch/>
        </p:blipFill>
        <p:spPr>
          <a:xfrm>
            <a:off x="457550" y="851475"/>
            <a:ext cx="11276899" cy="48322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8" name="Google Shape;768;p3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20</a:t>
            </a:fld>
            <a:endParaRPr/>
          </a:p>
        </p:txBody>
      </p:sp>
      <p:pic>
        <p:nvPicPr>
          <p:cNvPr id="771" name="Google Shape;771;p33"/>
          <p:cNvPicPr preferRelativeResize="0"/>
          <p:nvPr/>
        </p:nvPicPr>
        <p:blipFill rotWithShape="1">
          <a:blip r:embed="rId3">
            <a:alphaModFix/>
          </a:blip>
          <a:srcRect/>
          <a:stretch/>
        </p:blipFill>
        <p:spPr>
          <a:xfrm>
            <a:off x="4549337" y="1297125"/>
            <a:ext cx="6958513" cy="3847528"/>
          </a:xfrm>
          <a:prstGeom prst="rect">
            <a:avLst/>
          </a:prstGeom>
          <a:noFill/>
          <a:ln>
            <a:noFill/>
          </a:ln>
        </p:spPr>
      </p:pic>
      <p:pic>
        <p:nvPicPr>
          <p:cNvPr id="4" name="Google Shape;637;g2da88d5c573_0_1934">
            <a:extLst>
              <a:ext uri="{FF2B5EF4-FFF2-40B4-BE49-F238E27FC236}">
                <a16:creationId xmlns:a16="http://schemas.microsoft.com/office/drawing/2014/main" id="{3DD93B25-4EA9-F054-6EAC-23A5A3777941}"/>
              </a:ext>
            </a:extLst>
          </p:cNvPr>
          <p:cNvPicPr preferRelativeResize="0"/>
          <p:nvPr/>
        </p:nvPicPr>
        <p:blipFill>
          <a:blip r:embed="rId4">
            <a:alphaModFix/>
          </a:blip>
          <a:stretch>
            <a:fillRect/>
          </a:stretch>
        </p:blipFill>
        <p:spPr>
          <a:xfrm>
            <a:off x="720725" y="1526054"/>
            <a:ext cx="3241675" cy="4057328"/>
          </a:xfrm>
          <a:prstGeom prst="rect">
            <a:avLst/>
          </a:prstGeom>
          <a:noFill/>
          <a:ln>
            <a:noFill/>
          </a:ln>
        </p:spPr>
      </p:pic>
      <p:sp>
        <p:nvSpPr>
          <p:cNvPr id="7" name="Google Shape;635;g2da88d5c573_0_1934">
            <a:extLst>
              <a:ext uri="{FF2B5EF4-FFF2-40B4-BE49-F238E27FC236}">
                <a16:creationId xmlns:a16="http://schemas.microsoft.com/office/drawing/2014/main" id="{5815F8F7-41CA-3162-838D-5FF6B4EC7112}"/>
              </a:ext>
            </a:extLst>
          </p:cNvPr>
          <p:cNvSpPr txBox="1">
            <a:spLocks noGrp="1"/>
          </p:cNvSpPr>
          <p:nvPr>
            <p:ph type="title"/>
          </p:nvPr>
        </p:nvSpPr>
        <p:spPr>
          <a:xfrm>
            <a:off x="720725" y="722325"/>
            <a:ext cx="72468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Vision 2030 White Paper</a:t>
            </a:r>
            <a:endParaRPr dirty="0"/>
          </a:p>
        </p:txBody>
      </p:sp>
      <p:pic>
        <p:nvPicPr>
          <p:cNvPr id="8" name="Google Shape;424;g2c0e57b82b6_0_413">
            <a:extLst>
              <a:ext uri="{FF2B5EF4-FFF2-40B4-BE49-F238E27FC236}">
                <a16:creationId xmlns:a16="http://schemas.microsoft.com/office/drawing/2014/main" id="{FB80383C-5D09-AA43-06A8-E848BBFA2C28}"/>
              </a:ext>
            </a:extLst>
          </p:cNvPr>
          <p:cNvPicPr preferRelativeResize="0"/>
          <p:nvPr/>
        </p:nvPicPr>
        <p:blipFill rotWithShape="1">
          <a:blip r:embed="rId5">
            <a:alphaModFix/>
          </a:blip>
          <a:srcRect/>
          <a:stretch/>
        </p:blipFill>
        <p:spPr>
          <a:xfrm>
            <a:off x="720725" y="4918511"/>
            <a:ext cx="985653" cy="664871"/>
          </a:xfrm>
          <a:prstGeom prst="rect">
            <a:avLst/>
          </a:prstGeom>
          <a:noFill/>
          <a:ln>
            <a:noFill/>
          </a:ln>
        </p:spPr>
      </p:pic>
      <p:sp>
        <p:nvSpPr>
          <p:cNvPr id="10" name="TextBox 9">
            <a:extLst>
              <a:ext uri="{FF2B5EF4-FFF2-40B4-BE49-F238E27FC236}">
                <a16:creationId xmlns:a16="http://schemas.microsoft.com/office/drawing/2014/main" id="{FF347BF7-81D9-080A-5218-AB9F3BA71B47}"/>
              </a:ext>
            </a:extLst>
          </p:cNvPr>
          <p:cNvSpPr txBox="1"/>
          <p:nvPr/>
        </p:nvSpPr>
        <p:spPr>
          <a:xfrm>
            <a:off x="4549337" y="6374698"/>
            <a:ext cx="3432999" cy="307777"/>
          </a:xfrm>
          <a:prstGeom prst="rect">
            <a:avLst/>
          </a:prstGeom>
          <a:noFill/>
        </p:spPr>
        <p:txBody>
          <a:bodyPr wrap="square">
            <a:spAutoFit/>
          </a:bodyPr>
          <a:lstStyle/>
          <a:p>
            <a:pPr marL="0" lvl="0" indent="0" algn="l" rtl="0">
              <a:spcBef>
                <a:spcPts val="0"/>
              </a:spcBef>
              <a:spcAft>
                <a:spcPts val="0"/>
              </a:spcAft>
              <a:buNone/>
            </a:pPr>
            <a:r>
              <a:rPr lang="en-GB" sz="1400" u="sng" dirty="0">
                <a:solidFill>
                  <a:srgbClr val="184596"/>
                </a:solidFill>
                <a:hlinkClick r:id="rId6">
                  <a:extLst>
                    <a:ext uri="{A12FA001-AC4F-418D-AE19-62706E023703}">
                      <ahyp:hlinkClr xmlns:ahyp="http://schemas.microsoft.com/office/drawing/2018/hyperlinkcolor" val="tx"/>
                    </a:ext>
                  </a:extLst>
                </a:hlinkClick>
              </a:rPr>
              <a:t>https://oceanexpert.org/document/33599</a:t>
            </a:r>
            <a:endParaRPr lang="en-GB" sz="1400" dirty="0">
              <a:solidFill>
                <a:srgbClr val="333333"/>
              </a:solidFill>
            </a:endParaRPr>
          </a:p>
        </p:txBody>
      </p:sp>
      <p:sp>
        <p:nvSpPr>
          <p:cNvPr id="3" name="TextBox 2">
            <a:extLst>
              <a:ext uri="{FF2B5EF4-FFF2-40B4-BE49-F238E27FC236}">
                <a16:creationId xmlns:a16="http://schemas.microsoft.com/office/drawing/2014/main" id="{1FB27C91-C4BB-4935-24EF-EEAF55E45F75}"/>
              </a:ext>
            </a:extLst>
          </p:cNvPr>
          <p:cNvSpPr txBox="1"/>
          <p:nvPr/>
        </p:nvSpPr>
        <p:spPr>
          <a:xfrm>
            <a:off x="4549337" y="5341710"/>
            <a:ext cx="7337863" cy="954107"/>
          </a:xfrm>
          <a:prstGeom prst="rect">
            <a:avLst/>
          </a:prstGeom>
          <a:noFill/>
        </p:spPr>
        <p:txBody>
          <a:bodyPr wrap="square">
            <a:spAutoFit/>
          </a:bodyPr>
          <a:lstStyle/>
          <a:p>
            <a:r>
              <a:rPr lang="en-GB" sz="1400" b="1" dirty="0">
                <a:effectLst/>
                <a:latin typeface="Arial" panose="020B0604020202020204" pitchFamily="34" charset="0"/>
                <a:ea typeface="Arial" panose="020B0604020202020204" pitchFamily="34" charset="0"/>
              </a:rPr>
              <a:t>Recommendations include expanding global ocean observation capabilities, the translation of observations into information, fostering diversified partnerships, building a capable and diversified workforce, and emphasising a new economic thinking for resourcing ocean observing</a:t>
            </a:r>
            <a:r>
              <a:rPr lang="en-FR" dirty="0">
                <a:effectLst/>
              </a:rPr>
              <a:t> </a:t>
            </a:r>
            <a:endParaRPr lang="en-FR" dirty="0"/>
          </a:p>
        </p:txBody>
      </p:sp>
    </p:spTree>
    <p:extLst>
      <p:ext uri="{BB962C8B-B14F-4D97-AF65-F5344CB8AC3E}">
        <p14:creationId xmlns:p14="http://schemas.microsoft.com/office/powerpoint/2010/main" val="396202996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da88d5c573_0_210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21</a:t>
            </a:fld>
            <a:endParaRPr/>
          </a:p>
        </p:txBody>
      </p:sp>
      <p:pic>
        <p:nvPicPr>
          <p:cNvPr id="619" name="Google Shape;619;g2da88d5c573_0_2103"/>
          <p:cNvPicPr preferRelativeResize="0"/>
          <p:nvPr/>
        </p:nvPicPr>
        <p:blipFill>
          <a:blip r:embed="rId3">
            <a:alphaModFix/>
          </a:blip>
          <a:stretch>
            <a:fillRect/>
          </a:stretch>
        </p:blipFill>
        <p:spPr>
          <a:xfrm>
            <a:off x="3484775" y="228337"/>
            <a:ext cx="8207376" cy="5980076"/>
          </a:xfrm>
          <a:prstGeom prst="rect">
            <a:avLst/>
          </a:prstGeom>
          <a:noFill/>
          <a:ln>
            <a:noFill/>
          </a:ln>
        </p:spPr>
      </p:pic>
      <p:sp>
        <p:nvSpPr>
          <p:cNvPr id="620" name="Google Shape;620;g2da88d5c573_0_2103"/>
          <p:cNvSpPr txBox="1">
            <a:spLocks noGrp="1"/>
          </p:cNvSpPr>
          <p:nvPr>
            <p:ph type="title"/>
          </p:nvPr>
        </p:nvSpPr>
        <p:spPr>
          <a:xfrm>
            <a:off x="591183" y="1884003"/>
            <a:ext cx="24021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dirty="0"/>
              <a:t>Townhall</a:t>
            </a:r>
            <a:endParaRPr dirty="0"/>
          </a:p>
        </p:txBody>
      </p:sp>
      <p:pic>
        <p:nvPicPr>
          <p:cNvPr id="621" name="Google Shape;621;g2da88d5c573_0_2103"/>
          <p:cNvPicPr preferRelativeResize="0"/>
          <p:nvPr/>
        </p:nvPicPr>
        <p:blipFill>
          <a:blip r:embed="rId4">
            <a:alphaModFix/>
          </a:blip>
          <a:stretch>
            <a:fillRect/>
          </a:stretch>
        </p:blipFill>
        <p:spPr>
          <a:xfrm>
            <a:off x="145650" y="104575"/>
            <a:ext cx="2983001" cy="1491501"/>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2da88d5c573_0_2251"/>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22</a:t>
            </a:fld>
            <a:endParaRPr/>
          </a:p>
        </p:txBody>
      </p:sp>
      <p:sp>
        <p:nvSpPr>
          <p:cNvPr id="627" name="Google Shape;627;g2da88d5c573_0_2251"/>
          <p:cNvSpPr txBox="1">
            <a:spLocks noGrp="1"/>
          </p:cNvSpPr>
          <p:nvPr>
            <p:ph type="body" idx="1"/>
          </p:nvPr>
        </p:nvSpPr>
        <p:spPr>
          <a:xfrm>
            <a:off x="3498150" y="1460664"/>
            <a:ext cx="8009700" cy="445268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500"/>
              </a:spcBef>
              <a:spcAft>
                <a:spcPts val="0"/>
              </a:spcAft>
              <a:buClr>
                <a:schemeClr val="accent3"/>
              </a:buClr>
              <a:buSzPts val="2000"/>
              <a:buNone/>
            </a:pPr>
            <a:endParaRPr sz="1800" dirty="0"/>
          </a:p>
          <a:p>
            <a:pPr marL="323998" lvl="3" indent="-323998" algn="l" rtl="0">
              <a:lnSpc>
                <a:spcPct val="100000"/>
              </a:lnSpc>
              <a:spcBef>
                <a:spcPts val="500"/>
              </a:spcBef>
              <a:spcAft>
                <a:spcPts val="0"/>
              </a:spcAft>
              <a:buSzPts val="1800"/>
              <a:buChar char="•"/>
            </a:pPr>
            <a:r>
              <a:rPr lang="en-GB" sz="1800" dirty="0"/>
              <a:t>Not yet successful in making the case for </a:t>
            </a:r>
            <a:r>
              <a:rPr lang="en-GB" sz="1800" b="1" dirty="0"/>
              <a:t>sustained and operational ocean observing</a:t>
            </a:r>
            <a:endParaRPr sz="1800" b="1" dirty="0"/>
          </a:p>
          <a:p>
            <a:pPr marL="323998" lvl="3" indent="-323998" algn="l" rtl="0">
              <a:lnSpc>
                <a:spcPct val="100000"/>
              </a:lnSpc>
              <a:spcBef>
                <a:spcPts val="500"/>
              </a:spcBef>
              <a:spcAft>
                <a:spcPts val="0"/>
              </a:spcAft>
              <a:buSzPts val="1800"/>
              <a:buChar char="•"/>
            </a:pPr>
            <a:r>
              <a:rPr lang="en-GB" sz="1800" dirty="0"/>
              <a:t>Seen as primarily science, </a:t>
            </a:r>
            <a:r>
              <a:rPr lang="en-GB" sz="1800" b="1" dirty="0"/>
              <a:t>make the connection to operational services </a:t>
            </a:r>
            <a:r>
              <a:rPr lang="en-GB" sz="1800" dirty="0"/>
              <a:t>clear – highlight that GOOS is operational</a:t>
            </a:r>
            <a:endParaRPr sz="1800" dirty="0"/>
          </a:p>
          <a:p>
            <a:pPr marL="323998" lvl="3" indent="-323998" algn="l" rtl="0">
              <a:lnSpc>
                <a:spcPct val="100000"/>
              </a:lnSpc>
              <a:spcBef>
                <a:spcPts val="500"/>
              </a:spcBef>
              <a:spcAft>
                <a:spcPts val="0"/>
              </a:spcAft>
              <a:buSzPts val="1800"/>
              <a:buChar char="•"/>
            </a:pPr>
            <a:r>
              <a:rPr lang="en-GB" sz="1800" b="1" dirty="0"/>
              <a:t>Global scale to coastal scale, seamless </a:t>
            </a:r>
            <a:r>
              <a:rPr lang="en-GB" sz="1800" dirty="0"/>
              <a:t>and needs to be operational</a:t>
            </a:r>
            <a:endParaRPr sz="1800" dirty="0"/>
          </a:p>
          <a:p>
            <a:pPr marL="323998" lvl="3" indent="-323998" algn="l" rtl="0">
              <a:lnSpc>
                <a:spcPct val="100000"/>
              </a:lnSpc>
              <a:spcBef>
                <a:spcPts val="500"/>
              </a:spcBef>
              <a:spcAft>
                <a:spcPts val="0"/>
              </a:spcAft>
              <a:buSzPts val="1800"/>
              <a:buChar char="•"/>
            </a:pPr>
            <a:r>
              <a:rPr lang="en-GB" sz="1800" b="1" dirty="0"/>
              <a:t>Data accessibility a problem</a:t>
            </a:r>
            <a:r>
              <a:rPr lang="en-GB" sz="1800" dirty="0"/>
              <a:t>, particularly global south, data management and accessibility weak</a:t>
            </a:r>
            <a:endParaRPr sz="1800" dirty="0"/>
          </a:p>
          <a:p>
            <a:pPr marL="323998" lvl="3" indent="-323998" algn="l" rtl="0">
              <a:lnSpc>
                <a:spcPct val="100000"/>
              </a:lnSpc>
              <a:spcBef>
                <a:spcPts val="500"/>
              </a:spcBef>
              <a:spcAft>
                <a:spcPts val="0"/>
              </a:spcAft>
              <a:buSzPts val="1800"/>
              <a:buChar char="•"/>
            </a:pPr>
            <a:r>
              <a:rPr lang="en-GB" sz="1800" dirty="0"/>
              <a:t>GOOS not coupled enough with </a:t>
            </a:r>
            <a:r>
              <a:rPr lang="en-GB" sz="1800" b="1" dirty="0"/>
              <a:t>satellite community </a:t>
            </a:r>
            <a:r>
              <a:rPr lang="en-GB" sz="1800" dirty="0"/>
              <a:t>- make a core action. </a:t>
            </a:r>
            <a:endParaRPr sz="1800" dirty="0"/>
          </a:p>
          <a:p>
            <a:pPr marL="323998" lvl="3" indent="-323998" algn="l" rtl="0">
              <a:lnSpc>
                <a:spcPct val="100000"/>
              </a:lnSpc>
              <a:spcBef>
                <a:spcPts val="500"/>
              </a:spcBef>
              <a:spcAft>
                <a:spcPts val="0"/>
              </a:spcAft>
              <a:buSzPts val="1800"/>
              <a:buChar char="•"/>
            </a:pPr>
            <a:r>
              <a:rPr lang="en-GB" sz="1800" dirty="0"/>
              <a:t>Gap between GOOS and </a:t>
            </a:r>
            <a:r>
              <a:rPr lang="en-GB" sz="1800" b="1" dirty="0"/>
              <a:t>fisheries management</a:t>
            </a:r>
            <a:r>
              <a:rPr lang="en-GB" sz="1800" dirty="0"/>
              <a:t> - FAO yet a partner</a:t>
            </a:r>
            <a:endParaRPr sz="1800" dirty="0"/>
          </a:p>
          <a:p>
            <a:pPr marL="323998" lvl="3" indent="-323998" algn="l" rtl="0">
              <a:lnSpc>
                <a:spcPct val="100000"/>
              </a:lnSpc>
              <a:spcBef>
                <a:spcPts val="500"/>
              </a:spcBef>
              <a:spcAft>
                <a:spcPts val="0"/>
              </a:spcAft>
              <a:buSzPts val="1800"/>
              <a:buChar char="•"/>
            </a:pPr>
            <a:r>
              <a:rPr lang="en-GB" sz="18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First nations</a:t>
            </a:r>
            <a:r>
              <a:rPr lang="en-GB"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needs and knowledge integrated </a:t>
            </a:r>
          </a:p>
          <a:p>
            <a:pPr marL="323998" lvl="3" indent="-323998" algn="l" rtl="0">
              <a:lnSpc>
                <a:spcPct val="100000"/>
              </a:lnSpc>
              <a:spcBef>
                <a:spcPts val="500"/>
              </a:spcBef>
              <a:spcAft>
                <a:spcPts val="0"/>
              </a:spcAft>
              <a:buSzPts val="1800"/>
              <a:buChar char="•"/>
            </a:pPr>
            <a:r>
              <a:rPr lang="en-GB" sz="1800" b="1" dirty="0"/>
              <a:t>Gear up for optimisation</a:t>
            </a:r>
            <a:r>
              <a:rPr lang="en-GB" sz="1800" dirty="0"/>
              <a:t>, GOOS should have a system that tells us where the gaps are</a:t>
            </a:r>
            <a:endParaRPr sz="1800" b="1" dirty="0"/>
          </a:p>
        </p:txBody>
      </p:sp>
      <p:sp>
        <p:nvSpPr>
          <p:cNvPr id="628" name="Google Shape;628;g2da88d5c573_0_2251"/>
          <p:cNvSpPr txBox="1">
            <a:spLocks noGrp="1"/>
          </p:cNvSpPr>
          <p:nvPr>
            <p:ph type="title"/>
          </p:nvPr>
        </p:nvSpPr>
        <p:spPr>
          <a:xfrm>
            <a:off x="566729" y="1812751"/>
            <a:ext cx="2402100" cy="574800"/>
          </a:xfrm>
          <a:prstGeom prst="rect">
            <a:avLst/>
          </a:prstGeom>
          <a:noFill/>
          <a:ln>
            <a:noFill/>
          </a:ln>
        </p:spPr>
        <p:txBody>
          <a:bodyPr spcFirstLastPara="1" wrap="square" lIns="0" tIns="0" rIns="0" bIns="0" anchor="t" anchorCtr="0">
            <a:noAutofit/>
          </a:bodyPr>
          <a:lstStyle/>
          <a:p>
            <a:pPr>
              <a:buSzPts val="3600"/>
            </a:pPr>
            <a:r>
              <a:rPr lang="en-GB" dirty="0"/>
              <a:t>Townhall</a:t>
            </a:r>
            <a:br>
              <a:rPr lang="en-GB" dirty="0"/>
            </a:br>
            <a:br>
              <a:rPr lang="en-GB" dirty="0"/>
            </a:br>
            <a:r>
              <a:rPr lang="en-GB" sz="2000" dirty="0"/>
              <a:t>GOOS has made </a:t>
            </a:r>
            <a:r>
              <a:rPr lang="en-GB" sz="2000" b="1" dirty="0"/>
              <a:t>great strides forward, areas highlighted</a:t>
            </a:r>
            <a:br>
              <a:rPr lang="en-GB" sz="2000" dirty="0"/>
            </a:br>
            <a:r>
              <a:rPr lang="en-GB" sz="2000" dirty="0"/>
              <a:t>for future work</a:t>
            </a:r>
            <a:endParaRPr sz="2000" dirty="0"/>
          </a:p>
        </p:txBody>
      </p:sp>
      <p:pic>
        <p:nvPicPr>
          <p:cNvPr id="629" name="Google Shape;629;g2da88d5c573_0_2251"/>
          <p:cNvPicPr preferRelativeResize="0"/>
          <p:nvPr/>
        </p:nvPicPr>
        <p:blipFill>
          <a:blip r:embed="rId3">
            <a:alphaModFix/>
          </a:blip>
          <a:stretch>
            <a:fillRect/>
          </a:stretch>
        </p:blipFill>
        <p:spPr>
          <a:xfrm>
            <a:off x="145650" y="104575"/>
            <a:ext cx="2983001" cy="1491501"/>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da88d5c573_0_1251"/>
          <p:cNvSpPr txBox="1">
            <a:spLocks noGrp="1"/>
          </p:cNvSpPr>
          <p:nvPr>
            <p:ph type="title"/>
          </p:nvPr>
        </p:nvSpPr>
        <p:spPr>
          <a:xfrm>
            <a:off x="720725" y="959275"/>
            <a:ext cx="7016400" cy="39024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None/>
            </a:pPr>
            <a:br>
              <a:rPr lang="en-GB" sz="4800" dirty="0"/>
            </a:br>
            <a:r>
              <a:rPr lang="en-GB" sz="4800" dirty="0"/>
              <a:t>GOOS SC</a:t>
            </a:r>
            <a:br>
              <a:rPr lang="en-GB" sz="4800" dirty="0"/>
            </a:br>
            <a:br>
              <a:rPr lang="en-GB" sz="4800" dirty="0"/>
            </a:br>
            <a:r>
              <a:rPr lang="en-GB" sz="4800" dirty="0"/>
              <a:t>April 2024 </a:t>
            </a:r>
            <a:endParaRPr sz="4800" dirty="0"/>
          </a:p>
          <a:p>
            <a:pPr marL="0" lvl="0" indent="0" algn="l" rtl="0">
              <a:lnSpc>
                <a:spcPct val="85000"/>
              </a:lnSpc>
              <a:spcBef>
                <a:spcPts val="0"/>
              </a:spcBef>
              <a:spcAft>
                <a:spcPts val="0"/>
              </a:spcAft>
              <a:buSzPts val="3600"/>
              <a:buNone/>
            </a:pPr>
            <a:r>
              <a:rPr lang="en-GB" sz="4800" dirty="0"/>
              <a:t>Barcelona </a:t>
            </a:r>
            <a:endParaRPr sz="4400" dirty="0"/>
          </a:p>
          <a:p>
            <a:pPr marL="0" lvl="0" indent="0" algn="l" rtl="0">
              <a:lnSpc>
                <a:spcPct val="85000"/>
              </a:lnSpc>
              <a:spcBef>
                <a:spcPts val="0"/>
              </a:spcBef>
              <a:spcAft>
                <a:spcPts val="0"/>
              </a:spcAft>
              <a:buSzPts val="3600"/>
              <a:buNone/>
            </a:pPr>
            <a:endParaRPr sz="3200" dirty="0"/>
          </a:p>
        </p:txBody>
      </p:sp>
      <p:sp>
        <p:nvSpPr>
          <p:cNvPr id="644" name="Google Shape;644;g2da88d5c573_0_1251"/>
          <p:cNvSpPr txBox="1">
            <a:spLocks noGrp="1"/>
          </p:cNvSpPr>
          <p:nvPr>
            <p:ph type="sldNum" idx="12"/>
          </p:nvPr>
        </p:nvSpPr>
        <p:spPr>
          <a:xfrm>
            <a:off x="11687645" y="6516123"/>
            <a:ext cx="193200" cy="142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23</a:t>
            </a:fld>
            <a:endParaRPr sz="1000"/>
          </a:p>
        </p:txBody>
      </p:sp>
      <p:pic>
        <p:nvPicPr>
          <p:cNvPr id="645" name="Google Shape;645;g2da88d5c573_0_1251"/>
          <p:cNvPicPr preferRelativeResize="0"/>
          <p:nvPr/>
        </p:nvPicPr>
        <p:blipFill>
          <a:blip r:embed="rId3">
            <a:alphaModFix/>
          </a:blip>
          <a:stretch>
            <a:fillRect/>
          </a:stretch>
        </p:blipFill>
        <p:spPr>
          <a:xfrm>
            <a:off x="6346100" y="1152800"/>
            <a:ext cx="5700874" cy="427567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da88d5c573_0_798"/>
          <p:cNvSpPr/>
          <p:nvPr/>
        </p:nvSpPr>
        <p:spPr>
          <a:xfrm>
            <a:off x="2732866" y="1456500"/>
            <a:ext cx="8037600" cy="46617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2" name="Google Shape;652;g2da88d5c573_0_798"/>
          <p:cNvSpPr txBox="1"/>
          <p:nvPr/>
        </p:nvSpPr>
        <p:spPr>
          <a:xfrm>
            <a:off x="763750" y="4975625"/>
            <a:ext cx="1963800" cy="861900"/>
          </a:xfrm>
          <a:prstGeom prst="rect">
            <a:avLst/>
          </a:prstGeom>
          <a:noFill/>
          <a:ln>
            <a:noFill/>
          </a:ln>
        </p:spPr>
        <p:txBody>
          <a:bodyPr spcFirstLastPara="1" wrap="square" lIns="121900" tIns="60925" rIns="121900" bIns="60925" anchor="t" anchorCtr="0">
            <a:spAutoFit/>
          </a:bodyPr>
          <a:lstStyle/>
          <a:p>
            <a:pPr marL="64008" marR="0" lvl="1" indent="0" algn="r" rtl="0">
              <a:spcBef>
                <a:spcPts val="0"/>
              </a:spcBef>
              <a:spcAft>
                <a:spcPts val="0"/>
              </a:spcAft>
              <a:buClr>
                <a:srgbClr val="000000"/>
              </a:buClr>
              <a:buSzPts val="1600"/>
              <a:buFont typeface="Calibri"/>
              <a:buNone/>
            </a:pPr>
            <a:r>
              <a:rPr lang="en-GB" sz="1600" b="0" i="0" u="none" strike="noStrike" cap="none">
                <a:solidFill>
                  <a:schemeClr val="dk1"/>
                </a:solidFill>
                <a:latin typeface="Calibri"/>
                <a:ea typeface="Calibri"/>
                <a:cs typeface="Calibri"/>
                <a:sym typeface="Calibri"/>
              </a:rPr>
              <a:t>Connection with observing community</a:t>
            </a:r>
            <a:endParaRPr sz="1600" b="0" i="0" u="none" strike="noStrike" cap="none">
              <a:solidFill>
                <a:srgbClr val="000000"/>
              </a:solidFill>
              <a:latin typeface="Calibri"/>
              <a:ea typeface="Calibri"/>
              <a:cs typeface="Calibri"/>
              <a:sym typeface="Calibri"/>
            </a:endParaRPr>
          </a:p>
        </p:txBody>
      </p:sp>
      <p:sp>
        <p:nvSpPr>
          <p:cNvPr id="653" name="Google Shape;653;g2da88d5c573_0_798"/>
          <p:cNvSpPr txBox="1"/>
          <p:nvPr/>
        </p:nvSpPr>
        <p:spPr>
          <a:xfrm>
            <a:off x="2944625" y="4991225"/>
            <a:ext cx="6507300" cy="754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3700"/>
              <a:buFont typeface="Calibri"/>
              <a:buNone/>
            </a:pPr>
            <a:endParaRPr sz="3700">
              <a:solidFill>
                <a:schemeClr val="dk1"/>
              </a:solidFill>
              <a:latin typeface="Calibri"/>
              <a:ea typeface="Calibri"/>
              <a:cs typeface="Calibri"/>
              <a:sym typeface="Calibri"/>
            </a:endParaRPr>
          </a:p>
        </p:txBody>
      </p:sp>
      <p:sp>
        <p:nvSpPr>
          <p:cNvPr id="654" name="Google Shape;654;g2da88d5c573_0_798"/>
          <p:cNvSpPr/>
          <p:nvPr/>
        </p:nvSpPr>
        <p:spPr>
          <a:xfrm>
            <a:off x="2892974" y="5835899"/>
            <a:ext cx="6647100" cy="354300"/>
          </a:xfrm>
          <a:prstGeom prst="roundRect">
            <a:avLst>
              <a:gd name="adj" fmla="val 16667"/>
            </a:avLst>
          </a:prstGeom>
          <a:solidFill>
            <a:schemeClr val="accent6"/>
          </a:solidFill>
          <a:ln w="12700" cap="flat" cmpd="sng">
            <a:solidFill>
              <a:srgbClr val="FFFFFF"/>
            </a:solidFill>
            <a:prstDash val="solid"/>
            <a:miter lim="800000"/>
            <a:headEnd type="none" w="sm" len="sm"/>
            <a:tailEnd type="none" w="sm" len="sm"/>
          </a:ln>
        </p:spPr>
        <p:txBody>
          <a:bodyPr spcFirstLastPara="1" wrap="square" lIns="121900" tIns="96000" rIns="121900" bIns="60925" anchor="ctr" anchorCtr="0">
            <a:noAutofit/>
          </a:bodyPr>
          <a:lstStyle/>
          <a:p>
            <a:pPr marL="0" marR="0" lvl="0" indent="0" algn="ctr" rtl="0">
              <a:spcBef>
                <a:spcPts val="0"/>
              </a:spcBef>
              <a:spcAft>
                <a:spcPts val="0"/>
              </a:spcAft>
              <a:buClr>
                <a:srgbClr val="FFFFFF"/>
              </a:buClr>
              <a:buSzPts val="2100"/>
              <a:buFont typeface="Calibri"/>
              <a:buNone/>
            </a:pPr>
            <a:r>
              <a:rPr lang="en-GB" sz="1800" b="0" i="0" u="none" strike="noStrike" cap="none">
                <a:solidFill>
                  <a:srgbClr val="FFFFFF"/>
                </a:solidFill>
                <a:latin typeface="Calibri"/>
                <a:ea typeface="Calibri"/>
                <a:cs typeface="Calibri"/>
                <a:sym typeface="Calibri"/>
              </a:rPr>
              <a:t>GOOS Steering Committee</a:t>
            </a:r>
            <a:endParaRPr sz="1800">
              <a:solidFill>
                <a:srgbClr val="000000"/>
              </a:solidFill>
              <a:latin typeface="Calibri"/>
              <a:ea typeface="Calibri"/>
              <a:cs typeface="Calibri"/>
              <a:sym typeface="Calibri"/>
            </a:endParaRPr>
          </a:p>
        </p:txBody>
      </p:sp>
      <p:sp>
        <p:nvSpPr>
          <p:cNvPr id="655" name="Google Shape;655;g2da88d5c573_0_798"/>
          <p:cNvSpPr txBox="1"/>
          <p:nvPr/>
        </p:nvSpPr>
        <p:spPr>
          <a:xfrm>
            <a:off x="290541" y="4223827"/>
            <a:ext cx="2441400" cy="369300"/>
          </a:xfrm>
          <a:prstGeom prst="rect">
            <a:avLst/>
          </a:prstGeom>
          <a:noFill/>
          <a:ln>
            <a:noFill/>
          </a:ln>
        </p:spPr>
        <p:txBody>
          <a:bodyPr spcFirstLastPara="1" wrap="square" lIns="121900" tIns="60925" rIns="121900" bIns="60925" anchor="t" anchorCtr="0">
            <a:spAutoFit/>
          </a:bodyPr>
          <a:lstStyle/>
          <a:p>
            <a:pPr marL="609600" marR="0" lvl="1" indent="0" algn="r" rtl="0">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Requirements</a:t>
            </a:r>
            <a:endParaRPr sz="2400" b="0" i="0" u="none" strike="noStrike" cap="none">
              <a:solidFill>
                <a:srgbClr val="000000"/>
              </a:solidFill>
              <a:latin typeface="Calibri"/>
              <a:ea typeface="Calibri"/>
              <a:cs typeface="Calibri"/>
              <a:sym typeface="Calibri"/>
            </a:endParaRPr>
          </a:p>
        </p:txBody>
      </p:sp>
      <p:sp>
        <p:nvSpPr>
          <p:cNvPr id="656" name="Google Shape;656;g2da88d5c573_0_798"/>
          <p:cNvSpPr txBox="1"/>
          <p:nvPr/>
        </p:nvSpPr>
        <p:spPr>
          <a:xfrm>
            <a:off x="1134663" y="3134388"/>
            <a:ext cx="1597200" cy="615600"/>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Observing coordination</a:t>
            </a:r>
            <a:endParaRPr sz="1600">
              <a:solidFill>
                <a:srgbClr val="000000"/>
              </a:solidFill>
              <a:latin typeface="Calibri"/>
              <a:ea typeface="Calibri"/>
              <a:cs typeface="Calibri"/>
              <a:sym typeface="Calibri"/>
            </a:endParaRPr>
          </a:p>
        </p:txBody>
      </p:sp>
      <p:sp>
        <p:nvSpPr>
          <p:cNvPr id="657" name="Google Shape;657;g2da88d5c573_0_798"/>
          <p:cNvSpPr txBox="1"/>
          <p:nvPr/>
        </p:nvSpPr>
        <p:spPr>
          <a:xfrm>
            <a:off x="767774" y="2025824"/>
            <a:ext cx="1963800" cy="615600"/>
          </a:xfrm>
          <a:prstGeom prst="rect">
            <a:avLst/>
          </a:prstGeom>
          <a:noFill/>
          <a:ln>
            <a:noFill/>
          </a:ln>
        </p:spPr>
        <p:txBody>
          <a:bodyPr spcFirstLastPara="1" wrap="square" lIns="121900" tIns="60925" rIns="121900" bIns="60925" anchor="t" anchorCtr="0">
            <a:spAutoFit/>
          </a:bodyPr>
          <a:lstStyle/>
          <a:p>
            <a:pPr marL="0" marR="0" lvl="0" indent="0" algn="r" rtl="0">
              <a:spcBef>
                <a:spcPts val="0"/>
              </a:spcBef>
              <a:spcAft>
                <a:spcPts val="0"/>
              </a:spcAft>
              <a:buClr>
                <a:srgbClr val="000000"/>
              </a:buClr>
              <a:buSzPts val="1600"/>
              <a:buFont typeface="Calibri"/>
              <a:buNone/>
            </a:pPr>
            <a:r>
              <a:rPr lang="en-GB" sz="1600">
                <a:solidFill>
                  <a:schemeClr val="dk1"/>
                </a:solidFill>
                <a:latin typeface="Calibri"/>
                <a:ea typeface="Calibri"/>
                <a:cs typeface="Calibri"/>
                <a:sym typeface="Calibri"/>
              </a:rPr>
              <a:t>M</a:t>
            </a:r>
            <a:r>
              <a:rPr lang="en-GB" sz="1600" b="0" i="0" u="none" strike="noStrike" cap="none">
                <a:solidFill>
                  <a:srgbClr val="000000"/>
                </a:solidFill>
                <a:latin typeface="Calibri"/>
                <a:ea typeface="Calibri"/>
                <a:cs typeface="Calibri"/>
                <a:sym typeface="Calibri"/>
              </a:rPr>
              <a:t>etadata, </a:t>
            </a:r>
            <a:r>
              <a:rPr lang="en-GB" sz="1600">
                <a:solidFill>
                  <a:schemeClr val="dk1"/>
                </a:solidFill>
                <a:latin typeface="Calibri"/>
                <a:ea typeface="Calibri"/>
                <a:cs typeface="Calibri"/>
                <a:sym typeface="Calibri"/>
              </a:rPr>
              <a:t>data &amp; modelling</a:t>
            </a:r>
            <a:endParaRPr sz="1600">
              <a:solidFill>
                <a:srgbClr val="000000"/>
              </a:solidFill>
              <a:latin typeface="Calibri"/>
              <a:ea typeface="Calibri"/>
              <a:cs typeface="Calibri"/>
              <a:sym typeface="Calibri"/>
            </a:endParaRPr>
          </a:p>
        </p:txBody>
      </p:sp>
      <p:sp>
        <p:nvSpPr>
          <p:cNvPr id="658" name="Google Shape;658;g2da88d5c573_0_798"/>
          <p:cNvSpPr/>
          <p:nvPr/>
        </p:nvSpPr>
        <p:spPr>
          <a:xfrm flipH="1">
            <a:off x="9937598" y="295715"/>
            <a:ext cx="665400" cy="5011500"/>
          </a:xfrm>
          <a:prstGeom prst="upDownArrow">
            <a:avLst>
              <a:gd name="adj1" fmla="val 98100"/>
              <a:gd name="adj2" fmla="val 8281"/>
            </a:avLst>
          </a:prstGeom>
          <a:solidFill>
            <a:srgbClr val="D8E2F3"/>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p:txBody>
      </p:sp>
      <p:sp>
        <p:nvSpPr>
          <p:cNvPr id="659" name="Google Shape;659;g2da88d5c573_0_798"/>
          <p:cNvSpPr txBox="1"/>
          <p:nvPr/>
        </p:nvSpPr>
        <p:spPr>
          <a:xfrm>
            <a:off x="306870" y="6254750"/>
            <a:ext cx="2314800" cy="369300"/>
          </a:xfrm>
          <a:prstGeom prst="rect">
            <a:avLst/>
          </a:prstGeom>
          <a:noFill/>
          <a:ln>
            <a:noFill/>
          </a:ln>
        </p:spPr>
        <p:txBody>
          <a:bodyPr spcFirstLastPara="1" wrap="square" lIns="121900" tIns="60925" rIns="121900" bIns="60925" anchor="t" anchorCtr="0">
            <a:spAutoFit/>
          </a:bodyPr>
          <a:lstStyle/>
          <a:p>
            <a:pPr marL="609600" marR="0" lvl="1" indent="0" algn="r" rtl="0">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Sponsors</a:t>
            </a:r>
            <a:endParaRPr sz="1600" b="0" i="0" u="none" strike="noStrike" cap="none">
              <a:solidFill>
                <a:srgbClr val="000000"/>
              </a:solidFill>
              <a:latin typeface="Calibri"/>
              <a:ea typeface="Calibri"/>
              <a:cs typeface="Calibri"/>
              <a:sym typeface="Calibri"/>
            </a:endParaRPr>
          </a:p>
        </p:txBody>
      </p:sp>
      <p:grpSp>
        <p:nvGrpSpPr>
          <p:cNvPr id="660" name="Google Shape;660;g2da88d5c573_0_798"/>
          <p:cNvGrpSpPr/>
          <p:nvPr/>
        </p:nvGrpSpPr>
        <p:grpSpPr>
          <a:xfrm>
            <a:off x="793554" y="305467"/>
            <a:ext cx="708903" cy="6155622"/>
            <a:chOff x="369881" y="578268"/>
            <a:chExt cx="725443" cy="5940000"/>
          </a:xfrm>
        </p:grpSpPr>
        <p:cxnSp>
          <p:nvCxnSpPr>
            <p:cNvPr id="661" name="Google Shape;661;g2da88d5c573_0_798"/>
            <p:cNvCxnSpPr/>
            <p:nvPr/>
          </p:nvCxnSpPr>
          <p:spPr>
            <a:xfrm>
              <a:off x="375324" y="578268"/>
              <a:ext cx="0" cy="5940000"/>
            </a:xfrm>
            <a:prstGeom prst="straightConnector1">
              <a:avLst/>
            </a:prstGeom>
            <a:noFill/>
            <a:ln w="57150" cap="flat" cmpd="sng">
              <a:solidFill>
                <a:schemeClr val="dk1"/>
              </a:solidFill>
              <a:prstDash val="solid"/>
              <a:miter lim="800000"/>
              <a:headEnd type="none" w="sm" len="sm"/>
              <a:tailEnd type="none" w="sm" len="sm"/>
            </a:ln>
          </p:spPr>
        </p:cxnSp>
        <p:cxnSp>
          <p:nvCxnSpPr>
            <p:cNvPr id="662" name="Google Shape;662;g2da88d5c573_0_798"/>
            <p:cNvCxnSpPr/>
            <p:nvPr/>
          </p:nvCxnSpPr>
          <p:spPr>
            <a:xfrm rot="10800000" flipH="1">
              <a:off x="375324" y="594792"/>
              <a:ext cx="720000" cy="9600"/>
            </a:xfrm>
            <a:prstGeom prst="straightConnector1">
              <a:avLst/>
            </a:prstGeom>
            <a:noFill/>
            <a:ln w="57150" cap="flat" cmpd="sng">
              <a:solidFill>
                <a:schemeClr val="dk1"/>
              </a:solidFill>
              <a:prstDash val="solid"/>
              <a:miter lim="800000"/>
              <a:headEnd type="none" w="sm" len="sm"/>
              <a:tailEnd type="triangle" w="med" len="med"/>
            </a:ln>
          </p:spPr>
        </p:cxnSp>
        <p:cxnSp>
          <p:nvCxnSpPr>
            <p:cNvPr id="663" name="Google Shape;663;g2da88d5c573_0_798"/>
            <p:cNvCxnSpPr/>
            <p:nvPr/>
          </p:nvCxnSpPr>
          <p:spPr>
            <a:xfrm>
              <a:off x="369881" y="6493154"/>
              <a:ext cx="720000" cy="0"/>
            </a:xfrm>
            <a:prstGeom prst="straightConnector1">
              <a:avLst/>
            </a:prstGeom>
            <a:noFill/>
            <a:ln w="57150" cap="flat" cmpd="sng">
              <a:solidFill>
                <a:schemeClr val="dk1"/>
              </a:solidFill>
              <a:prstDash val="solid"/>
              <a:miter lim="800000"/>
              <a:headEnd type="none" w="sm" len="sm"/>
              <a:tailEnd type="triangle" w="med" len="med"/>
            </a:ln>
          </p:spPr>
        </p:cxnSp>
      </p:grpSp>
      <p:sp>
        <p:nvSpPr>
          <p:cNvPr id="664" name="Google Shape;664;g2da88d5c573_0_798"/>
          <p:cNvSpPr/>
          <p:nvPr/>
        </p:nvSpPr>
        <p:spPr>
          <a:xfrm flipH="1">
            <a:off x="10671295" y="305475"/>
            <a:ext cx="835800" cy="5011500"/>
          </a:xfrm>
          <a:prstGeom prst="upDownArrow">
            <a:avLst>
              <a:gd name="adj1" fmla="val 98100"/>
              <a:gd name="adj2" fmla="val 8281"/>
            </a:avLst>
          </a:prstGeom>
          <a:solidFill>
            <a:srgbClr val="8DA9DB"/>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p:txBody>
      </p:sp>
      <p:sp>
        <p:nvSpPr>
          <p:cNvPr id="665" name="Google Shape;665;g2da88d5c573_0_798"/>
          <p:cNvSpPr txBox="1"/>
          <p:nvPr/>
        </p:nvSpPr>
        <p:spPr>
          <a:xfrm rot="5400000" flipH="1">
            <a:off x="8802875" y="2224400"/>
            <a:ext cx="4572600" cy="835800"/>
          </a:xfrm>
          <a:prstGeom prst="rect">
            <a:avLst/>
          </a:prstGeom>
          <a:noFill/>
          <a:ln>
            <a:noFill/>
          </a:ln>
        </p:spPr>
        <p:txBody>
          <a:bodyPr spcFirstLastPara="1" wrap="square" lIns="192000" tIns="48000" rIns="192000" bIns="48000" anchor="t" anchorCtr="0">
            <a:spAutoFit/>
          </a:bodyPr>
          <a:lstStyle/>
          <a:p>
            <a:pPr marL="0" marR="0" lvl="0" indent="0" algn="ctr" rtl="0">
              <a:spcBef>
                <a:spcPts val="0"/>
              </a:spcBef>
              <a:spcAft>
                <a:spcPts val="0"/>
              </a:spcAft>
              <a:buClr>
                <a:srgbClr val="000000"/>
              </a:buClr>
              <a:buSzPts val="2700"/>
              <a:buFont typeface="Calibri"/>
              <a:buNone/>
            </a:pPr>
            <a:r>
              <a:rPr lang="en-GB" sz="2400">
                <a:solidFill>
                  <a:schemeClr val="dk1"/>
                </a:solidFill>
                <a:latin typeface="Calibri"/>
                <a:ea typeface="Calibri"/>
                <a:cs typeface="Calibri"/>
                <a:sym typeface="Calibri"/>
              </a:rPr>
              <a:t>IODE |</a:t>
            </a:r>
            <a:br>
              <a:rPr lang="en-GB" sz="2400">
                <a:solidFill>
                  <a:schemeClr val="dk1"/>
                </a:solidFill>
                <a:latin typeface="Calibri"/>
                <a:ea typeface="Calibri"/>
                <a:cs typeface="Calibri"/>
                <a:sym typeface="Calibri"/>
              </a:rPr>
            </a:br>
            <a:r>
              <a:rPr lang="en-GB" sz="2400" b="0" i="0" u="none" strike="noStrike" cap="none">
                <a:solidFill>
                  <a:srgbClr val="000000"/>
                </a:solidFill>
                <a:latin typeface="Calibri"/>
                <a:ea typeface="Calibri"/>
                <a:cs typeface="Calibri"/>
                <a:sym typeface="Calibri"/>
              </a:rPr>
              <a:t>Data </a:t>
            </a:r>
            <a:r>
              <a:rPr lang="en-GB" sz="2400">
                <a:solidFill>
                  <a:schemeClr val="dk1"/>
                </a:solidFill>
                <a:latin typeface="Calibri"/>
                <a:ea typeface="Calibri"/>
                <a:cs typeface="Calibri"/>
                <a:sym typeface="Calibri"/>
              </a:rPr>
              <a:t>| D</a:t>
            </a:r>
            <a:r>
              <a:rPr lang="en-GB" sz="2400" b="0" i="0" u="none" strike="noStrike" cap="none">
                <a:solidFill>
                  <a:srgbClr val="000000"/>
                </a:solidFill>
                <a:latin typeface="Calibri"/>
                <a:ea typeface="Calibri"/>
                <a:cs typeface="Calibri"/>
                <a:sym typeface="Calibri"/>
              </a:rPr>
              <a:t>ata portals</a:t>
            </a:r>
            <a:endParaRPr sz="2400">
              <a:solidFill>
                <a:srgbClr val="000000"/>
              </a:solidFill>
              <a:latin typeface="Calibri"/>
              <a:ea typeface="Calibri"/>
              <a:cs typeface="Calibri"/>
              <a:sym typeface="Calibri"/>
            </a:endParaRPr>
          </a:p>
        </p:txBody>
      </p:sp>
      <p:sp>
        <p:nvSpPr>
          <p:cNvPr id="666" name="Google Shape;666;g2da88d5c573_0_798"/>
          <p:cNvSpPr/>
          <p:nvPr/>
        </p:nvSpPr>
        <p:spPr>
          <a:xfrm>
            <a:off x="2773400" y="6254750"/>
            <a:ext cx="6852300" cy="4404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lt1"/>
              </a:buClr>
              <a:buSzPts val="2000"/>
              <a:buFont typeface="Calibri"/>
              <a:buNone/>
            </a:pPr>
            <a:r>
              <a:rPr lang="en-GB" sz="2000" b="1">
                <a:solidFill>
                  <a:schemeClr val="lt1"/>
                </a:solidFill>
                <a:latin typeface="Calibri"/>
                <a:ea typeface="Calibri"/>
                <a:cs typeface="Calibri"/>
                <a:sym typeface="Calibri"/>
              </a:rPr>
              <a:t>IOC - UNESCO </a:t>
            </a:r>
            <a:r>
              <a:rPr lang="en-GB" sz="2000">
                <a:solidFill>
                  <a:schemeClr val="lt1"/>
                </a:solidFill>
                <a:latin typeface="Calibri"/>
                <a:ea typeface="Calibri"/>
                <a:cs typeface="Calibri"/>
                <a:sym typeface="Calibri"/>
              </a:rPr>
              <a:t>|     WMO     |     UNEP     |     ISC</a:t>
            </a:r>
            <a:endParaRPr/>
          </a:p>
        </p:txBody>
      </p:sp>
      <p:sp>
        <p:nvSpPr>
          <p:cNvPr id="667" name="Google Shape;667;g2da88d5c573_0_798"/>
          <p:cNvSpPr/>
          <p:nvPr/>
        </p:nvSpPr>
        <p:spPr>
          <a:xfrm>
            <a:off x="2777449" y="5025374"/>
            <a:ext cx="6877200" cy="7695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lt1"/>
              </a:buClr>
              <a:buSzPts val="2100"/>
              <a:buFont typeface="Calibri"/>
              <a:buNone/>
            </a:pPr>
            <a:r>
              <a:rPr lang="en-GB" sz="2100" b="1">
                <a:solidFill>
                  <a:schemeClr val="lt1"/>
                </a:solidFill>
                <a:latin typeface="Calibri"/>
                <a:ea typeface="Calibri"/>
                <a:cs typeface="Calibri"/>
                <a:sym typeface="Calibri"/>
              </a:rPr>
              <a:t>GOOS Management Team* </a:t>
            </a:r>
            <a:endParaRPr sz="1600">
              <a:solidFill>
                <a:schemeClr val="dk1"/>
              </a:solidFill>
              <a:latin typeface="Calibri"/>
              <a:ea typeface="Calibri"/>
              <a:cs typeface="Calibri"/>
              <a:sym typeface="Calibri"/>
            </a:endParaRPr>
          </a:p>
          <a:p>
            <a:pPr marL="0" marR="0" lvl="0" indent="0" algn="ctr" rtl="0">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Coordination | Communication | Integration | Advocacy </a:t>
            </a:r>
            <a:endParaRPr sz="2100">
              <a:solidFill>
                <a:schemeClr val="dk1"/>
              </a:solidFill>
              <a:latin typeface="Calibri"/>
              <a:ea typeface="Calibri"/>
              <a:cs typeface="Calibri"/>
              <a:sym typeface="Calibri"/>
            </a:endParaRPr>
          </a:p>
        </p:txBody>
      </p:sp>
      <p:sp>
        <p:nvSpPr>
          <p:cNvPr id="668" name="Google Shape;668;g2da88d5c573_0_798"/>
          <p:cNvSpPr/>
          <p:nvPr/>
        </p:nvSpPr>
        <p:spPr>
          <a:xfrm>
            <a:off x="2868526" y="1891775"/>
            <a:ext cx="2864100" cy="972000"/>
          </a:xfrm>
          <a:prstGeom prst="roundRect">
            <a:avLst>
              <a:gd name="adj" fmla="val 16667"/>
            </a:avLst>
          </a:prstGeom>
          <a:solidFill>
            <a:srgbClr val="8DA9DB"/>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OceanOPS</a:t>
            </a:r>
            <a:endParaRPr sz="1600">
              <a:solidFill>
                <a:schemeClr val="dk1"/>
              </a:solidFill>
              <a:latin typeface="Calibri"/>
              <a:ea typeface="Calibri"/>
              <a:cs typeface="Calibri"/>
              <a:sym typeface="Calibri"/>
            </a:endParaRPr>
          </a:p>
        </p:txBody>
      </p:sp>
      <p:sp>
        <p:nvSpPr>
          <p:cNvPr id="669" name="Google Shape;669;g2da88d5c573_0_798"/>
          <p:cNvSpPr/>
          <p:nvPr/>
        </p:nvSpPr>
        <p:spPr>
          <a:xfrm>
            <a:off x="5858805" y="1911450"/>
            <a:ext cx="2636700" cy="972000"/>
          </a:xfrm>
          <a:prstGeom prst="roundRect">
            <a:avLst>
              <a:gd name="adj" fmla="val 16667"/>
            </a:avLst>
          </a:prstGeom>
          <a:solidFill>
            <a:srgbClr val="8DA9DB"/>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Expert Team on Operational Ocean Forecast Systems (ETOOFS)</a:t>
            </a:r>
            <a:endParaRPr/>
          </a:p>
        </p:txBody>
      </p:sp>
      <p:sp>
        <p:nvSpPr>
          <p:cNvPr id="670" name="Google Shape;670;g2da88d5c573_0_798"/>
          <p:cNvSpPr/>
          <p:nvPr/>
        </p:nvSpPr>
        <p:spPr>
          <a:xfrm>
            <a:off x="7402286" y="3982165"/>
            <a:ext cx="2290800" cy="927900"/>
          </a:xfrm>
          <a:prstGeom prst="roundRect">
            <a:avLst>
              <a:gd name="adj" fmla="val 16667"/>
            </a:avLst>
          </a:prstGeom>
          <a:solidFill>
            <a:srgbClr val="2F549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WMO: RRR | WIGOS  </a:t>
            </a:r>
            <a:endParaRPr/>
          </a:p>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GCOS</a:t>
            </a:r>
            <a:endParaRPr sz="1800">
              <a:solidFill>
                <a:schemeClr val="dk1"/>
              </a:solidFill>
              <a:latin typeface="Calibri"/>
              <a:ea typeface="Calibri"/>
              <a:cs typeface="Calibri"/>
              <a:sym typeface="Calibri"/>
            </a:endParaRPr>
          </a:p>
        </p:txBody>
      </p:sp>
      <p:sp>
        <p:nvSpPr>
          <p:cNvPr id="671" name="Google Shape;671;g2da88d5c573_0_798"/>
          <p:cNvSpPr/>
          <p:nvPr/>
        </p:nvSpPr>
        <p:spPr>
          <a:xfrm>
            <a:off x="2777449" y="3982175"/>
            <a:ext cx="4532400" cy="927900"/>
          </a:xfrm>
          <a:prstGeom prst="roundRect">
            <a:avLst>
              <a:gd name="adj" fmla="val 16667"/>
            </a:avLst>
          </a:prstGeom>
          <a:solidFill>
            <a:srgbClr val="2F549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Clr>
                <a:schemeClr val="lt1"/>
              </a:buClr>
              <a:buSzPts val="1800"/>
              <a:buFont typeface="Calibri"/>
              <a:buNone/>
            </a:pPr>
            <a:r>
              <a:rPr lang="en-GB" sz="1800" b="1">
                <a:solidFill>
                  <a:schemeClr val="lt1"/>
                </a:solidFill>
                <a:latin typeface="Calibri"/>
                <a:ea typeface="Calibri"/>
                <a:cs typeface="Calibri"/>
                <a:sym typeface="Calibri"/>
              </a:rPr>
              <a:t>3 Expert Panels </a:t>
            </a:r>
            <a:br>
              <a:rPr lang="en-GB" sz="1800" b="1">
                <a:solidFill>
                  <a:schemeClr val="lt1"/>
                </a:solidFill>
                <a:latin typeface="Calibri"/>
                <a:ea typeface="Calibri"/>
                <a:cs typeface="Calibri"/>
                <a:sym typeface="Calibri"/>
              </a:rPr>
            </a:br>
            <a:r>
              <a:rPr lang="en-GB" sz="1700">
                <a:solidFill>
                  <a:schemeClr val="lt1"/>
                </a:solidFill>
                <a:latin typeface="Calibri"/>
                <a:ea typeface="Calibri"/>
                <a:cs typeface="Calibri"/>
                <a:sym typeface="Calibri"/>
              </a:rPr>
              <a:t>Physics and Climate (OOPC) |Biogeochemistry (BGC) | Biology and Ecosystems (BioEco)</a:t>
            </a:r>
            <a:endParaRPr sz="1700">
              <a:solidFill>
                <a:schemeClr val="lt1"/>
              </a:solidFill>
              <a:latin typeface="Calibri"/>
              <a:ea typeface="Calibri"/>
              <a:cs typeface="Calibri"/>
              <a:sym typeface="Calibri"/>
            </a:endParaRPr>
          </a:p>
        </p:txBody>
      </p:sp>
      <p:sp>
        <p:nvSpPr>
          <p:cNvPr id="672" name="Google Shape;672;g2da88d5c573_0_798"/>
          <p:cNvSpPr txBox="1"/>
          <p:nvPr/>
        </p:nvSpPr>
        <p:spPr>
          <a:xfrm rot="5400000" flipH="1">
            <a:off x="8133117" y="2157566"/>
            <a:ext cx="4346700" cy="743400"/>
          </a:xfrm>
          <a:prstGeom prst="rect">
            <a:avLst/>
          </a:prstGeom>
          <a:noFill/>
          <a:ln>
            <a:noFill/>
          </a:ln>
        </p:spPr>
        <p:txBody>
          <a:bodyPr spcFirstLastPara="1" wrap="square" lIns="48000" tIns="48000" rIns="48000" bIns="48000" anchor="t" anchorCtr="0">
            <a:spAutoFit/>
          </a:bodyPr>
          <a:lstStyle/>
          <a:p>
            <a:pPr marL="0" marR="0" lvl="0" indent="0" algn="ctr" rtl="0">
              <a:spcBef>
                <a:spcPts val="400"/>
              </a:spcBef>
              <a:spcAft>
                <a:spcPts val="0"/>
              </a:spcAft>
              <a:buClr>
                <a:srgbClr val="000000"/>
              </a:buClr>
              <a:buSzPts val="2100"/>
              <a:buFont typeface="Calibri"/>
              <a:buNone/>
            </a:pPr>
            <a:r>
              <a:rPr lang="en-GB" sz="2100" b="0" i="0" u="none" strike="noStrike" cap="none">
                <a:solidFill>
                  <a:srgbClr val="000000"/>
                </a:solidFill>
                <a:latin typeface="Calibri"/>
                <a:ea typeface="Calibri"/>
                <a:cs typeface="Calibri"/>
                <a:sym typeface="Calibri"/>
              </a:rPr>
              <a:t>Co-Design |</a:t>
            </a:r>
            <a:br>
              <a:rPr lang="en-GB" sz="2100" b="0" i="0" u="none" strike="noStrike" cap="none">
                <a:solidFill>
                  <a:srgbClr val="000000"/>
                </a:solidFill>
                <a:latin typeface="Calibri"/>
                <a:ea typeface="Calibri"/>
                <a:cs typeface="Calibri"/>
                <a:sym typeface="Calibri"/>
              </a:rPr>
            </a:br>
            <a:r>
              <a:rPr lang="en-GB" sz="2100" b="0" i="0" u="none" strike="noStrike" cap="none">
                <a:solidFill>
                  <a:srgbClr val="000000"/>
                </a:solidFill>
                <a:latin typeface="Calibri"/>
                <a:ea typeface="Calibri"/>
                <a:cs typeface="Calibri"/>
                <a:sym typeface="Calibri"/>
              </a:rPr>
              <a:t>  Capacity Development</a:t>
            </a:r>
            <a:endParaRPr sz="1900">
              <a:solidFill>
                <a:schemeClr val="dk1"/>
              </a:solidFill>
              <a:latin typeface="Calibri"/>
              <a:ea typeface="Calibri"/>
              <a:cs typeface="Calibri"/>
              <a:sym typeface="Calibri"/>
            </a:endParaRPr>
          </a:p>
        </p:txBody>
      </p:sp>
      <p:sp>
        <p:nvSpPr>
          <p:cNvPr id="673" name="Google Shape;673;g2da88d5c573_0_798"/>
          <p:cNvSpPr/>
          <p:nvPr/>
        </p:nvSpPr>
        <p:spPr>
          <a:xfrm>
            <a:off x="2891450" y="741495"/>
            <a:ext cx="6730500" cy="1080000"/>
          </a:xfrm>
          <a:prstGeom prst="upDownArrow">
            <a:avLst>
              <a:gd name="adj1" fmla="val 100000"/>
              <a:gd name="adj2" fmla="val 11170"/>
            </a:avLst>
          </a:prstGeom>
          <a:solidFill>
            <a:srgbClr val="323F4F"/>
          </a:solidFill>
          <a:ln w="28575" cap="flat" cmpd="sng">
            <a:solidFill>
              <a:schemeClr val="lt1"/>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Decade Coordination Office| Decade Programmes + Projects  </a:t>
            </a:r>
            <a:br>
              <a:rPr lang="en-GB" sz="1800" b="0" i="0" u="none" strike="noStrike" cap="none">
                <a:solidFill>
                  <a:schemeClr val="lt1"/>
                </a:solidFill>
                <a:latin typeface="Calibri"/>
                <a:ea typeface="Calibri"/>
                <a:cs typeface="Calibri"/>
                <a:sym typeface="Calibri"/>
              </a:rPr>
            </a:br>
            <a:r>
              <a:rPr lang="en-GB" sz="1800" b="0" i="0" u="none" strike="noStrike" cap="none">
                <a:solidFill>
                  <a:schemeClr val="lt1"/>
                </a:solidFill>
                <a:latin typeface="Calibri"/>
                <a:ea typeface="Calibri"/>
                <a:cs typeface="Calibri"/>
                <a:sym typeface="Calibri"/>
              </a:rPr>
              <a:t>GOOS Projects | Partners </a:t>
            </a:r>
            <a:br>
              <a:rPr lang="en-GB" sz="1800" b="0" i="0" u="none" strike="noStrike" cap="none">
                <a:solidFill>
                  <a:schemeClr val="lt1"/>
                </a:solidFill>
                <a:latin typeface="Calibri"/>
                <a:ea typeface="Calibri"/>
                <a:cs typeface="Calibri"/>
                <a:sym typeface="Calibri"/>
              </a:rPr>
            </a:br>
            <a:r>
              <a:rPr lang="en-GB" sz="1800" b="0" i="0" u="none" strike="noStrike" cap="none">
                <a:solidFill>
                  <a:schemeClr val="lt1"/>
                </a:solidFill>
                <a:latin typeface="Calibri"/>
                <a:ea typeface="Calibri"/>
                <a:cs typeface="Calibri"/>
                <a:sym typeface="Calibri"/>
              </a:rPr>
              <a:t>Research community | WCRP</a:t>
            </a:r>
            <a:endParaRPr sz="1400" b="0" i="0" u="none" strike="noStrike" cap="none">
              <a:solidFill>
                <a:srgbClr val="000000"/>
              </a:solidFill>
              <a:latin typeface="Arial"/>
              <a:ea typeface="Arial"/>
              <a:cs typeface="Arial"/>
              <a:sym typeface="Arial"/>
            </a:endParaRPr>
          </a:p>
        </p:txBody>
      </p:sp>
      <p:sp>
        <p:nvSpPr>
          <p:cNvPr id="674" name="Google Shape;674;g2da88d5c573_0_798"/>
          <p:cNvSpPr txBox="1"/>
          <p:nvPr/>
        </p:nvSpPr>
        <p:spPr>
          <a:xfrm>
            <a:off x="2896696" y="93011"/>
            <a:ext cx="6720000" cy="599100"/>
          </a:xfrm>
          <a:prstGeom prst="rect">
            <a:avLst/>
          </a:prstGeom>
          <a:solidFill>
            <a:srgbClr val="11151A"/>
          </a:solidFill>
          <a:ln>
            <a:noFill/>
          </a:ln>
        </p:spPr>
        <p:txBody>
          <a:bodyPr spcFirstLastPara="1" wrap="square" lIns="91425" tIns="36000" rIns="91425" bIns="36000" anchor="ctr" anchorCtr="0">
            <a:spAutoFit/>
          </a:bodyPr>
          <a:lstStyle/>
          <a:p>
            <a:pPr marL="0" marR="0" lvl="0" indent="0" algn="ctr" rtl="0">
              <a:lnSpc>
                <a:spcPct val="90000"/>
              </a:lnSpc>
              <a:spcBef>
                <a:spcPts val="0"/>
              </a:spcBef>
              <a:spcAft>
                <a:spcPts val="0"/>
              </a:spcAft>
              <a:buClr>
                <a:schemeClr val="lt1"/>
              </a:buClr>
              <a:buSzPts val="2000"/>
              <a:buFont typeface="Calibri"/>
              <a:buNone/>
            </a:pPr>
            <a:r>
              <a:rPr lang="en-GB" sz="2000" b="0" i="0" u="none" strike="noStrike" cap="none">
                <a:solidFill>
                  <a:schemeClr val="lt1"/>
                </a:solidFill>
                <a:latin typeface="Calibri"/>
                <a:ea typeface="Calibri"/>
                <a:cs typeface="Calibri"/>
                <a:sym typeface="Calibri"/>
              </a:rPr>
              <a:t>Member States </a:t>
            </a:r>
            <a:br>
              <a:rPr lang="en-GB" sz="2000">
                <a:solidFill>
                  <a:schemeClr val="lt1"/>
                </a:solidFill>
                <a:latin typeface="Calibri"/>
                <a:ea typeface="Calibri"/>
                <a:cs typeface="Calibri"/>
                <a:sym typeface="Calibri"/>
              </a:rPr>
            </a:br>
            <a:r>
              <a:rPr lang="en-GB" sz="1800" b="0" i="0" u="none" strike="noStrike" cap="none">
                <a:solidFill>
                  <a:schemeClr val="lt1"/>
                </a:solidFill>
                <a:latin typeface="Calibri"/>
                <a:ea typeface="Calibri"/>
                <a:cs typeface="Calibri"/>
                <a:sym typeface="Calibri"/>
              </a:rPr>
              <a:t>Decision Makers | System Providers | Users | Funders</a:t>
            </a:r>
            <a:endParaRPr sz="1800" b="0" i="0" u="none" strike="noStrike" cap="none">
              <a:solidFill>
                <a:srgbClr val="000000"/>
              </a:solidFill>
              <a:latin typeface="Arial"/>
              <a:ea typeface="Arial"/>
              <a:cs typeface="Arial"/>
              <a:sym typeface="Arial"/>
            </a:endParaRPr>
          </a:p>
        </p:txBody>
      </p:sp>
      <p:sp>
        <p:nvSpPr>
          <p:cNvPr id="675" name="Google Shape;675;g2da88d5c573_0_798"/>
          <p:cNvSpPr/>
          <p:nvPr/>
        </p:nvSpPr>
        <p:spPr>
          <a:xfrm>
            <a:off x="2839200" y="2979000"/>
            <a:ext cx="1758600" cy="900000"/>
          </a:xfrm>
          <a:prstGeom prst="roundRect">
            <a:avLst>
              <a:gd name="adj" fmla="val 16667"/>
            </a:avLst>
          </a:prstGeom>
          <a:solidFill>
            <a:srgbClr val="8DA9DB"/>
          </a:solidFill>
          <a:ln w="12700" cap="flat" cmpd="sng">
            <a:solidFill>
              <a:schemeClr val="dk1"/>
            </a:solidFill>
            <a:prstDash val="solid"/>
            <a:miter lim="800000"/>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Observations</a:t>
            </a:r>
            <a:r>
              <a:rPr lang="en-GB" sz="1600" b="0" i="0" u="none" strike="noStrike" cap="none">
                <a:solidFill>
                  <a:schemeClr val="dk1"/>
                </a:solidFill>
                <a:latin typeface="Calibri"/>
                <a:ea typeface="Calibri"/>
                <a:cs typeface="Calibri"/>
                <a:sym typeface="Calibri"/>
              </a:rPr>
              <a:t> Coordination Group (OCG)</a:t>
            </a:r>
            <a:endParaRPr sz="1800">
              <a:solidFill>
                <a:schemeClr val="dk1"/>
              </a:solidFill>
              <a:latin typeface="Calibri"/>
              <a:ea typeface="Calibri"/>
              <a:cs typeface="Calibri"/>
              <a:sym typeface="Calibri"/>
            </a:endParaRPr>
          </a:p>
        </p:txBody>
      </p:sp>
      <p:sp>
        <p:nvSpPr>
          <p:cNvPr id="676" name="Google Shape;676;g2da88d5c573_0_798"/>
          <p:cNvSpPr/>
          <p:nvPr/>
        </p:nvSpPr>
        <p:spPr>
          <a:xfrm>
            <a:off x="4691775" y="2979000"/>
            <a:ext cx="1857600" cy="900000"/>
          </a:xfrm>
          <a:prstGeom prst="roundRect">
            <a:avLst>
              <a:gd name="adj" fmla="val 16667"/>
            </a:avLst>
          </a:prstGeom>
          <a:solidFill>
            <a:srgbClr val="8DA9DB"/>
          </a:solidFill>
          <a:ln w="12700" cap="flat" cmpd="sng">
            <a:solidFill>
              <a:schemeClr val="dk1"/>
            </a:solidFill>
            <a:prstDash val="solid"/>
            <a:miter lim="800000"/>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GOOS Networks</a:t>
            </a:r>
            <a:endParaRPr sz="1800">
              <a:solidFill>
                <a:schemeClr val="dk1"/>
              </a:solidFill>
              <a:latin typeface="Calibri"/>
              <a:ea typeface="Calibri"/>
              <a:cs typeface="Calibri"/>
              <a:sym typeface="Calibri"/>
            </a:endParaRPr>
          </a:p>
        </p:txBody>
      </p:sp>
      <p:sp>
        <p:nvSpPr>
          <p:cNvPr id="677" name="Google Shape;677;g2da88d5c573_0_798"/>
          <p:cNvSpPr/>
          <p:nvPr/>
        </p:nvSpPr>
        <p:spPr>
          <a:xfrm>
            <a:off x="8643425" y="1911450"/>
            <a:ext cx="997200" cy="1962000"/>
          </a:xfrm>
          <a:prstGeom prst="roundRect">
            <a:avLst>
              <a:gd name="adj" fmla="val 16667"/>
            </a:avLst>
          </a:prstGeom>
          <a:solidFill>
            <a:srgbClr val="8DA9DB"/>
          </a:solidFill>
          <a:ln w="12700" cap="flat" cmpd="sng">
            <a:solidFill>
              <a:schemeClr val="dk1"/>
            </a:solidFill>
            <a:prstDash val="solid"/>
            <a:miter lim="800000"/>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GOOS Regional Alliances (GRAs)</a:t>
            </a:r>
            <a:endParaRPr sz="1800">
              <a:solidFill>
                <a:schemeClr val="dk1"/>
              </a:solidFill>
              <a:latin typeface="Calibri"/>
              <a:ea typeface="Calibri"/>
              <a:cs typeface="Calibri"/>
              <a:sym typeface="Calibri"/>
            </a:endParaRPr>
          </a:p>
        </p:txBody>
      </p:sp>
      <p:sp>
        <p:nvSpPr>
          <p:cNvPr id="678" name="Google Shape;678;g2da88d5c573_0_798"/>
          <p:cNvSpPr/>
          <p:nvPr/>
        </p:nvSpPr>
        <p:spPr>
          <a:xfrm>
            <a:off x="6658598" y="2979000"/>
            <a:ext cx="1857600" cy="900000"/>
          </a:xfrm>
          <a:prstGeom prst="roundRect">
            <a:avLst>
              <a:gd name="adj" fmla="val 16667"/>
            </a:avLst>
          </a:prstGeom>
          <a:solidFill>
            <a:srgbClr val="8DA9DB"/>
          </a:solidFill>
          <a:ln w="12700" cap="flat" cmpd="sng">
            <a:solidFill>
              <a:schemeClr val="dk1"/>
            </a:solidFill>
            <a:prstDash val="solid"/>
            <a:miter lim="800000"/>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National Focal Points (NFPs)</a:t>
            </a:r>
            <a:endParaRPr sz="1800">
              <a:solidFill>
                <a:schemeClr val="dk1"/>
              </a:solidFill>
              <a:latin typeface="Calibri"/>
              <a:ea typeface="Calibri"/>
              <a:cs typeface="Calibri"/>
              <a:sym typeface="Calibri"/>
            </a:endParaRPr>
          </a:p>
        </p:txBody>
      </p:sp>
      <p:sp>
        <p:nvSpPr>
          <p:cNvPr id="679" name="Google Shape;679;g2da88d5c573_0_798"/>
          <p:cNvSpPr txBox="1"/>
          <p:nvPr/>
        </p:nvSpPr>
        <p:spPr>
          <a:xfrm>
            <a:off x="10096501" y="6502087"/>
            <a:ext cx="2081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Calibri"/>
                <a:ea typeface="Calibri"/>
                <a:cs typeface="Calibri"/>
                <a:sym typeface="Calibri"/>
              </a:rPr>
              <a:t>*HQ IOC/UNESCO, Paris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2da88d5c573_0_1414"/>
          <p:cNvSpPr txBox="1">
            <a:spLocks noGrp="1"/>
          </p:cNvSpPr>
          <p:nvPr>
            <p:ph type="title"/>
          </p:nvPr>
        </p:nvSpPr>
        <p:spPr>
          <a:xfrm>
            <a:off x="720726" y="722313"/>
            <a:ext cx="107505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SC Priority actions 2024/5</a:t>
            </a:r>
            <a:endParaRPr dirty="0"/>
          </a:p>
        </p:txBody>
      </p:sp>
      <p:sp>
        <p:nvSpPr>
          <p:cNvPr id="693" name="Google Shape;693;g2da88d5c573_0_1414"/>
          <p:cNvSpPr txBox="1">
            <a:spLocks noGrp="1"/>
          </p:cNvSpPr>
          <p:nvPr>
            <p:ph type="body" idx="1"/>
          </p:nvPr>
        </p:nvSpPr>
        <p:spPr>
          <a:xfrm>
            <a:off x="720725" y="1297001"/>
            <a:ext cx="10286581" cy="4910400"/>
          </a:xfrm>
          <a:prstGeom prst="rect">
            <a:avLst/>
          </a:prstGeom>
        </p:spPr>
        <p:txBody>
          <a:bodyPr spcFirstLastPara="1" wrap="square" lIns="0" tIns="0" rIns="0" bIns="0" anchor="t" anchorCtr="0">
            <a:noAutofit/>
          </a:bodyPr>
          <a:lstStyle/>
          <a:p>
            <a:pPr indent="-317500">
              <a:buClr>
                <a:schemeClr val="accent2"/>
              </a:buClr>
              <a:buSzPts val="1400"/>
              <a:buFont typeface="Arial"/>
              <a:buChar char="●"/>
            </a:pPr>
            <a:r>
              <a:rPr lang="en-GB" sz="2000" b="1" dirty="0"/>
              <a:t>Develop cross-GOOS Digital Ecosystem </a:t>
            </a:r>
            <a:r>
              <a:rPr lang="en-GB" sz="2000" dirty="0"/>
              <a:t>– create strategy and implements, building on and connecting advances in OCG, BGC, </a:t>
            </a:r>
            <a:r>
              <a:rPr lang="en-GB" sz="2000" dirty="0" err="1"/>
              <a:t>BioEco</a:t>
            </a:r>
            <a:r>
              <a:rPr lang="en-GB" sz="2000" dirty="0"/>
              <a:t> </a:t>
            </a:r>
          </a:p>
          <a:p>
            <a:pPr indent="-317500">
              <a:buClr>
                <a:schemeClr val="accent2"/>
              </a:buClr>
              <a:buSzPts val="1400"/>
              <a:buFont typeface="Arial"/>
              <a:buChar char="●"/>
            </a:pPr>
            <a:r>
              <a:rPr lang="en-GB" sz="2000" b="1" dirty="0"/>
              <a:t>Marine Carbon Observing Strategy </a:t>
            </a:r>
            <a:r>
              <a:rPr lang="en-GB" sz="2000" dirty="0"/>
              <a:t>- linked to Co-Design Exemplar, WMO 3GW, Dialogues with Industry, cross panel (BGC Panel lead)</a:t>
            </a:r>
            <a:endParaRPr sz="2000" dirty="0"/>
          </a:p>
          <a:p>
            <a:pPr marL="457200" lvl="0" indent="-317500" algn="l" rtl="0">
              <a:spcBef>
                <a:spcPts val="0"/>
              </a:spcBef>
              <a:spcAft>
                <a:spcPts val="0"/>
              </a:spcAft>
              <a:buClr>
                <a:schemeClr val="accent2"/>
              </a:buClr>
              <a:buSzPts val="1400"/>
              <a:buChar char="●"/>
            </a:pPr>
            <a:r>
              <a:rPr lang="en-GB" sz="2000" b="1" dirty="0"/>
              <a:t>Biodiversity Observing Strategy </a:t>
            </a:r>
            <a:r>
              <a:rPr lang="en-GB" sz="2000" dirty="0"/>
              <a:t>- link to co-Design exemplar, cross-panel/ community effort for integrated for BBNJ, CBD, GBF (</a:t>
            </a:r>
            <a:r>
              <a:rPr lang="en-GB" sz="2000" dirty="0" err="1"/>
              <a:t>BioEco</a:t>
            </a:r>
            <a:r>
              <a:rPr lang="en-GB" sz="2000" dirty="0"/>
              <a:t> Panel lead)</a:t>
            </a:r>
            <a:endParaRPr sz="2000" dirty="0"/>
          </a:p>
          <a:p>
            <a:pPr marL="457200" lvl="0" indent="-317500" algn="l" rtl="0">
              <a:spcBef>
                <a:spcPts val="0"/>
              </a:spcBef>
              <a:spcAft>
                <a:spcPts val="0"/>
              </a:spcAft>
              <a:buClr>
                <a:schemeClr val="accent2"/>
              </a:buClr>
              <a:buSzPts val="1400"/>
              <a:buChar char="●"/>
            </a:pPr>
            <a:r>
              <a:rPr lang="en-GB" sz="2000" b="1" dirty="0"/>
              <a:t>Co-Design is key </a:t>
            </a:r>
            <a:r>
              <a:rPr lang="en-GB" sz="2000" dirty="0"/>
              <a:t>- strengthen work in Ocean Decade Co-Design, </a:t>
            </a:r>
            <a:r>
              <a:rPr lang="en-GB" sz="2000" dirty="0" err="1"/>
              <a:t>CoastPredict</a:t>
            </a:r>
            <a:r>
              <a:rPr lang="en-GB" sz="2000" dirty="0"/>
              <a:t>, private sector</a:t>
            </a:r>
          </a:p>
          <a:p>
            <a:pPr marL="457200" lvl="0" indent="-317500" rtl="0">
              <a:spcBef>
                <a:spcPts val="0"/>
              </a:spcBef>
              <a:spcAft>
                <a:spcPts val="0"/>
              </a:spcAft>
              <a:buClr>
                <a:schemeClr val="accent2"/>
              </a:buClr>
              <a:buSzPts val="1400"/>
              <a:buChar char="●"/>
            </a:pPr>
            <a:r>
              <a:rPr lang="en-GB" sz="2000" b="1" dirty="0"/>
              <a:t>Leverage Decade </a:t>
            </a:r>
            <a:r>
              <a:rPr lang="en-GB" sz="2000" dirty="0"/>
              <a:t>– new work DCO, DCCs, Vision paper</a:t>
            </a:r>
            <a:endParaRPr sz="2000" dirty="0"/>
          </a:p>
          <a:p>
            <a:pPr indent="-317500">
              <a:buClr>
                <a:schemeClr val="accent2"/>
              </a:buClr>
              <a:buSzPts val="1400"/>
              <a:buFont typeface="Arial"/>
              <a:buChar char="●"/>
            </a:pPr>
            <a:r>
              <a:rPr lang="en-GB" sz="2000" b="1" dirty="0"/>
              <a:t>Consistent messaging </a:t>
            </a:r>
            <a:r>
              <a:rPr lang="en-GB" sz="2000" dirty="0"/>
              <a:t>- across GOOS structure, rebranding, tools</a:t>
            </a:r>
          </a:p>
          <a:p>
            <a:pPr marL="457200" lvl="0" indent="-317500" algn="l" rtl="0">
              <a:spcBef>
                <a:spcPts val="0"/>
              </a:spcBef>
              <a:spcAft>
                <a:spcPts val="0"/>
              </a:spcAft>
              <a:buClr>
                <a:schemeClr val="accent2"/>
              </a:buClr>
              <a:buSzPts val="1400"/>
              <a:buChar char="●"/>
            </a:pPr>
            <a:r>
              <a:rPr lang="en-GB" sz="2000" b="1" dirty="0"/>
              <a:t>Strengthen GOOS governance </a:t>
            </a:r>
            <a:r>
              <a:rPr lang="en-GB" sz="2000" dirty="0"/>
              <a:t>- GOOS and its internal functions</a:t>
            </a:r>
          </a:p>
          <a:p>
            <a:pPr marL="457200" lvl="0" indent="-317500" algn="l" rtl="0">
              <a:spcBef>
                <a:spcPts val="0"/>
              </a:spcBef>
              <a:spcAft>
                <a:spcPts val="0"/>
              </a:spcAft>
              <a:buClr>
                <a:schemeClr val="accent2"/>
              </a:buClr>
              <a:buSzPts val="1400"/>
              <a:buChar char="●"/>
            </a:pPr>
            <a:r>
              <a:rPr lang="en-GB" sz="2000" b="1" dirty="0"/>
              <a:t>Strengthen support </a:t>
            </a:r>
            <a:r>
              <a:rPr lang="en-GB" sz="2000" b="1" dirty="0" err="1"/>
              <a:t>OceanOPS</a:t>
            </a:r>
            <a:r>
              <a:rPr lang="en-GB" sz="2000" b="1" dirty="0"/>
              <a:t> </a:t>
            </a:r>
            <a:r>
              <a:rPr lang="en-GB" sz="2000" dirty="0"/>
              <a:t>- too fragile</a:t>
            </a:r>
          </a:p>
          <a:p>
            <a:pPr marL="0" lvl="0" indent="0" algn="l" rtl="0">
              <a:spcBef>
                <a:spcPts val="0"/>
              </a:spcBef>
              <a:spcAft>
                <a:spcPts val="0"/>
              </a:spcAft>
              <a:buNone/>
            </a:pPr>
            <a:endParaRPr lang="en-GB"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p:txBody>
      </p:sp>
      <p:sp>
        <p:nvSpPr>
          <p:cNvPr id="694" name="Google Shape;694;g2da88d5c573_0_1414"/>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GB" sz="1000">
                <a:solidFill>
                  <a:schemeClr val="accent1"/>
                </a:solidFill>
                <a:latin typeface="Arial"/>
                <a:ea typeface="Arial"/>
                <a:cs typeface="Arial"/>
                <a:sym typeface="Arial"/>
              </a:rPr>
              <a:t>25</a:t>
            </a:fld>
            <a:endParaRPr sz="1000">
              <a:solidFill>
                <a:schemeClr val="accen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8" name="Google Shape;768;p3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26</a:t>
            </a:fld>
            <a:endParaRPr/>
          </a:p>
        </p:txBody>
      </p:sp>
      <p:sp>
        <p:nvSpPr>
          <p:cNvPr id="7" name="Google Shape;635;g2da88d5c573_0_1934">
            <a:extLst>
              <a:ext uri="{FF2B5EF4-FFF2-40B4-BE49-F238E27FC236}">
                <a16:creationId xmlns:a16="http://schemas.microsoft.com/office/drawing/2014/main" id="{5815F8F7-41CA-3162-838D-5FF6B4EC7112}"/>
              </a:ext>
            </a:extLst>
          </p:cNvPr>
          <p:cNvSpPr txBox="1">
            <a:spLocks noGrp="1"/>
          </p:cNvSpPr>
          <p:nvPr>
            <p:ph type="title"/>
          </p:nvPr>
        </p:nvSpPr>
        <p:spPr>
          <a:xfrm>
            <a:off x="720725" y="722325"/>
            <a:ext cx="72468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State of the Ocean Report - </a:t>
            </a:r>
            <a:r>
              <a:rPr lang="en-GB" dirty="0" err="1"/>
              <a:t>StOR</a:t>
            </a:r>
            <a:endParaRPr dirty="0"/>
          </a:p>
        </p:txBody>
      </p:sp>
      <p:sp>
        <p:nvSpPr>
          <p:cNvPr id="2" name="Google Shape;627;g2da88d5c573_0_2251">
            <a:extLst>
              <a:ext uri="{FF2B5EF4-FFF2-40B4-BE49-F238E27FC236}">
                <a16:creationId xmlns:a16="http://schemas.microsoft.com/office/drawing/2014/main" id="{70232AEC-2B7D-B671-9C15-8D43B379E1B2}"/>
              </a:ext>
            </a:extLst>
          </p:cNvPr>
          <p:cNvSpPr txBox="1">
            <a:spLocks noGrp="1"/>
          </p:cNvSpPr>
          <p:nvPr>
            <p:ph type="body" idx="1"/>
          </p:nvPr>
        </p:nvSpPr>
        <p:spPr>
          <a:xfrm>
            <a:off x="1004332" y="1432955"/>
            <a:ext cx="8009700" cy="445268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500"/>
              </a:spcBef>
              <a:spcAft>
                <a:spcPts val="0"/>
              </a:spcAft>
              <a:buClr>
                <a:schemeClr val="accent3"/>
              </a:buClr>
              <a:buSzPts val="2000"/>
              <a:buNone/>
            </a:pPr>
            <a:endParaRPr sz="1800" dirty="0"/>
          </a:p>
          <a:p>
            <a:pPr marL="323998" lvl="3" indent="-323998" algn="l" rtl="0">
              <a:lnSpc>
                <a:spcPct val="100000"/>
              </a:lnSpc>
              <a:spcBef>
                <a:spcPts val="500"/>
              </a:spcBef>
              <a:spcAft>
                <a:spcPts val="0"/>
              </a:spcAft>
              <a:buSzPts val="1800"/>
              <a:buChar char="•"/>
            </a:pPr>
            <a:endParaRPr lang="en-US" sz="1800" dirty="0"/>
          </a:p>
          <a:p>
            <a:pPr marL="323998" lvl="3" indent="-323998" algn="l" rtl="0">
              <a:lnSpc>
                <a:spcPct val="100000"/>
              </a:lnSpc>
              <a:spcBef>
                <a:spcPts val="500"/>
              </a:spcBef>
              <a:spcAft>
                <a:spcPts val="0"/>
              </a:spcAft>
              <a:buSzPts val="1800"/>
              <a:buChar char="•"/>
            </a:pPr>
            <a:r>
              <a:rPr lang="en-US" sz="1800" dirty="0"/>
              <a:t>Every 2 years</a:t>
            </a:r>
          </a:p>
          <a:p>
            <a:pPr marL="323998" lvl="3" indent="-323998" algn="l" rtl="0">
              <a:lnSpc>
                <a:spcPct val="100000"/>
              </a:lnSpc>
              <a:spcBef>
                <a:spcPts val="500"/>
              </a:spcBef>
              <a:spcAft>
                <a:spcPts val="0"/>
              </a:spcAft>
              <a:buSzPts val="1800"/>
              <a:buChar char="•"/>
            </a:pPr>
            <a:r>
              <a:rPr lang="en-US" sz="1800" dirty="0"/>
              <a:t>Framed under the Decade Challenges – status, gaps, future steps</a:t>
            </a:r>
          </a:p>
          <a:p>
            <a:pPr marL="323998" lvl="3" indent="-323998" algn="l" rtl="0">
              <a:lnSpc>
                <a:spcPct val="100000"/>
              </a:lnSpc>
              <a:spcBef>
                <a:spcPts val="500"/>
              </a:spcBef>
              <a:spcAft>
                <a:spcPts val="0"/>
              </a:spcAft>
              <a:buSzPts val="1800"/>
              <a:buChar char="•"/>
            </a:pPr>
            <a:r>
              <a:rPr lang="en-US" sz="1800" dirty="0"/>
              <a:t>3 Articles GOOS:</a:t>
            </a:r>
          </a:p>
          <a:p>
            <a:pPr marL="781198" lvl="4" indent="-323998">
              <a:spcBef>
                <a:spcPts val="500"/>
              </a:spcBef>
            </a:pPr>
            <a:r>
              <a:rPr lang="en-US" sz="1800" dirty="0"/>
              <a:t>Ocean Observing</a:t>
            </a:r>
          </a:p>
          <a:p>
            <a:pPr marL="781198" lvl="4" indent="-323998">
              <a:spcBef>
                <a:spcPts val="500"/>
              </a:spcBef>
            </a:pPr>
            <a:r>
              <a:rPr lang="en-US" sz="1800" dirty="0"/>
              <a:t>Ocean Data</a:t>
            </a:r>
          </a:p>
          <a:p>
            <a:pPr marL="781198" lvl="4" indent="-323998">
              <a:spcBef>
                <a:spcPts val="500"/>
              </a:spcBef>
            </a:pPr>
            <a:r>
              <a:rPr lang="en-US" sz="1800" dirty="0"/>
              <a:t>Industry and civil society connections to ocean observing</a:t>
            </a:r>
          </a:p>
          <a:p>
            <a:pPr marL="781198" lvl="4" indent="-323998">
              <a:spcBef>
                <a:spcPts val="500"/>
              </a:spcBef>
            </a:pPr>
            <a:r>
              <a:rPr lang="en-US" sz="1800" dirty="0"/>
              <a:t>… biodiversity, ocean forecasting, etc.</a:t>
            </a:r>
          </a:p>
          <a:p>
            <a:pPr marL="323998" lvl="3" indent="-323998">
              <a:spcBef>
                <a:spcPts val="500"/>
              </a:spcBef>
            </a:pPr>
            <a:r>
              <a:rPr lang="en-US" sz="1800" dirty="0"/>
              <a:t>Could be powerful – not there yet</a:t>
            </a:r>
          </a:p>
          <a:p>
            <a:pPr marL="323998" lvl="3" indent="-323998">
              <a:spcBef>
                <a:spcPts val="500"/>
              </a:spcBef>
            </a:pPr>
            <a:r>
              <a:rPr lang="en-US" sz="1800" dirty="0"/>
              <a:t>Being able to make authoritative statements about gaps would have bigger impact for these opportunities (reviewers requested)</a:t>
            </a:r>
          </a:p>
          <a:p>
            <a:pPr marL="323998" lvl="3" indent="-323998">
              <a:spcBef>
                <a:spcPts val="500"/>
              </a:spcBef>
            </a:pPr>
            <a:r>
              <a:rPr lang="en-US" sz="1800" dirty="0"/>
              <a:t>Better tracking (</a:t>
            </a:r>
            <a:r>
              <a:rPr lang="en-US" sz="1800" dirty="0" err="1"/>
              <a:t>OceanOPS</a:t>
            </a:r>
            <a:r>
              <a:rPr lang="en-US" sz="1800" dirty="0"/>
              <a:t>+), better requirements response (session 15)</a:t>
            </a:r>
            <a:endParaRPr sz="1800" dirty="0"/>
          </a:p>
        </p:txBody>
      </p:sp>
      <p:pic>
        <p:nvPicPr>
          <p:cNvPr id="5" name="Picture 4">
            <a:extLst>
              <a:ext uri="{FF2B5EF4-FFF2-40B4-BE49-F238E27FC236}">
                <a16:creationId xmlns:a16="http://schemas.microsoft.com/office/drawing/2014/main" id="{30E73010-9CBA-AC87-D645-A0A5A57E9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7739" y="1432955"/>
            <a:ext cx="1506855" cy="999490"/>
          </a:xfrm>
          <a:prstGeom prst="rect">
            <a:avLst/>
          </a:prstGeom>
          <a:noFill/>
          <a:ln>
            <a:noFill/>
          </a:ln>
        </p:spPr>
      </p:pic>
      <p:pic>
        <p:nvPicPr>
          <p:cNvPr id="9" name="Picture 8">
            <a:extLst>
              <a:ext uri="{FF2B5EF4-FFF2-40B4-BE49-F238E27FC236}">
                <a16:creationId xmlns:a16="http://schemas.microsoft.com/office/drawing/2014/main" id="{BA8441F3-2B67-B435-8C19-6D053D805A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7739" y="2663479"/>
            <a:ext cx="2365837" cy="3370619"/>
          </a:xfrm>
          <a:prstGeom prst="rect">
            <a:avLst/>
          </a:prstGeom>
        </p:spPr>
      </p:pic>
    </p:spTree>
    <p:extLst>
      <p:ext uri="{BB962C8B-B14F-4D97-AF65-F5344CB8AC3E}">
        <p14:creationId xmlns:p14="http://schemas.microsoft.com/office/powerpoint/2010/main" val="57752593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6EBA-D6AC-43CC-BAB0-D58F4362C6A2}"/>
              </a:ext>
            </a:extLst>
          </p:cNvPr>
          <p:cNvSpPr>
            <a:spLocks noGrp="1"/>
          </p:cNvSpPr>
          <p:nvPr>
            <p:ph type="title"/>
          </p:nvPr>
        </p:nvSpPr>
        <p:spPr/>
        <p:txBody>
          <a:bodyPr/>
          <a:lstStyle/>
          <a:p>
            <a:r>
              <a:rPr lang="en-FR" dirty="0"/>
              <a:t>IOC/UNESCO</a:t>
            </a:r>
          </a:p>
        </p:txBody>
      </p:sp>
      <p:sp>
        <p:nvSpPr>
          <p:cNvPr id="3" name="Slide Number Placeholder 2">
            <a:extLst>
              <a:ext uri="{FF2B5EF4-FFF2-40B4-BE49-F238E27FC236}">
                <a16:creationId xmlns:a16="http://schemas.microsoft.com/office/drawing/2014/main" id="{F2B3DBB0-AF78-6952-B9DF-D96D7743FE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
        <p:nvSpPr>
          <p:cNvPr id="5" name="Text Placeholder 4">
            <a:extLst>
              <a:ext uri="{FF2B5EF4-FFF2-40B4-BE49-F238E27FC236}">
                <a16:creationId xmlns:a16="http://schemas.microsoft.com/office/drawing/2014/main" id="{0FE47737-705C-1577-DE96-785A2CBE16D1}"/>
              </a:ext>
            </a:extLst>
          </p:cNvPr>
          <p:cNvSpPr>
            <a:spLocks noGrp="1"/>
          </p:cNvSpPr>
          <p:nvPr>
            <p:ph type="body" idx="1"/>
          </p:nvPr>
        </p:nvSpPr>
        <p:spPr/>
        <p:txBody>
          <a:bodyPr/>
          <a:lstStyle/>
          <a:p>
            <a:r>
              <a:rPr lang="en-GB" dirty="0"/>
              <a:t>Increase in budget for GOOS for this biennium 2024-2025</a:t>
            </a:r>
          </a:p>
          <a:p>
            <a:endParaRPr lang="en-GB" dirty="0"/>
          </a:p>
          <a:p>
            <a:r>
              <a:rPr lang="en-GB" dirty="0"/>
              <a:t>Budget allocated to support regional GOOS - GOOS Africa, PI GOOS, IO GOOS, IOCARIBE-GOOS</a:t>
            </a:r>
          </a:p>
          <a:p>
            <a:endParaRPr lang="en-GB" dirty="0"/>
          </a:p>
          <a:p>
            <a:r>
              <a:rPr lang="en-GB" dirty="0"/>
              <a:t>New position created to support GRAs and NFPs</a:t>
            </a:r>
          </a:p>
          <a:p>
            <a:endParaRPr lang="en-GB" dirty="0"/>
          </a:p>
          <a:p>
            <a:endParaRPr lang="en-GB" dirty="0"/>
          </a:p>
          <a:p>
            <a:endParaRPr lang="en-GB" dirty="0"/>
          </a:p>
          <a:p>
            <a:endParaRPr lang="en-FR" dirty="0"/>
          </a:p>
        </p:txBody>
      </p:sp>
      <p:sp>
        <p:nvSpPr>
          <p:cNvPr id="7" name="Text Placeholder 6">
            <a:extLst>
              <a:ext uri="{FF2B5EF4-FFF2-40B4-BE49-F238E27FC236}">
                <a16:creationId xmlns:a16="http://schemas.microsoft.com/office/drawing/2014/main" id="{097275EC-1D5C-275E-CCE3-F6E501FAF553}"/>
              </a:ext>
            </a:extLst>
          </p:cNvPr>
          <p:cNvSpPr>
            <a:spLocks noGrp="1"/>
          </p:cNvSpPr>
          <p:nvPr>
            <p:ph type="body" idx="4"/>
          </p:nvPr>
        </p:nvSpPr>
        <p:spPr/>
        <p:txBody>
          <a:bodyPr/>
          <a:lstStyle/>
          <a:p>
            <a:r>
              <a:rPr lang="en-FR" dirty="0"/>
              <a:t>New Executive Secretary – Vidar Helgesen</a:t>
            </a:r>
          </a:p>
          <a:p>
            <a:endParaRPr lang="en-GB" dirty="0"/>
          </a:p>
          <a:p>
            <a:r>
              <a:rPr lang="en-GB" dirty="0"/>
              <a:t>Sustainable Ocean management Strategy</a:t>
            </a:r>
            <a:endParaRPr lang="en-FR" dirty="0"/>
          </a:p>
          <a:p>
            <a:endParaRPr lang="en-FR" dirty="0"/>
          </a:p>
        </p:txBody>
      </p:sp>
      <p:sp>
        <p:nvSpPr>
          <p:cNvPr id="9" name="Text Placeholder 8">
            <a:extLst>
              <a:ext uri="{FF2B5EF4-FFF2-40B4-BE49-F238E27FC236}">
                <a16:creationId xmlns:a16="http://schemas.microsoft.com/office/drawing/2014/main" id="{234776DE-CEE8-C284-3991-57398CEA159B}"/>
              </a:ext>
            </a:extLst>
          </p:cNvPr>
          <p:cNvSpPr>
            <a:spLocks noGrp="1"/>
          </p:cNvSpPr>
          <p:nvPr>
            <p:ph type="body" idx="6"/>
          </p:nvPr>
        </p:nvSpPr>
        <p:spPr/>
        <p:txBody>
          <a:bodyPr/>
          <a:lstStyle/>
          <a:p>
            <a:r>
              <a:rPr lang="en-FR" b="1" dirty="0"/>
              <a:t>IOC EC-57</a:t>
            </a:r>
          </a:p>
          <a:p>
            <a:r>
              <a:rPr lang="en-GB" dirty="0"/>
              <a:t>Report on progress governance process</a:t>
            </a:r>
          </a:p>
          <a:p>
            <a:r>
              <a:rPr lang="en-GB" dirty="0"/>
              <a:t>Report on progress ad-hoc intersessional </a:t>
            </a:r>
            <a:r>
              <a:rPr lang="en-GB"/>
              <a:t>team OONJ</a:t>
            </a:r>
            <a:endParaRPr lang="en-GB" dirty="0"/>
          </a:p>
          <a:p>
            <a:endParaRPr lang="en-GB" dirty="0"/>
          </a:p>
        </p:txBody>
      </p:sp>
      <p:pic>
        <p:nvPicPr>
          <p:cNvPr id="10" name="Google Shape;145;g128dd7ae720_0_57">
            <a:extLst>
              <a:ext uri="{FF2B5EF4-FFF2-40B4-BE49-F238E27FC236}">
                <a16:creationId xmlns:a16="http://schemas.microsoft.com/office/drawing/2014/main" id="{7A31DAB3-782B-7C4C-4B69-A2C01859450F}"/>
              </a:ext>
            </a:extLst>
          </p:cNvPr>
          <p:cNvPicPr preferRelativeResize="0">
            <a:picLocks noGrp="1"/>
          </p:cNvPicPr>
          <p:nvPr>
            <p:ph type="pic" idx="2"/>
          </p:nvPr>
        </p:nvPicPr>
        <p:blipFill rotWithShape="1">
          <a:blip r:embed="rId2">
            <a:alphaModFix/>
          </a:blip>
          <a:srcRect t="14167" b="14167"/>
          <a:stretch/>
        </p:blipFill>
        <p:spPr>
          <a:prstGeom prst="rect">
            <a:avLst/>
          </a:prstGeom>
          <a:solidFill>
            <a:srgbClr val="D8D8D8"/>
          </a:solidFill>
          <a:ln>
            <a:noFill/>
          </a:ln>
        </p:spPr>
      </p:pic>
      <p:pic>
        <p:nvPicPr>
          <p:cNvPr id="11" name="Google Shape;146;g128dd7ae720_0_57">
            <a:extLst>
              <a:ext uri="{FF2B5EF4-FFF2-40B4-BE49-F238E27FC236}">
                <a16:creationId xmlns:a16="http://schemas.microsoft.com/office/drawing/2014/main" id="{F269D6D1-9574-FC74-FBF0-E005A81212C2}"/>
              </a:ext>
            </a:extLst>
          </p:cNvPr>
          <p:cNvPicPr preferRelativeResize="0">
            <a:picLocks noGrp="1"/>
          </p:cNvPicPr>
          <p:nvPr>
            <p:ph type="pic" idx="3"/>
          </p:nvPr>
        </p:nvPicPr>
        <p:blipFill rotWithShape="1">
          <a:blip r:embed="rId3">
            <a:alphaModFix/>
          </a:blip>
          <a:srcRect t="14167" b="14167"/>
          <a:stretch/>
        </p:blipFill>
        <p:spPr>
          <a:prstGeom prst="rect">
            <a:avLst/>
          </a:prstGeom>
          <a:noFill/>
          <a:ln>
            <a:noFill/>
          </a:ln>
        </p:spPr>
      </p:pic>
      <p:pic>
        <p:nvPicPr>
          <p:cNvPr id="12" name="Google Shape;147;g128dd7ae720_0_57">
            <a:extLst>
              <a:ext uri="{FF2B5EF4-FFF2-40B4-BE49-F238E27FC236}">
                <a16:creationId xmlns:a16="http://schemas.microsoft.com/office/drawing/2014/main" id="{2C759692-9BAF-0262-A132-6077A98259D7}"/>
              </a:ext>
            </a:extLst>
          </p:cNvPr>
          <p:cNvPicPr preferRelativeResize="0">
            <a:picLocks noGrp="1"/>
          </p:cNvPicPr>
          <p:nvPr>
            <p:ph type="pic" idx="5"/>
          </p:nvPr>
        </p:nvPicPr>
        <p:blipFill rotWithShape="1">
          <a:blip r:embed="rId4">
            <a:alphaModFix/>
          </a:blip>
          <a:srcRect t="7437" b="7437"/>
          <a:stretch/>
        </p:blipFill>
        <p:spPr>
          <a:prstGeom prst="rect">
            <a:avLst/>
          </a:prstGeom>
          <a:noFill/>
          <a:ln>
            <a:noFill/>
          </a:ln>
        </p:spPr>
      </p:pic>
      <p:graphicFrame>
        <p:nvGraphicFramePr>
          <p:cNvPr id="13" name="Table 12">
            <a:extLst>
              <a:ext uri="{FF2B5EF4-FFF2-40B4-BE49-F238E27FC236}">
                <a16:creationId xmlns:a16="http://schemas.microsoft.com/office/drawing/2014/main" id="{E6D4D682-78F8-D320-A21D-0AFED84F6AA0}"/>
              </a:ext>
            </a:extLst>
          </p:cNvPr>
          <p:cNvGraphicFramePr>
            <a:graphicFrameLocks noGrp="1"/>
          </p:cNvGraphicFramePr>
          <p:nvPr>
            <p:extLst>
              <p:ext uri="{D42A27DB-BD31-4B8C-83A1-F6EECF244321}">
                <p14:modId xmlns:p14="http://schemas.microsoft.com/office/powerpoint/2010/main" val="1209940841"/>
              </p:ext>
            </p:extLst>
          </p:nvPr>
        </p:nvGraphicFramePr>
        <p:xfrm>
          <a:off x="3475653" y="6009730"/>
          <a:ext cx="8011160" cy="386715"/>
        </p:xfrm>
        <a:graphic>
          <a:graphicData uri="http://schemas.openxmlformats.org/drawingml/2006/table">
            <a:tbl>
              <a:tblPr/>
              <a:tblGrid>
                <a:gridCol w="1889496">
                  <a:extLst>
                    <a:ext uri="{9D8B030D-6E8A-4147-A177-3AD203B41FA5}">
                      <a16:colId xmlns:a16="http://schemas.microsoft.com/office/drawing/2014/main" val="3709044789"/>
                    </a:ext>
                  </a:extLst>
                </a:gridCol>
                <a:gridCol w="6121664">
                  <a:extLst>
                    <a:ext uri="{9D8B030D-6E8A-4147-A177-3AD203B41FA5}">
                      <a16:colId xmlns:a16="http://schemas.microsoft.com/office/drawing/2014/main" val="3493785597"/>
                    </a:ext>
                  </a:extLst>
                </a:gridCol>
              </a:tblGrid>
              <a:tr h="386715">
                <a:tc>
                  <a:txBody>
                    <a:bodyPr/>
                    <a:lstStyle/>
                    <a:p>
                      <a:pPr algn="r"/>
                      <a:r>
                        <a:rPr lang="en-US" sz="1100" u="sng">
                          <a:solidFill>
                            <a:srgbClr val="0078D7"/>
                          </a:solidFill>
                          <a:effectLst/>
                          <a:latin typeface="Arial" panose="020B0604020202020204" pitchFamily="34" charset="0"/>
                          <a:hlinkClick r:id="rId5" tooltip="https://oceanexpert.org/document/34384"/>
                        </a:rPr>
                        <a:t>IOC/EC-57</a:t>
                      </a:r>
                      <a:r>
                        <a:rPr lang="en-US" sz="1100" b="1" u="sng">
                          <a:solidFill>
                            <a:srgbClr val="0078D7"/>
                          </a:solidFill>
                          <a:effectLst/>
                          <a:latin typeface="Arial" panose="020B0604020202020204" pitchFamily="34" charset="0"/>
                          <a:hlinkClick r:id="rId5" tooltip="https://oceanexpert.org/document/34384"/>
                        </a:rPr>
                        <a:t>/3.1.Doc(1)</a:t>
                      </a:r>
                      <a:r>
                        <a:rPr lang="en-US" sz="1100" u="sng">
                          <a:solidFill>
                            <a:srgbClr val="0078D7"/>
                          </a:solidFill>
                          <a:effectLst/>
                          <a:latin typeface="Calibri" panose="020F0502020204030204" pitchFamily="34" charset="0"/>
                          <a:hlinkClick r:id="rId5" tooltip="https://oceanexpert.org/document/34384"/>
                        </a:rPr>
                        <a:t> </a:t>
                      </a:r>
                      <a:r>
                        <a:rPr lang="en-US" sz="1100" b="1" u="sng">
                          <a:solidFill>
                            <a:srgbClr val="0078D7"/>
                          </a:solidFill>
                          <a:effectLst/>
                          <a:latin typeface="Arial" panose="020B0604020202020204" pitchFamily="34" charset="0"/>
                          <a:hlinkClick r:id="rId5" tooltip="https://oceanexpert.org/document/34384"/>
                        </a:rPr>
                        <a:t>Add.</a:t>
                      </a:r>
                      <a:endParaRPr lang="en-US" sz="1100">
                        <a:effectLst/>
                        <a:latin typeface="Calibri" panose="020F0502020204030204" pitchFamily="34" charset="0"/>
                      </a:endParaRPr>
                    </a:p>
                  </a:txBody>
                  <a:tcPr marL="0" marR="0" marT="0" marB="0">
                    <a:lnL>
                      <a:noFill/>
                    </a:lnL>
                    <a:lnR>
                      <a:noFill/>
                    </a:lnR>
                    <a:lnT>
                      <a:noFill/>
                    </a:lnT>
                    <a:lnB>
                      <a:noFill/>
                    </a:lnB>
                    <a:noFill/>
                  </a:tcPr>
                </a:tc>
                <a:tc>
                  <a:txBody>
                    <a:bodyPr/>
                    <a:lstStyle/>
                    <a:p>
                      <a:pPr algn="r"/>
                      <a:r>
                        <a:rPr lang="en-US" sz="1100" dirty="0">
                          <a:solidFill>
                            <a:srgbClr val="000000"/>
                          </a:solidFill>
                          <a:effectLst/>
                          <a:latin typeface="Arial" panose="020B0604020202020204" pitchFamily="34" charset="0"/>
                        </a:rPr>
                        <a:t>Report of the IOC Executive Secretary on the work accomplished since the Thirty-second session of the Assembly (July 2023–May 2024) - Addendum</a:t>
                      </a:r>
                      <a:endParaRPr lang="en-US" sz="1100" dirty="0">
                        <a:effectLst/>
                        <a:latin typeface="Calibri" panose="020F0502020204030204" pitchFamily="34" charset="0"/>
                      </a:endParaRPr>
                    </a:p>
                  </a:txBody>
                  <a:tcPr marL="68580" marR="68580" marT="17780" marB="17780">
                    <a:lnL>
                      <a:noFill/>
                    </a:lnL>
                    <a:lnR>
                      <a:noFill/>
                    </a:lnR>
                    <a:lnT>
                      <a:noFill/>
                    </a:lnT>
                    <a:lnB>
                      <a:noFill/>
                    </a:lnB>
                    <a:noFill/>
                  </a:tcPr>
                </a:tc>
                <a:extLst>
                  <a:ext uri="{0D108BD9-81ED-4DB2-BD59-A6C34878D82A}">
                    <a16:rowId xmlns:a16="http://schemas.microsoft.com/office/drawing/2014/main" val="2875045183"/>
                  </a:ext>
                </a:extLst>
              </a:tr>
            </a:tbl>
          </a:graphicData>
        </a:graphic>
      </p:graphicFrame>
    </p:spTree>
    <p:extLst>
      <p:ext uri="{BB962C8B-B14F-4D97-AF65-F5344CB8AC3E}">
        <p14:creationId xmlns:p14="http://schemas.microsoft.com/office/powerpoint/2010/main" val="27371488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14bcfdec53c_0_1266"/>
          <p:cNvSpPr txBox="1">
            <a:spLocks noGrp="1"/>
          </p:cNvSpPr>
          <p:nvPr>
            <p:ph type="ctrTitle"/>
          </p:nvPr>
        </p:nvSpPr>
        <p:spPr>
          <a:xfrm>
            <a:off x="601456" y="2854801"/>
            <a:ext cx="4074000"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708" name="Google Shape;708;g14bcfdec53c_0_1266"/>
          <p:cNvSpPr txBox="1">
            <a:spLocks noGrp="1"/>
          </p:cNvSpPr>
          <p:nvPr>
            <p:ph type="subTitle" idx="1"/>
          </p:nvPr>
        </p:nvSpPr>
        <p:spPr>
          <a:xfrm>
            <a:off x="720725" y="3873600"/>
            <a:ext cx="4074000"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a:t>goosocean.org</a:t>
            </a:r>
            <a:endParaRPr/>
          </a:p>
        </p:txBody>
      </p:sp>
      <p:pic>
        <p:nvPicPr>
          <p:cNvPr id="709" name="Google Shape;709;g14bcfdec53c_0_1266" descr="A picture containing swimming, ocean floor&#10;&#10;Description automatically generated"/>
          <p:cNvPicPr preferRelativeResize="0"/>
          <p:nvPr/>
        </p:nvPicPr>
        <p:blipFill rotWithShape="1">
          <a:blip r:embed="rId3">
            <a:alphaModFix/>
          </a:blip>
          <a:srcRect t="-80" r="9140" b="-735"/>
          <a:stretch/>
        </p:blipFill>
        <p:spPr>
          <a:xfrm>
            <a:off x="5003292" y="222416"/>
            <a:ext cx="3885337" cy="6458466"/>
          </a:xfrm>
          <a:prstGeom prst="rect">
            <a:avLst/>
          </a:prstGeom>
          <a:noFill/>
          <a:ln>
            <a:noFill/>
          </a:ln>
        </p:spPr>
      </p:pic>
      <p:pic>
        <p:nvPicPr>
          <p:cNvPr id="710" name="Google Shape;710;g14bcfdec53c_0_1266"/>
          <p:cNvPicPr preferRelativeResize="0"/>
          <p:nvPr/>
        </p:nvPicPr>
        <p:blipFill rotWithShape="1">
          <a:blip r:embed="rId4">
            <a:alphaModFix/>
          </a:blip>
          <a:srcRect t="7426" b="8182"/>
          <a:stretch/>
        </p:blipFill>
        <p:spPr>
          <a:xfrm>
            <a:off x="9014364" y="233724"/>
            <a:ext cx="3177633" cy="2178790"/>
          </a:xfrm>
          <a:prstGeom prst="rect">
            <a:avLst/>
          </a:prstGeom>
          <a:noFill/>
          <a:ln>
            <a:noFill/>
          </a:ln>
        </p:spPr>
      </p:pic>
      <p:pic>
        <p:nvPicPr>
          <p:cNvPr id="711" name="Google Shape;711;g14bcfdec53c_0_1266" descr="A picture containing person&#10;&#10;Description automatically generated"/>
          <p:cNvPicPr preferRelativeResize="0"/>
          <p:nvPr/>
        </p:nvPicPr>
        <p:blipFill rotWithShape="1">
          <a:blip r:embed="rId5">
            <a:alphaModFix/>
          </a:blip>
          <a:srcRect t="1871" b="9016"/>
          <a:stretch/>
        </p:blipFill>
        <p:spPr>
          <a:xfrm>
            <a:off x="9014365" y="2574207"/>
            <a:ext cx="3177637" cy="1755647"/>
          </a:xfrm>
          <a:prstGeom prst="rect">
            <a:avLst/>
          </a:prstGeom>
          <a:noFill/>
          <a:ln>
            <a:noFill/>
          </a:ln>
        </p:spPr>
      </p:pic>
      <p:pic>
        <p:nvPicPr>
          <p:cNvPr id="712" name="Google Shape;712;g14bcfdec53c_0_1266" descr="A picture containing sky, outdoor, snow, seal&#10;&#10;Description automatically generated"/>
          <p:cNvPicPr preferRelativeResize="0"/>
          <p:nvPr/>
        </p:nvPicPr>
        <p:blipFill rotWithShape="1">
          <a:blip r:embed="rId6">
            <a:alphaModFix/>
          </a:blip>
          <a:srcRect t="9663" b="-1086"/>
          <a:stretch/>
        </p:blipFill>
        <p:spPr>
          <a:xfrm>
            <a:off x="9014364" y="4486675"/>
            <a:ext cx="3177633" cy="2178791"/>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716"/>
        <p:cNvGrpSpPr/>
        <p:nvPr/>
      </p:nvGrpSpPr>
      <p:grpSpPr>
        <a:xfrm>
          <a:off x="0" y="0"/>
          <a:ext cx="0" cy="0"/>
          <a:chOff x="0" y="0"/>
          <a:chExt cx="0" cy="0"/>
        </a:xfrm>
      </p:grpSpPr>
      <p:pic>
        <p:nvPicPr>
          <p:cNvPr id="717" name="Google Shape;717;g2da88d5c573_0_3045" descr="Map&#10;&#10;Description automatically generated"/>
          <p:cNvPicPr preferRelativeResize="0"/>
          <p:nvPr/>
        </p:nvPicPr>
        <p:blipFill rotWithShape="1">
          <a:blip r:embed="rId3">
            <a:alphaModFix/>
          </a:blip>
          <a:srcRect/>
          <a:stretch/>
        </p:blipFill>
        <p:spPr>
          <a:xfrm>
            <a:off x="1144585" y="992990"/>
            <a:ext cx="9841307" cy="5277777"/>
          </a:xfrm>
          <a:prstGeom prst="rect">
            <a:avLst/>
          </a:prstGeom>
          <a:noFill/>
          <a:ln>
            <a:noFill/>
          </a:ln>
        </p:spPr>
      </p:pic>
      <p:sp>
        <p:nvSpPr>
          <p:cNvPr id="718" name="Google Shape;718;g2da88d5c573_0_304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29</a:t>
            </a:fld>
            <a:endParaRPr sz="1000"/>
          </a:p>
        </p:txBody>
      </p:sp>
      <p:sp>
        <p:nvSpPr>
          <p:cNvPr id="719" name="Google Shape;719;g2da88d5c573_0_3045"/>
          <p:cNvSpPr txBox="1">
            <a:spLocks noGrp="1"/>
          </p:cNvSpPr>
          <p:nvPr>
            <p:ph type="title"/>
          </p:nvPr>
        </p:nvSpPr>
        <p:spPr>
          <a:xfrm>
            <a:off x="331963" y="269317"/>
            <a:ext cx="58875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GOOS Coordination Office</a:t>
            </a:r>
            <a:endParaRPr/>
          </a:p>
        </p:txBody>
      </p:sp>
      <p:grpSp>
        <p:nvGrpSpPr>
          <p:cNvPr id="720" name="Google Shape;720;g2da88d5c573_0_3045"/>
          <p:cNvGrpSpPr/>
          <p:nvPr/>
        </p:nvGrpSpPr>
        <p:grpSpPr>
          <a:xfrm>
            <a:off x="211493" y="3590239"/>
            <a:ext cx="4070107" cy="3184790"/>
            <a:chOff x="-826312" y="1330705"/>
            <a:chExt cx="3388367" cy="2887127"/>
          </a:xfrm>
        </p:grpSpPr>
        <p:pic>
          <p:nvPicPr>
            <p:cNvPr id="721" name="Google Shape;721;g2da88d5c573_0_3045" descr="A group of people posing for a photo&#10;&#10;Description automatically generated"/>
            <p:cNvPicPr preferRelativeResize="0"/>
            <p:nvPr/>
          </p:nvPicPr>
          <p:blipFill rotWithShape="1">
            <a:blip r:embed="rId4">
              <a:alphaModFix/>
            </a:blip>
            <a:srcRect t="9642" b="11894"/>
            <a:stretch/>
          </p:blipFill>
          <p:spPr>
            <a:xfrm>
              <a:off x="-746278" y="1330705"/>
              <a:ext cx="3114109" cy="1937563"/>
            </a:xfrm>
            <a:prstGeom prst="rect">
              <a:avLst/>
            </a:prstGeom>
            <a:noFill/>
            <a:ln>
              <a:noFill/>
            </a:ln>
          </p:spPr>
        </p:pic>
        <p:pic>
          <p:nvPicPr>
            <p:cNvPr id="722" name="Google Shape;722;g2da88d5c573_0_3045" descr="A picture containing application&#10;&#10;Description automatically generated"/>
            <p:cNvPicPr preferRelativeResize="0"/>
            <p:nvPr/>
          </p:nvPicPr>
          <p:blipFill rotWithShape="1">
            <a:blip r:embed="rId5">
              <a:alphaModFix/>
            </a:blip>
            <a:srcRect/>
            <a:stretch/>
          </p:blipFill>
          <p:spPr>
            <a:xfrm>
              <a:off x="1680592" y="2725977"/>
              <a:ext cx="881463" cy="1004009"/>
            </a:xfrm>
            <a:prstGeom prst="rect">
              <a:avLst/>
            </a:prstGeom>
            <a:noFill/>
            <a:ln>
              <a:noFill/>
            </a:ln>
          </p:spPr>
        </p:pic>
        <p:sp>
          <p:nvSpPr>
            <p:cNvPr id="723" name="Google Shape;723;g2da88d5c573_0_3045"/>
            <p:cNvSpPr txBox="1"/>
            <p:nvPr/>
          </p:nvSpPr>
          <p:spPr>
            <a:xfrm>
              <a:off x="-826312" y="3485232"/>
              <a:ext cx="2468700" cy="7326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50" b="0" i="0" u="none" strike="noStrike" cap="none">
                  <a:solidFill>
                    <a:schemeClr val="accent1"/>
                  </a:solidFill>
                  <a:latin typeface="Arial"/>
                  <a:ea typeface="Arial"/>
                  <a:cs typeface="Arial"/>
                  <a:sym typeface="Arial"/>
                </a:rPr>
                <a:t>OceanOPS team, Brest, </a:t>
              </a:r>
              <a:r>
                <a:rPr lang="en-GB" sz="1050" b="1" i="0" u="none" strike="noStrike" cap="none">
                  <a:solidFill>
                    <a:schemeClr val="accent1"/>
                  </a:solidFill>
                  <a:latin typeface="Arial"/>
                  <a:ea typeface="Arial"/>
                  <a:cs typeface="Arial"/>
                  <a:sym typeface="Arial"/>
                </a:rPr>
                <a:t>France</a:t>
              </a:r>
              <a:endParaRPr/>
            </a:p>
            <a:p>
              <a:pPr marL="0" marR="0" lvl="0" indent="0" algn="l" rtl="0">
                <a:lnSpc>
                  <a:spcPct val="100000"/>
                </a:lnSpc>
                <a:spcBef>
                  <a:spcPts val="0"/>
                </a:spcBef>
                <a:spcAft>
                  <a:spcPts val="0"/>
                </a:spcAft>
                <a:buNone/>
              </a:pPr>
              <a:r>
                <a:rPr lang="en-GB" sz="900" b="0" i="0" u="none" strike="noStrike" cap="none">
                  <a:solidFill>
                    <a:schemeClr val="accent1"/>
                  </a:solidFill>
                  <a:latin typeface="Arial"/>
                  <a:ea typeface="Arial"/>
                  <a:cs typeface="Arial"/>
                  <a:sym typeface="Arial"/>
                </a:rPr>
                <a:t>From left: Martin Kramp, Long Jiang, Magali Krieger, Mathieu Belbeoch, Anthonin Lize, Victor Turpin, Emanuela Rusciano and </a:t>
              </a:r>
              <a:endParaRPr/>
            </a:p>
            <a:p>
              <a:pPr marL="0" marR="0" lvl="0" indent="0" algn="l" rtl="0">
                <a:lnSpc>
                  <a:spcPct val="100000"/>
                </a:lnSpc>
                <a:spcBef>
                  <a:spcPts val="0"/>
                </a:spcBef>
                <a:spcAft>
                  <a:spcPts val="0"/>
                </a:spcAft>
                <a:buNone/>
              </a:pPr>
              <a:r>
                <a:rPr lang="en-GB" sz="900" b="0" i="0" u="none" strike="noStrike" cap="none">
                  <a:solidFill>
                    <a:schemeClr val="accent1"/>
                  </a:solidFill>
                  <a:latin typeface="Arial"/>
                  <a:ea typeface="Arial"/>
                  <a:cs typeface="Arial"/>
                  <a:sym typeface="Arial"/>
                </a:rPr>
                <a:t>Orens de Fommervault, Monaco, France</a:t>
              </a:r>
              <a:endParaRPr/>
            </a:p>
          </p:txBody>
        </p:sp>
      </p:grpSp>
      <p:pic>
        <p:nvPicPr>
          <p:cNvPr id="724" name="Google Shape;724;g2da88d5c573_0_3045" descr="A person smiling for the camera&#10;&#10;Description automatically generated with low confidence"/>
          <p:cNvPicPr preferRelativeResize="0"/>
          <p:nvPr/>
        </p:nvPicPr>
        <p:blipFill rotWithShape="1">
          <a:blip r:embed="rId6">
            <a:alphaModFix/>
          </a:blip>
          <a:srcRect l="14367" r="20940"/>
          <a:stretch/>
        </p:blipFill>
        <p:spPr>
          <a:xfrm>
            <a:off x="5939070" y="2029551"/>
            <a:ext cx="977787" cy="1006658"/>
          </a:xfrm>
          <a:prstGeom prst="rect">
            <a:avLst/>
          </a:prstGeom>
          <a:noFill/>
          <a:ln>
            <a:noFill/>
          </a:ln>
          <a:effectLst>
            <a:outerShdw blurRad="292100" dist="139700" dir="2700000" algn="tl" rotWithShape="0">
              <a:srgbClr val="333333">
                <a:alpha val="64709"/>
              </a:srgbClr>
            </a:outerShdw>
          </a:effectLst>
        </p:spPr>
      </p:pic>
      <p:sp>
        <p:nvSpPr>
          <p:cNvPr id="725" name="Google Shape;725;g2da88d5c573_0_3045"/>
          <p:cNvSpPr txBox="1"/>
          <p:nvPr/>
        </p:nvSpPr>
        <p:spPr>
          <a:xfrm>
            <a:off x="5756344" y="3036208"/>
            <a:ext cx="276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Belen Martin Miguez,  and Champika Gallage</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      OOPC Panel           Networks/ Standards </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WMO headquarter in Geneva, </a:t>
            </a:r>
            <a:r>
              <a:rPr lang="en-GB" sz="1000" b="1" i="0" u="none" strike="noStrike" cap="none">
                <a:solidFill>
                  <a:schemeClr val="accent1"/>
                </a:solidFill>
                <a:latin typeface="Arial"/>
                <a:ea typeface="Arial"/>
                <a:cs typeface="Arial"/>
                <a:sym typeface="Arial"/>
              </a:rPr>
              <a:t>Switzerland</a:t>
            </a:r>
            <a:r>
              <a:rPr lang="en-GB" sz="1000" b="0" i="0" u="none" strike="noStrike" cap="none">
                <a:solidFill>
                  <a:schemeClr val="accent1"/>
                </a:solidFill>
                <a:latin typeface="Arial"/>
                <a:ea typeface="Arial"/>
                <a:cs typeface="Arial"/>
                <a:sym typeface="Arial"/>
              </a:rPr>
              <a:t> </a:t>
            </a:r>
            <a:endParaRPr/>
          </a:p>
        </p:txBody>
      </p:sp>
      <p:grpSp>
        <p:nvGrpSpPr>
          <p:cNvPr id="726" name="Google Shape;726;g2da88d5c573_0_3045"/>
          <p:cNvGrpSpPr/>
          <p:nvPr/>
        </p:nvGrpSpPr>
        <p:grpSpPr>
          <a:xfrm>
            <a:off x="1834124" y="1440344"/>
            <a:ext cx="1661636" cy="1531934"/>
            <a:chOff x="248137" y="1637930"/>
            <a:chExt cx="1492800" cy="1531934"/>
          </a:xfrm>
        </p:grpSpPr>
        <p:pic>
          <p:nvPicPr>
            <p:cNvPr id="727" name="Google Shape;727;g2da88d5c573_0_3045"/>
            <p:cNvPicPr preferRelativeResize="0"/>
            <p:nvPr/>
          </p:nvPicPr>
          <p:blipFill rotWithShape="1">
            <a:blip r:embed="rId7">
              <a:alphaModFix/>
            </a:blip>
            <a:srcRect/>
            <a:stretch/>
          </p:blipFill>
          <p:spPr>
            <a:xfrm>
              <a:off x="542249" y="1637930"/>
              <a:ext cx="917893" cy="990016"/>
            </a:xfrm>
            <a:prstGeom prst="rect">
              <a:avLst/>
            </a:prstGeom>
            <a:noFill/>
            <a:ln>
              <a:noFill/>
            </a:ln>
            <a:effectLst>
              <a:outerShdw blurRad="292100" dist="139700" dir="2700000" algn="tl" rotWithShape="0">
                <a:srgbClr val="333333">
                  <a:alpha val="64709"/>
                </a:srgbClr>
              </a:outerShdw>
            </a:effectLst>
          </p:spPr>
        </p:pic>
        <p:sp>
          <p:nvSpPr>
            <p:cNvPr id="728" name="Google Shape;728;g2da88d5c573_0_3045"/>
            <p:cNvSpPr txBox="1"/>
            <p:nvPr/>
          </p:nvSpPr>
          <p:spPr>
            <a:xfrm>
              <a:off x="248137" y="2615764"/>
              <a:ext cx="1492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Ann-Christine Zinkann, </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OCG / Networks </a:t>
              </a:r>
              <a:br>
                <a:rPr lang="en-GB" sz="1000" b="0" i="0" u="none" strike="noStrike" cap="none">
                  <a:solidFill>
                    <a:schemeClr val="accent1"/>
                  </a:solidFill>
                  <a:latin typeface="Arial"/>
                  <a:ea typeface="Arial"/>
                  <a:cs typeface="Arial"/>
                  <a:sym typeface="Arial"/>
                </a:rPr>
              </a:br>
              <a:r>
                <a:rPr lang="en-GB" sz="1000" b="0" i="0" u="none" strike="noStrike" cap="none">
                  <a:solidFill>
                    <a:schemeClr val="accent1"/>
                  </a:solidFill>
                  <a:latin typeface="Arial"/>
                  <a:ea typeface="Arial"/>
                  <a:cs typeface="Arial"/>
                  <a:sym typeface="Arial"/>
                </a:rPr>
                <a:t>NOAA, </a:t>
              </a:r>
              <a:r>
                <a:rPr lang="en-GB" sz="1000" b="1" i="0" u="none" strike="noStrike" cap="none">
                  <a:solidFill>
                    <a:schemeClr val="accent1"/>
                  </a:solidFill>
                  <a:latin typeface="Arial"/>
                  <a:ea typeface="Arial"/>
                  <a:cs typeface="Arial"/>
                  <a:sym typeface="Arial"/>
                </a:rPr>
                <a:t>US</a:t>
              </a:r>
              <a:endParaRPr sz="1000" b="1" i="0" u="none" strike="noStrike" cap="none">
                <a:solidFill>
                  <a:schemeClr val="accent1"/>
                </a:solidFill>
                <a:latin typeface="Arial"/>
                <a:ea typeface="Arial"/>
                <a:cs typeface="Arial"/>
                <a:sym typeface="Arial"/>
              </a:endParaRPr>
            </a:p>
          </p:txBody>
        </p:sp>
      </p:grpSp>
      <p:grpSp>
        <p:nvGrpSpPr>
          <p:cNvPr id="729" name="Google Shape;729;g2da88d5c573_0_3045"/>
          <p:cNvGrpSpPr/>
          <p:nvPr/>
        </p:nvGrpSpPr>
        <p:grpSpPr>
          <a:xfrm>
            <a:off x="10033931" y="4871978"/>
            <a:ext cx="1766100" cy="1501721"/>
            <a:chOff x="9822202" y="3928058"/>
            <a:chExt cx="1766100" cy="1501721"/>
          </a:xfrm>
        </p:grpSpPr>
        <p:sp>
          <p:nvSpPr>
            <p:cNvPr id="730" name="Google Shape;730;g2da88d5c573_0_3045"/>
            <p:cNvSpPr txBox="1"/>
            <p:nvPr/>
          </p:nvSpPr>
          <p:spPr>
            <a:xfrm>
              <a:off x="9822202" y="4875679"/>
              <a:ext cx="1766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Ana Lara-Lopez</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BioEco Panel</a:t>
              </a:r>
              <a:br>
                <a:rPr lang="en-GB" sz="1000" b="0" i="0" u="none" strike="noStrike" cap="none">
                  <a:solidFill>
                    <a:schemeClr val="accent1"/>
                  </a:solidFill>
                  <a:latin typeface="Arial"/>
                  <a:ea typeface="Arial"/>
                  <a:cs typeface="Arial"/>
                  <a:sym typeface="Arial"/>
                </a:rPr>
              </a:br>
              <a:r>
                <a:rPr lang="en-GB" sz="1000" b="0" i="0" u="none" strike="noStrike" cap="none">
                  <a:solidFill>
                    <a:schemeClr val="accent1"/>
                  </a:solidFill>
                  <a:latin typeface="Arial"/>
                  <a:ea typeface="Arial"/>
                  <a:cs typeface="Arial"/>
                  <a:sym typeface="Arial"/>
                </a:rPr>
                <a:t>Hobart, </a:t>
              </a:r>
              <a:r>
                <a:rPr lang="en-GB" sz="1000" b="1" i="0" u="none" strike="noStrike" cap="none">
                  <a:solidFill>
                    <a:schemeClr val="accent1"/>
                  </a:solidFill>
                  <a:latin typeface="Arial"/>
                  <a:ea typeface="Arial"/>
                  <a:cs typeface="Arial"/>
                  <a:sym typeface="Arial"/>
                </a:rPr>
                <a:t>Australia</a:t>
              </a:r>
              <a:endParaRPr/>
            </a:p>
          </p:txBody>
        </p:sp>
        <p:pic>
          <p:nvPicPr>
            <p:cNvPr id="731" name="Google Shape;731;g2da88d5c573_0_3045" descr="A close-up of a person smiling&#10;&#10;Description automatically generated"/>
            <p:cNvPicPr preferRelativeResize="0"/>
            <p:nvPr/>
          </p:nvPicPr>
          <p:blipFill rotWithShape="1">
            <a:blip r:embed="rId8">
              <a:alphaModFix/>
            </a:blip>
            <a:srcRect/>
            <a:stretch/>
          </p:blipFill>
          <p:spPr>
            <a:xfrm>
              <a:off x="10108582" y="3928058"/>
              <a:ext cx="999725" cy="938465"/>
            </a:xfrm>
            <a:prstGeom prst="rect">
              <a:avLst/>
            </a:prstGeom>
            <a:noFill/>
            <a:ln>
              <a:noFill/>
            </a:ln>
            <a:effectLst>
              <a:outerShdw blurRad="292100" dist="139700" dir="2700000" algn="tl" rotWithShape="0">
                <a:srgbClr val="333333">
                  <a:alpha val="64709"/>
                </a:srgbClr>
              </a:outerShdw>
            </a:effectLst>
          </p:spPr>
        </p:pic>
      </p:grpSp>
      <p:grpSp>
        <p:nvGrpSpPr>
          <p:cNvPr id="732" name="Google Shape;732;g2da88d5c573_0_3045"/>
          <p:cNvGrpSpPr/>
          <p:nvPr/>
        </p:nvGrpSpPr>
        <p:grpSpPr>
          <a:xfrm>
            <a:off x="4222628" y="2001537"/>
            <a:ext cx="1585500" cy="1612026"/>
            <a:chOff x="3957526" y="1742481"/>
            <a:chExt cx="1585500" cy="1612026"/>
          </a:xfrm>
        </p:grpSpPr>
        <p:pic>
          <p:nvPicPr>
            <p:cNvPr id="733" name="Google Shape;733;g2da88d5c573_0_3045" descr="A person with long hair&#10;&#10;Description automatically generated with low confidence"/>
            <p:cNvPicPr preferRelativeResize="0"/>
            <p:nvPr/>
          </p:nvPicPr>
          <p:blipFill rotWithShape="1">
            <a:blip r:embed="rId9">
              <a:alphaModFix/>
            </a:blip>
            <a:srcRect/>
            <a:stretch/>
          </p:blipFill>
          <p:spPr>
            <a:xfrm>
              <a:off x="4206175" y="1742481"/>
              <a:ext cx="917892" cy="1038828"/>
            </a:xfrm>
            <a:prstGeom prst="rect">
              <a:avLst/>
            </a:prstGeom>
            <a:noFill/>
            <a:ln>
              <a:noFill/>
            </a:ln>
            <a:effectLst>
              <a:outerShdw blurRad="292100" dist="139700" dir="2700000" algn="tl" rotWithShape="0">
                <a:srgbClr val="333333">
                  <a:alpha val="64709"/>
                </a:srgbClr>
              </a:outerShdw>
            </a:effectLst>
          </p:spPr>
        </p:pic>
        <p:sp>
          <p:nvSpPr>
            <p:cNvPr id="734" name="Google Shape;734;g2da88d5c573_0_3045"/>
            <p:cNvSpPr txBox="1"/>
            <p:nvPr/>
          </p:nvSpPr>
          <p:spPr>
            <a:xfrm>
              <a:off x="3957526" y="2800407"/>
              <a:ext cx="1585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Laura Stukonyte, </a:t>
              </a:r>
              <a:endParaRPr/>
            </a:p>
            <a:p>
              <a:pPr marL="0" marR="0" lvl="0" indent="0" algn="l"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GOOS communication, Barcelona, </a:t>
              </a:r>
              <a:r>
                <a:rPr lang="en-GB" sz="1000" b="1" i="0" u="none" strike="noStrike" cap="none">
                  <a:solidFill>
                    <a:schemeClr val="accent1"/>
                  </a:solidFill>
                  <a:latin typeface="Arial"/>
                  <a:ea typeface="Arial"/>
                  <a:cs typeface="Arial"/>
                  <a:sym typeface="Arial"/>
                </a:rPr>
                <a:t>Spain</a:t>
              </a:r>
              <a:endParaRPr sz="1000" b="1" i="0" u="none" strike="noStrike" cap="none">
                <a:solidFill>
                  <a:schemeClr val="accent1"/>
                </a:solidFill>
                <a:latin typeface="Arial"/>
                <a:ea typeface="Arial"/>
                <a:cs typeface="Arial"/>
                <a:sym typeface="Arial"/>
              </a:endParaRPr>
            </a:p>
          </p:txBody>
        </p:sp>
      </p:grpSp>
      <p:sp>
        <p:nvSpPr>
          <p:cNvPr id="735" name="Google Shape;735;g2da88d5c573_0_3045"/>
          <p:cNvSpPr txBox="1"/>
          <p:nvPr/>
        </p:nvSpPr>
        <p:spPr>
          <a:xfrm>
            <a:off x="8805211" y="2827622"/>
            <a:ext cx="31134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Joanna Post, Emma Heslop, Emily Smith</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Yu Ting, Forest Collins</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GOOS headquarter in Paris, </a:t>
            </a:r>
            <a:r>
              <a:rPr lang="en-GB" sz="1000" b="1" i="0" u="none" strike="noStrike" cap="none">
                <a:solidFill>
                  <a:schemeClr val="accent1"/>
                </a:solidFill>
                <a:latin typeface="Arial"/>
                <a:ea typeface="Arial"/>
                <a:cs typeface="Arial"/>
                <a:sym typeface="Arial"/>
              </a:rPr>
              <a:t>France</a:t>
            </a:r>
            <a:endParaRPr/>
          </a:p>
        </p:txBody>
      </p:sp>
      <p:pic>
        <p:nvPicPr>
          <p:cNvPr id="736" name="Google Shape;736;g2da88d5c573_0_3045"/>
          <p:cNvPicPr preferRelativeResize="0"/>
          <p:nvPr/>
        </p:nvPicPr>
        <p:blipFill rotWithShape="1">
          <a:blip r:embed="rId10">
            <a:alphaModFix/>
          </a:blip>
          <a:srcRect/>
          <a:stretch/>
        </p:blipFill>
        <p:spPr>
          <a:xfrm>
            <a:off x="9553218" y="448763"/>
            <a:ext cx="1074652" cy="1074652"/>
          </a:xfrm>
          <a:prstGeom prst="rect">
            <a:avLst/>
          </a:prstGeom>
          <a:noFill/>
          <a:ln>
            <a:noFill/>
          </a:ln>
          <a:effectLst>
            <a:outerShdw blurRad="292100" dist="139700" dir="2700000" algn="tl" rotWithShape="0">
              <a:srgbClr val="333333">
                <a:alpha val="64709"/>
              </a:srgbClr>
            </a:outerShdw>
          </a:effectLst>
        </p:spPr>
      </p:pic>
      <p:pic>
        <p:nvPicPr>
          <p:cNvPr id="737" name="Google Shape;737;g2da88d5c573_0_3045"/>
          <p:cNvPicPr preferRelativeResize="0"/>
          <p:nvPr/>
        </p:nvPicPr>
        <p:blipFill rotWithShape="1">
          <a:blip r:embed="rId11">
            <a:alphaModFix/>
          </a:blip>
          <a:srcRect t="10346"/>
          <a:stretch/>
        </p:blipFill>
        <p:spPr>
          <a:xfrm>
            <a:off x="8602132" y="1720810"/>
            <a:ext cx="840489" cy="1065735"/>
          </a:xfrm>
          <a:prstGeom prst="rect">
            <a:avLst/>
          </a:prstGeom>
          <a:noFill/>
          <a:ln>
            <a:noFill/>
          </a:ln>
          <a:effectLst>
            <a:outerShdw blurRad="292100" dist="139700" dir="2700000" algn="tl" rotWithShape="0">
              <a:srgbClr val="333333">
                <a:alpha val="64709"/>
              </a:srgbClr>
            </a:outerShdw>
          </a:effectLst>
        </p:spPr>
      </p:pic>
      <p:pic>
        <p:nvPicPr>
          <p:cNvPr id="738" name="Google Shape;738;g2da88d5c573_0_3045" descr="A person with long hair&#10;&#10;Description automatically generated with medium confidence"/>
          <p:cNvPicPr preferRelativeResize="0"/>
          <p:nvPr/>
        </p:nvPicPr>
        <p:blipFill rotWithShape="1">
          <a:blip r:embed="rId12">
            <a:alphaModFix/>
          </a:blip>
          <a:srcRect l="25525" r="7513"/>
          <a:stretch/>
        </p:blipFill>
        <p:spPr>
          <a:xfrm>
            <a:off x="10819828" y="1732848"/>
            <a:ext cx="959481" cy="1074652"/>
          </a:xfrm>
          <a:prstGeom prst="rect">
            <a:avLst/>
          </a:prstGeom>
          <a:noFill/>
          <a:ln>
            <a:noFill/>
          </a:ln>
          <a:effectLst>
            <a:outerShdw blurRad="292100" dist="139700" dir="2700000" algn="tl" rotWithShape="0">
              <a:srgbClr val="333333">
                <a:alpha val="64709"/>
              </a:srgbClr>
            </a:outerShdw>
          </a:effectLst>
        </p:spPr>
      </p:pic>
      <p:grpSp>
        <p:nvGrpSpPr>
          <p:cNvPr id="739" name="Google Shape;739;g2da88d5c573_0_3045"/>
          <p:cNvGrpSpPr/>
          <p:nvPr/>
        </p:nvGrpSpPr>
        <p:grpSpPr>
          <a:xfrm>
            <a:off x="6418253" y="516368"/>
            <a:ext cx="2341500" cy="1545271"/>
            <a:chOff x="6307878" y="2036305"/>
            <a:chExt cx="2341500" cy="1545271"/>
          </a:xfrm>
        </p:grpSpPr>
        <p:sp>
          <p:nvSpPr>
            <p:cNvPr id="740" name="Google Shape;740;g2da88d5c573_0_3045"/>
            <p:cNvSpPr txBox="1"/>
            <p:nvPr/>
          </p:nvSpPr>
          <p:spPr>
            <a:xfrm>
              <a:off x="6307878" y="3027476"/>
              <a:ext cx="2341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Maciej Telszewski</a:t>
              </a:r>
              <a:br>
                <a:rPr lang="en-GB" sz="1000" b="0" i="0" u="none" strike="noStrike" cap="none">
                  <a:solidFill>
                    <a:schemeClr val="accent1"/>
                  </a:solidFill>
                  <a:latin typeface="Arial"/>
                  <a:ea typeface="Arial"/>
                  <a:cs typeface="Arial"/>
                  <a:sym typeface="Arial"/>
                </a:rPr>
              </a:br>
              <a:r>
                <a:rPr lang="en-GB" sz="1000" b="0" i="0" u="none" strike="noStrike" cap="none">
                  <a:solidFill>
                    <a:schemeClr val="accent1"/>
                  </a:solidFill>
                  <a:latin typeface="Arial"/>
                  <a:ea typeface="Arial"/>
                  <a:cs typeface="Arial"/>
                  <a:sym typeface="Arial"/>
                </a:rPr>
                <a:t>BGC Panel</a:t>
              </a:r>
              <a:endParaRPr/>
            </a:p>
            <a:p>
              <a:pPr marL="0" marR="0" lvl="0" indent="0" algn="ctr" rtl="0">
                <a:lnSpc>
                  <a:spcPct val="100000"/>
                </a:lnSpc>
                <a:spcBef>
                  <a:spcPts val="0"/>
                </a:spcBef>
                <a:spcAft>
                  <a:spcPts val="0"/>
                </a:spcAft>
                <a:buNone/>
              </a:pPr>
              <a:r>
                <a:rPr lang="en-GB" sz="1000" b="0" i="0" u="none" strike="noStrike" cap="none">
                  <a:solidFill>
                    <a:schemeClr val="accent1"/>
                  </a:solidFill>
                  <a:latin typeface="Arial"/>
                  <a:ea typeface="Arial"/>
                  <a:cs typeface="Arial"/>
                  <a:sym typeface="Arial"/>
                </a:rPr>
                <a:t>IOCCP, Sopot, </a:t>
              </a:r>
              <a:r>
                <a:rPr lang="en-GB" sz="1000" b="1" i="0" u="none" strike="noStrike" cap="none">
                  <a:solidFill>
                    <a:schemeClr val="accent1"/>
                  </a:solidFill>
                  <a:latin typeface="Arial"/>
                  <a:ea typeface="Arial"/>
                  <a:cs typeface="Arial"/>
                  <a:sym typeface="Arial"/>
                </a:rPr>
                <a:t>Poland</a:t>
              </a:r>
              <a:endParaRPr/>
            </a:p>
          </p:txBody>
        </p:sp>
        <p:pic>
          <p:nvPicPr>
            <p:cNvPr id="741" name="Google Shape;741;g2da88d5c573_0_3045" descr="A person in a suit&#10;&#10;Description automatically generated with medium confidence"/>
            <p:cNvPicPr preferRelativeResize="0"/>
            <p:nvPr/>
          </p:nvPicPr>
          <p:blipFill rotWithShape="1">
            <a:blip r:embed="rId13">
              <a:alphaModFix/>
            </a:blip>
            <a:srcRect l="3301" r="3968"/>
            <a:stretch/>
          </p:blipFill>
          <p:spPr>
            <a:xfrm>
              <a:off x="6878889" y="2036305"/>
              <a:ext cx="1124867" cy="1019863"/>
            </a:xfrm>
            <a:prstGeom prst="rect">
              <a:avLst/>
            </a:prstGeom>
            <a:noFill/>
            <a:ln>
              <a:noFill/>
            </a:ln>
            <a:effectLst>
              <a:outerShdw blurRad="292100" dist="139700" dir="2700000" algn="tl" rotWithShape="0">
                <a:srgbClr val="333333">
                  <a:alpha val="64709"/>
                </a:srgbClr>
              </a:outerShdw>
            </a:effectLst>
          </p:spPr>
        </p:pic>
      </p:grpSp>
      <p:pic>
        <p:nvPicPr>
          <p:cNvPr id="742" name="Google Shape;742;g2da88d5c573_0_3045" descr="Emily Smith"/>
          <p:cNvPicPr preferRelativeResize="0"/>
          <p:nvPr/>
        </p:nvPicPr>
        <p:blipFill rotWithShape="1">
          <a:blip r:embed="rId14">
            <a:alphaModFix/>
          </a:blip>
          <a:srcRect/>
          <a:stretch/>
        </p:blipFill>
        <p:spPr>
          <a:xfrm>
            <a:off x="10780037" y="458703"/>
            <a:ext cx="1080000" cy="1080000"/>
          </a:xfrm>
          <a:prstGeom prst="rect">
            <a:avLst/>
          </a:prstGeom>
          <a:noFill/>
          <a:ln>
            <a:noFill/>
          </a:ln>
        </p:spPr>
      </p:pic>
      <p:pic>
        <p:nvPicPr>
          <p:cNvPr id="743" name="Google Shape;743;g2da88d5c573_0_3045" descr="User profile picture"/>
          <p:cNvPicPr preferRelativeResize="0"/>
          <p:nvPr/>
        </p:nvPicPr>
        <p:blipFill rotWithShape="1">
          <a:blip r:embed="rId15">
            <a:alphaModFix/>
          </a:blip>
          <a:srcRect r="12195"/>
          <a:stretch/>
        </p:blipFill>
        <p:spPr>
          <a:xfrm>
            <a:off x="7053655" y="2022450"/>
            <a:ext cx="1060476" cy="1038829"/>
          </a:xfrm>
          <a:prstGeom prst="rect">
            <a:avLst/>
          </a:prstGeom>
          <a:noFill/>
          <a:ln>
            <a:noFill/>
          </a:ln>
        </p:spPr>
      </p:pic>
      <p:pic>
        <p:nvPicPr>
          <p:cNvPr id="744" name="Google Shape;744;g2da88d5c573_0_3045"/>
          <p:cNvPicPr preferRelativeResize="0"/>
          <p:nvPr/>
        </p:nvPicPr>
        <p:blipFill rotWithShape="1">
          <a:blip r:embed="rId16">
            <a:alphaModFix/>
          </a:blip>
          <a:srcRect l="20706" t="7250" r="16030" b="27775"/>
          <a:stretch/>
        </p:blipFill>
        <p:spPr>
          <a:xfrm>
            <a:off x="8487957" y="506060"/>
            <a:ext cx="1051561" cy="10800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4bcfdec53c_0_355"/>
          <p:cNvSpPr txBox="1">
            <a:spLocks noGrp="1"/>
          </p:cNvSpPr>
          <p:nvPr>
            <p:ph type="title"/>
          </p:nvPr>
        </p:nvSpPr>
        <p:spPr>
          <a:xfrm>
            <a:off x="720725" y="614327"/>
            <a:ext cx="10750500" cy="682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600"/>
              <a:buFont typeface="Arial"/>
              <a:buNone/>
            </a:pPr>
            <a:r>
              <a:rPr lang="en-GB">
                <a:solidFill>
                  <a:srgbClr val="184596"/>
                </a:solidFill>
              </a:rPr>
              <a:t>Opportunity for nations &amp; communities</a:t>
            </a:r>
            <a:endParaRPr>
              <a:solidFill>
                <a:srgbClr val="184596"/>
              </a:solidFill>
            </a:endParaRPr>
          </a:p>
        </p:txBody>
      </p:sp>
      <p:sp>
        <p:nvSpPr>
          <p:cNvPr id="160" name="Google Shape;160;g14bcfdec53c_0_35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accent1"/>
              </a:buClr>
              <a:buSzPts val="1000"/>
              <a:buFont typeface="Arial"/>
              <a:buNone/>
            </a:pPr>
            <a:fld id="{00000000-1234-1234-1234-123412341234}" type="slidenum">
              <a:rPr lang="en-GB"/>
              <a:t>3</a:t>
            </a:fld>
            <a:endParaRPr/>
          </a:p>
        </p:txBody>
      </p:sp>
      <p:sp>
        <p:nvSpPr>
          <p:cNvPr id="161" name="Google Shape;161;g14bcfdec53c_0_355"/>
          <p:cNvSpPr txBox="1"/>
          <p:nvPr/>
        </p:nvSpPr>
        <p:spPr>
          <a:xfrm>
            <a:off x="22350" y="4400550"/>
            <a:ext cx="10999200" cy="1512900"/>
          </a:xfrm>
          <a:prstGeom prst="rect">
            <a:avLst/>
          </a:prstGeom>
          <a:noFill/>
          <a:ln>
            <a:noFill/>
          </a:ln>
        </p:spPr>
        <p:txBody>
          <a:bodyPr spcFirstLastPara="1" wrap="square" lIns="0" tIns="0" rIns="0" bIns="0" anchor="t" anchorCtr="0">
            <a:noAutofit/>
          </a:bodyPr>
          <a:lstStyle/>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Enabling coastal communities to </a:t>
            </a:r>
            <a:r>
              <a:rPr lang="en-GB" sz="2100" b="1" i="0" u="none" strike="noStrike" cap="none">
                <a:solidFill>
                  <a:schemeClr val="accent2"/>
                </a:solidFill>
                <a:latin typeface="Arial"/>
                <a:ea typeface="Arial"/>
                <a:cs typeface="Arial"/>
                <a:sym typeface="Arial"/>
              </a:rPr>
              <a:t>evolve and flourish</a:t>
            </a:r>
            <a:endParaRPr sz="2100" b="1" i="0" u="none" strike="noStrike" cap="none">
              <a:solidFill>
                <a:schemeClr val="accent2"/>
              </a:solidFill>
              <a:latin typeface="Arial"/>
              <a:ea typeface="Arial"/>
              <a:cs typeface="Arial"/>
              <a:sym typeface="Arial"/>
            </a:endParaRPr>
          </a:p>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Supporting </a:t>
            </a:r>
            <a:r>
              <a:rPr lang="en-GB" sz="2100" b="1" i="0" u="none" strike="noStrike" cap="none">
                <a:solidFill>
                  <a:schemeClr val="accent2"/>
                </a:solidFill>
                <a:latin typeface="Arial"/>
                <a:ea typeface="Arial"/>
                <a:cs typeface="Arial"/>
                <a:sym typeface="Arial"/>
              </a:rPr>
              <a:t>blue economic growth</a:t>
            </a:r>
            <a:endParaRPr sz="2100" b="1" i="0" u="none" strike="noStrike" cap="none">
              <a:solidFill>
                <a:schemeClr val="accent2"/>
              </a:solidFill>
              <a:latin typeface="Arial"/>
              <a:ea typeface="Arial"/>
              <a:cs typeface="Arial"/>
              <a:sym typeface="Arial"/>
            </a:endParaRPr>
          </a:p>
          <a:p>
            <a:pPr marL="1371600" marR="0" lvl="0" indent="0" algn="ctr" rtl="0">
              <a:lnSpc>
                <a:spcPct val="100000"/>
              </a:lnSpc>
              <a:spcBef>
                <a:spcPts val="850"/>
              </a:spcBef>
              <a:spcAft>
                <a:spcPts val="0"/>
              </a:spcAft>
              <a:buClr>
                <a:srgbClr val="000000"/>
              </a:buClr>
              <a:buSzPts val="2500"/>
              <a:buFont typeface="Arial"/>
              <a:buNone/>
            </a:pPr>
            <a:r>
              <a:rPr lang="en-GB" sz="2100" b="1" i="0" u="none" strike="noStrike" cap="none">
                <a:solidFill>
                  <a:schemeClr val="accent1"/>
                </a:solidFill>
                <a:latin typeface="Arial"/>
                <a:ea typeface="Arial"/>
                <a:cs typeface="Arial"/>
                <a:sym typeface="Arial"/>
              </a:rPr>
              <a:t>Underpinning </a:t>
            </a:r>
            <a:r>
              <a:rPr lang="en-GB" sz="2100" b="1" i="0" u="none" strike="noStrike" cap="none">
                <a:solidFill>
                  <a:schemeClr val="accent2"/>
                </a:solidFill>
                <a:latin typeface="Arial"/>
                <a:ea typeface="Arial"/>
                <a:cs typeface="Arial"/>
                <a:sym typeface="Arial"/>
              </a:rPr>
              <a:t>sustainable development</a:t>
            </a:r>
            <a:r>
              <a:rPr lang="en-GB" sz="2100" b="1" i="0" u="none" strike="noStrike" cap="none">
                <a:solidFill>
                  <a:schemeClr val="accent1"/>
                </a:solidFill>
                <a:latin typeface="Arial"/>
                <a:ea typeface="Arial"/>
                <a:cs typeface="Arial"/>
                <a:sym typeface="Arial"/>
              </a:rPr>
              <a:t> </a:t>
            </a:r>
            <a:endParaRPr sz="1100" b="1" i="0" u="none" strike="noStrike" cap="none">
              <a:solidFill>
                <a:schemeClr val="accent1"/>
              </a:solidFill>
              <a:latin typeface="Arial"/>
              <a:ea typeface="Arial"/>
              <a:cs typeface="Arial"/>
              <a:sym typeface="Arial"/>
            </a:endParaRPr>
          </a:p>
        </p:txBody>
      </p:sp>
      <p:pic>
        <p:nvPicPr>
          <p:cNvPr id="162" name="Google Shape;162;g14bcfdec53c_0_355"/>
          <p:cNvPicPr preferRelativeResize="0"/>
          <p:nvPr/>
        </p:nvPicPr>
        <p:blipFill rotWithShape="1">
          <a:blip r:embed="rId3">
            <a:alphaModFix/>
          </a:blip>
          <a:srcRect t="20560" b="37080"/>
          <a:stretch/>
        </p:blipFill>
        <p:spPr>
          <a:xfrm>
            <a:off x="720725" y="1418375"/>
            <a:ext cx="10929701" cy="2604250"/>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748"/>
        <p:cNvGrpSpPr/>
        <p:nvPr/>
      </p:nvGrpSpPr>
      <p:grpSpPr>
        <a:xfrm>
          <a:off x="0" y="0"/>
          <a:ext cx="0" cy="0"/>
          <a:chOff x="0" y="0"/>
          <a:chExt cx="0" cy="0"/>
        </a:xfrm>
      </p:grpSpPr>
      <p:sp>
        <p:nvSpPr>
          <p:cNvPr id="749" name="Google Shape;749;g2da88d5c573_0_304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30</a:t>
            </a:fld>
            <a:endParaRPr sz="1000"/>
          </a:p>
        </p:txBody>
      </p:sp>
      <p:pic>
        <p:nvPicPr>
          <p:cNvPr id="750" name="Google Shape;750;g2da88d5c573_0_3040" descr="A diagram of a company's objectives&#10;&#10;Description automatically generated with medium confidence"/>
          <p:cNvPicPr preferRelativeResize="0"/>
          <p:nvPr/>
        </p:nvPicPr>
        <p:blipFill rotWithShape="1">
          <a:blip r:embed="rId3">
            <a:alphaModFix/>
          </a:blip>
          <a:srcRect/>
          <a:stretch/>
        </p:blipFill>
        <p:spPr>
          <a:xfrm>
            <a:off x="156022" y="87762"/>
            <a:ext cx="11879957" cy="66824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37"/>
        <p:cNvGrpSpPr/>
        <p:nvPr/>
      </p:nvGrpSpPr>
      <p:grpSpPr>
        <a:xfrm>
          <a:off x="0" y="0"/>
          <a:ext cx="0" cy="0"/>
          <a:chOff x="0" y="0"/>
          <a:chExt cx="0" cy="0"/>
        </a:xfrm>
      </p:grpSpPr>
      <p:pic>
        <p:nvPicPr>
          <p:cNvPr id="438" name="Google Shape;438;g2da88d5c573_0_1677"/>
          <p:cNvPicPr preferRelativeResize="0"/>
          <p:nvPr/>
        </p:nvPicPr>
        <p:blipFill rotWithShape="1">
          <a:blip r:embed="rId3">
            <a:alphaModFix/>
          </a:blip>
          <a:srcRect/>
          <a:stretch/>
        </p:blipFill>
        <p:spPr>
          <a:xfrm>
            <a:off x="842999" y="1440027"/>
            <a:ext cx="745200" cy="693700"/>
          </a:xfrm>
          <a:prstGeom prst="rect">
            <a:avLst/>
          </a:prstGeom>
          <a:noFill/>
          <a:ln>
            <a:noFill/>
          </a:ln>
        </p:spPr>
      </p:pic>
      <p:sp>
        <p:nvSpPr>
          <p:cNvPr id="439" name="Google Shape;439;g2da88d5c573_0_1677"/>
          <p:cNvSpPr txBox="1"/>
          <p:nvPr/>
        </p:nvSpPr>
        <p:spPr>
          <a:xfrm>
            <a:off x="1805533" y="1756517"/>
            <a:ext cx="41091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chemeClr val="lt1"/>
                </a:solidFill>
              </a:rPr>
              <a:t>Ocean Observing Co-Design will develop a more </a:t>
            </a:r>
            <a:r>
              <a:rPr lang="en-GB" sz="2700" b="1">
                <a:solidFill>
                  <a:schemeClr val="accent2"/>
                </a:solidFill>
              </a:rPr>
              <a:t>user-focused co-design process </a:t>
            </a:r>
            <a:r>
              <a:rPr lang="en-GB" sz="2700" b="1">
                <a:solidFill>
                  <a:schemeClr val="lt1"/>
                </a:solidFill>
              </a:rPr>
              <a:t>to evolve a truly </a:t>
            </a:r>
            <a:r>
              <a:rPr lang="en-GB" sz="2700" b="1">
                <a:solidFill>
                  <a:schemeClr val="accent2"/>
                </a:solidFill>
              </a:rPr>
              <a:t>integrated, responsive ocean observing system</a:t>
            </a:r>
            <a:r>
              <a:rPr lang="en-GB" sz="2700" b="1">
                <a:solidFill>
                  <a:schemeClr val="lt1"/>
                </a:solidFill>
              </a:rPr>
              <a:t>.</a:t>
            </a:r>
            <a:endParaRPr sz="100" b="1"/>
          </a:p>
        </p:txBody>
      </p:sp>
      <p:grpSp>
        <p:nvGrpSpPr>
          <p:cNvPr id="440" name="Google Shape;440;g2da88d5c573_0_1677"/>
          <p:cNvGrpSpPr/>
          <p:nvPr/>
        </p:nvGrpSpPr>
        <p:grpSpPr>
          <a:xfrm>
            <a:off x="6518450" y="1439994"/>
            <a:ext cx="5116932" cy="3825835"/>
            <a:chOff x="4709000" y="1131085"/>
            <a:chExt cx="4017692" cy="2996190"/>
          </a:xfrm>
        </p:grpSpPr>
        <p:pic>
          <p:nvPicPr>
            <p:cNvPr id="441" name="Google Shape;441;g2da88d5c573_0_1677"/>
            <p:cNvPicPr preferRelativeResize="0"/>
            <p:nvPr/>
          </p:nvPicPr>
          <p:blipFill rotWithShape="1">
            <a:blip r:embed="rId3">
              <a:alphaModFix/>
            </a:blip>
            <a:srcRect/>
            <a:stretch/>
          </p:blipFill>
          <p:spPr>
            <a:xfrm>
              <a:off x="4709000" y="1131085"/>
              <a:ext cx="694946" cy="646939"/>
            </a:xfrm>
            <a:prstGeom prst="rect">
              <a:avLst/>
            </a:prstGeom>
            <a:noFill/>
            <a:ln>
              <a:noFill/>
            </a:ln>
          </p:spPr>
        </p:pic>
        <p:sp>
          <p:nvSpPr>
            <p:cNvPr id="442" name="Google Shape;442;g2da88d5c573_0_1677"/>
            <p:cNvSpPr txBox="1"/>
            <p:nvPr/>
          </p:nvSpPr>
          <p:spPr>
            <a:xfrm>
              <a:off x="5644792" y="1378975"/>
              <a:ext cx="3081900" cy="27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chemeClr val="lt1"/>
                  </a:solidFill>
                </a:rPr>
                <a:t>CoastPredict will revolutionise Global Coastal Ocean observing and forecasting, offering </a:t>
              </a:r>
              <a:r>
                <a:rPr lang="en-GB" sz="2700" b="1">
                  <a:solidFill>
                    <a:schemeClr val="accent2"/>
                  </a:solidFill>
                </a:rPr>
                <a:t>open and free access</a:t>
              </a:r>
              <a:r>
                <a:rPr lang="en-GB" sz="2700" b="1">
                  <a:solidFill>
                    <a:schemeClr val="lt1"/>
                  </a:solidFill>
                </a:rPr>
                <a:t> to coastal information and predictions.</a:t>
              </a:r>
              <a:endParaRPr sz="2700" b="1">
                <a:solidFill>
                  <a:schemeClr val="lt1"/>
                </a:solidFill>
              </a:endParaRPr>
            </a:p>
          </p:txBody>
        </p:sp>
      </p:grpSp>
      <p:sp>
        <p:nvSpPr>
          <p:cNvPr id="443" name="Google Shape;443;g2da88d5c573_0_1677"/>
          <p:cNvSpPr txBox="1"/>
          <p:nvPr/>
        </p:nvSpPr>
        <p:spPr>
          <a:xfrm>
            <a:off x="581137" y="403167"/>
            <a:ext cx="8013300" cy="1074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3600" b="1">
                <a:solidFill>
                  <a:schemeClr val="lt1"/>
                </a:solidFill>
              </a:rPr>
              <a:t>Transformation in the Decade</a:t>
            </a:r>
            <a:endParaRPr sz="3600" b="1">
              <a:solidFill>
                <a:schemeClr val="lt1"/>
              </a:solidFill>
            </a:endParaRPr>
          </a:p>
        </p:txBody>
      </p:sp>
      <p:pic>
        <p:nvPicPr>
          <p:cNvPr id="444" name="Google Shape;444;g2da88d5c573_0_1677"/>
          <p:cNvPicPr preferRelativeResize="0"/>
          <p:nvPr/>
        </p:nvPicPr>
        <p:blipFill>
          <a:blip r:embed="rId4">
            <a:alphaModFix/>
          </a:blip>
          <a:stretch>
            <a:fillRect/>
          </a:stretch>
        </p:blipFill>
        <p:spPr>
          <a:xfrm>
            <a:off x="7621975" y="5544979"/>
            <a:ext cx="3488219" cy="465600"/>
          </a:xfrm>
          <a:prstGeom prst="rect">
            <a:avLst/>
          </a:prstGeom>
          <a:noFill/>
          <a:ln>
            <a:noFill/>
          </a:ln>
        </p:spPr>
      </p:pic>
      <p:pic>
        <p:nvPicPr>
          <p:cNvPr id="445" name="Google Shape;445;g2da88d5c573_0_1677"/>
          <p:cNvPicPr preferRelativeResize="0"/>
          <p:nvPr/>
        </p:nvPicPr>
        <p:blipFill>
          <a:blip r:embed="rId5">
            <a:alphaModFix/>
          </a:blip>
          <a:stretch>
            <a:fillRect/>
          </a:stretch>
        </p:blipFill>
        <p:spPr>
          <a:xfrm>
            <a:off x="1805533" y="5544980"/>
            <a:ext cx="3783885" cy="465600"/>
          </a:xfrm>
          <a:prstGeom prst="rect">
            <a:avLst/>
          </a:prstGeom>
          <a:noFill/>
          <a:ln>
            <a:noFill/>
          </a:ln>
        </p:spPr>
      </p:pic>
    </p:spTree>
    <p:extLst>
      <p:ext uri="{BB962C8B-B14F-4D97-AF65-F5344CB8AC3E}">
        <p14:creationId xmlns:p14="http://schemas.microsoft.com/office/powerpoint/2010/main" val="22568463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634"/>
        <p:cNvGrpSpPr/>
        <p:nvPr/>
      </p:nvGrpSpPr>
      <p:grpSpPr>
        <a:xfrm>
          <a:off x="0" y="0"/>
          <a:ext cx="0" cy="0"/>
          <a:chOff x="0" y="0"/>
          <a:chExt cx="0" cy="0"/>
        </a:xfrm>
      </p:grpSpPr>
      <p:sp>
        <p:nvSpPr>
          <p:cNvPr id="635" name="Google Shape;635;g2da88d5c573_0_1934"/>
          <p:cNvSpPr txBox="1">
            <a:spLocks noGrp="1"/>
          </p:cNvSpPr>
          <p:nvPr>
            <p:ph type="title"/>
          </p:nvPr>
        </p:nvSpPr>
        <p:spPr>
          <a:xfrm>
            <a:off x="720725" y="722325"/>
            <a:ext cx="72468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Vision 2030 White Paper</a:t>
            </a:r>
            <a:endParaRPr dirty="0"/>
          </a:p>
        </p:txBody>
      </p:sp>
      <p:sp>
        <p:nvSpPr>
          <p:cNvPr id="636" name="Google Shape;636;g2da88d5c573_0_1934"/>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lnSpc>
                <a:spcPct val="90000"/>
              </a:lnSpc>
              <a:spcBef>
                <a:spcPts val="0"/>
              </a:spcBef>
              <a:spcAft>
                <a:spcPts val="0"/>
              </a:spcAft>
              <a:buNone/>
            </a:pPr>
            <a:fld id="{00000000-1234-1234-1234-123412341234}" type="slidenum">
              <a:rPr lang="en-GB" sz="1000">
                <a:solidFill>
                  <a:schemeClr val="accent1"/>
                </a:solidFill>
                <a:latin typeface="Arial"/>
                <a:ea typeface="Arial"/>
                <a:cs typeface="Arial"/>
                <a:sym typeface="Arial"/>
              </a:rPr>
              <a:t>32</a:t>
            </a:fld>
            <a:endParaRPr sz="1000">
              <a:solidFill>
                <a:schemeClr val="accent1"/>
              </a:solidFill>
              <a:latin typeface="Arial"/>
              <a:ea typeface="Arial"/>
              <a:cs typeface="Arial"/>
              <a:sym typeface="Arial"/>
            </a:endParaRPr>
          </a:p>
        </p:txBody>
      </p:sp>
      <p:pic>
        <p:nvPicPr>
          <p:cNvPr id="637" name="Google Shape;637;g2da88d5c573_0_1934"/>
          <p:cNvPicPr preferRelativeResize="0"/>
          <p:nvPr/>
        </p:nvPicPr>
        <p:blipFill>
          <a:blip r:embed="rId3">
            <a:alphaModFix/>
          </a:blip>
          <a:stretch>
            <a:fillRect/>
          </a:stretch>
        </p:blipFill>
        <p:spPr>
          <a:xfrm>
            <a:off x="7555800" y="410650"/>
            <a:ext cx="4636200" cy="6036699"/>
          </a:xfrm>
          <a:prstGeom prst="rect">
            <a:avLst/>
          </a:prstGeom>
          <a:noFill/>
          <a:ln>
            <a:noFill/>
          </a:ln>
        </p:spPr>
      </p:pic>
      <p:sp>
        <p:nvSpPr>
          <p:cNvPr id="638" name="Google Shape;638;g2da88d5c573_0_1934"/>
          <p:cNvSpPr txBox="1"/>
          <p:nvPr/>
        </p:nvSpPr>
        <p:spPr>
          <a:xfrm>
            <a:off x="720725" y="1537850"/>
            <a:ext cx="5518800" cy="4375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600" dirty="0">
              <a:solidFill>
                <a:srgbClr val="333333"/>
              </a:solidFill>
            </a:endParaRPr>
          </a:p>
          <a:p>
            <a:pPr marL="0" lvl="0" indent="0" algn="l" rtl="0">
              <a:spcBef>
                <a:spcPts val="0"/>
              </a:spcBef>
              <a:spcAft>
                <a:spcPts val="0"/>
              </a:spcAft>
              <a:buNone/>
            </a:pPr>
            <a:endParaRPr sz="1600" dirty="0">
              <a:solidFill>
                <a:srgbClr val="333333"/>
              </a:solidFill>
            </a:endParaRPr>
          </a:p>
          <a:p>
            <a:pPr marL="0" lvl="0" indent="0" algn="l" rtl="0">
              <a:lnSpc>
                <a:spcPct val="115000"/>
              </a:lnSpc>
              <a:spcBef>
                <a:spcPts val="0"/>
              </a:spcBef>
              <a:spcAft>
                <a:spcPts val="0"/>
              </a:spcAft>
              <a:buNone/>
            </a:pPr>
            <a:r>
              <a:rPr lang="en-GB" sz="2000" b="1" dirty="0">
                <a:solidFill>
                  <a:srgbClr val="000000"/>
                </a:solidFill>
              </a:rPr>
              <a:t>Ambition:</a:t>
            </a:r>
            <a:r>
              <a:rPr lang="en-GB" sz="2000" dirty="0">
                <a:solidFill>
                  <a:srgbClr val="000000"/>
                </a:solidFill>
              </a:rPr>
              <a:t> a clear roadmap to achieving a sustainable, co-designed, fit-for purpose, multidisciplinary, and geographically expanded global ocean observing system that delivers accessible data to all nations and users. </a:t>
            </a:r>
            <a:endParaRPr sz="2000" dirty="0">
              <a:solidFill>
                <a:srgbClr val="000000"/>
              </a:solidFill>
            </a:endParaRPr>
          </a:p>
          <a:p>
            <a:pPr marL="0" lvl="0" indent="0" algn="l" rtl="0">
              <a:lnSpc>
                <a:spcPct val="115000"/>
              </a:lnSpc>
              <a:spcBef>
                <a:spcPts val="0"/>
              </a:spcBef>
              <a:spcAft>
                <a:spcPts val="0"/>
              </a:spcAft>
              <a:buNone/>
            </a:pPr>
            <a:endParaRPr sz="1600" dirty="0">
              <a:solidFill>
                <a:srgbClr val="000000"/>
              </a:solidFill>
            </a:endParaRPr>
          </a:p>
          <a:p>
            <a:pPr marL="0" lvl="0" indent="0" algn="l" rtl="0">
              <a:spcBef>
                <a:spcPts val="0"/>
              </a:spcBef>
              <a:spcAft>
                <a:spcPts val="0"/>
              </a:spcAft>
              <a:buNone/>
            </a:pPr>
            <a:r>
              <a:rPr lang="en-GB" sz="1800" b="1" dirty="0">
                <a:solidFill>
                  <a:srgbClr val="333333"/>
                </a:solidFill>
              </a:rPr>
              <a:t>Access here:</a:t>
            </a:r>
            <a:endParaRPr sz="1800" b="1" dirty="0">
              <a:solidFill>
                <a:srgbClr val="333333"/>
              </a:solidFill>
            </a:endParaRPr>
          </a:p>
          <a:p>
            <a:pPr marL="0" lvl="0" indent="0" algn="l" rtl="0">
              <a:spcBef>
                <a:spcPts val="0"/>
              </a:spcBef>
              <a:spcAft>
                <a:spcPts val="0"/>
              </a:spcAft>
              <a:buNone/>
            </a:pPr>
            <a:r>
              <a:rPr lang="en-GB" sz="1600" u="sng" dirty="0">
                <a:solidFill>
                  <a:srgbClr val="184596"/>
                </a:solidFill>
                <a:hlinkClick r:id="rId4">
                  <a:extLst>
                    <a:ext uri="{A12FA001-AC4F-418D-AE19-62706E023703}">
                      <ahyp:hlinkClr xmlns:ahyp="http://schemas.microsoft.com/office/drawing/2018/hyperlinkcolor" val="tx"/>
                    </a:ext>
                  </a:extLst>
                </a:hlinkClick>
              </a:rPr>
              <a:t>https://oceanexpert.org/document/33599</a:t>
            </a:r>
            <a:endParaRPr sz="1600" dirty="0">
              <a:solidFill>
                <a:srgbClr val="333333"/>
              </a:solidFill>
            </a:endParaRPr>
          </a:p>
        </p:txBody>
      </p:sp>
      <p:pic>
        <p:nvPicPr>
          <p:cNvPr id="2" name="Google Shape;424;g2c0e57b82b6_0_413">
            <a:extLst>
              <a:ext uri="{FF2B5EF4-FFF2-40B4-BE49-F238E27FC236}">
                <a16:creationId xmlns:a16="http://schemas.microsoft.com/office/drawing/2014/main" id="{1E59CD68-5557-81FA-5554-3EAAA115EF48}"/>
              </a:ext>
            </a:extLst>
          </p:cNvPr>
          <p:cNvPicPr preferRelativeResize="0"/>
          <p:nvPr/>
        </p:nvPicPr>
        <p:blipFill rotWithShape="1">
          <a:blip r:embed="rId5">
            <a:alphaModFix/>
          </a:blip>
          <a:srcRect/>
          <a:stretch/>
        </p:blipFill>
        <p:spPr>
          <a:xfrm>
            <a:off x="7555800" y="5438675"/>
            <a:ext cx="1580681" cy="1243800"/>
          </a:xfrm>
          <a:prstGeom prst="rect">
            <a:avLst/>
          </a:prstGeom>
          <a:noFill/>
          <a:ln>
            <a:noFill/>
          </a:ln>
        </p:spPr>
      </p:pic>
    </p:spTree>
    <p:extLst>
      <p:ext uri="{BB962C8B-B14F-4D97-AF65-F5344CB8AC3E}">
        <p14:creationId xmlns:p14="http://schemas.microsoft.com/office/powerpoint/2010/main" val="4153286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754"/>
        <p:cNvGrpSpPr/>
        <p:nvPr/>
      </p:nvGrpSpPr>
      <p:grpSpPr>
        <a:xfrm>
          <a:off x="0" y="0"/>
          <a:ext cx="0" cy="0"/>
          <a:chOff x="0" y="0"/>
          <a:chExt cx="0" cy="0"/>
        </a:xfrm>
      </p:grpSpPr>
      <p:sp>
        <p:nvSpPr>
          <p:cNvPr id="755" name="Google Shape;755;g2da88d5c573_0_166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33</a:t>
            </a:fld>
            <a:endParaRPr/>
          </a:p>
        </p:txBody>
      </p:sp>
      <p:sp>
        <p:nvSpPr>
          <p:cNvPr id="756" name="Google Shape;756;g2da88d5c573_0_1666"/>
          <p:cNvSpPr txBox="1">
            <a:spLocks noGrp="1"/>
          </p:cNvSpPr>
          <p:nvPr>
            <p:ph type="body" idx="1"/>
          </p:nvPr>
        </p:nvSpPr>
        <p:spPr>
          <a:xfrm>
            <a:off x="720725" y="1297000"/>
            <a:ext cx="6960000" cy="809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567"/>
              </a:spcBef>
              <a:spcAft>
                <a:spcPts val="0"/>
              </a:spcAft>
              <a:buSzPts val="1800"/>
              <a:buNone/>
            </a:pPr>
            <a:endParaRPr b="1"/>
          </a:p>
          <a:p>
            <a:pPr marL="323988" lvl="3" indent="-323988" algn="l" rtl="0">
              <a:lnSpc>
                <a:spcPct val="100000"/>
              </a:lnSpc>
              <a:spcBef>
                <a:spcPts val="567"/>
              </a:spcBef>
              <a:spcAft>
                <a:spcPts val="0"/>
              </a:spcAft>
              <a:buSzPts val="1800"/>
              <a:buChar char="•"/>
            </a:pPr>
            <a:r>
              <a:rPr lang="en-GB" sz="2000"/>
              <a:t>2019: GOOS launched ambitious 2030 Strategy</a:t>
            </a:r>
            <a:endParaRPr sz="1500"/>
          </a:p>
        </p:txBody>
      </p:sp>
      <p:sp>
        <p:nvSpPr>
          <p:cNvPr id="757" name="Google Shape;757;g2da88d5c573_0_1666"/>
          <p:cNvSpPr txBox="1">
            <a:spLocks noGrp="1"/>
          </p:cNvSpPr>
          <p:nvPr>
            <p:ph type="title"/>
          </p:nvPr>
        </p:nvSpPr>
        <p:spPr>
          <a:xfrm>
            <a:off x="720726" y="561990"/>
            <a:ext cx="4809600" cy="189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200"/>
              <a:buNone/>
            </a:pPr>
            <a:r>
              <a:rPr lang="en-GB"/>
              <a:t>GOOS 2030 Strategy</a:t>
            </a:r>
            <a:endParaRPr/>
          </a:p>
        </p:txBody>
      </p:sp>
      <p:sp>
        <p:nvSpPr>
          <p:cNvPr id="758" name="Google Shape;758;g2da88d5c573_0_1666"/>
          <p:cNvSpPr/>
          <p:nvPr/>
        </p:nvSpPr>
        <p:spPr>
          <a:xfrm>
            <a:off x="759375" y="2473613"/>
            <a:ext cx="6241200" cy="1616700"/>
          </a:xfrm>
          <a:prstGeom prst="rect">
            <a:avLst/>
          </a:prstGeom>
          <a:solidFill>
            <a:schemeClr val="lt1"/>
          </a:solidFill>
          <a:ln w="38100" cap="flat" cmpd="sng">
            <a:solidFill>
              <a:schemeClr val="accent2"/>
            </a:solidFill>
            <a:prstDash val="solid"/>
            <a:round/>
            <a:headEnd type="none" w="sm" len="sm"/>
            <a:tailEnd type="none" w="sm" len="sm"/>
          </a:ln>
        </p:spPr>
        <p:txBody>
          <a:bodyPr spcFirstLastPara="1" wrap="square" lIns="360000" tIns="180000" rIns="180000" bIns="1800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2000" b="1" i="0" u="none" strike="noStrike" cap="none">
                <a:solidFill>
                  <a:schemeClr val="accent1"/>
                </a:solidFill>
                <a:latin typeface="Arial"/>
                <a:ea typeface="Arial"/>
                <a:cs typeface="Arial"/>
                <a:sym typeface="Arial"/>
              </a:rPr>
              <a:t>Vision: A truly global ocean observing system that delivers the essential information needed for our sustainable development, safety, wellbeing and prosperity </a:t>
            </a:r>
            <a:endParaRPr sz="2000" b="1" i="0" u="none" strike="noStrike" cap="none">
              <a:solidFill>
                <a:schemeClr val="accent1"/>
              </a:solidFill>
              <a:latin typeface="Arial"/>
              <a:ea typeface="Arial"/>
              <a:cs typeface="Arial"/>
              <a:sym typeface="Arial"/>
            </a:endParaRPr>
          </a:p>
        </p:txBody>
      </p:sp>
      <p:pic>
        <p:nvPicPr>
          <p:cNvPr id="759" name="Google Shape;759;g2da88d5c573_0_1666"/>
          <p:cNvPicPr preferRelativeResize="0"/>
          <p:nvPr/>
        </p:nvPicPr>
        <p:blipFill rotWithShape="1">
          <a:blip r:embed="rId3">
            <a:alphaModFix/>
          </a:blip>
          <a:srcRect b="4425"/>
          <a:stretch/>
        </p:blipFill>
        <p:spPr>
          <a:xfrm>
            <a:off x="8296009" y="175950"/>
            <a:ext cx="3316816" cy="4204301"/>
          </a:xfrm>
          <a:prstGeom prst="rect">
            <a:avLst/>
          </a:prstGeom>
          <a:noFill/>
          <a:ln>
            <a:noFill/>
          </a:ln>
        </p:spPr>
      </p:pic>
      <p:sp>
        <p:nvSpPr>
          <p:cNvPr id="760" name="Google Shape;760;g2da88d5c573_0_1666"/>
          <p:cNvSpPr txBox="1">
            <a:spLocks noGrp="1"/>
          </p:cNvSpPr>
          <p:nvPr>
            <p:ph type="body" idx="1"/>
          </p:nvPr>
        </p:nvSpPr>
        <p:spPr>
          <a:xfrm>
            <a:off x="720725" y="4457525"/>
            <a:ext cx="6508500" cy="1616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567"/>
              </a:spcBef>
              <a:spcAft>
                <a:spcPts val="0"/>
              </a:spcAft>
              <a:buSzPts val="1800"/>
              <a:buNone/>
            </a:pPr>
            <a:endParaRPr b="1"/>
          </a:p>
          <a:p>
            <a:pPr marL="323988" lvl="3" indent="-323988" algn="l" rtl="0">
              <a:lnSpc>
                <a:spcPct val="100000"/>
              </a:lnSpc>
              <a:spcBef>
                <a:spcPts val="567"/>
              </a:spcBef>
              <a:spcAft>
                <a:spcPts val="0"/>
              </a:spcAft>
              <a:buSzPts val="1800"/>
              <a:buChar char="•"/>
            </a:pPr>
            <a:r>
              <a:rPr lang="en-GB" sz="2000"/>
              <a:t>UN Ocean Decade launched in 2021: Challenge 7 ‘Expand the Global Ocean Observing System’</a:t>
            </a:r>
            <a:endParaRPr sz="1500"/>
          </a:p>
        </p:txBody>
      </p:sp>
      <p:pic>
        <p:nvPicPr>
          <p:cNvPr id="761" name="Google Shape;761;g2da88d5c573_0_1666"/>
          <p:cNvPicPr preferRelativeResize="0"/>
          <p:nvPr/>
        </p:nvPicPr>
        <p:blipFill rotWithShape="1">
          <a:blip r:embed="rId4">
            <a:alphaModFix/>
          </a:blip>
          <a:srcRect/>
          <a:stretch/>
        </p:blipFill>
        <p:spPr>
          <a:xfrm>
            <a:off x="10005988" y="4375644"/>
            <a:ext cx="1638375" cy="1670931"/>
          </a:xfrm>
          <a:prstGeom prst="rect">
            <a:avLst/>
          </a:prstGeom>
          <a:noFill/>
          <a:ln>
            <a:noFill/>
          </a:ln>
        </p:spPr>
      </p:pic>
      <p:pic>
        <p:nvPicPr>
          <p:cNvPr id="762" name="Google Shape;762;g2da88d5c573_0_1666"/>
          <p:cNvPicPr preferRelativeResize="0"/>
          <p:nvPr/>
        </p:nvPicPr>
        <p:blipFill rotWithShape="1">
          <a:blip r:embed="rId5">
            <a:alphaModFix/>
          </a:blip>
          <a:srcRect/>
          <a:stretch/>
        </p:blipFill>
        <p:spPr>
          <a:xfrm>
            <a:off x="8065275" y="4482948"/>
            <a:ext cx="1850751" cy="1456326"/>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7" name="Google Shape;767;p33"/>
          <p:cNvSpPr txBox="1">
            <a:spLocks noGrp="1"/>
          </p:cNvSpPr>
          <p:nvPr>
            <p:ph type="body" idx="1"/>
          </p:nvPr>
        </p:nvSpPr>
        <p:spPr>
          <a:xfrm>
            <a:off x="720725" y="1410543"/>
            <a:ext cx="4554393" cy="4616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dk2"/>
              </a:buClr>
              <a:buSzPts val="1800"/>
              <a:buNone/>
            </a:pPr>
            <a:r>
              <a:rPr lang="en-GB"/>
              <a:t>PRIORITY DATASETS</a:t>
            </a:r>
            <a:endParaRPr/>
          </a:p>
          <a:p>
            <a:pPr marL="457200" lvl="0" indent="-228600" algn="l" rtl="0">
              <a:lnSpc>
                <a:spcPct val="100000"/>
              </a:lnSpc>
              <a:spcBef>
                <a:spcPts val="0"/>
              </a:spcBef>
              <a:spcAft>
                <a:spcPts val="0"/>
              </a:spcAft>
              <a:buClr>
                <a:schemeClr val="dk2"/>
              </a:buClr>
              <a:buSzPts val="1800"/>
              <a:buNone/>
            </a:pPr>
            <a:endParaRPr/>
          </a:p>
          <a:p>
            <a:pPr marL="514350" lvl="0" indent="-285750" algn="l" rtl="0">
              <a:lnSpc>
                <a:spcPct val="100000"/>
              </a:lnSpc>
              <a:spcBef>
                <a:spcPts val="0"/>
              </a:spcBef>
              <a:spcAft>
                <a:spcPts val="0"/>
              </a:spcAft>
              <a:buSzPts val="1800"/>
              <a:buFont typeface="Arial"/>
              <a:buChar char="•"/>
            </a:pPr>
            <a:r>
              <a:rPr lang="en-GB"/>
              <a:t>Measurement of </a:t>
            </a:r>
            <a:r>
              <a:rPr lang="en-GB" b="1"/>
              <a:t>priorities and EOVs</a:t>
            </a:r>
            <a:endParaRPr/>
          </a:p>
          <a:p>
            <a:pPr marL="514350" lvl="0" indent="-285750" algn="l" rtl="0">
              <a:lnSpc>
                <a:spcPct val="100000"/>
              </a:lnSpc>
              <a:spcBef>
                <a:spcPts val="0"/>
              </a:spcBef>
              <a:spcAft>
                <a:spcPts val="0"/>
              </a:spcAft>
              <a:buSzPts val="1800"/>
              <a:buFont typeface="Arial"/>
              <a:buChar char="•"/>
            </a:pPr>
            <a:r>
              <a:rPr lang="en-GB" b="1"/>
              <a:t>Forward-looking</a:t>
            </a:r>
            <a:r>
              <a:rPr lang="en-GB"/>
              <a:t> </a:t>
            </a:r>
            <a:r>
              <a:rPr lang="en-GB">
                <a:latin typeface="Arial"/>
                <a:ea typeface="Arial"/>
                <a:cs typeface="Arial"/>
                <a:sym typeface="Arial"/>
              </a:rPr>
              <a:t>to evolve and be </a:t>
            </a:r>
            <a:r>
              <a:rPr lang="en-GB" b="1">
                <a:latin typeface="Arial"/>
                <a:ea typeface="Arial"/>
                <a:cs typeface="Arial"/>
                <a:sym typeface="Arial"/>
              </a:rPr>
              <a:t>informed</a:t>
            </a:r>
            <a:r>
              <a:rPr lang="en-GB">
                <a:latin typeface="Arial"/>
                <a:ea typeface="Arial"/>
                <a:cs typeface="Arial"/>
                <a:sym typeface="Arial"/>
              </a:rPr>
              <a:t> by other Decade challenges and emerging ocean needs</a:t>
            </a:r>
            <a:endParaRPr/>
          </a:p>
          <a:p>
            <a:pPr marL="514350" lvl="0" indent="-285750" algn="l" rtl="0">
              <a:lnSpc>
                <a:spcPct val="100000"/>
              </a:lnSpc>
              <a:spcBef>
                <a:spcPts val="0"/>
              </a:spcBef>
              <a:spcAft>
                <a:spcPts val="0"/>
              </a:spcAft>
              <a:buSzPts val="1800"/>
              <a:buFont typeface="Arial"/>
              <a:buChar char="•"/>
            </a:pPr>
            <a:r>
              <a:rPr lang="en-GB">
                <a:latin typeface="Arial"/>
                <a:ea typeface="Arial"/>
                <a:cs typeface="Arial"/>
                <a:sym typeface="Arial"/>
              </a:rPr>
              <a:t>Improve funding for </a:t>
            </a:r>
            <a:r>
              <a:rPr lang="en-GB" b="1">
                <a:latin typeface="Arial"/>
                <a:ea typeface="Arial"/>
                <a:cs typeface="Arial"/>
                <a:sym typeface="Arial"/>
              </a:rPr>
              <a:t>observations linked </a:t>
            </a:r>
            <a:r>
              <a:rPr lang="en-GB">
                <a:latin typeface="Arial"/>
                <a:ea typeface="Arial"/>
                <a:cs typeface="Arial"/>
                <a:sym typeface="Arial"/>
              </a:rPr>
              <a:t>to tangible </a:t>
            </a:r>
            <a:r>
              <a:rPr lang="en-GB" b="1">
                <a:latin typeface="Arial"/>
                <a:ea typeface="Arial"/>
                <a:cs typeface="Arial"/>
                <a:sym typeface="Arial"/>
              </a:rPr>
              <a:t>mitigation and adaptation </a:t>
            </a:r>
            <a:r>
              <a:rPr lang="en-GB">
                <a:latin typeface="Arial"/>
                <a:ea typeface="Arial"/>
                <a:cs typeface="Arial"/>
                <a:sym typeface="Arial"/>
              </a:rPr>
              <a:t>actions</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457200" lvl="0" indent="-228600" algn="l" rtl="0">
              <a:lnSpc>
                <a:spcPct val="100000"/>
              </a:lnSpc>
              <a:spcBef>
                <a:spcPts val="0"/>
              </a:spcBef>
              <a:spcAft>
                <a:spcPts val="0"/>
              </a:spcAft>
              <a:buClr>
                <a:schemeClr val="dk2"/>
              </a:buClr>
              <a:buSzPts val="1800"/>
              <a:buNone/>
            </a:pPr>
            <a:r>
              <a:rPr lang="en-GB">
                <a:latin typeface="Arial"/>
                <a:ea typeface="Arial"/>
                <a:cs typeface="Arial"/>
                <a:sym typeface="Arial"/>
              </a:rPr>
              <a:t>KNOWLEDGE GENERATION AND SHARING</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514350" lvl="0" indent="-285750" algn="l" rtl="0">
              <a:lnSpc>
                <a:spcPct val="100000"/>
              </a:lnSpc>
              <a:spcBef>
                <a:spcPts val="0"/>
              </a:spcBef>
              <a:spcAft>
                <a:spcPts val="0"/>
              </a:spcAft>
              <a:buSzPts val="1800"/>
              <a:buFont typeface="Arial"/>
              <a:buChar char="•"/>
            </a:pPr>
            <a:r>
              <a:rPr lang="en-GB">
                <a:latin typeface="Arial"/>
                <a:ea typeface="Arial"/>
                <a:cs typeface="Arial"/>
                <a:sym typeface="Arial"/>
              </a:rPr>
              <a:t>Through dialogue between sectors accelerate the development of </a:t>
            </a:r>
            <a:r>
              <a:rPr lang="en-GB" b="1">
                <a:latin typeface="Arial"/>
                <a:ea typeface="Arial"/>
                <a:cs typeface="Arial"/>
                <a:sym typeface="Arial"/>
              </a:rPr>
              <a:t>efficient resilient ocean observing infrastructure </a:t>
            </a:r>
            <a:r>
              <a:rPr lang="en-GB">
                <a:latin typeface="Arial"/>
                <a:ea typeface="Arial"/>
                <a:cs typeface="Arial"/>
                <a:sym typeface="Arial"/>
              </a:rPr>
              <a:t>and user services to deliver information through tailored data products, and indicators</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457200" lvl="0" indent="-228600" algn="l" rtl="0">
              <a:lnSpc>
                <a:spcPct val="100000"/>
              </a:lnSpc>
              <a:spcBef>
                <a:spcPts val="0"/>
              </a:spcBef>
              <a:spcAft>
                <a:spcPts val="0"/>
              </a:spcAft>
              <a:buClr>
                <a:schemeClr val="dk2"/>
              </a:buClr>
              <a:buSzPts val="1800"/>
              <a:buNone/>
            </a:pPr>
            <a:endParaRPr/>
          </a:p>
        </p:txBody>
      </p:sp>
      <p:sp>
        <p:nvSpPr>
          <p:cNvPr id="768" name="Google Shape;768;p3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34</a:t>
            </a:fld>
            <a:endParaRPr/>
          </a:p>
        </p:txBody>
      </p:sp>
      <p:sp>
        <p:nvSpPr>
          <p:cNvPr id="769" name="Google Shape;769;p33"/>
          <p:cNvSpPr txBox="1">
            <a:spLocks noGrp="1"/>
          </p:cNvSpPr>
          <p:nvPr>
            <p:ph type="title"/>
          </p:nvPr>
        </p:nvSpPr>
        <p:spPr>
          <a:xfrm>
            <a:off x="720725" y="369812"/>
            <a:ext cx="10882696"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1800"/>
              <a:buNone/>
            </a:pPr>
            <a:r>
              <a:rPr lang="en-GB"/>
              <a:t>Ocean Decade Challenge 7: </a:t>
            </a:r>
            <a:r>
              <a:rPr lang="en-GB" sz="2800"/>
              <a:t>Expand the Global Ocean Observing System</a:t>
            </a:r>
            <a:endParaRPr/>
          </a:p>
        </p:txBody>
      </p:sp>
      <p:cxnSp>
        <p:nvCxnSpPr>
          <p:cNvPr id="770" name="Google Shape;770;p33"/>
          <p:cNvCxnSpPr/>
          <p:nvPr/>
        </p:nvCxnSpPr>
        <p:spPr>
          <a:xfrm>
            <a:off x="693682" y="1261241"/>
            <a:ext cx="8260656" cy="0"/>
          </a:xfrm>
          <a:prstGeom prst="straightConnector1">
            <a:avLst/>
          </a:prstGeom>
          <a:noFill/>
          <a:ln w="28575" cap="flat" cmpd="sng">
            <a:solidFill>
              <a:srgbClr val="134295"/>
            </a:solidFill>
            <a:prstDash val="solid"/>
            <a:round/>
            <a:headEnd type="none" w="sm" len="sm"/>
            <a:tailEnd type="none" w="sm" len="sm"/>
          </a:ln>
        </p:spPr>
      </p:cxnSp>
      <p:pic>
        <p:nvPicPr>
          <p:cNvPr id="771" name="Google Shape;771;p33"/>
          <p:cNvPicPr preferRelativeResize="0"/>
          <p:nvPr/>
        </p:nvPicPr>
        <p:blipFill rotWithShape="1">
          <a:blip r:embed="rId3">
            <a:alphaModFix/>
          </a:blip>
          <a:srcRect/>
          <a:stretch/>
        </p:blipFill>
        <p:spPr>
          <a:xfrm>
            <a:off x="5275118" y="1526053"/>
            <a:ext cx="6766034" cy="3805894"/>
          </a:xfrm>
          <a:prstGeom prst="rect">
            <a:avLst/>
          </a:prstGeom>
          <a:noFill/>
          <a:ln>
            <a:noFill/>
          </a:ln>
        </p:spPr>
      </p:pic>
      <p:sp>
        <p:nvSpPr>
          <p:cNvPr id="772" name="Google Shape;772;p33"/>
          <p:cNvSpPr txBox="1"/>
          <p:nvPr/>
        </p:nvSpPr>
        <p:spPr>
          <a:xfrm>
            <a:off x="8954338" y="5465953"/>
            <a:ext cx="293381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Draft Fig. WP#7, provided by P. Miloslavich.</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776"/>
        <p:cNvGrpSpPr/>
        <p:nvPr/>
      </p:nvGrpSpPr>
      <p:grpSpPr>
        <a:xfrm>
          <a:off x="0" y="0"/>
          <a:ext cx="0" cy="0"/>
          <a:chOff x="0" y="0"/>
          <a:chExt cx="0" cy="0"/>
        </a:xfrm>
      </p:grpSpPr>
      <p:sp>
        <p:nvSpPr>
          <p:cNvPr id="777" name="Google Shape;777;p34"/>
          <p:cNvSpPr txBox="1">
            <a:spLocks noGrp="1"/>
          </p:cNvSpPr>
          <p:nvPr>
            <p:ph type="body" idx="1"/>
          </p:nvPr>
        </p:nvSpPr>
        <p:spPr>
          <a:xfrm>
            <a:off x="720725" y="1296988"/>
            <a:ext cx="4480822" cy="4616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457200" lvl="0" indent="-228600" algn="l" rtl="0">
              <a:lnSpc>
                <a:spcPct val="100000"/>
              </a:lnSpc>
              <a:spcBef>
                <a:spcPts val="0"/>
              </a:spcBef>
              <a:spcAft>
                <a:spcPts val="0"/>
              </a:spcAft>
              <a:buClr>
                <a:schemeClr val="dk2"/>
              </a:buClr>
              <a:buSzPts val="1800"/>
              <a:buNone/>
            </a:pPr>
            <a:r>
              <a:rPr lang="en-GB">
                <a:latin typeface="Arial"/>
                <a:ea typeface="Arial"/>
                <a:cs typeface="Arial"/>
                <a:sym typeface="Arial"/>
              </a:rPr>
              <a:t>INFRASTRUCTURE AND PROCESS REQUIREMENTS:</a:t>
            </a:r>
            <a:endParaRPr/>
          </a:p>
          <a:p>
            <a:pPr marL="514350" lvl="0" indent="-285750" algn="l" rtl="0">
              <a:lnSpc>
                <a:spcPct val="100000"/>
              </a:lnSpc>
              <a:spcBef>
                <a:spcPts val="0"/>
              </a:spcBef>
              <a:spcAft>
                <a:spcPts val="0"/>
              </a:spcAft>
              <a:buSzPts val="1800"/>
              <a:buFont typeface="Arial"/>
              <a:buChar char="•"/>
            </a:pPr>
            <a:r>
              <a:rPr lang="en-GB">
                <a:latin typeface="Arial"/>
                <a:ea typeface="Arial"/>
                <a:cs typeface="Arial"/>
                <a:sym typeface="Arial"/>
              </a:rPr>
              <a:t>Investment </a:t>
            </a:r>
            <a:r>
              <a:rPr lang="en-GB" b="1">
                <a:latin typeface="Arial"/>
                <a:ea typeface="Arial"/>
                <a:cs typeface="Arial"/>
                <a:sym typeface="Arial"/>
              </a:rPr>
              <a:t>in enhanced data processing </a:t>
            </a:r>
            <a:r>
              <a:rPr lang="en-GB">
                <a:latin typeface="Arial"/>
                <a:ea typeface="Arial"/>
                <a:cs typeface="Arial"/>
                <a:sym typeface="Arial"/>
              </a:rPr>
              <a:t>and modelling capabilities will be required. </a:t>
            </a:r>
            <a:endParaRPr/>
          </a:p>
          <a:p>
            <a:pPr marL="514350" lvl="0" indent="-285750" algn="l" rtl="0">
              <a:lnSpc>
                <a:spcPct val="100000"/>
              </a:lnSpc>
              <a:spcBef>
                <a:spcPts val="0"/>
              </a:spcBef>
              <a:spcAft>
                <a:spcPts val="0"/>
              </a:spcAft>
              <a:buSzPts val="1800"/>
              <a:buFont typeface="Arial"/>
              <a:buChar char="•"/>
            </a:pPr>
            <a:r>
              <a:rPr lang="en-GB" b="1">
                <a:latin typeface="Arial"/>
                <a:ea typeface="Arial"/>
                <a:cs typeface="Arial"/>
                <a:sym typeface="Arial"/>
              </a:rPr>
              <a:t>Data interoperability </a:t>
            </a:r>
            <a:r>
              <a:rPr lang="en-GB">
                <a:latin typeface="Arial"/>
                <a:ea typeface="Arial"/>
                <a:cs typeface="Arial"/>
                <a:sym typeface="Arial"/>
              </a:rPr>
              <a:t>to enable data fusion critical. </a:t>
            </a:r>
            <a:endParaRPr/>
          </a:p>
          <a:p>
            <a:pPr marL="514350" lvl="0" indent="-285750" algn="l" rtl="0">
              <a:lnSpc>
                <a:spcPct val="100000"/>
              </a:lnSpc>
              <a:spcBef>
                <a:spcPts val="0"/>
              </a:spcBef>
              <a:spcAft>
                <a:spcPts val="0"/>
              </a:spcAft>
              <a:buSzPts val="1800"/>
              <a:buFont typeface="Arial"/>
              <a:buChar char="•"/>
            </a:pPr>
            <a:r>
              <a:rPr lang="en-GB">
                <a:latin typeface="Arial"/>
                <a:ea typeface="Arial"/>
                <a:cs typeface="Arial"/>
                <a:sym typeface="Arial"/>
              </a:rPr>
              <a:t>International efforts around </a:t>
            </a:r>
            <a:r>
              <a:rPr lang="en-GB" b="1">
                <a:latin typeface="Arial"/>
                <a:ea typeface="Arial"/>
                <a:cs typeface="Arial"/>
                <a:sym typeface="Arial"/>
              </a:rPr>
              <a:t>data access </a:t>
            </a:r>
            <a:r>
              <a:rPr lang="en-GB">
                <a:latin typeface="Arial"/>
                <a:ea typeface="Arial"/>
                <a:cs typeface="Arial"/>
                <a:sym typeface="Arial"/>
              </a:rPr>
              <a:t>and </a:t>
            </a:r>
            <a:r>
              <a:rPr lang="en-GB" b="1">
                <a:latin typeface="Arial"/>
                <a:ea typeface="Arial"/>
                <a:cs typeface="Arial"/>
                <a:sym typeface="Arial"/>
              </a:rPr>
              <a:t>information sharing </a:t>
            </a:r>
            <a:r>
              <a:rPr lang="en-GB">
                <a:latin typeface="Arial"/>
                <a:ea typeface="Arial"/>
                <a:cs typeface="Arial"/>
                <a:sym typeface="Arial"/>
              </a:rPr>
              <a:t>essential</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457200" lvl="0" indent="-228600" algn="l" rtl="0">
              <a:lnSpc>
                <a:spcPct val="100000"/>
              </a:lnSpc>
              <a:spcBef>
                <a:spcPts val="0"/>
              </a:spcBef>
              <a:spcAft>
                <a:spcPts val="0"/>
              </a:spcAft>
              <a:buClr>
                <a:schemeClr val="dk2"/>
              </a:buClr>
              <a:buSzPts val="1800"/>
              <a:buNone/>
            </a:pPr>
            <a:r>
              <a:rPr lang="en-GB">
                <a:latin typeface="Arial"/>
                <a:ea typeface="Arial"/>
                <a:cs typeface="Arial"/>
                <a:sym typeface="Arial"/>
              </a:rPr>
              <a:t>TECH &amp; INNOVATION SOLUTIONS</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514350" lvl="0" indent="-285750" algn="l" rtl="0">
              <a:lnSpc>
                <a:spcPct val="100000"/>
              </a:lnSpc>
              <a:spcBef>
                <a:spcPts val="0"/>
              </a:spcBef>
              <a:spcAft>
                <a:spcPts val="0"/>
              </a:spcAft>
              <a:buSzPts val="1800"/>
              <a:buFont typeface="Arial"/>
              <a:buChar char="•"/>
            </a:pPr>
            <a:r>
              <a:rPr lang="en-GB" b="1">
                <a:latin typeface="Arial"/>
                <a:ea typeface="Arial"/>
                <a:cs typeface="Arial"/>
                <a:sym typeface="Arial"/>
              </a:rPr>
              <a:t>New technology </a:t>
            </a:r>
            <a:r>
              <a:rPr lang="en-GB">
                <a:latin typeface="Arial"/>
                <a:ea typeface="Arial"/>
                <a:cs typeface="Arial"/>
                <a:sym typeface="Arial"/>
              </a:rPr>
              <a:t>that is more </a:t>
            </a:r>
            <a:r>
              <a:rPr lang="en-GB" b="1">
                <a:latin typeface="Arial"/>
                <a:ea typeface="Arial"/>
                <a:cs typeface="Arial"/>
                <a:sym typeface="Arial"/>
              </a:rPr>
              <a:t>rapidly tested and implemented </a:t>
            </a:r>
            <a:r>
              <a:rPr lang="en-GB">
                <a:latin typeface="Arial"/>
                <a:ea typeface="Arial"/>
                <a:cs typeface="Arial"/>
                <a:sym typeface="Arial"/>
              </a:rPr>
              <a:t>with agreed best practices and data flow (e.g. eDNA, Imaging FlowCytobot)  </a:t>
            </a:r>
            <a:endParaRPr/>
          </a:p>
          <a:p>
            <a:pPr marL="457200" lvl="0" indent="-228600" algn="l" rtl="0">
              <a:lnSpc>
                <a:spcPct val="100000"/>
              </a:lnSpc>
              <a:spcBef>
                <a:spcPts val="0"/>
              </a:spcBef>
              <a:spcAft>
                <a:spcPts val="0"/>
              </a:spcAft>
              <a:buClr>
                <a:schemeClr val="dk2"/>
              </a:buClr>
              <a:buSzPts val="1800"/>
              <a:buNone/>
            </a:pPr>
            <a:endParaRPr>
              <a:latin typeface="Arial"/>
              <a:ea typeface="Arial"/>
              <a:cs typeface="Arial"/>
              <a:sym typeface="Arial"/>
            </a:endParaRPr>
          </a:p>
          <a:p>
            <a:pPr marL="457200" lvl="0" indent="-228600" algn="l" rtl="0">
              <a:lnSpc>
                <a:spcPct val="100000"/>
              </a:lnSpc>
              <a:spcBef>
                <a:spcPts val="0"/>
              </a:spcBef>
              <a:spcAft>
                <a:spcPts val="0"/>
              </a:spcAft>
              <a:buClr>
                <a:schemeClr val="dk2"/>
              </a:buClr>
              <a:buSzPts val="1800"/>
              <a:buNone/>
            </a:pPr>
            <a:endParaRPr/>
          </a:p>
        </p:txBody>
      </p:sp>
      <p:sp>
        <p:nvSpPr>
          <p:cNvPr id="778" name="Google Shape;778;p34"/>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35</a:t>
            </a:fld>
            <a:endParaRPr/>
          </a:p>
        </p:txBody>
      </p:sp>
      <p:sp>
        <p:nvSpPr>
          <p:cNvPr id="779" name="Google Shape;779;p34"/>
          <p:cNvSpPr txBox="1"/>
          <p:nvPr/>
        </p:nvSpPr>
        <p:spPr>
          <a:xfrm>
            <a:off x="720725" y="369812"/>
            <a:ext cx="10882696" cy="5748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accent1"/>
              </a:buClr>
              <a:buSzPts val="1900"/>
              <a:buFont typeface="Arial"/>
              <a:buNone/>
            </a:pPr>
            <a:r>
              <a:rPr lang="en-GB" sz="3600" b="1" i="0" u="none" strike="noStrike" cap="none">
                <a:solidFill>
                  <a:schemeClr val="accent1"/>
                </a:solidFill>
                <a:latin typeface="Arial"/>
                <a:ea typeface="Arial"/>
                <a:cs typeface="Arial"/>
                <a:sym typeface="Arial"/>
              </a:rPr>
              <a:t>Ocean Decade Challenge 7: </a:t>
            </a:r>
            <a:r>
              <a:rPr lang="en-GB" sz="2800" b="1" i="0" u="none" strike="noStrike" cap="none">
                <a:solidFill>
                  <a:schemeClr val="accent1"/>
                </a:solidFill>
                <a:latin typeface="Arial"/>
                <a:ea typeface="Arial"/>
                <a:cs typeface="Arial"/>
                <a:sym typeface="Arial"/>
              </a:rPr>
              <a:t>Expand the Global Ocean Observing System</a:t>
            </a:r>
            <a:endParaRPr sz="3600" b="1" i="0" u="none" strike="noStrike" cap="none">
              <a:solidFill>
                <a:schemeClr val="accent1"/>
              </a:solidFill>
              <a:latin typeface="Arial"/>
              <a:ea typeface="Arial"/>
              <a:cs typeface="Arial"/>
              <a:sym typeface="Arial"/>
            </a:endParaRPr>
          </a:p>
        </p:txBody>
      </p:sp>
      <p:cxnSp>
        <p:nvCxnSpPr>
          <p:cNvPr id="780" name="Google Shape;780;p34"/>
          <p:cNvCxnSpPr/>
          <p:nvPr/>
        </p:nvCxnSpPr>
        <p:spPr>
          <a:xfrm>
            <a:off x="693682" y="1261241"/>
            <a:ext cx="8260656" cy="0"/>
          </a:xfrm>
          <a:prstGeom prst="straightConnector1">
            <a:avLst/>
          </a:prstGeom>
          <a:noFill/>
          <a:ln w="28575" cap="flat" cmpd="sng">
            <a:solidFill>
              <a:srgbClr val="134295"/>
            </a:solidFill>
            <a:prstDash val="solid"/>
            <a:round/>
            <a:headEnd type="none" w="sm" len="sm"/>
            <a:tailEnd type="none" w="sm" len="sm"/>
          </a:ln>
        </p:spPr>
      </p:cxnSp>
      <p:pic>
        <p:nvPicPr>
          <p:cNvPr id="781" name="Google Shape;781;p34"/>
          <p:cNvPicPr preferRelativeResize="0"/>
          <p:nvPr/>
        </p:nvPicPr>
        <p:blipFill rotWithShape="1">
          <a:blip r:embed="rId3">
            <a:alphaModFix/>
          </a:blip>
          <a:srcRect/>
          <a:stretch/>
        </p:blipFill>
        <p:spPr>
          <a:xfrm>
            <a:off x="5201547" y="1790865"/>
            <a:ext cx="6766034" cy="3805894"/>
          </a:xfrm>
          <a:prstGeom prst="rect">
            <a:avLst/>
          </a:prstGeom>
          <a:noFill/>
          <a:ln>
            <a:noFill/>
          </a:ln>
        </p:spPr>
      </p:pic>
      <p:sp>
        <p:nvSpPr>
          <p:cNvPr id="782" name="Google Shape;782;p34"/>
          <p:cNvSpPr txBox="1"/>
          <p:nvPr/>
        </p:nvSpPr>
        <p:spPr>
          <a:xfrm>
            <a:off x="8954338" y="5465953"/>
            <a:ext cx="293381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Draft Fig. WP#7, provided by P. Miloslavich.</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8a762219d_0_237"/>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1800"/>
              <a:buNone/>
            </a:pPr>
            <a:r>
              <a:rPr lang="en-GB"/>
              <a:t>Leading the ocean observing community</a:t>
            </a:r>
            <a:endParaRPr/>
          </a:p>
        </p:txBody>
      </p:sp>
      <p:sp>
        <p:nvSpPr>
          <p:cNvPr id="169" name="Google Shape;169;g2b8a762219d_0_237"/>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4</a:t>
            </a:fld>
            <a:endParaRPr/>
          </a:p>
        </p:txBody>
      </p:sp>
      <p:sp>
        <p:nvSpPr>
          <p:cNvPr id="170" name="Google Shape;170;g2b8a762219d_0_237"/>
          <p:cNvSpPr/>
          <p:nvPr/>
        </p:nvSpPr>
        <p:spPr>
          <a:xfrm>
            <a:off x="4644125" y="2211513"/>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b8a762219d_0_237"/>
          <p:cNvSpPr/>
          <p:nvPr/>
        </p:nvSpPr>
        <p:spPr>
          <a:xfrm>
            <a:off x="8542875" y="2465475"/>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b8a762219d_0_237"/>
          <p:cNvSpPr/>
          <p:nvPr/>
        </p:nvSpPr>
        <p:spPr>
          <a:xfrm>
            <a:off x="745375" y="2465525"/>
            <a:ext cx="3055800" cy="2328000"/>
          </a:xfrm>
          <a:prstGeom prst="rect">
            <a:avLst/>
          </a:prstGeom>
          <a:solidFill>
            <a:srgbClr val="F0F0F0"/>
          </a:solidFill>
          <a:ln w="9525" cap="flat" cmpd="sng">
            <a:solidFill>
              <a:srgbClr val="F0F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b8a762219d_0_237"/>
          <p:cNvSpPr txBox="1"/>
          <p:nvPr/>
        </p:nvSpPr>
        <p:spPr>
          <a:xfrm>
            <a:off x="720725" y="234957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Ecosystem of providers</a:t>
            </a:r>
            <a:br>
              <a:rPr lang="en-GB" sz="1800" b="1" i="0" u="none" strike="noStrike" cap="none">
                <a:solidFill>
                  <a:srgbClr val="FFFFFF"/>
                </a:solidFill>
                <a:latin typeface="Arial"/>
                <a:ea typeface="Arial"/>
                <a:cs typeface="Arial"/>
                <a:sym typeface="Arial"/>
              </a:rPr>
            </a:br>
            <a:r>
              <a:rPr lang="en-GB" sz="1600" b="0" i="0" u="none" strike="noStrike" cap="none">
                <a:solidFill>
                  <a:srgbClr val="FFFFFF"/>
                </a:solidFill>
                <a:latin typeface="Arial"/>
                <a:ea typeface="Arial"/>
                <a:cs typeface="Arial"/>
                <a:sym typeface="Arial"/>
              </a:rPr>
              <a:t>Observation infrastructure</a:t>
            </a:r>
            <a:endParaRPr sz="1600" b="0" i="0" u="none" strike="noStrike" cap="none">
              <a:solidFill>
                <a:srgbClr val="FFFFFF"/>
              </a:solidFill>
              <a:latin typeface="Arial"/>
              <a:ea typeface="Arial"/>
              <a:cs typeface="Arial"/>
              <a:sym typeface="Arial"/>
            </a:endParaRPr>
          </a:p>
        </p:txBody>
      </p:sp>
      <p:sp>
        <p:nvSpPr>
          <p:cNvPr id="174" name="Google Shape;174;g2b8a762219d_0_237"/>
          <p:cNvSpPr/>
          <p:nvPr/>
        </p:nvSpPr>
        <p:spPr>
          <a:xfrm rot="5400000">
            <a:off x="4023325" y="3384575"/>
            <a:ext cx="474900" cy="6828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b8a762219d_0_237"/>
          <p:cNvSpPr/>
          <p:nvPr/>
        </p:nvSpPr>
        <p:spPr>
          <a:xfrm rot="-5400000">
            <a:off x="7803863" y="3384563"/>
            <a:ext cx="474900" cy="6828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b8a762219d_0_237"/>
          <p:cNvSpPr txBox="1"/>
          <p:nvPr/>
        </p:nvSpPr>
        <p:spPr>
          <a:xfrm>
            <a:off x="8556725" y="234957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rPr>
              <a:t>Beneficiaries of ocean information</a:t>
            </a:r>
            <a:endParaRPr sz="1800" b="1" i="0" u="none" strike="noStrike" cap="none">
              <a:solidFill>
                <a:srgbClr val="FFFFFF"/>
              </a:solidFill>
              <a:latin typeface="Arial"/>
              <a:ea typeface="Arial"/>
              <a:cs typeface="Arial"/>
              <a:sym typeface="Arial"/>
            </a:endParaRPr>
          </a:p>
        </p:txBody>
      </p:sp>
      <p:pic>
        <p:nvPicPr>
          <p:cNvPr id="177" name="Google Shape;177;g2b8a762219d_0_237"/>
          <p:cNvPicPr preferRelativeResize="0"/>
          <p:nvPr/>
        </p:nvPicPr>
        <p:blipFill rotWithShape="1">
          <a:blip r:embed="rId3">
            <a:alphaModFix/>
          </a:blip>
          <a:srcRect/>
          <a:stretch/>
        </p:blipFill>
        <p:spPr>
          <a:xfrm>
            <a:off x="1012700" y="2718650"/>
            <a:ext cx="2412200" cy="2412200"/>
          </a:xfrm>
          <a:prstGeom prst="rect">
            <a:avLst/>
          </a:prstGeom>
          <a:noFill/>
          <a:ln>
            <a:noFill/>
          </a:ln>
        </p:spPr>
      </p:pic>
      <p:sp>
        <p:nvSpPr>
          <p:cNvPr id="178" name="Google Shape;178;g2b8a762219d_0_237"/>
          <p:cNvSpPr txBox="1"/>
          <p:nvPr/>
        </p:nvSpPr>
        <p:spPr>
          <a:xfrm>
            <a:off x="720713" y="4793525"/>
            <a:ext cx="3080400" cy="57480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500"/>
              <a:buFont typeface="Arial"/>
              <a:buNone/>
            </a:pPr>
            <a:r>
              <a:rPr lang="en-GB" sz="1500" b="1" i="0" u="none" strike="noStrike" cap="none">
                <a:solidFill>
                  <a:srgbClr val="333333"/>
                </a:solidFill>
                <a:latin typeface="Arial"/>
                <a:ea typeface="Arial"/>
                <a:cs typeface="Arial"/>
                <a:sym typeface="Arial"/>
              </a:rPr>
              <a:t>Ocean observing community &amp; partners</a:t>
            </a:r>
            <a:endParaRPr sz="1300" b="1" i="0" u="none" strike="noStrike" cap="none">
              <a:solidFill>
                <a:srgbClr val="333333"/>
              </a:solidFill>
              <a:latin typeface="Arial"/>
              <a:ea typeface="Arial"/>
              <a:cs typeface="Arial"/>
              <a:sym typeface="Arial"/>
            </a:endParaRPr>
          </a:p>
        </p:txBody>
      </p:sp>
      <p:sp>
        <p:nvSpPr>
          <p:cNvPr id="179" name="Google Shape;179;g2b8a762219d_0_237"/>
          <p:cNvSpPr txBox="1"/>
          <p:nvPr/>
        </p:nvSpPr>
        <p:spPr>
          <a:xfrm>
            <a:off x="8556713" y="4793475"/>
            <a:ext cx="3080400" cy="57480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467"/>
              <a:buFont typeface="Arial"/>
              <a:buNone/>
            </a:pPr>
            <a:r>
              <a:rPr lang="en-GB" sz="1467" b="1" i="0" u="none" strike="noStrike" cap="none">
                <a:solidFill>
                  <a:schemeClr val="dk2"/>
                </a:solidFill>
                <a:latin typeface="Arial"/>
                <a:ea typeface="Arial"/>
                <a:cs typeface="Arial"/>
                <a:sym typeface="Arial"/>
              </a:rPr>
              <a:t>Research, Policy, Users, Investors</a:t>
            </a:r>
            <a:endParaRPr sz="1500" b="1" i="0" u="none" strike="noStrike" cap="none">
              <a:solidFill>
                <a:srgbClr val="333333"/>
              </a:solidFill>
              <a:latin typeface="Arial"/>
              <a:ea typeface="Arial"/>
              <a:cs typeface="Arial"/>
              <a:sym typeface="Arial"/>
            </a:endParaRPr>
          </a:p>
        </p:txBody>
      </p:sp>
      <p:sp>
        <p:nvSpPr>
          <p:cNvPr id="180" name="Google Shape;180;g2b8a762219d_0_237"/>
          <p:cNvSpPr txBox="1"/>
          <p:nvPr/>
        </p:nvSpPr>
        <p:spPr>
          <a:xfrm>
            <a:off x="4631788" y="4260125"/>
            <a:ext cx="3080400" cy="574800"/>
          </a:xfrm>
          <a:prstGeom prst="rect">
            <a:avLst/>
          </a:prstGeom>
          <a:solidFill>
            <a:srgbClr val="556D99">
              <a:alpha val="45490"/>
            </a:srgbClr>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chemeClr val="lt1"/>
              </a:buClr>
              <a:buSzPts val="1500"/>
              <a:buFont typeface="Arial"/>
              <a:buNone/>
            </a:pPr>
            <a:r>
              <a:rPr lang="en-GB" sz="1467" b="1" i="0" u="none" strike="noStrike" cap="none">
                <a:solidFill>
                  <a:schemeClr val="dk2"/>
                </a:solidFill>
                <a:latin typeface="Arial"/>
                <a:ea typeface="Arial"/>
                <a:cs typeface="Arial"/>
                <a:sym typeface="Arial"/>
              </a:rPr>
              <a:t>GOOS management and system</a:t>
            </a:r>
            <a:endParaRPr sz="1300" b="1" i="0" u="none" strike="noStrike" cap="none">
              <a:solidFill>
                <a:srgbClr val="333333"/>
              </a:solidFill>
              <a:latin typeface="Arial"/>
              <a:ea typeface="Arial"/>
              <a:cs typeface="Arial"/>
              <a:sym typeface="Arial"/>
            </a:endParaRPr>
          </a:p>
        </p:txBody>
      </p:sp>
      <p:sp>
        <p:nvSpPr>
          <p:cNvPr id="181" name="Google Shape;181;g2b8a762219d_0_237"/>
          <p:cNvSpPr txBox="1"/>
          <p:nvPr/>
        </p:nvSpPr>
        <p:spPr>
          <a:xfrm>
            <a:off x="4631825" y="1816225"/>
            <a:ext cx="3080400" cy="674700"/>
          </a:xfrm>
          <a:prstGeom prst="rect">
            <a:avLst/>
          </a:prstGeom>
          <a:solidFill>
            <a:srgbClr val="184596"/>
          </a:solidFill>
          <a:ln>
            <a:noFill/>
          </a:ln>
        </p:spPr>
        <p:txBody>
          <a:bodyPr spcFirstLastPara="1" wrap="square" lIns="216000" tIns="216000" rIns="216000" bIns="2160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Arial"/>
                <a:ea typeface="Arial"/>
                <a:cs typeface="Arial"/>
                <a:sym typeface="Arial"/>
              </a:rPr>
              <a:t>Global Ocean Observing System</a:t>
            </a:r>
            <a:endParaRPr sz="1800" b="1" i="0" u="none" strike="noStrike" cap="none">
              <a:solidFill>
                <a:srgbClr val="FFFFFF"/>
              </a:solidFill>
              <a:latin typeface="Arial"/>
              <a:ea typeface="Arial"/>
              <a:cs typeface="Arial"/>
              <a:sym typeface="Arial"/>
            </a:endParaRPr>
          </a:p>
        </p:txBody>
      </p:sp>
      <p:pic>
        <p:nvPicPr>
          <p:cNvPr id="182" name="Google Shape;182;g2b8a762219d_0_237"/>
          <p:cNvPicPr preferRelativeResize="0"/>
          <p:nvPr/>
        </p:nvPicPr>
        <p:blipFill rotWithShape="1">
          <a:blip r:embed="rId4">
            <a:alphaModFix/>
          </a:blip>
          <a:srcRect t="20438" b="21775"/>
          <a:stretch/>
        </p:blipFill>
        <p:spPr>
          <a:xfrm>
            <a:off x="4631825" y="2491748"/>
            <a:ext cx="3080400" cy="1779926"/>
          </a:xfrm>
          <a:prstGeom prst="rect">
            <a:avLst/>
          </a:prstGeom>
          <a:noFill/>
          <a:ln>
            <a:noFill/>
          </a:ln>
        </p:spPr>
      </p:pic>
      <p:pic>
        <p:nvPicPr>
          <p:cNvPr id="183" name="Google Shape;183;g2b8a762219d_0_237"/>
          <p:cNvPicPr preferRelativeResize="0"/>
          <p:nvPr/>
        </p:nvPicPr>
        <p:blipFill rotWithShape="1">
          <a:blip r:embed="rId5">
            <a:alphaModFix/>
          </a:blip>
          <a:srcRect/>
          <a:stretch/>
        </p:blipFill>
        <p:spPr>
          <a:xfrm>
            <a:off x="8606234" y="4259525"/>
            <a:ext cx="1488765" cy="576000"/>
          </a:xfrm>
          <a:prstGeom prst="rect">
            <a:avLst/>
          </a:prstGeom>
          <a:noFill/>
          <a:ln>
            <a:noFill/>
          </a:ln>
        </p:spPr>
      </p:pic>
      <p:pic>
        <p:nvPicPr>
          <p:cNvPr id="184" name="Google Shape;184;g2b8a762219d_0_237" descr="World Meteorological Organization - Wikipedia"/>
          <p:cNvPicPr preferRelativeResize="0"/>
          <p:nvPr/>
        </p:nvPicPr>
        <p:blipFill rotWithShape="1">
          <a:blip r:embed="rId6">
            <a:alphaModFix/>
          </a:blip>
          <a:srcRect/>
          <a:stretch/>
        </p:blipFill>
        <p:spPr>
          <a:xfrm>
            <a:off x="8704485" y="3041102"/>
            <a:ext cx="1283301" cy="432000"/>
          </a:xfrm>
          <a:prstGeom prst="rect">
            <a:avLst/>
          </a:prstGeom>
          <a:noFill/>
          <a:ln>
            <a:noFill/>
          </a:ln>
        </p:spPr>
      </p:pic>
      <p:pic>
        <p:nvPicPr>
          <p:cNvPr id="185" name="Google Shape;185;g2b8a762219d_0_237"/>
          <p:cNvPicPr preferRelativeResize="0"/>
          <p:nvPr/>
        </p:nvPicPr>
        <p:blipFill rotWithShape="1">
          <a:blip r:embed="rId7">
            <a:alphaModFix/>
          </a:blip>
          <a:srcRect/>
          <a:stretch/>
        </p:blipFill>
        <p:spPr>
          <a:xfrm>
            <a:off x="10663503" y="3158993"/>
            <a:ext cx="494615" cy="539999"/>
          </a:xfrm>
          <a:prstGeom prst="rect">
            <a:avLst/>
          </a:prstGeom>
          <a:noFill/>
          <a:ln>
            <a:noFill/>
          </a:ln>
        </p:spPr>
      </p:pic>
      <p:pic>
        <p:nvPicPr>
          <p:cNvPr id="186" name="Google Shape;186;g2b8a762219d_0_237"/>
          <p:cNvPicPr preferRelativeResize="0"/>
          <p:nvPr/>
        </p:nvPicPr>
        <p:blipFill rotWithShape="1">
          <a:blip r:embed="rId8">
            <a:alphaModFix/>
          </a:blip>
          <a:srcRect/>
          <a:stretch/>
        </p:blipFill>
        <p:spPr>
          <a:xfrm>
            <a:off x="8725547" y="3843204"/>
            <a:ext cx="1162524" cy="468001"/>
          </a:xfrm>
          <a:prstGeom prst="rect">
            <a:avLst/>
          </a:prstGeom>
          <a:noFill/>
          <a:ln>
            <a:noFill/>
          </a:ln>
        </p:spPr>
      </p:pic>
      <p:pic>
        <p:nvPicPr>
          <p:cNvPr id="187" name="Google Shape;187;g2b8a762219d_0_237"/>
          <p:cNvPicPr preferRelativeResize="0"/>
          <p:nvPr/>
        </p:nvPicPr>
        <p:blipFill rotWithShape="1">
          <a:blip r:embed="rId9">
            <a:alphaModFix/>
          </a:blip>
          <a:srcRect/>
          <a:stretch/>
        </p:blipFill>
        <p:spPr>
          <a:xfrm>
            <a:off x="8780686" y="3591206"/>
            <a:ext cx="987474" cy="252000"/>
          </a:xfrm>
          <a:prstGeom prst="rect">
            <a:avLst/>
          </a:prstGeom>
          <a:noFill/>
          <a:ln>
            <a:noFill/>
          </a:ln>
        </p:spPr>
      </p:pic>
      <p:pic>
        <p:nvPicPr>
          <p:cNvPr id="188" name="Google Shape;188;g2b8a762219d_0_237"/>
          <p:cNvPicPr preferRelativeResize="0"/>
          <p:nvPr/>
        </p:nvPicPr>
        <p:blipFill rotWithShape="1">
          <a:blip r:embed="rId10">
            <a:alphaModFix/>
          </a:blip>
          <a:srcRect/>
          <a:stretch/>
        </p:blipFill>
        <p:spPr>
          <a:xfrm>
            <a:off x="10085450" y="3423925"/>
            <a:ext cx="1488775" cy="148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da88d5c573_0_140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5</a:t>
            </a:fld>
            <a:endParaRPr sz="1000"/>
          </a:p>
        </p:txBody>
      </p:sp>
      <p:sp>
        <p:nvSpPr>
          <p:cNvPr id="194" name="Google Shape;194;g2da88d5c573_0_1402"/>
          <p:cNvSpPr txBox="1">
            <a:spLocks noGrp="1"/>
          </p:cNvSpPr>
          <p:nvPr>
            <p:ph type="body" idx="1"/>
          </p:nvPr>
        </p:nvSpPr>
        <p:spPr>
          <a:xfrm>
            <a:off x="7595500" y="1011613"/>
            <a:ext cx="3985500" cy="304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567"/>
              </a:spcBef>
              <a:spcAft>
                <a:spcPts val="0"/>
              </a:spcAft>
              <a:buSzPts val="1800"/>
              <a:buNone/>
            </a:pPr>
            <a:endParaRPr sz="1400" b="1"/>
          </a:p>
          <a:p>
            <a:pPr marL="323989" lvl="3" indent="-317639" algn="l" rtl="0">
              <a:lnSpc>
                <a:spcPct val="100000"/>
              </a:lnSpc>
              <a:spcBef>
                <a:spcPts val="567"/>
              </a:spcBef>
              <a:spcAft>
                <a:spcPts val="0"/>
              </a:spcAft>
              <a:buSzPts val="2200"/>
              <a:buChar char="•"/>
            </a:pPr>
            <a:r>
              <a:rPr lang="en-GB" sz="2100"/>
              <a:t>84 countries, 8,400+ observing platforms</a:t>
            </a:r>
            <a:endParaRPr sz="2100"/>
          </a:p>
          <a:p>
            <a:pPr marL="323989" lvl="3" indent="-317639" algn="l" rtl="0">
              <a:lnSpc>
                <a:spcPct val="100000"/>
              </a:lnSpc>
              <a:spcBef>
                <a:spcPts val="567"/>
              </a:spcBef>
              <a:spcAft>
                <a:spcPts val="0"/>
              </a:spcAft>
              <a:buSzPts val="2200"/>
              <a:buChar char="•"/>
            </a:pPr>
            <a:r>
              <a:rPr lang="en-GB" sz="2100"/>
              <a:t>More than 120,000 observations per day - operational systems</a:t>
            </a:r>
            <a:endParaRPr sz="2100"/>
          </a:p>
          <a:p>
            <a:pPr marL="323989" lvl="3" indent="-317639" algn="l" rtl="0">
              <a:lnSpc>
                <a:spcPct val="100000"/>
              </a:lnSpc>
              <a:spcBef>
                <a:spcPts val="567"/>
              </a:spcBef>
              <a:spcAft>
                <a:spcPts val="0"/>
              </a:spcAft>
              <a:buSzPts val="2000"/>
              <a:buChar char="•"/>
            </a:pPr>
            <a:r>
              <a:rPr lang="en-GB" sz="2100"/>
              <a:t>14 global networks and 12 BioEco EOV communities</a:t>
            </a:r>
            <a:endParaRPr sz="2100"/>
          </a:p>
        </p:txBody>
      </p:sp>
      <p:pic>
        <p:nvPicPr>
          <p:cNvPr id="195" name="Google Shape;195;g2da88d5c573_0_1402"/>
          <p:cNvPicPr preferRelativeResize="0">
            <a:picLocks noGrp="1"/>
          </p:cNvPicPr>
          <p:nvPr>
            <p:ph type="pic" idx="2"/>
          </p:nvPr>
        </p:nvPicPr>
        <p:blipFill rotWithShape="1">
          <a:blip r:embed="rId3">
            <a:alphaModFix/>
          </a:blip>
          <a:srcRect r="-1276"/>
          <a:stretch/>
        </p:blipFill>
        <p:spPr>
          <a:xfrm>
            <a:off x="-816424" y="-478025"/>
            <a:ext cx="8060375" cy="7336024"/>
          </a:xfrm>
          <a:prstGeom prst="rect">
            <a:avLst/>
          </a:prstGeom>
          <a:noFill/>
          <a:ln>
            <a:noFill/>
          </a:ln>
        </p:spPr>
      </p:pic>
      <p:sp>
        <p:nvSpPr>
          <p:cNvPr id="196" name="Google Shape;196;g2da88d5c573_0_1402"/>
          <p:cNvSpPr txBox="1">
            <a:spLocks noGrp="1"/>
          </p:cNvSpPr>
          <p:nvPr>
            <p:ph type="title"/>
          </p:nvPr>
        </p:nvSpPr>
        <p:spPr>
          <a:xfrm>
            <a:off x="7511151" y="596640"/>
            <a:ext cx="4809600" cy="189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SzPts val="3200"/>
              <a:buNone/>
            </a:pPr>
            <a:r>
              <a:rPr lang="en-GB"/>
              <a:t>GOOS Today</a:t>
            </a:r>
            <a:endParaRPr/>
          </a:p>
        </p:txBody>
      </p:sp>
      <p:sp>
        <p:nvSpPr>
          <p:cNvPr id="197" name="Google Shape;197;g2da88d5c573_0_1402"/>
          <p:cNvSpPr txBox="1"/>
          <p:nvPr/>
        </p:nvSpPr>
        <p:spPr>
          <a:xfrm>
            <a:off x="7647400" y="5913449"/>
            <a:ext cx="3508500" cy="338700"/>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GB" sz="1600" b="0" i="0" u="sng" strike="noStrike" cap="none">
                <a:solidFill>
                  <a:srgbClr val="184596"/>
                </a:solidFill>
                <a:latin typeface="Arial"/>
                <a:ea typeface="Arial"/>
                <a:cs typeface="Arial"/>
                <a:sym typeface="Arial"/>
                <a:hlinkClick r:id="rId4">
                  <a:extLst>
                    <a:ext uri="{A12FA001-AC4F-418D-AE19-62706E023703}">
                      <ahyp:hlinkClr xmlns:ahyp="http://schemas.microsoft.com/office/drawing/2018/hyperlinkcolor" val="tx"/>
                    </a:ext>
                  </a:extLst>
                </a:hlinkClick>
              </a:rPr>
              <a:t>www.ocean-ops.org/</a:t>
            </a:r>
            <a:r>
              <a:rPr lang="en-GB" sz="1600" b="0" i="0" u="sng" strike="noStrike" cap="none">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reportcard</a:t>
            </a:r>
            <a:r>
              <a:rPr lang="en-GB" sz="1600" b="0" i="0" u="sng" strike="noStrike" cap="none">
                <a:solidFill>
                  <a:schemeClr val="accent1"/>
                </a:solidFill>
                <a:latin typeface="Arial"/>
                <a:ea typeface="Arial"/>
                <a:cs typeface="Arial"/>
                <a:sym typeface="Arial"/>
              </a:rPr>
              <a:t>2023</a:t>
            </a:r>
            <a:endParaRPr sz="1600" b="0" i="0" u="none" strike="noStrike" cap="none">
              <a:solidFill>
                <a:schemeClr val="accent1"/>
              </a:solidFill>
              <a:latin typeface="Arial"/>
              <a:ea typeface="Arial"/>
              <a:cs typeface="Arial"/>
              <a:sym typeface="Arial"/>
            </a:endParaRPr>
          </a:p>
        </p:txBody>
      </p:sp>
      <p:sp>
        <p:nvSpPr>
          <p:cNvPr id="198" name="Google Shape;198;g2da88d5c573_0_1402"/>
          <p:cNvSpPr txBox="1"/>
          <p:nvPr/>
        </p:nvSpPr>
        <p:spPr>
          <a:xfrm>
            <a:off x="7647409" y="4251403"/>
            <a:ext cx="3881700" cy="1600800"/>
          </a:xfrm>
          <a:prstGeom prst="rect">
            <a:avLst/>
          </a:prstGeom>
          <a:solidFill>
            <a:srgbClr val="D6D6D6">
              <a:alpha val="48630"/>
            </a:srgbClr>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1" u="none" strike="noStrike" cap="none">
                <a:solidFill>
                  <a:schemeClr val="accent1"/>
                </a:solidFill>
                <a:latin typeface="Arial"/>
                <a:ea typeface="Arial"/>
                <a:cs typeface="Arial"/>
                <a:sym typeface="Arial"/>
              </a:rPr>
              <a:t>“The weather forecasting systems will run off the rails if they don’t have the surface pressure information over the ocean to constrain them” - </a:t>
            </a:r>
            <a:r>
              <a:rPr lang="en-GB" sz="1600" b="0" i="0" u="none" strike="noStrike" cap="none">
                <a:solidFill>
                  <a:schemeClr val="accent1"/>
                </a:solidFill>
                <a:latin typeface="Arial"/>
                <a:ea typeface="Arial"/>
                <a:cs typeface="Arial"/>
                <a:sym typeface="Arial"/>
              </a:rPr>
              <a:t>Lars Peter Riishojgaard, Director of the Earth System Branch WMO</a:t>
            </a:r>
            <a:endParaRPr sz="1400" b="0" i="0" u="none" strike="noStrike" cap="none">
              <a:solidFill>
                <a:srgbClr val="000000"/>
              </a:solidFill>
              <a:latin typeface="Arial"/>
              <a:ea typeface="Arial"/>
              <a:cs typeface="Arial"/>
              <a:sym typeface="Arial"/>
            </a:endParaRPr>
          </a:p>
        </p:txBody>
      </p:sp>
      <p:pic>
        <p:nvPicPr>
          <p:cNvPr id="199" name="Google Shape;199;g2da88d5c573_0_1402"/>
          <p:cNvPicPr preferRelativeResize="0"/>
          <p:nvPr/>
        </p:nvPicPr>
        <p:blipFill rotWithShape="1">
          <a:blip r:embed="rId5">
            <a:alphaModFix/>
          </a:blip>
          <a:srcRect/>
          <a:stretch/>
        </p:blipFill>
        <p:spPr>
          <a:xfrm>
            <a:off x="4595375" y="5801088"/>
            <a:ext cx="784950" cy="761650"/>
          </a:xfrm>
          <a:prstGeom prst="rect">
            <a:avLst/>
          </a:prstGeom>
          <a:noFill/>
          <a:ln>
            <a:noFill/>
          </a:ln>
        </p:spPr>
      </p:pic>
      <p:pic>
        <p:nvPicPr>
          <p:cNvPr id="200" name="Google Shape;200;g2da88d5c573_0_1402"/>
          <p:cNvPicPr preferRelativeResize="0"/>
          <p:nvPr/>
        </p:nvPicPr>
        <p:blipFill rotWithShape="1">
          <a:blip r:embed="rId6">
            <a:alphaModFix/>
          </a:blip>
          <a:srcRect/>
          <a:stretch/>
        </p:blipFill>
        <p:spPr>
          <a:xfrm>
            <a:off x="-816425" y="2677375"/>
            <a:ext cx="5124375" cy="3885375"/>
          </a:xfrm>
          <a:prstGeom prst="rect">
            <a:avLst/>
          </a:prstGeom>
          <a:noFill/>
          <a:ln>
            <a:noFill/>
          </a:ln>
        </p:spPr>
      </p:pic>
      <p:pic>
        <p:nvPicPr>
          <p:cNvPr id="201" name="Google Shape;201;g2da88d5c573_0_1402"/>
          <p:cNvPicPr preferRelativeResize="0"/>
          <p:nvPr/>
        </p:nvPicPr>
        <p:blipFill rotWithShape="1">
          <a:blip r:embed="rId7">
            <a:alphaModFix/>
          </a:blip>
          <a:srcRect/>
          <a:stretch/>
        </p:blipFill>
        <p:spPr>
          <a:xfrm>
            <a:off x="5533447" y="5801097"/>
            <a:ext cx="1583528" cy="76165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1000"/>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2da88d5c573_0_1421"/>
          <p:cNvPicPr preferRelativeResize="0"/>
          <p:nvPr/>
        </p:nvPicPr>
        <p:blipFill rotWithShape="1">
          <a:blip r:embed="rId3">
            <a:alphaModFix/>
          </a:blip>
          <a:srcRect b="4906"/>
          <a:stretch/>
        </p:blipFill>
        <p:spPr>
          <a:xfrm>
            <a:off x="4121276" y="134125"/>
            <a:ext cx="7883151" cy="6072550"/>
          </a:xfrm>
          <a:prstGeom prst="rect">
            <a:avLst/>
          </a:prstGeom>
          <a:noFill/>
          <a:ln>
            <a:noFill/>
          </a:ln>
        </p:spPr>
      </p:pic>
      <p:sp>
        <p:nvSpPr>
          <p:cNvPr id="207" name="Google Shape;207;g2da88d5c573_0_1421"/>
          <p:cNvSpPr txBox="1">
            <a:spLocks noGrp="1"/>
          </p:cNvSpPr>
          <p:nvPr>
            <p:ph type="title"/>
          </p:nvPr>
        </p:nvSpPr>
        <p:spPr>
          <a:xfrm>
            <a:off x="481925" y="409825"/>
            <a:ext cx="3756000" cy="431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solidFill>
                  <a:schemeClr val="accent2"/>
                </a:solidFill>
              </a:rPr>
              <a:t>36</a:t>
            </a:r>
            <a:r>
              <a:rPr lang="en-GB"/>
              <a:t> Essential Ocean Variables (EOVs)</a:t>
            </a:r>
            <a:endParaRPr/>
          </a:p>
        </p:txBody>
      </p:sp>
      <p:sp>
        <p:nvSpPr>
          <p:cNvPr id="208" name="Google Shape;208;g2da88d5c573_0_1421"/>
          <p:cNvSpPr txBox="1">
            <a:spLocks noGrp="1"/>
          </p:cNvSpPr>
          <p:nvPr>
            <p:ph type="sldNum" idx="12"/>
          </p:nvPr>
        </p:nvSpPr>
        <p:spPr>
          <a:xfrm>
            <a:off x="15000200" y="8657167"/>
            <a:ext cx="343500" cy="2529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sz="1000"/>
              <a:t>6</a:t>
            </a:fld>
            <a:endParaRPr sz="100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2dae538fd79_0_20"/>
          <p:cNvPicPr preferRelativeResize="0"/>
          <p:nvPr/>
        </p:nvPicPr>
        <p:blipFill rotWithShape="1">
          <a:blip r:embed="rId3">
            <a:alphaModFix/>
          </a:blip>
          <a:srcRect b="4906"/>
          <a:stretch/>
        </p:blipFill>
        <p:spPr>
          <a:xfrm>
            <a:off x="3024898" y="1159025"/>
            <a:ext cx="6032927" cy="4647299"/>
          </a:xfrm>
          <a:prstGeom prst="rect">
            <a:avLst/>
          </a:prstGeom>
          <a:noFill/>
          <a:ln>
            <a:noFill/>
          </a:ln>
        </p:spPr>
      </p:pic>
      <p:sp>
        <p:nvSpPr>
          <p:cNvPr id="214" name="Google Shape;214;g2dae538fd79_0_20"/>
          <p:cNvSpPr txBox="1">
            <a:spLocks noGrp="1"/>
          </p:cNvSpPr>
          <p:nvPr>
            <p:ph type="title"/>
          </p:nvPr>
        </p:nvSpPr>
        <p:spPr>
          <a:xfrm>
            <a:off x="540544" y="541735"/>
            <a:ext cx="8062800" cy="431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solidFill>
                  <a:schemeClr val="accent2"/>
                </a:solidFill>
              </a:rPr>
              <a:t>36</a:t>
            </a:r>
            <a:r>
              <a:rPr lang="en-GB"/>
              <a:t> Essential Ocean Variables (EOVs)</a:t>
            </a:r>
            <a:endParaRPr/>
          </a:p>
        </p:txBody>
      </p:sp>
      <p:pic>
        <p:nvPicPr>
          <p:cNvPr id="215" name="Google Shape;215;g2dae538fd79_0_20"/>
          <p:cNvPicPr preferRelativeResize="0"/>
          <p:nvPr/>
        </p:nvPicPr>
        <p:blipFill rotWithShape="1">
          <a:blip r:embed="rId4">
            <a:alphaModFix/>
          </a:blip>
          <a:srcRect/>
          <a:stretch/>
        </p:blipFill>
        <p:spPr>
          <a:xfrm>
            <a:off x="447550" y="3156525"/>
            <a:ext cx="2442628" cy="922425"/>
          </a:xfrm>
          <a:prstGeom prst="rect">
            <a:avLst/>
          </a:prstGeom>
          <a:noFill/>
          <a:ln>
            <a:noFill/>
          </a:ln>
        </p:spPr>
      </p:pic>
      <p:pic>
        <p:nvPicPr>
          <p:cNvPr id="216" name="Google Shape;216;g2dae538fd79_0_20"/>
          <p:cNvPicPr preferRelativeResize="0"/>
          <p:nvPr/>
        </p:nvPicPr>
        <p:blipFill rotWithShape="1">
          <a:blip r:embed="rId5">
            <a:alphaModFix/>
          </a:blip>
          <a:srcRect/>
          <a:stretch/>
        </p:blipFill>
        <p:spPr>
          <a:xfrm>
            <a:off x="9377692" y="1741726"/>
            <a:ext cx="1755933" cy="673067"/>
          </a:xfrm>
          <a:prstGeom prst="rect">
            <a:avLst/>
          </a:prstGeom>
          <a:noFill/>
          <a:ln>
            <a:noFill/>
          </a:ln>
        </p:spPr>
      </p:pic>
      <p:grpSp>
        <p:nvGrpSpPr>
          <p:cNvPr id="217" name="Google Shape;217;g2dae538fd79_0_20"/>
          <p:cNvGrpSpPr/>
          <p:nvPr/>
        </p:nvGrpSpPr>
        <p:grpSpPr>
          <a:xfrm>
            <a:off x="9405819" y="4574498"/>
            <a:ext cx="2063879" cy="1231836"/>
            <a:chOff x="6801125" y="1252398"/>
            <a:chExt cx="1547948" cy="923900"/>
          </a:xfrm>
        </p:grpSpPr>
        <p:pic>
          <p:nvPicPr>
            <p:cNvPr id="218" name="Google Shape;218;g2dae538fd79_0_20"/>
            <p:cNvPicPr preferRelativeResize="0"/>
            <p:nvPr/>
          </p:nvPicPr>
          <p:blipFill rotWithShape="1">
            <a:blip r:embed="rId6">
              <a:alphaModFix/>
            </a:blip>
            <a:srcRect/>
            <a:stretch/>
          </p:blipFill>
          <p:spPr>
            <a:xfrm>
              <a:off x="6801125" y="1252398"/>
              <a:ext cx="646975" cy="923900"/>
            </a:xfrm>
            <a:prstGeom prst="rect">
              <a:avLst/>
            </a:prstGeom>
            <a:noFill/>
            <a:ln>
              <a:noFill/>
            </a:ln>
          </p:spPr>
        </p:pic>
        <p:sp>
          <p:nvSpPr>
            <p:cNvPr id="219" name="Google Shape;219;g2dae538fd79_0_20"/>
            <p:cNvSpPr txBox="1"/>
            <p:nvPr/>
          </p:nvSpPr>
          <p:spPr>
            <a:xfrm>
              <a:off x="7551973" y="1445154"/>
              <a:ext cx="797100" cy="3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800"/>
                </a:spcBef>
                <a:spcAft>
                  <a:spcPts val="0"/>
                </a:spcAft>
                <a:buClr>
                  <a:srgbClr val="000000"/>
                </a:buClr>
                <a:buSzPts val="1300"/>
                <a:buFont typeface="Arial"/>
                <a:buNone/>
              </a:pPr>
              <a:r>
                <a:rPr lang="en-GB" sz="1200" b="1" i="0" u="none" strike="noStrike" cap="none">
                  <a:solidFill>
                    <a:schemeClr val="accent3"/>
                  </a:solidFill>
                  <a:latin typeface="Arial"/>
                  <a:ea typeface="Arial"/>
                  <a:cs typeface="Arial"/>
                  <a:sym typeface="Arial"/>
                </a:rPr>
                <a:t>+ Biodiversity Beyond National Jurisdiction</a:t>
              </a:r>
              <a:endParaRPr sz="300" b="1" i="0" u="none" strike="noStrike" cap="none">
                <a:solidFill>
                  <a:schemeClr val="accent3"/>
                </a:solidFill>
                <a:latin typeface="Arial"/>
                <a:ea typeface="Arial"/>
                <a:cs typeface="Arial"/>
                <a:sym typeface="Arial"/>
              </a:endParaRPr>
            </a:p>
          </p:txBody>
        </p:sp>
      </p:grpSp>
      <p:grpSp>
        <p:nvGrpSpPr>
          <p:cNvPr id="220" name="Google Shape;220;g2dae538fd79_0_20"/>
          <p:cNvGrpSpPr/>
          <p:nvPr/>
        </p:nvGrpSpPr>
        <p:grpSpPr>
          <a:xfrm>
            <a:off x="611831" y="4539501"/>
            <a:ext cx="2329135" cy="922433"/>
            <a:chOff x="6755690" y="2473292"/>
            <a:chExt cx="1805111" cy="770364"/>
          </a:xfrm>
        </p:grpSpPr>
        <p:pic>
          <p:nvPicPr>
            <p:cNvPr id="221" name="Google Shape;221;g2dae538fd79_0_20"/>
            <p:cNvPicPr preferRelativeResize="0"/>
            <p:nvPr/>
          </p:nvPicPr>
          <p:blipFill rotWithShape="1">
            <a:blip r:embed="rId7">
              <a:alphaModFix/>
            </a:blip>
            <a:srcRect/>
            <a:stretch/>
          </p:blipFill>
          <p:spPr>
            <a:xfrm>
              <a:off x="6755690" y="2483441"/>
              <a:ext cx="646974" cy="760215"/>
            </a:xfrm>
            <a:prstGeom prst="rect">
              <a:avLst/>
            </a:prstGeom>
            <a:noFill/>
            <a:ln>
              <a:noFill/>
            </a:ln>
          </p:spPr>
        </p:pic>
        <p:sp>
          <p:nvSpPr>
            <p:cNvPr id="222" name="Google Shape;222;g2dae538fd79_0_20"/>
            <p:cNvSpPr txBox="1"/>
            <p:nvPr/>
          </p:nvSpPr>
          <p:spPr>
            <a:xfrm>
              <a:off x="7448101" y="2473292"/>
              <a:ext cx="1112700" cy="562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800"/>
                </a:spcBef>
                <a:spcAft>
                  <a:spcPts val="0"/>
                </a:spcAft>
                <a:buClr>
                  <a:srgbClr val="000000"/>
                </a:buClr>
                <a:buSzPts val="1300"/>
                <a:buFont typeface="Arial"/>
                <a:buNone/>
              </a:pPr>
              <a:r>
                <a:rPr lang="en-GB" sz="1200" b="1" i="0" u="none" strike="noStrike" cap="none">
                  <a:solidFill>
                    <a:schemeClr val="accent3"/>
                  </a:solidFill>
                  <a:latin typeface="Arial"/>
                  <a:ea typeface="Arial"/>
                  <a:cs typeface="Arial"/>
                  <a:sym typeface="Arial"/>
                </a:rPr>
                <a:t>International Legally Binding Instrument on Plastic Pollution  2024</a:t>
              </a:r>
              <a:endParaRPr sz="1200" b="1" i="0" u="none" strike="noStrike" cap="none">
                <a:solidFill>
                  <a:schemeClr val="accent3"/>
                </a:solidFill>
                <a:latin typeface="Arial"/>
                <a:ea typeface="Arial"/>
                <a:cs typeface="Arial"/>
                <a:sym typeface="Arial"/>
              </a:endParaRPr>
            </a:p>
            <a:p>
              <a:pPr marL="0" marR="0" lvl="0" indent="0" algn="ctr" rtl="0">
                <a:lnSpc>
                  <a:spcPct val="100000"/>
                </a:lnSpc>
                <a:spcBef>
                  <a:spcPts val="800"/>
                </a:spcBef>
                <a:spcAft>
                  <a:spcPts val="0"/>
                </a:spcAft>
                <a:buClr>
                  <a:srgbClr val="000000"/>
                </a:buClr>
                <a:buSzPts val="2000"/>
                <a:buFont typeface="Arial"/>
                <a:buNone/>
              </a:pPr>
              <a:endParaRPr sz="2100" b="1" i="0" u="none" strike="noStrike" cap="none">
                <a:solidFill>
                  <a:schemeClr val="accent3"/>
                </a:solidFill>
                <a:latin typeface="Arial"/>
                <a:ea typeface="Arial"/>
                <a:cs typeface="Arial"/>
                <a:sym typeface="Arial"/>
              </a:endParaRPr>
            </a:p>
          </p:txBody>
        </p:sp>
      </p:grpSp>
      <p:sp>
        <p:nvSpPr>
          <p:cNvPr id="223" name="Google Shape;223;g2dae538fd79_0_20"/>
          <p:cNvSpPr txBox="1">
            <a:spLocks noGrp="1"/>
          </p:cNvSpPr>
          <p:nvPr>
            <p:ph type="sldNum" idx="12"/>
          </p:nvPr>
        </p:nvSpPr>
        <p:spPr>
          <a:xfrm>
            <a:off x="15000200" y="8657167"/>
            <a:ext cx="343500" cy="2529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sz="1000"/>
              <a:t>7</a:t>
            </a:fld>
            <a:endParaRPr sz="1000"/>
          </a:p>
        </p:txBody>
      </p:sp>
      <p:pic>
        <p:nvPicPr>
          <p:cNvPr id="224" name="Google Shape;224;g2dae538fd79_0_20"/>
          <p:cNvPicPr preferRelativeResize="0"/>
          <p:nvPr/>
        </p:nvPicPr>
        <p:blipFill rotWithShape="1">
          <a:blip r:embed="rId8">
            <a:alphaModFix/>
          </a:blip>
          <a:srcRect/>
          <a:stretch/>
        </p:blipFill>
        <p:spPr>
          <a:xfrm>
            <a:off x="801233" y="2052645"/>
            <a:ext cx="1825890" cy="431200"/>
          </a:xfrm>
          <a:prstGeom prst="rect">
            <a:avLst/>
          </a:prstGeom>
          <a:noFill/>
          <a:ln>
            <a:noFill/>
          </a:ln>
        </p:spPr>
      </p:pic>
      <p:pic>
        <p:nvPicPr>
          <p:cNvPr id="225" name="Google Shape;225;g2dae538fd79_0_20"/>
          <p:cNvPicPr preferRelativeResize="0"/>
          <p:nvPr/>
        </p:nvPicPr>
        <p:blipFill rotWithShape="1">
          <a:blip r:embed="rId9">
            <a:alphaModFix/>
          </a:blip>
          <a:srcRect/>
          <a:stretch/>
        </p:blipFill>
        <p:spPr>
          <a:xfrm>
            <a:off x="9626783" y="3087451"/>
            <a:ext cx="1130868" cy="1130868"/>
          </a:xfrm>
          <a:prstGeom prst="rect">
            <a:avLst/>
          </a:prstGeom>
          <a:noFill/>
          <a:ln>
            <a:noFill/>
          </a:ln>
        </p:spPr>
      </p:pic>
      <p:sp>
        <p:nvSpPr>
          <p:cNvPr id="226" name="Google Shape;226;g2dae538fd79_0_20"/>
          <p:cNvSpPr txBox="1"/>
          <p:nvPr/>
        </p:nvSpPr>
        <p:spPr>
          <a:xfrm>
            <a:off x="9309192" y="2369342"/>
            <a:ext cx="21603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500"/>
              </a:spcAft>
              <a:buClr>
                <a:srgbClr val="000000"/>
              </a:buClr>
              <a:buSzPts val="1300"/>
              <a:buFont typeface="Arial"/>
              <a:buNone/>
            </a:pPr>
            <a:r>
              <a:rPr lang="en-GB" sz="1200" b="1" i="0" u="none" strike="noStrike" cap="none">
                <a:solidFill>
                  <a:schemeClr val="accent3"/>
                </a:solidFill>
                <a:highlight>
                  <a:srgbClr val="FFFFFF"/>
                </a:highlight>
                <a:latin typeface="Arial"/>
                <a:ea typeface="Arial"/>
                <a:cs typeface="Arial"/>
                <a:sym typeface="Arial"/>
              </a:rPr>
              <a:t>Post-2020 Biodiversity Framework</a:t>
            </a:r>
            <a:endParaRPr sz="1200" b="1" i="0" u="none" strike="noStrike" cap="none">
              <a:solidFill>
                <a:schemeClr val="accent3"/>
              </a:solidFill>
              <a:highlight>
                <a:srgbClr val="FFFFFF"/>
              </a:highlight>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sp>
        <p:nvSpPr>
          <p:cNvPr id="231" name="Google Shape;231;g2da88d5c573_0_1574"/>
          <p:cNvSpPr txBox="1">
            <a:spLocks noGrp="1"/>
          </p:cNvSpPr>
          <p:nvPr>
            <p:ph type="title"/>
          </p:nvPr>
        </p:nvSpPr>
        <p:spPr>
          <a:xfrm>
            <a:off x="552024" y="169103"/>
            <a:ext cx="11081700" cy="3027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Clr>
                <a:schemeClr val="accent1"/>
              </a:buClr>
              <a:buSzPts val="1900"/>
              <a:buNone/>
            </a:pPr>
            <a:r>
              <a:rPr lang="en-GB" sz="2700"/>
              <a:t>Regional &amp; National Alliances</a:t>
            </a:r>
            <a:endParaRPr sz="2700"/>
          </a:p>
        </p:txBody>
      </p:sp>
      <p:cxnSp>
        <p:nvCxnSpPr>
          <p:cNvPr id="232" name="Google Shape;232;g2da88d5c573_0_1574"/>
          <p:cNvCxnSpPr/>
          <p:nvPr/>
        </p:nvCxnSpPr>
        <p:spPr>
          <a:xfrm>
            <a:off x="2794000" y="3458817"/>
            <a:ext cx="1345500" cy="0"/>
          </a:xfrm>
          <a:prstGeom prst="straightConnector1">
            <a:avLst/>
          </a:prstGeom>
          <a:noFill/>
          <a:ln w="25400" cap="flat" cmpd="sng">
            <a:solidFill>
              <a:srgbClr val="0184C9"/>
            </a:solidFill>
            <a:prstDash val="solid"/>
            <a:round/>
            <a:headEnd type="none" w="sm" len="sm"/>
            <a:tailEnd type="none" w="sm" len="sm"/>
          </a:ln>
        </p:spPr>
      </p:cxnSp>
      <p:cxnSp>
        <p:nvCxnSpPr>
          <p:cNvPr id="233" name="Google Shape;233;g2da88d5c573_0_1574"/>
          <p:cNvCxnSpPr/>
          <p:nvPr/>
        </p:nvCxnSpPr>
        <p:spPr>
          <a:xfrm>
            <a:off x="4139739" y="2533651"/>
            <a:ext cx="0" cy="942000"/>
          </a:xfrm>
          <a:prstGeom prst="straightConnector1">
            <a:avLst/>
          </a:prstGeom>
          <a:noFill/>
          <a:ln w="25400" cap="flat" cmpd="sng">
            <a:solidFill>
              <a:srgbClr val="0184C9"/>
            </a:solidFill>
            <a:prstDash val="solid"/>
            <a:round/>
            <a:headEnd type="none" w="sm" len="sm"/>
            <a:tailEnd type="none" w="sm" len="sm"/>
          </a:ln>
        </p:spPr>
      </p:cxnSp>
      <p:cxnSp>
        <p:nvCxnSpPr>
          <p:cNvPr id="234" name="Google Shape;234;g2da88d5c573_0_1574"/>
          <p:cNvCxnSpPr/>
          <p:nvPr/>
        </p:nvCxnSpPr>
        <p:spPr>
          <a:xfrm>
            <a:off x="3856383" y="2550952"/>
            <a:ext cx="283200" cy="0"/>
          </a:xfrm>
          <a:prstGeom prst="straightConnector1">
            <a:avLst/>
          </a:prstGeom>
          <a:noFill/>
          <a:ln w="25400" cap="flat" cmpd="sng">
            <a:solidFill>
              <a:srgbClr val="0184C9"/>
            </a:solidFill>
            <a:prstDash val="solid"/>
            <a:round/>
            <a:headEnd type="none" w="sm" len="sm"/>
            <a:tailEnd type="none" w="sm" len="sm"/>
          </a:ln>
        </p:spPr>
      </p:cxnSp>
      <p:cxnSp>
        <p:nvCxnSpPr>
          <p:cNvPr id="235" name="Google Shape;235;g2da88d5c573_0_1574"/>
          <p:cNvCxnSpPr/>
          <p:nvPr/>
        </p:nvCxnSpPr>
        <p:spPr>
          <a:xfrm>
            <a:off x="2266951" y="2550952"/>
            <a:ext cx="1589700" cy="0"/>
          </a:xfrm>
          <a:prstGeom prst="straightConnector1">
            <a:avLst/>
          </a:prstGeom>
          <a:noFill/>
          <a:ln w="25400" cap="flat" cmpd="sng">
            <a:solidFill>
              <a:srgbClr val="0184C9"/>
            </a:solidFill>
            <a:prstDash val="dash"/>
            <a:round/>
            <a:headEnd type="none" w="sm" len="sm"/>
            <a:tailEnd type="none" w="sm" len="sm"/>
          </a:ln>
        </p:spPr>
      </p:cxnSp>
      <p:cxnSp>
        <p:nvCxnSpPr>
          <p:cNvPr id="236" name="Google Shape;236;g2da88d5c573_0_1574"/>
          <p:cNvCxnSpPr/>
          <p:nvPr/>
        </p:nvCxnSpPr>
        <p:spPr>
          <a:xfrm>
            <a:off x="2281767" y="2559572"/>
            <a:ext cx="134700" cy="233700"/>
          </a:xfrm>
          <a:prstGeom prst="straightConnector1">
            <a:avLst/>
          </a:prstGeom>
          <a:noFill/>
          <a:ln w="25400" cap="flat" cmpd="sng">
            <a:solidFill>
              <a:srgbClr val="0184C9"/>
            </a:solidFill>
            <a:prstDash val="dash"/>
            <a:round/>
            <a:headEnd type="none" w="sm" len="sm"/>
            <a:tailEnd type="none" w="sm" len="sm"/>
          </a:ln>
        </p:spPr>
      </p:cxnSp>
      <p:cxnSp>
        <p:nvCxnSpPr>
          <p:cNvPr id="237" name="Google Shape;237;g2da88d5c573_0_1574"/>
          <p:cNvCxnSpPr/>
          <p:nvPr/>
        </p:nvCxnSpPr>
        <p:spPr>
          <a:xfrm>
            <a:off x="2405140" y="2770717"/>
            <a:ext cx="401100" cy="694800"/>
          </a:xfrm>
          <a:prstGeom prst="straightConnector1">
            <a:avLst/>
          </a:prstGeom>
          <a:noFill/>
          <a:ln w="25400" cap="flat" cmpd="sng">
            <a:solidFill>
              <a:srgbClr val="0184C9"/>
            </a:solidFill>
            <a:prstDash val="solid"/>
            <a:round/>
            <a:headEnd type="none" w="sm" len="sm"/>
            <a:tailEnd type="none" w="sm" len="sm"/>
          </a:ln>
        </p:spPr>
      </p:cxnSp>
      <p:cxnSp>
        <p:nvCxnSpPr>
          <p:cNvPr id="238" name="Google Shape;238;g2da88d5c573_0_1574"/>
          <p:cNvCxnSpPr/>
          <p:nvPr/>
        </p:nvCxnSpPr>
        <p:spPr>
          <a:xfrm>
            <a:off x="1656523" y="2017591"/>
            <a:ext cx="2261100" cy="0"/>
          </a:xfrm>
          <a:prstGeom prst="straightConnector1">
            <a:avLst/>
          </a:prstGeom>
          <a:noFill/>
          <a:ln w="25400" cap="flat" cmpd="sng">
            <a:solidFill>
              <a:srgbClr val="0184C9"/>
            </a:solidFill>
            <a:prstDash val="solid"/>
            <a:round/>
            <a:headEnd type="none" w="sm" len="sm"/>
            <a:tailEnd type="none" w="sm" len="sm"/>
          </a:ln>
        </p:spPr>
      </p:cxnSp>
      <p:cxnSp>
        <p:nvCxnSpPr>
          <p:cNvPr id="239" name="Google Shape;239;g2da88d5c573_0_1574"/>
          <p:cNvCxnSpPr/>
          <p:nvPr/>
        </p:nvCxnSpPr>
        <p:spPr>
          <a:xfrm>
            <a:off x="3898439" y="2002368"/>
            <a:ext cx="0" cy="548400"/>
          </a:xfrm>
          <a:prstGeom prst="straightConnector1">
            <a:avLst/>
          </a:prstGeom>
          <a:noFill/>
          <a:ln w="25400" cap="flat" cmpd="sng">
            <a:solidFill>
              <a:srgbClr val="0184C9"/>
            </a:solidFill>
            <a:prstDash val="solid"/>
            <a:round/>
            <a:headEnd type="none" w="sm" len="sm"/>
            <a:tailEnd type="none" w="sm" len="sm"/>
          </a:ln>
        </p:spPr>
      </p:cxnSp>
      <p:cxnSp>
        <p:nvCxnSpPr>
          <p:cNvPr id="240" name="Google Shape;240;g2da88d5c573_0_1574"/>
          <p:cNvCxnSpPr/>
          <p:nvPr/>
        </p:nvCxnSpPr>
        <p:spPr>
          <a:xfrm>
            <a:off x="2352673" y="2818892"/>
            <a:ext cx="1589700" cy="0"/>
          </a:xfrm>
          <a:prstGeom prst="straightConnector1">
            <a:avLst/>
          </a:prstGeom>
          <a:noFill/>
          <a:ln w="25400" cap="flat" cmpd="sng">
            <a:solidFill>
              <a:srgbClr val="0184C9"/>
            </a:solidFill>
            <a:prstDash val="dash"/>
            <a:round/>
            <a:headEnd type="none" w="sm" len="sm"/>
            <a:tailEnd type="none" w="sm" len="sm"/>
          </a:ln>
        </p:spPr>
      </p:cxnSp>
      <p:cxnSp>
        <p:nvCxnSpPr>
          <p:cNvPr id="241" name="Google Shape;241;g2da88d5c573_0_1574"/>
          <p:cNvCxnSpPr/>
          <p:nvPr/>
        </p:nvCxnSpPr>
        <p:spPr>
          <a:xfrm>
            <a:off x="3898344" y="2535768"/>
            <a:ext cx="0" cy="296400"/>
          </a:xfrm>
          <a:prstGeom prst="straightConnector1">
            <a:avLst/>
          </a:prstGeom>
          <a:noFill/>
          <a:ln w="25400" cap="flat" cmpd="sng">
            <a:solidFill>
              <a:srgbClr val="0184C9"/>
            </a:solidFill>
            <a:prstDash val="dash"/>
            <a:round/>
            <a:headEnd type="none" w="sm" len="sm"/>
            <a:tailEnd type="none" w="sm" len="sm"/>
          </a:ln>
        </p:spPr>
      </p:cxnSp>
      <p:cxnSp>
        <p:nvCxnSpPr>
          <p:cNvPr id="242" name="Google Shape;242;g2da88d5c573_0_1574"/>
          <p:cNvCxnSpPr/>
          <p:nvPr/>
        </p:nvCxnSpPr>
        <p:spPr>
          <a:xfrm>
            <a:off x="1697104" y="2017591"/>
            <a:ext cx="0" cy="814500"/>
          </a:xfrm>
          <a:prstGeom prst="straightConnector1">
            <a:avLst/>
          </a:prstGeom>
          <a:noFill/>
          <a:ln w="25400" cap="flat" cmpd="sng">
            <a:solidFill>
              <a:srgbClr val="0184C9"/>
            </a:solidFill>
            <a:prstDash val="solid"/>
            <a:round/>
            <a:headEnd type="none" w="sm" len="sm"/>
            <a:tailEnd type="none" w="sm" len="sm"/>
          </a:ln>
        </p:spPr>
      </p:cxnSp>
      <p:cxnSp>
        <p:nvCxnSpPr>
          <p:cNvPr id="243" name="Google Shape;243;g2da88d5c573_0_1574"/>
          <p:cNvCxnSpPr/>
          <p:nvPr/>
        </p:nvCxnSpPr>
        <p:spPr>
          <a:xfrm>
            <a:off x="1680633" y="2818892"/>
            <a:ext cx="735900" cy="0"/>
          </a:xfrm>
          <a:prstGeom prst="straightConnector1">
            <a:avLst/>
          </a:prstGeom>
          <a:noFill/>
          <a:ln w="25400" cap="flat" cmpd="sng">
            <a:solidFill>
              <a:srgbClr val="0184C9"/>
            </a:solidFill>
            <a:prstDash val="solid"/>
            <a:round/>
            <a:headEnd type="none" w="sm" len="sm"/>
            <a:tailEnd type="none" w="sm" len="sm"/>
          </a:ln>
        </p:spPr>
      </p:cxnSp>
      <p:cxnSp>
        <p:nvCxnSpPr>
          <p:cNvPr id="244" name="Google Shape;244;g2da88d5c573_0_1574"/>
          <p:cNvCxnSpPr/>
          <p:nvPr/>
        </p:nvCxnSpPr>
        <p:spPr>
          <a:xfrm>
            <a:off x="1640417" y="961833"/>
            <a:ext cx="2540100" cy="0"/>
          </a:xfrm>
          <a:prstGeom prst="straightConnector1">
            <a:avLst/>
          </a:prstGeom>
          <a:noFill/>
          <a:ln w="25400" cap="flat" cmpd="sng">
            <a:solidFill>
              <a:srgbClr val="0184C9"/>
            </a:solidFill>
            <a:prstDash val="dash"/>
            <a:round/>
            <a:headEnd type="none" w="sm" len="sm"/>
            <a:tailEnd type="none" w="sm" len="sm"/>
          </a:ln>
        </p:spPr>
      </p:cxnSp>
      <p:cxnSp>
        <p:nvCxnSpPr>
          <p:cNvPr id="245" name="Google Shape;245;g2da88d5c573_0_1574"/>
          <p:cNvCxnSpPr/>
          <p:nvPr/>
        </p:nvCxnSpPr>
        <p:spPr>
          <a:xfrm>
            <a:off x="4180327" y="944313"/>
            <a:ext cx="0" cy="1081500"/>
          </a:xfrm>
          <a:prstGeom prst="straightConnector1">
            <a:avLst/>
          </a:prstGeom>
          <a:noFill/>
          <a:ln w="25400" cap="flat" cmpd="sng">
            <a:solidFill>
              <a:srgbClr val="0184C9"/>
            </a:solidFill>
            <a:prstDash val="dash"/>
            <a:round/>
            <a:headEnd type="none" w="sm" len="sm"/>
            <a:tailEnd type="none" w="sm" len="sm"/>
          </a:ln>
        </p:spPr>
      </p:cxnSp>
      <p:cxnSp>
        <p:nvCxnSpPr>
          <p:cNvPr id="246" name="Google Shape;246;g2da88d5c573_0_1574"/>
          <p:cNvCxnSpPr/>
          <p:nvPr/>
        </p:nvCxnSpPr>
        <p:spPr>
          <a:xfrm>
            <a:off x="1657260" y="959716"/>
            <a:ext cx="0" cy="1074300"/>
          </a:xfrm>
          <a:prstGeom prst="straightConnector1">
            <a:avLst/>
          </a:prstGeom>
          <a:noFill/>
          <a:ln w="25400" cap="flat" cmpd="sng">
            <a:solidFill>
              <a:srgbClr val="0184C9"/>
            </a:solidFill>
            <a:prstDash val="dash"/>
            <a:round/>
            <a:headEnd type="none" w="sm" len="sm"/>
            <a:tailEnd type="none" w="sm" len="sm"/>
          </a:ln>
        </p:spPr>
      </p:cxnSp>
      <p:cxnSp>
        <p:nvCxnSpPr>
          <p:cNvPr id="247" name="Google Shape;247;g2da88d5c573_0_1574"/>
          <p:cNvCxnSpPr/>
          <p:nvPr/>
        </p:nvCxnSpPr>
        <p:spPr>
          <a:xfrm>
            <a:off x="3837337" y="2016344"/>
            <a:ext cx="359700" cy="0"/>
          </a:xfrm>
          <a:prstGeom prst="straightConnector1">
            <a:avLst/>
          </a:prstGeom>
          <a:noFill/>
          <a:ln w="25400" cap="flat" cmpd="sng">
            <a:solidFill>
              <a:srgbClr val="0184C9"/>
            </a:solidFill>
            <a:prstDash val="dash"/>
            <a:round/>
            <a:headEnd type="none" w="sm" len="sm"/>
            <a:tailEnd type="none" w="sm" len="sm"/>
          </a:ln>
        </p:spPr>
      </p:cxnSp>
      <p:cxnSp>
        <p:nvCxnSpPr>
          <p:cNvPr id="248" name="Google Shape;248;g2da88d5c573_0_1574"/>
          <p:cNvCxnSpPr/>
          <p:nvPr/>
        </p:nvCxnSpPr>
        <p:spPr>
          <a:xfrm>
            <a:off x="0" y="2857907"/>
            <a:ext cx="1200000" cy="0"/>
          </a:xfrm>
          <a:prstGeom prst="straightConnector1">
            <a:avLst/>
          </a:prstGeom>
          <a:noFill/>
          <a:ln w="25400" cap="flat" cmpd="sng">
            <a:solidFill>
              <a:srgbClr val="0184C9"/>
            </a:solidFill>
            <a:prstDash val="solid"/>
            <a:round/>
            <a:headEnd type="none" w="sm" len="sm"/>
            <a:tailEnd type="none" w="sm" len="sm"/>
          </a:ln>
        </p:spPr>
      </p:cxnSp>
      <p:cxnSp>
        <p:nvCxnSpPr>
          <p:cNvPr id="249" name="Google Shape;249;g2da88d5c573_0_1574"/>
          <p:cNvCxnSpPr/>
          <p:nvPr/>
        </p:nvCxnSpPr>
        <p:spPr>
          <a:xfrm>
            <a:off x="-3176" y="5527023"/>
            <a:ext cx="1200000" cy="0"/>
          </a:xfrm>
          <a:prstGeom prst="straightConnector1">
            <a:avLst/>
          </a:prstGeom>
          <a:noFill/>
          <a:ln w="25400" cap="flat" cmpd="sng">
            <a:solidFill>
              <a:srgbClr val="0184C9"/>
            </a:solidFill>
            <a:prstDash val="solid"/>
            <a:round/>
            <a:headEnd type="none" w="sm" len="sm"/>
            <a:tailEnd type="none" w="sm" len="sm"/>
          </a:ln>
        </p:spPr>
      </p:cxnSp>
      <p:cxnSp>
        <p:nvCxnSpPr>
          <p:cNvPr id="250" name="Google Shape;250;g2da88d5c573_0_1574"/>
          <p:cNvCxnSpPr/>
          <p:nvPr/>
        </p:nvCxnSpPr>
        <p:spPr>
          <a:xfrm>
            <a:off x="1196975" y="2840968"/>
            <a:ext cx="0" cy="2702400"/>
          </a:xfrm>
          <a:prstGeom prst="straightConnector1">
            <a:avLst/>
          </a:prstGeom>
          <a:noFill/>
          <a:ln w="25400" cap="flat" cmpd="sng">
            <a:solidFill>
              <a:srgbClr val="0184C9"/>
            </a:solidFill>
            <a:prstDash val="solid"/>
            <a:round/>
            <a:headEnd type="none" w="sm" len="sm"/>
            <a:tailEnd type="none" w="sm" len="sm"/>
          </a:ln>
        </p:spPr>
      </p:cxnSp>
      <p:cxnSp>
        <p:nvCxnSpPr>
          <p:cNvPr id="251" name="Google Shape;251;g2da88d5c573_0_1574"/>
          <p:cNvCxnSpPr/>
          <p:nvPr/>
        </p:nvCxnSpPr>
        <p:spPr>
          <a:xfrm>
            <a:off x="2809523" y="3473635"/>
            <a:ext cx="0" cy="2476500"/>
          </a:xfrm>
          <a:prstGeom prst="straightConnector1">
            <a:avLst/>
          </a:prstGeom>
          <a:noFill/>
          <a:ln w="25400" cap="flat" cmpd="sng">
            <a:solidFill>
              <a:srgbClr val="0184C9"/>
            </a:solidFill>
            <a:prstDash val="solid"/>
            <a:round/>
            <a:headEnd type="none" w="sm" len="sm"/>
            <a:tailEnd type="none" w="sm" len="sm"/>
          </a:ln>
        </p:spPr>
      </p:cxnSp>
      <p:cxnSp>
        <p:nvCxnSpPr>
          <p:cNvPr id="252" name="Google Shape;252;g2da88d5c573_0_1574"/>
          <p:cNvCxnSpPr/>
          <p:nvPr/>
        </p:nvCxnSpPr>
        <p:spPr>
          <a:xfrm>
            <a:off x="2797909" y="5933423"/>
            <a:ext cx="830100" cy="0"/>
          </a:xfrm>
          <a:prstGeom prst="straightConnector1">
            <a:avLst/>
          </a:prstGeom>
          <a:noFill/>
          <a:ln w="25400" cap="flat" cmpd="sng">
            <a:solidFill>
              <a:srgbClr val="0184C9"/>
            </a:solidFill>
            <a:prstDash val="solid"/>
            <a:round/>
            <a:headEnd type="none" w="sm" len="sm"/>
            <a:tailEnd type="none" w="sm" len="sm"/>
          </a:ln>
        </p:spPr>
      </p:cxnSp>
      <p:cxnSp>
        <p:nvCxnSpPr>
          <p:cNvPr id="253" name="Google Shape;253;g2da88d5c573_0_1574"/>
          <p:cNvCxnSpPr/>
          <p:nvPr/>
        </p:nvCxnSpPr>
        <p:spPr>
          <a:xfrm>
            <a:off x="3611741" y="3458817"/>
            <a:ext cx="0" cy="2476500"/>
          </a:xfrm>
          <a:prstGeom prst="straightConnector1">
            <a:avLst/>
          </a:prstGeom>
          <a:noFill/>
          <a:ln w="25400" cap="flat" cmpd="sng">
            <a:solidFill>
              <a:srgbClr val="0184C9"/>
            </a:solidFill>
            <a:prstDash val="solid"/>
            <a:round/>
            <a:headEnd type="none" w="sm" len="sm"/>
            <a:tailEnd type="none" w="sm" len="sm"/>
          </a:ln>
        </p:spPr>
      </p:cxnSp>
      <p:cxnSp>
        <p:nvCxnSpPr>
          <p:cNvPr id="254" name="Google Shape;254;g2da88d5c573_0_1574"/>
          <p:cNvCxnSpPr/>
          <p:nvPr/>
        </p:nvCxnSpPr>
        <p:spPr>
          <a:xfrm>
            <a:off x="3611741" y="5340756"/>
            <a:ext cx="663900" cy="0"/>
          </a:xfrm>
          <a:prstGeom prst="straightConnector1">
            <a:avLst/>
          </a:prstGeom>
          <a:noFill/>
          <a:ln w="25400" cap="flat" cmpd="sng">
            <a:solidFill>
              <a:srgbClr val="0184C9"/>
            </a:solidFill>
            <a:prstDash val="solid"/>
            <a:round/>
            <a:headEnd type="none" w="sm" len="sm"/>
            <a:tailEnd type="none" w="sm" len="sm"/>
          </a:ln>
        </p:spPr>
      </p:cxnSp>
      <p:cxnSp>
        <p:nvCxnSpPr>
          <p:cNvPr id="255" name="Google Shape;255;g2da88d5c573_0_1574"/>
          <p:cNvCxnSpPr/>
          <p:nvPr/>
        </p:nvCxnSpPr>
        <p:spPr>
          <a:xfrm>
            <a:off x="3998060" y="3746905"/>
            <a:ext cx="774300" cy="0"/>
          </a:xfrm>
          <a:prstGeom prst="straightConnector1">
            <a:avLst/>
          </a:prstGeom>
          <a:noFill/>
          <a:ln w="25400" cap="flat" cmpd="sng">
            <a:solidFill>
              <a:srgbClr val="0184C9"/>
            </a:solidFill>
            <a:prstDash val="solid"/>
            <a:round/>
            <a:headEnd type="none" w="sm" len="sm"/>
            <a:tailEnd type="none" w="sm" len="sm"/>
          </a:ln>
        </p:spPr>
      </p:cxnSp>
      <p:cxnSp>
        <p:nvCxnSpPr>
          <p:cNvPr id="256" name="Google Shape;256;g2da88d5c573_0_1574"/>
          <p:cNvCxnSpPr/>
          <p:nvPr/>
        </p:nvCxnSpPr>
        <p:spPr>
          <a:xfrm>
            <a:off x="4772405" y="3730325"/>
            <a:ext cx="0" cy="744300"/>
          </a:xfrm>
          <a:prstGeom prst="straightConnector1">
            <a:avLst/>
          </a:prstGeom>
          <a:noFill/>
          <a:ln w="25400" cap="flat" cmpd="sng">
            <a:solidFill>
              <a:srgbClr val="0184C9"/>
            </a:solidFill>
            <a:prstDash val="solid"/>
            <a:round/>
            <a:headEnd type="none" w="sm" len="sm"/>
            <a:tailEnd type="none" w="sm" len="sm"/>
          </a:ln>
        </p:spPr>
      </p:cxnSp>
      <p:cxnSp>
        <p:nvCxnSpPr>
          <p:cNvPr id="257" name="Google Shape;257;g2da88d5c573_0_1574"/>
          <p:cNvCxnSpPr/>
          <p:nvPr/>
        </p:nvCxnSpPr>
        <p:spPr>
          <a:xfrm flipH="1">
            <a:off x="4259196" y="4464800"/>
            <a:ext cx="516000" cy="884400"/>
          </a:xfrm>
          <a:prstGeom prst="straightConnector1">
            <a:avLst/>
          </a:prstGeom>
          <a:noFill/>
          <a:ln w="25400" cap="flat" cmpd="sng">
            <a:solidFill>
              <a:srgbClr val="0184C9"/>
            </a:solidFill>
            <a:prstDash val="solid"/>
            <a:round/>
            <a:headEnd type="none" w="sm" len="sm"/>
            <a:tailEnd type="none" w="sm" len="sm"/>
          </a:ln>
        </p:spPr>
      </p:cxnSp>
      <p:cxnSp>
        <p:nvCxnSpPr>
          <p:cNvPr id="258" name="Google Shape;258;g2da88d5c573_0_1574"/>
          <p:cNvCxnSpPr/>
          <p:nvPr/>
        </p:nvCxnSpPr>
        <p:spPr>
          <a:xfrm flipH="1">
            <a:off x="3627035" y="3738436"/>
            <a:ext cx="386400" cy="1602300"/>
          </a:xfrm>
          <a:prstGeom prst="straightConnector1">
            <a:avLst/>
          </a:prstGeom>
          <a:noFill/>
          <a:ln w="25400" cap="flat" cmpd="sng">
            <a:solidFill>
              <a:srgbClr val="0184C9"/>
            </a:solidFill>
            <a:prstDash val="solid"/>
            <a:round/>
            <a:headEnd type="none" w="sm" len="sm"/>
            <a:tailEnd type="none" w="sm" len="sm"/>
          </a:ln>
        </p:spPr>
      </p:cxnSp>
      <p:cxnSp>
        <p:nvCxnSpPr>
          <p:cNvPr id="259" name="Google Shape;259;g2da88d5c573_0_1574"/>
          <p:cNvCxnSpPr/>
          <p:nvPr/>
        </p:nvCxnSpPr>
        <p:spPr>
          <a:xfrm>
            <a:off x="0" y="1329267"/>
            <a:ext cx="12192000" cy="0"/>
          </a:xfrm>
          <a:prstGeom prst="straightConnector1">
            <a:avLst/>
          </a:prstGeom>
          <a:noFill/>
          <a:ln w="25400" cap="flat" cmpd="sng">
            <a:solidFill>
              <a:srgbClr val="0184C9"/>
            </a:solidFill>
            <a:prstDash val="dash"/>
            <a:round/>
            <a:headEnd type="none" w="sm" len="sm"/>
            <a:tailEnd type="none" w="sm" len="sm"/>
          </a:ln>
        </p:spPr>
      </p:cxnSp>
      <p:cxnSp>
        <p:nvCxnSpPr>
          <p:cNvPr id="260" name="Google Shape;260;g2da88d5c573_0_1574"/>
          <p:cNvCxnSpPr/>
          <p:nvPr/>
        </p:nvCxnSpPr>
        <p:spPr>
          <a:xfrm>
            <a:off x="-3176" y="6015567"/>
            <a:ext cx="12192000" cy="0"/>
          </a:xfrm>
          <a:prstGeom prst="straightConnector1">
            <a:avLst/>
          </a:prstGeom>
          <a:noFill/>
          <a:ln w="25400" cap="flat" cmpd="sng">
            <a:solidFill>
              <a:srgbClr val="0184C9"/>
            </a:solidFill>
            <a:prstDash val="dash"/>
            <a:round/>
            <a:headEnd type="none" w="sm" len="sm"/>
            <a:tailEnd type="none" w="sm" len="sm"/>
          </a:ln>
        </p:spPr>
      </p:cxnSp>
      <p:cxnSp>
        <p:nvCxnSpPr>
          <p:cNvPr id="261" name="Google Shape;261;g2da88d5c573_0_1574"/>
          <p:cNvCxnSpPr/>
          <p:nvPr/>
        </p:nvCxnSpPr>
        <p:spPr>
          <a:xfrm>
            <a:off x="4864807" y="2897900"/>
            <a:ext cx="0" cy="2404500"/>
          </a:xfrm>
          <a:prstGeom prst="straightConnector1">
            <a:avLst/>
          </a:prstGeom>
          <a:noFill/>
          <a:ln w="25400" cap="flat" cmpd="sng">
            <a:solidFill>
              <a:srgbClr val="0184C9"/>
            </a:solidFill>
            <a:prstDash val="solid"/>
            <a:round/>
            <a:headEnd type="none" w="sm" len="sm"/>
            <a:tailEnd type="none" w="sm" len="sm"/>
          </a:ln>
        </p:spPr>
      </p:cxnSp>
      <p:cxnSp>
        <p:nvCxnSpPr>
          <p:cNvPr id="262" name="Google Shape;262;g2da88d5c573_0_1574"/>
          <p:cNvCxnSpPr/>
          <p:nvPr/>
        </p:nvCxnSpPr>
        <p:spPr>
          <a:xfrm>
            <a:off x="4864807" y="5285723"/>
            <a:ext cx="1749600" cy="0"/>
          </a:xfrm>
          <a:prstGeom prst="straightConnector1">
            <a:avLst/>
          </a:prstGeom>
          <a:noFill/>
          <a:ln w="25400" cap="flat" cmpd="sng">
            <a:solidFill>
              <a:srgbClr val="0184C9"/>
            </a:solidFill>
            <a:prstDash val="solid"/>
            <a:round/>
            <a:headEnd type="none" w="sm" len="sm"/>
            <a:tailEnd type="none" w="sm" len="sm"/>
          </a:ln>
        </p:spPr>
      </p:cxnSp>
      <p:cxnSp>
        <p:nvCxnSpPr>
          <p:cNvPr id="263" name="Google Shape;263;g2da88d5c573_0_1574"/>
          <p:cNvCxnSpPr/>
          <p:nvPr/>
        </p:nvCxnSpPr>
        <p:spPr>
          <a:xfrm flipH="1">
            <a:off x="6606407" y="4784073"/>
            <a:ext cx="865500" cy="503700"/>
          </a:xfrm>
          <a:prstGeom prst="straightConnector1">
            <a:avLst/>
          </a:prstGeom>
          <a:noFill/>
          <a:ln w="25400" cap="flat" cmpd="sng">
            <a:solidFill>
              <a:srgbClr val="0184C9"/>
            </a:solidFill>
            <a:prstDash val="solid"/>
            <a:round/>
            <a:headEnd type="none" w="sm" len="sm"/>
            <a:tailEnd type="none" w="sm" len="sm"/>
          </a:ln>
        </p:spPr>
      </p:cxnSp>
      <p:cxnSp>
        <p:nvCxnSpPr>
          <p:cNvPr id="264" name="Google Shape;264;g2da88d5c573_0_1574"/>
          <p:cNvCxnSpPr/>
          <p:nvPr/>
        </p:nvCxnSpPr>
        <p:spPr>
          <a:xfrm>
            <a:off x="7465555" y="3274488"/>
            <a:ext cx="0" cy="1522500"/>
          </a:xfrm>
          <a:prstGeom prst="straightConnector1">
            <a:avLst/>
          </a:prstGeom>
          <a:noFill/>
          <a:ln w="25400" cap="flat" cmpd="sng">
            <a:solidFill>
              <a:srgbClr val="0184C9"/>
            </a:solidFill>
            <a:prstDash val="dash"/>
            <a:round/>
            <a:headEnd type="none" w="sm" len="sm"/>
            <a:tailEnd type="none" w="sm" len="sm"/>
          </a:ln>
        </p:spPr>
      </p:cxnSp>
      <p:cxnSp>
        <p:nvCxnSpPr>
          <p:cNvPr id="265" name="Google Shape;265;g2da88d5c573_0_1574"/>
          <p:cNvCxnSpPr/>
          <p:nvPr/>
        </p:nvCxnSpPr>
        <p:spPr>
          <a:xfrm rot="10800000">
            <a:off x="6891672" y="2374805"/>
            <a:ext cx="576000" cy="909300"/>
          </a:xfrm>
          <a:prstGeom prst="straightConnector1">
            <a:avLst/>
          </a:prstGeom>
          <a:noFill/>
          <a:ln w="25400" cap="flat" cmpd="sng">
            <a:solidFill>
              <a:srgbClr val="0184C9"/>
            </a:solidFill>
            <a:prstDash val="solid"/>
            <a:round/>
            <a:headEnd type="none" w="sm" len="sm"/>
            <a:tailEnd type="none" w="sm" len="sm"/>
          </a:ln>
        </p:spPr>
      </p:cxnSp>
      <p:cxnSp>
        <p:nvCxnSpPr>
          <p:cNvPr id="266" name="Google Shape;266;g2da88d5c573_0_1574"/>
          <p:cNvCxnSpPr/>
          <p:nvPr/>
        </p:nvCxnSpPr>
        <p:spPr>
          <a:xfrm>
            <a:off x="5403841" y="2383368"/>
            <a:ext cx="1503300" cy="0"/>
          </a:xfrm>
          <a:prstGeom prst="straightConnector1">
            <a:avLst/>
          </a:prstGeom>
          <a:noFill/>
          <a:ln w="25400" cap="flat" cmpd="sng">
            <a:solidFill>
              <a:srgbClr val="0184C9"/>
            </a:solidFill>
            <a:prstDash val="dash"/>
            <a:round/>
            <a:headEnd type="none" w="sm" len="sm"/>
            <a:tailEnd type="none" w="sm" len="sm"/>
          </a:ln>
        </p:spPr>
      </p:cxnSp>
      <p:cxnSp>
        <p:nvCxnSpPr>
          <p:cNvPr id="267" name="Google Shape;267;g2da88d5c573_0_1574"/>
          <p:cNvCxnSpPr/>
          <p:nvPr/>
        </p:nvCxnSpPr>
        <p:spPr>
          <a:xfrm rot="10800000" flipH="1">
            <a:off x="5027749" y="2379520"/>
            <a:ext cx="389700" cy="371700"/>
          </a:xfrm>
          <a:prstGeom prst="straightConnector1">
            <a:avLst/>
          </a:prstGeom>
          <a:noFill/>
          <a:ln w="25400" cap="flat" cmpd="sng">
            <a:solidFill>
              <a:srgbClr val="0184C9"/>
            </a:solidFill>
            <a:prstDash val="dash"/>
            <a:round/>
            <a:headEnd type="none" w="sm" len="sm"/>
            <a:tailEnd type="none" w="sm" len="sm"/>
          </a:ln>
        </p:spPr>
      </p:cxnSp>
      <p:cxnSp>
        <p:nvCxnSpPr>
          <p:cNvPr id="268" name="Google Shape;268;g2da88d5c573_0_1574"/>
          <p:cNvCxnSpPr/>
          <p:nvPr/>
        </p:nvCxnSpPr>
        <p:spPr>
          <a:xfrm rot="10800000" flipH="1">
            <a:off x="4860215" y="2650208"/>
            <a:ext cx="273300" cy="260400"/>
          </a:xfrm>
          <a:prstGeom prst="straightConnector1">
            <a:avLst/>
          </a:prstGeom>
          <a:noFill/>
          <a:ln w="25400" cap="flat" cmpd="sng">
            <a:solidFill>
              <a:srgbClr val="0184C9"/>
            </a:solidFill>
            <a:prstDash val="solid"/>
            <a:round/>
            <a:headEnd type="none" w="sm" len="sm"/>
            <a:tailEnd type="none" w="sm" len="sm"/>
          </a:ln>
        </p:spPr>
      </p:cxnSp>
      <p:cxnSp>
        <p:nvCxnSpPr>
          <p:cNvPr id="269" name="Google Shape;269;g2da88d5c573_0_1574"/>
          <p:cNvCxnSpPr/>
          <p:nvPr/>
        </p:nvCxnSpPr>
        <p:spPr>
          <a:xfrm>
            <a:off x="5121905" y="2654301"/>
            <a:ext cx="1753200" cy="0"/>
          </a:xfrm>
          <a:prstGeom prst="straightConnector1">
            <a:avLst/>
          </a:prstGeom>
          <a:noFill/>
          <a:ln w="25400" cap="flat" cmpd="sng">
            <a:solidFill>
              <a:srgbClr val="0184C9"/>
            </a:solidFill>
            <a:prstDash val="dash"/>
            <a:round/>
            <a:headEnd type="none" w="sm" len="sm"/>
            <a:tailEnd type="none" w="sm" len="sm"/>
          </a:ln>
        </p:spPr>
      </p:cxnSp>
      <p:cxnSp>
        <p:nvCxnSpPr>
          <p:cNvPr id="270" name="Google Shape;270;g2da88d5c573_0_1574"/>
          <p:cNvCxnSpPr/>
          <p:nvPr/>
        </p:nvCxnSpPr>
        <p:spPr>
          <a:xfrm>
            <a:off x="6891937" y="2383368"/>
            <a:ext cx="0" cy="288000"/>
          </a:xfrm>
          <a:prstGeom prst="straightConnector1">
            <a:avLst/>
          </a:prstGeom>
          <a:noFill/>
          <a:ln w="25400" cap="flat" cmpd="sng">
            <a:solidFill>
              <a:srgbClr val="0184C9"/>
            </a:solidFill>
            <a:prstDash val="dash"/>
            <a:round/>
            <a:headEnd type="none" w="sm" len="sm"/>
            <a:tailEnd type="none" w="sm" len="sm"/>
          </a:ln>
        </p:spPr>
      </p:cxnSp>
      <p:cxnSp>
        <p:nvCxnSpPr>
          <p:cNvPr id="271" name="Google Shape;271;g2da88d5c573_0_1574"/>
          <p:cNvCxnSpPr/>
          <p:nvPr/>
        </p:nvCxnSpPr>
        <p:spPr>
          <a:xfrm>
            <a:off x="6891867" y="2224617"/>
            <a:ext cx="0" cy="249600"/>
          </a:xfrm>
          <a:prstGeom prst="straightConnector1">
            <a:avLst/>
          </a:prstGeom>
          <a:noFill/>
          <a:ln w="25400" cap="flat" cmpd="sng">
            <a:solidFill>
              <a:srgbClr val="0184C9"/>
            </a:solidFill>
            <a:prstDash val="solid"/>
            <a:round/>
            <a:headEnd type="none" w="sm" len="sm"/>
            <a:tailEnd type="none" w="sm" len="sm"/>
          </a:ln>
        </p:spPr>
      </p:cxnSp>
      <p:cxnSp>
        <p:nvCxnSpPr>
          <p:cNvPr id="272" name="Google Shape;272;g2da88d5c573_0_1574"/>
          <p:cNvCxnSpPr/>
          <p:nvPr/>
        </p:nvCxnSpPr>
        <p:spPr>
          <a:xfrm>
            <a:off x="6606115" y="2226735"/>
            <a:ext cx="501600" cy="0"/>
          </a:xfrm>
          <a:prstGeom prst="straightConnector1">
            <a:avLst/>
          </a:prstGeom>
          <a:noFill/>
          <a:ln w="25400" cap="flat" cmpd="sng">
            <a:solidFill>
              <a:srgbClr val="0184C9"/>
            </a:solidFill>
            <a:prstDash val="solid"/>
            <a:round/>
            <a:headEnd type="none" w="sm" len="sm"/>
            <a:tailEnd type="none" w="sm" len="sm"/>
          </a:ln>
        </p:spPr>
      </p:cxnSp>
      <p:cxnSp>
        <p:nvCxnSpPr>
          <p:cNvPr id="273" name="Google Shape;273;g2da88d5c573_0_1574"/>
          <p:cNvCxnSpPr/>
          <p:nvPr/>
        </p:nvCxnSpPr>
        <p:spPr>
          <a:xfrm>
            <a:off x="5121905" y="1945216"/>
            <a:ext cx="1986000" cy="0"/>
          </a:xfrm>
          <a:prstGeom prst="straightConnector1">
            <a:avLst/>
          </a:prstGeom>
          <a:noFill/>
          <a:ln w="25400" cap="flat" cmpd="sng">
            <a:solidFill>
              <a:srgbClr val="0184C9"/>
            </a:solidFill>
            <a:prstDash val="solid"/>
            <a:round/>
            <a:headEnd type="none" w="sm" len="sm"/>
            <a:tailEnd type="none" w="sm" len="sm"/>
          </a:ln>
        </p:spPr>
      </p:cxnSp>
      <p:cxnSp>
        <p:nvCxnSpPr>
          <p:cNvPr id="274" name="Google Shape;274;g2da88d5c573_0_1574"/>
          <p:cNvCxnSpPr/>
          <p:nvPr/>
        </p:nvCxnSpPr>
        <p:spPr>
          <a:xfrm>
            <a:off x="7091892" y="1928284"/>
            <a:ext cx="0" cy="315300"/>
          </a:xfrm>
          <a:prstGeom prst="straightConnector1">
            <a:avLst/>
          </a:prstGeom>
          <a:noFill/>
          <a:ln w="25400" cap="flat" cmpd="sng">
            <a:solidFill>
              <a:srgbClr val="0184C9"/>
            </a:solidFill>
            <a:prstDash val="solid"/>
            <a:round/>
            <a:headEnd type="none" w="sm" len="sm"/>
            <a:tailEnd type="none" w="sm" len="sm"/>
          </a:ln>
        </p:spPr>
      </p:cxnSp>
      <p:cxnSp>
        <p:nvCxnSpPr>
          <p:cNvPr id="275" name="Google Shape;275;g2da88d5c573_0_1574"/>
          <p:cNvCxnSpPr/>
          <p:nvPr/>
        </p:nvCxnSpPr>
        <p:spPr>
          <a:xfrm>
            <a:off x="6603997" y="1928284"/>
            <a:ext cx="0" cy="315300"/>
          </a:xfrm>
          <a:prstGeom prst="straightConnector1">
            <a:avLst/>
          </a:prstGeom>
          <a:noFill/>
          <a:ln w="25400" cap="flat" cmpd="sng">
            <a:solidFill>
              <a:srgbClr val="0184C9"/>
            </a:solidFill>
            <a:prstDash val="solid"/>
            <a:round/>
            <a:headEnd type="none" w="sm" len="sm"/>
            <a:tailEnd type="none" w="sm" len="sm"/>
          </a:ln>
        </p:spPr>
      </p:cxnSp>
      <p:cxnSp>
        <p:nvCxnSpPr>
          <p:cNvPr id="276" name="Google Shape;276;g2da88d5c573_0_1574"/>
          <p:cNvCxnSpPr/>
          <p:nvPr/>
        </p:nvCxnSpPr>
        <p:spPr>
          <a:xfrm>
            <a:off x="5129095" y="1312333"/>
            <a:ext cx="0" cy="1337700"/>
          </a:xfrm>
          <a:prstGeom prst="straightConnector1">
            <a:avLst/>
          </a:prstGeom>
          <a:noFill/>
          <a:ln w="25400" cap="flat" cmpd="sng">
            <a:solidFill>
              <a:srgbClr val="0184C9"/>
            </a:solidFill>
            <a:prstDash val="solid"/>
            <a:round/>
            <a:headEnd type="none" w="sm" len="sm"/>
            <a:tailEnd type="none" w="sm" len="sm"/>
          </a:ln>
        </p:spPr>
      </p:cxnSp>
      <p:cxnSp>
        <p:nvCxnSpPr>
          <p:cNvPr id="277" name="Google Shape;277;g2da88d5c573_0_1574"/>
          <p:cNvCxnSpPr/>
          <p:nvPr/>
        </p:nvCxnSpPr>
        <p:spPr>
          <a:xfrm>
            <a:off x="7027744" y="1312333"/>
            <a:ext cx="0" cy="632700"/>
          </a:xfrm>
          <a:prstGeom prst="straightConnector1">
            <a:avLst/>
          </a:prstGeom>
          <a:noFill/>
          <a:ln w="25400" cap="flat" cmpd="sng">
            <a:solidFill>
              <a:srgbClr val="0184C9"/>
            </a:solidFill>
            <a:prstDash val="solid"/>
            <a:round/>
            <a:headEnd type="none" w="sm" len="sm"/>
            <a:tailEnd type="none" w="sm" len="sm"/>
          </a:ln>
        </p:spPr>
      </p:cxnSp>
      <p:cxnSp>
        <p:nvCxnSpPr>
          <p:cNvPr id="278" name="Google Shape;278;g2da88d5c573_0_1574"/>
          <p:cNvCxnSpPr/>
          <p:nvPr/>
        </p:nvCxnSpPr>
        <p:spPr>
          <a:xfrm>
            <a:off x="6904699" y="2910608"/>
            <a:ext cx="0" cy="2207700"/>
          </a:xfrm>
          <a:prstGeom prst="straightConnector1">
            <a:avLst/>
          </a:prstGeom>
          <a:noFill/>
          <a:ln w="25400" cap="flat" cmpd="sng">
            <a:solidFill>
              <a:srgbClr val="0184C9"/>
            </a:solidFill>
            <a:prstDash val="dash"/>
            <a:round/>
            <a:headEnd type="none" w="sm" len="sm"/>
            <a:tailEnd type="none" w="sm" len="sm"/>
          </a:ln>
        </p:spPr>
      </p:cxnSp>
      <p:cxnSp>
        <p:nvCxnSpPr>
          <p:cNvPr id="279" name="Google Shape;279;g2da88d5c573_0_1574"/>
          <p:cNvCxnSpPr/>
          <p:nvPr/>
        </p:nvCxnSpPr>
        <p:spPr>
          <a:xfrm>
            <a:off x="6904699" y="5056719"/>
            <a:ext cx="0" cy="249600"/>
          </a:xfrm>
          <a:prstGeom prst="straightConnector1">
            <a:avLst/>
          </a:prstGeom>
          <a:noFill/>
          <a:ln w="25400" cap="flat" cmpd="sng">
            <a:solidFill>
              <a:srgbClr val="0184C9"/>
            </a:solidFill>
            <a:prstDash val="solid"/>
            <a:round/>
            <a:headEnd type="none" w="sm" len="sm"/>
            <a:tailEnd type="none" w="sm" len="sm"/>
          </a:ln>
        </p:spPr>
      </p:cxnSp>
      <p:cxnSp>
        <p:nvCxnSpPr>
          <p:cNvPr id="280" name="Google Shape;280;g2da88d5c573_0_1574"/>
          <p:cNvCxnSpPr/>
          <p:nvPr/>
        </p:nvCxnSpPr>
        <p:spPr>
          <a:xfrm>
            <a:off x="6904699" y="5290000"/>
            <a:ext cx="2764500" cy="0"/>
          </a:xfrm>
          <a:prstGeom prst="straightConnector1">
            <a:avLst/>
          </a:prstGeom>
          <a:noFill/>
          <a:ln w="25400" cap="flat" cmpd="sng">
            <a:solidFill>
              <a:srgbClr val="0184C9"/>
            </a:solidFill>
            <a:prstDash val="solid"/>
            <a:round/>
            <a:headEnd type="none" w="sm" len="sm"/>
            <a:tailEnd type="none" w="sm" len="sm"/>
          </a:ln>
        </p:spPr>
      </p:cxnSp>
      <p:cxnSp>
        <p:nvCxnSpPr>
          <p:cNvPr id="281" name="Google Shape;281;g2da88d5c573_0_1574"/>
          <p:cNvCxnSpPr/>
          <p:nvPr/>
        </p:nvCxnSpPr>
        <p:spPr>
          <a:xfrm>
            <a:off x="6887632" y="2910608"/>
            <a:ext cx="338700" cy="0"/>
          </a:xfrm>
          <a:prstGeom prst="straightConnector1">
            <a:avLst/>
          </a:prstGeom>
          <a:noFill/>
          <a:ln w="25400" cap="flat" cmpd="sng">
            <a:solidFill>
              <a:srgbClr val="0184C9"/>
            </a:solidFill>
            <a:prstDash val="dash"/>
            <a:round/>
            <a:headEnd type="none" w="sm" len="sm"/>
            <a:tailEnd type="none" w="sm" len="sm"/>
          </a:ln>
        </p:spPr>
      </p:cxnSp>
      <p:cxnSp>
        <p:nvCxnSpPr>
          <p:cNvPr id="282" name="Google Shape;282;g2da88d5c573_0_1574"/>
          <p:cNvCxnSpPr/>
          <p:nvPr/>
        </p:nvCxnSpPr>
        <p:spPr>
          <a:xfrm>
            <a:off x="7230533" y="2910608"/>
            <a:ext cx="4961700" cy="0"/>
          </a:xfrm>
          <a:prstGeom prst="straightConnector1">
            <a:avLst/>
          </a:prstGeom>
          <a:noFill/>
          <a:ln w="25400" cap="flat" cmpd="sng">
            <a:solidFill>
              <a:srgbClr val="0184C9"/>
            </a:solidFill>
            <a:prstDash val="solid"/>
            <a:round/>
            <a:headEnd type="none" w="sm" len="sm"/>
            <a:tailEnd type="none" w="sm" len="sm"/>
          </a:ln>
        </p:spPr>
      </p:cxnSp>
      <p:cxnSp>
        <p:nvCxnSpPr>
          <p:cNvPr id="283" name="Google Shape;283;g2da88d5c573_0_1574"/>
          <p:cNvCxnSpPr/>
          <p:nvPr/>
        </p:nvCxnSpPr>
        <p:spPr>
          <a:xfrm>
            <a:off x="8792705" y="2897900"/>
            <a:ext cx="0" cy="1308000"/>
          </a:xfrm>
          <a:prstGeom prst="straightConnector1">
            <a:avLst/>
          </a:prstGeom>
          <a:noFill/>
          <a:ln w="25400" cap="flat" cmpd="sng">
            <a:solidFill>
              <a:srgbClr val="0184C9"/>
            </a:solidFill>
            <a:prstDash val="dash"/>
            <a:round/>
            <a:headEnd type="none" w="sm" len="sm"/>
            <a:tailEnd type="none" w="sm" len="sm"/>
          </a:ln>
        </p:spPr>
      </p:cxnSp>
      <p:cxnSp>
        <p:nvCxnSpPr>
          <p:cNvPr id="284" name="Google Shape;284;g2da88d5c573_0_1574"/>
          <p:cNvCxnSpPr/>
          <p:nvPr/>
        </p:nvCxnSpPr>
        <p:spPr>
          <a:xfrm>
            <a:off x="9647839" y="2897900"/>
            <a:ext cx="0" cy="1308000"/>
          </a:xfrm>
          <a:prstGeom prst="straightConnector1">
            <a:avLst/>
          </a:prstGeom>
          <a:noFill/>
          <a:ln w="25400" cap="flat" cmpd="sng">
            <a:solidFill>
              <a:srgbClr val="0184C9"/>
            </a:solidFill>
            <a:prstDash val="dash"/>
            <a:round/>
            <a:headEnd type="none" w="sm" len="sm"/>
            <a:tailEnd type="none" w="sm" len="sm"/>
          </a:ln>
        </p:spPr>
      </p:cxnSp>
      <p:cxnSp>
        <p:nvCxnSpPr>
          <p:cNvPr id="285" name="Google Shape;285;g2da88d5c573_0_1574"/>
          <p:cNvCxnSpPr/>
          <p:nvPr/>
        </p:nvCxnSpPr>
        <p:spPr>
          <a:xfrm>
            <a:off x="8792705" y="4189289"/>
            <a:ext cx="855300" cy="0"/>
          </a:xfrm>
          <a:prstGeom prst="straightConnector1">
            <a:avLst/>
          </a:prstGeom>
          <a:noFill/>
          <a:ln w="25400" cap="flat" cmpd="sng">
            <a:solidFill>
              <a:srgbClr val="0184C9"/>
            </a:solidFill>
            <a:prstDash val="dash"/>
            <a:round/>
            <a:headEnd type="none" w="sm" len="sm"/>
            <a:tailEnd type="none" w="sm" len="sm"/>
          </a:ln>
        </p:spPr>
      </p:cxnSp>
      <p:cxnSp>
        <p:nvCxnSpPr>
          <p:cNvPr id="286" name="Google Shape;286;g2da88d5c573_0_1574"/>
          <p:cNvCxnSpPr/>
          <p:nvPr/>
        </p:nvCxnSpPr>
        <p:spPr>
          <a:xfrm>
            <a:off x="9647839" y="4189289"/>
            <a:ext cx="937500" cy="0"/>
          </a:xfrm>
          <a:prstGeom prst="straightConnector1">
            <a:avLst/>
          </a:prstGeom>
          <a:noFill/>
          <a:ln w="25400" cap="flat" cmpd="sng">
            <a:solidFill>
              <a:srgbClr val="0184C9"/>
            </a:solidFill>
            <a:prstDash val="solid"/>
            <a:round/>
            <a:headEnd type="none" w="sm" len="sm"/>
            <a:tailEnd type="none" w="sm" len="sm"/>
          </a:ln>
        </p:spPr>
      </p:cxnSp>
      <p:cxnSp>
        <p:nvCxnSpPr>
          <p:cNvPr id="287" name="Google Shape;287;g2da88d5c573_0_1574"/>
          <p:cNvCxnSpPr/>
          <p:nvPr/>
        </p:nvCxnSpPr>
        <p:spPr>
          <a:xfrm>
            <a:off x="10567459" y="2910608"/>
            <a:ext cx="0" cy="2787600"/>
          </a:xfrm>
          <a:prstGeom prst="straightConnector1">
            <a:avLst/>
          </a:prstGeom>
          <a:noFill/>
          <a:ln w="25400" cap="flat" cmpd="sng">
            <a:solidFill>
              <a:srgbClr val="0184C9"/>
            </a:solidFill>
            <a:prstDash val="solid"/>
            <a:round/>
            <a:headEnd type="none" w="sm" len="sm"/>
            <a:tailEnd type="none" w="sm" len="sm"/>
          </a:ln>
        </p:spPr>
      </p:cxnSp>
      <p:cxnSp>
        <p:nvCxnSpPr>
          <p:cNvPr id="288" name="Google Shape;288;g2da88d5c573_0_1574"/>
          <p:cNvCxnSpPr/>
          <p:nvPr/>
        </p:nvCxnSpPr>
        <p:spPr>
          <a:xfrm>
            <a:off x="10585451" y="5681540"/>
            <a:ext cx="1606500" cy="0"/>
          </a:xfrm>
          <a:prstGeom prst="straightConnector1">
            <a:avLst/>
          </a:prstGeom>
          <a:noFill/>
          <a:ln w="25400" cap="flat" cmpd="sng">
            <a:solidFill>
              <a:srgbClr val="0184C9"/>
            </a:solidFill>
            <a:prstDash val="solid"/>
            <a:round/>
            <a:headEnd type="none" w="sm" len="sm"/>
            <a:tailEnd type="none" w="sm" len="sm"/>
          </a:ln>
        </p:spPr>
      </p:cxnSp>
      <p:cxnSp>
        <p:nvCxnSpPr>
          <p:cNvPr id="289" name="Google Shape;289;g2da88d5c573_0_1574"/>
          <p:cNvCxnSpPr/>
          <p:nvPr/>
        </p:nvCxnSpPr>
        <p:spPr>
          <a:xfrm>
            <a:off x="9647839" y="4189289"/>
            <a:ext cx="0" cy="1112700"/>
          </a:xfrm>
          <a:prstGeom prst="straightConnector1">
            <a:avLst/>
          </a:prstGeom>
          <a:noFill/>
          <a:ln w="25400" cap="flat" cmpd="sng">
            <a:solidFill>
              <a:srgbClr val="0184C9"/>
            </a:solidFill>
            <a:prstDash val="solid"/>
            <a:round/>
            <a:headEnd type="none" w="sm" len="sm"/>
            <a:tailEnd type="none" w="sm" len="sm"/>
          </a:ln>
        </p:spPr>
      </p:cxnSp>
      <p:cxnSp>
        <p:nvCxnSpPr>
          <p:cNvPr id="290" name="Google Shape;290;g2da88d5c573_0_1574"/>
          <p:cNvCxnSpPr/>
          <p:nvPr/>
        </p:nvCxnSpPr>
        <p:spPr>
          <a:xfrm>
            <a:off x="8911239" y="4189289"/>
            <a:ext cx="0" cy="1826400"/>
          </a:xfrm>
          <a:prstGeom prst="straightConnector1">
            <a:avLst/>
          </a:prstGeom>
          <a:noFill/>
          <a:ln w="25400" cap="flat" cmpd="sng">
            <a:solidFill>
              <a:srgbClr val="0184C9"/>
            </a:solidFill>
            <a:prstDash val="dash"/>
            <a:round/>
            <a:headEnd type="none" w="sm" len="sm"/>
            <a:tailEnd type="none" w="sm" len="sm"/>
          </a:ln>
        </p:spPr>
      </p:cxnSp>
      <p:cxnSp>
        <p:nvCxnSpPr>
          <p:cNvPr id="291" name="Google Shape;291;g2da88d5c573_0_1574"/>
          <p:cNvCxnSpPr/>
          <p:nvPr/>
        </p:nvCxnSpPr>
        <p:spPr>
          <a:xfrm>
            <a:off x="10858572" y="4189289"/>
            <a:ext cx="0" cy="1879200"/>
          </a:xfrm>
          <a:prstGeom prst="straightConnector1">
            <a:avLst/>
          </a:prstGeom>
          <a:noFill/>
          <a:ln w="25400" cap="flat" cmpd="sng">
            <a:solidFill>
              <a:srgbClr val="0184C9"/>
            </a:solidFill>
            <a:prstDash val="dash"/>
            <a:round/>
            <a:headEnd type="none" w="sm" len="sm"/>
            <a:tailEnd type="none" w="sm" len="sm"/>
          </a:ln>
        </p:spPr>
      </p:cxnSp>
      <p:cxnSp>
        <p:nvCxnSpPr>
          <p:cNvPr id="292" name="Google Shape;292;g2da88d5c573_0_1574"/>
          <p:cNvCxnSpPr/>
          <p:nvPr/>
        </p:nvCxnSpPr>
        <p:spPr>
          <a:xfrm>
            <a:off x="10502973" y="4189289"/>
            <a:ext cx="383100" cy="0"/>
          </a:xfrm>
          <a:prstGeom prst="straightConnector1">
            <a:avLst/>
          </a:prstGeom>
          <a:noFill/>
          <a:ln w="25400" cap="flat" cmpd="sng">
            <a:solidFill>
              <a:srgbClr val="0184C9"/>
            </a:solidFill>
            <a:prstDash val="dash"/>
            <a:round/>
            <a:headEnd type="none" w="sm" len="sm"/>
            <a:tailEnd type="none" w="sm" len="sm"/>
          </a:ln>
        </p:spPr>
      </p:cxnSp>
      <p:cxnSp>
        <p:nvCxnSpPr>
          <p:cNvPr id="293" name="Google Shape;293;g2da88d5c573_0_1574"/>
          <p:cNvCxnSpPr/>
          <p:nvPr/>
        </p:nvCxnSpPr>
        <p:spPr>
          <a:xfrm>
            <a:off x="9683823" y="1372751"/>
            <a:ext cx="1056000" cy="0"/>
          </a:xfrm>
          <a:prstGeom prst="straightConnector1">
            <a:avLst/>
          </a:prstGeom>
          <a:noFill/>
          <a:ln w="25400" cap="flat" cmpd="sng">
            <a:solidFill>
              <a:srgbClr val="0184C9"/>
            </a:solidFill>
            <a:prstDash val="solid"/>
            <a:round/>
            <a:headEnd type="none" w="sm" len="sm"/>
            <a:tailEnd type="none" w="sm" len="sm"/>
          </a:ln>
        </p:spPr>
      </p:cxnSp>
      <p:cxnSp>
        <p:nvCxnSpPr>
          <p:cNvPr id="294" name="Google Shape;294;g2da88d5c573_0_1574"/>
          <p:cNvCxnSpPr/>
          <p:nvPr/>
        </p:nvCxnSpPr>
        <p:spPr>
          <a:xfrm rot="10800000" flipH="1">
            <a:off x="9110133" y="1363100"/>
            <a:ext cx="589200" cy="1534800"/>
          </a:xfrm>
          <a:prstGeom prst="straightConnector1">
            <a:avLst/>
          </a:prstGeom>
          <a:noFill/>
          <a:ln w="25400" cap="flat" cmpd="sng">
            <a:solidFill>
              <a:srgbClr val="0184C9"/>
            </a:solidFill>
            <a:prstDash val="solid"/>
            <a:round/>
            <a:headEnd type="none" w="sm" len="sm"/>
            <a:tailEnd type="none" w="sm" len="sm"/>
          </a:ln>
        </p:spPr>
      </p:cxnSp>
      <p:cxnSp>
        <p:nvCxnSpPr>
          <p:cNvPr id="295" name="Google Shape;295;g2da88d5c573_0_1574"/>
          <p:cNvCxnSpPr/>
          <p:nvPr/>
        </p:nvCxnSpPr>
        <p:spPr>
          <a:xfrm rot="10800000" flipH="1">
            <a:off x="10140951" y="1378188"/>
            <a:ext cx="585300" cy="1524300"/>
          </a:xfrm>
          <a:prstGeom prst="straightConnector1">
            <a:avLst/>
          </a:prstGeom>
          <a:noFill/>
          <a:ln w="25400" cap="flat" cmpd="sng">
            <a:solidFill>
              <a:srgbClr val="0184C9"/>
            </a:solidFill>
            <a:prstDash val="solid"/>
            <a:round/>
            <a:headEnd type="none" w="sm" len="sm"/>
            <a:tailEnd type="none" w="sm" len="sm"/>
          </a:ln>
        </p:spPr>
      </p:cxnSp>
      <p:cxnSp>
        <p:nvCxnSpPr>
          <p:cNvPr id="296" name="Google Shape;296;g2da88d5c573_0_1574"/>
          <p:cNvCxnSpPr/>
          <p:nvPr/>
        </p:nvCxnSpPr>
        <p:spPr>
          <a:xfrm>
            <a:off x="5180545" y="563033"/>
            <a:ext cx="1848000" cy="0"/>
          </a:xfrm>
          <a:prstGeom prst="straightConnector1">
            <a:avLst/>
          </a:prstGeom>
          <a:noFill/>
          <a:ln w="25400" cap="flat" cmpd="sng">
            <a:solidFill>
              <a:srgbClr val="0184C9"/>
            </a:solidFill>
            <a:prstDash val="dash"/>
            <a:round/>
            <a:headEnd type="none" w="sm" len="sm"/>
            <a:tailEnd type="none" w="sm" len="sm"/>
          </a:ln>
        </p:spPr>
      </p:cxnSp>
      <p:cxnSp>
        <p:nvCxnSpPr>
          <p:cNvPr id="297" name="Google Shape;297;g2da88d5c573_0_1574"/>
          <p:cNvCxnSpPr/>
          <p:nvPr/>
        </p:nvCxnSpPr>
        <p:spPr>
          <a:xfrm>
            <a:off x="7027744" y="546100"/>
            <a:ext cx="0" cy="766500"/>
          </a:xfrm>
          <a:prstGeom prst="straightConnector1">
            <a:avLst/>
          </a:prstGeom>
          <a:noFill/>
          <a:ln w="25400" cap="flat" cmpd="sng">
            <a:solidFill>
              <a:srgbClr val="0184C9"/>
            </a:solidFill>
            <a:prstDash val="dash"/>
            <a:round/>
            <a:headEnd type="none" w="sm" len="sm"/>
            <a:tailEnd type="none" w="sm" len="sm"/>
          </a:ln>
        </p:spPr>
      </p:cxnSp>
      <p:cxnSp>
        <p:nvCxnSpPr>
          <p:cNvPr id="298" name="Google Shape;298;g2da88d5c573_0_1574"/>
          <p:cNvCxnSpPr/>
          <p:nvPr/>
        </p:nvCxnSpPr>
        <p:spPr>
          <a:xfrm>
            <a:off x="5129095" y="546100"/>
            <a:ext cx="0" cy="783300"/>
          </a:xfrm>
          <a:prstGeom prst="straightConnector1">
            <a:avLst/>
          </a:prstGeom>
          <a:noFill/>
          <a:ln w="25400" cap="flat" cmpd="sng">
            <a:solidFill>
              <a:srgbClr val="0184C9"/>
            </a:solidFill>
            <a:prstDash val="dash"/>
            <a:round/>
            <a:headEnd type="none" w="sm" len="sm"/>
            <a:tailEnd type="none" w="sm" len="sm"/>
          </a:ln>
        </p:spPr>
      </p:cxnSp>
      <p:cxnSp>
        <p:nvCxnSpPr>
          <p:cNvPr id="299" name="Google Shape;299;g2da88d5c573_0_1574"/>
          <p:cNvCxnSpPr/>
          <p:nvPr/>
        </p:nvCxnSpPr>
        <p:spPr>
          <a:xfrm>
            <a:off x="5121905" y="563033"/>
            <a:ext cx="89100" cy="0"/>
          </a:xfrm>
          <a:prstGeom prst="straightConnector1">
            <a:avLst/>
          </a:prstGeom>
          <a:noFill/>
          <a:ln w="25400" cap="flat" cmpd="sng">
            <a:solidFill>
              <a:srgbClr val="0184C9"/>
            </a:solidFill>
            <a:prstDash val="solid"/>
            <a:round/>
            <a:headEnd type="none" w="sm" len="sm"/>
            <a:tailEnd type="none" w="sm" len="sm"/>
          </a:ln>
        </p:spPr>
      </p:cxnSp>
      <p:cxnSp>
        <p:nvCxnSpPr>
          <p:cNvPr id="300" name="Google Shape;300;g2da88d5c573_0_1574"/>
          <p:cNvCxnSpPr/>
          <p:nvPr/>
        </p:nvCxnSpPr>
        <p:spPr>
          <a:xfrm>
            <a:off x="6938416" y="563033"/>
            <a:ext cx="89100" cy="0"/>
          </a:xfrm>
          <a:prstGeom prst="straightConnector1">
            <a:avLst/>
          </a:prstGeom>
          <a:noFill/>
          <a:ln w="25400" cap="flat" cmpd="sng">
            <a:solidFill>
              <a:srgbClr val="0184C9"/>
            </a:solidFill>
            <a:prstDash val="solid"/>
            <a:round/>
            <a:headEnd type="none" w="sm" len="sm"/>
            <a:tailEnd type="none" w="sm" len="sm"/>
          </a:ln>
        </p:spPr>
      </p:cxnSp>
      <p:cxnSp>
        <p:nvCxnSpPr>
          <p:cNvPr id="301" name="Google Shape;301;g2da88d5c573_0_1574"/>
          <p:cNvCxnSpPr/>
          <p:nvPr/>
        </p:nvCxnSpPr>
        <p:spPr>
          <a:xfrm>
            <a:off x="4077928" y="961833"/>
            <a:ext cx="89100" cy="0"/>
          </a:xfrm>
          <a:prstGeom prst="straightConnector1">
            <a:avLst/>
          </a:prstGeom>
          <a:noFill/>
          <a:ln w="25400" cap="flat" cmpd="sng">
            <a:solidFill>
              <a:srgbClr val="0184C9"/>
            </a:solidFill>
            <a:prstDash val="solid"/>
            <a:round/>
            <a:headEnd type="none" w="sm" len="sm"/>
            <a:tailEnd type="none" w="sm" len="sm"/>
          </a:ln>
        </p:spPr>
      </p:cxnSp>
      <p:sp>
        <p:nvSpPr>
          <p:cNvPr id="302" name="Google Shape;302;g2da88d5c573_0_1574"/>
          <p:cNvSpPr/>
          <p:nvPr/>
        </p:nvSpPr>
        <p:spPr>
          <a:xfrm>
            <a:off x="2429979" y="1285285"/>
            <a:ext cx="9609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CIOOS</a:t>
            </a:r>
            <a:endParaRPr sz="1600" b="1" i="0" u="none" strike="noStrike" cap="none">
              <a:solidFill>
                <a:schemeClr val="lt1"/>
              </a:solidFill>
              <a:latin typeface="Arial"/>
              <a:ea typeface="Arial"/>
              <a:cs typeface="Arial"/>
              <a:sym typeface="Arial"/>
            </a:endParaRPr>
          </a:p>
        </p:txBody>
      </p:sp>
      <p:sp>
        <p:nvSpPr>
          <p:cNvPr id="303" name="Google Shape;303;g2da88d5c573_0_1574"/>
          <p:cNvSpPr/>
          <p:nvPr/>
        </p:nvSpPr>
        <p:spPr>
          <a:xfrm>
            <a:off x="2104275" y="2149199"/>
            <a:ext cx="11301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US IOOS</a:t>
            </a:r>
            <a:endParaRPr sz="1600" b="1" i="0" u="none" strike="noStrike" cap="none">
              <a:solidFill>
                <a:schemeClr val="lt1"/>
              </a:solidFill>
              <a:latin typeface="Arial"/>
              <a:ea typeface="Arial"/>
              <a:cs typeface="Arial"/>
              <a:sym typeface="Arial"/>
            </a:endParaRPr>
          </a:p>
        </p:txBody>
      </p:sp>
      <p:sp>
        <p:nvSpPr>
          <p:cNvPr id="304" name="Google Shape;304;g2da88d5c573_0_1574"/>
          <p:cNvSpPr/>
          <p:nvPr/>
        </p:nvSpPr>
        <p:spPr>
          <a:xfrm>
            <a:off x="2768561" y="2873192"/>
            <a:ext cx="1316700" cy="5208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IOCARIBE-GOOS</a:t>
            </a:r>
            <a:endParaRPr sz="1600" b="1" i="0" u="none" strike="noStrike" cap="none">
              <a:solidFill>
                <a:schemeClr val="lt1"/>
              </a:solidFill>
              <a:latin typeface="Arial"/>
              <a:ea typeface="Arial"/>
              <a:cs typeface="Arial"/>
              <a:sym typeface="Arial"/>
            </a:endParaRPr>
          </a:p>
        </p:txBody>
      </p:sp>
      <p:sp>
        <p:nvSpPr>
          <p:cNvPr id="305" name="Google Shape;305;g2da88d5c573_0_1574"/>
          <p:cNvSpPr/>
          <p:nvPr/>
        </p:nvSpPr>
        <p:spPr>
          <a:xfrm>
            <a:off x="2685813" y="4555520"/>
            <a:ext cx="10140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GRASP</a:t>
            </a:r>
            <a:endParaRPr sz="1600" b="1" i="0" u="none" strike="noStrike" cap="none">
              <a:solidFill>
                <a:schemeClr val="lt1"/>
              </a:solidFill>
              <a:latin typeface="Arial"/>
              <a:ea typeface="Arial"/>
              <a:cs typeface="Arial"/>
              <a:sym typeface="Arial"/>
            </a:endParaRPr>
          </a:p>
        </p:txBody>
      </p:sp>
      <p:sp>
        <p:nvSpPr>
          <p:cNvPr id="306" name="Google Shape;306;g2da88d5c573_0_1574"/>
          <p:cNvSpPr/>
          <p:nvPr/>
        </p:nvSpPr>
        <p:spPr>
          <a:xfrm>
            <a:off x="3527357" y="4158244"/>
            <a:ext cx="1555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OCEANTLAN</a:t>
            </a:r>
            <a:endParaRPr sz="1600" b="1" i="0" u="none" strike="noStrike" cap="none">
              <a:solidFill>
                <a:schemeClr val="lt1"/>
              </a:solidFill>
              <a:latin typeface="Arial"/>
              <a:ea typeface="Arial"/>
              <a:cs typeface="Arial"/>
              <a:sym typeface="Arial"/>
            </a:endParaRPr>
          </a:p>
        </p:txBody>
      </p:sp>
      <p:sp>
        <p:nvSpPr>
          <p:cNvPr id="307" name="Google Shape;307;g2da88d5c573_0_1574"/>
          <p:cNvSpPr/>
          <p:nvPr/>
        </p:nvSpPr>
        <p:spPr>
          <a:xfrm>
            <a:off x="5105996" y="3473635"/>
            <a:ext cx="15672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GOOS-Africa</a:t>
            </a:r>
            <a:endParaRPr sz="1600" b="1" i="0" u="none" strike="noStrike" cap="none">
              <a:solidFill>
                <a:schemeClr val="lt1"/>
              </a:solidFill>
              <a:latin typeface="Arial"/>
              <a:ea typeface="Arial"/>
              <a:cs typeface="Arial"/>
              <a:sym typeface="Arial"/>
            </a:endParaRPr>
          </a:p>
        </p:txBody>
      </p:sp>
      <p:sp>
        <p:nvSpPr>
          <p:cNvPr id="308" name="Google Shape;308;g2da88d5c573_0_1574"/>
          <p:cNvSpPr/>
          <p:nvPr/>
        </p:nvSpPr>
        <p:spPr>
          <a:xfrm>
            <a:off x="5211233" y="2149663"/>
            <a:ext cx="1363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MONGOOS</a:t>
            </a:r>
            <a:endParaRPr sz="1600" b="1" i="0" u="none" strike="noStrike" cap="none">
              <a:solidFill>
                <a:schemeClr val="lt1"/>
              </a:solidFill>
              <a:latin typeface="Arial"/>
              <a:ea typeface="Arial"/>
              <a:cs typeface="Arial"/>
              <a:sym typeface="Arial"/>
            </a:endParaRPr>
          </a:p>
        </p:txBody>
      </p:sp>
      <p:sp>
        <p:nvSpPr>
          <p:cNvPr id="309" name="Google Shape;309;g2da88d5c573_0_1574"/>
          <p:cNvSpPr/>
          <p:nvPr/>
        </p:nvSpPr>
        <p:spPr>
          <a:xfrm>
            <a:off x="5419424" y="1142749"/>
            <a:ext cx="13572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EuroGOOS</a:t>
            </a:r>
            <a:endParaRPr sz="1600" b="1" i="0" u="none" strike="noStrike" cap="none">
              <a:solidFill>
                <a:schemeClr val="lt1"/>
              </a:solidFill>
              <a:latin typeface="Arial"/>
              <a:ea typeface="Arial"/>
              <a:cs typeface="Arial"/>
              <a:sym typeface="Arial"/>
            </a:endParaRPr>
          </a:p>
        </p:txBody>
      </p:sp>
      <p:sp>
        <p:nvSpPr>
          <p:cNvPr id="310" name="Google Shape;310;g2da88d5c573_0_1574"/>
          <p:cNvSpPr/>
          <p:nvPr/>
        </p:nvSpPr>
        <p:spPr>
          <a:xfrm>
            <a:off x="7493705" y="4016411"/>
            <a:ext cx="13572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IOGOOS</a:t>
            </a:r>
            <a:endParaRPr sz="1600" b="1" i="0" u="none" strike="noStrike" cap="none">
              <a:solidFill>
                <a:schemeClr val="lt1"/>
              </a:solidFill>
              <a:latin typeface="Arial"/>
              <a:ea typeface="Arial"/>
              <a:cs typeface="Arial"/>
              <a:sym typeface="Arial"/>
            </a:endParaRPr>
          </a:p>
        </p:txBody>
      </p:sp>
      <p:sp>
        <p:nvSpPr>
          <p:cNvPr id="311" name="Google Shape;311;g2da88d5c573_0_1574"/>
          <p:cNvSpPr/>
          <p:nvPr/>
        </p:nvSpPr>
        <p:spPr>
          <a:xfrm>
            <a:off x="8983005" y="3407432"/>
            <a:ext cx="13296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SEAGOOS</a:t>
            </a:r>
            <a:endParaRPr sz="1600" b="1" i="0" u="none" strike="noStrike" cap="none">
              <a:solidFill>
                <a:schemeClr val="lt1"/>
              </a:solidFill>
              <a:latin typeface="Arial"/>
              <a:ea typeface="Arial"/>
              <a:cs typeface="Arial"/>
              <a:sym typeface="Arial"/>
            </a:endParaRPr>
          </a:p>
        </p:txBody>
      </p:sp>
      <p:sp>
        <p:nvSpPr>
          <p:cNvPr id="312" name="Google Shape;312;g2da88d5c573_0_1574"/>
          <p:cNvSpPr/>
          <p:nvPr/>
        </p:nvSpPr>
        <p:spPr>
          <a:xfrm>
            <a:off x="9462480" y="4870679"/>
            <a:ext cx="8100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IMOS</a:t>
            </a:r>
            <a:endParaRPr sz="1600" b="1" i="0" u="none" strike="noStrike" cap="none">
              <a:solidFill>
                <a:schemeClr val="lt1"/>
              </a:solidFill>
              <a:latin typeface="Arial"/>
              <a:ea typeface="Arial"/>
              <a:cs typeface="Arial"/>
              <a:sym typeface="Arial"/>
            </a:endParaRPr>
          </a:p>
        </p:txBody>
      </p:sp>
      <p:sp>
        <p:nvSpPr>
          <p:cNvPr id="313" name="Google Shape;313;g2da88d5c573_0_1574"/>
          <p:cNvSpPr/>
          <p:nvPr/>
        </p:nvSpPr>
        <p:spPr>
          <a:xfrm>
            <a:off x="10822248" y="4014353"/>
            <a:ext cx="1169100" cy="330300"/>
          </a:xfrm>
          <a:prstGeom prst="roundRect">
            <a:avLst>
              <a:gd name="adj" fmla="val 16667"/>
            </a:avLst>
          </a:prstGeom>
          <a:solidFill>
            <a:srgbClr val="00B05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PI-GOOS</a:t>
            </a:r>
            <a:endParaRPr sz="1600" b="1" i="0" u="none" strike="noStrike" cap="none">
              <a:solidFill>
                <a:schemeClr val="lt1"/>
              </a:solidFill>
              <a:latin typeface="Arial"/>
              <a:ea typeface="Arial"/>
              <a:cs typeface="Arial"/>
              <a:sym typeface="Arial"/>
            </a:endParaRPr>
          </a:p>
        </p:txBody>
      </p:sp>
      <p:sp>
        <p:nvSpPr>
          <p:cNvPr id="314" name="Google Shape;314;g2da88d5c573_0_1574"/>
          <p:cNvSpPr/>
          <p:nvPr/>
        </p:nvSpPr>
        <p:spPr>
          <a:xfrm>
            <a:off x="7793641" y="571475"/>
            <a:ext cx="19860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SAON </a:t>
            </a:r>
            <a:r>
              <a:rPr lang="en-GB" sz="1600" b="1">
                <a:solidFill>
                  <a:schemeClr val="lt1"/>
                </a:solidFill>
              </a:rPr>
              <a:t>(Arctic TT)</a:t>
            </a:r>
            <a:endParaRPr sz="1600" b="1" i="0" u="none" strike="noStrike" cap="none">
              <a:solidFill>
                <a:schemeClr val="lt1"/>
              </a:solidFill>
              <a:latin typeface="Arial"/>
              <a:ea typeface="Arial"/>
              <a:cs typeface="Arial"/>
              <a:sym typeface="Arial"/>
            </a:endParaRPr>
          </a:p>
        </p:txBody>
      </p:sp>
      <p:sp>
        <p:nvSpPr>
          <p:cNvPr id="315" name="Google Shape;315;g2da88d5c573_0_1574"/>
          <p:cNvSpPr/>
          <p:nvPr/>
        </p:nvSpPr>
        <p:spPr>
          <a:xfrm>
            <a:off x="5333017" y="5375751"/>
            <a:ext cx="10197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SAEON</a:t>
            </a:r>
            <a:endParaRPr sz="1600" b="1" i="0" u="none" strike="noStrike" cap="none">
              <a:solidFill>
                <a:schemeClr val="lt1"/>
              </a:solidFill>
              <a:latin typeface="Arial"/>
              <a:ea typeface="Arial"/>
              <a:cs typeface="Arial"/>
              <a:sym typeface="Arial"/>
            </a:endParaRPr>
          </a:p>
        </p:txBody>
      </p:sp>
      <p:sp>
        <p:nvSpPr>
          <p:cNvPr id="316" name="Google Shape;316;g2da88d5c573_0_1574"/>
          <p:cNvSpPr/>
          <p:nvPr/>
        </p:nvSpPr>
        <p:spPr>
          <a:xfrm>
            <a:off x="5403841" y="6272068"/>
            <a:ext cx="876300" cy="330300"/>
          </a:xfrm>
          <a:prstGeom prst="roundRect">
            <a:avLst>
              <a:gd name="adj" fmla="val 16667"/>
            </a:avLst>
          </a:prstGeom>
          <a:solidFill>
            <a:srgbClr val="769B4E"/>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SOOS</a:t>
            </a:r>
            <a:endParaRPr sz="1600" b="1" i="0" u="none" strike="noStrike" cap="none">
              <a:solidFill>
                <a:schemeClr val="lt1"/>
              </a:solidFill>
              <a:latin typeface="Arial"/>
              <a:ea typeface="Arial"/>
              <a:cs typeface="Arial"/>
              <a:sym typeface="Arial"/>
            </a:endParaRPr>
          </a:p>
        </p:txBody>
      </p:sp>
      <p:sp>
        <p:nvSpPr>
          <p:cNvPr id="317" name="Google Shape;317;g2da88d5c573_0_1574"/>
          <p:cNvSpPr/>
          <p:nvPr/>
        </p:nvSpPr>
        <p:spPr>
          <a:xfrm>
            <a:off x="7064009" y="1778303"/>
            <a:ext cx="1363200" cy="5781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Black Sea GOOS</a:t>
            </a:r>
            <a:endParaRPr sz="1600" b="1" i="0" u="none" strike="noStrike" cap="none">
              <a:solidFill>
                <a:schemeClr val="lt1"/>
              </a:solidFill>
              <a:latin typeface="Arial"/>
              <a:ea typeface="Arial"/>
              <a:cs typeface="Arial"/>
              <a:sym typeface="Arial"/>
            </a:endParaRPr>
          </a:p>
        </p:txBody>
      </p:sp>
      <p:sp>
        <p:nvSpPr>
          <p:cNvPr id="318" name="Google Shape;318;g2da88d5c573_0_1574"/>
          <p:cNvSpPr/>
          <p:nvPr/>
        </p:nvSpPr>
        <p:spPr>
          <a:xfrm>
            <a:off x="10381563" y="1710515"/>
            <a:ext cx="1499100" cy="330300"/>
          </a:xfrm>
          <a:prstGeom prst="roundRect">
            <a:avLst>
              <a:gd name="adj" fmla="val 16667"/>
            </a:avLst>
          </a:prstGeom>
          <a:solidFill>
            <a:srgbClr val="EA891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Arial"/>
                <a:ea typeface="Arial"/>
                <a:cs typeface="Arial"/>
                <a:sym typeface="Arial"/>
              </a:rPr>
              <a:t>NEARGOOS</a:t>
            </a:r>
            <a:endParaRPr sz="1600" b="1" i="0" u="none" strike="noStrike" cap="none">
              <a:solidFill>
                <a:schemeClr val="lt1"/>
              </a:solidFill>
              <a:latin typeface="Arial"/>
              <a:ea typeface="Arial"/>
              <a:cs typeface="Arial"/>
              <a:sym typeface="Arial"/>
            </a:endParaRPr>
          </a:p>
        </p:txBody>
      </p:sp>
      <p:sp>
        <p:nvSpPr>
          <p:cNvPr id="319" name="Google Shape;319;g2da88d5c573_0_1574"/>
          <p:cNvSpPr txBox="1"/>
          <p:nvPr/>
        </p:nvSpPr>
        <p:spPr>
          <a:xfrm>
            <a:off x="490036" y="3309067"/>
            <a:ext cx="1503300" cy="153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1" i="0" u="none" strike="noStrike" cap="none">
                <a:solidFill>
                  <a:srgbClr val="184596"/>
                </a:solidFill>
                <a:highlight>
                  <a:schemeClr val="lt1"/>
                </a:highlight>
                <a:latin typeface="Arial"/>
                <a:ea typeface="Arial"/>
                <a:cs typeface="Arial"/>
                <a:sym typeface="Arial"/>
              </a:rPr>
              <a:t>76 GOOS National Focal Points</a:t>
            </a:r>
            <a:endParaRPr sz="2400" b="0" i="0" u="none" strike="noStrike" cap="none">
              <a:solidFill>
                <a:srgbClr val="184596"/>
              </a:solidFill>
              <a:highlight>
                <a:schemeClr val="lt1"/>
              </a:highlight>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1000"/>
                                        <p:tgtEl>
                                          <p:spTgt spid="233"/>
                                        </p:tgtEl>
                                      </p:cBhvr>
                                    </p:animEffect>
                                  </p:childTnLst>
                                </p:cTn>
                              </p:par>
                              <p:par>
                                <p:cTn id="11" presetID="10" presetClass="entr" presetSubtype="0" fill="hold" nodeType="withEffect">
                                  <p:stCondLst>
                                    <p:cond delay="0"/>
                                  </p:stCondLst>
                                  <p:childTnLst>
                                    <p:set>
                                      <p:cBhvr>
                                        <p:cTn id="12" dur="1" fill="hold">
                                          <p:stCondLst>
                                            <p:cond delay="0"/>
                                          </p:stCondLst>
                                        </p:cTn>
                                        <p:tgtEl>
                                          <p:spTgt spid="234"/>
                                        </p:tgtEl>
                                        <p:attrNameLst>
                                          <p:attrName>style.visibility</p:attrName>
                                        </p:attrNameLst>
                                      </p:cBhvr>
                                      <p:to>
                                        <p:strVal val="visible"/>
                                      </p:to>
                                    </p:set>
                                    <p:animEffect transition="in" filter="fade">
                                      <p:cBhvr>
                                        <p:cTn id="13" dur="1000"/>
                                        <p:tgtEl>
                                          <p:spTgt spid="234"/>
                                        </p:tgtEl>
                                      </p:cBhvr>
                                    </p:animEffect>
                                  </p:childTnLst>
                                </p:cTn>
                              </p:par>
                              <p:par>
                                <p:cTn id="14" presetID="10" presetClass="entr" presetSubtype="0" fill="hold" nodeType="withEffect">
                                  <p:stCondLst>
                                    <p:cond delay="0"/>
                                  </p:stCondLst>
                                  <p:childTnLst>
                                    <p:set>
                                      <p:cBhvr>
                                        <p:cTn id="15" dur="1" fill="hold">
                                          <p:stCondLst>
                                            <p:cond delay="0"/>
                                          </p:stCondLst>
                                        </p:cTn>
                                        <p:tgtEl>
                                          <p:spTgt spid="235"/>
                                        </p:tgtEl>
                                        <p:attrNameLst>
                                          <p:attrName>style.visibility</p:attrName>
                                        </p:attrNameLst>
                                      </p:cBhvr>
                                      <p:to>
                                        <p:strVal val="visible"/>
                                      </p:to>
                                    </p:set>
                                    <p:animEffect transition="in" filter="fade">
                                      <p:cBhvr>
                                        <p:cTn id="16" dur="1000"/>
                                        <p:tgtEl>
                                          <p:spTgt spid="235"/>
                                        </p:tgtEl>
                                      </p:cBhvr>
                                    </p:animEffect>
                                  </p:childTnLst>
                                </p:cTn>
                              </p:par>
                              <p:par>
                                <p:cTn id="17" presetID="10" presetClass="entr" presetSubtype="0" fill="hold" nodeType="withEffect">
                                  <p:stCondLst>
                                    <p:cond delay="0"/>
                                  </p:stCondLst>
                                  <p:childTnLst>
                                    <p:set>
                                      <p:cBhvr>
                                        <p:cTn id="18" dur="1" fill="hold">
                                          <p:stCondLst>
                                            <p:cond delay="0"/>
                                          </p:stCondLst>
                                        </p:cTn>
                                        <p:tgtEl>
                                          <p:spTgt spid="236"/>
                                        </p:tgtEl>
                                        <p:attrNameLst>
                                          <p:attrName>style.visibility</p:attrName>
                                        </p:attrNameLst>
                                      </p:cBhvr>
                                      <p:to>
                                        <p:strVal val="visible"/>
                                      </p:to>
                                    </p:set>
                                    <p:animEffect transition="in" filter="fade">
                                      <p:cBhvr>
                                        <p:cTn id="19" dur="1000"/>
                                        <p:tgtEl>
                                          <p:spTgt spid="236"/>
                                        </p:tgtEl>
                                      </p:cBhvr>
                                    </p:animEffect>
                                  </p:childTnLst>
                                </p:cTn>
                              </p:par>
                              <p:par>
                                <p:cTn id="20" presetID="10" presetClass="entr" presetSubtype="0" fill="hold" nodeType="with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1000"/>
                                        <p:tgtEl>
                                          <p:spTgt spid="237"/>
                                        </p:tgtEl>
                                      </p:cBhvr>
                                    </p:animEffect>
                                  </p:childTnLst>
                                </p:cTn>
                              </p:par>
                              <p:par>
                                <p:cTn id="23" presetID="10" presetClass="entr" presetSubtype="0" fill="hold" nodeType="withEffect">
                                  <p:stCondLst>
                                    <p:cond delay="0"/>
                                  </p:stCondLst>
                                  <p:childTnLst>
                                    <p:set>
                                      <p:cBhvr>
                                        <p:cTn id="24" dur="1" fill="hold">
                                          <p:stCondLst>
                                            <p:cond delay="0"/>
                                          </p:stCondLst>
                                        </p:cTn>
                                        <p:tgtEl>
                                          <p:spTgt spid="238"/>
                                        </p:tgtEl>
                                        <p:attrNameLst>
                                          <p:attrName>style.visibility</p:attrName>
                                        </p:attrNameLst>
                                      </p:cBhvr>
                                      <p:to>
                                        <p:strVal val="visible"/>
                                      </p:to>
                                    </p:set>
                                    <p:animEffect transition="in" filter="fade">
                                      <p:cBhvr>
                                        <p:cTn id="25" dur="1000"/>
                                        <p:tgtEl>
                                          <p:spTgt spid="238"/>
                                        </p:tgtEl>
                                      </p:cBhvr>
                                    </p:animEffect>
                                  </p:childTnLst>
                                </p:cTn>
                              </p:par>
                              <p:par>
                                <p:cTn id="26" presetID="10" presetClass="entr" presetSubtype="0" fill="hold" nodeType="withEffect">
                                  <p:stCondLst>
                                    <p:cond delay="0"/>
                                  </p:stCondLst>
                                  <p:childTnLst>
                                    <p:set>
                                      <p:cBhvr>
                                        <p:cTn id="27" dur="1" fill="hold">
                                          <p:stCondLst>
                                            <p:cond delay="0"/>
                                          </p:stCondLst>
                                        </p:cTn>
                                        <p:tgtEl>
                                          <p:spTgt spid="239"/>
                                        </p:tgtEl>
                                        <p:attrNameLst>
                                          <p:attrName>style.visibility</p:attrName>
                                        </p:attrNameLst>
                                      </p:cBhvr>
                                      <p:to>
                                        <p:strVal val="visible"/>
                                      </p:to>
                                    </p:set>
                                    <p:animEffect transition="in" filter="fade">
                                      <p:cBhvr>
                                        <p:cTn id="28" dur="1000"/>
                                        <p:tgtEl>
                                          <p:spTgt spid="239"/>
                                        </p:tgtEl>
                                      </p:cBhvr>
                                    </p:animEffect>
                                  </p:childTnLst>
                                </p:cTn>
                              </p:par>
                              <p:par>
                                <p:cTn id="29" presetID="10" presetClass="entr" presetSubtype="0" fill="hold" nodeType="withEffect">
                                  <p:stCondLst>
                                    <p:cond delay="0"/>
                                  </p:stCondLst>
                                  <p:childTnLst>
                                    <p:set>
                                      <p:cBhvr>
                                        <p:cTn id="30" dur="1" fill="hold">
                                          <p:stCondLst>
                                            <p:cond delay="0"/>
                                          </p:stCondLst>
                                        </p:cTn>
                                        <p:tgtEl>
                                          <p:spTgt spid="240"/>
                                        </p:tgtEl>
                                        <p:attrNameLst>
                                          <p:attrName>style.visibility</p:attrName>
                                        </p:attrNameLst>
                                      </p:cBhvr>
                                      <p:to>
                                        <p:strVal val="visible"/>
                                      </p:to>
                                    </p:set>
                                    <p:animEffect transition="in" filter="fade">
                                      <p:cBhvr>
                                        <p:cTn id="31" dur="1000"/>
                                        <p:tgtEl>
                                          <p:spTgt spid="240"/>
                                        </p:tgtEl>
                                      </p:cBhvr>
                                    </p:animEffect>
                                  </p:childTnLst>
                                </p:cTn>
                              </p:par>
                              <p:par>
                                <p:cTn id="32" presetID="10" presetClass="entr" presetSubtype="0" fill="hold" nodeType="withEffect">
                                  <p:stCondLst>
                                    <p:cond delay="0"/>
                                  </p:stCondLst>
                                  <p:childTnLst>
                                    <p:set>
                                      <p:cBhvr>
                                        <p:cTn id="33" dur="1" fill="hold">
                                          <p:stCondLst>
                                            <p:cond delay="0"/>
                                          </p:stCondLst>
                                        </p:cTn>
                                        <p:tgtEl>
                                          <p:spTgt spid="241"/>
                                        </p:tgtEl>
                                        <p:attrNameLst>
                                          <p:attrName>style.visibility</p:attrName>
                                        </p:attrNameLst>
                                      </p:cBhvr>
                                      <p:to>
                                        <p:strVal val="visible"/>
                                      </p:to>
                                    </p:set>
                                    <p:animEffect transition="in" filter="fade">
                                      <p:cBhvr>
                                        <p:cTn id="34" dur="1000"/>
                                        <p:tgtEl>
                                          <p:spTgt spid="241"/>
                                        </p:tgtEl>
                                      </p:cBhvr>
                                    </p:animEffect>
                                  </p:childTnLst>
                                </p:cTn>
                              </p:par>
                              <p:par>
                                <p:cTn id="35" presetID="10" presetClass="entr" presetSubtype="0" fill="hold" nodeType="withEffect">
                                  <p:stCondLst>
                                    <p:cond delay="0"/>
                                  </p:stCondLst>
                                  <p:childTnLst>
                                    <p:set>
                                      <p:cBhvr>
                                        <p:cTn id="36" dur="1" fill="hold">
                                          <p:stCondLst>
                                            <p:cond delay="0"/>
                                          </p:stCondLst>
                                        </p:cTn>
                                        <p:tgtEl>
                                          <p:spTgt spid="242"/>
                                        </p:tgtEl>
                                        <p:attrNameLst>
                                          <p:attrName>style.visibility</p:attrName>
                                        </p:attrNameLst>
                                      </p:cBhvr>
                                      <p:to>
                                        <p:strVal val="visible"/>
                                      </p:to>
                                    </p:set>
                                    <p:animEffect transition="in" filter="fade">
                                      <p:cBhvr>
                                        <p:cTn id="37" dur="1000"/>
                                        <p:tgtEl>
                                          <p:spTgt spid="242"/>
                                        </p:tgtEl>
                                      </p:cBhvr>
                                    </p:animEffect>
                                  </p:childTnLst>
                                </p:cTn>
                              </p:par>
                              <p:par>
                                <p:cTn id="38" presetID="10" presetClass="entr" presetSubtype="0" fill="hold" nodeType="withEffect">
                                  <p:stCondLst>
                                    <p:cond delay="0"/>
                                  </p:stCondLst>
                                  <p:childTnLst>
                                    <p:set>
                                      <p:cBhvr>
                                        <p:cTn id="39" dur="1" fill="hold">
                                          <p:stCondLst>
                                            <p:cond delay="0"/>
                                          </p:stCondLst>
                                        </p:cTn>
                                        <p:tgtEl>
                                          <p:spTgt spid="243"/>
                                        </p:tgtEl>
                                        <p:attrNameLst>
                                          <p:attrName>style.visibility</p:attrName>
                                        </p:attrNameLst>
                                      </p:cBhvr>
                                      <p:to>
                                        <p:strVal val="visible"/>
                                      </p:to>
                                    </p:set>
                                    <p:animEffect transition="in" filter="fade">
                                      <p:cBhvr>
                                        <p:cTn id="40" dur="1000"/>
                                        <p:tgtEl>
                                          <p:spTgt spid="243"/>
                                        </p:tgtEl>
                                      </p:cBhvr>
                                    </p:animEffect>
                                  </p:childTnLst>
                                </p:cTn>
                              </p:par>
                              <p:par>
                                <p:cTn id="41" presetID="10" presetClass="entr" presetSubtype="0" fill="hold" nodeType="with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fade">
                                      <p:cBhvr>
                                        <p:cTn id="43" dur="1000"/>
                                        <p:tgtEl>
                                          <p:spTgt spid="244"/>
                                        </p:tgtEl>
                                      </p:cBhvr>
                                    </p:animEffect>
                                  </p:childTnLst>
                                </p:cTn>
                              </p:par>
                              <p:par>
                                <p:cTn id="44" presetID="10" presetClass="entr" presetSubtype="0" fill="hold" nodeType="withEffect">
                                  <p:stCondLst>
                                    <p:cond delay="0"/>
                                  </p:stCondLst>
                                  <p:childTnLst>
                                    <p:set>
                                      <p:cBhvr>
                                        <p:cTn id="45" dur="1" fill="hold">
                                          <p:stCondLst>
                                            <p:cond delay="0"/>
                                          </p:stCondLst>
                                        </p:cTn>
                                        <p:tgtEl>
                                          <p:spTgt spid="245"/>
                                        </p:tgtEl>
                                        <p:attrNameLst>
                                          <p:attrName>style.visibility</p:attrName>
                                        </p:attrNameLst>
                                      </p:cBhvr>
                                      <p:to>
                                        <p:strVal val="visible"/>
                                      </p:to>
                                    </p:set>
                                    <p:animEffect transition="in" filter="fade">
                                      <p:cBhvr>
                                        <p:cTn id="46" dur="1000"/>
                                        <p:tgtEl>
                                          <p:spTgt spid="245"/>
                                        </p:tgtEl>
                                      </p:cBhvr>
                                    </p:animEffect>
                                  </p:childTnLst>
                                </p:cTn>
                              </p:par>
                              <p:par>
                                <p:cTn id="47" presetID="10" presetClass="entr" presetSubtype="0" fill="hold"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fade">
                                      <p:cBhvr>
                                        <p:cTn id="49" dur="1000"/>
                                        <p:tgtEl>
                                          <p:spTgt spid="246"/>
                                        </p:tgtEl>
                                      </p:cBhvr>
                                    </p:animEffect>
                                  </p:childTnLst>
                                </p:cTn>
                              </p:par>
                              <p:par>
                                <p:cTn id="50" presetID="10" presetClass="entr" presetSubtype="0" fill="hold" nodeType="with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fade">
                                      <p:cBhvr>
                                        <p:cTn id="52" dur="1000"/>
                                        <p:tgtEl>
                                          <p:spTgt spid="247"/>
                                        </p:tgtEl>
                                      </p:cBhvr>
                                    </p:animEffect>
                                  </p:childTnLst>
                                </p:cTn>
                              </p:par>
                              <p:par>
                                <p:cTn id="53" presetID="10" presetClass="entr" presetSubtype="0" fill="hold" nodeType="withEffect">
                                  <p:stCondLst>
                                    <p:cond delay="0"/>
                                  </p:stCondLst>
                                  <p:childTnLst>
                                    <p:set>
                                      <p:cBhvr>
                                        <p:cTn id="54" dur="1" fill="hold">
                                          <p:stCondLst>
                                            <p:cond delay="0"/>
                                          </p:stCondLst>
                                        </p:cTn>
                                        <p:tgtEl>
                                          <p:spTgt spid="248"/>
                                        </p:tgtEl>
                                        <p:attrNameLst>
                                          <p:attrName>style.visibility</p:attrName>
                                        </p:attrNameLst>
                                      </p:cBhvr>
                                      <p:to>
                                        <p:strVal val="visible"/>
                                      </p:to>
                                    </p:set>
                                    <p:animEffect transition="in" filter="fade">
                                      <p:cBhvr>
                                        <p:cTn id="55" dur="1000"/>
                                        <p:tgtEl>
                                          <p:spTgt spid="248"/>
                                        </p:tgtEl>
                                      </p:cBhvr>
                                    </p:animEffect>
                                  </p:childTnLst>
                                </p:cTn>
                              </p:par>
                              <p:par>
                                <p:cTn id="56" presetID="10" presetClass="entr" presetSubtype="0" fill="hold" nodeType="withEffect">
                                  <p:stCondLst>
                                    <p:cond delay="0"/>
                                  </p:stCondLst>
                                  <p:childTnLst>
                                    <p:set>
                                      <p:cBhvr>
                                        <p:cTn id="57" dur="1" fill="hold">
                                          <p:stCondLst>
                                            <p:cond delay="0"/>
                                          </p:stCondLst>
                                        </p:cTn>
                                        <p:tgtEl>
                                          <p:spTgt spid="249"/>
                                        </p:tgtEl>
                                        <p:attrNameLst>
                                          <p:attrName>style.visibility</p:attrName>
                                        </p:attrNameLst>
                                      </p:cBhvr>
                                      <p:to>
                                        <p:strVal val="visible"/>
                                      </p:to>
                                    </p:set>
                                    <p:animEffect transition="in" filter="fade">
                                      <p:cBhvr>
                                        <p:cTn id="58" dur="1000"/>
                                        <p:tgtEl>
                                          <p:spTgt spid="249"/>
                                        </p:tgtEl>
                                      </p:cBhvr>
                                    </p:animEffect>
                                  </p:childTnLst>
                                </p:cTn>
                              </p:par>
                              <p:par>
                                <p:cTn id="59" presetID="10" presetClass="entr" presetSubtype="0" fill="hold" nodeType="withEffect">
                                  <p:stCondLst>
                                    <p:cond delay="0"/>
                                  </p:stCondLst>
                                  <p:childTnLst>
                                    <p:set>
                                      <p:cBhvr>
                                        <p:cTn id="60" dur="1" fill="hold">
                                          <p:stCondLst>
                                            <p:cond delay="0"/>
                                          </p:stCondLst>
                                        </p:cTn>
                                        <p:tgtEl>
                                          <p:spTgt spid="250"/>
                                        </p:tgtEl>
                                        <p:attrNameLst>
                                          <p:attrName>style.visibility</p:attrName>
                                        </p:attrNameLst>
                                      </p:cBhvr>
                                      <p:to>
                                        <p:strVal val="visible"/>
                                      </p:to>
                                    </p:set>
                                    <p:animEffect transition="in" filter="fade">
                                      <p:cBhvr>
                                        <p:cTn id="61" dur="1000"/>
                                        <p:tgtEl>
                                          <p:spTgt spid="250"/>
                                        </p:tgtEl>
                                      </p:cBhvr>
                                    </p:animEffect>
                                  </p:childTnLst>
                                </p:cTn>
                              </p:par>
                              <p:par>
                                <p:cTn id="62" presetID="10" presetClass="entr" presetSubtype="0" fill="hold" nodeType="withEffect">
                                  <p:stCondLst>
                                    <p:cond delay="0"/>
                                  </p:stCondLst>
                                  <p:childTnLst>
                                    <p:set>
                                      <p:cBhvr>
                                        <p:cTn id="63" dur="1" fill="hold">
                                          <p:stCondLst>
                                            <p:cond delay="0"/>
                                          </p:stCondLst>
                                        </p:cTn>
                                        <p:tgtEl>
                                          <p:spTgt spid="251"/>
                                        </p:tgtEl>
                                        <p:attrNameLst>
                                          <p:attrName>style.visibility</p:attrName>
                                        </p:attrNameLst>
                                      </p:cBhvr>
                                      <p:to>
                                        <p:strVal val="visible"/>
                                      </p:to>
                                    </p:set>
                                    <p:animEffect transition="in" filter="fade">
                                      <p:cBhvr>
                                        <p:cTn id="64" dur="1000"/>
                                        <p:tgtEl>
                                          <p:spTgt spid="251"/>
                                        </p:tgtEl>
                                      </p:cBhvr>
                                    </p:animEffect>
                                  </p:childTnLst>
                                </p:cTn>
                              </p:par>
                              <p:par>
                                <p:cTn id="65" presetID="10" presetClass="entr" presetSubtype="0" fill="hold" nodeType="withEffect">
                                  <p:stCondLst>
                                    <p:cond delay="0"/>
                                  </p:stCondLst>
                                  <p:childTnLst>
                                    <p:set>
                                      <p:cBhvr>
                                        <p:cTn id="66" dur="1" fill="hold">
                                          <p:stCondLst>
                                            <p:cond delay="0"/>
                                          </p:stCondLst>
                                        </p:cTn>
                                        <p:tgtEl>
                                          <p:spTgt spid="252"/>
                                        </p:tgtEl>
                                        <p:attrNameLst>
                                          <p:attrName>style.visibility</p:attrName>
                                        </p:attrNameLst>
                                      </p:cBhvr>
                                      <p:to>
                                        <p:strVal val="visible"/>
                                      </p:to>
                                    </p:set>
                                    <p:animEffect transition="in" filter="fade">
                                      <p:cBhvr>
                                        <p:cTn id="67" dur="1000"/>
                                        <p:tgtEl>
                                          <p:spTgt spid="252"/>
                                        </p:tgtEl>
                                      </p:cBhvr>
                                    </p:animEffect>
                                  </p:childTnLst>
                                </p:cTn>
                              </p:par>
                              <p:par>
                                <p:cTn id="68" presetID="10" presetClass="entr" presetSubtype="0" fill="hold" nodeType="withEffect">
                                  <p:stCondLst>
                                    <p:cond delay="0"/>
                                  </p:stCondLst>
                                  <p:childTnLst>
                                    <p:set>
                                      <p:cBhvr>
                                        <p:cTn id="69" dur="1" fill="hold">
                                          <p:stCondLst>
                                            <p:cond delay="0"/>
                                          </p:stCondLst>
                                        </p:cTn>
                                        <p:tgtEl>
                                          <p:spTgt spid="253"/>
                                        </p:tgtEl>
                                        <p:attrNameLst>
                                          <p:attrName>style.visibility</p:attrName>
                                        </p:attrNameLst>
                                      </p:cBhvr>
                                      <p:to>
                                        <p:strVal val="visible"/>
                                      </p:to>
                                    </p:set>
                                    <p:animEffect transition="in" filter="fade">
                                      <p:cBhvr>
                                        <p:cTn id="70" dur="1000"/>
                                        <p:tgtEl>
                                          <p:spTgt spid="253"/>
                                        </p:tgtEl>
                                      </p:cBhvr>
                                    </p:animEffect>
                                  </p:childTnLst>
                                </p:cTn>
                              </p:par>
                              <p:par>
                                <p:cTn id="71" presetID="10" presetClass="entr" presetSubtype="0" fill="hold" nodeType="withEffect">
                                  <p:stCondLst>
                                    <p:cond delay="0"/>
                                  </p:stCondLst>
                                  <p:childTnLst>
                                    <p:set>
                                      <p:cBhvr>
                                        <p:cTn id="72" dur="1" fill="hold">
                                          <p:stCondLst>
                                            <p:cond delay="0"/>
                                          </p:stCondLst>
                                        </p:cTn>
                                        <p:tgtEl>
                                          <p:spTgt spid="254"/>
                                        </p:tgtEl>
                                        <p:attrNameLst>
                                          <p:attrName>style.visibility</p:attrName>
                                        </p:attrNameLst>
                                      </p:cBhvr>
                                      <p:to>
                                        <p:strVal val="visible"/>
                                      </p:to>
                                    </p:set>
                                    <p:animEffect transition="in" filter="fade">
                                      <p:cBhvr>
                                        <p:cTn id="73" dur="1000"/>
                                        <p:tgtEl>
                                          <p:spTgt spid="254"/>
                                        </p:tgtEl>
                                      </p:cBhvr>
                                    </p:animEffect>
                                  </p:childTnLst>
                                </p:cTn>
                              </p:par>
                              <p:par>
                                <p:cTn id="74" presetID="10" presetClass="entr" presetSubtype="0" fill="hold" nodeType="withEffect">
                                  <p:stCondLst>
                                    <p:cond delay="0"/>
                                  </p:stCondLst>
                                  <p:childTnLst>
                                    <p:set>
                                      <p:cBhvr>
                                        <p:cTn id="75" dur="1" fill="hold">
                                          <p:stCondLst>
                                            <p:cond delay="0"/>
                                          </p:stCondLst>
                                        </p:cTn>
                                        <p:tgtEl>
                                          <p:spTgt spid="255"/>
                                        </p:tgtEl>
                                        <p:attrNameLst>
                                          <p:attrName>style.visibility</p:attrName>
                                        </p:attrNameLst>
                                      </p:cBhvr>
                                      <p:to>
                                        <p:strVal val="visible"/>
                                      </p:to>
                                    </p:set>
                                    <p:animEffect transition="in" filter="fade">
                                      <p:cBhvr>
                                        <p:cTn id="76" dur="1000"/>
                                        <p:tgtEl>
                                          <p:spTgt spid="255"/>
                                        </p:tgtEl>
                                      </p:cBhvr>
                                    </p:animEffect>
                                  </p:childTnLst>
                                </p:cTn>
                              </p:par>
                              <p:par>
                                <p:cTn id="77" presetID="10" presetClass="entr" presetSubtype="0" fill="hold" nodeType="withEffect">
                                  <p:stCondLst>
                                    <p:cond delay="0"/>
                                  </p:stCondLst>
                                  <p:childTnLst>
                                    <p:set>
                                      <p:cBhvr>
                                        <p:cTn id="78" dur="1" fill="hold">
                                          <p:stCondLst>
                                            <p:cond delay="0"/>
                                          </p:stCondLst>
                                        </p:cTn>
                                        <p:tgtEl>
                                          <p:spTgt spid="256"/>
                                        </p:tgtEl>
                                        <p:attrNameLst>
                                          <p:attrName>style.visibility</p:attrName>
                                        </p:attrNameLst>
                                      </p:cBhvr>
                                      <p:to>
                                        <p:strVal val="visible"/>
                                      </p:to>
                                    </p:set>
                                    <p:animEffect transition="in" filter="fade">
                                      <p:cBhvr>
                                        <p:cTn id="79" dur="1000"/>
                                        <p:tgtEl>
                                          <p:spTgt spid="256"/>
                                        </p:tgtEl>
                                      </p:cBhvr>
                                    </p:animEffect>
                                  </p:childTnLst>
                                </p:cTn>
                              </p:par>
                              <p:par>
                                <p:cTn id="80" presetID="10" presetClass="entr" presetSubtype="0" fill="hold" nodeType="withEffect">
                                  <p:stCondLst>
                                    <p:cond delay="0"/>
                                  </p:stCondLst>
                                  <p:childTnLst>
                                    <p:set>
                                      <p:cBhvr>
                                        <p:cTn id="81" dur="1" fill="hold">
                                          <p:stCondLst>
                                            <p:cond delay="0"/>
                                          </p:stCondLst>
                                        </p:cTn>
                                        <p:tgtEl>
                                          <p:spTgt spid="257"/>
                                        </p:tgtEl>
                                        <p:attrNameLst>
                                          <p:attrName>style.visibility</p:attrName>
                                        </p:attrNameLst>
                                      </p:cBhvr>
                                      <p:to>
                                        <p:strVal val="visible"/>
                                      </p:to>
                                    </p:set>
                                    <p:animEffect transition="in" filter="fade">
                                      <p:cBhvr>
                                        <p:cTn id="82" dur="1000"/>
                                        <p:tgtEl>
                                          <p:spTgt spid="257"/>
                                        </p:tgtEl>
                                      </p:cBhvr>
                                    </p:animEffect>
                                  </p:childTnLst>
                                </p:cTn>
                              </p:par>
                              <p:par>
                                <p:cTn id="83" presetID="10" presetClass="entr" presetSubtype="0" fill="hold" nodeType="withEffect">
                                  <p:stCondLst>
                                    <p:cond delay="0"/>
                                  </p:stCondLst>
                                  <p:childTnLst>
                                    <p:set>
                                      <p:cBhvr>
                                        <p:cTn id="84" dur="1" fill="hold">
                                          <p:stCondLst>
                                            <p:cond delay="0"/>
                                          </p:stCondLst>
                                        </p:cTn>
                                        <p:tgtEl>
                                          <p:spTgt spid="258"/>
                                        </p:tgtEl>
                                        <p:attrNameLst>
                                          <p:attrName>style.visibility</p:attrName>
                                        </p:attrNameLst>
                                      </p:cBhvr>
                                      <p:to>
                                        <p:strVal val="visible"/>
                                      </p:to>
                                    </p:set>
                                    <p:animEffect transition="in" filter="fade">
                                      <p:cBhvr>
                                        <p:cTn id="85" dur="1000"/>
                                        <p:tgtEl>
                                          <p:spTgt spid="258"/>
                                        </p:tgtEl>
                                      </p:cBhvr>
                                    </p:animEffect>
                                  </p:childTnLst>
                                </p:cTn>
                              </p:par>
                              <p:par>
                                <p:cTn id="86" presetID="10" presetClass="entr" presetSubtype="0" fill="hold" nodeType="withEffect">
                                  <p:stCondLst>
                                    <p:cond delay="0"/>
                                  </p:stCondLst>
                                  <p:childTnLst>
                                    <p:set>
                                      <p:cBhvr>
                                        <p:cTn id="87" dur="1" fill="hold">
                                          <p:stCondLst>
                                            <p:cond delay="0"/>
                                          </p:stCondLst>
                                        </p:cTn>
                                        <p:tgtEl>
                                          <p:spTgt spid="259"/>
                                        </p:tgtEl>
                                        <p:attrNameLst>
                                          <p:attrName>style.visibility</p:attrName>
                                        </p:attrNameLst>
                                      </p:cBhvr>
                                      <p:to>
                                        <p:strVal val="visible"/>
                                      </p:to>
                                    </p:set>
                                    <p:animEffect transition="in" filter="fade">
                                      <p:cBhvr>
                                        <p:cTn id="88" dur="1000"/>
                                        <p:tgtEl>
                                          <p:spTgt spid="259"/>
                                        </p:tgtEl>
                                      </p:cBhvr>
                                    </p:animEffect>
                                  </p:childTnLst>
                                </p:cTn>
                              </p:par>
                              <p:par>
                                <p:cTn id="89" presetID="10" presetClass="entr" presetSubtype="0" fill="hold" nodeType="withEffect">
                                  <p:stCondLst>
                                    <p:cond delay="0"/>
                                  </p:stCondLst>
                                  <p:childTnLst>
                                    <p:set>
                                      <p:cBhvr>
                                        <p:cTn id="90" dur="1" fill="hold">
                                          <p:stCondLst>
                                            <p:cond delay="0"/>
                                          </p:stCondLst>
                                        </p:cTn>
                                        <p:tgtEl>
                                          <p:spTgt spid="260"/>
                                        </p:tgtEl>
                                        <p:attrNameLst>
                                          <p:attrName>style.visibility</p:attrName>
                                        </p:attrNameLst>
                                      </p:cBhvr>
                                      <p:to>
                                        <p:strVal val="visible"/>
                                      </p:to>
                                    </p:set>
                                    <p:animEffect transition="in" filter="fade">
                                      <p:cBhvr>
                                        <p:cTn id="91" dur="1000"/>
                                        <p:tgtEl>
                                          <p:spTgt spid="260"/>
                                        </p:tgtEl>
                                      </p:cBhvr>
                                    </p:animEffect>
                                  </p:childTnLst>
                                </p:cTn>
                              </p:par>
                              <p:par>
                                <p:cTn id="92" presetID="10" presetClass="entr" presetSubtype="0" fill="hold" nodeType="withEffect">
                                  <p:stCondLst>
                                    <p:cond delay="0"/>
                                  </p:stCondLst>
                                  <p:childTnLst>
                                    <p:set>
                                      <p:cBhvr>
                                        <p:cTn id="93" dur="1" fill="hold">
                                          <p:stCondLst>
                                            <p:cond delay="0"/>
                                          </p:stCondLst>
                                        </p:cTn>
                                        <p:tgtEl>
                                          <p:spTgt spid="261"/>
                                        </p:tgtEl>
                                        <p:attrNameLst>
                                          <p:attrName>style.visibility</p:attrName>
                                        </p:attrNameLst>
                                      </p:cBhvr>
                                      <p:to>
                                        <p:strVal val="visible"/>
                                      </p:to>
                                    </p:set>
                                    <p:animEffect transition="in" filter="fade">
                                      <p:cBhvr>
                                        <p:cTn id="94" dur="1000"/>
                                        <p:tgtEl>
                                          <p:spTgt spid="261"/>
                                        </p:tgtEl>
                                      </p:cBhvr>
                                    </p:animEffect>
                                  </p:childTnLst>
                                </p:cTn>
                              </p:par>
                              <p:par>
                                <p:cTn id="95" presetID="10" presetClass="entr" presetSubtype="0" fill="hold" nodeType="withEffect">
                                  <p:stCondLst>
                                    <p:cond delay="0"/>
                                  </p:stCondLst>
                                  <p:childTnLst>
                                    <p:set>
                                      <p:cBhvr>
                                        <p:cTn id="96" dur="1" fill="hold">
                                          <p:stCondLst>
                                            <p:cond delay="0"/>
                                          </p:stCondLst>
                                        </p:cTn>
                                        <p:tgtEl>
                                          <p:spTgt spid="262"/>
                                        </p:tgtEl>
                                        <p:attrNameLst>
                                          <p:attrName>style.visibility</p:attrName>
                                        </p:attrNameLst>
                                      </p:cBhvr>
                                      <p:to>
                                        <p:strVal val="visible"/>
                                      </p:to>
                                    </p:set>
                                    <p:animEffect transition="in" filter="fade">
                                      <p:cBhvr>
                                        <p:cTn id="97" dur="1000"/>
                                        <p:tgtEl>
                                          <p:spTgt spid="262"/>
                                        </p:tgtEl>
                                      </p:cBhvr>
                                    </p:animEffect>
                                  </p:childTnLst>
                                </p:cTn>
                              </p:par>
                              <p:par>
                                <p:cTn id="98" presetID="10" presetClass="entr" presetSubtype="0" fill="hold" nodeType="withEffect">
                                  <p:stCondLst>
                                    <p:cond delay="0"/>
                                  </p:stCondLst>
                                  <p:childTnLst>
                                    <p:set>
                                      <p:cBhvr>
                                        <p:cTn id="99" dur="1" fill="hold">
                                          <p:stCondLst>
                                            <p:cond delay="0"/>
                                          </p:stCondLst>
                                        </p:cTn>
                                        <p:tgtEl>
                                          <p:spTgt spid="263"/>
                                        </p:tgtEl>
                                        <p:attrNameLst>
                                          <p:attrName>style.visibility</p:attrName>
                                        </p:attrNameLst>
                                      </p:cBhvr>
                                      <p:to>
                                        <p:strVal val="visible"/>
                                      </p:to>
                                    </p:set>
                                    <p:animEffect transition="in" filter="fade">
                                      <p:cBhvr>
                                        <p:cTn id="100" dur="1000"/>
                                        <p:tgtEl>
                                          <p:spTgt spid="263"/>
                                        </p:tgtEl>
                                      </p:cBhvr>
                                    </p:animEffect>
                                  </p:childTnLst>
                                </p:cTn>
                              </p:par>
                              <p:par>
                                <p:cTn id="101" presetID="10" presetClass="entr" presetSubtype="0" fill="hold" nodeType="withEffect">
                                  <p:stCondLst>
                                    <p:cond delay="0"/>
                                  </p:stCondLst>
                                  <p:childTnLst>
                                    <p:set>
                                      <p:cBhvr>
                                        <p:cTn id="102" dur="1" fill="hold">
                                          <p:stCondLst>
                                            <p:cond delay="0"/>
                                          </p:stCondLst>
                                        </p:cTn>
                                        <p:tgtEl>
                                          <p:spTgt spid="264"/>
                                        </p:tgtEl>
                                        <p:attrNameLst>
                                          <p:attrName>style.visibility</p:attrName>
                                        </p:attrNameLst>
                                      </p:cBhvr>
                                      <p:to>
                                        <p:strVal val="visible"/>
                                      </p:to>
                                    </p:set>
                                    <p:animEffect transition="in" filter="fade">
                                      <p:cBhvr>
                                        <p:cTn id="103" dur="1000"/>
                                        <p:tgtEl>
                                          <p:spTgt spid="264"/>
                                        </p:tgtEl>
                                      </p:cBhvr>
                                    </p:animEffect>
                                  </p:childTnLst>
                                </p:cTn>
                              </p:par>
                              <p:par>
                                <p:cTn id="104" presetID="10" presetClass="entr" presetSubtype="0" fill="hold" nodeType="withEffect">
                                  <p:stCondLst>
                                    <p:cond delay="0"/>
                                  </p:stCondLst>
                                  <p:childTnLst>
                                    <p:set>
                                      <p:cBhvr>
                                        <p:cTn id="105" dur="1" fill="hold">
                                          <p:stCondLst>
                                            <p:cond delay="0"/>
                                          </p:stCondLst>
                                        </p:cTn>
                                        <p:tgtEl>
                                          <p:spTgt spid="265"/>
                                        </p:tgtEl>
                                        <p:attrNameLst>
                                          <p:attrName>style.visibility</p:attrName>
                                        </p:attrNameLst>
                                      </p:cBhvr>
                                      <p:to>
                                        <p:strVal val="visible"/>
                                      </p:to>
                                    </p:set>
                                    <p:animEffect transition="in" filter="fade">
                                      <p:cBhvr>
                                        <p:cTn id="106" dur="1000"/>
                                        <p:tgtEl>
                                          <p:spTgt spid="265"/>
                                        </p:tgtEl>
                                      </p:cBhvr>
                                    </p:animEffect>
                                  </p:childTnLst>
                                </p:cTn>
                              </p:par>
                              <p:par>
                                <p:cTn id="107" presetID="10" presetClass="entr" presetSubtype="0" fill="hold" nodeType="withEffect">
                                  <p:stCondLst>
                                    <p:cond delay="0"/>
                                  </p:stCondLst>
                                  <p:childTnLst>
                                    <p:set>
                                      <p:cBhvr>
                                        <p:cTn id="108" dur="1" fill="hold">
                                          <p:stCondLst>
                                            <p:cond delay="0"/>
                                          </p:stCondLst>
                                        </p:cTn>
                                        <p:tgtEl>
                                          <p:spTgt spid="266"/>
                                        </p:tgtEl>
                                        <p:attrNameLst>
                                          <p:attrName>style.visibility</p:attrName>
                                        </p:attrNameLst>
                                      </p:cBhvr>
                                      <p:to>
                                        <p:strVal val="visible"/>
                                      </p:to>
                                    </p:set>
                                    <p:animEffect transition="in" filter="fade">
                                      <p:cBhvr>
                                        <p:cTn id="109" dur="1000"/>
                                        <p:tgtEl>
                                          <p:spTgt spid="266"/>
                                        </p:tgtEl>
                                      </p:cBhvr>
                                    </p:animEffect>
                                  </p:childTnLst>
                                </p:cTn>
                              </p:par>
                              <p:par>
                                <p:cTn id="110" presetID="10" presetClass="entr" presetSubtype="0" fill="hold" nodeType="withEffect">
                                  <p:stCondLst>
                                    <p:cond delay="0"/>
                                  </p:stCondLst>
                                  <p:childTnLst>
                                    <p:set>
                                      <p:cBhvr>
                                        <p:cTn id="111" dur="1" fill="hold">
                                          <p:stCondLst>
                                            <p:cond delay="0"/>
                                          </p:stCondLst>
                                        </p:cTn>
                                        <p:tgtEl>
                                          <p:spTgt spid="267"/>
                                        </p:tgtEl>
                                        <p:attrNameLst>
                                          <p:attrName>style.visibility</p:attrName>
                                        </p:attrNameLst>
                                      </p:cBhvr>
                                      <p:to>
                                        <p:strVal val="visible"/>
                                      </p:to>
                                    </p:set>
                                    <p:animEffect transition="in" filter="fade">
                                      <p:cBhvr>
                                        <p:cTn id="112" dur="1000"/>
                                        <p:tgtEl>
                                          <p:spTgt spid="267"/>
                                        </p:tgtEl>
                                      </p:cBhvr>
                                    </p:animEffect>
                                  </p:childTnLst>
                                </p:cTn>
                              </p:par>
                              <p:par>
                                <p:cTn id="113" presetID="10" presetClass="entr" presetSubtype="0" fill="hold" nodeType="withEffect">
                                  <p:stCondLst>
                                    <p:cond delay="0"/>
                                  </p:stCondLst>
                                  <p:childTnLst>
                                    <p:set>
                                      <p:cBhvr>
                                        <p:cTn id="114" dur="1" fill="hold">
                                          <p:stCondLst>
                                            <p:cond delay="0"/>
                                          </p:stCondLst>
                                        </p:cTn>
                                        <p:tgtEl>
                                          <p:spTgt spid="268"/>
                                        </p:tgtEl>
                                        <p:attrNameLst>
                                          <p:attrName>style.visibility</p:attrName>
                                        </p:attrNameLst>
                                      </p:cBhvr>
                                      <p:to>
                                        <p:strVal val="visible"/>
                                      </p:to>
                                    </p:set>
                                    <p:animEffect transition="in" filter="fade">
                                      <p:cBhvr>
                                        <p:cTn id="115" dur="1000"/>
                                        <p:tgtEl>
                                          <p:spTgt spid="268"/>
                                        </p:tgtEl>
                                      </p:cBhvr>
                                    </p:animEffect>
                                  </p:childTnLst>
                                </p:cTn>
                              </p:par>
                              <p:par>
                                <p:cTn id="116" presetID="10" presetClass="entr" presetSubtype="0" fill="hold" nodeType="withEffect">
                                  <p:stCondLst>
                                    <p:cond delay="0"/>
                                  </p:stCondLst>
                                  <p:childTnLst>
                                    <p:set>
                                      <p:cBhvr>
                                        <p:cTn id="117" dur="1" fill="hold">
                                          <p:stCondLst>
                                            <p:cond delay="0"/>
                                          </p:stCondLst>
                                        </p:cTn>
                                        <p:tgtEl>
                                          <p:spTgt spid="269"/>
                                        </p:tgtEl>
                                        <p:attrNameLst>
                                          <p:attrName>style.visibility</p:attrName>
                                        </p:attrNameLst>
                                      </p:cBhvr>
                                      <p:to>
                                        <p:strVal val="visible"/>
                                      </p:to>
                                    </p:set>
                                    <p:animEffect transition="in" filter="fade">
                                      <p:cBhvr>
                                        <p:cTn id="118" dur="1000"/>
                                        <p:tgtEl>
                                          <p:spTgt spid="269"/>
                                        </p:tgtEl>
                                      </p:cBhvr>
                                    </p:animEffect>
                                  </p:childTnLst>
                                </p:cTn>
                              </p:par>
                              <p:par>
                                <p:cTn id="119" presetID="10" presetClass="entr" presetSubtype="0" fill="hold" nodeType="withEffect">
                                  <p:stCondLst>
                                    <p:cond delay="0"/>
                                  </p:stCondLst>
                                  <p:childTnLst>
                                    <p:set>
                                      <p:cBhvr>
                                        <p:cTn id="120" dur="1" fill="hold">
                                          <p:stCondLst>
                                            <p:cond delay="0"/>
                                          </p:stCondLst>
                                        </p:cTn>
                                        <p:tgtEl>
                                          <p:spTgt spid="270"/>
                                        </p:tgtEl>
                                        <p:attrNameLst>
                                          <p:attrName>style.visibility</p:attrName>
                                        </p:attrNameLst>
                                      </p:cBhvr>
                                      <p:to>
                                        <p:strVal val="visible"/>
                                      </p:to>
                                    </p:set>
                                    <p:animEffect transition="in" filter="fade">
                                      <p:cBhvr>
                                        <p:cTn id="121" dur="1000"/>
                                        <p:tgtEl>
                                          <p:spTgt spid="270"/>
                                        </p:tgtEl>
                                      </p:cBhvr>
                                    </p:animEffect>
                                  </p:childTnLst>
                                </p:cTn>
                              </p:par>
                              <p:par>
                                <p:cTn id="122" presetID="10" presetClass="entr" presetSubtype="0" fill="hold" nodeType="withEffect">
                                  <p:stCondLst>
                                    <p:cond delay="0"/>
                                  </p:stCondLst>
                                  <p:childTnLst>
                                    <p:set>
                                      <p:cBhvr>
                                        <p:cTn id="123" dur="1" fill="hold">
                                          <p:stCondLst>
                                            <p:cond delay="0"/>
                                          </p:stCondLst>
                                        </p:cTn>
                                        <p:tgtEl>
                                          <p:spTgt spid="271"/>
                                        </p:tgtEl>
                                        <p:attrNameLst>
                                          <p:attrName>style.visibility</p:attrName>
                                        </p:attrNameLst>
                                      </p:cBhvr>
                                      <p:to>
                                        <p:strVal val="visible"/>
                                      </p:to>
                                    </p:set>
                                    <p:animEffect transition="in" filter="fade">
                                      <p:cBhvr>
                                        <p:cTn id="124" dur="1000"/>
                                        <p:tgtEl>
                                          <p:spTgt spid="271"/>
                                        </p:tgtEl>
                                      </p:cBhvr>
                                    </p:animEffect>
                                  </p:childTnLst>
                                </p:cTn>
                              </p:par>
                              <p:par>
                                <p:cTn id="125" presetID="10" presetClass="entr" presetSubtype="0" fill="hold" nodeType="withEffect">
                                  <p:stCondLst>
                                    <p:cond delay="0"/>
                                  </p:stCondLst>
                                  <p:childTnLst>
                                    <p:set>
                                      <p:cBhvr>
                                        <p:cTn id="126" dur="1" fill="hold">
                                          <p:stCondLst>
                                            <p:cond delay="0"/>
                                          </p:stCondLst>
                                        </p:cTn>
                                        <p:tgtEl>
                                          <p:spTgt spid="272"/>
                                        </p:tgtEl>
                                        <p:attrNameLst>
                                          <p:attrName>style.visibility</p:attrName>
                                        </p:attrNameLst>
                                      </p:cBhvr>
                                      <p:to>
                                        <p:strVal val="visible"/>
                                      </p:to>
                                    </p:set>
                                    <p:animEffect transition="in" filter="fade">
                                      <p:cBhvr>
                                        <p:cTn id="127" dur="1000"/>
                                        <p:tgtEl>
                                          <p:spTgt spid="272"/>
                                        </p:tgtEl>
                                      </p:cBhvr>
                                    </p:animEffect>
                                  </p:childTnLst>
                                </p:cTn>
                              </p:par>
                              <p:par>
                                <p:cTn id="128" presetID="10" presetClass="entr" presetSubtype="0" fill="hold" nodeType="withEffect">
                                  <p:stCondLst>
                                    <p:cond delay="0"/>
                                  </p:stCondLst>
                                  <p:childTnLst>
                                    <p:set>
                                      <p:cBhvr>
                                        <p:cTn id="129" dur="1" fill="hold">
                                          <p:stCondLst>
                                            <p:cond delay="0"/>
                                          </p:stCondLst>
                                        </p:cTn>
                                        <p:tgtEl>
                                          <p:spTgt spid="273"/>
                                        </p:tgtEl>
                                        <p:attrNameLst>
                                          <p:attrName>style.visibility</p:attrName>
                                        </p:attrNameLst>
                                      </p:cBhvr>
                                      <p:to>
                                        <p:strVal val="visible"/>
                                      </p:to>
                                    </p:set>
                                    <p:animEffect transition="in" filter="fade">
                                      <p:cBhvr>
                                        <p:cTn id="130" dur="1000"/>
                                        <p:tgtEl>
                                          <p:spTgt spid="273"/>
                                        </p:tgtEl>
                                      </p:cBhvr>
                                    </p:animEffect>
                                  </p:childTnLst>
                                </p:cTn>
                              </p:par>
                              <p:par>
                                <p:cTn id="131" presetID="10" presetClass="entr" presetSubtype="0" fill="hold" nodeType="withEffect">
                                  <p:stCondLst>
                                    <p:cond delay="0"/>
                                  </p:stCondLst>
                                  <p:childTnLst>
                                    <p:set>
                                      <p:cBhvr>
                                        <p:cTn id="132" dur="1" fill="hold">
                                          <p:stCondLst>
                                            <p:cond delay="0"/>
                                          </p:stCondLst>
                                        </p:cTn>
                                        <p:tgtEl>
                                          <p:spTgt spid="274"/>
                                        </p:tgtEl>
                                        <p:attrNameLst>
                                          <p:attrName>style.visibility</p:attrName>
                                        </p:attrNameLst>
                                      </p:cBhvr>
                                      <p:to>
                                        <p:strVal val="visible"/>
                                      </p:to>
                                    </p:set>
                                    <p:animEffect transition="in" filter="fade">
                                      <p:cBhvr>
                                        <p:cTn id="133" dur="1000"/>
                                        <p:tgtEl>
                                          <p:spTgt spid="274"/>
                                        </p:tgtEl>
                                      </p:cBhvr>
                                    </p:animEffect>
                                  </p:childTnLst>
                                </p:cTn>
                              </p:par>
                              <p:par>
                                <p:cTn id="134" presetID="10" presetClass="entr" presetSubtype="0" fill="hold" nodeType="withEffect">
                                  <p:stCondLst>
                                    <p:cond delay="0"/>
                                  </p:stCondLst>
                                  <p:childTnLst>
                                    <p:set>
                                      <p:cBhvr>
                                        <p:cTn id="135" dur="1" fill="hold">
                                          <p:stCondLst>
                                            <p:cond delay="0"/>
                                          </p:stCondLst>
                                        </p:cTn>
                                        <p:tgtEl>
                                          <p:spTgt spid="275"/>
                                        </p:tgtEl>
                                        <p:attrNameLst>
                                          <p:attrName>style.visibility</p:attrName>
                                        </p:attrNameLst>
                                      </p:cBhvr>
                                      <p:to>
                                        <p:strVal val="visible"/>
                                      </p:to>
                                    </p:set>
                                    <p:animEffect transition="in" filter="fade">
                                      <p:cBhvr>
                                        <p:cTn id="136" dur="1000"/>
                                        <p:tgtEl>
                                          <p:spTgt spid="275"/>
                                        </p:tgtEl>
                                      </p:cBhvr>
                                    </p:animEffect>
                                  </p:childTnLst>
                                </p:cTn>
                              </p:par>
                              <p:par>
                                <p:cTn id="137" presetID="10" presetClass="entr" presetSubtype="0" fill="hold" nodeType="withEffect">
                                  <p:stCondLst>
                                    <p:cond delay="0"/>
                                  </p:stCondLst>
                                  <p:childTnLst>
                                    <p:set>
                                      <p:cBhvr>
                                        <p:cTn id="138" dur="1" fill="hold">
                                          <p:stCondLst>
                                            <p:cond delay="0"/>
                                          </p:stCondLst>
                                        </p:cTn>
                                        <p:tgtEl>
                                          <p:spTgt spid="276"/>
                                        </p:tgtEl>
                                        <p:attrNameLst>
                                          <p:attrName>style.visibility</p:attrName>
                                        </p:attrNameLst>
                                      </p:cBhvr>
                                      <p:to>
                                        <p:strVal val="visible"/>
                                      </p:to>
                                    </p:set>
                                    <p:animEffect transition="in" filter="fade">
                                      <p:cBhvr>
                                        <p:cTn id="139" dur="1000"/>
                                        <p:tgtEl>
                                          <p:spTgt spid="276"/>
                                        </p:tgtEl>
                                      </p:cBhvr>
                                    </p:animEffect>
                                  </p:childTnLst>
                                </p:cTn>
                              </p:par>
                              <p:par>
                                <p:cTn id="140" presetID="10" presetClass="entr" presetSubtype="0" fill="hold" nodeType="withEffect">
                                  <p:stCondLst>
                                    <p:cond delay="0"/>
                                  </p:stCondLst>
                                  <p:childTnLst>
                                    <p:set>
                                      <p:cBhvr>
                                        <p:cTn id="141" dur="1" fill="hold">
                                          <p:stCondLst>
                                            <p:cond delay="0"/>
                                          </p:stCondLst>
                                        </p:cTn>
                                        <p:tgtEl>
                                          <p:spTgt spid="277"/>
                                        </p:tgtEl>
                                        <p:attrNameLst>
                                          <p:attrName>style.visibility</p:attrName>
                                        </p:attrNameLst>
                                      </p:cBhvr>
                                      <p:to>
                                        <p:strVal val="visible"/>
                                      </p:to>
                                    </p:set>
                                    <p:animEffect transition="in" filter="fade">
                                      <p:cBhvr>
                                        <p:cTn id="142" dur="1000"/>
                                        <p:tgtEl>
                                          <p:spTgt spid="277"/>
                                        </p:tgtEl>
                                      </p:cBhvr>
                                    </p:animEffect>
                                  </p:childTnLst>
                                </p:cTn>
                              </p:par>
                              <p:par>
                                <p:cTn id="143" presetID="10" presetClass="entr" presetSubtype="0" fill="hold" nodeType="withEffect">
                                  <p:stCondLst>
                                    <p:cond delay="0"/>
                                  </p:stCondLst>
                                  <p:childTnLst>
                                    <p:set>
                                      <p:cBhvr>
                                        <p:cTn id="144" dur="1" fill="hold">
                                          <p:stCondLst>
                                            <p:cond delay="0"/>
                                          </p:stCondLst>
                                        </p:cTn>
                                        <p:tgtEl>
                                          <p:spTgt spid="278"/>
                                        </p:tgtEl>
                                        <p:attrNameLst>
                                          <p:attrName>style.visibility</p:attrName>
                                        </p:attrNameLst>
                                      </p:cBhvr>
                                      <p:to>
                                        <p:strVal val="visible"/>
                                      </p:to>
                                    </p:set>
                                    <p:animEffect transition="in" filter="fade">
                                      <p:cBhvr>
                                        <p:cTn id="145" dur="1000"/>
                                        <p:tgtEl>
                                          <p:spTgt spid="278"/>
                                        </p:tgtEl>
                                      </p:cBhvr>
                                    </p:animEffect>
                                  </p:childTnLst>
                                </p:cTn>
                              </p:par>
                              <p:par>
                                <p:cTn id="146" presetID="10" presetClass="entr" presetSubtype="0" fill="hold" nodeType="withEffect">
                                  <p:stCondLst>
                                    <p:cond delay="0"/>
                                  </p:stCondLst>
                                  <p:childTnLst>
                                    <p:set>
                                      <p:cBhvr>
                                        <p:cTn id="147" dur="1" fill="hold">
                                          <p:stCondLst>
                                            <p:cond delay="0"/>
                                          </p:stCondLst>
                                        </p:cTn>
                                        <p:tgtEl>
                                          <p:spTgt spid="279"/>
                                        </p:tgtEl>
                                        <p:attrNameLst>
                                          <p:attrName>style.visibility</p:attrName>
                                        </p:attrNameLst>
                                      </p:cBhvr>
                                      <p:to>
                                        <p:strVal val="visible"/>
                                      </p:to>
                                    </p:set>
                                    <p:animEffect transition="in" filter="fade">
                                      <p:cBhvr>
                                        <p:cTn id="148" dur="1000"/>
                                        <p:tgtEl>
                                          <p:spTgt spid="279"/>
                                        </p:tgtEl>
                                      </p:cBhvr>
                                    </p:animEffect>
                                  </p:childTnLst>
                                </p:cTn>
                              </p:par>
                              <p:par>
                                <p:cTn id="149" presetID="10" presetClass="entr" presetSubtype="0" fill="hold" nodeType="withEffect">
                                  <p:stCondLst>
                                    <p:cond delay="0"/>
                                  </p:stCondLst>
                                  <p:childTnLst>
                                    <p:set>
                                      <p:cBhvr>
                                        <p:cTn id="150" dur="1" fill="hold">
                                          <p:stCondLst>
                                            <p:cond delay="0"/>
                                          </p:stCondLst>
                                        </p:cTn>
                                        <p:tgtEl>
                                          <p:spTgt spid="280"/>
                                        </p:tgtEl>
                                        <p:attrNameLst>
                                          <p:attrName>style.visibility</p:attrName>
                                        </p:attrNameLst>
                                      </p:cBhvr>
                                      <p:to>
                                        <p:strVal val="visible"/>
                                      </p:to>
                                    </p:set>
                                    <p:animEffect transition="in" filter="fade">
                                      <p:cBhvr>
                                        <p:cTn id="151" dur="1000"/>
                                        <p:tgtEl>
                                          <p:spTgt spid="280"/>
                                        </p:tgtEl>
                                      </p:cBhvr>
                                    </p:animEffect>
                                  </p:childTnLst>
                                </p:cTn>
                              </p:par>
                              <p:par>
                                <p:cTn id="152" presetID="10" presetClass="entr" presetSubtype="0" fill="hold" nodeType="withEffect">
                                  <p:stCondLst>
                                    <p:cond delay="0"/>
                                  </p:stCondLst>
                                  <p:childTnLst>
                                    <p:set>
                                      <p:cBhvr>
                                        <p:cTn id="153" dur="1" fill="hold">
                                          <p:stCondLst>
                                            <p:cond delay="0"/>
                                          </p:stCondLst>
                                        </p:cTn>
                                        <p:tgtEl>
                                          <p:spTgt spid="281"/>
                                        </p:tgtEl>
                                        <p:attrNameLst>
                                          <p:attrName>style.visibility</p:attrName>
                                        </p:attrNameLst>
                                      </p:cBhvr>
                                      <p:to>
                                        <p:strVal val="visible"/>
                                      </p:to>
                                    </p:set>
                                    <p:animEffect transition="in" filter="fade">
                                      <p:cBhvr>
                                        <p:cTn id="154" dur="1000"/>
                                        <p:tgtEl>
                                          <p:spTgt spid="281"/>
                                        </p:tgtEl>
                                      </p:cBhvr>
                                    </p:animEffect>
                                  </p:childTnLst>
                                </p:cTn>
                              </p:par>
                              <p:par>
                                <p:cTn id="155" presetID="10" presetClass="entr" presetSubtype="0" fill="hold" nodeType="withEffect">
                                  <p:stCondLst>
                                    <p:cond delay="0"/>
                                  </p:stCondLst>
                                  <p:childTnLst>
                                    <p:set>
                                      <p:cBhvr>
                                        <p:cTn id="156" dur="1" fill="hold">
                                          <p:stCondLst>
                                            <p:cond delay="0"/>
                                          </p:stCondLst>
                                        </p:cTn>
                                        <p:tgtEl>
                                          <p:spTgt spid="282"/>
                                        </p:tgtEl>
                                        <p:attrNameLst>
                                          <p:attrName>style.visibility</p:attrName>
                                        </p:attrNameLst>
                                      </p:cBhvr>
                                      <p:to>
                                        <p:strVal val="visible"/>
                                      </p:to>
                                    </p:set>
                                    <p:animEffect transition="in" filter="fade">
                                      <p:cBhvr>
                                        <p:cTn id="157" dur="1000"/>
                                        <p:tgtEl>
                                          <p:spTgt spid="282"/>
                                        </p:tgtEl>
                                      </p:cBhvr>
                                    </p:animEffect>
                                  </p:childTnLst>
                                </p:cTn>
                              </p:par>
                              <p:par>
                                <p:cTn id="158" presetID="10" presetClass="entr" presetSubtype="0" fill="hold" nodeType="withEffect">
                                  <p:stCondLst>
                                    <p:cond delay="0"/>
                                  </p:stCondLst>
                                  <p:childTnLst>
                                    <p:set>
                                      <p:cBhvr>
                                        <p:cTn id="159" dur="1" fill="hold">
                                          <p:stCondLst>
                                            <p:cond delay="0"/>
                                          </p:stCondLst>
                                        </p:cTn>
                                        <p:tgtEl>
                                          <p:spTgt spid="283"/>
                                        </p:tgtEl>
                                        <p:attrNameLst>
                                          <p:attrName>style.visibility</p:attrName>
                                        </p:attrNameLst>
                                      </p:cBhvr>
                                      <p:to>
                                        <p:strVal val="visible"/>
                                      </p:to>
                                    </p:set>
                                    <p:animEffect transition="in" filter="fade">
                                      <p:cBhvr>
                                        <p:cTn id="160" dur="1000"/>
                                        <p:tgtEl>
                                          <p:spTgt spid="283"/>
                                        </p:tgtEl>
                                      </p:cBhvr>
                                    </p:animEffect>
                                  </p:childTnLst>
                                </p:cTn>
                              </p:par>
                              <p:par>
                                <p:cTn id="161" presetID="10" presetClass="entr" presetSubtype="0" fill="hold" nodeType="withEffect">
                                  <p:stCondLst>
                                    <p:cond delay="0"/>
                                  </p:stCondLst>
                                  <p:childTnLst>
                                    <p:set>
                                      <p:cBhvr>
                                        <p:cTn id="162" dur="1" fill="hold">
                                          <p:stCondLst>
                                            <p:cond delay="0"/>
                                          </p:stCondLst>
                                        </p:cTn>
                                        <p:tgtEl>
                                          <p:spTgt spid="284"/>
                                        </p:tgtEl>
                                        <p:attrNameLst>
                                          <p:attrName>style.visibility</p:attrName>
                                        </p:attrNameLst>
                                      </p:cBhvr>
                                      <p:to>
                                        <p:strVal val="visible"/>
                                      </p:to>
                                    </p:set>
                                    <p:animEffect transition="in" filter="fade">
                                      <p:cBhvr>
                                        <p:cTn id="163" dur="1000"/>
                                        <p:tgtEl>
                                          <p:spTgt spid="284"/>
                                        </p:tgtEl>
                                      </p:cBhvr>
                                    </p:animEffect>
                                  </p:childTnLst>
                                </p:cTn>
                              </p:par>
                              <p:par>
                                <p:cTn id="164" presetID="10" presetClass="entr" presetSubtype="0" fill="hold" nodeType="withEffect">
                                  <p:stCondLst>
                                    <p:cond delay="0"/>
                                  </p:stCondLst>
                                  <p:childTnLst>
                                    <p:set>
                                      <p:cBhvr>
                                        <p:cTn id="165" dur="1" fill="hold">
                                          <p:stCondLst>
                                            <p:cond delay="0"/>
                                          </p:stCondLst>
                                        </p:cTn>
                                        <p:tgtEl>
                                          <p:spTgt spid="285"/>
                                        </p:tgtEl>
                                        <p:attrNameLst>
                                          <p:attrName>style.visibility</p:attrName>
                                        </p:attrNameLst>
                                      </p:cBhvr>
                                      <p:to>
                                        <p:strVal val="visible"/>
                                      </p:to>
                                    </p:set>
                                    <p:animEffect transition="in" filter="fade">
                                      <p:cBhvr>
                                        <p:cTn id="166" dur="1000"/>
                                        <p:tgtEl>
                                          <p:spTgt spid="285"/>
                                        </p:tgtEl>
                                      </p:cBhvr>
                                    </p:animEffect>
                                  </p:childTnLst>
                                </p:cTn>
                              </p:par>
                              <p:par>
                                <p:cTn id="167" presetID="10" presetClass="entr" presetSubtype="0" fill="hold" nodeType="withEffect">
                                  <p:stCondLst>
                                    <p:cond delay="0"/>
                                  </p:stCondLst>
                                  <p:childTnLst>
                                    <p:set>
                                      <p:cBhvr>
                                        <p:cTn id="168" dur="1" fill="hold">
                                          <p:stCondLst>
                                            <p:cond delay="0"/>
                                          </p:stCondLst>
                                        </p:cTn>
                                        <p:tgtEl>
                                          <p:spTgt spid="286"/>
                                        </p:tgtEl>
                                        <p:attrNameLst>
                                          <p:attrName>style.visibility</p:attrName>
                                        </p:attrNameLst>
                                      </p:cBhvr>
                                      <p:to>
                                        <p:strVal val="visible"/>
                                      </p:to>
                                    </p:set>
                                    <p:animEffect transition="in" filter="fade">
                                      <p:cBhvr>
                                        <p:cTn id="169" dur="1000"/>
                                        <p:tgtEl>
                                          <p:spTgt spid="286"/>
                                        </p:tgtEl>
                                      </p:cBhvr>
                                    </p:animEffect>
                                  </p:childTnLst>
                                </p:cTn>
                              </p:par>
                              <p:par>
                                <p:cTn id="170" presetID="10" presetClass="entr" presetSubtype="0" fill="hold" nodeType="withEffect">
                                  <p:stCondLst>
                                    <p:cond delay="0"/>
                                  </p:stCondLst>
                                  <p:childTnLst>
                                    <p:set>
                                      <p:cBhvr>
                                        <p:cTn id="171" dur="1" fill="hold">
                                          <p:stCondLst>
                                            <p:cond delay="0"/>
                                          </p:stCondLst>
                                        </p:cTn>
                                        <p:tgtEl>
                                          <p:spTgt spid="287"/>
                                        </p:tgtEl>
                                        <p:attrNameLst>
                                          <p:attrName>style.visibility</p:attrName>
                                        </p:attrNameLst>
                                      </p:cBhvr>
                                      <p:to>
                                        <p:strVal val="visible"/>
                                      </p:to>
                                    </p:set>
                                    <p:animEffect transition="in" filter="fade">
                                      <p:cBhvr>
                                        <p:cTn id="172" dur="1000"/>
                                        <p:tgtEl>
                                          <p:spTgt spid="287"/>
                                        </p:tgtEl>
                                      </p:cBhvr>
                                    </p:animEffect>
                                  </p:childTnLst>
                                </p:cTn>
                              </p:par>
                              <p:par>
                                <p:cTn id="173" presetID="10" presetClass="entr" presetSubtype="0" fill="hold" nodeType="withEffect">
                                  <p:stCondLst>
                                    <p:cond delay="0"/>
                                  </p:stCondLst>
                                  <p:childTnLst>
                                    <p:set>
                                      <p:cBhvr>
                                        <p:cTn id="174" dur="1" fill="hold">
                                          <p:stCondLst>
                                            <p:cond delay="0"/>
                                          </p:stCondLst>
                                        </p:cTn>
                                        <p:tgtEl>
                                          <p:spTgt spid="288"/>
                                        </p:tgtEl>
                                        <p:attrNameLst>
                                          <p:attrName>style.visibility</p:attrName>
                                        </p:attrNameLst>
                                      </p:cBhvr>
                                      <p:to>
                                        <p:strVal val="visible"/>
                                      </p:to>
                                    </p:set>
                                    <p:animEffect transition="in" filter="fade">
                                      <p:cBhvr>
                                        <p:cTn id="175" dur="1000"/>
                                        <p:tgtEl>
                                          <p:spTgt spid="288"/>
                                        </p:tgtEl>
                                      </p:cBhvr>
                                    </p:animEffect>
                                  </p:childTnLst>
                                </p:cTn>
                              </p:par>
                              <p:par>
                                <p:cTn id="176" presetID="10" presetClass="entr" presetSubtype="0" fill="hold" nodeType="withEffect">
                                  <p:stCondLst>
                                    <p:cond delay="0"/>
                                  </p:stCondLst>
                                  <p:childTnLst>
                                    <p:set>
                                      <p:cBhvr>
                                        <p:cTn id="177" dur="1" fill="hold">
                                          <p:stCondLst>
                                            <p:cond delay="0"/>
                                          </p:stCondLst>
                                        </p:cTn>
                                        <p:tgtEl>
                                          <p:spTgt spid="289"/>
                                        </p:tgtEl>
                                        <p:attrNameLst>
                                          <p:attrName>style.visibility</p:attrName>
                                        </p:attrNameLst>
                                      </p:cBhvr>
                                      <p:to>
                                        <p:strVal val="visible"/>
                                      </p:to>
                                    </p:set>
                                    <p:animEffect transition="in" filter="fade">
                                      <p:cBhvr>
                                        <p:cTn id="178" dur="1000"/>
                                        <p:tgtEl>
                                          <p:spTgt spid="289"/>
                                        </p:tgtEl>
                                      </p:cBhvr>
                                    </p:animEffect>
                                  </p:childTnLst>
                                </p:cTn>
                              </p:par>
                              <p:par>
                                <p:cTn id="179" presetID="10" presetClass="entr" presetSubtype="0" fill="hold" nodeType="withEffect">
                                  <p:stCondLst>
                                    <p:cond delay="0"/>
                                  </p:stCondLst>
                                  <p:childTnLst>
                                    <p:set>
                                      <p:cBhvr>
                                        <p:cTn id="180" dur="1" fill="hold">
                                          <p:stCondLst>
                                            <p:cond delay="0"/>
                                          </p:stCondLst>
                                        </p:cTn>
                                        <p:tgtEl>
                                          <p:spTgt spid="290"/>
                                        </p:tgtEl>
                                        <p:attrNameLst>
                                          <p:attrName>style.visibility</p:attrName>
                                        </p:attrNameLst>
                                      </p:cBhvr>
                                      <p:to>
                                        <p:strVal val="visible"/>
                                      </p:to>
                                    </p:set>
                                    <p:animEffect transition="in" filter="fade">
                                      <p:cBhvr>
                                        <p:cTn id="181" dur="1000"/>
                                        <p:tgtEl>
                                          <p:spTgt spid="290"/>
                                        </p:tgtEl>
                                      </p:cBhvr>
                                    </p:animEffect>
                                  </p:childTnLst>
                                </p:cTn>
                              </p:par>
                              <p:par>
                                <p:cTn id="182" presetID="10" presetClass="entr" presetSubtype="0" fill="hold" nodeType="withEffect">
                                  <p:stCondLst>
                                    <p:cond delay="0"/>
                                  </p:stCondLst>
                                  <p:childTnLst>
                                    <p:set>
                                      <p:cBhvr>
                                        <p:cTn id="183" dur="1" fill="hold">
                                          <p:stCondLst>
                                            <p:cond delay="0"/>
                                          </p:stCondLst>
                                        </p:cTn>
                                        <p:tgtEl>
                                          <p:spTgt spid="291"/>
                                        </p:tgtEl>
                                        <p:attrNameLst>
                                          <p:attrName>style.visibility</p:attrName>
                                        </p:attrNameLst>
                                      </p:cBhvr>
                                      <p:to>
                                        <p:strVal val="visible"/>
                                      </p:to>
                                    </p:set>
                                    <p:animEffect transition="in" filter="fade">
                                      <p:cBhvr>
                                        <p:cTn id="184" dur="1000"/>
                                        <p:tgtEl>
                                          <p:spTgt spid="291"/>
                                        </p:tgtEl>
                                      </p:cBhvr>
                                    </p:animEffect>
                                  </p:childTnLst>
                                </p:cTn>
                              </p:par>
                              <p:par>
                                <p:cTn id="185" presetID="10" presetClass="entr" presetSubtype="0" fill="hold" nodeType="withEffect">
                                  <p:stCondLst>
                                    <p:cond delay="0"/>
                                  </p:stCondLst>
                                  <p:childTnLst>
                                    <p:set>
                                      <p:cBhvr>
                                        <p:cTn id="186" dur="1" fill="hold">
                                          <p:stCondLst>
                                            <p:cond delay="0"/>
                                          </p:stCondLst>
                                        </p:cTn>
                                        <p:tgtEl>
                                          <p:spTgt spid="292"/>
                                        </p:tgtEl>
                                        <p:attrNameLst>
                                          <p:attrName>style.visibility</p:attrName>
                                        </p:attrNameLst>
                                      </p:cBhvr>
                                      <p:to>
                                        <p:strVal val="visible"/>
                                      </p:to>
                                    </p:set>
                                    <p:animEffect transition="in" filter="fade">
                                      <p:cBhvr>
                                        <p:cTn id="187" dur="1000"/>
                                        <p:tgtEl>
                                          <p:spTgt spid="292"/>
                                        </p:tgtEl>
                                      </p:cBhvr>
                                    </p:animEffect>
                                  </p:childTnLst>
                                </p:cTn>
                              </p:par>
                              <p:par>
                                <p:cTn id="188" presetID="10" presetClass="entr" presetSubtype="0" fill="hold" nodeType="withEffect">
                                  <p:stCondLst>
                                    <p:cond delay="0"/>
                                  </p:stCondLst>
                                  <p:childTnLst>
                                    <p:set>
                                      <p:cBhvr>
                                        <p:cTn id="189" dur="1" fill="hold">
                                          <p:stCondLst>
                                            <p:cond delay="0"/>
                                          </p:stCondLst>
                                        </p:cTn>
                                        <p:tgtEl>
                                          <p:spTgt spid="293"/>
                                        </p:tgtEl>
                                        <p:attrNameLst>
                                          <p:attrName>style.visibility</p:attrName>
                                        </p:attrNameLst>
                                      </p:cBhvr>
                                      <p:to>
                                        <p:strVal val="visible"/>
                                      </p:to>
                                    </p:set>
                                    <p:animEffect transition="in" filter="fade">
                                      <p:cBhvr>
                                        <p:cTn id="190" dur="1000"/>
                                        <p:tgtEl>
                                          <p:spTgt spid="293"/>
                                        </p:tgtEl>
                                      </p:cBhvr>
                                    </p:animEffect>
                                  </p:childTnLst>
                                </p:cTn>
                              </p:par>
                              <p:par>
                                <p:cTn id="191" presetID="10" presetClass="entr" presetSubtype="0" fill="hold" nodeType="withEffect">
                                  <p:stCondLst>
                                    <p:cond delay="0"/>
                                  </p:stCondLst>
                                  <p:childTnLst>
                                    <p:set>
                                      <p:cBhvr>
                                        <p:cTn id="192" dur="1" fill="hold">
                                          <p:stCondLst>
                                            <p:cond delay="0"/>
                                          </p:stCondLst>
                                        </p:cTn>
                                        <p:tgtEl>
                                          <p:spTgt spid="294"/>
                                        </p:tgtEl>
                                        <p:attrNameLst>
                                          <p:attrName>style.visibility</p:attrName>
                                        </p:attrNameLst>
                                      </p:cBhvr>
                                      <p:to>
                                        <p:strVal val="visible"/>
                                      </p:to>
                                    </p:set>
                                    <p:animEffect transition="in" filter="fade">
                                      <p:cBhvr>
                                        <p:cTn id="193" dur="1000"/>
                                        <p:tgtEl>
                                          <p:spTgt spid="294"/>
                                        </p:tgtEl>
                                      </p:cBhvr>
                                    </p:animEffect>
                                  </p:childTnLst>
                                </p:cTn>
                              </p:par>
                              <p:par>
                                <p:cTn id="194" presetID="10" presetClass="entr" presetSubtype="0"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Effect transition="in" filter="fade">
                                      <p:cBhvr>
                                        <p:cTn id="196" dur="1000"/>
                                        <p:tgtEl>
                                          <p:spTgt spid="295"/>
                                        </p:tgtEl>
                                      </p:cBhvr>
                                    </p:animEffect>
                                  </p:childTnLst>
                                </p:cTn>
                              </p:par>
                              <p:par>
                                <p:cTn id="197" presetID="10" presetClass="entr" presetSubtype="0" fill="hold" nodeType="withEffect">
                                  <p:stCondLst>
                                    <p:cond delay="0"/>
                                  </p:stCondLst>
                                  <p:childTnLst>
                                    <p:set>
                                      <p:cBhvr>
                                        <p:cTn id="198" dur="1" fill="hold">
                                          <p:stCondLst>
                                            <p:cond delay="0"/>
                                          </p:stCondLst>
                                        </p:cTn>
                                        <p:tgtEl>
                                          <p:spTgt spid="296"/>
                                        </p:tgtEl>
                                        <p:attrNameLst>
                                          <p:attrName>style.visibility</p:attrName>
                                        </p:attrNameLst>
                                      </p:cBhvr>
                                      <p:to>
                                        <p:strVal val="visible"/>
                                      </p:to>
                                    </p:set>
                                    <p:animEffect transition="in" filter="fade">
                                      <p:cBhvr>
                                        <p:cTn id="199" dur="1000"/>
                                        <p:tgtEl>
                                          <p:spTgt spid="296"/>
                                        </p:tgtEl>
                                      </p:cBhvr>
                                    </p:animEffect>
                                  </p:childTnLst>
                                </p:cTn>
                              </p:par>
                              <p:par>
                                <p:cTn id="200" presetID="10" presetClass="entr" presetSubtype="0" fill="hold" nodeType="withEffect">
                                  <p:stCondLst>
                                    <p:cond delay="0"/>
                                  </p:stCondLst>
                                  <p:childTnLst>
                                    <p:set>
                                      <p:cBhvr>
                                        <p:cTn id="201" dur="1" fill="hold">
                                          <p:stCondLst>
                                            <p:cond delay="0"/>
                                          </p:stCondLst>
                                        </p:cTn>
                                        <p:tgtEl>
                                          <p:spTgt spid="297"/>
                                        </p:tgtEl>
                                        <p:attrNameLst>
                                          <p:attrName>style.visibility</p:attrName>
                                        </p:attrNameLst>
                                      </p:cBhvr>
                                      <p:to>
                                        <p:strVal val="visible"/>
                                      </p:to>
                                    </p:set>
                                    <p:animEffect transition="in" filter="fade">
                                      <p:cBhvr>
                                        <p:cTn id="202" dur="1000"/>
                                        <p:tgtEl>
                                          <p:spTgt spid="297"/>
                                        </p:tgtEl>
                                      </p:cBhvr>
                                    </p:animEffect>
                                  </p:childTnLst>
                                </p:cTn>
                              </p:par>
                              <p:par>
                                <p:cTn id="203" presetID="10" presetClass="entr" presetSubtype="0" fill="hold" nodeType="withEffect">
                                  <p:stCondLst>
                                    <p:cond delay="0"/>
                                  </p:stCondLst>
                                  <p:childTnLst>
                                    <p:set>
                                      <p:cBhvr>
                                        <p:cTn id="204" dur="1" fill="hold">
                                          <p:stCondLst>
                                            <p:cond delay="0"/>
                                          </p:stCondLst>
                                        </p:cTn>
                                        <p:tgtEl>
                                          <p:spTgt spid="298"/>
                                        </p:tgtEl>
                                        <p:attrNameLst>
                                          <p:attrName>style.visibility</p:attrName>
                                        </p:attrNameLst>
                                      </p:cBhvr>
                                      <p:to>
                                        <p:strVal val="visible"/>
                                      </p:to>
                                    </p:set>
                                    <p:animEffect transition="in" filter="fade">
                                      <p:cBhvr>
                                        <p:cTn id="205" dur="1000"/>
                                        <p:tgtEl>
                                          <p:spTgt spid="298"/>
                                        </p:tgtEl>
                                      </p:cBhvr>
                                    </p:animEffect>
                                  </p:childTnLst>
                                </p:cTn>
                              </p:par>
                              <p:par>
                                <p:cTn id="206" presetID="10" presetClass="entr" presetSubtype="0" fill="hold" nodeType="withEffect">
                                  <p:stCondLst>
                                    <p:cond delay="0"/>
                                  </p:stCondLst>
                                  <p:childTnLst>
                                    <p:set>
                                      <p:cBhvr>
                                        <p:cTn id="207" dur="1" fill="hold">
                                          <p:stCondLst>
                                            <p:cond delay="0"/>
                                          </p:stCondLst>
                                        </p:cTn>
                                        <p:tgtEl>
                                          <p:spTgt spid="299"/>
                                        </p:tgtEl>
                                        <p:attrNameLst>
                                          <p:attrName>style.visibility</p:attrName>
                                        </p:attrNameLst>
                                      </p:cBhvr>
                                      <p:to>
                                        <p:strVal val="visible"/>
                                      </p:to>
                                    </p:set>
                                    <p:animEffect transition="in" filter="fade">
                                      <p:cBhvr>
                                        <p:cTn id="208" dur="1000"/>
                                        <p:tgtEl>
                                          <p:spTgt spid="299"/>
                                        </p:tgtEl>
                                      </p:cBhvr>
                                    </p:animEffect>
                                  </p:childTnLst>
                                </p:cTn>
                              </p:par>
                              <p:par>
                                <p:cTn id="209" presetID="10" presetClass="entr" presetSubtype="0" fill="hold" nodeType="withEffect">
                                  <p:stCondLst>
                                    <p:cond delay="0"/>
                                  </p:stCondLst>
                                  <p:childTnLst>
                                    <p:set>
                                      <p:cBhvr>
                                        <p:cTn id="210" dur="1" fill="hold">
                                          <p:stCondLst>
                                            <p:cond delay="0"/>
                                          </p:stCondLst>
                                        </p:cTn>
                                        <p:tgtEl>
                                          <p:spTgt spid="300"/>
                                        </p:tgtEl>
                                        <p:attrNameLst>
                                          <p:attrName>style.visibility</p:attrName>
                                        </p:attrNameLst>
                                      </p:cBhvr>
                                      <p:to>
                                        <p:strVal val="visible"/>
                                      </p:to>
                                    </p:set>
                                    <p:animEffect transition="in" filter="fade">
                                      <p:cBhvr>
                                        <p:cTn id="211" dur="1000"/>
                                        <p:tgtEl>
                                          <p:spTgt spid="300"/>
                                        </p:tgtEl>
                                      </p:cBhvr>
                                    </p:animEffect>
                                  </p:childTnLst>
                                </p:cTn>
                              </p:par>
                              <p:par>
                                <p:cTn id="212" presetID="10" presetClass="entr" presetSubtype="0" fill="hold" nodeType="withEffect">
                                  <p:stCondLst>
                                    <p:cond delay="0"/>
                                  </p:stCondLst>
                                  <p:childTnLst>
                                    <p:set>
                                      <p:cBhvr>
                                        <p:cTn id="213" dur="1" fill="hold">
                                          <p:stCondLst>
                                            <p:cond delay="0"/>
                                          </p:stCondLst>
                                        </p:cTn>
                                        <p:tgtEl>
                                          <p:spTgt spid="301"/>
                                        </p:tgtEl>
                                        <p:attrNameLst>
                                          <p:attrName>style.visibility</p:attrName>
                                        </p:attrNameLst>
                                      </p:cBhvr>
                                      <p:to>
                                        <p:strVal val="visible"/>
                                      </p:to>
                                    </p:set>
                                    <p:animEffect transition="in" filter="fade">
                                      <p:cBhvr>
                                        <p:cTn id="214" dur="1000"/>
                                        <p:tgtEl>
                                          <p:spTgt spid="301"/>
                                        </p:tgtEl>
                                      </p:cBhvr>
                                    </p:animEffect>
                                  </p:childTnLst>
                                </p:cTn>
                              </p:par>
                              <p:par>
                                <p:cTn id="215" presetID="10" presetClass="entr" presetSubtype="0" fill="hold" nodeType="withEffect">
                                  <p:stCondLst>
                                    <p:cond delay="500"/>
                                  </p:stCondLst>
                                  <p:childTnLst>
                                    <p:set>
                                      <p:cBhvr>
                                        <p:cTn id="216" dur="1" fill="hold">
                                          <p:stCondLst>
                                            <p:cond delay="0"/>
                                          </p:stCondLst>
                                        </p:cTn>
                                        <p:tgtEl>
                                          <p:spTgt spid="302"/>
                                        </p:tgtEl>
                                        <p:attrNameLst>
                                          <p:attrName>style.visibility</p:attrName>
                                        </p:attrNameLst>
                                      </p:cBhvr>
                                      <p:to>
                                        <p:strVal val="visible"/>
                                      </p:to>
                                    </p:set>
                                    <p:animEffect transition="in" filter="fade">
                                      <p:cBhvr>
                                        <p:cTn id="217" dur="750"/>
                                        <p:tgtEl>
                                          <p:spTgt spid="302"/>
                                        </p:tgtEl>
                                      </p:cBhvr>
                                    </p:animEffect>
                                  </p:childTnLst>
                                </p:cTn>
                              </p:par>
                              <p:par>
                                <p:cTn id="218" presetID="10" presetClass="entr" presetSubtype="0" fill="hold" nodeType="withEffect">
                                  <p:stCondLst>
                                    <p:cond delay="550"/>
                                  </p:stCondLst>
                                  <p:childTnLst>
                                    <p:set>
                                      <p:cBhvr>
                                        <p:cTn id="219" dur="1" fill="hold">
                                          <p:stCondLst>
                                            <p:cond delay="0"/>
                                          </p:stCondLst>
                                        </p:cTn>
                                        <p:tgtEl>
                                          <p:spTgt spid="303"/>
                                        </p:tgtEl>
                                        <p:attrNameLst>
                                          <p:attrName>style.visibility</p:attrName>
                                        </p:attrNameLst>
                                      </p:cBhvr>
                                      <p:to>
                                        <p:strVal val="visible"/>
                                      </p:to>
                                    </p:set>
                                    <p:animEffect transition="in" filter="fade">
                                      <p:cBhvr>
                                        <p:cTn id="220" dur="750"/>
                                        <p:tgtEl>
                                          <p:spTgt spid="303"/>
                                        </p:tgtEl>
                                      </p:cBhvr>
                                    </p:animEffect>
                                  </p:childTnLst>
                                </p:cTn>
                              </p:par>
                              <p:par>
                                <p:cTn id="221" presetID="10" presetClass="entr" presetSubtype="0" fill="hold" nodeType="withEffect">
                                  <p:stCondLst>
                                    <p:cond delay="600"/>
                                  </p:stCondLst>
                                  <p:childTnLst>
                                    <p:set>
                                      <p:cBhvr>
                                        <p:cTn id="222" dur="1" fill="hold">
                                          <p:stCondLst>
                                            <p:cond delay="0"/>
                                          </p:stCondLst>
                                        </p:cTn>
                                        <p:tgtEl>
                                          <p:spTgt spid="304"/>
                                        </p:tgtEl>
                                        <p:attrNameLst>
                                          <p:attrName>style.visibility</p:attrName>
                                        </p:attrNameLst>
                                      </p:cBhvr>
                                      <p:to>
                                        <p:strVal val="visible"/>
                                      </p:to>
                                    </p:set>
                                    <p:animEffect transition="in" filter="fade">
                                      <p:cBhvr>
                                        <p:cTn id="223" dur="750"/>
                                        <p:tgtEl>
                                          <p:spTgt spid="304"/>
                                        </p:tgtEl>
                                      </p:cBhvr>
                                    </p:animEffect>
                                  </p:childTnLst>
                                </p:cTn>
                              </p:par>
                              <p:par>
                                <p:cTn id="224" presetID="10" presetClass="entr" presetSubtype="0" fill="hold" nodeType="withEffect">
                                  <p:stCondLst>
                                    <p:cond delay="650"/>
                                  </p:stCondLst>
                                  <p:childTnLst>
                                    <p:set>
                                      <p:cBhvr>
                                        <p:cTn id="225" dur="1" fill="hold">
                                          <p:stCondLst>
                                            <p:cond delay="0"/>
                                          </p:stCondLst>
                                        </p:cTn>
                                        <p:tgtEl>
                                          <p:spTgt spid="305"/>
                                        </p:tgtEl>
                                        <p:attrNameLst>
                                          <p:attrName>style.visibility</p:attrName>
                                        </p:attrNameLst>
                                      </p:cBhvr>
                                      <p:to>
                                        <p:strVal val="visible"/>
                                      </p:to>
                                    </p:set>
                                    <p:animEffect transition="in" filter="fade">
                                      <p:cBhvr>
                                        <p:cTn id="226" dur="750"/>
                                        <p:tgtEl>
                                          <p:spTgt spid="305"/>
                                        </p:tgtEl>
                                      </p:cBhvr>
                                    </p:animEffect>
                                  </p:childTnLst>
                                </p:cTn>
                              </p:par>
                              <p:par>
                                <p:cTn id="227" presetID="10" presetClass="entr" presetSubtype="0" fill="hold" nodeType="withEffect">
                                  <p:stCondLst>
                                    <p:cond delay="700"/>
                                  </p:stCondLst>
                                  <p:childTnLst>
                                    <p:set>
                                      <p:cBhvr>
                                        <p:cTn id="228" dur="1" fill="hold">
                                          <p:stCondLst>
                                            <p:cond delay="0"/>
                                          </p:stCondLst>
                                        </p:cTn>
                                        <p:tgtEl>
                                          <p:spTgt spid="306"/>
                                        </p:tgtEl>
                                        <p:attrNameLst>
                                          <p:attrName>style.visibility</p:attrName>
                                        </p:attrNameLst>
                                      </p:cBhvr>
                                      <p:to>
                                        <p:strVal val="visible"/>
                                      </p:to>
                                    </p:set>
                                    <p:animEffect transition="in" filter="fade">
                                      <p:cBhvr>
                                        <p:cTn id="229" dur="750"/>
                                        <p:tgtEl>
                                          <p:spTgt spid="306"/>
                                        </p:tgtEl>
                                      </p:cBhvr>
                                    </p:animEffect>
                                  </p:childTnLst>
                                </p:cTn>
                              </p:par>
                              <p:par>
                                <p:cTn id="230" presetID="10" presetClass="entr" presetSubtype="0" fill="hold" nodeType="withEffect">
                                  <p:stCondLst>
                                    <p:cond delay="900"/>
                                  </p:stCondLst>
                                  <p:childTnLst>
                                    <p:set>
                                      <p:cBhvr>
                                        <p:cTn id="231" dur="1" fill="hold">
                                          <p:stCondLst>
                                            <p:cond delay="0"/>
                                          </p:stCondLst>
                                        </p:cTn>
                                        <p:tgtEl>
                                          <p:spTgt spid="315"/>
                                        </p:tgtEl>
                                        <p:attrNameLst>
                                          <p:attrName>style.visibility</p:attrName>
                                        </p:attrNameLst>
                                      </p:cBhvr>
                                      <p:to>
                                        <p:strVal val="visible"/>
                                      </p:to>
                                    </p:set>
                                    <p:animEffect transition="in" filter="fade">
                                      <p:cBhvr>
                                        <p:cTn id="232" dur="750"/>
                                        <p:tgtEl>
                                          <p:spTgt spid="315"/>
                                        </p:tgtEl>
                                      </p:cBhvr>
                                    </p:animEffect>
                                  </p:childTnLst>
                                </p:cTn>
                              </p:par>
                              <p:par>
                                <p:cTn id="233" presetID="10" presetClass="entr" presetSubtype="0" fill="hold" nodeType="withEffect">
                                  <p:stCondLst>
                                    <p:cond delay="950"/>
                                  </p:stCondLst>
                                  <p:childTnLst>
                                    <p:set>
                                      <p:cBhvr>
                                        <p:cTn id="234" dur="1" fill="hold">
                                          <p:stCondLst>
                                            <p:cond delay="0"/>
                                          </p:stCondLst>
                                        </p:cTn>
                                        <p:tgtEl>
                                          <p:spTgt spid="316"/>
                                        </p:tgtEl>
                                        <p:attrNameLst>
                                          <p:attrName>style.visibility</p:attrName>
                                        </p:attrNameLst>
                                      </p:cBhvr>
                                      <p:to>
                                        <p:strVal val="visible"/>
                                      </p:to>
                                    </p:set>
                                    <p:animEffect transition="in" filter="fade">
                                      <p:cBhvr>
                                        <p:cTn id="235" dur="750"/>
                                        <p:tgtEl>
                                          <p:spTgt spid="316"/>
                                        </p:tgtEl>
                                      </p:cBhvr>
                                    </p:animEffect>
                                  </p:childTnLst>
                                </p:cTn>
                              </p:par>
                              <p:par>
                                <p:cTn id="236" presetID="10" presetClass="entr" presetSubtype="0" fill="hold" nodeType="withEffect">
                                  <p:stCondLst>
                                    <p:cond delay="850"/>
                                  </p:stCondLst>
                                  <p:childTnLst>
                                    <p:set>
                                      <p:cBhvr>
                                        <p:cTn id="237" dur="1" fill="hold">
                                          <p:stCondLst>
                                            <p:cond delay="0"/>
                                          </p:stCondLst>
                                        </p:cTn>
                                        <p:tgtEl>
                                          <p:spTgt spid="307"/>
                                        </p:tgtEl>
                                        <p:attrNameLst>
                                          <p:attrName>style.visibility</p:attrName>
                                        </p:attrNameLst>
                                      </p:cBhvr>
                                      <p:to>
                                        <p:strVal val="visible"/>
                                      </p:to>
                                    </p:set>
                                    <p:animEffect transition="in" filter="fade">
                                      <p:cBhvr>
                                        <p:cTn id="238" dur="750"/>
                                        <p:tgtEl>
                                          <p:spTgt spid="307"/>
                                        </p:tgtEl>
                                      </p:cBhvr>
                                    </p:animEffect>
                                  </p:childTnLst>
                                </p:cTn>
                              </p:par>
                              <p:par>
                                <p:cTn id="239" presetID="10" presetClass="entr" presetSubtype="0" fill="hold" nodeType="withEffect">
                                  <p:stCondLst>
                                    <p:cond delay="800"/>
                                  </p:stCondLst>
                                  <p:childTnLst>
                                    <p:set>
                                      <p:cBhvr>
                                        <p:cTn id="240" dur="1" fill="hold">
                                          <p:stCondLst>
                                            <p:cond delay="0"/>
                                          </p:stCondLst>
                                        </p:cTn>
                                        <p:tgtEl>
                                          <p:spTgt spid="308"/>
                                        </p:tgtEl>
                                        <p:attrNameLst>
                                          <p:attrName>style.visibility</p:attrName>
                                        </p:attrNameLst>
                                      </p:cBhvr>
                                      <p:to>
                                        <p:strVal val="visible"/>
                                      </p:to>
                                    </p:set>
                                    <p:animEffect transition="in" filter="fade">
                                      <p:cBhvr>
                                        <p:cTn id="241" dur="750"/>
                                        <p:tgtEl>
                                          <p:spTgt spid="308"/>
                                        </p:tgtEl>
                                      </p:cBhvr>
                                    </p:animEffect>
                                  </p:childTnLst>
                                </p:cTn>
                              </p:par>
                              <p:par>
                                <p:cTn id="242" presetID="10" presetClass="entr" presetSubtype="0" fill="hold" nodeType="withEffect">
                                  <p:stCondLst>
                                    <p:cond delay="750"/>
                                  </p:stCondLst>
                                  <p:childTnLst>
                                    <p:set>
                                      <p:cBhvr>
                                        <p:cTn id="243" dur="1" fill="hold">
                                          <p:stCondLst>
                                            <p:cond delay="0"/>
                                          </p:stCondLst>
                                        </p:cTn>
                                        <p:tgtEl>
                                          <p:spTgt spid="309"/>
                                        </p:tgtEl>
                                        <p:attrNameLst>
                                          <p:attrName>style.visibility</p:attrName>
                                        </p:attrNameLst>
                                      </p:cBhvr>
                                      <p:to>
                                        <p:strVal val="visible"/>
                                      </p:to>
                                    </p:set>
                                    <p:animEffect transition="in" filter="fade">
                                      <p:cBhvr>
                                        <p:cTn id="244" dur="750"/>
                                        <p:tgtEl>
                                          <p:spTgt spid="309"/>
                                        </p:tgtEl>
                                      </p:cBhvr>
                                    </p:animEffect>
                                  </p:childTnLst>
                                </p:cTn>
                              </p:par>
                              <p:par>
                                <p:cTn id="245" presetID="10" presetClass="entr" presetSubtype="0" fill="hold" nodeType="withEffect">
                                  <p:stCondLst>
                                    <p:cond delay="1000"/>
                                  </p:stCondLst>
                                  <p:childTnLst>
                                    <p:set>
                                      <p:cBhvr>
                                        <p:cTn id="246" dur="1" fill="hold">
                                          <p:stCondLst>
                                            <p:cond delay="0"/>
                                          </p:stCondLst>
                                        </p:cTn>
                                        <p:tgtEl>
                                          <p:spTgt spid="314"/>
                                        </p:tgtEl>
                                        <p:attrNameLst>
                                          <p:attrName>style.visibility</p:attrName>
                                        </p:attrNameLst>
                                      </p:cBhvr>
                                      <p:to>
                                        <p:strVal val="visible"/>
                                      </p:to>
                                    </p:set>
                                    <p:animEffect transition="in" filter="fade">
                                      <p:cBhvr>
                                        <p:cTn id="247" dur="750"/>
                                        <p:tgtEl>
                                          <p:spTgt spid="314"/>
                                        </p:tgtEl>
                                      </p:cBhvr>
                                    </p:animEffect>
                                  </p:childTnLst>
                                </p:cTn>
                              </p:par>
                              <p:par>
                                <p:cTn id="248" presetID="10" presetClass="entr" presetSubtype="0" fill="hold" nodeType="withEffect">
                                  <p:stCondLst>
                                    <p:cond delay="1050"/>
                                  </p:stCondLst>
                                  <p:childTnLst>
                                    <p:set>
                                      <p:cBhvr>
                                        <p:cTn id="249" dur="1" fill="hold">
                                          <p:stCondLst>
                                            <p:cond delay="0"/>
                                          </p:stCondLst>
                                        </p:cTn>
                                        <p:tgtEl>
                                          <p:spTgt spid="310"/>
                                        </p:tgtEl>
                                        <p:attrNameLst>
                                          <p:attrName>style.visibility</p:attrName>
                                        </p:attrNameLst>
                                      </p:cBhvr>
                                      <p:to>
                                        <p:strVal val="visible"/>
                                      </p:to>
                                    </p:set>
                                    <p:animEffect transition="in" filter="fade">
                                      <p:cBhvr>
                                        <p:cTn id="250" dur="750"/>
                                        <p:tgtEl>
                                          <p:spTgt spid="310"/>
                                        </p:tgtEl>
                                      </p:cBhvr>
                                    </p:animEffect>
                                  </p:childTnLst>
                                </p:cTn>
                              </p:par>
                              <p:par>
                                <p:cTn id="251" presetID="10" presetClass="entr" presetSubtype="0" fill="hold" nodeType="withEffect">
                                  <p:stCondLst>
                                    <p:cond delay="1100"/>
                                  </p:stCondLst>
                                  <p:childTnLst>
                                    <p:set>
                                      <p:cBhvr>
                                        <p:cTn id="252" dur="1" fill="hold">
                                          <p:stCondLst>
                                            <p:cond delay="0"/>
                                          </p:stCondLst>
                                        </p:cTn>
                                        <p:tgtEl>
                                          <p:spTgt spid="311"/>
                                        </p:tgtEl>
                                        <p:attrNameLst>
                                          <p:attrName>style.visibility</p:attrName>
                                        </p:attrNameLst>
                                      </p:cBhvr>
                                      <p:to>
                                        <p:strVal val="visible"/>
                                      </p:to>
                                    </p:set>
                                    <p:animEffect transition="in" filter="fade">
                                      <p:cBhvr>
                                        <p:cTn id="253" dur="750"/>
                                        <p:tgtEl>
                                          <p:spTgt spid="311"/>
                                        </p:tgtEl>
                                      </p:cBhvr>
                                    </p:animEffect>
                                  </p:childTnLst>
                                </p:cTn>
                              </p:par>
                              <p:par>
                                <p:cTn id="254" presetID="10" presetClass="entr" presetSubtype="0" fill="hold" nodeType="withEffect">
                                  <p:stCondLst>
                                    <p:cond delay="1200"/>
                                  </p:stCondLst>
                                  <p:childTnLst>
                                    <p:set>
                                      <p:cBhvr>
                                        <p:cTn id="255" dur="1" fill="hold">
                                          <p:stCondLst>
                                            <p:cond delay="0"/>
                                          </p:stCondLst>
                                        </p:cTn>
                                        <p:tgtEl>
                                          <p:spTgt spid="313"/>
                                        </p:tgtEl>
                                        <p:attrNameLst>
                                          <p:attrName>style.visibility</p:attrName>
                                        </p:attrNameLst>
                                      </p:cBhvr>
                                      <p:to>
                                        <p:strVal val="visible"/>
                                      </p:to>
                                    </p:set>
                                    <p:animEffect transition="in" filter="fade">
                                      <p:cBhvr>
                                        <p:cTn id="256" dur="750"/>
                                        <p:tgtEl>
                                          <p:spTgt spid="313"/>
                                        </p:tgtEl>
                                      </p:cBhvr>
                                    </p:animEffect>
                                  </p:childTnLst>
                                </p:cTn>
                              </p:par>
                              <p:par>
                                <p:cTn id="257" presetID="10" presetClass="entr" presetSubtype="0" fill="hold" nodeType="withEffect">
                                  <p:stCondLst>
                                    <p:cond delay="1150"/>
                                  </p:stCondLst>
                                  <p:childTnLst>
                                    <p:set>
                                      <p:cBhvr>
                                        <p:cTn id="258" dur="1" fill="hold">
                                          <p:stCondLst>
                                            <p:cond delay="0"/>
                                          </p:stCondLst>
                                        </p:cTn>
                                        <p:tgtEl>
                                          <p:spTgt spid="312"/>
                                        </p:tgtEl>
                                        <p:attrNameLst>
                                          <p:attrName>style.visibility</p:attrName>
                                        </p:attrNameLst>
                                      </p:cBhvr>
                                      <p:to>
                                        <p:strVal val="visible"/>
                                      </p:to>
                                    </p:set>
                                    <p:animEffect transition="in" filter="fade">
                                      <p:cBhvr>
                                        <p:cTn id="259" dur="750"/>
                                        <p:tgtEl>
                                          <p:spTgt spid="312"/>
                                        </p:tgtEl>
                                      </p:cBhvr>
                                    </p:animEffect>
                                  </p:childTnLst>
                                </p:cTn>
                              </p:par>
                              <p:par>
                                <p:cTn id="260" presetID="10" presetClass="entr" presetSubtype="0" fill="hold" nodeType="withEffect">
                                  <p:stCondLst>
                                    <p:cond delay="0"/>
                                  </p:stCondLst>
                                  <p:childTnLst>
                                    <p:set>
                                      <p:cBhvr>
                                        <p:cTn id="261" dur="1" fill="hold">
                                          <p:stCondLst>
                                            <p:cond delay="0"/>
                                          </p:stCondLst>
                                        </p:cTn>
                                        <p:tgtEl>
                                          <p:spTgt spid="231"/>
                                        </p:tgtEl>
                                        <p:attrNameLst>
                                          <p:attrName>style.visibility</p:attrName>
                                        </p:attrNameLst>
                                      </p:cBhvr>
                                      <p:to>
                                        <p:strVal val="visible"/>
                                      </p:to>
                                    </p:set>
                                    <p:animEffect transition="in" filter="fade">
                                      <p:cBhvr>
                                        <p:cTn id="262" dur="500"/>
                                        <p:tgtEl>
                                          <p:spTgt spid="231"/>
                                        </p:tgtEl>
                                      </p:cBhvr>
                                    </p:animEffect>
                                  </p:childTnLst>
                                </p:cTn>
                              </p:par>
                              <p:par>
                                <p:cTn id="263" presetID="10" presetClass="entr" presetSubtype="0" fill="hold" nodeType="withEffect">
                                  <p:stCondLst>
                                    <p:cond delay="800"/>
                                  </p:stCondLst>
                                  <p:childTnLst>
                                    <p:set>
                                      <p:cBhvr>
                                        <p:cTn id="264" dur="1" fill="hold">
                                          <p:stCondLst>
                                            <p:cond delay="0"/>
                                          </p:stCondLst>
                                        </p:cTn>
                                        <p:tgtEl>
                                          <p:spTgt spid="317"/>
                                        </p:tgtEl>
                                        <p:attrNameLst>
                                          <p:attrName>style.visibility</p:attrName>
                                        </p:attrNameLst>
                                      </p:cBhvr>
                                      <p:to>
                                        <p:strVal val="visible"/>
                                      </p:to>
                                    </p:set>
                                    <p:animEffect transition="in" filter="fade">
                                      <p:cBhvr>
                                        <p:cTn id="265" dur="750"/>
                                        <p:tgtEl>
                                          <p:spTgt spid="317"/>
                                        </p:tgtEl>
                                      </p:cBhvr>
                                    </p:animEffect>
                                  </p:childTnLst>
                                </p:cTn>
                              </p:par>
                              <p:par>
                                <p:cTn id="266" presetID="10" presetClass="entr" presetSubtype="0" fill="hold" nodeType="withEffect">
                                  <p:stCondLst>
                                    <p:cond delay="1100"/>
                                  </p:stCondLst>
                                  <p:childTnLst>
                                    <p:set>
                                      <p:cBhvr>
                                        <p:cTn id="267" dur="1" fill="hold">
                                          <p:stCondLst>
                                            <p:cond delay="0"/>
                                          </p:stCondLst>
                                        </p:cTn>
                                        <p:tgtEl>
                                          <p:spTgt spid="318"/>
                                        </p:tgtEl>
                                        <p:attrNameLst>
                                          <p:attrName>style.visibility</p:attrName>
                                        </p:attrNameLst>
                                      </p:cBhvr>
                                      <p:to>
                                        <p:strVal val="visible"/>
                                      </p:to>
                                    </p:set>
                                    <p:animEffect transition="in" filter="fade">
                                      <p:cBhvr>
                                        <p:cTn id="268" dur="75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9</a:t>
            </a:fld>
            <a:endParaRPr/>
          </a:p>
        </p:txBody>
      </p:sp>
      <p:pic>
        <p:nvPicPr>
          <p:cNvPr id="325" name="Google Shape;325;p2"/>
          <p:cNvPicPr preferRelativeResize="0"/>
          <p:nvPr/>
        </p:nvPicPr>
        <p:blipFill rotWithShape="1">
          <a:blip r:embed="rId3">
            <a:alphaModFix/>
          </a:blip>
          <a:srcRect l="26" r="12705"/>
          <a:stretch/>
        </p:blipFill>
        <p:spPr>
          <a:xfrm>
            <a:off x="4900725" y="1297000"/>
            <a:ext cx="6044625" cy="5056299"/>
          </a:xfrm>
          <a:prstGeom prst="rect">
            <a:avLst/>
          </a:prstGeom>
          <a:noFill/>
          <a:ln>
            <a:noFill/>
          </a:ln>
        </p:spPr>
      </p:pic>
      <p:sp>
        <p:nvSpPr>
          <p:cNvPr id="326" name="Google Shape;326;p2"/>
          <p:cNvSpPr txBox="1">
            <a:spLocks noGrp="1"/>
          </p:cNvSpPr>
          <p:nvPr>
            <p:ph type="title"/>
          </p:nvPr>
        </p:nvSpPr>
        <p:spPr>
          <a:xfrm>
            <a:off x="5874875" y="243225"/>
            <a:ext cx="6044700" cy="479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200"/>
              <a:buFont typeface="Arial"/>
              <a:buNone/>
            </a:pPr>
            <a:r>
              <a:rPr lang="en-GB" sz="3200"/>
              <a:t>Sustained observations for a wide range of applications </a:t>
            </a:r>
            <a:endParaRPr/>
          </a:p>
        </p:txBody>
      </p:sp>
      <p:pic>
        <p:nvPicPr>
          <p:cNvPr id="327" name="Google Shape;327;p2"/>
          <p:cNvPicPr preferRelativeResize="0"/>
          <p:nvPr/>
        </p:nvPicPr>
        <p:blipFill rotWithShape="1">
          <a:blip r:embed="rId4">
            <a:alphaModFix/>
          </a:blip>
          <a:srcRect b="4425"/>
          <a:stretch/>
        </p:blipFill>
        <p:spPr>
          <a:xfrm>
            <a:off x="-58737" y="0"/>
            <a:ext cx="5291999" cy="6858000"/>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65</TotalTime>
  <Words>3542</Words>
  <Application>Microsoft Macintosh PowerPoint</Application>
  <PresentationFormat>Widescreen</PresentationFormat>
  <Paragraphs>399</Paragraphs>
  <Slides>35</Slides>
  <Notes>34</Notes>
  <HiddenSlides>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Roboto</vt:lpstr>
      <vt:lpstr>Arial</vt:lpstr>
      <vt:lpstr>GOOS PPT Theme</vt:lpstr>
      <vt:lpstr>Session 3: GOOS Update</vt:lpstr>
      <vt:lpstr>Ocean observations: fundamental to society</vt:lpstr>
      <vt:lpstr>Opportunity for nations &amp; communities</vt:lpstr>
      <vt:lpstr>Leading the ocean observing community</vt:lpstr>
      <vt:lpstr>GOOS Today</vt:lpstr>
      <vt:lpstr>36 Essential Ocean Variables (EOVs)</vt:lpstr>
      <vt:lpstr>36 Essential Ocean Variables (EOVs)</vt:lpstr>
      <vt:lpstr>Regional &amp; National Alliances</vt:lpstr>
      <vt:lpstr>Sustained observations for a wide range of applications </vt:lpstr>
      <vt:lpstr>An integrated system supporting a wide range of applications</vt:lpstr>
      <vt:lpstr>PowerPoint Presentation</vt:lpstr>
      <vt:lpstr>PowerPoint Presentation</vt:lpstr>
      <vt:lpstr>PowerPoint Presentation</vt:lpstr>
      <vt:lpstr>PowerPoint Presentation</vt:lpstr>
      <vt:lpstr>Co-design Pilot Areas </vt:lpstr>
      <vt:lpstr>PowerPoint Presentation</vt:lpstr>
      <vt:lpstr>PowerPoint Presentation</vt:lpstr>
      <vt:lpstr>PowerPoint Presentation</vt:lpstr>
      <vt:lpstr> Recent input </vt:lpstr>
      <vt:lpstr>Vision 2030 White Paper</vt:lpstr>
      <vt:lpstr>Townhall</vt:lpstr>
      <vt:lpstr>Townhall  GOOS has made great strides forward, areas highlighted for future work</vt:lpstr>
      <vt:lpstr> GOOS SC  April 2024  Barcelona  </vt:lpstr>
      <vt:lpstr>PowerPoint Presentation</vt:lpstr>
      <vt:lpstr>SC Priority actions 2024/5</vt:lpstr>
      <vt:lpstr>State of the Ocean Report - StOR</vt:lpstr>
      <vt:lpstr>IOC/UNESCO</vt:lpstr>
      <vt:lpstr>Thank you</vt:lpstr>
      <vt:lpstr>GOOS Coordination Office</vt:lpstr>
      <vt:lpstr>PowerPoint Presentation</vt:lpstr>
      <vt:lpstr>PowerPoint Presentation</vt:lpstr>
      <vt:lpstr>Vision 2030 White Paper</vt:lpstr>
      <vt:lpstr>GOOS 2030 Strategy</vt:lpstr>
      <vt:lpstr>Ocean Decade Challenge 7: Expand the Global Ocean Observing 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GOOS Update</dc:title>
  <dc:creator>Laura Stukonyte</dc:creator>
  <cp:lastModifiedBy>Heslop, Emma</cp:lastModifiedBy>
  <cp:revision>13</cp:revision>
  <dcterms:created xsi:type="dcterms:W3CDTF">2022-03-29T09:34:04Z</dcterms:created>
  <dcterms:modified xsi:type="dcterms:W3CDTF">2024-05-12T18:10:20Z</dcterms:modified>
</cp:coreProperties>
</file>