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6858000" cx="12192000"/>
  <p:notesSz cx="6858000" cy="9144000"/>
  <p:embeddedFontLst>
    <p:embeddedFont>
      <p:font typeface="Libre Franklin"/>
      <p:regular r:id="rId29"/>
      <p:bold r:id="rId30"/>
      <p:italic r:id="rId31"/>
      <p:boldItalic r:id="rId32"/>
    </p:embeddedFont>
    <p:embeddedFont>
      <p:font typeface="Roboto"/>
      <p:regular r:id="rId33"/>
      <p:bold r:id="rId34"/>
      <p:italic r:id="rId35"/>
      <p:boldItalic r:id="rId36"/>
    </p:embeddedFont>
    <p:embeddedFont>
      <p:font typeface="Montserrat"/>
      <p:regular r:id="rId37"/>
      <p:bold r:id="rId38"/>
      <p:italic r:id="rId39"/>
      <p:boldItalic r:id="rId40"/>
    </p:embeddedFont>
    <p:embeddedFont>
      <p:font typeface="Corbel"/>
      <p:regular r:id="rId41"/>
      <p:bold r:id="rId42"/>
      <p:italic r:id="rId43"/>
      <p:boldItalic r:id="rId44"/>
    </p:embeddedFont>
    <p:embeddedFont>
      <p:font typeface="Quattrocento Sans"/>
      <p:regular r:id="rId45"/>
      <p:bold r:id="rId46"/>
      <p:italic r:id="rId47"/>
      <p:boldItalic r:id="rId48"/>
    </p:embeddedFont>
    <p:embeddedFont>
      <p:font typeface="Barlow Light"/>
      <p:regular r:id="rId49"/>
      <p:bold r:id="rId50"/>
      <p:italic r:id="rId51"/>
      <p:boldItalic r:id="rId52"/>
    </p:embeddedFont>
    <p:embeddedFont>
      <p:font typeface="Barlow"/>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7" roundtripDataSignature="AMtx7mgZWjG933MupEb8W5meTpQ9/okJu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avid Legler - NOAA Federa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FD1552-FE1E-4EAB-B75E-F2FDAC6CB024}">
  <a:tblStyle styleId="{64FD1552-FE1E-4EAB-B75E-F2FDAC6CB0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Corbel-bold.fntdata"/><Relationship Id="rId41" Type="http://schemas.openxmlformats.org/officeDocument/2006/relationships/font" Target="fonts/Corbel-regular.fntdata"/><Relationship Id="rId44" Type="http://schemas.openxmlformats.org/officeDocument/2006/relationships/font" Target="fonts/Corbel-boldItalic.fntdata"/><Relationship Id="rId43" Type="http://schemas.openxmlformats.org/officeDocument/2006/relationships/font" Target="fonts/Corbel-italic.fntdata"/><Relationship Id="rId46" Type="http://schemas.openxmlformats.org/officeDocument/2006/relationships/font" Target="fonts/QuattrocentoSans-bold.fntdata"/><Relationship Id="rId45" Type="http://schemas.openxmlformats.org/officeDocument/2006/relationships/font" Target="fonts/Quattrocento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QuattrocentoSans-boldItalic.fntdata"/><Relationship Id="rId47" Type="http://schemas.openxmlformats.org/officeDocument/2006/relationships/font" Target="fonts/QuattrocentoSans-italic.fntdata"/><Relationship Id="rId49" Type="http://schemas.openxmlformats.org/officeDocument/2006/relationships/font" Target="fonts/BarlowLight-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LibreFranklin-italic.fntdata"/><Relationship Id="rId30" Type="http://schemas.openxmlformats.org/officeDocument/2006/relationships/font" Target="fonts/LibreFranklin-bold.fntdata"/><Relationship Id="rId33" Type="http://schemas.openxmlformats.org/officeDocument/2006/relationships/font" Target="fonts/Roboto-regular.fntdata"/><Relationship Id="rId32" Type="http://schemas.openxmlformats.org/officeDocument/2006/relationships/font" Target="fonts/LibreFranklin-boldItalic.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Montserrat-regular.fntdata"/><Relationship Id="rId36" Type="http://schemas.openxmlformats.org/officeDocument/2006/relationships/font" Target="fonts/Roboto-boldItalic.fntdata"/><Relationship Id="rId39" Type="http://schemas.openxmlformats.org/officeDocument/2006/relationships/font" Target="fonts/Montserrat-italic.fntdata"/><Relationship Id="rId38" Type="http://schemas.openxmlformats.org/officeDocument/2006/relationships/font" Target="fonts/Montserrat-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font" Target="fonts/LibreFranklin-regular.fntdata"/><Relationship Id="rId51" Type="http://schemas.openxmlformats.org/officeDocument/2006/relationships/font" Target="fonts/BarlowLight-italic.fntdata"/><Relationship Id="rId50" Type="http://schemas.openxmlformats.org/officeDocument/2006/relationships/font" Target="fonts/BarlowLight-bold.fntdata"/><Relationship Id="rId53" Type="http://schemas.openxmlformats.org/officeDocument/2006/relationships/font" Target="fonts/Barlow-regular.fntdata"/><Relationship Id="rId52" Type="http://schemas.openxmlformats.org/officeDocument/2006/relationships/font" Target="fonts/BarlowLight-boldItalic.fntdata"/><Relationship Id="rId11" Type="http://schemas.openxmlformats.org/officeDocument/2006/relationships/slide" Target="slides/slide3.xml"/><Relationship Id="rId55" Type="http://schemas.openxmlformats.org/officeDocument/2006/relationships/font" Target="fonts/Barlow-italic.fntdata"/><Relationship Id="rId10" Type="http://schemas.openxmlformats.org/officeDocument/2006/relationships/slide" Target="slides/slide2.xml"/><Relationship Id="rId54" Type="http://schemas.openxmlformats.org/officeDocument/2006/relationships/font" Target="fonts/Barlow-bold.fntdata"/><Relationship Id="rId13" Type="http://schemas.openxmlformats.org/officeDocument/2006/relationships/slide" Target="slides/slide5.xml"/><Relationship Id="rId57" Type="http://customschemas.google.com/relationships/presentationmetadata" Target="metadata"/><Relationship Id="rId12" Type="http://schemas.openxmlformats.org/officeDocument/2006/relationships/slide" Target="slides/slide4.xml"/><Relationship Id="rId56" Type="http://schemas.openxmlformats.org/officeDocument/2006/relationships/font" Target="fonts/Barlow-bold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11T22:06:04.021">
    <p:pos x="454" y="455"/>
    <p:text>I don't think this slide is needed...</p:text>
    <p:extLst>
      <p:ext uri="{C676402C-5697-4E1C-873F-D02D1690AC5C}">
        <p15:threadingInfo timeZoneBias="0"/>
      </p:ext>
      <p:ext uri="http://customooxmlschemas.google.com/">
        <go:slidesCustomData xmlns:go="http://customooxmlschemas.google.com/" commentPostId="AAABJt2e0y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4e328dc02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a:p>
            <a:pPr indent="0" lvl="0" marL="0" rtl="0" algn="l">
              <a:lnSpc>
                <a:spcPct val="100000"/>
              </a:lnSpc>
              <a:spcBef>
                <a:spcPts val="0"/>
              </a:spcBef>
              <a:spcAft>
                <a:spcPts val="0"/>
              </a:spcAft>
              <a:buSzPts val="1400"/>
              <a:buNone/>
            </a:pPr>
            <a:r>
              <a:t/>
            </a:r>
            <a:endParaRPr/>
          </a:p>
        </p:txBody>
      </p:sp>
      <p:sp>
        <p:nvSpPr>
          <p:cNvPr id="298" name="Google Shape;298;g24e328dc0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4470b247ac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4470b247ac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1" marL="914400" rtl="0" algn="l">
              <a:lnSpc>
                <a:spcPct val="115000"/>
              </a:lnSpc>
              <a:spcBef>
                <a:spcPts val="1000"/>
              </a:spcBef>
              <a:spcAft>
                <a:spcPts val="0"/>
              </a:spcAft>
              <a:buClr>
                <a:srgbClr val="184596"/>
              </a:buClr>
              <a:buSzPts val="1400"/>
              <a:buFont typeface="Barlow Light"/>
              <a:buNone/>
            </a:pPr>
            <a:r>
              <a:rPr lang="en-GB" sz="1400">
                <a:solidFill>
                  <a:srgbClr val="184596"/>
                </a:solidFill>
                <a:latin typeface="Arial"/>
                <a:ea typeface="Arial"/>
                <a:cs typeface="Arial"/>
                <a:sym typeface="Arial"/>
              </a:rPr>
              <a:t>There needs to be more </a:t>
            </a:r>
            <a:r>
              <a:rPr b="1" lang="en-GB" sz="1400">
                <a:solidFill>
                  <a:srgbClr val="184596"/>
                </a:solidFill>
                <a:latin typeface="Arial"/>
                <a:ea typeface="Arial"/>
                <a:cs typeface="Arial"/>
                <a:sym typeface="Arial"/>
              </a:rPr>
              <a:t>dialogue </a:t>
            </a:r>
            <a:r>
              <a:rPr lang="en-GB" sz="1400">
                <a:solidFill>
                  <a:srgbClr val="184596"/>
                </a:solidFill>
                <a:latin typeface="Arial"/>
                <a:ea typeface="Arial"/>
                <a:cs typeface="Arial"/>
                <a:sym typeface="Arial"/>
              </a:rPr>
              <a:t>and </a:t>
            </a:r>
            <a:r>
              <a:rPr b="1" lang="en-GB" sz="1400">
                <a:solidFill>
                  <a:srgbClr val="184596"/>
                </a:solidFill>
                <a:latin typeface="Arial"/>
                <a:ea typeface="Arial"/>
                <a:cs typeface="Arial"/>
                <a:sym typeface="Arial"/>
              </a:rPr>
              <a:t>coordination </a:t>
            </a:r>
            <a:r>
              <a:rPr lang="en-GB" sz="1400">
                <a:solidFill>
                  <a:srgbClr val="184596"/>
                </a:solidFill>
                <a:latin typeface="Arial"/>
                <a:ea typeface="Arial"/>
                <a:cs typeface="Arial"/>
                <a:sym typeface="Arial"/>
              </a:rPr>
              <a:t>around a effectively implement the FOO</a:t>
            </a:r>
            <a:endParaRPr sz="1400">
              <a:solidFill>
                <a:srgbClr val="184596"/>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FF0000"/>
              </a:solidFill>
              <a:latin typeface="Arial"/>
              <a:ea typeface="Arial"/>
              <a:cs typeface="Arial"/>
              <a:sym typeface="Arial"/>
            </a:endParaRPr>
          </a:p>
        </p:txBody>
      </p:sp>
      <p:sp>
        <p:nvSpPr>
          <p:cNvPr id="405" name="Google Shape;405;g24470b247ac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4470b247a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g24470b247a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4e328dc02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24e328dc02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4bcfdec53c_0_1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14bcfdec53c_0_1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4cdb2114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c4cdb21142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4cdb2114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c4cdb21142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4cdb2114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c4cdb21142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c4cdb2114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c4cdb21142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4470b247ac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GB">
                <a:latin typeface="Barlow"/>
                <a:ea typeface="Barlow"/>
                <a:cs typeface="Barlow"/>
                <a:sym typeface="Barlow"/>
              </a:rPr>
              <a:t>3 Emerging networks transitioning to </a:t>
            </a:r>
            <a:r>
              <a:rPr b="1" lang="en-GB">
                <a:solidFill>
                  <a:srgbClr val="F38417"/>
                </a:solidFill>
                <a:latin typeface="Barlow"/>
                <a:ea typeface="Barlow"/>
                <a:cs typeface="Barlow"/>
                <a:sym typeface="Barlow"/>
              </a:rPr>
              <a:t>mature status </a:t>
            </a:r>
            <a:r>
              <a:rPr lang="en-GB">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GB">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467" name="Google Shape;467;g24470b247a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4470b247ac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50000"/>
              </a:lnSpc>
              <a:spcBef>
                <a:spcPts val="0"/>
              </a:spcBef>
              <a:spcAft>
                <a:spcPts val="0"/>
              </a:spcAft>
              <a:buClr>
                <a:schemeClr val="dk1"/>
              </a:buClr>
              <a:buSzPts val="1200"/>
              <a:buFont typeface="Barlow"/>
              <a:buChar char="●"/>
            </a:pPr>
            <a:r>
              <a:rPr lang="en-GB">
                <a:latin typeface="Barlow"/>
                <a:ea typeface="Barlow"/>
                <a:cs typeface="Barlow"/>
                <a:sym typeface="Barlow"/>
              </a:rPr>
              <a:t>3 Emerging networks transitioning to </a:t>
            </a:r>
            <a:r>
              <a:rPr b="1" lang="en-GB">
                <a:solidFill>
                  <a:srgbClr val="F38417"/>
                </a:solidFill>
                <a:latin typeface="Barlow"/>
                <a:ea typeface="Barlow"/>
                <a:cs typeface="Barlow"/>
                <a:sym typeface="Barlow"/>
              </a:rPr>
              <a:t>mature status </a:t>
            </a:r>
            <a:r>
              <a:rPr lang="en-GB">
                <a:latin typeface="Barlow"/>
                <a:ea typeface="Barlow"/>
                <a:cs typeface="Barlow"/>
                <a:sym typeface="Barlow"/>
              </a:rPr>
              <a:t>[AniBOS, OceanGliders, HF Radar]</a:t>
            </a:r>
            <a:endParaRPr>
              <a:latin typeface="Barlow"/>
              <a:ea typeface="Barlow"/>
              <a:cs typeface="Barlow"/>
              <a:sym typeface="Barlow"/>
            </a:endParaRPr>
          </a:p>
          <a:p>
            <a:pPr indent="-342900" lvl="0" marL="457200" rtl="0" algn="l">
              <a:lnSpc>
                <a:spcPct val="150000"/>
              </a:lnSpc>
              <a:spcBef>
                <a:spcPts val="0"/>
              </a:spcBef>
              <a:spcAft>
                <a:spcPts val="0"/>
              </a:spcAft>
              <a:buClr>
                <a:srgbClr val="333333"/>
              </a:buClr>
              <a:buSzPts val="1800"/>
              <a:buFont typeface="Barlow"/>
              <a:buChar char="●"/>
            </a:pPr>
            <a:r>
              <a:rPr lang="en-GB">
                <a:latin typeface="Barlow"/>
                <a:ea typeface="Barlow"/>
                <a:cs typeface="Barlow"/>
                <a:sym typeface="Barlow"/>
              </a:rPr>
              <a:t>Potential new networks interacting with OCG [Smart Cables, Ship based ocean time series, USV OASIS, Marine Debris]</a:t>
            </a:r>
            <a:endParaRPr>
              <a:latin typeface="Barlow"/>
              <a:ea typeface="Barlow"/>
              <a:cs typeface="Barlow"/>
              <a:sym typeface="Barlow"/>
            </a:endParaRPr>
          </a:p>
        </p:txBody>
      </p:sp>
      <p:sp>
        <p:nvSpPr>
          <p:cNvPr id="475" name="Google Shape;475;g24470b247ac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0848e50af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0848e50af1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4470b247ac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050">
                <a:solidFill>
                  <a:srgbClr val="444746"/>
                </a:solidFill>
                <a:highlight>
                  <a:srgbClr val="FFFFFF"/>
                </a:highlight>
                <a:latin typeface="Roboto"/>
                <a:ea typeface="Roboto"/>
                <a:cs typeface="Roboto"/>
                <a:sym typeface="Roboto"/>
              </a:rPr>
              <a:t>MOU between GOOS and MBON and OBIS need to be renewed, Panel would like to propose the MOU that GOOS Exec can implement</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GB" sz="1050">
                <a:solidFill>
                  <a:srgbClr val="444746"/>
                </a:solidFill>
                <a:highlight>
                  <a:srgbClr val="FFFFFF"/>
                </a:highlight>
                <a:latin typeface="Roboto"/>
                <a:ea typeface="Roboto"/>
                <a:cs typeface="Roboto"/>
                <a:sym typeface="Roboto"/>
              </a:rPr>
              <a:t>The BioEco Panel co-chairs are currently discussing potential attendance at the GRA Forum (date still being decided but likley to be early 2024) to discuss emerging BioEco networks and to further facilitate uptake of BioEco EOVs into the GRAs.</a:t>
            </a:r>
            <a:endParaRPr sz="1050">
              <a:solidFill>
                <a:srgbClr val="44474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GB" sz="1050">
                <a:solidFill>
                  <a:srgbClr val="444746"/>
                </a:solidFill>
                <a:highlight>
                  <a:srgbClr val="FFFFFF"/>
                </a:highlight>
                <a:latin typeface="Roboto"/>
                <a:ea typeface="Roboto"/>
                <a:cs typeface="Roboto"/>
                <a:sym typeface="Roboto"/>
              </a:rPr>
              <a:t>https://obis.org/2016/12/15/goosgeobonobis/</a:t>
            </a:r>
            <a:endParaRPr sz="1050">
              <a:solidFill>
                <a:srgbClr val="444746"/>
              </a:solidFill>
              <a:highlight>
                <a:srgbClr val="FFFFFF"/>
              </a:highlight>
              <a:latin typeface="Roboto"/>
              <a:ea typeface="Roboto"/>
              <a:cs typeface="Roboto"/>
              <a:sym typeface="Roboto"/>
            </a:endParaRPr>
          </a:p>
        </p:txBody>
      </p:sp>
      <p:sp>
        <p:nvSpPr>
          <p:cNvPr id="483" name="Google Shape;483;g24470b247ac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0848e50af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0848e50af1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44db7b93c3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Status of the Observing system:  recovering from COVID gaps, particularly moorings</a:t>
            </a:r>
            <a:endParaRPr/>
          </a:p>
          <a:p>
            <a:pPr indent="0" lvl="0" marL="0" rtl="0" algn="l">
              <a:lnSpc>
                <a:spcPct val="100000"/>
              </a:lnSpc>
              <a:spcBef>
                <a:spcPts val="0"/>
              </a:spcBef>
              <a:spcAft>
                <a:spcPts val="0"/>
              </a:spcAft>
              <a:buSzPts val="1400"/>
              <a:buNone/>
            </a:pPr>
            <a:r>
              <a:rPr lang="en-GB"/>
              <a:t>Remaining gaps:   Indian Ocean (RAMA, Argo, Drifters) - US committed $2.5M resources to replace all of the RAMA moorings</a:t>
            </a:r>
            <a:endParaRPr/>
          </a:p>
          <a:p>
            <a:pPr indent="0" lvl="0" marL="0" rtl="0" algn="l">
              <a:lnSpc>
                <a:spcPct val="100000"/>
              </a:lnSpc>
              <a:spcBef>
                <a:spcPts val="0"/>
              </a:spcBef>
              <a:spcAft>
                <a:spcPts val="0"/>
              </a:spcAft>
              <a:buSzPts val="1400"/>
              <a:buNone/>
            </a:pPr>
            <a:r>
              <a:rPr lang="en-GB"/>
              <a:t>New capabilities coming online: BGC-Argo, more gliders, etc. </a:t>
            </a:r>
            <a:endParaRPr/>
          </a:p>
          <a:p>
            <a:pPr indent="0" lvl="0" marL="0" rtl="0" algn="l">
              <a:lnSpc>
                <a:spcPct val="100000"/>
              </a:lnSpc>
              <a:spcBef>
                <a:spcPts val="0"/>
              </a:spcBef>
              <a:spcAft>
                <a:spcPts val="0"/>
              </a:spcAft>
              <a:buSzPts val="1400"/>
              <a:buNone/>
            </a:pPr>
            <a:r>
              <a:t/>
            </a:r>
            <a:endParaRPr/>
          </a:p>
        </p:txBody>
      </p:sp>
      <p:sp>
        <p:nvSpPr>
          <p:cNvPr id="320" name="Google Shape;320;g244db7b93c3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44db7b93c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Status of the Observing system:  recovering from COVID gaps, particularly moorings</a:t>
            </a:r>
            <a:endParaRPr/>
          </a:p>
          <a:p>
            <a:pPr indent="0" lvl="0" marL="0" rtl="0" algn="l">
              <a:lnSpc>
                <a:spcPct val="100000"/>
              </a:lnSpc>
              <a:spcBef>
                <a:spcPts val="0"/>
              </a:spcBef>
              <a:spcAft>
                <a:spcPts val="0"/>
              </a:spcAft>
              <a:buSzPts val="1400"/>
              <a:buNone/>
            </a:pPr>
            <a:r>
              <a:rPr lang="en-GB"/>
              <a:t>Remaining gaps:   Indian Ocean (RAMA, Argo, Drifters) - US committed $2.5M resources to replace all of the RAMA moorings</a:t>
            </a:r>
            <a:endParaRPr/>
          </a:p>
          <a:p>
            <a:pPr indent="0" lvl="0" marL="0" rtl="0" algn="l">
              <a:lnSpc>
                <a:spcPct val="100000"/>
              </a:lnSpc>
              <a:spcBef>
                <a:spcPts val="0"/>
              </a:spcBef>
              <a:spcAft>
                <a:spcPts val="0"/>
              </a:spcAft>
              <a:buSzPts val="1400"/>
              <a:buNone/>
            </a:pPr>
            <a:r>
              <a:rPr lang="en-GB"/>
              <a:t>New capabilities coming online: BGC-Argo, more gliders, etc. </a:t>
            </a:r>
            <a:endParaRPr/>
          </a:p>
          <a:p>
            <a:pPr indent="0" lvl="0" marL="0" rtl="0" algn="l">
              <a:lnSpc>
                <a:spcPct val="100000"/>
              </a:lnSpc>
              <a:spcBef>
                <a:spcPts val="0"/>
              </a:spcBef>
              <a:spcAft>
                <a:spcPts val="0"/>
              </a:spcAft>
              <a:buSzPts val="1400"/>
              <a:buNone/>
            </a:pPr>
            <a:r>
              <a:t/>
            </a:r>
            <a:endParaRPr/>
          </a:p>
        </p:txBody>
      </p:sp>
      <p:sp>
        <p:nvSpPr>
          <p:cNvPr id="328" name="Google Shape;328;g244db7b93c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0848e50af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0848e50af1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4e328dc02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4e328dc025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lnSpc>
                <a:spcPct val="100000"/>
              </a:lnSpc>
              <a:spcBef>
                <a:spcPts val="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GB"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GB"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b715e50ea_1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20000"/>
              </a:lnSpc>
              <a:spcBef>
                <a:spcPts val="600"/>
              </a:spcBef>
              <a:spcAft>
                <a:spcPts val="0"/>
              </a:spcAft>
              <a:buClr>
                <a:srgbClr val="FF0000"/>
              </a:buClr>
              <a:buSzPts val="1200"/>
              <a:buChar char="●"/>
            </a:pPr>
            <a:r>
              <a:rPr lang="en-GB" sz="1200">
                <a:solidFill>
                  <a:srgbClr val="FF0000"/>
                </a:solidFill>
                <a:highlight>
                  <a:srgbClr val="FFFF00"/>
                </a:highlight>
              </a:rPr>
              <a:t>Note: expected outcomes or decision etc.</a:t>
            </a:r>
            <a:endParaRPr sz="1000">
              <a:solidFill>
                <a:schemeClr val="dk1"/>
              </a:solidFill>
            </a:endParaRPr>
          </a:p>
          <a:p>
            <a:pPr indent="0" lvl="0" marL="0" rtl="0" algn="l">
              <a:lnSpc>
                <a:spcPct val="100000"/>
              </a:lnSpc>
              <a:spcBef>
                <a:spcPts val="0"/>
              </a:spcBef>
              <a:spcAft>
                <a:spcPts val="0"/>
              </a:spcAft>
              <a:buSzPts val="1400"/>
              <a:buNone/>
            </a:pPr>
            <a:r>
              <a:t/>
            </a:r>
            <a:endParaRPr/>
          </a:p>
        </p:txBody>
      </p:sp>
      <p:sp>
        <p:nvSpPr>
          <p:cNvPr id="350" name="Google Shape;350;g2db715e50ea_1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0848e50af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0848e50af1_0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Congratulations on making it through this year. Largely recovered, except ship-based activities where we WILL see a COVID gap in our records.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Despite the limitations from COVID, the community has responded and demonstrated dedication to ocean observing</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OCG too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rPr lang="en-GB" sz="1400">
                <a:solidFill>
                  <a:srgbClr val="00153A"/>
                </a:solidFill>
                <a:highlight>
                  <a:schemeClr val="lt1"/>
                </a:highlight>
                <a:latin typeface="Quattrocento Sans"/>
                <a:ea typeface="Quattrocento Sans"/>
                <a:cs typeface="Quattrocento Sans"/>
                <a:sym typeface="Quattrocento Sans"/>
              </a:rPr>
              <a:t>UN Decade (Wed)</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323850" lvl="0" marL="457200" rtl="0" algn="l">
              <a:lnSpc>
                <a:spcPct val="100000"/>
              </a:lnSpc>
              <a:spcBef>
                <a:spcPts val="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Work and collaboration with UN Decade Programmes as they initiate</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Time consuming endeavour. UN Decade activities are a pathway to change. Opportunity for more engagement (eventually resourcing???)</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Things are becoming more clear, still need to be vigilant for duplication, efficiency, opportunity and developing and implementing the system. </a:t>
            </a:r>
            <a:endParaRPr sz="1500">
              <a:solidFill>
                <a:srgbClr val="00153A"/>
              </a:solidFill>
              <a:latin typeface="Quattrocento Sans"/>
              <a:ea typeface="Quattrocento Sans"/>
              <a:cs typeface="Quattrocento Sans"/>
              <a:sym typeface="Quattrocento Sans"/>
            </a:endParaRPr>
          </a:p>
          <a:p>
            <a:pPr indent="-323850" lvl="1" marL="914400" rtl="0" algn="l">
              <a:lnSpc>
                <a:spcPct val="100000"/>
              </a:lnSpc>
              <a:spcBef>
                <a:spcPts val="1000"/>
              </a:spcBef>
              <a:spcAft>
                <a:spcPts val="0"/>
              </a:spcAft>
              <a:buClr>
                <a:srgbClr val="00153A"/>
              </a:buClr>
              <a:buSzPts val="1500"/>
              <a:buFont typeface="Quattrocento Sans"/>
              <a:buChar char="○"/>
            </a:pPr>
            <a:r>
              <a:rPr lang="en-GB" sz="1500">
                <a:solidFill>
                  <a:srgbClr val="00153A"/>
                </a:solidFill>
                <a:latin typeface="Quattrocento Sans"/>
                <a:ea typeface="Quattrocento Sans"/>
                <a:cs typeface="Quattrocento Sans"/>
                <a:sym typeface="Quattrocento Sans"/>
              </a:rPr>
              <a:t>How best for OCG to support networks with this?</a:t>
            </a:r>
            <a:endParaRPr sz="1500">
              <a:solidFill>
                <a:srgbClr val="00153A"/>
              </a:solidFill>
              <a:latin typeface="Quattrocento Sans"/>
              <a:ea typeface="Quattrocento Sans"/>
              <a:cs typeface="Quattrocento Sans"/>
              <a:sym typeface="Quattrocento Sans"/>
            </a:endParaRPr>
          </a:p>
          <a:p>
            <a:pPr indent="0" lvl="0" marL="0" rtl="0" algn="l">
              <a:lnSpc>
                <a:spcPct val="90000"/>
              </a:lnSpc>
              <a:spcBef>
                <a:spcPts val="1000"/>
              </a:spcBef>
              <a:spcAft>
                <a:spcPts val="0"/>
              </a:spcAft>
              <a:buSzPts val="1400"/>
              <a:buNone/>
            </a:pPr>
            <a:r>
              <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GB" sz="1400">
                <a:solidFill>
                  <a:srgbClr val="00153A"/>
                </a:solidFill>
                <a:highlight>
                  <a:schemeClr val="lt1"/>
                </a:highlight>
                <a:latin typeface="Quattrocento Sans"/>
                <a:ea typeface="Quattrocento Sans"/>
                <a:cs typeface="Quattrocento Sans"/>
                <a:sym typeface="Quattrocento Sans"/>
              </a:rPr>
              <a:t>EH Notes</a:t>
            </a:r>
            <a:endParaRPr sz="1400">
              <a:solidFill>
                <a:srgbClr val="00153A"/>
              </a:solidFill>
              <a:highlight>
                <a:schemeClr val="lt1"/>
              </a:highlight>
              <a:latin typeface="Quattrocento Sans"/>
              <a:ea typeface="Quattrocento Sans"/>
              <a:cs typeface="Quattrocento Sans"/>
              <a:sym typeface="Quattrocento Sans"/>
            </a:endParaRPr>
          </a:p>
          <a:p>
            <a:pPr indent="0" lvl="0" marL="0" rtl="0" algn="l">
              <a:lnSpc>
                <a:spcPct val="90000"/>
              </a:lnSpc>
              <a:spcBef>
                <a:spcPts val="800"/>
              </a:spcBef>
              <a:spcAft>
                <a:spcPts val="0"/>
              </a:spcAft>
              <a:buClr>
                <a:schemeClr val="dk1"/>
              </a:buClr>
              <a:buSzPts val="1100"/>
              <a:buFont typeface="Arial"/>
              <a:buNone/>
            </a:pPr>
            <a:r>
              <a:rPr lang="en-GB" sz="1400">
                <a:solidFill>
                  <a:srgbClr val="FF0000"/>
                </a:solidFill>
                <a:highlight>
                  <a:schemeClr val="lt1"/>
                </a:highlight>
                <a:latin typeface="Quattrocento Sans"/>
                <a:ea typeface="Quattrocento Sans"/>
                <a:cs typeface="Quattrocento Sans"/>
                <a:sym typeface="Quattrocento Sans"/>
              </a:rPr>
              <a:t>What do we need this to do at the start of the meeting</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Lay out some excitement about the agenda and aims</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Show progress and good work across the year, responding to circumstances, focus on foci and actions from last year, acknowledge people's work, commitment, progress, ideas of exec (Vice Chairs) and networks - real successes we ahev had - we should be very clear on this - OCG, the networks gains recognition for efforts - in turn support our work to develop observing system</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Other work to make OCG meaningful for OO -  WMO IP etc</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Challenges ahead</a:t>
            </a:r>
            <a:endParaRPr sz="1400">
              <a:solidFill>
                <a:srgbClr val="FF0000"/>
              </a:solidFill>
              <a:highlight>
                <a:schemeClr val="lt1"/>
              </a:highlight>
              <a:latin typeface="Quattrocento Sans"/>
              <a:ea typeface="Quattrocento Sans"/>
              <a:cs typeface="Quattrocento Sans"/>
              <a:sym typeface="Quattrocento Sans"/>
            </a:endParaRPr>
          </a:p>
          <a:p>
            <a:pPr indent="-317500" lvl="0" marL="457200" rtl="0" algn="l">
              <a:lnSpc>
                <a:spcPct val="90000"/>
              </a:lnSpc>
              <a:spcBef>
                <a:spcPts val="800"/>
              </a:spcBef>
              <a:spcAft>
                <a:spcPts val="0"/>
              </a:spcAft>
              <a:buClr>
                <a:srgbClr val="FF0000"/>
              </a:buClr>
              <a:buSzPts val="1400"/>
              <a:buFont typeface="Quattrocento Sans"/>
              <a:buAutoNum type="arabicParenR"/>
            </a:pPr>
            <a:r>
              <a:rPr lang="en-GB" sz="1400">
                <a:solidFill>
                  <a:srgbClr val="FF0000"/>
                </a:solidFill>
                <a:highlight>
                  <a:schemeClr val="lt1"/>
                </a:highlight>
                <a:latin typeface="Quattrocento Sans"/>
                <a:ea typeface="Quattrocento Sans"/>
                <a:cs typeface="Quattrocento Sans"/>
                <a:sym typeface="Quattrocento Sans"/>
              </a:rPr>
              <a:t>How our discussions this week will help guide OCG</a:t>
            </a:r>
            <a:endParaRPr sz="1400">
              <a:solidFill>
                <a:srgbClr val="FF0000"/>
              </a:solidFill>
              <a:highlight>
                <a:schemeClr val="lt1"/>
              </a:highlight>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g14bcfdec53c_0_175"/>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g14bcfdec53c_0_175"/>
          <p:cNvSpPr txBox="1"/>
          <p:nvPr>
            <p:ph type="ctrTitle"/>
          </p:nvPr>
        </p:nvSpPr>
        <p:spPr>
          <a:xfrm>
            <a:off x="1367999" y="2790000"/>
            <a:ext cx="6876900"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4bcfdec53c_0_175"/>
          <p:cNvSpPr txBox="1"/>
          <p:nvPr>
            <p:ph idx="1" type="subTitle"/>
          </p:nvPr>
        </p:nvSpPr>
        <p:spPr>
          <a:xfrm>
            <a:off x="1367999" y="4597200"/>
            <a:ext cx="6876900" cy="9282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84" name="Shape 84"/>
        <p:cNvGrpSpPr/>
        <p:nvPr/>
      </p:nvGrpSpPr>
      <p:grpSpPr>
        <a:xfrm>
          <a:off x="0" y="0"/>
          <a:ext cx="0" cy="0"/>
          <a:chOff x="0" y="0"/>
          <a:chExt cx="0" cy="0"/>
        </a:xfrm>
      </p:grpSpPr>
      <p:sp>
        <p:nvSpPr>
          <p:cNvPr id="85" name="Google Shape;85;g14bcfdec53c_0_1131"/>
          <p:cNvSpPr txBox="1"/>
          <p:nvPr>
            <p:ph type="title"/>
          </p:nvPr>
        </p:nvSpPr>
        <p:spPr>
          <a:xfrm>
            <a:off x="720725" y="1882800"/>
            <a:ext cx="7740000" cy="28272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14bcfdec53c_0_113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14bcfdec53c_0_113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14bcfdec53c_0_113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9" name="Google Shape;89;g14bcfdec53c_0_1131"/>
          <p:cNvSpPr txBox="1"/>
          <p:nvPr>
            <p:ph idx="1" type="body"/>
          </p:nvPr>
        </p:nvSpPr>
        <p:spPr>
          <a:xfrm>
            <a:off x="720725" y="5065200"/>
            <a:ext cx="7740000" cy="4476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0" name="Google Shape;90;g14bcfdec53c_0_113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91" name="Shape 91"/>
        <p:cNvGrpSpPr/>
        <p:nvPr/>
      </p:nvGrpSpPr>
      <p:grpSpPr>
        <a:xfrm>
          <a:off x="0" y="0"/>
          <a:ext cx="0" cy="0"/>
          <a:chOff x="0" y="0"/>
          <a:chExt cx="0" cy="0"/>
        </a:xfrm>
      </p:grpSpPr>
      <p:sp>
        <p:nvSpPr>
          <p:cNvPr id="92" name="Google Shape;92;p1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18"/>
          <p:cNvSpPr txBox="1"/>
          <p:nvPr>
            <p:ph idx="1" type="body"/>
          </p:nvPr>
        </p:nvSpPr>
        <p:spPr>
          <a:xfrm>
            <a:off x="720727" y="1296989"/>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600"/>
              <a:buNone/>
              <a:defRPr/>
            </a:lvl1pPr>
            <a:lvl2pPr indent="-228600" lvl="1" marL="914400" algn="l">
              <a:lnSpc>
                <a:spcPct val="90000"/>
              </a:lnSpc>
              <a:spcBef>
                <a:spcPts val="1701"/>
              </a:spcBef>
              <a:spcAft>
                <a:spcPts val="0"/>
              </a:spcAft>
              <a:buSzPts val="2000"/>
              <a:buNone/>
              <a:defRPr/>
            </a:lvl2pPr>
            <a:lvl3pPr indent="-228600" lvl="2" marL="1371600" algn="l">
              <a:lnSpc>
                <a:spcPct val="100000"/>
              </a:lnSpc>
              <a:spcBef>
                <a:spcPts val="567"/>
              </a:spcBef>
              <a:spcAft>
                <a:spcPts val="0"/>
              </a:spcAft>
              <a:buSzPts val="1800"/>
              <a:buNone/>
              <a:defRPr/>
            </a:lvl3pPr>
            <a:lvl4pPr indent="-330200" lvl="3" marL="1828800" algn="l">
              <a:lnSpc>
                <a:spcPct val="100000"/>
              </a:lnSpc>
              <a:spcBef>
                <a:spcPts val="2835"/>
              </a:spcBef>
              <a:spcAft>
                <a:spcPts val="0"/>
              </a:spcAft>
              <a:buSzPts val="1600"/>
              <a:buChar char="•"/>
              <a:defRPr/>
            </a:lvl4pPr>
            <a:lvl5pPr indent="-330200" lvl="4" marL="2286000" algn="l">
              <a:lnSpc>
                <a:spcPct val="100000"/>
              </a:lnSpc>
              <a:spcBef>
                <a:spcPts val="850"/>
              </a:spcBef>
              <a:spcAft>
                <a:spcPts val="0"/>
              </a:spcAft>
              <a:buSzPts val="1600"/>
              <a:buChar char="•"/>
              <a:defRPr/>
            </a:lvl5pPr>
            <a:lvl6pPr indent="-342900" lvl="5" marL="2743200" algn="l">
              <a:lnSpc>
                <a:spcPct val="90000"/>
              </a:lnSpc>
              <a:spcBef>
                <a:spcPts val="85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96" name="Google Shape;96;p18"/>
          <p:cNvSpPr txBox="1"/>
          <p:nvPr>
            <p:ph type="title"/>
          </p:nvPr>
        </p:nvSpPr>
        <p:spPr>
          <a:xfrm>
            <a:off x="720727"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8"/>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98" name="Shape 98"/>
        <p:cNvGrpSpPr/>
        <p:nvPr/>
      </p:nvGrpSpPr>
      <p:grpSpPr>
        <a:xfrm>
          <a:off x="0" y="0"/>
          <a:ext cx="0" cy="0"/>
          <a:chOff x="0" y="0"/>
          <a:chExt cx="0" cy="0"/>
        </a:xfrm>
      </p:grpSpPr>
      <p:sp>
        <p:nvSpPr>
          <p:cNvPr id="99" name="Google Shape;99;p19"/>
          <p:cNvSpPr txBox="1"/>
          <p:nvPr>
            <p:ph type="title"/>
          </p:nvPr>
        </p:nvSpPr>
        <p:spPr>
          <a:xfrm>
            <a:off x="914400" y="304800"/>
            <a:ext cx="10363200" cy="11432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19"/>
          <p:cNvSpPr txBox="1"/>
          <p:nvPr>
            <p:ph idx="10" type="dt"/>
          </p:nvPr>
        </p:nvSpPr>
        <p:spPr>
          <a:xfrm>
            <a:off x="914400" y="6248400"/>
            <a:ext cx="2540000" cy="457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19"/>
          <p:cNvSpPr txBox="1"/>
          <p:nvPr>
            <p:ph idx="11" type="ftr"/>
          </p:nvPr>
        </p:nvSpPr>
        <p:spPr>
          <a:xfrm>
            <a:off x="4165600" y="6248400"/>
            <a:ext cx="3860800" cy="4572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19"/>
          <p:cNvSpPr txBox="1"/>
          <p:nvPr>
            <p:ph idx="12" type="sldNum"/>
          </p:nvPr>
        </p:nvSpPr>
        <p:spPr>
          <a:xfrm>
            <a:off x="8737600" y="6248400"/>
            <a:ext cx="2540000" cy="457200"/>
          </a:xfrm>
          <a:prstGeom prst="rect">
            <a:avLst/>
          </a:prstGeom>
          <a:noFill/>
          <a:ln>
            <a:noFill/>
          </a:ln>
        </p:spPr>
        <p:txBody>
          <a:bodyPr anchorCtr="0" anchor="t" bIns="34275" lIns="68575" spcFirstLastPara="1" rIns="68575" wrap="square" tIns="34275">
            <a:noAutofit/>
          </a:bodyPr>
          <a:lstStyle>
            <a:lvl1pPr indent="0" lvl="0"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467"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3" name="Shape 103"/>
        <p:cNvGrpSpPr/>
        <p:nvPr/>
      </p:nvGrpSpPr>
      <p:grpSpPr>
        <a:xfrm>
          <a:off x="0" y="0"/>
          <a:ext cx="0" cy="0"/>
          <a:chOff x="0" y="0"/>
          <a:chExt cx="0" cy="0"/>
        </a:xfrm>
      </p:grpSpPr>
      <p:sp>
        <p:nvSpPr>
          <p:cNvPr id="104" name="Google Shape;104;g17d705388ed_0_971"/>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g17d705388ed_0_97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17d705388ed_0_97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17d705388ed_0_97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g17d705388ed_0_971"/>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109" name="Shape 109"/>
        <p:cNvGrpSpPr/>
        <p:nvPr/>
      </p:nvGrpSpPr>
      <p:grpSpPr>
        <a:xfrm>
          <a:off x="0" y="0"/>
          <a:ext cx="0" cy="0"/>
          <a:chOff x="0" y="0"/>
          <a:chExt cx="0" cy="0"/>
        </a:xfrm>
      </p:grpSpPr>
      <p:sp>
        <p:nvSpPr>
          <p:cNvPr id="110" name="Google Shape;110;p24"/>
          <p:cNvSpPr txBox="1"/>
          <p:nvPr>
            <p:ph type="title"/>
          </p:nvPr>
        </p:nvSpPr>
        <p:spPr>
          <a:xfrm>
            <a:off x="1188000" y="793751"/>
            <a:ext cx="4728613" cy="109625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4"/>
          <p:cNvSpPr txBox="1"/>
          <p:nvPr>
            <p:ph idx="10" type="dt"/>
          </p:nvPr>
        </p:nvSpPr>
        <p:spPr>
          <a:xfrm>
            <a:off x="5557493" y="6264000"/>
            <a:ext cx="2743200" cy="365125"/>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4"/>
          <p:cNvSpPr txBox="1"/>
          <p:nvPr>
            <p:ph idx="11" type="ftr"/>
          </p:nvPr>
        </p:nvSpPr>
        <p:spPr>
          <a:xfrm>
            <a:off x="684213" y="6264000"/>
            <a:ext cx="4114800" cy="365125"/>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4"/>
          <p:cNvSpPr/>
          <p:nvPr>
            <p:ph idx="2" type="pic"/>
          </p:nvPr>
        </p:nvSpPr>
        <p:spPr>
          <a:xfrm>
            <a:off x="6558001" y="0"/>
            <a:ext cx="5634001" cy="6858000"/>
          </a:xfrm>
          <a:prstGeom prst="rect">
            <a:avLst/>
          </a:prstGeom>
          <a:solidFill>
            <a:srgbClr val="D8D8D8"/>
          </a:solidFill>
          <a:ln>
            <a:noFill/>
          </a:ln>
        </p:spPr>
      </p:sp>
      <p:sp>
        <p:nvSpPr>
          <p:cNvPr id="114" name="Google Shape;114;p24"/>
          <p:cNvSpPr txBox="1"/>
          <p:nvPr>
            <p:ph idx="1" type="body"/>
          </p:nvPr>
        </p:nvSpPr>
        <p:spPr>
          <a:xfrm>
            <a:off x="684213" y="1890002"/>
            <a:ext cx="5232400" cy="4059951"/>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2000"/>
              <a:buNone/>
              <a:defRPr>
                <a:solidFill>
                  <a:schemeClr val="lt1"/>
                </a:solidFill>
              </a:defRPr>
            </a:lvl1pPr>
            <a:lvl2pPr indent="-228600" lvl="1" marL="914400" algn="l">
              <a:lnSpc>
                <a:spcPct val="100000"/>
              </a:lnSpc>
              <a:spcBef>
                <a:spcPts val="1417"/>
              </a:spcBef>
              <a:spcAft>
                <a:spcPts val="0"/>
              </a:spcAft>
              <a:buClr>
                <a:schemeClr val="lt1"/>
              </a:buClr>
              <a:buSzPts val="2400"/>
              <a:buNone/>
              <a:defRPr>
                <a:solidFill>
                  <a:schemeClr val="lt1"/>
                </a:solidFill>
              </a:defRPr>
            </a:lvl2pPr>
            <a:lvl3pPr indent="-228600" lvl="2" marL="1371600" algn="l">
              <a:lnSpc>
                <a:spcPct val="100000"/>
              </a:lnSpc>
              <a:spcBef>
                <a:spcPts val="1417"/>
              </a:spcBef>
              <a:spcAft>
                <a:spcPts val="0"/>
              </a:spcAft>
              <a:buSzPts val="2800"/>
              <a:buNone/>
              <a:defRPr>
                <a:solidFill>
                  <a:schemeClr val="lt1"/>
                </a:solidFill>
              </a:defRPr>
            </a:lvl3pPr>
            <a:lvl4pPr indent="-355600" lvl="3" marL="1828800" algn="l">
              <a:lnSpc>
                <a:spcPct val="120000"/>
              </a:lnSpc>
              <a:spcBef>
                <a:spcPts val="1417"/>
              </a:spcBef>
              <a:spcAft>
                <a:spcPts val="0"/>
              </a:spcAft>
              <a:buSzPts val="2000"/>
              <a:buChar char="―"/>
              <a:defRPr>
                <a:solidFill>
                  <a:schemeClr val="lt1"/>
                </a:solidFill>
              </a:defRPr>
            </a:lvl4pPr>
            <a:lvl5pPr indent="-355600" lvl="4" marL="2286000" algn="l">
              <a:lnSpc>
                <a:spcPct val="120000"/>
              </a:lnSpc>
              <a:spcBef>
                <a:spcPts val="1417"/>
              </a:spcBef>
              <a:spcAft>
                <a:spcPts val="0"/>
              </a:spcAft>
              <a:buSzPts val="2000"/>
              <a:buChar char="―"/>
              <a:defRPr>
                <a:solidFill>
                  <a:schemeClr val="lt1"/>
                </a:solidFill>
              </a:defRPr>
            </a:lvl5pPr>
            <a:lvl6pPr indent="-342900" lvl="5" marL="2743200" algn="l">
              <a:lnSpc>
                <a:spcPct val="90000"/>
              </a:lnSpc>
              <a:spcBef>
                <a:spcPts val="1417"/>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15" name="Shape 115"/>
        <p:cNvGrpSpPr/>
        <p:nvPr/>
      </p:nvGrpSpPr>
      <p:grpSpPr>
        <a:xfrm>
          <a:off x="0" y="0"/>
          <a:ext cx="0" cy="0"/>
          <a:chOff x="0" y="0"/>
          <a:chExt cx="0" cy="0"/>
        </a:xfrm>
      </p:grpSpPr>
      <p:sp>
        <p:nvSpPr>
          <p:cNvPr id="116" name="Google Shape;116;p25"/>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 name="Google Shape;117;p25"/>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25"/>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25"/>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25"/>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5"/>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25"/>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6" name="Shape 126"/>
        <p:cNvGrpSpPr/>
        <p:nvPr/>
      </p:nvGrpSpPr>
      <p:grpSpPr>
        <a:xfrm>
          <a:off x="0" y="0"/>
          <a:ext cx="0" cy="0"/>
          <a:chOff x="0" y="0"/>
          <a:chExt cx="0" cy="0"/>
        </a:xfrm>
      </p:grpSpPr>
      <p:sp>
        <p:nvSpPr>
          <p:cNvPr id="127" name="Google Shape;127;p3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1" name="Google Shape;131;p3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132" name="Shape 132"/>
        <p:cNvGrpSpPr/>
        <p:nvPr/>
      </p:nvGrpSpPr>
      <p:grpSpPr>
        <a:xfrm>
          <a:off x="0" y="0"/>
          <a:ext cx="0" cy="0"/>
          <a:chOff x="0" y="0"/>
          <a:chExt cx="0" cy="0"/>
        </a:xfrm>
      </p:grpSpPr>
      <p:sp>
        <p:nvSpPr>
          <p:cNvPr id="133" name="Google Shape;133;g20848e50af1_0_207"/>
          <p:cNvSpPr txBox="1"/>
          <p:nvPr>
            <p:ph idx="1" type="body"/>
          </p:nvPr>
        </p:nvSpPr>
        <p:spPr>
          <a:xfrm>
            <a:off x="720726" y="1296988"/>
            <a:ext cx="81180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4" name="Google Shape;134;g20848e50af1_0_207"/>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5" name="Google Shape;135;g20848e50af1_0_207"/>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6" name="Google Shape;136;g20848e50af1_0_20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7" name="Google Shape;137;g20848e50af1_0_207"/>
          <p:cNvSpPr txBox="1"/>
          <p:nvPr>
            <p:ph type="title"/>
          </p:nvPr>
        </p:nvSpPr>
        <p:spPr>
          <a:xfrm>
            <a:off x="720726" y="722313"/>
            <a:ext cx="81180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138" name="Shape 138"/>
        <p:cNvGrpSpPr/>
        <p:nvPr/>
      </p:nvGrpSpPr>
      <p:grpSpPr>
        <a:xfrm>
          <a:off x="0" y="0"/>
          <a:ext cx="0" cy="0"/>
          <a:chOff x="0" y="0"/>
          <a:chExt cx="0" cy="0"/>
        </a:xfrm>
      </p:grpSpPr>
      <p:sp>
        <p:nvSpPr>
          <p:cNvPr id="139" name="Google Shape;139;g20848e50af1_0_213"/>
          <p:cNvSpPr txBox="1"/>
          <p:nvPr>
            <p:ph idx="1" type="subTitle"/>
          </p:nvPr>
        </p:nvSpPr>
        <p:spPr>
          <a:xfrm>
            <a:off x="9459687" y="1156155"/>
            <a:ext cx="2635500" cy="1502400"/>
          </a:xfrm>
          <a:prstGeom prst="rect">
            <a:avLst/>
          </a:prstGeom>
          <a:noFill/>
          <a:ln>
            <a:noFill/>
          </a:ln>
        </p:spPr>
        <p:txBody>
          <a:bodyPr anchorCtr="0" anchor="b" bIns="45700" lIns="91425" spcFirstLastPara="1" rIns="91425" wrap="square" tIns="45700">
            <a:noAutofit/>
          </a:bodyPr>
          <a:lstStyle>
            <a:lvl1pPr lvl="0" algn="r">
              <a:lnSpc>
                <a:spcPct val="70000"/>
              </a:lnSpc>
              <a:spcBef>
                <a:spcPts val="1100"/>
              </a:spcBef>
              <a:spcAft>
                <a:spcPts val="0"/>
              </a:spcAft>
              <a:buClr>
                <a:srgbClr val="74AFDB"/>
              </a:buClr>
              <a:buSzPts val="1900"/>
              <a:buNone/>
              <a:defRPr sz="1900">
                <a:solidFill>
                  <a:srgbClr val="74AFDB"/>
                </a:solidFill>
                <a:latin typeface="Libre Franklin"/>
                <a:ea typeface="Libre Franklin"/>
                <a:cs typeface="Libre Franklin"/>
                <a:sym typeface="Libre Franklin"/>
              </a:defRPr>
            </a:lvl1pPr>
            <a:lvl2pPr lvl="1" algn="ctr">
              <a:lnSpc>
                <a:spcPct val="90000"/>
              </a:lnSpc>
              <a:spcBef>
                <a:spcPts val="500"/>
              </a:spcBef>
              <a:spcAft>
                <a:spcPts val="0"/>
              </a:spcAft>
              <a:buClr>
                <a:srgbClr val="00153A"/>
              </a:buClr>
              <a:buSzPts val="1500"/>
              <a:buNone/>
              <a:defRPr sz="1500"/>
            </a:lvl2pPr>
            <a:lvl3pPr lvl="2" algn="ctr">
              <a:lnSpc>
                <a:spcPct val="90000"/>
              </a:lnSpc>
              <a:spcBef>
                <a:spcPts val="500"/>
              </a:spcBef>
              <a:spcAft>
                <a:spcPts val="0"/>
              </a:spcAft>
              <a:buClr>
                <a:srgbClr val="00153A"/>
              </a:buClr>
              <a:buSzPts val="1300"/>
              <a:buNone/>
              <a:defRPr sz="1300"/>
            </a:lvl3pPr>
            <a:lvl4pPr lvl="3" algn="ctr">
              <a:lnSpc>
                <a:spcPct val="90000"/>
              </a:lnSpc>
              <a:spcBef>
                <a:spcPts val="500"/>
              </a:spcBef>
              <a:spcAft>
                <a:spcPts val="0"/>
              </a:spcAft>
              <a:buClr>
                <a:srgbClr val="00153A"/>
              </a:buClr>
              <a:buSzPts val="1200"/>
              <a:buNone/>
              <a:defRPr sz="1200"/>
            </a:lvl4pPr>
            <a:lvl5pPr lvl="4" algn="ctr">
              <a:lnSpc>
                <a:spcPct val="90000"/>
              </a:lnSpc>
              <a:spcBef>
                <a:spcPts val="500"/>
              </a:spcBef>
              <a:spcAft>
                <a:spcPts val="0"/>
              </a:spcAft>
              <a:buClr>
                <a:srgbClr val="00153A"/>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140" name="Google Shape;140;g20848e50af1_0_213"/>
          <p:cNvSpPr txBox="1"/>
          <p:nvPr>
            <p:ph idx="2" type="body"/>
          </p:nvPr>
        </p:nvSpPr>
        <p:spPr>
          <a:xfrm>
            <a:off x="8733453" y="2662420"/>
            <a:ext cx="3361200" cy="250800"/>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rgbClr val="1F3864"/>
              </a:buClr>
              <a:buSzPts val="1500"/>
              <a:buNone/>
              <a:defRPr i="0" sz="1500">
                <a:solidFill>
                  <a:srgbClr val="1F3864"/>
                </a:solidFill>
                <a:latin typeface="Libre Franklin"/>
                <a:ea typeface="Libre Franklin"/>
                <a:cs typeface="Libre Franklin"/>
                <a:sym typeface="Libre Franklin"/>
              </a:defRPr>
            </a:lvl1pPr>
            <a:lvl2pPr indent="-228600" lvl="1" marL="914400" algn="l">
              <a:lnSpc>
                <a:spcPct val="90000"/>
              </a:lnSpc>
              <a:spcBef>
                <a:spcPts val="500"/>
              </a:spcBef>
              <a:spcAft>
                <a:spcPts val="0"/>
              </a:spcAft>
              <a:buClr>
                <a:srgbClr val="00153A"/>
              </a:buClr>
              <a:buSzPts val="1900"/>
              <a:buNone/>
              <a:defRPr/>
            </a:lvl2pPr>
            <a:lvl3pPr indent="-228600" lvl="2" marL="1371600" algn="l">
              <a:lnSpc>
                <a:spcPct val="90000"/>
              </a:lnSpc>
              <a:spcBef>
                <a:spcPts val="500"/>
              </a:spcBef>
              <a:spcAft>
                <a:spcPts val="0"/>
              </a:spcAft>
              <a:buClr>
                <a:srgbClr val="00153A"/>
              </a:buClr>
              <a:buSzPts val="1900"/>
              <a:buNone/>
              <a:defRPr/>
            </a:lvl3pPr>
            <a:lvl4pPr indent="-349250" lvl="3" marL="1828800" algn="l">
              <a:lnSpc>
                <a:spcPct val="90000"/>
              </a:lnSpc>
              <a:spcBef>
                <a:spcPts val="500"/>
              </a:spcBef>
              <a:spcAft>
                <a:spcPts val="0"/>
              </a:spcAft>
              <a:buClr>
                <a:srgbClr val="00153A"/>
              </a:buClr>
              <a:buSzPts val="1900"/>
              <a:buChar char="•"/>
              <a:defRPr/>
            </a:lvl4pPr>
            <a:lvl5pPr indent="-349250" lvl="4" marL="2286000" algn="l">
              <a:lnSpc>
                <a:spcPct val="90000"/>
              </a:lnSpc>
              <a:spcBef>
                <a:spcPts val="500"/>
              </a:spcBef>
              <a:spcAft>
                <a:spcPts val="0"/>
              </a:spcAft>
              <a:buClr>
                <a:srgbClr val="00153A"/>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41" name="Google Shape;141;g20848e50af1_0_213"/>
          <p:cNvSpPr txBox="1"/>
          <p:nvPr>
            <p:ph idx="10" type="dt"/>
          </p:nvPr>
        </p:nvSpPr>
        <p:spPr>
          <a:xfrm>
            <a:off x="9448800" y="6465685"/>
            <a:ext cx="2743200" cy="3651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0848e50af1_0_213"/>
          <p:cNvSpPr txBox="1"/>
          <p:nvPr>
            <p:ph idx="11" type="ftr"/>
          </p:nvPr>
        </p:nvSpPr>
        <p:spPr>
          <a:xfrm>
            <a:off x="0" y="6472993"/>
            <a:ext cx="4114800" cy="3651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sz="1200">
                <a:solidFill>
                  <a:srgbClr val="888888"/>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food, device&#10;&#10;Description automatically generated" id="143" name="Google Shape;143;g20848e50af1_0_213"/>
          <p:cNvPicPr preferRelativeResize="0"/>
          <p:nvPr/>
        </p:nvPicPr>
        <p:blipFill rotWithShape="1">
          <a:blip r:embed="rId2">
            <a:alphaModFix/>
          </a:blip>
          <a:srcRect b="0" l="0" r="0" t="0"/>
          <a:stretch/>
        </p:blipFill>
        <p:spPr>
          <a:xfrm>
            <a:off x="10824524" y="211075"/>
            <a:ext cx="1270758" cy="770971"/>
          </a:xfrm>
          <a:prstGeom prst="rect">
            <a:avLst/>
          </a:prstGeom>
          <a:noFill/>
          <a:ln>
            <a:noFill/>
          </a:ln>
        </p:spPr>
      </p:pic>
      <p:sp>
        <p:nvSpPr>
          <p:cNvPr id="144" name="Google Shape;144;g20848e50af1_0_213"/>
          <p:cNvSpPr txBox="1"/>
          <p:nvPr>
            <p:ph type="ctrTitle"/>
          </p:nvPr>
        </p:nvSpPr>
        <p:spPr>
          <a:xfrm>
            <a:off x="96004" y="1156154"/>
            <a:ext cx="9363600" cy="1502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153A"/>
              </a:buClr>
              <a:buSzPts val="4000"/>
              <a:buFont typeface="Libre Franklin"/>
              <a:buNone/>
              <a:defRPr sz="4000" u="none" cap="small">
                <a:solidFill>
                  <a:srgbClr val="00153A"/>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5" name="Shape 145"/>
        <p:cNvGrpSpPr/>
        <p:nvPr/>
      </p:nvGrpSpPr>
      <p:grpSpPr>
        <a:xfrm>
          <a:off x="0" y="0"/>
          <a:ext cx="0" cy="0"/>
          <a:chOff x="0" y="0"/>
          <a:chExt cx="0" cy="0"/>
        </a:xfrm>
      </p:grpSpPr>
      <p:grpSp>
        <p:nvGrpSpPr>
          <p:cNvPr id="146" name="Google Shape;146;g20848e50af1_0_220"/>
          <p:cNvGrpSpPr/>
          <p:nvPr/>
        </p:nvGrpSpPr>
        <p:grpSpPr>
          <a:xfrm>
            <a:off x="156263" y="1478719"/>
            <a:ext cx="2088302" cy="2401027"/>
            <a:chOff x="233371" y="872842"/>
            <a:chExt cx="2088302" cy="2401027"/>
          </a:xfrm>
        </p:grpSpPr>
        <p:sp>
          <p:nvSpPr>
            <p:cNvPr id="147" name="Google Shape;147;g20848e50af1_0_220"/>
            <p:cNvSpPr txBox="1"/>
            <p:nvPr/>
          </p:nvSpPr>
          <p:spPr>
            <a:xfrm>
              <a:off x="233376" y="1273007"/>
              <a:ext cx="19707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Libre Franklin"/>
                  <a:ea typeface="Libre Franklin"/>
                  <a:cs typeface="Libre Franklin"/>
                  <a:sym typeface="Libre Franklin"/>
                </a:rPr>
                <a:t>Thank you</a:t>
              </a:r>
              <a:endParaRPr b="0" i="0" sz="2000" u="none" cap="none" strike="noStrike">
                <a:solidFill>
                  <a:srgbClr val="1F3864"/>
                </a:solidFill>
                <a:latin typeface="Libre Franklin"/>
                <a:ea typeface="Libre Franklin"/>
                <a:cs typeface="Libre Franklin"/>
                <a:sym typeface="Libre Franklin"/>
              </a:endParaRPr>
            </a:p>
          </p:txBody>
        </p:sp>
        <p:sp>
          <p:nvSpPr>
            <p:cNvPr id="148" name="Google Shape;148;g20848e50af1_0_220"/>
            <p:cNvSpPr txBox="1"/>
            <p:nvPr/>
          </p:nvSpPr>
          <p:spPr>
            <a:xfrm>
              <a:off x="233372" y="2073337"/>
              <a:ext cx="15696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Lucida Sans"/>
                  <a:ea typeface="Lucida Sans"/>
                  <a:cs typeface="Lucida Sans"/>
                  <a:sym typeface="Lucida Sans"/>
                </a:rPr>
                <a:t>Merci</a:t>
              </a:r>
              <a:endParaRPr b="0" i="0" sz="2000" u="none" cap="none" strike="noStrike">
                <a:solidFill>
                  <a:srgbClr val="1F3864"/>
                </a:solidFill>
                <a:latin typeface="Lucida Sans"/>
                <a:ea typeface="Lucida Sans"/>
                <a:cs typeface="Lucida Sans"/>
                <a:sym typeface="Lucida Sans"/>
              </a:endParaRPr>
            </a:p>
          </p:txBody>
        </p:sp>
        <p:sp>
          <p:nvSpPr>
            <p:cNvPr id="149" name="Google Shape;149;g20848e50af1_0_220"/>
            <p:cNvSpPr txBox="1"/>
            <p:nvPr/>
          </p:nvSpPr>
          <p:spPr>
            <a:xfrm>
              <a:off x="233372" y="1673172"/>
              <a:ext cx="19197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Quattrocento Sans"/>
                  <a:ea typeface="Quattrocento Sans"/>
                  <a:cs typeface="Quattrocento Sans"/>
                  <a:sym typeface="Quattrocento Sans"/>
                </a:rPr>
                <a:t>Gracias</a:t>
              </a:r>
              <a:endParaRPr b="0" i="0" sz="2000" u="none" cap="none" strike="noStrike">
                <a:solidFill>
                  <a:srgbClr val="1F3864"/>
                </a:solidFill>
                <a:latin typeface="Quattrocento Sans"/>
                <a:ea typeface="Quattrocento Sans"/>
                <a:cs typeface="Quattrocento Sans"/>
                <a:sym typeface="Quattrocento Sans"/>
              </a:endParaRPr>
            </a:p>
          </p:txBody>
        </p:sp>
        <p:sp>
          <p:nvSpPr>
            <p:cNvPr id="150" name="Google Shape;150;g20848e50af1_0_220"/>
            <p:cNvSpPr txBox="1"/>
            <p:nvPr/>
          </p:nvSpPr>
          <p:spPr>
            <a:xfrm>
              <a:off x="233373" y="872842"/>
              <a:ext cx="20883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Corbel"/>
                  <a:ea typeface="Corbel"/>
                  <a:cs typeface="Corbel"/>
                  <a:sym typeface="Corbel"/>
                </a:rPr>
                <a:t>Спасибо</a:t>
              </a:r>
              <a:endParaRPr b="0" i="0" sz="2000" u="none" cap="none" strike="noStrike">
                <a:solidFill>
                  <a:srgbClr val="1F3864"/>
                </a:solidFill>
                <a:latin typeface="Corbel"/>
                <a:ea typeface="Corbel"/>
                <a:cs typeface="Corbel"/>
                <a:sym typeface="Corbel"/>
              </a:endParaRPr>
            </a:p>
          </p:txBody>
        </p:sp>
        <p:sp>
          <p:nvSpPr>
            <p:cNvPr id="151" name="Google Shape;151;g20848e50af1_0_220"/>
            <p:cNvSpPr txBox="1"/>
            <p:nvPr/>
          </p:nvSpPr>
          <p:spPr>
            <a:xfrm>
              <a:off x="233371" y="2873669"/>
              <a:ext cx="12960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1F3864"/>
                  </a:solidFill>
                  <a:latin typeface="Calibri"/>
                  <a:ea typeface="Calibri"/>
                  <a:cs typeface="Calibri"/>
                  <a:sym typeface="Calibri"/>
                </a:rPr>
                <a:t>شُكْرًا</a:t>
              </a:r>
              <a:endParaRPr b="0" i="0" sz="2000" u="none" cap="none" strike="noStrike">
                <a:solidFill>
                  <a:srgbClr val="1F3864"/>
                </a:solidFill>
                <a:latin typeface="Corbel"/>
                <a:ea typeface="Corbel"/>
                <a:cs typeface="Corbel"/>
                <a:sym typeface="Corbel"/>
              </a:endParaRPr>
            </a:p>
          </p:txBody>
        </p:sp>
        <p:sp>
          <p:nvSpPr>
            <p:cNvPr id="152" name="Google Shape;152;g20848e50af1_0_220"/>
            <p:cNvSpPr txBox="1"/>
            <p:nvPr/>
          </p:nvSpPr>
          <p:spPr>
            <a:xfrm>
              <a:off x="233371" y="2473502"/>
              <a:ext cx="13995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F3864"/>
                  </a:solidFill>
                  <a:latin typeface="Microsoft YaHei"/>
                  <a:ea typeface="Microsoft YaHei"/>
                  <a:cs typeface="Microsoft YaHei"/>
                  <a:sym typeface="Microsoft YaHei"/>
                </a:rPr>
                <a:t>谢谢</a:t>
              </a:r>
              <a:endParaRPr b="0" i="0" sz="2000" u="none" cap="none" strike="noStrike">
                <a:solidFill>
                  <a:srgbClr val="1F3864"/>
                </a:solidFill>
                <a:latin typeface="Microsoft YaHei"/>
                <a:ea typeface="Microsoft YaHei"/>
                <a:cs typeface="Microsoft YaHei"/>
                <a:sym typeface="Microsoft YaHei"/>
              </a:endParaRPr>
            </a:p>
          </p:txBody>
        </p:sp>
      </p:grpSp>
      <p:sp>
        <p:nvSpPr>
          <p:cNvPr id="153" name="Google Shape;153;g20848e50af1_0_220"/>
          <p:cNvSpPr txBox="1"/>
          <p:nvPr>
            <p:ph idx="1" type="body"/>
          </p:nvPr>
        </p:nvSpPr>
        <p:spPr>
          <a:xfrm>
            <a:off x="2317839" y="1978699"/>
            <a:ext cx="2853900" cy="1401300"/>
          </a:xfrm>
          <a:prstGeom prst="rect">
            <a:avLst/>
          </a:prstGeom>
          <a:noFill/>
          <a:ln>
            <a:noFill/>
          </a:ln>
        </p:spPr>
        <p:txBody>
          <a:bodyPr anchorCtr="0" anchor="ctr" bIns="45700" lIns="91425" spcFirstLastPara="1" rIns="0" wrap="square" tIns="45700">
            <a:noAutofit/>
          </a:bodyPr>
          <a:lstStyle>
            <a:lvl1pPr indent="-228600" lvl="0" marL="457200" algn="r">
              <a:lnSpc>
                <a:spcPct val="90000"/>
              </a:lnSpc>
              <a:spcBef>
                <a:spcPts val="1100"/>
              </a:spcBef>
              <a:spcAft>
                <a:spcPts val="0"/>
              </a:spcAft>
              <a:buClr>
                <a:srgbClr val="1F3864"/>
              </a:buClr>
              <a:buSzPts val="1900"/>
              <a:buNone/>
              <a:defRPr sz="1900">
                <a:solidFill>
                  <a:srgbClr val="1F3864"/>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rgbClr val="00153A"/>
              </a:buClr>
              <a:buSzPts val="1900"/>
              <a:buNone/>
              <a:defRPr/>
            </a:lvl2pPr>
            <a:lvl3pPr indent="-228600" lvl="2" marL="1371600" algn="l">
              <a:lnSpc>
                <a:spcPct val="90000"/>
              </a:lnSpc>
              <a:spcBef>
                <a:spcPts val="500"/>
              </a:spcBef>
              <a:spcAft>
                <a:spcPts val="0"/>
              </a:spcAft>
              <a:buClr>
                <a:srgbClr val="00153A"/>
              </a:buClr>
              <a:buSzPts val="1900"/>
              <a:buNone/>
              <a:defRPr/>
            </a:lvl3pPr>
            <a:lvl4pPr indent="-349250" lvl="3" marL="1828800" algn="l">
              <a:lnSpc>
                <a:spcPct val="90000"/>
              </a:lnSpc>
              <a:spcBef>
                <a:spcPts val="500"/>
              </a:spcBef>
              <a:spcAft>
                <a:spcPts val="0"/>
              </a:spcAft>
              <a:buClr>
                <a:srgbClr val="00153A"/>
              </a:buClr>
              <a:buSzPts val="1900"/>
              <a:buChar char="•"/>
              <a:defRPr/>
            </a:lvl4pPr>
            <a:lvl5pPr indent="-349250" lvl="4" marL="2286000" algn="l">
              <a:lnSpc>
                <a:spcPct val="90000"/>
              </a:lnSpc>
              <a:spcBef>
                <a:spcPts val="500"/>
              </a:spcBef>
              <a:spcAft>
                <a:spcPts val="0"/>
              </a:spcAft>
              <a:buClr>
                <a:srgbClr val="00153A"/>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id="154" name="Google Shape;154;g20848e50af1_0_220"/>
          <p:cNvPicPr preferRelativeResize="0"/>
          <p:nvPr/>
        </p:nvPicPr>
        <p:blipFill rotWithShape="1">
          <a:blip r:embed="rId2">
            <a:alphaModFix/>
          </a:blip>
          <a:srcRect b="0" l="0" r="0" t="0"/>
          <a:stretch/>
        </p:blipFill>
        <p:spPr>
          <a:xfrm>
            <a:off x="5619403" y="925824"/>
            <a:ext cx="6302887" cy="4456777"/>
          </a:xfrm>
          <a:prstGeom prst="rect">
            <a:avLst/>
          </a:prstGeom>
          <a:noFill/>
          <a:ln>
            <a:noFill/>
          </a:ln>
        </p:spPr>
      </p:pic>
      <p:pic>
        <p:nvPicPr>
          <p:cNvPr descr="A picture containing drawing&#10;&#10;Description automatically generated" id="155" name="Google Shape;155;g20848e50af1_0_220"/>
          <p:cNvPicPr preferRelativeResize="0"/>
          <p:nvPr/>
        </p:nvPicPr>
        <p:blipFill rotWithShape="1">
          <a:blip r:embed="rId3">
            <a:alphaModFix/>
          </a:blip>
          <a:srcRect b="0" l="0" r="0" t="0"/>
          <a:stretch/>
        </p:blipFill>
        <p:spPr>
          <a:xfrm>
            <a:off x="156263" y="5580230"/>
            <a:ext cx="3909190" cy="763140"/>
          </a:xfrm>
          <a:prstGeom prst="rect">
            <a:avLst/>
          </a:prstGeom>
          <a:noFill/>
          <a:ln>
            <a:noFill/>
          </a:ln>
        </p:spPr>
      </p:pic>
      <p:cxnSp>
        <p:nvCxnSpPr>
          <p:cNvPr id="156" name="Google Shape;156;g20848e50af1_0_220"/>
          <p:cNvCxnSpPr/>
          <p:nvPr/>
        </p:nvCxnSpPr>
        <p:spPr>
          <a:xfrm>
            <a:off x="5307184" y="2143379"/>
            <a:ext cx="0" cy="936000"/>
          </a:xfrm>
          <a:prstGeom prst="straightConnector1">
            <a:avLst/>
          </a:prstGeom>
          <a:noFill/>
          <a:ln cap="flat" cmpd="sng" w="25400">
            <a:solidFill>
              <a:srgbClr val="8DC5DD"/>
            </a:solidFill>
            <a:prstDash val="solid"/>
            <a:miter lim="800000"/>
            <a:headEnd len="sm" w="sm" type="none"/>
            <a:tailEnd len="sm" w="sm" type="none"/>
          </a:ln>
        </p:spPr>
      </p:cxnSp>
      <p:pic>
        <p:nvPicPr>
          <p:cNvPr descr="A picture containing food, device&#10;&#10;Description automatically generated" id="157" name="Google Shape;157;g20848e50af1_0_220"/>
          <p:cNvPicPr preferRelativeResize="0"/>
          <p:nvPr/>
        </p:nvPicPr>
        <p:blipFill rotWithShape="1">
          <a:blip r:embed="rId4">
            <a:alphaModFix/>
          </a:blip>
          <a:srcRect b="0" l="0" r="0" t="0"/>
          <a:stretch/>
        </p:blipFill>
        <p:spPr>
          <a:xfrm>
            <a:off x="156263" y="207669"/>
            <a:ext cx="1270758" cy="77097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2"/>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158" name="Shape 158"/>
        <p:cNvGrpSpPr/>
        <p:nvPr/>
      </p:nvGrpSpPr>
      <p:grpSpPr>
        <a:xfrm>
          <a:off x="0" y="0"/>
          <a:ext cx="0" cy="0"/>
          <a:chOff x="0" y="0"/>
          <a:chExt cx="0" cy="0"/>
        </a:xfrm>
      </p:grpSpPr>
      <p:sp>
        <p:nvSpPr>
          <p:cNvPr id="159" name="Google Shape;159;g24470b247ac_0_37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4470b247ac_0_37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4470b247ac_0_37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24470b247ac_0_37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g24470b247ac_0_376"/>
          <p:cNvSpPr/>
          <p:nvPr>
            <p:ph idx="2" type="pic"/>
          </p:nvPr>
        </p:nvSpPr>
        <p:spPr>
          <a:xfrm>
            <a:off x="720725" y="1857600"/>
            <a:ext cx="5302800" cy="2016000"/>
          </a:xfrm>
          <a:prstGeom prst="rect">
            <a:avLst/>
          </a:prstGeom>
          <a:solidFill>
            <a:srgbClr val="D8D8D8"/>
          </a:solidFill>
          <a:ln>
            <a:noFill/>
          </a:ln>
        </p:spPr>
      </p:sp>
      <p:sp>
        <p:nvSpPr>
          <p:cNvPr id="164" name="Google Shape;164;g24470b247ac_0_37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4470b247ac_0_376"/>
          <p:cNvSpPr/>
          <p:nvPr>
            <p:ph idx="3" type="pic"/>
          </p:nvPr>
        </p:nvSpPr>
        <p:spPr>
          <a:xfrm>
            <a:off x="6166888" y="1857600"/>
            <a:ext cx="5302800" cy="2016000"/>
          </a:xfrm>
          <a:prstGeom prst="rect">
            <a:avLst/>
          </a:prstGeom>
          <a:solidFill>
            <a:srgbClr val="D8D8D8"/>
          </a:solidFill>
          <a:ln>
            <a:noFill/>
          </a:ln>
        </p:spPr>
      </p:sp>
      <p:sp>
        <p:nvSpPr>
          <p:cNvPr id="166" name="Google Shape;166;g24470b247ac_0_37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5" name="Shape 175"/>
        <p:cNvGrpSpPr/>
        <p:nvPr/>
      </p:nvGrpSpPr>
      <p:grpSpPr>
        <a:xfrm>
          <a:off x="0" y="0"/>
          <a:ext cx="0" cy="0"/>
          <a:chOff x="0" y="0"/>
          <a:chExt cx="0" cy="0"/>
        </a:xfrm>
      </p:grpSpPr>
      <p:sp>
        <p:nvSpPr>
          <p:cNvPr id="176" name="Google Shape;176;g2db715e50ea_1_8"/>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g2db715e50ea_1_8"/>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2db715e50ea_1_8"/>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79" name="Google Shape;179;g2db715e50ea_1_8"/>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80" name="Shape 180"/>
        <p:cNvGrpSpPr/>
        <p:nvPr/>
      </p:nvGrpSpPr>
      <p:grpSpPr>
        <a:xfrm>
          <a:off x="0" y="0"/>
          <a:ext cx="0" cy="0"/>
          <a:chOff x="0" y="0"/>
          <a:chExt cx="0" cy="0"/>
        </a:xfrm>
      </p:grpSpPr>
      <p:sp>
        <p:nvSpPr>
          <p:cNvPr id="181" name="Google Shape;181;g2db715e50ea_1_1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2db715e50ea_1_13"/>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g2db715e50ea_1_1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2db715e50ea_1_1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db715e50ea_1_1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86" name="Shape 186"/>
        <p:cNvGrpSpPr/>
        <p:nvPr/>
      </p:nvGrpSpPr>
      <p:grpSpPr>
        <a:xfrm>
          <a:off x="0" y="0"/>
          <a:ext cx="0" cy="0"/>
          <a:chOff x="0" y="0"/>
          <a:chExt cx="0" cy="0"/>
        </a:xfrm>
      </p:grpSpPr>
      <p:sp>
        <p:nvSpPr>
          <p:cNvPr id="187" name="Google Shape;187;g2db715e50ea_1_1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2db715e50ea_1_1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2db715e50ea_1_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0" name="Google Shape;190;g2db715e50ea_1_1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g2db715e50ea_1_1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g2db715e50ea_1_19"/>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93" name="Shape 193"/>
        <p:cNvGrpSpPr/>
        <p:nvPr/>
      </p:nvGrpSpPr>
      <p:grpSpPr>
        <a:xfrm>
          <a:off x="0" y="0"/>
          <a:ext cx="0" cy="0"/>
          <a:chOff x="0" y="0"/>
          <a:chExt cx="0" cy="0"/>
        </a:xfrm>
      </p:grpSpPr>
      <p:sp>
        <p:nvSpPr>
          <p:cNvPr id="194" name="Google Shape;194;g2db715e50ea_1_2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g2db715e50ea_1_2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g2db715e50ea_1_2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2db715e50ea_1_2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98" name="Google Shape;198;g2db715e50ea_1_26"/>
          <p:cNvSpPr/>
          <p:nvPr>
            <p:ph idx="2" type="pic"/>
          </p:nvPr>
        </p:nvSpPr>
        <p:spPr>
          <a:xfrm>
            <a:off x="720725" y="1857600"/>
            <a:ext cx="3463200" cy="1656000"/>
          </a:xfrm>
          <a:prstGeom prst="rect">
            <a:avLst/>
          </a:prstGeom>
          <a:solidFill>
            <a:srgbClr val="D8D8D8"/>
          </a:solidFill>
          <a:ln>
            <a:noFill/>
          </a:ln>
        </p:spPr>
      </p:sp>
      <p:sp>
        <p:nvSpPr>
          <p:cNvPr id="199" name="Google Shape;199;g2db715e50ea_1_26"/>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g2db715e50ea_1_26"/>
          <p:cNvSpPr/>
          <p:nvPr>
            <p:ph idx="3" type="pic"/>
          </p:nvPr>
        </p:nvSpPr>
        <p:spPr>
          <a:xfrm>
            <a:off x="4364400" y="1857600"/>
            <a:ext cx="3463200" cy="1656000"/>
          </a:xfrm>
          <a:prstGeom prst="rect">
            <a:avLst/>
          </a:prstGeom>
          <a:solidFill>
            <a:srgbClr val="D8D8D8"/>
          </a:solidFill>
          <a:ln>
            <a:noFill/>
          </a:ln>
        </p:spPr>
      </p:sp>
      <p:sp>
        <p:nvSpPr>
          <p:cNvPr id="201" name="Google Shape;201;g2db715e50ea_1_26"/>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g2db715e50ea_1_26"/>
          <p:cNvSpPr/>
          <p:nvPr>
            <p:ph idx="5" type="pic"/>
          </p:nvPr>
        </p:nvSpPr>
        <p:spPr>
          <a:xfrm>
            <a:off x="8008075" y="1857600"/>
            <a:ext cx="3463200" cy="1656000"/>
          </a:xfrm>
          <a:prstGeom prst="rect">
            <a:avLst/>
          </a:prstGeom>
          <a:solidFill>
            <a:srgbClr val="D8D8D8"/>
          </a:solidFill>
          <a:ln>
            <a:noFill/>
          </a:ln>
        </p:spPr>
      </p:sp>
      <p:sp>
        <p:nvSpPr>
          <p:cNvPr id="203" name="Google Shape;203;g2db715e50ea_1_26"/>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04" name="Shape 204"/>
        <p:cNvGrpSpPr/>
        <p:nvPr/>
      </p:nvGrpSpPr>
      <p:grpSpPr>
        <a:xfrm>
          <a:off x="0" y="0"/>
          <a:ext cx="0" cy="0"/>
          <a:chOff x="0" y="0"/>
          <a:chExt cx="0" cy="0"/>
        </a:xfrm>
      </p:grpSpPr>
      <p:sp>
        <p:nvSpPr>
          <p:cNvPr id="205" name="Google Shape;205;g2db715e50ea_1_3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g2db715e50ea_1_3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2db715e50ea_1_3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08" name="Google Shape;208;g2db715e50ea_1_37"/>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g2db715e50ea_1_37"/>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g2db715e50ea_1_37"/>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211" name="Shape 211"/>
        <p:cNvGrpSpPr/>
        <p:nvPr/>
      </p:nvGrpSpPr>
      <p:grpSpPr>
        <a:xfrm>
          <a:off x="0" y="0"/>
          <a:ext cx="0" cy="0"/>
          <a:chOff x="0" y="0"/>
          <a:chExt cx="0" cy="0"/>
        </a:xfrm>
      </p:grpSpPr>
      <p:sp>
        <p:nvSpPr>
          <p:cNvPr id="212" name="Google Shape;212;g2db715e50ea_1_44"/>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g2db715e50ea_1_44"/>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4" name="Google Shape;214;g2db715e50ea_1_44"/>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215" name="Google Shape;215;g2db715e50ea_1_44"/>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216" name="Google Shape;216;g2db715e50ea_1_44"/>
          <p:cNvGrpSpPr/>
          <p:nvPr/>
        </p:nvGrpSpPr>
        <p:grpSpPr>
          <a:xfrm>
            <a:off x="720725" y="5472000"/>
            <a:ext cx="4009268" cy="694945"/>
            <a:chOff x="720725" y="5218493"/>
            <a:chExt cx="4009268" cy="694945"/>
          </a:xfrm>
        </p:grpSpPr>
        <p:pic>
          <p:nvPicPr>
            <p:cNvPr id="217" name="Google Shape;217;g2db715e50ea_1_44"/>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218" name="Google Shape;218;g2db715e50ea_1_44"/>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219" name="Google Shape;219;g2db715e50ea_1_44"/>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220" name="Google Shape;220;g2db715e50ea_1_44"/>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221" name="Shape 221"/>
        <p:cNvGrpSpPr/>
        <p:nvPr/>
      </p:nvGrpSpPr>
      <p:grpSpPr>
        <a:xfrm>
          <a:off x="0" y="0"/>
          <a:ext cx="0" cy="0"/>
          <a:chOff x="0" y="0"/>
          <a:chExt cx="0" cy="0"/>
        </a:xfrm>
      </p:grpSpPr>
      <p:sp>
        <p:nvSpPr>
          <p:cNvPr id="222" name="Google Shape;222;g2db715e50ea_1_54"/>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g2db715e50ea_1_54"/>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g2db715e50ea_1_54"/>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g2db715e50ea_1_5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6" name="Google Shape;226;g2db715e50ea_1_54"/>
          <p:cNvSpPr/>
          <p:nvPr>
            <p:ph idx="2" type="pic"/>
          </p:nvPr>
        </p:nvSpPr>
        <p:spPr>
          <a:xfrm>
            <a:off x="720725" y="1857600"/>
            <a:ext cx="5302800" cy="2016000"/>
          </a:xfrm>
          <a:prstGeom prst="rect">
            <a:avLst/>
          </a:prstGeom>
          <a:solidFill>
            <a:srgbClr val="D8D8D8"/>
          </a:solidFill>
          <a:ln>
            <a:noFill/>
          </a:ln>
        </p:spPr>
      </p:sp>
      <p:sp>
        <p:nvSpPr>
          <p:cNvPr id="227" name="Google Shape;227;g2db715e50ea_1_54"/>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g2db715e50ea_1_54"/>
          <p:cNvSpPr/>
          <p:nvPr>
            <p:ph idx="3" type="pic"/>
          </p:nvPr>
        </p:nvSpPr>
        <p:spPr>
          <a:xfrm>
            <a:off x="6166888" y="1857600"/>
            <a:ext cx="5302800" cy="2016000"/>
          </a:xfrm>
          <a:prstGeom prst="rect">
            <a:avLst/>
          </a:prstGeom>
          <a:solidFill>
            <a:srgbClr val="D8D8D8"/>
          </a:solidFill>
          <a:ln>
            <a:noFill/>
          </a:ln>
        </p:spPr>
      </p:sp>
      <p:sp>
        <p:nvSpPr>
          <p:cNvPr id="229" name="Google Shape;229;g2db715e50ea_1_54"/>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30" name="Shape 230"/>
        <p:cNvGrpSpPr/>
        <p:nvPr/>
      </p:nvGrpSpPr>
      <p:grpSpPr>
        <a:xfrm>
          <a:off x="0" y="0"/>
          <a:ext cx="0" cy="0"/>
          <a:chOff x="0" y="0"/>
          <a:chExt cx="0" cy="0"/>
        </a:xfrm>
      </p:grpSpPr>
      <p:sp>
        <p:nvSpPr>
          <p:cNvPr id="231" name="Google Shape;231;g2db715e50ea_1_63"/>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2" name="Google Shape;232;g2db715e50ea_1_6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g2db715e50ea_1_6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g2db715e50ea_1_6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2db715e50ea_1_6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6" name="Google Shape;236;g2db715e50ea_1_63"/>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g2db715e50ea_1_63"/>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g2db715e50ea_1_63"/>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g2db715e50ea_1_63"/>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0" name="Google Shape;240;g2db715e50ea_1_63"/>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241" name="Shape 241"/>
        <p:cNvGrpSpPr/>
        <p:nvPr/>
      </p:nvGrpSpPr>
      <p:grpSpPr>
        <a:xfrm>
          <a:off x="0" y="0"/>
          <a:ext cx="0" cy="0"/>
          <a:chOff x="0" y="0"/>
          <a:chExt cx="0" cy="0"/>
        </a:xfrm>
      </p:grpSpPr>
      <p:sp>
        <p:nvSpPr>
          <p:cNvPr id="242" name="Google Shape;242;g2db715e50ea_1_74"/>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43" name="Google Shape;243;g2db715e50ea_1_74"/>
          <p:cNvSpPr/>
          <p:nvPr>
            <p:ph idx="2" type="pic"/>
          </p:nvPr>
        </p:nvSpPr>
        <p:spPr>
          <a:xfrm>
            <a:off x="5334000" y="0"/>
            <a:ext cx="6858000" cy="6858000"/>
          </a:xfrm>
          <a:prstGeom prst="rect">
            <a:avLst/>
          </a:prstGeom>
          <a:solidFill>
            <a:srgbClr val="D8D8D8"/>
          </a:solidFill>
          <a:ln>
            <a:noFill/>
          </a:ln>
        </p:spPr>
      </p:sp>
      <p:sp>
        <p:nvSpPr>
          <p:cNvPr id="244" name="Google Shape;244;g2db715e50ea_1_74"/>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7" name="Shape 27"/>
        <p:cNvGrpSpPr/>
        <p:nvPr/>
      </p:nvGrpSpPr>
      <p:grpSpPr>
        <a:xfrm>
          <a:off x="0" y="0"/>
          <a:ext cx="0" cy="0"/>
          <a:chOff x="0" y="0"/>
          <a:chExt cx="0" cy="0"/>
        </a:xfrm>
      </p:grpSpPr>
      <p:sp>
        <p:nvSpPr>
          <p:cNvPr id="28" name="Google Shape;28;p3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31"/>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1"/>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1"/>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245" name="Shape 245"/>
        <p:cNvGrpSpPr/>
        <p:nvPr/>
      </p:nvGrpSpPr>
      <p:grpSpPr>
        <a:xfrm>
          <a:off x="0" y="0"/>
          <a:ext cx="0" cy="0"/>
          <a:chOff x="0" y="0"/>
          <a:chExt cx="0" cy="0"/>
        </a:xfrm>
      </p:grpSpPr>
      <p:sp>
        <p:nvSpPr>
          <p:cNvPr id="246" name="Google Shape;246;g2db715e50ea_1_78"/>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g2db715e50ea_1_7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248" name="Google Shape;248;g2db715e50ea_1_78"/>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49" name="Shape 249"/>
        <p:cNvGrpSpPr/>
        <p:nvPr/>
      </p:nvGrpSpPr>
      <p:grpSpPr>
        <a:xfrm>
          <a:off x="0" y="0"/>
          <a:ext cx="0" cy="0"/>
          <a:chOff x="0" y="0"/>
          <a:chExt cx="0" cy="0"/>
        </a:xfrm>
      </p:grpSpPr>
      <p:sp>
        <p:nvSpPr>
          <p:cNvPr id="250" name="Google Shape;250;g2db715e50ea_1_82"/>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g2db715e50ea_1_8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g2db715e50ea_1_8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g2db715e50ea_1_8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54" name="Google Shape;254;g2db715e50ea_1_82"/>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5" name="Google Shape;255;g2db715e50ea_1_82"/>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256" name="Shape 256"/>
        <p:cNvGrpSpPr/>
        <p:nvPr/>
      </p:nvGrpSpPr>
      <p:grpSpPr>
        <a:xfrm>
          <a:off x="0" y="0"/>
          <a:ext cx="0" cy="0"/>
          <a:chOff x="0" y="0"/>
          <a:chExt cx="0" cy="0"/>
        </a:xfrm>
      </p:grpSpPr>
      <p:sp>
        <p:nvSpPr>
          <p:cNvPr id="257" name="Google Shape;257;g2db715e50ea_1_89"/>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258" name="Google Shape;258;g2db715e50ea_1_8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259" name="Google Shape;259;g2db715e50ea_1_89"/>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0" name="Google Shape;260;g2db715e50ea_1_89"/>
          <p:cNvSpPr txBox="1"/>
          <p:nvPr>
            <p:ph idx="1" type="body"/>
          </p:nvPr>
        </p:nvSpPr>
        <p:spPr>
          <a:xfrm>
            <a:off x="720727"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1" name="Google Shape;261;g2db715e50ea_1_89"/>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2" name="Google Shape;262;g2db715e50ea_1_89"/>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3" name="Shape 263"/>
        <p:cNvGrpSpPr/>
        <p:nvPr/>
      </p:nvGrpSpPr>
      <p:grpSpPr>
        <a:xfrm>
          <a:off x="0" y="0"/>
          <a:ext cx="0" cy="0"/>
          <a:chOff x="0" y="0"/>
          <a:chExt cx="0" cy="0"/>
        </a:xfrm>
      </p:grpSpPr>
      <p:sp>
        <p:nvSpPr>
          <p:cNvPr id="264" name="Google Shape;264;g2db715e50ea_1_9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g2db715e50ea_1_9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g2db715e50ea_1_9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g2db715e50ea_1_9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8" name="Google Shape;268;g2db715e50ea_1_96"/>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9" name="Shape 269"/>
        <p:cNvGrpSpPr/>
        <p:nvPr/>
      </p:nvGrpSpPr>
      <p:grpSpPr>
        <a:xfrm>
          <a:off x="0" y="0"/>
          <a:ext cx="0" cy="0"/>
          <a:chOff x="0" y="0"/>
          <a:chExt cx="0" cy="0"/>
        </a:xfrm>
      </p:grpSpPr>
      <p:sp>
        <p:nvSpPr>
          <p:cNvPr id="270" name="Google Shape;270;g2db715e50ea_1_10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g2db715e50ea_1_102"/>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g2db715e50ea_1_102"/>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g2db715e50ea_1_10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g2db715e50ea_1_10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2db715e50ea_1_10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6" name="Shape 276"/>
        <p:cNvGrpSpPr/>
        <p:nvPr/>
      </p:nvGrpSpPr>
      <p:grpSpPr>
        <a:xfrm>
          <a:off x="0" y="0"/>
          <a:ext cx="0" cy="0"/>
          <a:chOff x="0" y="0"/>
          <a:chExt cx="0" cy="0"/>
        </a:xfrm>
      </p:grpSpPr>
      <p:sp>
        <p:nvSpPr>
          <p:cNvPr id="277" name="Google Shape;277;g2db715e50ea_1_109"/>
          <p:cNvSpPr txBox="1"/>
          <p:nvPr>
            <p:ph idx="1" type="body"/>
          </p:nvPr>
        </p:nvSpPr>
        <p:spPr>
          <a:xfrm>
            <a:off x="720726" y="1296988"/>
            <a:ext cx="81180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g2db715e50ea_1_10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g2db715e50ea_1_10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g2db715e50ea_1_10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g2db715e50ea_1_109"/>
          <p:cNvSpPr txBox="1"/>
          <p:nvPr>
            <p:ph type="title"/>
          </p:nvPr>
        </p:nvSpPr>
        <p:spPr>
          <a:xfrm>
            <a:off x="720726" y="722313"/>
            <a:ext cx="81180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282" name="Shape 282"/>
        <p:cNvGrpSpPr/>
        <p:nvPr/>
      </p:nvGrpSpPr>
      <p:grpSpPr>
        <a:xfrm>
          <a:off x="0" y="0"/>
          <a:ext cx="0" cy="0"/>
          <a:chOff x="0" y="0"/>
          <a:chExt cx="0" cy="0"/>
        </a:xfrm>
      </p:grpSpPr>
      <p:sp>
        <p:nvSpPr>
          <p:cNvPr id="283" name="Google Shape;283;g2db715e50ea_1_115"/>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g2db715e50ea_1_115"/>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85" name="Google Shape;285;g2db715e50ea_1_115"/>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286" name="Google Shape;286;g2db715e50ea_1_115"/>
          <p:cNvSpPr/>
          <p:nvPr>
            <p:ph idx="2" type="pic"/>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287" name="Shape 287"/>
        <p:cNvGrpSpPr/>
        <p:nvPr/>
      </p:nvGrpSpPr>
      <p:grpSpPr>
        <a:xfrm>
          <a:off x="0" y="0"/>
          <a:ext cx="0" cy="0"/>
          <a:chOff x="0" y="0"/>
          <a:chExt cx="0" cy="0"/>
        </a:xfrm>
      </p:grpSpPr>
      <p:sp>
        <p:nvSpPr>
          <p:cNvPr id="288" name="Google Shape;288;g2db715e50ea_1_120"/>
          <p:cNvSpPr/>
          <p:nvPr>
            <p:ph idx="2" type="pic"/>
          </p:nvPr>
        </p:nvSpPr>
        <p:spPr>
          <a:xfrm>
            <a:off x="0" y="0"/>
            <a:ext cx="6912000" cy="6858000"/>
          </a:xfrm>
          <a:prstGeom prst="rect">
            <a:avLst/>
          </a:prstGeom>
          <a:solidFill>
            <a:srgbClr val="D8D8D8"/>
          </a:solidFill>
          <a:ln>
            <a:noFill/>
          </a:ln>
        </p:spPr>
      </p:sp>
      <p:sp>
        <p:nvSpPr>
          <p:cNvPr id="289" name="Google Shape;289;g2db715e50ea_1_120"/>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g2db715e50ea_1_120"/>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91" name="Google Shape;291;g2db715e50ea_1_120"/>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2" name="Shape 292"/>
        <p:cNvGrpSpPr/>
        <p:nvPr/>
      </p:nvGrpSpPr>
      <p:grpSpPr>
        <a:xfrm>
          <a:off x="0" y="0"/>
          <a:ext cx="0" cy="0"/>
          <a:chOff x="0" y="0"/>
          <a:chExt cx="0" cy="0"/>
        </a:xfrm>
      </p:grpSpPr>
      <p:sp>
        <p:nvSpPr>
          <p:cNvPr id="293" name="Google Shape;293;g2db715e50ea_1_12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g2db715e50ea_1_12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g2db715e50ea_1_12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6"/>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6"/>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41" name="Shape 41"/>
        <p:cNvGrpSpPr/>
        <p:nvPr/>
      </p:nvGrpSpPr>
      <p:grpSpPr>
        <a:xfrm>
          <a:off x="0" y="0"/>
          <a:ext cx="0" cy="0"/>
          <a:chOff x="0" y="0"/>
          <a:chExt cx="0" cy="0"/>
        </a:xfrm>
      </p:grpSpPr>
      <p:sp>
        <p:nvSpPr>
          <p:cNvPr id="42" name="Google Shape;42;g14bcfdec53c_0_1397"/>
          <p:cNvSpPr txBox="1"/>
          <p:nvPr>
            <p:ph type="ctrTitle"/>
          </p:nvPr>
        </p:nvSpPr>
        <p:spPr>
          <a:xfrm>
            <a:off x="720725" y="2854801"/>
            <a:ext cx="4074000"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14bcfdec53c_0_1397"/>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g14bcfdec53c_0_1397"/>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45" name="Google Shape;45;g14bcfdec53c_0_1397"/>
          <p:cNvPicPr preferRelativeResize="0"/>
          <p:nvPr/>
        </p:nvPicPr>
        <p:blipFill rotWithShape="1">
          <a:blip r:embed="rId2">
            <a:alphaModFix/>
          </a:blip>
          <a:srcRect b="0" l="0" r="0" t="0"/>
          <a:stretch/>
        </p:blipFill>
        <p:spPr>
          <a:xfrm>
            <a:off x="720725" y="860400"/>
            <a:ext cx="2970001" cy="838750"/>
          </a:xfrm>
          <a:prstGeom prst="rect">
            <a:avLst/>
          </a:prstGeom>
          <a:noFill/>
          <a:ln>
            <a:noFill/>
          </a:ln>
        </p:spPr>
      </p:pic>
      <p:grpSp>
        <p:nvGrpSpPr>
          <p:cNvPr id="46" name="Google Shape;46;g14bcfdec53c_0_1397"/>
          <p:cNvGrpSpPr/>
          <p:nvPr/>
        </p:nvGrpSpPr>
        <p:grpSpPr>
          <a:xfrm>
            <a:off x="720725" y="5472000"/>
            <a:ext cx="4009268" cy="694945"/>
            <a:chOff x="720725" y="5218493"/>
            <a:chExt cx="4009268" cy="694945"/>
          </a:xfrm>
        </p:grpSpPr>
        <p:pic>
          <p:nvPicPr>
            <p:cNvPr id="47" name="Google Shape;47;g14bcfdec53c_0_1397"/>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48" name="Google Shape;48;g14bcfdec53c_0_1397"/>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49" name="Google Shape;49;g14bcfdec53c_0_1397"/>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50" name="Google Shape;50;g14bcfdec53c_0_1397"/>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51" name="Shape 51"/>
        <p:cNvGrpSpPr/>
        <p:nvPr/>
      </p:nvGrpSpPr>
      <p:grpSpPr>
        <a:xfrm>
          <a:off x="0" y="0"/>
          <a:ext cx="0" cy="0"/>
          <a:chOff x="0" y="0"/>
          <a:chExt cx="0" cy="0"/>
        </a:xfrm>
      </p:grpSpPr>
      <p:sp>
        <p:nvSpPr>
          <p:cNvPr id="52" name="Google Shape;52;p21"/>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21"/>
          <p:cNvSpPr/>
          <p:nvPr>
            <p:ph idx="2" type="pic"/>
          </p:nvPr>
        </p:nvSpPr>
        <p:spPr>
          <a:xfrm>
            <a:off x="720725" y="1857600"/>
            <a:ext cx="3463200" cy="1656000"/>
          </a:xfrm>
          <a:prstGeom prst="rect">
            <a:avLst/>
          </a:prstGeom>
          <a:solidFill>
            <a:srgbClr val="D8D8D8"/>
          </a:solidFill>
          <a:ln>
            <a:noFill/>
          </a:ln>
        </p:spPr>
      </p:sp>
      <p:sp>
        <p:nvSpPr>
          <p:cNvPr id="57" name="Google Shape;57;p21"/>
          <p:cNvSpPr txBox="1"/>
          <p:nvPr>
            <p:ph idx="1" type="body"/>
          </p:nvPr>
        </p:nvSpPr>
        <p:spPr>
          <a:xfrm>
            <a:off x="72072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1"/>
          <p:cNvSpPr/>
          <p:nvPr>
            <p:ph idx="3" type="pic"/>
          </p:nvPr>
        </p:nvSpPr>
        <p:spPr>
          <a:xfrm>
            <a:off x="4364400" y="1857600"/>
            <a:ext cx="3463200" cy="1656000"/>
          </a:xfrm>
          <a:prstGeom prst="rect">
            <a:avLst/>
          </a:prstGeom>
          <a:solidFill>
            <a:srgbClr val="D8D8D8"/>
          </a:solidFill>
          <a:ln>
            <a:noFill/>
          </a:ln>
        </p:spPr>
      </p:sp>
      <p:sp>
        <p:nvSpPr>
          <p:cNvPr id="59" name="Google Shape;59;p21"/>
          <p:cNvSpPr txBox="1"/>
          <p:nvPr>
            <p:ph idx="4" type="body"/>
          </p:nvPr>
        </p:nvSpPr>
        <p:spPr>
          <a:xfrm>
            <a:off x="4364400"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21"/>
          <p:cNvSpPr/>
          <p:nvPr>
            <p:ph idx="5" type="pic"/>
          </p:nvPr>
        </p:nvSpPr>
        <p:spPr>
          <a:xfrm>
            <a:off x="8008075" y="1857600"/>
            <a:ext cx="3463200" cy="1656000"/>
          </a:xfrm>
          <a:prstGeom prst="rect">
            <a:avLst/>
          </a:prstGeom>
          <a:solidFill>
            <a:srgbClr val="D8D8D8"/>
          </a:solidFill>
          <a:ln>
            <a:noFill/>
          </a:ln>
        </p:spPr>
      </p:sp>
      <p:sp>
        <p:nvSpPr>
          <p:cNvPr id="61" name="Google Shape;61;p21"/>
          <p:cNvSpPr txBox="1"/>
          <p:nvPr>
            <p:ph idx="6" type="body"/>
          </p:nvPr>
        </p:nvSpPr>
        <p:spPr>
          <a:xfrm>
            <a:off x="8008075" y="3513600"/>
            <a:ext cx="3463200" cy="2399838"/>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62" name="Shape 62"/>
        <p:cNvGrpSpPr/>
        <p:nvPr/>
      </p:nvGrpSpPr>
      <p:grpSpPr>
        <a:xfrm>
          <a:off x="0" y="0"/>
          <a:ext cx="0" cy="0"/>
          <a:chOff x="0" y="0"/>
          <a:chExt cx="0" cy="0"/>
        </a:xfrm>
      </p:grpSpPr>
      <p:sp>
        <p:nvSpPr>
          <p:cNvPr id="63" name="Google Shape;63;g14bcfdec53c_0_54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14bcfdec53c_0_541"/>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65" name="Google Shape;65;g14bcfdec53c_0_541"/>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66" name="Google Shape;66;g14bcfdec53c_0_54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g14bcfdec53c_0_541"/>
          <p:cNvSpPr/>
          <p:nvPr>
            <p:ph idx="2" type="pic"/>
          </p:nvPr>
        </p:nvSpPr>
        <p:spPr>
          <a:xfrm>
            <a:off x="720725" y="1857600"/>
            <a:ext cx="3463200" cy="1656000"/>
          </a:xfrm>
          <a:prstGeom prst="rect">
            <a:avLst/>
          </a:prstGeom>
          <a:solidFill>
            <a:srgbClr val="D8D8D8"/>
          </a:solidFill>
          <a:ln>
            <a:noFill/>
          </a:ln>
        </p:spPr>
      </p:sp>
      <p:sp>
        <p:nvSpPr>
          <p:cNvPr id="68" name="Google Shape;68;g14bcfdec53c_0_541"/>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g14bcfdec53c_0_541"/>
          <p:cNvSpPr/>
          <p:nvPr>
            <p:ph idx="3" type="pic"/>
          </p:nvPr>
        </p:nvSpPr>
        <p:spPr>
          <a:xfrm>
            <a:off x="4364400" y="1857600"/>
            <a:ext cx="3463200" cy="1656000"/>
          </a:xfrm>
          <a:prstGeom prst="rect">
            <a:avLst/>
          </a:prstGeom>
          <a:solidFill>
            <a:srgbClr val="D8D8D8"/>
          </a:solidFill>
          <a:ln>
            <a:noFill/>
          </a:ln>
        </p:spPr>
      </p:sp>
      <p:sp>
        <p:nvSpPr>
          <p:cNvPr id="70" name="Google Shape;70;g14bcfdec53c_0_541"/>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14bcfdec53c_0_541"/>
          <p:cNvSpPr/>
          <p:nvPr>
            <p:ph idx="5" type="pic"/>
          </p:nvPr>
        </p:nvSpPr>
        <p:spPr>
          <a:xfrm>
            <a:off x="8008075" y="1857600"/>
            <a:ext cx="3463200" cy="1656000"/>
          </a:xfrm>
          <a:prstGeom prst="rect">
            <a:avLst/>
          </a:prstGeom>
          <a:solidFill>
            <a:srgbClr val="D8D8D8"/>
          </a:solidFill>
          <a:ln>
            <a:noFill/>
          </a:ln>
        </p:spPr>
      </p:sp>
      <p:sp>
        <p:nvSpPr>
          <p:cNvPr id="72" name="Google Shape;72;g14bcfdec53c_0_541"/>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73" name="Shape 73"/>
        <p:cNvGrpSpPr/>
        <p:nvPr/>
      </p:nvGrpSpPr>
      <p:grpSpPr>
        <a:xfrm>
          <a:off x="0" y="0"/>
          <a:ext cx="0" cy="0"/>
          <a:chOff x="0" y="0"/>
          <a:chExt cx="0" cy="0"/>
        </a:xfrm>
      </p:grpSpPr>
      <p:sp>
        <p:nvSpPr>
          <p:cNvPr id="74" name="Google Shape;74;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p22"/>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2"/>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2"/>
          <p:cNvSpPr/>
          <p:nvPr>
            <p:ph idx="2" type="pic"/>
          </p:nvPr>
        </p:nvSpPr>
        <p:spPr>
          <a:xfrm>
            <a:off x="5334000" y="0"/>
            <a:ext cx="6858000"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13.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20"/>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20"/>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g2db715e50ea_1_0"/>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9" name="Google Shape;169;g2db715e50ea_1_0"/>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0" name="Google Shape;170;g2db715e50ea_1_0"/>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1" name="Google Shape;171;g2db715e50ea_1_0"/>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2" name="Google Shape;172;g2db715e50ea_1_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73" name="Google Shape;173;g2db715e50ea_1_0"/>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74" name="Google Shape;174;g2db715e50ea_1_0"/>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5.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4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1.xml"/><Relationship Id="rId4" Type="http://schemas.openxmlformats.org/officeDocument/2006/relationships/hyperlink" Target="https://oceanexpert.org/document/26607" TargetMode="External"/><Relationship Id="rId5"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4Uf6rJaHOMFUsyi0URpqg78o1QSJn20N69X7wRoREus/edit" TargetMode="External"/><Relationship Id="rId4" Type="http://schemas.openxmlformats.org/officeDocument/2006/relationships/hyperlink" Target="https://goosocean.org/event/3981" TargetMode="External"/><Relationship Id="rId5" Type="http://schemas.openxmlformats.org/officeDocument/2006/relationships/hyperlink" Target="https://goosocean.org/event/3981" TargetMode="External"/><Relationship Id="rId6" Type="http://schemas.openxmlformats.org/officeDocument/2006/relationships/hyperlink" Target="https://goosocean.org/event/3981" TargetMode="External"/><Relationship Id="rId7" Type="http://schemas.openxmlformats.org/officeDocument/2006/relationships/hyperlink" Target="https://docs.google.com/document/d/1VWsGx7ZV-NmSbr7pzZDVwMbC2yZnWfuBNwMaBCcZcak/edit" TargetMode="External"/><Relationship Id="rId8"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21.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9.png"/><Relationship Id="rId12" Type="http://schemas.openxmlformats.org/officeDocument/2006/relationships/image" Target="../media/image24.png"/><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hyperlink" Target="https://goosocean.org/document/33970" TargetMode="External"/><Relationship Id="rId4" Type="http://schemas.openxmlformats.org/officeDocument/2006/relationships/hyperlink" Target="https://goosocean.org/document/33636" TargetMode="External"/><Relationship Id="rId9" Type="http://schemas.openxmlformats.org/officeDocument/2006/relationships/image" Target="../media/image35.png"/><Relationship Id="rId5" Type="http://schemas.openxmlformats.org/officeDocument/2006/relationships/hyperlink" Target="https://repository.oceanbestpractices.org/bitstream/handle/11329/1423/Copy%20of%20BestPracticesProcess_Final.docx.pdf?sequence=1&amp;isAllowed=y" TargetMode="External"/><Relationship Id="rId6" Type="http://schemas.openxmlformats.org/officeDocument/2006/relationships/hyperlink" Target="https://www.oceanbestpractices.org" TargetMode="External"/><Relationship Id="rId7" Type="http://schemas.openxmlformats.org/officeDocument/2006/relationships/hyperlink" Target="https://www.ocean-ops.org/reportcard/" TargetMode="External"/><Relationship Id="rId8" Type="http://schemas.openxmlformats.org/officeDocument/2006/relationships/hyperlink" Target="https://docs.google.com/document/d/1p8UTKjfyzNIDS6vRFnu80-WnNxAYUtX_n7BROLQrl54/edit#heading=h.9f2kdccqzqgz"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4e328dc025_0_0"/>
          <p:cNvSpPr txBox="1"/>
          <p:nvPr>
            <p:ph type="ctrTitle"/>
          </p:nvPr>
        </p:nvSpPr>
        <p:spPr>
          <a:xfrm>
            <a:off x="961800" y="2541450"/>
            <a:ext cx="10460700" cy="1775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5000"/>
              <a:buFont typeface="Arial"/>
              <a:buNone/>
            </a:pPr>
            <a:r>
              <a:rPr lang="en-GB"/>
              <a:t>15th Session of Observations Coordination Group (OCG)</a:t>
            </a:r>
            <a:endParaRPr/>
          </a:p>
        </p:txBody>
      </p:sp>
      <p:sp>
        <p:nvSpPr>
          <p:cNvPr id="301" name="Google Shape;301;g24e328dc025_0_0"/>
          <p:cNvSpPr txBox="1"/>
          <p:nvPr>
            <p:ph idx="1" type="subTitle"/>
          </p:nvPr>
        </p:nvSpPr>
        <p:spPr>
          <a:xfrm>
            <a:off x="961800" y="48978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OCG-15 Session, 13-17 May, 2024</a:t>
            </a:r>
            <a:endParaRPr/>
          </a:p>
          <a:p>
            <a:pPr indent="0" lvl="0" marL="0" rtl="0" algn="l">
              <a:lnSpc>
                <a:spcPct val="105000"/>
              </a:lnSpc>
              <a:spcBef>
                <a:spcPts val="1000"/>
              </a:spcBef>
              <a:spcAft>
                <a:spcPts val="0"/>
              </a:spcAft>
              <a:buClr>
                <a:schemeClr val="dk1"/>
              </a:buClr>
              <a:buSzPts val="1100"/>
              <a:buFont typeface="Arial"/>
              <a:buNone/>
            </a:pPr>
            <a:r>
              <a:rPr lang="en-GB"/>
              <a:t>ONC, Victoria, British </a:t>
            </a:r>
            <a:r>
              <a:rPr lang="en-GB"/>
              <a:t>Columbia</a:t>
            </a:r>
            <a:r>
              <a:rPr lang="en-GB"/>
              <a:t>, Canada</a:t>
            </a:r>
            <a:endParaRPr/>
          </a:p>
        </p:txBody>
      </p:sp>
      <p:pic>
        <p:nvPicPr>
          <p:cNvPr id="302" name="Google Shape;302;g24e328dc025_0_0"/>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303" name="Google Shape;303;g24e328dc025_0_0"/>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4470b247ac_0_24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08" name="Google Shape;408;g24470b247ac_0_245"/>
          <p:cNvSpPr txBox="1"/>
          <p:nvPr>
            <p:ph idx="1" type="body"/>
          </p:nvPr>
        </p:nvSpPr>
        <p:spPr>
          <a:xfrm>
            <a:off x="720725" y="1435675"/>
            <a:ext cx="7385700" cy="4911900"/>
          </a:xfrm>
          <a:prstGeom prst="rect">
            <a:avLst/>
          </a:prstGeom>
          <a:noFill/>
          <a:ln>
            <a:noFill/>
          </a:ln>
        </p:spPr>
        <p:txBody>
          <a:bodyPr anchorCtr="0" anchor="t" bIns="0" lIns="0" spcFirstLastPara="1" rIns="0" wrap="square" tIns="0">
            <a:noAutofit/>
          </a:bodyPr>
          <a:lstStyle/>
          <a:p>
            <a:pPr indent="-397000" lvl="0" marL="540000" rtl="0" algn="l">
              <a:lnSpc>
                <a:spcPct val="115000"/>
              </a:lnSpc>
              <a:spcBef>
                <a:spcPts val="10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Continued </a:t>
            </a:r>
            <a:r>
              <a:rPr b="1" lang="en-GB" sz="2000">
                <a:solidFill>
                  <a:schemeClr val="accent1"/>
                </a:solidFill>
                <a:latin typeface="Barlow"/>
                <a:ea typeface="Barlow"/>
                <a:cs typeface="Barlow"/>
                <a:sym typeface="Barlow"/>
              </a:rPr>
              <a:t>erosion of resourcing</a:t>
            </a:r>
            <a:r>
              <a:rPr lang="en-GB" sz="2000">
                <a:solidFill>
                  <a:schemeClr val="accent1"/>
                </a:solidFill>
                <a:latin typeface="Barlow Light"/>
                <a:ea typeface="Barlow Light"/>
                <a:cs typeface="Barlow Light"/>
                <a:sym typeface="Barlow Light"/>
              </a:rPr>
              <a:t> of many ocean observations (but some networks are growing, eg OceanGliders). </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0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No guide or process to </a:t>
            </a:r>
            <a:r>
              <a:rPr b="1" lang="en-GB" sz="2000">
                <a:solidFill>
                  <a:schemeClr val="accent1"/>
                </a:solidFill>
                <a:latin typeface="Barlow"/>
                <a:ea typeface="Barlow"/>
                <a:cs typeface="Barlow"/>
                <a:sym typeface="Barlow"/>
              </a:rPr>
              <a:t>integrate and/or prioritize</a:t>
            </a:r>
            <a:r>
              <a:rPr b="1" lang="en-GB" sz="2000">
                <a:solidFill>
                  <a:schemeClr val="accent1"/>
                </a:solidFill>
                <a:latin typeface="Barlow"/>
                <a:ea typeface="Barlow"/>
                <a:cs typeface="Barlow"/>
                <a:sym typeface="Barlow"/>
              </a:rPr>
              <a:t> observing activities</a:t>
            </a:r>
            <a:r>
              <a:rPr lang="en-GB" sz="2000">
                <a:solidFill>
                  <a:schemeClr val="accent1"/>
                </a:solidFill>
                <a:latin typeface="Barlow Light"/>
                <a:ea typeface="Barlow Light"/>
                <a:cs typeface="Barlow Light"/>
                <a:sym typeface="Barlow Light"/>
              </a:rPr>
              <a:t>. How do we coordinate/prioritize? (with Panels and others)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000"/>
              </a:spcBef>
              <a:spcAft>
                <a:spcPts val="0"/>
              </a:spcAft>
              <a:buClr>
                <a:schemeClr val="accent1"/>
              </a:buClr>
              <a:buSzPts val="2000"/>
              <a:buFont typeface="Barlow Light"/>
              <a:buChar char="●"/>
            </a:pPr>
            <a:r>
              <a:rPr b="1" lang="en-GB" sz="2000">
                <a:solidFill>
                  <a:schemeClr val="accent1"/>
                </a:solidFill>
                <a:latin typeface="Barlow"/>
                <a:ea typeface="Barlow"/>
                <a:cs typeface="Barlow"/>
                <a:sym typeface="Barlow"/>
              </a:rPr>
              <a:t>Restoring OceanOPS </a:t>
            </a:r>
            <a:r>
              <a:rPr lang="en-GB" sz="2000">
                <a:solidFill>
                  <a:schemeClr val="accent1"/>
                </a:solidFill>
                <a:latin typeface="Barlow"/>
                <a:ea typeface="Barlow"/>
                <a:cs typeface="Barlow"/>
                <a:sym typeface="Barlow"/>
              </a:rPr>
              <a:t>and charting a future for OceanOPS services</a:t>
            </a:r>
            <a:endParaRPr sz="2000">
              <a:solidFill>
                <a:schemeClr val="accent1"/>
              </a:solidFill>
              <a:latin typeface="Barlow"/>
              <a:ea typeface="Barlow"/>
              <a:cs typeface="Barlow"/>
              <a:sym typeface="Barlow"/>
            </a:endParaRPr>
          </a:p>
          <a:p>
            <a:pPr indent="-397000" lvl="0" marL="540000" rtl="0" algn="l">
              <a:lnSpc>
                <a:spcPct val="115000"/>
              </a:lnSpc>
              <a:spcBef>
                <a:spcPts val="1000"/>
              </a:spcBef>
              <a:spcAft>
                <a:spcPts val="0"/>
              </a:spcAft>
              <a:buClr>
                <a:schemeClr val="accent1"/>
              </a:buClr>
              <a:buSzPts val="2000"/>
              <a:buFont typeface="Barlow Light"/>
              <a:buChar char="●"/>
            </a:pPr>
            <a:r>
              <a:rPr b="1" lang="en-GB" sz="2000">
                <a:solidFill>
                  <a:schemeClr val="accent1"/>
                </a:solidFill>
                <a:latin typeface="Barlow"/>
                <a:ea typeface="Barlow"/>
                <a:cs typeface="Barlow"/>
                <a:sym typeface="Barlow"/>
              </a:rPr>
              <a:t>Engaging </a:t>
            </a:r>
            <a:r>
              <a:rPr lang="en-GB" sz="2000">
                <a:solidFill>
                  <a:schemeClr val="accent1"/>
                </a:solidFill>
                <a:latin typeface="Barlow Light"/>
                <a:ea typeface="Barlow Light"/>
                <a:cs typeface="Barlow Light"/>
                <a:sym typeface="Barlow Light"/>
              </a:rPr>
              <a:t>and </a:t>
            </a:r>
            <a:r>
              <a:rPr b="1" lang="en-GB" sz="2000">
                <a:solidFill>
                  <a:schemeClr val="accent1"/>
                </a:solidFill>
                <a:latin typeface="Barlow"/>
                <a:ea typeface="Barlow"/>
                <a:cs typeface="Barlow"/>
                <a:sym typeface="Barlow"/>
              </a:rPr>
              <a:t>guiding </a:t>
            </a:r>
            <a:r>
              <a:rPr lang="en-GB" sz="2000">
                <a:solidFill>
                  <a:schemeClr val="accent1"/>
                </a:solidFill>
                <a:latin typeface="Barlow Light"/>
                <a:ea typeface="Barlow Light"/>
                <a:cs typeface="Barlow Light"/>
                <a:sym typeface="Barlow Light"/>
              </a:rPr>
              <a:t>private sector interests and resources (Challenge and Opportunity), eg </a:t>
            </a:r>
            <a:r>
              <a:rPr b="1" lang="en-GB" sz="2000">
                <a:solidFill>
                  <a:schemeClr val="accent1"/>
                </a:solidFill>
                <a:latin typeface="Barlow"/>
                <a:ea typeface="Barlow"/>
                <a:cs typeface="Barlow"/>
                <a:sym typeface="Barlow"/>
              </a:rPr>
              <a:t>GOOS/MTS Dialogues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0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Integration of </a:t>
            </a:r>
            <a:r>
              <a:rPr b="1" lang="en-GB" sz="2000">
                <a:solidFill>
                  <a:schemeClr val="accent1"/>
                </a:solidFill>
                <a:latin typeface="Barlow"/>
                <a:ea typeface="Barlow"/>
                <a:cs typeface="Barlow"/>
                <a:sym typeface="Barlow"/>
              </a:rPr>
              <a:t>emerging networks </a:t>
            </a:r>
            <a:r>
              <a:rPr lang="en-GB" sz="2000">
                <a:solidFill>
                  <a:schemeClr val="accent1"/>
                </a:solidFill>
                <a:latin typeface="Barlow Light"/>
                <a:ea typeface="Barlow Light"/>
                <a:cs typeface="Barlow Light"/>
                <a:sym typeface="Barlow Light"/>
              </a:rPr>
              <a:t>and clear guidelines for other networks wanting to be an OCG network</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000"/>
              </a:spcBef>
              <a:spcAft>
                <a:spcPts val="100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Finding a new OCG chair and other vice chair</a:t>
            </a:r>
            <a:endParaRPr sz="2000">
              <a:solidFill>
                <a:schemeClr val="accent1"/>
              </a:solidFill>
              <a:latin typeface="Barlow Light"/>
              <a:ea typeface="Barlow Light"/>
              <a:cs typeface="Barlow Light"/>
              <a:sym typeface="Barlow Light"/>
            </a:endParaRPr>
          </a:p>
        </p:txBody>
      </p:sp>
      <p:pic>
        <p:nvPicPr>
          <p:cNvPr id="409" name="Google Shape;409;g24470b247ac_0_245"/>
          <p:cNvPicPr preferRelativeResize="0"/>
          <p:nvPr/>
        </p:nvPicPr>
        <p:blipFill rotWithShape="1">
          <a:blip r:embed="rId3">
            <a:alphaModFix/>
          </a:blip>
          <a:srcRect b="8" l="11290" r="21905" t="9"/>
          <a:stretch/>
        </p:blipFill>
        <p:spPr>
          <a:xfrm>
            <a:off x="8428500" y="0"/>
            <a:ext cx="3763501" cy="6858000"/>
          </a:xfrm>
          <a:prstGeom prst="rect">
            <a:avLst/>
          </a:prstGeom>
          <a:solidFill>
            <a:srgbClr val="D8D8D8"/>
          </a:solidFill>
          <a:ln>
            <a:noFill/>
          </a:ln>
        </p:spPr>
      </p:pic>
      <p:sp>
        <p:nvSpPr>
          <p:cNvPr id="410" name="Google Shape;410;g24470b247ac_0_245"/>
          <p:cNvSpPr txBox="1"/>
          <p:nvPr>
            <p:ph type="title"/>
          </p:nvPr>
        </p:nvSpPr>
        <p:spPr>
          <a:xfrm>
            <a:off x="720725" y="722325"/>
            <a:ext cx="6892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rgbClr val="00153A"/>
              </a:buClr>
              <a:buSzPts val="3300"/>
              <a:buFont typeface="Libre Franklin"/>
              <a:buNone/>
            </a:pPr>
            <a:r>
              <a:rPr lang="en-GB"/>
              <a:t>Major Challenges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4470b247ac_0_2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16" name="Google Shape;416;g24470b247ac_0_25"/>
          <p:cNvSpPr txBox="1"/>
          <p:nvPr>
            <p:ph type="title"/>
          </p:nvPr>
        </p:nvSpPr>
        <p:spPr>
          <a:xfrm>
            <a:off x="720725" y="722325"/>
            <a:ext cx="75036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Opportunities</a:t>
            </a:r>
            <a:endParaRPr>
              <a:solidFill>
                <a:srgbClr val="FF0000"/>
              </a:solidFill>
            </a:endParaRPr>
          </a:p>
          <a:p>
            <a:pPr indent="0" lvl="0" marL="0" rtl="0" algn="l">
              <a:lnSpc>
                <a:spcPct val="85000"/>
              </a:lnSpc>
              <a:spcBef>
                <a:spcPts val="0"/>
              </a:spcBef>
              <a:spcAft>
                <a:spcPts val="0"/>
              </a:spcAft>
              <a:buClr>
                <a:schemeClr val="accent1"/>
              </a:buClr>
              <a:buSzPts val="3600"/>
              <a:buFont typeface="Arial"/>
              <a:buNone/>
            </a:pPr>
            <a:r>
              <a:t/>
            </a:r>
            <a:endParaRPr b="0"/>
          </a:p>
        </p:txBody>
      </p:sp>
      <p:sp>
        <p:nvSpPr>
          <p:cNvPr id="417" name="Google Shape;417;g24470b247ac_0_25"/>
          <p:cNvSpPr txBox="1"/>
          <p:nvPr>
            <p:ph idx="1" type="body"/>
          </p:nvPr>
        </p:nvSpPr>
        <p:spPr>
          <a:xfrm>
            <a:off x="720750" y="1435675"/>
            <a:ext cx="7072800" cy="4955400"/>
          </a:xfrm>
          <a:prstGeom prst="rect">
            <a:avLst/>
          </a:prstGeom>
          <a:noFill/>
          <a:ln>
            <a:noFill/>
          </a:ln>
        </p:spPr>
        <p:txBody>
          <a:bodyPr anchorCtr="0" anchor="t" bIns="0" lIns="0" spcFirstLastPara="1" rIns="0" wrap="square" tIns="0">
            <a:noAutofit/>
          </a:bodyPr>
          <a:lstStyle/>
          <a:p>
            <a:pPr indent="-403225" lvl="0" marL="542925" rtl="0" algn="l">
              <a:lnSpc>
                <a:spcPct val="115000"/>
              </a:lnSpc>
              <a:spcBef>
                <a:spcPts val="0"/>
              </a:spcBef>
              <a:spcAft>
                <a:spcPts val="0"/>
              </a:spcAft>
              <a:buClr>
                <a:schemeClr val="accent1"/>
              </a:buClr>
              <a:buSzPts val="2000"/>
              <a:buFont typeface="Barlow"/>
              <a:buChar char="●"/>
            </a:pPr>
            <a:r>
              <a:rPr b="1" lang="en-GB" sz="2000">
                <a:solidFill>
                  <a:schemeClr val="accent1"/>
                </a:solidFill>
                <a:latin typeface="Barlow"/>
                <a:ea typeface="Barlow"/>
                <a:cs typeface="Barlow"/>
                <a:sym typeface="Barlow"/>
              </a:rPr>
              <a:t>Implementation </a:t>
            </a:r>
            <a:r>
              <a:rPr lang="en-GB" sz="2000">
                <a:solidFill>
                  <a:schemeClr val="accent1"/>
                </a:solidFill>
                <a:latin typeface="Barlow"/>
                <a:ea typeface="Barlow"/>
                <a:cs typeface="Barlow"/>
                <a:sym typeface="Barlow"/>
              </a:rPr>
              <a:t>o</a:t>
            </a:r>
            <a:r>
              <a:rPr lang="en-GB" sz="2000">
                <a:solidFill>
                  <a:schemeClr val="accent1"/>
                </a:solidFill>
                <a:latin typeface="Barlow Light"/>
                <a:ea typeface="Barlow Light"/>
                <a:cs typeface="Barlow Light"/>
                <a:sym typeface="Barlow Light"/>
              </a:rPr>
              <a:t>f OCG data strategy…what are our priorities?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300"/>
              </a:spcBef>
              <a:spcAft>
                <a:spcPts val="0"/>
              </a:spcAft>
              <a:buClr>
                <a:schemeClr val="accent1"/>
              </a:buClr>
              <a:buSzPts val="2000"/>
              <a:buFont typeface="Barlow"/>
              <a:buChar char="●"/>
            </a:pPr>
            <a:r>
              <a:rPr lang="en-GB" sz="2000">
                <a:solidFill>
                  <a:schemeClr val="accent1"/>
                </a:solidFill>
                <a:latin typeface="Barlow Light"/>
                <a:ea typeface="Barlow Light"/>
                <a:cs typeface="Barlow Light"/>
                <a:sym typeface="Barlow Light"/>
              </a:rPr>
              <a:t>Developing of </a:t>
            </a:r>
            <a:r>
              <a:rPr b="1" lang="en-GB" sz="2000">
                <a:solidFill>
                  <a:schemeClr val="accent1"/>
                </a:solidFill>
                <a:latin typeface="Barlow"/>
                <a:ea typeface="Barlow"/>
                <a:cs typeface="Barlow"/>
                <a:sym typeface="Barlow"/>
              </a:rPr>
              <a:t>metrics (measures) </a:t>
            </a:r>
            <a:r>
              <a:rPr lang="en-GB" sz="2000">
                <a:solidFill>
                  <a:schemeClr val="accent1"/>
                </a:solidFill>
                <a:latin typeface="Barlow Light"/>
                <a:ea typeface="Barlow Light"/>
                <a:cs typeface="Barlow Light"/>
                <a:sym typeface="Barlow Light"/>
              </a:rPr>
              <a:t>to track and clarify OCG </a:t>
            </a:r>
            <a:r>
              <a:rPr b="1" lang="en-GB" sz="2000">
                <a:solidFill>
                  <a:schemeClr val="accent1"/>
                </a:solidFill>
                <a:latin typeface="Barlow"/>
                <a:ea typeface="Barlow"/>
                <a:cs typeface="Barlow"/>
                <a:sym typeface="Barlow"/>
              </a:rPr>
              <a:t>network maturity and status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300"/>
              </a:spcBef>
              <a:spcAft>
                <a:spcPts val="0"/>
              </a:spcAft>
              <a:buClr>
                <a:schemeClr val="accent1"/>
              </a:buClr>
              <a:buSzPts val="2000"/>
              <a:buFont typeface="Barlow"/>
              <a:buChar char="●"/>
            </a:pPr>
            <a:r>
              <a:rPr lang="en-GB" sz="2000">
                <a:solidFill>
                  <a:schemeClr val="accent1"/>
                </a:solidFill>
                <a:latin typeface="Barlow Light"/>
                <a:ea typeface="Barlow Light"/>
                <a:cs typeface="Barlow Light"/>
                <a:sym typeface="Barlow Light"/>
              </a:rPr>
              <a:t>Consideration of ocean networks in </a:t>
            </a:r>
            <a:r>
              <a:rPr b="1" lang="en-GB" sz="2000">
                <a:solidFill>
                  <a:schemeClr val="accent1"/>
                </a:solidFill>
                <a:latin typeface="Barlow"/>
                <a:ea typeface="Barlow"/>
                <a:cs typeface="Barlow"/>
                <a:sym typeface="Barlow"/>
              </a:rPr>
              <a:t>WMO GBON</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300"/>
              </a:spcBef>
              <a:spcAft>
                <a:spcPts val="0"/>
              </a:spcAft>
              <a:buClr>
                <a:schemeClr val="accent1"/>
              </a:buClr>
              <a:buSzPts val="2000"/>
              <a:buFont typeface="Barlow"/>
              <a:buChar char="●"/>
            </a:pPr>
            <a:r>
              <a:rPr lang="en-GB" sz="2000">
                <a:solidFill>
                  <a:schemeClr val="accent1"/>
                </a:solidFill>
                <a:latin typeface="Barlow Light"/>
                <a:ea typeface="Barlow Light"/>
                <a:cs typeface="Barlow Light"/>
                <a:sym typeface="Barlow Light"/>
              </a:rPr>
              <a:t>Observing technology development, assessment, and infusion across networks (</a:t>
            </a:r>
            <a:r>
              <a:rPr b="1" lang="en-GB" sz="2000">
                <a:solidFill>
                  <a:schemeClr val="accent1"/>
                </a:solidFill>
                <a:latin typeface="Barlow"/>
                <a:ea typeface="Barlow"/>
                <a:cs typeface="Barlow"/>
                <a:sym typeface="Barlow"/>
              </a:rPr>
              <a:t>System Evolution)</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300"/>
              </a:spcBef>
              <a:spcAft>
                <a:spcPts val="0"/>
              </a:spcAft>
              <a:buClr>
                <a:schemeClr val="accent1"/>
              </a:buClr>
              <a:buSzPts val="2000"/>
              <a:buFont typeface="Barlow"/>
              <a:buChar char="●"/>
            </a:pPr>
            <a:r>
              <a:rPr lang="en-GB" sz="2000">
                <a:solidFill>
                  <a:schemeClr val="accent1"/>
                </a:solidFill>
                <a:latin typeface="Barlow Light"/>
                <a:ea typeface="Barlow Light"/>
                <a:cs typeface="Barlow Light"/>
                <a:sym typeface="Barlow Light"/>
              </a:rPr>
              <a:t>Improving</a:t>
            </a:r>
            <a:r>
              <a:rPr lang="en-GB" sz="2000">
                <a:solidFill>
                  <a:schemeClr val="accent1"/>
                </a:solidFill>
                <a:latin typeface="Barlow"/>
                <a:ea typeface="Barlow"/>
                <a:cs typeface="Barlow"/>
                <a:sym typeface="Barlow"/>
              </a:rPr>
              <a:t> </a:t>
            </a:r>
            <a:r>
              <a:rPr b="1" lang="en-GB" sz="2000">
                <a:solidFill>
                  <a:schemeClr val="accent1"/>
                </a:solidFill>
                <a:latin typeface="Barlow"/>
                <a:ea typeface="Barlow"/>
                <a:cs typeface="Barlow"/>
                <a:sym typeface="Barlow"/>
              </a:rPr>
              <a:t>engagement and feedback</a:t>
            </a:r>
            <a:r>
              <a:rPr lang="en-GB" sz="2000">
                <a:solidFill>
                  <a:schemeClr val="accent1"/>
                </a:solidFill>
                <a:latin typeface="Barlow"/>
                <a:ea typeface="Barlow"/>
                <a:cs typeface="Barlow"/>
                <a:sym typeface="Barlow"/>
              </a:rPr>
              <a:t> </a:t>
            </a:r>
            <a:r>
              <a:rPr lang="en-GB" sz="2000">
                <a:solidFill>
                  <a:schemeClr val="accent1"/>
                </a:solidFill>
                <a:latin typeface="Barlow Light"/>
                <a:ea typeface="Barlow Light"/>
                <a:cs typeface="Barlow Light"/>
                <a:sym typeface="Barlow Light"/>
              </a:rPr>
              <a:t>(e.g. UN Decade activities) </a:t>
            </a:r>
            <a:endParaRPr sz="2000">
              <a:solidFill>
                <a:schemeClr val="accent1"/>
              </a:solidFill>
              <a:latin typeface="Barlow Light"/>
              <a:ea typeface="Barlow Light"/>
              <a:cs typeface="Barlow Light"/>
              <a:sym typeface="Barlow Light"/>
            </a:endParaRPr>
          </a:p>
          <a:p>
            <a:pPr indent="0" lvl="0" marL="0" rtl="0" algn="l">
              <a:lnSpc>
                <a:spcPct val="115000"/>
              </a:lnSpc>
              <a:spcBef>
                <a:spcPts val="1300"/>
              </a:spcBef>
              <a:spcAft>
                <a:spcPts val="1300"/>
              </a:spcAft>
              <a:buNone/>
            </a:pPr>
            <a:r>
              <a:t/>
            </a:r>
            <a:endParaRPr b="0" sz="2000">
              <a:solidFill>
                <a:schemeClr val="accent1"/>
              </a:solidFill>
              <a:latin typeface="Barlow"/>
              <a:ea typeface="Barlow"/>
              <a:cs typeface="Barlow"/>
              <a:sym typeface="Barlow"/>
            </a:endParaRPr>
          </a:p>
        </p:txBody>
      </p:sp>
      <p:pic>
        <p:nvPicPr>
          <p:cNvPr id="418" name="Google Shape;418;g24470b247ac_0_25"/>
          <p:cNvPicPr preferRelativeResize="0"/>
          <p:nvPr/>
        </p:nvPicPr>
        <p:blipFill rotWithShape="1">
          <a:blip r:embed="rId3">
            <a:alphaModFix/>
          </a:blip>
          <a:srcRect b="0" l="36279" r="36282" t="0"/>
          <a:stretch/>
        </p:blipFill>
        <p:spPr>
          <a:xfrm>
            <a:off x="8428500" y="0"/>
            <a:ext cx="3763502" cy="6857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24e328dc025_0_1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24" name="Google Shape;424;g24e328dc025_0_15"/>
          <p:cNvSpPr txBox="1"/>
          <p:nvPr>
            <p:ph type="title"/>
          </p:nvPr>
        </p:nvSpPr>
        <p:spPr>
          <a:xfrm>
            <a:off x="720725" y="722325"/>
            <a:ext cx="75036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rgbClr val="00153A"/>
              </a:buClr>
              <a:buSzPts val="3300"/>
              <a:buFont typeface="Libre Franklin"/>
              <a:buNone/>
            </a:pPr>
            <a:r>
              <a:rPr lang="en-GB"/>
              <a:t>This Week and the Way Ahead</a:t>
            </a:r>
            <a:endParaRPr>
              <a:solidFill>
                <a:srgbClr val="FF0000"/>
              </a:solidFill>
            </a:endParaRPr>
          </a:p>
          <a:p>
            <a:pPr indent="0" lvl="0" marL="0" rtl="0" algn="l">
              <a:lnSpc>
                <a:spcPct val="85000"/>
              </a:lnSpc>
              <a:spcBef>
                <a:spcPts val="0"/>
              </a:spcBef>
              <a:spcAft>
                <a:spcPts val="0"/>
              </a:spcAft>
              <a:buClr>
                <a:srgbClr val="00153A"/>
              </a:buClr>
              <a:buSzPts val="3300"/>
              <a:buFont typeface="Libre Franklin"/>
              <a:buNone/>
            </a:pPr>
            <a:r>
              <a:t/>
            </a:r>
            <a:endParaRPr b="0"/>
          </a:p>
        </p:txBody>
      </p:sp>
      <p:sp>
        <p:nvSpPr>
          <p:cNvPr id="425" name="Google Shape;425;g24e328dc025_0_15"/>
          <p:cNvSpPr txBox="1"/>
          <p:nvPr>
            <p:ph idx="1" type="body"/>
          </p:nvPr>
        </p:nvSpPr>
        <p:spPr>
          <a:xfrm>
            <a:off x="720750" y="1435675"/>
            <a:ext cx="7503600" cy="4594500"/>
          </a:xfrm>
          <a:prstGeom prst="rect">
            <a:avLst/>
          </a:prstGeom>
          <a:noFill/>
          <a:ln>
            <a:noFill/>
          </a:ln>
        </p:spPr>
        <p:txBody>
          <a:bodyPr anchorCtr="0" anchor="t" bIns="0" lIns="0" spcFirstLastPara="1" rIns="0" wrap="square" tIns="0">
            <a:noAutofit/>
          </a:bodyPr>
          <a:lstStyle/>
          <a:p>
            <a:pPr indent="-397000" lvl="0" marL="540000" rtl="0" algn="l">
              <a:lnSpc>
                <a:spcPct val="115000"/>
              </a:lnSpc>
              <a:spcBef>
                <a:spcPts val="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Celebrate </a:t>
            </a:r>
            <a:r>
              <a:rPr b="1" lang="en-GB" sz="2000">
                <a:solidFill>
                  <a:schemeClr val="accent1"/>
                </a:solidFill>
                <a:latin typeface="Barlow"/>
                <a:ea typeface="Barlow"/>
                <a:cs typeface="Barlow"/>
                <a:sym typeface="Barlow"/>
              </a:rPr>
              <a:t>successes</a:t>
            </a:r>
            <a:r>
              <a:rPr lang="en-GB" sz="2000">
                <a:solidFill>
                  <a:schemeClr val="accent1"/>
                </a:solidFill>
                <a:latin typeface="Barlow Light"/>
                <a:ea typeface="Barlow Light"/>
                <a:cs typeface="Barlow Light"/>
                <a:sym typeface="Barlow Light"/>
              </a:rPr>
              <a:t>!</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100"/>
              </a:spcBef>
              <a:spcAft>
                <a:spcPts val="0"/>
              </a:spcAft>
              <a:buClr>
                <a:schemeClr val="accent1"/>
              </a:buClr>
              <a:buSzPts val="2000"/>
              <a:buFont typeface="Barlow Light"/>
              <a:buChar char="●"/>
            </a:pPr>
            <a:r>
              <a:rPr b="1" lang="en-GB" sz="2000">
                <a:solidFill>
                  <a:schemeClr val="accent1"/>
                </a:solidFill>
                <a:latin typeface="Barlow"/>
                <a:ea typeface="Barlow"/>
                <a:cs typeface="Barlow"/>
                <a:sym typeface="Barlow"/>
              </a:rPr>
              <a:t>Core business </a:t>
            </a:r>
            <a:r>
              <a:rPr lang="en-GB" sz="2000">
                <a:solidFill>
                  <a:schemeClr val="accent1"/>
                </a:solidFill>
                <a:latin typeface="Barlow Light"/>
                <a:ea typeface="Barlow Light"/>
                <a:cs typeface="Barlow Light"/>
                <a:sym typeface="Barlow Light"/>
              </a:rPr>
              <a:t>surrounding our foci remains critical</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100"/>
              </a:spcBef>
              <a:spcAft>
                <a:spcPts val="0"/>
              </a:spcAft>
              <a:buClr>
                <a:schemeClr val="accent1"/>
              </a:buClr>
              <a:buSzPts val="2000"/>
              <a:buFont typeface="Barlow Light"/>
              <a:buChar char="●"/>
            </a:pPr>
            <a:r>
              <a:rPr b="1" lang="en-GB" sz="2000">
                <a:solidFill>
                  <a:schemeClr val="accent1"/>
                </a:solidFill>
                <a:latin typeface="Barlow"/>
                <a:ea typeface="Barlow"/>
                <a:cs typeface="Barlow"/>
                <a:sym typeface="Barlow"/>
              </a:rPr>
              <a:t>Enhance engagement </a:t>
            </a:r>
            <a:r>
              <a:rPr lang="en-GB" sz="2000">
                <a:solidFill>
                  <a:schemeClr val="accent1"/>
                </a:solidFill>
                <a:latin typeface="Barlow Light"/>
                <a:ea typeface="Barlow Light"/>
                <a:cs typeface="Barlow Light"/>
                <a:sym typeface="Barlow Light"/>
              </a:rPr>
              <a:t>with the Networks, and with the GOOS Panels, and network “users”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1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Significant </a:t>
            </a:r>
            <a:r>
              <a:rPr b="1" lang="en-GB" sz="2000">
                <a:solidFill>
                  <a:schemeClr val="accent1"/>
                </a:solidFill>
                <a:latin typeface="Barlow"/>
                <a:ea typeface="Barlow"/>
                <a:cs typeface="Barlow"/>
                <a:sym typeface="Barlow"/>
              </a:rPr>
              <a:t>opportunities </a:t>
            </a:r>
            <a:r>
              <a:rPr lang="en-GB" sz="2000">
                <a:solidFill>
                  <a:schemeClr val="accent1"/>
                </a:solidFill>
                <a:latin typeface="Barlow Light"/>
                <a:ea typeface="Barlow Light"/>
                <a:cs typeface="Barlow Light"/>
                <a:sym typeface="Barlow Light"/>
              </a:rPr>
              <a:t>for OCG and its networks!</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1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Clear </a:t>
            </a:r>
            <a:r>
              <a:rPr b="1" lang="en-GB" sz="2000">
                <a:solidFill>
                  <a:schemeClr val="accent1"/>
                </a:solidFill>
                <a:latin typeface="Barlow"/>
                <a:ea typeface="Barlow"/>
                <a:cs typeface="Barlow"/>
                <a:sym typeface="Barlow"/>
              </a:rPr>
              <a:t>cross network dialogue</a:t>
            </a:r>
            <a:r>
              <a:rPr lang="en-GB" sz="2000">
                <a:solidFill>
                  <a:schemeClr val="accent1"/>
                </a:solidFill>
                <a:latin typeface="Barlow Light"/>
                <a:ea typeface="Barlow Light"/>
                <a:cs typeface="Barlow Light"/>
                <a:sym typeface="Barlow Light"/>
              </a:rPr>
              <a:t> on new opportunities, and our OCG foci priorities, also in identifying barriers to implementation</a:t>
            </a:r>
            <a:endParaRPr sz="2000">
              <a:solidFill>
                <a:schemeClr val="accent1"/>
              </a:solidFill>
              <a:latin typeface="Barlow Light"/>
              <a:ea typeface="Barlow Light"/>
              <a:cs typeface="Barlow Light"/>
              <a:sym typeface="Barlow Light"/>
            </a:endParaRPr>
          </a:p>
          <a:p>
            <a:pPr indent="-397000" lvl="0" marL="540000" rtl="0" algn="l">
              <a:lnSpc>
                <a:spcPct val="115000"/>
              </a:lnSpc>
              <a:spcBef>
                <a:spcPts val="11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Help in </a:t>
            </a:r>
            <a:r>
              <a:rPr b="1" lang="en-GB" sz="2000">
                <a:solidFill>
                  <a:schemeClr val="accent1"/>
                </a:solidFill>
                <a:latin typeface="Barlow"/>
                <a:ea typeface="Barlow"/>
                <a:cs typeface="Barlow"/>
                <a:sym typeface="Barlow"/>
              </a:rPr>
              <a:t>communicating </a:t>
            </a:r>
            <a:r>
              <a:rPr lang="en-GB" sz="2000">
                <a:solidFill>
                  <a:schemeClr val="accent1"/>
                </a:solidFill>
                <a:latin typeface="Barlow Light"/>
                <a:ea typeface="Barlow Light"/>
                <a:cs typeface="Barlow Light"/>
                <a:sym typeface="Barlow Light"/>
              </a:rPr>
              <a:t>with/</a:t>
            </a:r>
            <a:r>
              <a:rPr b="1" lang="en-GB" sz="2000">
                <a:solidFill>
                  <a:schemeClr val="accent1"/>
                </a:solidFill>
                <a:latin typeface="Barlow"/>
                <a:ea typeface="Barlow"/>
                <a:cs typeface="Barlow"/>
                <a:sym typeface="Barlow"/>
              </a:rPr>
              <a:t>engaging</a:t>
            </a:r>
            <a:r>
              <a:rPr lang="en-GB" sz="2000">
                <a:solidFill>
                  <a:schemeClr val="accent1"/>
                </a:solidFill>
                <a:latin typeface="Barlow Light"/>
                <a:ea typeface="Barlow Light"/>
                <a:cs typeface="Barlow Light"/>
                <a:sym typeface="Barlow Light"/>
              </a:rPr>
              <a:t> with </a:t>
            </a:r>
            <a:r>
              <a:rPr lang="en-GB" sz="2000">
                <a:solidFill>
                  <a:schemeClr val="accent1"/>
                </a:solidFill>
                <a:latin typeface="Barlow Light"/>
                <a:ea typeface="Barlow Light"/>
                <a:cs typeface="Barlow Light"/>
                <a:sym typeface="Barlow Light"/>
                <a:extLst>
                  <a:ext uri="http://customooxmlschemas.google.com/">
                    <go:slidesCustomData xmlns:go="http://customooxmlschemas.google.com/" textRoundtripDataId="0"/>
                  </a:ext>
                </a:extLst>
              </a:rPr>
              <a:t>other groups </a:t>
            </a:r>
            <a:r>
              <a:rPr lang="en-GB" sz="2000">
                <a:solidFill>
                  <a:schemeClr val="accent1"/>
                </a:solidFill>
                <a:latin typeface="Barlow Light"/>
                <a:ea typeface="Barlow Light"/>
                <a:cs typeface="Barlow Light"/>
                <a:sym typeface="Barlow Light"/>
              </a:rPr>
              <a:t>in these communities</a:t>
            </a:r>
            <a:endParaRPr b="1" sz="2000">
              <a:solidFill>
                <a:schemeClr val="accent1"/>
              </a:solidFill>
              <a:latin typeface="Barlow"/>
              <a:ea typeface="Barlow"/>
              <a:cs typeface="Barlow"/>
              <a:sym typeface="Barlow"/>
            </a:endParaRPr>
          </a:p>
        </p:txBody>
      </p:sp>
      <p:pic>
        <p:nvPicPr>
          <p:cNvPr id="426" name="Google Shape;426;g24e328dc025_0_15"/>
          <p:cNvPicPr preferRelativeResize="0"/>
          <p:nvPr/>
        </p:nvPicPr>
        <p:blipFill rotWithShape="1">
          <a:blip r:embed="rId3">
            <a:alphaModFix/>
          </a:blip>
          <a:srcRect b="0" l="47909" r="15527" t="0"/>
          <a:stretch/>
        </p:blipFill>
        <p:spPr>
          <a:xfrm>
            <a:off x="8428500" y="0"/>
            <a:ext cx="37635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4bcfdec53c_0_1266"/>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432" name="Google Shape;432;g14bcfdec53c_0_1266"/>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descr="A picture containing swimming, ocean floor&#10;&#10;Description automatically generated" id="433" name="Google Shape;433;g14bcfdec53c_0_1266"/>
          <p:cNvPicPr preferRelativeResize="0"/>
          <p:nvPr/>
        </p:nvPicPr>
        <p:blipFill rotWithShape="1">
          <a:blip r:embed="rId3">
            <a:alphaModFix/>
          </a:blip>
          <a:srcRect b="-735" l="0" r="9140" t="-80"/>
          <a:stretch/>
        </p:blipFill>
        <p:spPr>
          <a:xfrm>
            <a:off x="5003292" y="222416"/>
            <a:ext cx="3885337" cy="6458466"/>
          </a:xfrm>
          <a:prstGeom prst="rect">
            <a:avLst/>
          </a:prstGeom>
          <a:noFill/>
          <a:ln>
            <a:noFill/>
          </a:ln>
        </p:spPr>
      </p:pic>
      <p:pic>
        <p:nvPicPr>
          <p:cNvPr id="434" name="Google Shape;434;g14bcfdec53c_0_1266"/>
          <p:cNvPicPr preferRelativeResize="0"/>
          <p:nvPr/>
        </p:nvPicPr>
        <p:blipFill rotWithShape="1">
          <a:blip r:embed="rId4">
            <a:alphaModFix/>
          </a:blip>
          <a:srcRect b="8182" l="0" r="0" t="7426"/>
          <a:stretch/>
        </p:blipFill>
        <p:spPr>
          <a:xfrm>
            <a:off x="9014364" y="233724"/>
            <a:ext cx="3177633" cy="2178790"/>
          </a:xfrm>
          <a:prstGeom prst="rect">
            <a:avLst/>
          </a:prstGeom>
          <a:noFill/>
          <a:ln>
            <a:noFill/>
          </a:ln>
        </p:spPr>
      </p:pic>
      <p:pic>
        <p:nvPicPr>
          <p:cNvPr descr="A picture containing person&#10;&#10;Description automatically generated" id="435" name="Google Shape;435;g14bcfdec53c_0_1266"/>
          <p:cNvPicPr preferRelativeResize="0"/>
          <p:nvPr/>
        </p:nvPicPr>
        <p:blipFill rotWithShape="1">
          <a:blip r:embed="rId5">
            <a:alphaModFix/>
          </a:blip>
          <a:srcRect b="9016" l="0" r="0" t="1871"/>
          <a:stretch/>
        </p:blipFill>
        <p:spPr>
          <a:xfrm>
            <a:off x="9014365" y="2574207"/>
            <a:ext cx="3177637" cy="1755647"/>
          </a:xfrm>
          <a:prstGeom prst="rect">
            <a:avLst/>
          </a:prstGeom>
          <a:noFill/>
          <a:ln>
            <a:noFill/>
          </a:ln>
        </p:spPr>
      </p:pic>
      <p:pic>
        <p:nvPicPr>
          <p:cNvPr descr="A picture containing sky, outdoor, snow, seal&#10;&#10;Description automatically generated" id="436" name="Google Shape;436;g14bcfdec53c_0_1266"/>
          <p:cNvPicPr preferRelativeResize="0"/>
          <p:nvPr/>
        </p:nvPicPr>
        <p:blipFill rotWithShape="1">
          <a:blip r:embed="rId6">
            <a:alphaModFix/>
          </a:blip>
          <a:srcRect b="-1086" l="0" r="0" t="9663"/>
          <a:stretch/>
        </p:blipFill>
        <p:spPr>
          <a:xfrm>
            <a:off x="9014364" y="4486675"/>
            <a:ext cx="3177633" cy="21787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0" name="Shape 440"/>
        <p:cNvGrpSpPr/>
        <p:nvPr/>
      </p:nvGrpSpPr>
      <p:grpSpPr>
        <a:xfrm>
          <a:off x="0" y="0"/>
          <a:ext cx="0" cy="0"/>
          <a:chOff x="0" y="0"/>
          <a:chExt cx="0" cy="0"/>
        </a:xfrm>
      </p:grpSpPr>
      <p:sp>
        <p:nvSpPr>
          <p:cNvPr id="441" name="Google Shape;441;g2c4cdb21142_0_2"/>
          <p:cNvSpPr txBox="1"/>
          <p:nvPr>
            <p:ph type="title"/>
          </p:nvPr>
        </p:nvSpPr>
        <p:spPr>
          <a:xfrm>
            <a:off x="1219200" y="406400"/>
            <a:ext cx="13817700" cy="1524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a:t>OCG-14 Actions Implementation</a:t>
            </a:r>
            <a:endParaRPr/>
          </a:p>
        </p:txBody>
      </p:sp>
      <p:graphicFrame>
        <p:nvGraphicFramePr>
          <p:cNvPr id="442" name="Google Shape;442;g2c4cdb21142_0_2"/>
          <p:cNvGraphicFramePr/>
          <p:nvPr/>
        </p:nvGraphicFramePr>
        <p:xfrm>
          <a:off x="803633" y="1101867"/>
          <a:ext cx="3000000" cy="3000000"/>
        </p:xfrm>
        <a:graphic>
          <a:graphicData uri="http://schemas.openxmlformats.org/drawingml/2006/table">
            <a:tbl>
              <a:tblPr>
                <a:noFill/>
                <a:tableStyleId>{64FD1552-FE1E-4EAB-B75E-F2FDAC6CB024}</a:tableStyleId>
              </a:tblPr>
              <a:tblGrid>
                <a:gridCol w="596225"/>
                <a:gridCol w="8372500"/>
                <a:gridCol w="2219075"/>
              </a:tblGrid>
              <a:tr h="910175">
                <a:tc>
                  <a:txBody>
                    <a:bodyPr/>
                    <a:lstStyle/>
                    <a:p>
                      <a:pPr indent="0" lvl="0" marL="0" rtl="0" algn="l">
                        <a:spcBef>
                          <a:spcPts val="0"/>
                        </a:spcBef>
                        <a:spcAft>
                          <a:spcPts val="0"/>
                        </a:spcAft>
                        <a:buNone/>
                      </a:pPr>
                      <a:r>
                        <a:rPr lang="en-GB" sz="1300"/>
                        <a:t>1</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t>GOOS updates</a:t>
                      </a:r>
                      <a:endParaRPr sz="1300"/>
                    </a:p>
                    <a:p>
                      <a:pPr indent="0" lvl="0" marL="0" rtl="0" algn="l">
                        <a:spcBef>
                          <a:spcPts val="0"/>
                        </a:spcBef>
                        <a:spcAft>
                          <a:spcPts val="0"/>
                        </a:spcAft>
                        <a:buNone/>
                      </a:pPr>
                      <a:r>
                        <a:rPr lang="en-GB" sz="1300">
                          <a:solidFill>
                            <a:schemeClr val="dk1"/>
                          </a:solidFill>
                        </a:rPr>
                        <a:t>● </a:t>
                      </a:r>
                      <a:r>
                        <a:rPr lang="en-GB" sz="1300"/>
                        <a:t>Adopt </a:t>
                      </a:r>
                      <a:r>
                        <a:rPr lang="en-GB" sz="1300">
                          <a:solidFill>
                            <a:srgbClr val="FF0000"/>
                          </a:solidFill>
                        </a:rPr>
                        <a:t>best practices</a:t>
                      </a:r>
                      <a:r>
                        <a:rPr lang="en-GB" sz="1300"/>
                        <a:t> and for GOOS to track measurements in the EEZ </a:t>
                      </a:r>
                      <a:endParaRPr sz="1300"/>
                    </a:p>
                    <a:p>
                      <a:pPr indent="0" lvl="0" marL="0" rtl="0" algn="l">
                        <a:spcBef>
                          <a:spcPts val="0"/>
                        </a:spcBef>
                        <a:spcAft>
                          <a:spcPts val="0"/>
                        </a:spcAft>
                        <a:buNone/>
                      </a:pPr>
                      <a:r>
                        <a:rPr lang="en-GB" sz="1300">
                          <a:solidFill>
                            <a:schemeClr val="dk1"/>
                          </a:solidFill>
                        </a:rPr>
                        <a:t>● </a:t>
                      </a:r>
                      <a:r>
                        <a:rPr lang="en-GB" sz="1300"/>
                        <a:t>Present on OCG work at NFP meeting Connect with smaller IOC nations and IOC sub-commissions to be active in the EEZ discussions</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On track, 70% </a:t>
                      </a:r>
                      <a:endParaRPr sz="1300"/>
                    </a:p>
                    <a:p>
                      <a:pPr indent="0" lvl="0" marL="0" rtl="0" algn="l">
                        <a:spcBef>
                          <a:spcPts val="0"/>
                        </a:spcBef>
                        <a:spcAft>
                          <a:spcPts val="0"/>
                        </a:spcAft>
                        <a:buNone/>
                      </a:pPr>
                      <a:r>
                        <a:rPr b="1" lang="en-GB" sz="1100">
                          <a:solidFill>
                            <a:srgbClr val="38761D"/>
                          </a:solidFill>
                        </a:rPr>
                        <a:t>NFP Forum Oct. 2023</a:t>
                      </a:r>
                      <a:endParaRPr b="1" sz="1100">
                        <a:solidFill>
                          <a:srgbClr val="38761D"/>
                        </a:solidFill>
                      </a:endParaRPr>
                    </a:p>
                    <a:p>
                      <a:pPr indent="0" lvl="0" marL="0" rtl="0" algn="l">
                        <a:spcBef>
                          <a:spcPts val="0"/>
                        </a:spcBef>
                        <a:spcAft>
                          <a:spcPts val="0"/>
                        </a:spcAft>
                        <a:buNone/>
                      </a:pPr>
                      <a:r>
                        <a:rPr b="1" lang="en-GB" sz="1100">
                          <a:solidFill>
                            <a:srgbClr val="38761D"/>
                          </a:solidFill>
                        </a:rPr>
                        <a:t>OONJ meetings on-going</a:t>
                      </a:r>
                      <a:endParaRPr b="1" sz="1100">
                        <a:solidFill>
                          <a:srgbClr val="38761D"/>
                        </a:solidFill>
                      </a:endParaRPr>
                    </a:p>
                  </a:txBody>
                  <a:tcPr marT="121900" marB="121900" marR="121900" marL="121900">
                    <a:lnL cap="flat" cmpd="sng" w="28575">
                      <a:solidFill>
                        <a:schemeClr val="accent2"/>
                      </a:solidFill>
                      <a:prstDash val="solid"/>
                      <a:round/>
                      <a:headEnd len="sm" w="sm" type="none"/>
                      <a:tailEnd len="sm" w="sm" type="none"/>
                    </a:lnL>
                  </a:tcPr>
                </a:tc>
              </a:tr>
              <a:tr h="348475">
                <a:tc>
                  <a:txBody>
                    <a:bodyPr/>
                    <a:lstStyle/>
                    <a:p>
                      <a:pPr indent="0" lvl="0" marL="0" rtl="0" algn="l">
                        <a:spcBef>
                          <a:spcPts val="0"/>
                        </a:spcBef>
                        <a:spcAft>
                          <a:spcPts val="0"/>
                        </a:spcAft>
                        <a:buNone/>
                      </a:pPr>
                      <a:r>
                        <a:rPr lang="en-GB" sz="1300"/>
                        <a:t>2</a:t>
                      </a:r>
                      <a:endParaRPr sz="1300"/>
                    </a:p>
                  </a:txBody>
                  <a:tcPr marT="121900" marB="121900" marR="121900" marL="121900"/>
                </a:tc>
                <a:tc>
                  <a:txBody>
                    <a:bodyPr/>
                    <a:lstStyle/>
                    <a:p>
                      <a:pPr indent="0" lvl="0" marL="0" rtl="0" algn="l">
                        <a:spcBef>
                          <a:spcPts val="0"/>
                        </a:spcBef>
                        <a:spcAft>
                          <a:spcPts val="0"/>
                        </a:spcAft>
                        <a:buNone/>
                      </a:pPr>
                      <a:r>
                        <a:rPr lang="en-GB" sz="1300"/>
                        <a:t>EuroSea: More granularity on the OCG attributes, EuroSea KPI’s for coordination metrics for consideration within OCG </a:t>
                      </a:r>
                      <a:endParaRPr sz="1300"/>
                    </a:p>
                  </a:txBody>
                  <a:tcPr marT="121900" marB="121900" marR="121900" marL="121900">
                    <a:lnT cap="flat" cmpd="sng" w="28575">
                      <a:solidFill>
                        <a:schemeClr val="accent2"/>
                      </a:solidFill>
                      <a:prstDash val="solid"/>
                      <a:round/>
                      <a:headEnd len="sm" w="sm" type="none"/>
                      <a:tailEnd len="sm" w="sm" type="none"/>
                    </a:lnT>
                  </a:tcPr>
                </a:tc>
                <a:tc>
                  <a:txBody>
                    <a:bodyPr/>
                    <a:lstStyle/>
                    <a:p>
                      <a:pPr indent="0" lvl="0" marL="0" rtl="0" algn="l">
                        <a:spcBef>
                          <a:spcPts val="0"/>
                        </a:spcBef>
                        <a:spcAft>
                          <a:spcPts val="0"/>
                        </a:spcAft>
                        <a:buNone/>
                      </a:pPr>
                      <a:r>
                        <a:rPr lang="en-GB" sz="1300"/>
                        <a:t>Done. </a:t>
                      </a:r>
                      <a:endParaRPr sz="1300"/>
                    </a:p>
                    <a:p>
                      <a:pPr indent="0" lvl="0" marL="0" rtl="0" algn="l">
                        <a:spcBef>
                          <a:spcPts val="0"/>
                        </a:spcBef>
                        <a:spcAft>
                          <a:spcPts val="0"/>
                        </a:spcAft>
                        <a:buNone/>
                      </a:pPr>
                      <a:r>
                        <a:rPr b="1" lang="en-GB" sz="1100">
                          <a:solidFill>
                            <a:srgbClr val="38761D"/>
                          </a:solidFill>
                        </a:rPr>
                        <a:t>TT- Metrics established</a:t>
                      </a:r>
                      <a:endParaRPr b="1" sz="1100">
                        <a:solidFill>
                          <a:srgbClr val="38761D"/>
                        </a:solidFill>
                      </a:endParaRPr>
                    </a:p>
                  </a:txBody>
                  <a:tcPr marT="121900" marB="121900" marR="121900" marL="121900"/>
                </a:tc>
              </a:tr>
              <a:tr h="294575">
                <a:tc>
                  <a:txBody>
                    <a:bodyPr/>
                    <a:lstStyle/>
                    <a:p>
                      <a:pPr indent="0" lvl="0" marL="0" rtl="0" algn="l">
                        <a:spcBef>
                          <a:spcPts val="0"/>
                        </a:spcBef>
                        <a:spcAft>
                          <a:spcPts val="0"/>
                        </a:spcAft>
                        <a:buNone/>
                      </a:pPr>
                      <a:r>
                        <a:rPr lang="en-GB" sz="1300"/>
                        <a:t>3</a:t>
                      </a:r>
                      <a:endParaRPr sz="1300"/>
                    </a:p>
                  </a:txBody>
                  <a:tcPr marT="121900" marB="121900" marR="121900" marL="121900"/>
                </a:tc>
                <a:tc>
                  <a:txBody>
                    <a:bodyPr/>
                    <a:lstStyle/>
                    <a:p>
                      <a:pPr indent="0" lvl="0" marL="0" rtl="0" algn="l">
                        <a:spcBef>
                          <a:spcPts val="0"/>
                        </a:spcBef>
                        <a:spcAft>
                          <a:spcPts val="0"/>
                        </a:spcAft>
                        <a:buNone/>
                      </a:pPr>
                      <a:r>
                        <a:rPr lang="en-GB" sz="1300">
                          <a:solidFill>
                            <a:schemeClr val="dk1"/>
                          </a:solidFill>
                        </a:rPr>
                        <a:t>GLOSS: GLOSS tide gauges access points, best practices and specification sheets </a:t>
                      </a:r>
                      <a:endParaRPr sz="1300"/>
                    </a:p>
                  </a:txBody>
                  <a:tcPr marT="121900" marB="121900" marR="121900" marL="121900"/>
                </a:tc>
                <a:tc>
                  <a:txBody>
                    <a:bodyPr/>
                    <a:lstStyle/>
                    <a:p>
                      <a:pPr indent="0" lvl="0" marL="0" rtl="0" algn="l">
                        <a:spcBef>
                          <a:spcPts val="0"/>
                        </a:spcBef>
                        <a:spcAft>
                          <a:spcPts val="0"/>
                        </a:spcAft>
                        <a:buNone/>
                      </a:pPr>
                      <a:r>
                        <a:rPr lang="en-GB" sz="1200"/>
                        <a:t>Done. </a:t>
                      </a:r>
                      <a:r>
                        <a:rPr b="1" lang="en-GB" sz="1100">
                          <a:solidFill>
                            <a:srgbClr val="38761D"/>
                          </a:solidFill>
                        </a:rPr>
                        <a:t>Discussion at GLOSS SC meeting (Jan 2024)</a:t>
                      </a:r>
                      <a:endParaRPr b="1" sz="1100">
                        <a:solidFill>
                          <a:srgbClr val="38761D"/>
                        </a:solidFill>
                      </a:endParaRPr>
                    </a:p>
                  </a:txBody>
                  <a:tcPr marT="121900" marB="121900" marR="121900" marL="121900"/>
                </a:tc>
              </a:tr>
              <a:tr h="132225">
                <a:tc>
                  <a:txBody>
                    <a:bodyPr/>
                    <a:lstStyle/>
                    <a:p>
                      <a:pPr indent="0" lvl="0" marL="0" rtl="0" algn="l">
                        <a:spcBef>
                          <a:spcPts val="0"/>
                        </a:spcBef>
                        <a:spcAft>
                          <a:spcPts val="0"/>
                        </a:spcAft>
                        <a:buNone/>
                      </a:pPr>
                      <a:r>
                        <a:rPr lang="en-GB" sz="1300"/>
                        <a:t>4</a:t>
                      </a:r>
                      <a:endParaRPr sz="1300"/>
                    </a:p>
                  </a:txBody>
                  <a:tcPr marT="121900" marB="121900" marR="121900" marL="121900"/>
                </a:tc>
                <a:tc>
                  <a:txBody>
                    <a:bodyPr/>
                    <a:lstStyle/>
                    <a:p>
                      <a:pPr indent="0" lvl="0" marL="0" rtl="0" algn="l">
                        <a:spcBef>
                          <a:spcPts val="0"/>
                        </a:spcBef>
                        <a:spcAft>
                          <a:spcPts val="0"/>
                        </a:spcAft>
                        <a:buNone/>
                      </a:pPr>
                      <a:r>
                        <a:rPr lang="en-GB" sz="1300"/>
                        <a:t>GCOS: Network response to the GCOS IP recommendations, WMO RRR etc.</a:t>
                      </a:r>
                      <a:endParaRPr sz="1300"/>
                    </a:p>
                  </a:txBody>
                  <a:tcPr marT="121900" marB="121900" marR="121900" marL="121900">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solidFill>
                            <a:srgbClr val="FF0000"/>
                          </a:solidFill>
                        </a:rPr>
                        <a:t>?</a:t>
                      </a:r>
                      <a:endParaRPr sz="1300">
                        <a:solidFill>
                          <a:srgbClr val="FF0000"/>
                        </a:solidFill>
                      </a:endParaRPr>
                    </a:p>
                  </a:txBody>
                  <a:tcPr marT="121900" marB="121900" marR="121900" marL="121900"/>
                </a:tc>
              </a:tr>
              <a:tr h="508000">
                <a:tc>
                  <a:txBody>
                    <a:bodyPr/>
                    <a:lstStyle/>
                    <a:p>
                      <a:pPr indent="0" lvl="0" marL="0" rtl="0" algn="l">
                        <a:spcBef>
                          <a:spcPts val="0"/>
                        </a:spcBef>
                        <a:spcAft>
                          <a:spcPts val="0"/>
                        </a:spcAft>
                        <a:buNone/>
                      </a:pPr>
                      <a:r>
                        <a:rPr lang="en-GB" sz="1300"/>
                        <a:t>5</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t>Networks Report </a:t>
                      </a:r>
                      <a:endParaRPr sz="1300"/>
                    </a:p>
                    <a:p>
                      <a:pPr indent="0" lvl="0" marL="0" rtl="0" algn="l">
                        <a:spcBef>
                          <a:spcPts val="0"/>
                        </a:spcBef>
                        <a:spcAft>
                          <a:spcPts val="0"/>
                        </a:spcAft>
                        <a:buNone/>
                      </a:pPr>
                      <a:r>
                        <a:rPr lang="en-GB" sz="1300"/>
                        <a:t>● Explore opportunities for a WIS2.0 pilot for HFR data </a:t>
                      </a:r>
                      <a:endParaRPr sz="1300"/>
                    </a:p>
                    <a:p>
                      <a:pPr indent="0" lvl="0" marL="0" rtl="0" algn="l">
                        <a:spcBef>
                          <a:spcPts val="0"/>
                        </a:spcBef>
                        <a:spcAft>
                          <a:spcPts val="0"/>
                        </a:spcAft>
                        <a:buNone/>
                      </a:pPr>
                      <a:r>
                        <a:rPr lang="en-GB" sz="1300"/>
                        <a:t>● Explore and define opportunities for more machine to machine metadata harvesting</a:t>
                      </a:r>
                      <a:endParaRPr sz="1300"/>
                    </a:p>
                    <a:p>
                      <a:pPr indent="0" lvl="0" marL="0" rtl="0" algn="l">
                        <a:spcBef>
                          <a:spcPts val="0"/>
                        </a:spcBef>
                        <a:spcAft>
                          <a:spcPts val="0"/>
                        </a:spcAft>
                        <a:buNone/>
                      </a:pPr>
                      <a:r>
                        <a:rPr lang="en-GB" sz="1300"/>
                        <a:t>● Refer to Data discussion: Roundtable on metadata and data issues and requirements </a:t>
                      </a:r>
                      <a:endParaRPr sz="1300"/>
                    </a:p>
                    <a:p>
                      <a:pPr indent="0" lvl="0" marL="0" rtl="0" algn="l">
                        <a:spcBef>
                          <a:spcPts val="0"/>
                        </a:spcBef>
                        <a:spcAft>
                          <a:spcPts val="0"/>
                        </a:spcAft>
                        <a:buNone/>
                      </a:pPr>
                      <a:r>
                        <a:rPr lang="en-GB" sz="1300"/>
                        <a:t>● Highlight the key data centers in the data mapping</a:t>
                      </a:r>
                      <a:endParaRPr sz="1300"/>
                    </a:p>
                    <a:p>
                      <a:pPr indent="0" lvl="0" marL="0" rtl="0" algn="l">
                        <a:spcBef>
                          <a:spcPts val="0"/>
                        </a:spcBef>
                        <a:spcAft>
                          <a:spcPts val="0"/>
                        </a:spcAft>
                        <a:buNone/>
                      </a:pPr>
                      <a:r>
                        <a:rPr lang="en-GB" sz="1300">
                          <a:solidFill>
                            <a:schemeClr val="dk1"/>
                          </a:solidFill>
                        </a:rPr>
                        <a:t>● </a:t>
                      </a:r>
                      <a:r>
                        <a:rPr lang="en-GB" sz="1300"/>
                        <a:t>SOOP representative, or technical coordinator from OceanOPS at IRSO meetings </a:t>
                      </a:r>
                      <a:endParaRPr sz="1300"/>
                    </a:p>
                    <a:p>
                      <a:pPr indent="0" lvl="0" marL="0" rtl="0" algn="l">
                        <a:spcBef>
                          <a:spcPts val="0"/>
                        </a:spcBef>
                        <a:spcAft>
                          <a:spcPts val="0"/>
                        </a:spcAft>
                        <a:buNone/>
                      </a:pPr>
                      <a:r>
                        <a:rPr lang="en-GB" sz="1300"/>
                        <a:t>● KPI development - is that needed to be done by OCG </a:t>
                      </a:r>
                      <a:endParaRPr sz="1300"/>
                    </a:p>
                    <a:p>
                      <a:pPr indent="0" lvl="0" marL="0" rtl="0" algn="l">
                        <a:spcBef>
                          <a:spcPts val="0"/>
                        </a:spcBef>
                        <a:spcAft>
                          <a:spcPts val="0"/>
                        </a:spcAft>
                        <a:buNone/>
                      </a:pPr>
                      <a:r>
                        <a:rPr lang="en-GB" sz="1300"/>
                        <a:t>● Discussion on other third party data streams outside of OCG - is this fully or partially a responsibility and willingness within OCG? </a:t>
                      </a:r>
                      <a:endParaRPr sz="1300"/>
                    </a:p>
                    <a:p>
                      <a:pPr indent="0" lvl="0" marL="0" rtl="0" algn="l">
                        <a:spcBef>
                          <a:spcPts val="0"/>
                        </a:spcBef>
                        <a:spcAft>
                          <a:spcPts val="0"/>
                        </a:spcAft>
                        <a:buNone/>
                      </a:pPr>
                      <a:r>
                        <a:rPr lang="en-GB" sz="1300"/>
                        <a:t>● Explore the definitions and requirements for reference networks incl. WMO INFCOM-2/Doc. 6.1(7), 2022 </a:t>
                      </a:r>
                      <a:endParaRPr sz="1300"/>
                    </a:p>
                    <a:p>
                      <a:pPr indent="0" lvl="0" marL="0" rtl="0" algn="l">
                        <a:spcBef>
                          <a:spcPts val="0"/>
                        </a:spcBef>
                        <a:spcAft>
                          <a:spcPts val="0"/>
                        </a:spcAft>
                        <a:buNone/>
                      </a:pPr>
                      <a:r>
                        <a:rPr lang="en-GB" sz="1300"/>
                        <a:t>● Clarification on OCG attributes [general use, scoring or reporting related] </a:t>
                      </a:r>
                      <a:endParaRPr sz="1300"/>
                    </a:p>
                    <a:p>
                      <a:pPr indent="0" lvl="0" marL="0" rtl="0" algn="l">
                        <a:spcBef>
                          <a:spcPts val="0"/>
                        </a:spcBef>
                        <a:spcAft>
                          <a:spcPts val="0"/>
                        </a:spcAft>
                        <a:buNone/>
                      </a:pPr>
                      <a:r>
                        <a:rPr lang="en-GB" sz="1300"/>
                        <a:t>● Transition emerging networks to advance in maturity</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On track? </a:t>
                      </a:r>
                      <a:endParaRPr sz="1300"/>
                    </a:p>
                  </a:txBody>
                  <a:tcPr marT="121900" marB="121900" marR="121900" marL="121900">
                    <a:lnL cap="flat" cmpd="sng" w="28575">
                      <a:solidFill>
                        <a:schemeClr val="accent2"/>
                      </a:solidFill>
                      <a:prstDash val="solid"/>
                      <a:round/>
                      <a:headEnd len="sm" w="sm" type="none"/>
                      <a:tailEnd len="sm" w="sm" type="none"/>
                    </a:lnL>
                  </a:tcPr>
                </a:tc>
              </a:tr>
            </a:tbl>
          </a:graphicData>
        </a:graphic>
      </p:graphicFrame>
      <p:sp>
        <p:nvSpPr>
          <p:cNvPr id="443" name="Google Shape;443;g2c4cdb21142_0_2"/>
          <p:cNvSpPr/>
          <p:nvPr/>
        </p:nvSpPr>
        <p:spPr>
          <a:xfrm>
            <a:off x="1415500" y="2254900"/>
            <a:ext cx="8366700" cy="534900"/>
          </a:xfrm>
          <a:prstGeom prst="roundRect">
            <a:avLst>
              <a:gd fmla="val 16667" name="adj"/>
            </a:avLst>
          </a:prstGeom>
          <a:noFill/>
          <a:ln cap="flat" cmpd="sng" w="19050">
            <a:solidFill>
              <a:srgbClr val="00FF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444" name="Google Shape;444;g2c4cdb21142_0_2"/>
          <p:cNvSpPr/>
          <p:nvPr/>
        </p:nvSpPr>
        <p:spPr>
          <a:xfrm>
            <a:off x="1415500" y="2891300"/>
            <a:ext cx="8366700" cy="465900"/>
          </a:xfrm>
          <a:prstGeom prst="roundRect">
            <a:avLst>
              <a:gd fmla="val 16667" name="adj"/>
            </a:avLst>
          </a:prstGeom>
          <a:noFill/>
          <a:ln cap="flat" cmpd="sng" w="19050">
            <a:solidFill>
              <a:srgbClr val="00FF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8" name="Shape 448"/>
        <p:cNvGrpSpPr/>
        <p:nvPr/>
      </p:nvGrpSpPr>
      <p:grpSpPr>
        <a:xfrm>
          <a:off x="0" y="0"/>
          <a:ext cx="0" cy="0"/>
          <a:chOff x="0" y="0"/>
          <a:chExt cx="0" cy="0"/>
        </a:xfrm>
      </p:grpSpPr>
      <p:sp>
        <p:nvSpPr>
          <p:cNvPr id="449" name="Google Shape;449;g2c4cdb21142_0_9"/>
          <p:cNvSpPr txBox="1"/>
          <p:nvPr>
            <p:ph type="title"/>
          </p:nvPr>
        </p:nvSpPr>
        <p:spPr>
          <a:xfrm>
            <a:off x="1219200" y="406400"/>
            <a:ext cx="13817700" cy="1524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a:t>OCG-14 Action Implementation -2 </a:t>
            </a:r>
            <a:endParaRPr/>
          </a:p>
        </p:txBody>
      </p:sp>
      <p:sp>
        <p:nvSpPr>
          <p:cNvPr id="450" name="Google Shape;450;g2c4cdb21142_0_9"/>
          <p:cNvSpPr/>
          <p:nvPr/>
        </p:nvSpPr>
        <p:spPr>
          <a:xfrm>
            <a:off x="1415500" y="2254900"/>
            <a:ext cx="8387700" cy="713100"/>
          </a:xfrm>
          <a:prstGeom prst="roundRect">
            <a:avLst>
              <a:gd fmla="val 16667" name="adj"/>
            </a:avLst>
          </a:prstGeom>
          <a:noFill/>
          <a:ln cap="flat" cmpd="sng" w="19050">
            <a:solidFill>
              <a:srgbClr val="00FF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451" name="Google Shape;451;g2c4cdb21142_0_9"/>
          <p:cNvSpPr/>
          <p:nvPr/>
        </p:nvSpPr>
        <p:spPr>
          <a:xfrm>
            <a:off x="1425900" y="3161600"/>
            <a:ext cx="8366700" cy="1479900"/>
          </a:xfrm>
          <a:prstGeom prst="roundRect">
            <a:avLst>
              <a:gd fmla="val 16667" name="adj"/>
            </a:avLst>
          </a:prstGeom>
          <a:noFill/>
          <a:ln cap="flat" cmpd="sng" w="19050">
            <a:solidFill>
              <a:srgbClr val="00FF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graphicFrame>
        <p:nvGraphicFramePr>
          <p:cNvPr id="452" name="Google Shape;452;g2c4cdb21142_0_9"/>
          <p:cNvGraphicFramePr/>
          <p:nvPr/>
        </p:nvGraphicFramePr>
        <p:xfrm>
          <a:off x="814233" y="1107733"/>
          <a:ext cx="3000000" cy="3000000"/>
        </p:xfrm>
        <a:graphic>
          <a:graphicData uri="http://schemas.openxmlformats.org/drawingml/2006/table">
            <a:tbl>
              <a:tblPr>
                <a:noFill/>
                <a:tableStyleId>{64FD1552-FE1E-4EAB-B75E-F2FDAC6CB024}</a:tableStyleId>
              </a:tblPr>
              <a:tblGrid>
                <a:gridCol w="570175"/>
                <a:gridCol w="8429425"/>
                <a:gridCol w="1666975"/>
              </a:tblGrid>
              <a:tr h="910175">
                <a:tc>
                  <a:txBody>
                    <a:bodyPr/>
                    <a:lstStyle/>
                    <a:p>
                      <a:pPr indent="0" lvl="0" marL="0" rtl="0" algn="l">
                        <a:spcBef>
                          <a:spcPts val="0"/>
                        </a:spcBef>
                        <a:spcAft>
                          <a:spcPts val="0"/>
                        </a:spcAft>
                        <a:buNone/>
                      </a:pPr>
                      <a:r>
                        <a:rPr lang="en-GB" sz="1300"/>
                        <a:t>6</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t>OCG Network Readiness - from emerging to mature OCG network </a:t>
                      </a:r>
                      <a:endParaRPr sz="1300"/>
                    </a:p>
                    <a:p>
                      <a:pPr indent="0" lvl="0" marL="0" rtl="0" algn="l">
                        <a:spcBef>
                          <a:spcPts val="0"/>
                        </a:spcBef>
                        <a:spcAft>
                          <a:spcPts val="0"/>
                        </a:spcAft>
                        <a:buNone/>
                      </a:pPr>
                      <a:r>
                        <a:rPr lang="en-GB" sz="1300"/>
                        <a:t>● </a:t>
                      </a:r>
                      <a:r>
                        <a:rPr b="1" lang="en-GB" sz="1300">
                          <a:solidFill>
                            <a:srgbClr val="38761D"/>
                          </a:solidFill>
                        </a:rPr>
                        <a:t>Establish a Task Team with OCG Exec and network volunteers to develop a set of metrics</a:t>
                      </a:r>
                      <a:endParaRPr b="1" sz="1300">
                        <a:solidFill>
                          <a:srgbClr val="38761D"/>
                        </a:solidFill>
                      </a:endParaRPr>
                    </a:p>
                    <a:p>
                      <a:pPr indent="0" lvl="0" marL="0" rtl="0" algn="l">
                        <a:spcBef>
                          <a:spcPts val="0"/>
                        </a:spcBef>
                        <a:spcAft>
                          <a:spcPts val="0"/>
                        </a:spcAft>
                        <a:buNone/>
                      </a:pPr>
                      <a:r>
                        <a:rPr lang="en-GB" sz="1300">
                          <a:solidFill>
                            <a:schemeClr val="dk1"/>
                          </a:solidFill>
                        </a:rPr>
                        <a:t>● </a:t>
                      </a:r>
                      <a:r>
                        <a:rPr lang="en-GB" sz="1300"/>
                        <a:t>OCG to discuss the methodology to collate and articulate the impact of network work [including GRAs, CLIVAR etc.]</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 </a:t>
                      </a:r>
                      <a:endParaRPr sz="1300"/>
                    </a:p>
                    <a:p>
                      <a:pPr indent="0" lvl="0" marL="0" rtl="0" algn="l">
                        <a:spcBef>
                          <a:spcPts val="0"/>
                        </a:spcBef>
                        <a:spcAft>
                          <a:spcPts val="0"/>
                        </a:spcAft>
                        <a:buNone/>
                      </a:pPr>
                      <a:r>
                        <a:t/>
                      </a:r>
                      <a:endParaRPr sz="1300"/>
                    </a:p>
                  </a:txBody>
                  <a:tcPr marT="121900" marB="121900" marR="121900" marL="121900">
                    <a:lnL cap="flat" cmpd="sng" w="28575">
                      <a:solidFill>
                        <a:schemeClr val="accent2"/>
                      </a:solidFill>
                      <a:prstDash val="solid"/>
                      <a:round/>
                      <a:headEnd len="sm" w="sm" type="none"/>
                      <a:tailEnd len="sm" w="sm" type="none"/>
                    </a:lnL>
                  </a:tcPr>
                </a:tc>
              </a:tr>
              <a:tr h="508000">
                <a:tc>
                  <a:txBody>
                    <a:bodyPr/>
                    <a:lstStyle/>
                    <a:p>
                      <a:pPr indent="0" lvl="0" marL="0" rtl="0" algn="l">
                        <a:spcBef>
                          <a:spcPts val="0"/>
                        </a:spcBef>
                        <a:spcAft>
                          <a:spcPts val="0"/>
                        </a:spcAft>
                        <a:buNone/>
                      </a:pPr>
                      <a:r>
                        <a:rPr lang="en-GB" sz="1300"/>
                        <a:t>7</a:t>
                      </a:r>
                      <a:endParaRPr sz="1300"/>
                    </a:p>
                  </a:txBody>
                  <a:tcPr marT="121900" marB="121900" marR="121900" marL="121900"/>
                </a:tc>
                <a:tc>
                  <a:txBody>
                    <a:bodyPr/>
                    <a:lstStyle/>
                    <a:p>
                      <a:pPr indent="0" lvl="0" marL="0" rtl="0" algn="l">
                        <a:spcBef>
                          <a:spcPts val="0"/>
                        </a:spcBef>
                        <a:spcAft>
                          <a:spcPts val="0"/>
                        </a:spcAft>
                        <a:buNone/>
                      </a:pPr>
                      <a:r>
                        <a:rPr lang="en-GB" sz="1300"/>
                        <a:t>Potential New Emerging Networks: Meeting in July 2023, to bring together the potential emerging networks to discuss potential overlaps with other networks and decision on whether they will be independent or sit under other networks</a:t>
                      </a:r>
                      <a:endParaRPr sz="1300"/>
                    </a:p>
                  </a:txBody>
                  <a:tcPr marT="121900" marB="121900" marR="121900" marL="121900">
                    <a:lnT cap="flat" cmpd="sng" w="28575">
                      <a:solidFill>
                        <a:schemeClr val="accent2"/>
                      </a:solidFill>
                      <a:prstDash val="solid"/>
                      <a:round/>
                      <a:headEnd len="sm" w="sm" type="none"/>
                      <a:tailEnd len="sm" w="sm" type="none"/>
                    </a:lnT>
                  </a:tcPr>
                </a:tc>
                <a:tc>
                  <a:txBody>
                    <a:bodyPr/>
                    <a:lstStyle/>
                    <a:p>
                      <a:pPr indent="0" lvl="0" marL="0" rtl="0" algn="l">
                        <a:spcBef>
                          <a:spcPts val="0"/>
                        </a:spcBef>
                        <a:spcAft>
                          <a:spcPts val="0"/>
                        </a:spcAft>
                        <a:buNone/>
                      </a:pPr>
                      <a:r>
                        <a:rPr lang="en-GB" sz="1300"/>
                        <a:t>Done </a:t>
                      </a:r>
                      <a:endParaRPr sz="1300"/>
                    </a:p>
                  </a:txBody>
                  <a:tcPr marT="121900" marB="121900" marR="121900" marL="121900"/>
                </a:tc>
              </a:tr>
              <a:tr h="137675">
                <a:tc>
                  <a:txBody>
                    <a:bodyPr/>
                    <a:lstStyle/>
                    <a:p>
                      <a:pPr indent="0" lvl="0" marL="0" rtl="0" algn="l">
                        <a:spcBef>
                          <a:spcPts val="0"/>
                        </a:spcBef>
                        <a:spcAft>
                          <a:spcPts val="0"/>
                        </a:spcAft>
                        <a:buNone/>
                      </a:pPr>
                      <a:r>
                        <a:rPr lang="en-GB" sz="1300"/>
                        <a:t>8</a:t>
                      </a:r>
                      <a:endParaRPr sz="1300"/>
                    </a:p>
                  </a:txBody>
                  <a:tcPr marT="121900" marB="121900" marR="121900" marL="121900"/>
                </a:tc>
                <a:tc>
                  <a:txBody>
                    <a:bodyPr/>
                    <a:lstStyle/>
                    <a:p>
                      <a:pPr indent="0" lvl="0" marL="0" rtl="0" algn="l">
                        <a:spcBef>
                          <a:spcPts val="0"/>
                        </a:spcBef>
                        <a:spcAft>
                          <a:spcPts val="0"/>
                        </a:spcAft>
                        <a:buNone/>
                      </a:pPr>
                      <a:r>
                        <a:rPr lang="en-GB" sz="1300">
                          <a:solidFill>
                            <a:schemeClr val="dk1"/>
                          </a:solidFill>
                        </a:rPr>
                        <a:t>Industry Dialogues </a:t>
                      </a:r>
                      <a:endParaRPr sz="1300">
                        <a:solidFill>
                          <a:schemeClr val="dk1"/>
                        </a:solidFill>
                      </a:endParaRPr>
                    </a:p>
                    <a:p>
                      <a:pPr indent="0" lvl="0" marL="0" rtl="0" algn="l">
                        <a:spcBef>
                          <a:spcPts val="0"/>
                        </a:spcBef>
                        <a:spcAft>
                          <a:spcPts val="0"/>
                        </a:spcAft>
                        <a:buNone/>
                      </a:pPr>
                      <a:r>
                        <a:rPr lang="en-GB" sz="1300">
                          <a:solidFill>
                            <a:schemeClr val="dk1"/>
                          </a:solidFill>
                        </a:rPr>
                        <a:t>● Roundtable discussion to work on demand articulation to industry in collaboration with networks and take forward with a discussion with industry </a:t>
                      </a:r>
                      <a:endParaRPr sz="1300">
                        <a:solidFill>
                          <a:schemeClr val="dk1"/>
                        </a:solidFill>
                      </a:endParaRPr>
                    </a:p>
                    <a:p>
                      <a:pPr indent="0" lvl="0" marL="0" rtl="0" algn="l">
                        <a:spcBef>
                          <a:spcPts val="0"/>
                        </a:spcBef>
                        <a:spcAft>
                          <a:spcPts val="0"/>
                        </a:spcAft>
                        <a:buNone/>
                      </a:pPr>
                      <a:r>
                        <a:rPr lang="en-GB" sz="1300">
                          <a:solidFill>
                            <a:schemeClr val="dk1"/>
                          </a:solidFill>
                        </a:rPr>
                        <a:t>● Suggest to Dialogues with Industry to start conversations with sister industry sectors on demands/needs?</a:t>
                      </a:r>
                      <a:endParaRPr sz="1300">
                        <a:solidFill>
                          <a:schemeClr val="dk1"/>
                        </a:solidFill>
                      </a:endParaRPr>
                    </a:p>
                    <a:p>
                      <a:pPr indent="0" lvl="0" marL="0" rtl="0" algn="l">
                        <a:spcBef>
                          <a:spcPts val="0"/>
                        </a:spcBef>
                        <a:spcAft>
                          <a:spcPts val="0"/>
                        </a:spcAft>
                        <a:buNone/>
                      </a:pPr>
                      <a:r>
                        <a:rPr lang="en-GB" sz="1300">
                          <a:solidFill>
                            <a:schemeClr val="dk1"/>
                          </a:solidFill>
                        </a:rPr>
                        <a:t>● Assess if OCG can facilitate and ask networks on a potential common practice and communicate the opportunity to industry on collaboration on field access. </a:t>
                      </a:r>
                      <a:endParaRPr sz="1300">
                        <a:solidFill>
                          <a:schemeClr val="dk1"/>
                        </a:solidFill>
                      </a:endParaRPr>
                    </a:p>
                    <a:p>
                      <a:pPr indent="0" lvl="0" marL="0" rtl="0" algn="l">
                        <a:spcBef>
                          <a:spcPts val="0"/>
                        </a:spcBef>
                        <a:spcAft>
                          <a:spcPts val="0"/>
                        </a:spcAft>
                        <a:buNone/>
                      </a:pPr>
                      <a:r>
                        <a:rPr lang="en-GB" sz="1300">
                          <a:solidFill>
                            <a:schemeClr val="dk1"/>
                          </a:solidFill>
                        </a:rPr>
                        <a:t>● OCG and dialogues with industry to explore potential certification processes and/or standards.</a:t>
                      </a:r>
                      <a:endParaRPr sz="1300"/>
                    </a:p>
                  </a:txBody>
                  <a:tcPr marT="121900" marB="121900" marR="121900" marL="121900">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Done ?</a:t>
                      </a:r>
                      <a:endParaRPr sz="1300"/>
                    </a:p>
                  </a:txBody>
                  <a:tcPr marT="121900" marB="121900" marR="121900" marL="121900"/>
                </a:tc>
              </a:tr>
              <a:tr h="132225">
                <a:tc>
                  <a:txBody>
                    <a:bodyPr/>
                    <a:lstStyle/>
                    <a:p>
                      <a:pPr indent="0" lvl="0" marL="0" rtl="0" algn="l">
                        <a:spcBef>
                          <a:spcPts val="0"/>
                        </a:spcBef>
                        <a:spcAft>
                          <a:spcPts val="0"/>
                        </a:spcAft>
                        <a:buNone/>
                      </a:pPr>
                      <a:r>
                        <a:rPr lang="en-GB" sz="1300"/>
                        <a:t>9</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500"/>
                        <a:buFont typeface="Arial"/>
                        <a:buNone/>
                      </a:pPr>
                      <a:r>
                        <a:rPr lang="en-GB" sz="1300">
                          <a:solidFill>
                            <a:schemeClr val="dk1"/>
                          </a:solidFill>
                        </a:rPr>
                        <a:t>Data Strategy </a:t>
                      </a:r>
                      <a:endParaRPr sz="1300">
                        <a:solidFill>
                          <a:schemeClr val="dk1"/>
                        </a:solidFill>
                      </a:endParaRPr>
                    </a:p>
                    <a:p>
                      <a:pPr indent="0" lvl="0" marL="0" rtl="0" algn="l">
                        <a:spcBef>
                          <a:spcPts val="0"/>
                        </a:spcBef>
                        <a:spcAft>
                          <a:spcPts val="0"/>
                        </a:spcAft>
                        <a:buClr>
                          <a:schemeClr val="dk1"/>
                        </a:buClr>
                        <a:buSzPts val="1500"/>
                        <a:buFont typeface="Arial"/>
                        <a:buNone/>
                      </a:pPr>
                      <a:r>
                        <a:rPr lang="en-GB" sz="1300">
                          <a:solidFill>
                            <a:schemeClr val="dk1"/>
                          </a:solidFill>
                        </a:rPr>
                        <a:t>●</a:t>
                      </a:r>
                      <a:r>
                        <a:rPr b="1" lang="en-GB" sz="1300">
                          <a:solidFill>
                            <a:srgbClr val="6AA84F"/>
                          </a:solidFill>
                        </a:rPr>
                        <a:t> </a:t>
                      </a:r>
                      <a:r>
                        <a:rPr b="1" lang="en-GB" sz="1300">
                          <a:solidFill>
                            <a:srgbClr val="38761D"/>
                          </a:solidFill>
                        </a:rPr>
                        <a:t>Adopted the OCG Cross-Network Data Implementation Strategy. </a:t>
                      </a:r>
                      <a:endParaRPr b="1" sz="1300">
                        <a:solidFill>
                          <a:srgbClr val="38761D"/>
                        </a:solidFill>
                      </a:endParaRPr>
                    </a:p>
                    <a:p>
                      <a:pPr indent="0" lvl="0" marL="0" rtl="0" algn="l">
                        <a:spcBef>
                          <a:spcPts val="0"/>
                        </a:spcBef>
                        <a:spcAft>
                          <a:spcPts val="0"/>
                        </a:spcAft>
                        <a:buClr>
                          <a:schemeClr val="dk1"/>
                        </a:buClr>
                        <a:buSzPts val="1500"/>
                        <a:buFont typeface="Arial"/>
                        <a:buNone/>
                      </a:pPr>
                      <a:r>
                        <a:rPr lang="en-GB" sz="1300">
                          <a:solidFill>
                            <a:schemeClr val="dk1"/>
                          </a:solidFill>
                        </a:rPr>
                        <a:t>● OSCAR Team, OCG Data team, and OceanOPS to discuss solution on how to update/change submitted metadata in the OSCAR system. </a:t>
                      </a:r>
                      <a:endParaRPr sz="1300">
                        <a:solidFill>
                          <a:schemeClr val="dk1"/>
                        </a:solidFill>
                      </a:endParaRPr>
                    </a:p>
                    <a:p>
                      <a:pPr indent="0" lvl="0" marL="0" rtl="0" algn="l">
                        <a:spcBef>
                          <a:spcPts val="0"/>
                        </a:spcBef>
                        <a:spcAft>
                          <a:spcPts val="0"/>
                        </a:spcAft>
                        <a:buClr>
                          <a:schemeClr val="dk1"/>
                        </a:buClr>
                        <a:buSzPts val="1500"/>
                        <a:buFont typeface="Arial"/>
                        <a:buNone/>
                      </a:pPr>
                      <a:r>
                        <a:rPr lang="en-GB" sz="1300">
                          <a:solidFill>
                            <a:schemeClr val="dk1"/>
                          </a:solidFill>
                        </a:rPr>
                        <a:t>● OCG to develop the draft ToR and goals/deliverables of the proposed OCG data Task Team for OCG review and distribute to the networks in the next months. </a:t>
                      </a:r>
                      <a:endParaRPr sz="1300">
                        <a:solidFill>
                          <a:schemeClr val="dk1"/>
                        </a:solidFill>
                      </a:endParaRPr>
                    </a:p>
                    <a:p>
                      <a:pPr indent="0" lvl="0" marL="0" rtl="0" algn="l">
                        <a:spcBef>
                          <a:spcPts val="0"/>
                        </a:spcBef>
                        <a:spcAft>
                          <a:spcPts val="0"/>
                        </a:spcAft>
                        <a:buNone/>
                      </a:pPr>
                      <a:r>
                        <a:rPr lang="en-GB" sz="1300">
                          <a:solidFill>
                            <a:schemeClr val="dk1"/>
                          </a:solidFill>
                        </a:rPr>
                        <a:t>● OCG to discuss and define an OCG minimum metadata standard to use by the platform operators and data users when developing the network metadata format. </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a:t>
                      </a:r>
                      <a:endParaRPr sz="1300"/>
                    </a:p>
                    <a:p>
                      <a:pPr indent="0" lvl="0" marL="0" rtl="0" algn="l">
                        <a:lnSpc>
                          <a:spcPct val="115000"/>
                        </a:lnSpc>
                        <a:spcBef>
                          <a:spcPts val="0"/>
                        </a:spcBef>
                        <a:spcAft>
                          <a:spcPts val="0"/>
                        </a:spcAft>
                        <a:buNone/>
                      </a:pPr>
                      <a:r>
                        <a:rPr b="1" lang="en-GB" sz="1100">
                          <a:solidFill>
                            <a:srgbClr val="38761D"/>
                          </a:solidFill>
                        </a:rPr>
                        <a:t>GOOS- 296</a:t>
                      </a:r>
                      <a:endParaRPr b="1" sz="1100">
                        <a:solidFill>
                          <a:srgbClr val="38761D"/>
                        </a:solidFill>
                      </a:endParaRPr>
                    </a:p>
                    <a:p>
                      <a:pPr indent="0" lvl="0" marL="0" rtl="0" algn="l">
                        <a:lnSpc>
                          <a:spcPct val="115000"/>
                        </a:lnSpc>
                        <a:spcBef>
                          <a:spcPts val="0"/>
                        </a:spcBef>
                        <a:spcAft>
                          <a:spcPts val="0"/>
                        </a:spcAft>
                        <a:buNone/>
                      </a:pPr>
                      <a:r>
                        <a:rPr b="1" lang="en-GB" sz="1100">
                          <a:solidFill>
                            <a:srgbClr val="38761D"/>
                          </a:solidFill>
                        </a:rPr>
                        <a:t>ERDDAP seminar series</a:t>
                      </a:r>
                      <a:endParaRPr b="1" sz="1100">
                        <a:solidFill>
                          <a:srgbClr val="38761D"/>
                        </a:solidFill>
                      </a:endParaRPr>
                    </a:p>
                  </a:txBody>
                  <a:tcPr marT="121900" marB="121900" marR="121900" marL="121900">
                    <a:lnL cap="flat" cmpd="sng" w="28575">
                      <a:solidFill>
                        <a:schemeClr val="accent2"/>
                      </a:solidFill>
                      <a:prstDash val="solid"/>
                      <a:round/>
                      <a:headEnd len="sm" w="sm" type="none"/>
                      <a:tailEnd len="sm" w="sm" type="none"/>
                    </a:ln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sp>
        <p:nvSpPr>
          <p:cNvPr id="457" name="Google Shape;457;g2c4cdb21142_0_16"/>
          <p:cNvSpPr txBox="1"/>
          <p:nvPr>
            <p:ph type="title"/>
          </p:nvPr>
        </p:nvSpPr>
        <p:spPr>
          <a:xfrm>
            <a:off x="1219200" y="406400"/>
            <a:ext cx="13817700" cy="1524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1500"/>
              <a:buFont typeface="Arial"/>
              <a:buNone/>
            </a:pPr>
            <a:r>
              <a:rPr lang="en-GB"/>
              <a:t>OCG-14 Action Implementation -3</a:t>
            </a:r>
            <a:endParaRPr/>
          </a:p>
        </p:txBody>
      </p:sp>
      <p:graphicFrame>
        <p:nvGraphicFramePr>
          <p:cNvPr id="458" name="Google Shape;458;g2c4cdb21142_0_16"/>
          <p:cNvGraphicFramePr/>
          <p:nvPr/>
        </p:nvGraphicFramePr>
        <p:xfrm>
          <a:off x="762704" y="1623050"/>
          <a:ext cx="3000000" cy="3000000"/>
        </p:xfrm>
        <a:graphic>
          <a:graphicData uri="http://schemas.openxmlformats.org/drawingml/2006/table">
            <a:tbl>
              <a:tblPr>
                <a:noFill/>
                <a:tableStyleId>{64FD1552-FE1E-4EAB-B75E-F2FDAC6CB024}</a:tableStyleId>
              </a:tblPr>
              <a:tblGrid>
                <a:gridCol w="570175"/>
                <a:gridCol w="8511725"/>
                <a:gridCol w="1584675"/>
              </a:tblGrid>
              <a:tr h="910175">
                <a:tc>
                  <a:txBody>
                    <a:bodyPr/>
                    <a:lstStyle/>
                    <a:p>
                      <a:pPr indent="0" lvl="0" marL="0" rtl="0" algn="l">
                        <a:spcBef>
                          <a:spcPts val="0"/>
                        </a:spcBef>
                        <a:spcAft>
                          <a:spcPts val="0"/>
                        </a:spcAft>
                        <a:buNone/>
                      </a:pPr>
                      <a:r>
                        <a:rPr lang="en-GB" sz="1300"/>
                        <a:t>10</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t>Impact Studies </a:t>
                      </a:r>
                      <a:endParaRPr sz="1300"/>
                    </a:p>
                    <a:p>
                      <a:pPr indent="0" lvl="0" marL="0" rtl="0" algn="l">
                        <a:spcBef>
                          <a:spcPts val="0"/>
                        </a:spcBef>
                        <a:spcAft>
                          <a:spcPts val="0"/>
                        </a:spcAft>
                        <a:buNone/>
                      </a:pPr>
                      <a:r>
                        <a:rPr lang="en-GB" sz="1300"/>
                        <a:t>● GOOS to create a communications piece with Synobs to raise visibility of the Synobs OSE/OSSE data set and encourage participation at the WMO Impacts workshop (May 2024). </a:t>
                      </a:r>
                      <a:endParaRPr sz="1300"/>
                    </a:p>
                    <a:p>
                      <a:pPr indent="0" lvl="0" marL="0" rtl="0" algn="l">
                        <a:spcBef>
                          <a:spcPts val="0"/>
                        </a:spcBef>
                        <a:spcAft>
                          <a:spcPts val="0"/>
                        </a:spcAft>
                        <a:buNone/>
                      </a:pPr>
                      <a:r>
                        <a:rPr lang="en-GB" sz="1300"/>
                        <a:t>● OCG, OOPC, and GRAs (and other interested parties) to have more regular communication with OceanPredict. </a:t>
                      </a:r>
                      <a:endParaRPr sz="1300"/>
                    </a:p>
                    <a:p>
                      <a:pPr indent="0" lvl="0" marL="0" rtl="0" algn="l">
                        <a:spcBef>
                          <a:spcPts val="0"/>
                        </a:spcBef>
                        <a:spcAft>
                          <a:spcPts val="0"/>
                        </a:spcAft>
                        <a:buNone/>
                      </a:pPr>
                      <a:r>
                        <a:rPr lang="en-GB" sz="1300"/>
                        <a:t>● Suggest GRAs to invite Yosuke to the GRA meeting to broaden the reach of the work.</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 </a:t>
                      </a:r>
                      <a:endParaRPr sz="1300"/>
                    </a:p>
                    <a:p>
                      <a:pPr indent="0" lvl="0" marL="0" rtl="0" algn="l">
                        <a:spcBef>
                          <a:spcPts val="0"/>
                        </a:spcBef>
                        <a:spcAft>
                          <a:spcPts val="0"/>
                        </a:spcAft>
                        <a:buNone/>
                      </a:pPr>
                      <a:r>
                        <a:t/>
                      </a:r>
                      <a:endParaRPr sz="1300"/>
                    </a:p>
                  </a:txBody>
                  <a:tcPr marT="121900" marB="121900" marR="121900" marL="121900">
                    <a:lnL cap="flat" cmpd="sng" w="28575">
                      <a:solidFill>
                        <a:schemeClr val="accent2"/>
                      </a:solidFill>
                      <a:prstDash val="solid"/>
                      <a:round/>
                      <a:headEnd len="sm" w="sm" type="none"/>
                      <a:tailEnd len="sm" w="sm" type="none"/>
                    </a:lnL>
                  </a:tcPr>
                </a:tc>
              </a:tr>
              <a:tr h="508000">
                <a:tc>
                  <a:txBody>
                    <a:bodyPr/>
                    <a:lstStyle/>
                    <a:p>
                      <a:pPr indent="0" lvl="0" marL="0" rtl="0" algn="l">
                        <a:spcBef>
                          <a:spcPts val="0"/>
                        </a:spcBef>
                        <a:spcAft>
                          <a:spcPts val="0"/>
                        </a:spcAft>
                        <a:buNone/>
                      </a:pPr>
                      <a:r>
                        <a:rPr lang="en-GB" sz="1300"/>
                        <a:t>11</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t>Best Practice </a:t>
                      </a:r>
                      <a:endParaRPr sz="1300"/>
                    </a:p>
                    <a:p>
                      <a:pPr indent="0" lvl="0" marL="0" rtl="0" algn="l">
                        <a:spcBef>
                          <a:spcPts val="0"/>
                        </a:spcBef>
                        <a:spcAft>
                          <a:spcPts val="0"/>
                        </a:spcAft>
                        <a:buNone/>
                      </a:pPr>
                      <a:r>
                        <a:rPr lang="en-GB" sz="1300"/>
                        <a:t>● Provide pictures of Best Practices in action to the BP team. </a:t>
                      </a:r>
                      <a:endParaRPr sz="1300"/>
                    </a:p>
                    <a:p>
                      <a:pPr indent="0" lvl="0" marL="0" rtl="0" algn="l">
                        <a:spcBef>
                          <a:spcPts val="0"/>
                        </a:spcBef>
                        <a:spcAft>
                          <a:spcPts val="0"/>
                        </a:spcAft>
                        <a:buNone/>
                      </a:pPr>
                      <a:r>
                        <a:rPr lang="en-GB" sz="1300"/>
                        <a:t>● Develop a GOOS story around the top best practices and people involved.</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a:t>
                      </a:r>
                      <a:endParaRPr sz="1300"/>
                    </a:p>
                    <a:p>
                      <a:pPr indent="0" lvl="0" marL="0" rtl="0" algn="l">
                        <a:spcBef>
                          <a:spcPts val="0"/>
                        </a:spcBef>
                        <a:spcAft>
                          <a:spcPts val="0"/>
                        </a:spcAft>
                        <a:buNone/>
                      </a:pPr>
                      <a:r>
                        <a:rPr b="1" lang="en-GB" sz="1300">
                          <a:solidFill>
                            <a:srgbClr val="38761D"/>
                          </a:solidFill>
                        </a:rPr>
                        <a:t>Argo BP endorsed </a:t>
                      </a:r>
                      <a:endParaRPr b="1" sz="1300">
                        <a:solidFill>
                          <a:srgbClr val="38761D"/>
                        </a:solidFill>
                      </a:endParaRPr>
                    </a:p>
                  </a:txBody>
                  <a:tcPr marT="121900" marB="121900" marR="121900" marL="121900">
                    <a:lnL cap="flat" cmpd="sng" w="28575">
                      <a:solidFill>
                        <a:schemeClr val="accent2"/>
                      </a:solidFill>
                      <a:prstDash val="solid"/>
                      <a:round/>
                      <a:headEnd len="sm" w="sm" type="none"/>
                      <a:tailEnd len="sm" w="sm" type="none"/>
                    </a:lnL>
                  </a:tcPr>
                </a:tc>
              </a:tr>
              <a:tr h="137675">
                <a:tc>
                  <a:txBody>
                    <a:bodyPr/>
                    <a:lstStyle/>
                    <a:p>
                      <a:pPr indent="0" lvl="0" marL="0" rtl="0" algn="l">
                        <a:spcBef>
                          <a:spcPts val="0"/>
                        </a:spcBef>
                        <a:spcAft>
                          <a:spcPts val="0"/>
                        </a:spcAft>
                        <a:buNone/>
                      </a:pPr>
                      <a:r>
                        <a:rPr lang="en-GB" sz="1300"/>
                        <a:t>12</a:t>
                      </a:r>
                      <a:endParaRPr sz="1300"/>
                    </a:p>
                  </a:txBody>
                  <a:tcPr marT="121900" marB="121900" marR="121900" marL="121900">
                    <a:lnR cap="flat" cmpd="sng" w="28575">
                      <a:solidFill>
                        <a:schemeClr val="accent2"/>
                      </a:solidFill>
                      <a:prstDash val="solid"/>
                      <a:round/>
                      <a:headEnd len="sm" w="sm" type="none"/>
                      <a:tailEnd len="sm" w="sm" type="none"/>
                    </a:lnR>
                  </a:tcPr>
                </a:tc>
                <a:tc>
                  <a:txBody>
                    <a:bodyPr/>
                    <a:lstStyle/>
                    <a:p>
                      <a:pPr indent="0" lvl="0" marL="0" rtl="0" algn="l">
                        <a:spcBef>
                          <a:spcPts val="0"/>
                        </a:spcBef>
                        <a:spcAft>
                          <a:spcPts val="0"/>
                        </a:spcAft>
                        <a:buNone/>
                      </a:pPr>
                      <a:r>
                        <a:rPr lang="en-GB" sz="1300">
                          <a:solidFill>
                            <a:schemeClr val="dk1"/>
                          </a:solidFill>
                        </a:rPr>
                        <a:t>OceanOPS </a:t>
                      </a:r>
                      <a:endParaRPr sz="1300">
                        <a:solidFill>
                          <a:schemeClr val="dk1"/>
                        </a:solidFill>
                      </a:endParaRPr>
                    </a:p>
                    <a:p>
                      <a:pPr indent="0" lvl="0" marL="0" rtl="0" algn="l">
                        <a:spcBef>
                          <a:spcPts val="0"/>
                        </a:spcBef>
                        <a:spcAft>
                          <a:spcPts val="0"/>
                        </a:spcAft>
                        <a:buNone/>
                      </a:pPr>
                      <a:r>
                        <a:rPr lang="en-GB" sz="1300">
                          <a:solidFill>
                            <a:schemeClr val="dk1"/>
                          </a:solidFill>
                        </a:rPr>
                        <a:t>● Promote and outreach activities to various audiences on OceanOPS activities and work including through GOOS. </a:t>
                      </a:r>
                      <a:endParaRPr sz="1300">
                        <a:solidFill>
                          <a:schemeClr val="dk1"/>
                        </a:solidFill>
                      </a:endParaRPr>
                    </a:p>
                    <a:p>
                      <a:pPr indent="0" lvl="0" marL="0" rtl="0" algn="l">
                        <a:spcBef>
                          <a:spcPts val="0"/>
                        </a:spcBef>
                        <a:spcAft>
                          <a:spcPts val="0"/>
                        </a:spcAft>
                        <a:buNone/>
                      </a:pPr>
                      <a:r>
                        <a:rPr lang="en-GB" sz="1300">
                          <a:solidFill>
                            <a:schemeClr val="dk1"/>
                          </a:solidFill>
                        </a:rPr>
                        <a:t>● OCG recommends OceanOPS to explore machine to machine harvesting of metadata with specific networks [e.g., HFR] into OceanOPS. </a:t>
                      </a:r>
                      <a:endParaRPr sz="1300">
                        <a:solidFill>
                          <a:schemeClr val="dk1"/>
                        </a:solidFill>
                      </a:endParaRPr>
                    </a:p>
                    <a:p>
                      <a:pPr indent="0" lvl="0" marL="0" rtl="0" algn="l">
                        <a:spcBef>
                          <a:spcPts val="0"/>
                        </a:spcBef>
                        <a:spcAft>
                          <a:spcPts val="0"/>
                        </a:spcAft>
                        <a:buNone/>
                      </a:pPr>
                      <a:r>
                        <a:rPr lang="en-GB" sz="1300">
                          <a:solidFill>
                            <a:schemeClr val="dk1"/>
                          </a:solidFill>
                        </a:rPr>
                        <a:t>● OCG encourages new emerging networks to contribute financially to OceanOPS. </a:t>
                      </a:r>
                      <a:endParaRPr sz="1300">
                        <a:solidFill>
                          <a:schemeClr val="dk1"/>
                        </a:solidFill>
                      </a:endParaRPr>
                    </a:p>
                    <a:p>
                      <a:pPr indent="0" lvl="0" marL="0" rtl="0" algn="l">
                        <a:spcBef>
                          <a:spcPts val="0"/>
                        </a:spcBef>
                        <a:spcAft>
                          <a:spcPts val="0"/>
                        </a:spcAft>
                        <a:buNone/>
                      </a:pPr>
                      <a:r>
                        <a:rPr lang="en-GB" sz="1300">
                          <a:solidFill>
                            <a:schemeClr val="dk1"/>
                          </a:solidFill>
                        </a:rPr>
                        <a:t>● OCG to ask the networks why the metadata is not appearing in OceanOPS [resources, harvesting not easy]. </a:t>
                      </a:r>
                      <a:endParaRPr sz="1300">
                        <a:solidFill>
                          <a:schemeClr val="dk1"/>
                        </a:solidFill>
                      </a:endParaRPr>
                    </a:p>
                    <a:p>
                      <a:pPr indent="0" lvl="0" marL="0" rtl="0" algn="l">
                        <a:spcBef>
                          <a:spcPts val="0"/>
                        </a:spcBef>
                        <a:spcAft>
                          <a:spcPts val="0"/>
                        </a:spcAft>
                        <a:buNone/>
                      </a:pPr>
                      <a:r>
                        <a:rPr lang="en-GB" sz="1300">
                          <a:solidFill>
                            <a:schemeClr val="dk1"/>
                          </a:solidFill>
                        </a:rPr>
                        <a:t>● OCG approves OceanOPS work plan and financial plan. </a:t>
                      </a:r>
                      <a:endParaRPr sz="1300">
                        <a:solidFill>
                          <a:schemeClr val="dk1"/>
                        </a:solidFill>
                      </a:endParaRPr>
                    </a:p>
                    <a:p>
                      <a:pPr indent="0" lvl="0" marL="0" rtl="0" algn="l">
                        <a:spcBef>
                          <a:spcPts val="0"/>
                        </a:spcBef>
                        <a:spcAft>
                          <a:spcPts val="0"/>
                        </a:spcAft>
                        <a:buNone/>
                      </a:pPr>
                      <a:r>
                        <a:rPr lang="en-GB" sz="1300">
                          <a:solidFill>
                            <a:schemeClr val="dk1"/>
                          </a:solidFill>
                        </a:rPr>
                        <a:t>● Prepare and review the next OceanOPS Strategy </a:t>
                      </a:r>
                      <a:endParaRPr sz="1300">
                        <a:solidFill>
                          <a:schemeClr val="dk1"/>
                        </a:solidFill>
                      </a:endParaRPr>
                    </a:p>
                    <a:p>
                      <a:pPr indent="0" lvl="0" marL="0" rtl="0" algn="l">
                        <a:spcBef>
                          <a:spcPts val="0"/>
                        </a:spcBef>
                        <a:spcAft>
                          <a:spcPts val="0"/>
                        </a:spcAft>
                        <a:buNone/>
                      </a:pPr>
                      <a:r>
                        <a:rPr lang="en-GB" sz="1300">
                          <a:solidFill>
                            <a:schemeClr val="dk1"/>
                          </a:solidFill>
                        </a:rPr>
                        <a:t>● WMO and OCG to explore potential funding strategies for EOV tracking/assessment/tools. </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21900" marB="121900" marR="121900" marL="121900">
                    <a:lnL cap="flat" cmpd="sng" w="28575">
                      <a:solidFill>
                        <a:schemeClr val="accent2"/>
                      </a:solidFill>
                      <a:prstDash val="solid"/>
                      <a:round/>
                      <a:headEnd len="sm" w="sm" type="none"/>
                      <a:tailEnd len="sm" w="sm" type="none"/>
                    </a:ln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graphicFrame>
        <p:nvGraphicFramePr>
          <p:cNvPr id="463" name="Google Shape;463;g2c4cdb21142_0_21"/>
          <p:cNvGraphicFramePr/>
          <p:nvPr/>
        </p:nvGraphicFramePr>
        <p:xfrm>
          <a:off x="762717" y="1593067"/>
          <a:ext cx="3000000" cy="3000000"/>
        </p:xfrm>
        <a:graphic>
          <a:graphicData uri="http://schemas.openxmlformats.org/drawingml/2006/table">
            <a:tbl>
              <a:tblPr>
                <a:noFill/>
                <a:tableStyleId>{64FD1552-FE1E-4EAB-B75E-F2FDAC6CB024}</a:tableStyleId>
              </a:tblPr>
              <a:tblGrid>
                <a:gridCol w="570175"/>
                <a:gridCol w="8676325"/>
                <a:gridCol w="1420075"/>
              </a:tblGrid>
              <a:tr h="910175">
                <a:tc>
                  <a:txBody>
                    <a:bodyPr/>
                    <a:lstStyle/>
                    <a:p>
                      <a:pPr indent="0" lvl="0" marL="0" rtl="0" algn="l">
                        <a:spcBef>
                          <a:spcPts val="0"/>
                        </a:spcBef>
                        <a:spcAft>
                          <a:spcPts val="0"/>
                        </a:spcAft>
                        <a:buNone/>
                      </a:pPr>
                      <a:r>
                        <a:rPr lang="en-GB" sz="1300"/>
                        <a:t>13</a:t>
                      </a:r>
                      <a:endParaRPr sz="1300"/>
                    </a:p>
                  </a:txBody>
                  <a:tcPr marT="121900" marB="121900" marR="121900" marL="121900">
                    <a:lnL cap="flat" cmpd="sng" w="9525">
                      <a:solidFill>
                        <a:srgbClr val="9E9E9E"/>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300"/>
                        <a:t>Capacity Development </a:t>
                      </a:r>
                      <a:endParaRPr sz="1300"/>
                    </a:p>
                    <a:p>
                      <a:pPr indent="0" lvl="0" marL="0" rtl="0" algn="l">
                        <a:spcBef>
                          <a:spcPts val="0"/>
                        </a:spcBef>
                        <a:spcAft>
                          <a:spcPts val="0"/>
                        </a:spcAft>
                        <a:buNone/>
                      </a:pPr>
                      <a:r>
                        <a:rPr lang="en-GB" sz="1300"/>
                        <a:t>● OCG CD Group to reach out to networks and explore potential overlaps and synergies. Consider utilizing other CD platforms [</a:t>
                      </a:r>
                      <a:r>
                        <a:rPr b="1" lang="en-GB" sz="1300">
                          <a:solidFill>
                            <a:srgbClr val="38761D"/>
                          </a:solidFill>
                        </a:rPr>
                        <a:t>Ocean teacher academy</a:t>
                      </a:r>
                      <a:r>
                        <a:rPr lang="en-GB" sz="1300"/>
                        <a:t>, WMO etc.] </a:t>
                      </a:r>
                      <a:endParaRPr sz="1300"/>
                    </a:p>
                    <a:p>
                      <a:pPr indent="0" lvl="0" marL="0" rtl="0" algn="l">
                        <a:spcBef>
                          <a:spcPts val="0"/>
                        </a:spcBef>
                        <a:spcAft>
                          <a:spcPts val="0"/>
                        </a:spcAft>
                        <a:buNone/>
                      </a:pPr>
                      <a:r>
                        <a:rPr lang="en-GB" sz="1300"/>
                        <a:t>● Encourage Low tech groups to focus priority actions developed in the workshop and determine the implementation of them.</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 </a:t>
                      </a:r>
                      <a:endParaRPr sz="1300"/>
                    </a:p>
                    <a:p>
                      <a:pPr indent="0" lvl="0" marL="0" rtl="0" algn="l">
                        <a:spcBef>
                          <a:spcPts val="0"/>
                        </a:spcBef>
                        <a:spcAft>
                          <a:spcPts val="0"/>
                        </a:spcAft>
                        <a:buNone/>
                      </a:pPr>
                      <a:r>
                        <a:rPr b="1" lang="en-GB" sz="1100">
                          <a:solidFill>
                            <a:srgbClr val="38761D"/>
                          </a:solidFill>
                        </a:rPr>
                        <a:t>DBCP workshop in Aug. 2024</a:t>
                      </a:r>
                      <a:endParaRPr b="1" sz="1100">
                        <a:solidFill>
                          <a:srgbClr val="38761D"/>
                        </a:solidFill>
                      </a:endParaRPr>
                    </a:p>
                  </a:txBody>
                  <a:tcPr marT="121900" marB="121900" marR="121900" marL="121900">
                    <a:lnL cap="flat" cmpd="sng" w="28575">
                      <a:solidFill>
                        <a:schemeClr val="accent2"/>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8000">
                <a:tc>
                  <a:txBody>
                    <a:bodyPr/>
                    <a:lstStyle/>
                    <a:p>
                      <a:pPr indent="0" lvl="0" marL="0" rtl="0" algn="l">
                        <a:spcBef>
                          <a:spcPts val="0"/>
                        </a:spcBef>
                        <a:spcAft>
                          <a:spcPts val="0"/>
                        </a:spcAft>
                        <a:buNone/>
                      </a:pPr>
                      <a:r>
                        <a:rPr lang="en-GB" sz="1300"/>
                        <a:t>14</a:t>
                      </a:r>
                      <a:endParaRPr sz="1300"/>
                    </a:p>
                  </a:txBody>
                  <a:tcPr marT="121900" marB="121900" marR="121900" marL="121900">
                    <a:lnL cap="flat" cmpd="sng" w="9525">
                      <a:solidFill>
                        <a:srgbClr val="9E9E9E"/>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300"/>
                        <a:t>GOOS Communication </a:t>
                      </a:r>
                      <a:endParaRPr sz="1300"/>
                    </a:p>
                    <a:p>
                      <a:pPr indent="0" lvl="0" marL="0" rtl="0" algn="l">
                        <a:spcBef>
                          <a:spcPts val="0"/>
                        </a:spcBef>
                        <a:spcAft>
                          <a:spcPts val="0"/>
                        </a:spcAft>
                        <a:buNone/>
                      </a:pPr>
                      <a:r>
                        <a:rPr lang="en-GB" sz="1300"/>
                        <a:t>● OCG to update the OCG Slide deck and request for annual updates from Networks to go out in February of every year [to be included] </a:t>
                      </a:r>
                      <a:endParaRPr sz="1300"/>
                    </a:p>
                    <a:p>
                      <a:pPr indent="0" lvl="0" marL="0" rtl="0" algn="l">
                        <a:spcBef>
                          <a:spcPts val="0"/>
                        </a:spcBef>
                        <a:spcAft>
                          <a:spcPts val="0"/>
                        </a:spcAft>
                        <a:buNone/>
                      </a:pPr>
                      <a:r>
                        <a:rPr lang="en-GB" sz="1300"/>
                        <a:t>● Adopt the wording on the GOOS website to better reflect the contribution of other agencies (e.g., WMO) </a:t>
                      </a:r>
                      <a:endParaRPr sz="1300"/>
                    </a:p>
                    <a:p>
                      <a:pPr indent="0" lvl="0" marL="0" rtl="0" algn="l">
                        <a:spcBef>
                          <a:spcPts val="0"/>
                        </a:spcBef>
                        <a:spcAft>
                          <a:spcPts val="0"/>
                        </a:spcAft>
                        <a:buNone/>
                      </a:pPr>
                      <a:r>
                        <a:rPr lang="en-GB" sz="1300"/>
                        <a:t>● OCG to encourage the networks to work with Laura on Network stories </a:t>
                      </a:r>
                      <a:endParaRPr sz="1300"/>
                    </a:p>
                    <a:p>
                      <a:pPr indent="0" lvl="0" marL="0" rtl="0" algn="l">
                        <a:spcBef>
                          <a:spcPts val="0"/>
                        </a:spcBef>
                        <a:spcAft>
                          <a:spcPts val="0"/>
                        </a:spcAft>
                        <a:buNone/>
                      </a:pPr>
                      <a:r>
                        <a:rPr lang="en-GB" sz="1300"/>
                        <a:t>● Develop recommendations to update Network specification sheets and reach out to Networks . </a:t>
                      </a:r>
                      <a:endParaRPr sz="1300"/>
                    </a:p>
                    <a:p>
                      <a:pPr indent="0" lvl="0" marL="0" rtl="0" algn="l">
                        <a:spcBef>
                          <a:spcPts val="0"/>
                        </a:spcBef>
                        <a:spcAft>
                          <a:spcPts val="0"/>
                        </a:spcAft>
                        <a:buNone/>
                      </a:pPr>
                      <a:r>
                        <a:rPr lang="en-GB" sz="1300"/>
                        <a:t>● </a:t>
                      </a:r>
                      <a:r>
                        <a:rPr lang="en-GB" sz="1300">
                          <a:solidFill>
                            <a:srgbClr val="FF0000"/>
                          </a:solidFill>
                        </a:rPr>
                        <a:t>CD webinar on application on specification sheets.</a:t>
                      </a:r>
                      <a:r>
                        <a:rPr lang="en-GB" sz="1300"/>
                        <a:t> </a:t>
                      </a:r>
                      <a:endParaRPr sz="1300"/>
                    </a:p>
                    <a:p>
                      <a:pPr indent="0" lvl="0" marL="0" rtl="0" algn="l">
                        <a:spcBef>
                          <a:spcPts val="0"/>
                        </a:spcBef>
                        <a:spcAft>
                          <a:spcPts val="0"/>
                        </a:spcAft>
                        <a:buNone/>
                      </a:pPr>
                      <a:r>
                        <a:rPr lang="en-GB" sz="1300"/>
                        <a:t>● </a:t>
                      </a:r>
                      <a:r>
                        <a:rPr lang="en-GB" sz="1300">
                          <a:solidFill>
                            <a:srgbClr val="FF0000"/>
                          </a:solidFill>
                        </a:rPr>
                        <a:t>CD webinar on Ocean Acoustics</a:t>
                      </a:r>
                      <a:endParaRPr sz="1300">
                        <a:solidFill>
                          <a:srgbClr val="FF0000"/>
                        </a:solidFill>
                      </a:endParaRPr>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a:t>
                      </a:r>
                      <a:endParaRPr sz="1300"/>
                    </a:p>
                    <a:p>
                      <a:pPr indent="0" lvl="0" marL="0" rtl="0" algn="l">
                        <a:lnSpc>
                          <a:spcPct val="115000"/>
                        </a:lnSpc>
                        <a:spcBef>
                          <a:spcPts val="0"/>
                        </a:spcBef>
                        <a:spcAft>
                          <a:spcPts val="0"/>
                        </a:spcAft>
                        <a:buClr>
                          <a:schemeClr val="dk1"/>
                        </a:buClr>
                        <a:buSzPts val="1500"/>
                        <a:buFont typeface="Arial"/>
                        <a:buNone/>
                      </a:pPr>
                      <a:r>
                        <a:rPr lang="en-GB" sz="1300"/>
                        <a:t>√</a:t>
                      </a:r>
                      <a:endParaRPr sz="1300"/>
                    </a:p>
                    <a:p>
                      <a:pPr indent="0" lvl="0" marL="0" rtl="0" algn="l">
                        <a:lnSpc>
                          <a:spcPct val="115000"/>
                        </a:lnSpc>
                        <a:spcBef>
                          <a:spcPts val="0"/>
                        </a:spcBef>
                        <a:spcAft>
                          <a:spcPts val="0"/>
                        </a:spcAft>
                        <a:buClr>
                          <a:schemeClr val="dk1"/>
                        </a:buClr>
                        <a:buSzPts val="1500"/>
                        <a:buFont typeface="Arial"/>
                        <a:buNone/>
                      </a:pPr>
                      <a:r>
                        <a:rPr lang="en-GB" sz="1300"/>
                        <a:t>√</a:t>
                      </a:r>
                      <a:endParaRPr sz="1300"/>
                    </a:p>
                    <a:p>
                      <a:pPr indent="0" lvl="0" marL="0" rtl="0" algn="l">
                        <a:lnSpc>
                          <a:spcPct val="115000"/>
                        </a:lnSpc>
                        <a:spcBef>
                          <a:spcPts val="0"/>
                        </a:spcBef>
                        <a:spcAft>
                          <a:spcPts val="0"/>
                        </a:spcAft>
                        <a:buNone/>
                      </a:pPr>
                      <a:r>
                        <a:rPr lang="en-GB" sz="1300"/>
                        <a:t>√</a:t>
                      </a:r>
                      <a:endParaRPr sz="1300"/>
                    </a:p>
                    <a:p>
                      <a:pPr indent="0" lvl="0" marL="0" rtl="0" algn="l">
                        <a:lnSpc>
                          <a:spcPct val="115000"/>
                        </a:lnSpc>
                        <a:spcBef>
                          <a:spcPts val="0"/>
                        </a:spcBef>
                        <a:spcAft>
                          <a:spcPts val="0"/>
                        </a:spcAft>
                        <a:buNone/>
                      </a:pPr>
                      <a:r>
                        <a:rPr lang="en-GB" sz="1300"/>
                        <a:t>√</a:t>
                      </a:r>
                      <a:endParaRPr sz="1300"/>
                    </a:p>
                    <a:p>
                      <a:pPr indent="0" lvl="0" marL="0" rtl="0" algn="l">
                        <a:lnSpc>
                          <a:spcPct val="115000"/>
                        </a:lnSpc>
                        <a:spcBef>
                          <a:spcPts val="0"/>
                        </a:spcBef>
                        <a:spcAft>
                          <a:spcPts val="0"/>
                        </a:spcAft>
                        <a:buNone/>
                      </a:pPr>
                      <a:r>
                        <a:t/>
                      </a:r>
                      <a:endParaRPr sz="1300">
                        <a:solidFill>
                          <a:schemeClr val="dk1"/>
                        </a:solidFill>
                      </a:endParaRPr>
                    </a:p>
                    <a:p>
                      <a:pPr indent="0" lvl="0" marL="0" rtl="0" algn="l">
                        <a:lnSpc>
                          <a:spcPct val="115000"/>
                        </a:lnSpc>
                        <a:spcBef>
                          <a:spcPts val="0"/>
                        </a:spcBef>
                        <a:spcAft>
                          <a:spcPts val="0"/>
                        </a:spcAft>
                        <a:buNone/>
                      </a:pPr>
                      <a:r>
                        <a:t/>
                      </a:r>
                      <a:endParaRPr sz="1300"/>
                    </a:p>
                  </a:txBody>
                  <a:tcPr marT="121900" marB="121900" marR="121900" marL="121900">
                    <a:lnL cap="flat" cmpd="sng" w="28575">
                      <a:solidFill>
                        <a:schemeClr val="accent2"/>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37675">
                <a:tc>
                  <a:txBody>
                    <a:bodyPr/>
                    <a:lstStyle/>
                    <a:p>
                      <a:pPr indent="0" lvl="0" marL="0" rtl="0" algn="l">
                        <a:spcBef>
                          <a:spcPts val="0"/>
                        </a:spcBef>
                        <a:spcAft>
                          <a:spcPts val="0"/>
                        </a:spcAft>
                        <a:buNone/>
                      </a:pPr>
                      <a:r>
                        <a:rPr lang="en-GB" sz="1300"/>
                        <a:t>15</a:t>
                      </a:r>
                      <a:endParaRPr sz="1300"/>
                    </a:p>
                  </a:txBody>
                  <a:tcPr marT="121900" marB="121900" marR="121900" marL="121900">
                    <a:lnL cap="flat" cmpd="sng" w="9525">
                      <a:solidFill>
                        <a:srgbClr val="9E9E9E"/>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300">
                          <a:solidFill>
                            <a:schemeClr val="dk1"/>
                          </a:solidFill>
                        </a:rPr>
                        <a:t>UN Decade Programmes </a:t>
                      </a:r>
                      <a:endParaRPr sz="1300">
                        <a:solidFill>
                          <a:schemeClr val="dk1"/>
                        </a:solidFill>
                      </a:endParaRPr>
                    </a:p>
                    <a:p>
                      <a:pPr indent="0" lvl="0" marL="0" rtl="0" algn="l">
                        <a:spcBef>
                          <a:spcPts val="0"/>
                        </a:spcBef>
                        <a:spcAft>
                          <a:spcPts val="0"/>
                        </a:spcAft>
                        <a:buNone/>
                      </a:pPr>
                      <a:r>
                        <a:rPr lang="en-GB" sz="1300">
                          <a:solidFill>
                            <a:schemeClr val="dk1"/>
                          </a:solidFill>
                        </a:rPr>
                        <a:t>● Identify and develop pilot projects to connect the programmes. </a:t>
                      </a:r>
                      <a:endParaRPr sz="1300">
                        <a:solidFill>
                          <a:schemeClr val="dk1"/>
                        </a:solidFill>
                      </a:endParaRPr>
                    </a:p>
                    <a:p>
                      <a:pPr indent="0" lvl="0" marL="0" rtl="0" algn="l">
                        <a:spcBef>
                          <a:spcPts val="0"/>
                        </a:spcBef>
                        <a:spcAft>
                          <a:spcPts val="0"/>
                        </a:spcAft>
                        <a:buNone/>
                      </a:pPr>
                      <a:r>
                        <a:rPr lang="en-GB" sz="1300">
                          <a:solidFill>
                            <a:schemeClr val="dk1"/>
                          </a:solidFill>
                        </a:rPr>
                        <a:t>● OCG to share contact information for all the UN Decade programs leads. </a:t>
                      </a:r>
                      <a:endParaRPr sz="1300">
                        <a:solidFill>
                          <a:schemeClr val="dk1"/>
                        </a:solidFill>
                      </a:endParaRPr>
                    </a:p>
                    <a:p>
                      <a:pPr indent="0" lvl="0" marL="0" rtl="0" algn="l">
                        <a:spcBef>
                          <a:spcPts val="0"/>
                        </a:spcBef>
                        <a:spcAft>
                          <a:spcPts val="0"/>
                        </a:spcAft>
                        <a:buNone/>
                      </a:pPr>
                      <a:r>
                        <a:rPr lang="en-GB" sz="1300">
                          <a:solidFill>
                            <a:schemeClr val="dk1"/>
                          </a:solidFill>
                        </a:rPr>
                        <a:t>● Meetings with Exec, OceanOPS, SOT - how to prioritize and approach vessel sectors and companies for deployment and observations.</a:t>
                      </a:r>
                      <a:endParaRPr sz="1300"/>
                    </a:p>
                  </a:txBody>
                  <a:tcPr marT="121900" marB="121900" marR="121900" marL="121900">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lang="en-GB" sz="1300"/>
                        <a:t>In progress</a:t>
                      </a:r>
                      <a:endParaRPr sz="1300"/>
                    </a:p>
                    <a:p>
                      <a:pPr indent="0" lvl="0" marL="0" rtl="0" algn="l">
                        <a:lnSpc>
                          <a:spcPct val="115000"/>
                        </a:lnSpc>
                        <a:spcBef>
                          <a:spcPts val="0"/>
                        </a:spcBef>
                        <a:spcAft>
                          <a:spcPts val="0"/>
                        </a:spcAft>
                        <a:buNone/>
                      </a:pPr>
                      <a:r>
                        <a:rPr lang="en-GB" sz="1300">
                          <a:solidFill>
                            <a:schemeClr val="dk1"/>
                          </a:solidFill>
                        </a:rPr>
                        <a:t>√</a:t>
                      </a:r>
                      <a:endParaRPr sz="1300">
                        <a:solidFill>
                          <a:schemeClr val="dk1"/>
                        </a:solidFill>
                      </a:endParaRPr>
                    </a:p>
                    <a:p>
                      <a:pPr indent="0" lvl="0" marL="0" rtl="0" algn="l">
                        <a:lnSpc>
                          <a:spcPct val="115000"/>
                        </a:lnSpc>
                        <a:spcBef>
                          <a:spcPts val="0"/>
                        </a:spcBef>
                        <a:spcAft>
                          <a:spcPts val="0"/>
                        </a:spcAft>
                        <a:buClr>
                          <a:schemeClr val="dk1"/>
                        </a:buClr>
                        <a:buSzPts val="1500"/>
                        <a:buFont typeface="Arial"/>
                        <a:buNone/>
                      </a:pPr>
                      <a:r>
                        <a:rPr lang="en-GB" sz="1300">
                          <a:solidFill>
                            <a:schemeClr val="dk1"/>
                          </a:solidFill>
                        </a:rPr>
                        <a:t>√</a:t>
                      </a:r>
                      <a:endParaRPr sz="1300">
                        <a:solidFill>
                          <a:schemeClr val="dk1"/>
                        </a:solidFill>
                      </a:endParaRPr>
                    </a:p>
                  </a:txBody>
                  <a:tcPr marT="121900" marB="121900" marR="121900" marL="121900">
                    <a:lnL cap="flat" cmpd="sng" w="28575">
                      <a:solidFill>
                        <a:schemeClr val="accent2"/>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64" name="Google Shape;464;g2c4cdb21142_0_21"/>
          <p:cNvSpPr txBox="1"/>
          <p:nvPr>
            <p:ph type="title"/>
          </p:nvPr>
        </p:nvSpPr>
        <p:spPr>
          <a:xfrm>
            <a:off x="1219200" y="406400"/>
            <a:ext cx="13817700" cy="1524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a:t>OCG-14 Action Implementation -4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sp>
        <p:nvSpPr>
          <p:cNvPr id="469" name="Google Shape;469;g24470b247ac_0_17"/>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70" name="Google Shape;470;g24470b247ac_0_17"/>
          <p:cNvSpPr txBox="1"/>
          <p:nvPr>
            <p:ph idx="1" type="body"/>
          </p:nvPr>
        </p:nvSpPr>
        <p:spPr>
          <a:xfrm>
            <a:off x="720725" y="1435675"/>
            <a:ext cx="7356600" cy="4770600"/>
          </a:xfrm>
          <a:prstGeom prst="rect">
            <a:avLst/>
          </a:prstGeom>
          <a:noFill/>
          <a:ln>
            <a:noFill/>
          </a:ln>
        </p:spPr>
        <p:txBody>
          <a:bodyPr anchorCtr="0" anchor="t" bIns="0" lIns="0" spcFirstLastPara="1" rIns="0" wrap="square" tIns="0">
            <a:noAutofit/>
          </a:bodyPr>
          <a:lstStyle/>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OCG led engagement with </a:t>
            </a:r>
            <a:r>
              <a:rPr lang="en-GB" sz="1900">
                <a:solidFill>
                  <a:schemeClr val="accent1"/>
                </a:solidFill>
                <a:highlight>
                  <a:srgbClr val="FFFFFF"/>
                </a:highlight>
                <a:latin typeface="Barlow Light"/>
                <a:ea typeface="Barlow Light"/>
                <a:cs typeface="Barlow Light"/>
                <a:sym typeface="Barlow Light"/>
              </a:rPr>
              <a:t>WMO in their RRR process.</a:t>
            </a:r>
            <a:r>
              <a:rPr lang="en-GB" sz="1900">
                <a:solidFill>
                  <a:schemeClr val="accent1"/>
                </a:solidFill>
                <a:highlight>
                  <a:srgbClr val="FFFFFF"/>
                </a:highlight>
                <a:latin typeface="Barlow"/>
                <a:ea typeface="Barlow"/>
                <a:cs typeface="Barlow"/>
                <a:sym typeface="Barlow"/>
              </a:rPr>
              <a:t> </a:t>
            </a:r>
            <a:r>
              <a:rPr b="1" lang="en-GB" sz="1900">
                <a:solidFill>
                  <a:schemeClr val="accent1"/>
                </a:solidFill>
                <a:highlight>
                  <a:srgbClr val="FFFFFF"/>
                </a:highlight>
                <a:latin typeface="Barlow"/>
                <a:ea typeface="Barlow"/>
                <a:cs typeface="Barlow"/>
                <a:sym typeface="Barlow"/>
              </a:rPr>
              <a:t>GOOS, ETOOFS, OOPC, and potentially BGC Panel will now have stronger role in RRR and WMO Statements of Guidance</a:t>
            </a:r>
            <a:endParaRPr b="1" sz="1900">
              <a:solidFill>
                <a:schemeClr val="accent1"/>
              </a:solidFill>
              <a:latin typeface="Barlow"/>
              <a:ea typeface="Barlow"/>
              <a:cs typeface="Barlow"/>
              <a:sym typeface="Barlow"/>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GOOS request to be considered in </a:t>
            </a:r>
            <a:r>
              <a:rPr b="1" lang="en-GB" sz="1900">
                <a:solidFill>
                  <a:schemeClr val="accent1"/>
                </a:solidFill>
                <a:latin typeface="Barlow"/>
                <a:ea typeface="Barlow"/>
                <a:cs typeface="Barlow"/>
                <a:sym typeface="Barlow"/>
              </a:rPr>
              <a:t>WMO GBON</a:t>
            </a:r>
            <a:r>
              <a:rPr lang="en-GB" sz="1900">
                <a:solidFill>
                  <a:schemeClr val="accent1"/>
                </a:solidFill>
                <a:latin typeface="Barlow"/>
                <a:ea typeface="Barlow"/>
                <a:cs typeface="Barlow"/>
                <a:sym typeface="Barlow"/>
              </a:rPr>
              <a:t> </a:t>
            </a:r>
            <a:r>
              <a:rPr lang="en-GB" sz="1900">
                <a:solidFill>
                  <a:schemeClr val="accent1"/>
                </a:solidFill>
                <a:latin typeface="Barlow Light"/>
                <a:ea typeface="Barlow Light"/>
                <a:cs typeface="Barlow Light"/>
                <a:sym typeface="Barlow Light"/>
              </a:rPr>
              <a:t>(approved by GOOS SC)</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3 Emerging networks transitioning to </a:t>
            </a:r>
            <a:r>
              <a:rPr b="1" lang="en-GB" sz="1900">
                <a:solidFill>
                  <a:schemeClr val="accent1"/>
                </a:solidFill>
                <a:latin typeface="Barlow"/>
                <a:ea typeface="Barlow"/>
                <a:cs typeface="Barlow"/>
                <a:sym typeface="Barlow"/>
              </a:rPr>
              <a:t>mature status; </a:t>
            </a:r>
            <a:r>
              <a:rPr lang="en-GB" sz="1900">
                <a:solidFill>
                  <a:schemeClr val="accent1"/>
                </a:solidFill>
                <a:latin typeface="Barlow Light"/>
                <a:ea typeface="Barlow Light"/>
                <a:cs typeface="Barlow Light"/>
                <a:sym typeface="Barlow Light"/>
              </a:rPr>
              <a:t>engaged several new potential networks </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OCG</a:t>
            </a:r>
            <a:r>
              <a:rPr lang="en-GB" sz="1900">
                <a:solidFill>
                  <a:schemeClr val="accent1"/>
                </a:solidFill>
                <a:latin typeface="Barlow"/>
                <a:ea typeface="Barlow"/>
                <a:cs typeface="Barlow"/>
                <a:sym typeface="Barlow"/>
              </a:rPr>
              <a:t> </a:t>
            </a:r>
            <a:r>
              <a:rPr b="1" lang="en-GB" sz="1900">
                <a:solidFill>
                  <a:schemeClr val="accent1"/>
                </a:solidFill>
                <a:latin typeface="Barlow"/>
                <a:ea typeface="Barlow"/>
                <a:cs typeface="Barlow"/>
                <a:sym typeface="Barlow"/>
              </a:rPr>
              <a:t>Data implementation strategy</a:t>
            </a:r>
            <a:r>
              <a:rPr lang="en-GB" sz="1900">
                <a:solidFill>
                  <a:schemeClr val="accent1"/>
                </a:solidFill>
                <a:latin typeface="Barlow"/>
                <a:ea typeface="Barlow"/>
                <a:cs typeface="Barlow"/>
                <a:sym typeface="Barlow"/>
              </a:rPr>
              <a:t> </a:t>
            </a:r>
            <a:r>
              <a:rPr lang="en-GB" sz="1900">
                <a:solidFill>
                  <a:schemeClr val="accent1"/>
                </a:solidFill>
                <a:latin typeface="Barlow Light"/>
                <a:ea typeface="Barlow Light"/>
                <a:cs typeface="Barlow Light"/>
                <a:sym typeface="Barlow Light"/>
              </a:rPr>
              <a:t>under review with OCG networks</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Progress on</a:t>
            </a:r>
            <a:r>
              <a:rPr lang="en-GB" sz="1900">
                <a:solidFill>
                  <a:schemeClr val="accent1"/>
                </a:solidFill>
                <a:latin typeface="Barlow"/>
                <a:ea typeface="Barlow"/>
                <a:cs typeface="Barlow"/>
                <a:sym typeface="Barlow"/>
              </a:rPr>
              <a:t> </a:t>
            </a:r>
            <a:r>
              <a:rPr b="1" lang="en-GB" sz="1900">
                <a:solidFill>
                  <a:schemeClr val="accent1"/>
                </a:solidFill>
                <a:latin typeface="Barlow"/>
                <a:ea typeface="Barlow"/>
                <a:cs typeface="Barlow"/>
                <a:sym typeface="Barlow"/>
              </a:rPr>
              <a:t>metadata standards</a:t>
            </a:r>
            <a:r>
              <a:rPr lang="en-GB" sz="1900">
                <a:solidFill>
                  <a:schemeClr val="accent1"/>
                </a:solidFill>
                <a:latin typeface="Barlow Light"/>
                <a:ea typeface="Barlow Light"/>
                <a:cs typeface="Barlow Light"/>
                <a:sym typeface="Barlow Light"/>
              </a:rPr>
              <a:t> across networks [OceanOPS]</a:t>
            </a:r>
            <a:endParaRPr sz="1900">
              <a:solidFill>
                <a:schemeClr val="accent1"/>
              </a:solidFill>
              <a:latin typeface="Barlow Light"/>
              <a:ea typeface="Barlow Light"/>
              <a:cs typeface="Barlow Light"/>
              <a:sym typeface="Barlow Light"/>
            </a:endParaRPr>
          </a:p>
        </p:txBody>
      </p:sp>
      <p:sp>
        <p:nvSpPr>
          <p:cNvPr id="471" name="Google Shape;471;g24470b247ac_0_17"/>
          <p:cNvSpPr txBox="1"/>
          <p:nvPr>
            <p:ph type="title"/>
          </p:nvPr>
        </p:nvSpPr>
        <p:spPr>
          <a:xfrm>
            <a:off x="720726" y="722325"/>
            <a:ext cx="105294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Highlights and Accomplishments</a:t>
            </a:r>
            <a:r>
              <a:rPr lang="en-GB">
                <a:solidFill>
                  <a:srgbClr val="FF0000"/>
                </a:solidFill>
              </a:rPr>
              <a:t> (to be updated)</a:t>
            </a:r>
            <a:endParaRPr>
              <a:solidFill>
                <a:srgbClr val="FF0000"/>
              </a:solidFill>
            </a:endParaRPr>
          </a:p>
          <a:p>
            <a:pPr indent="0" lvl="0" marL="0" rtl="0" algn="l">
              <a:lnSpc>
                <a:spcPct val="85000"/>
              </a:lnSpc>
              <a:spcBef>
                <a:spcPts val="0"/>
              </a:spcBef>
              <a:spcAft>
                <a:spcPts val="0"/>
              </a:spcAft>
              <a:buClr>
                <a:schemeClr val="accent1"/>
              </a:buClr>
              <a:buSzPts val="3600"/>
              <a:buFont typeface="Arial"/>
              <a:buNone/>
            </a:pPr>
            <a:r>
              <a:t/>
            </a:r>
            <a:endParaRPr/>
          </a:p>
        </p:txBody>
      </p:sp>
      <p:pic>
        <p:nvPicPr>
          <p:cNvPr id="472" name="Google Shape;472;g24470b247ac_0_17"/>
          <p:cNvPicPr preferRelativeResize="0"/>
          <p:nvPr/>
        </p:nvPicPr>
        <p:blipFill rotWithShape="1">
          <a:blip r:embed="rId3">
            <a:alphaModFix/>
          </a:blip>
          <a:srcRect b="0" l="17465" r="45956" t="0"/>
          <a:stretch/>
        </p:blipFill>
        <p:spPr>
          <a:xfrm>
            <a:off x="8428500" y="0"/>
            <a:ext cx="3763502"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6" name="Shape 476"/>
        <p:cNvGrpSpPr/>
        <p:nvPr/>
      </p:nvGrpSpPr>
      <p:grpSpPr>
        <a:xfrm>
          <a:off x="0" y="0"/>
          <a:ext cx="0" cy="0"/>
          <a:chOff x="0" y="0"/>
          <a:chExt cx="0" cy="0"/>
        </a:xfrm>
      </p:grpSpPr>
      <p:sp>
        <p:nvSpPr>
          <p:cNvPr id="477" name="Google Shape;477;g24470b247ac_0_46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478" name="Google Shape;478;g24470b247ac_0_465"/>
          <p:cNvSpPr txBox="1"/>
          <p:nvPr>
            <p:ph idx="1" type="body"/>
          </p:nvPr>
        </p:nvSpPr>
        <p:spPr>
          <a:xfrm>
            <a:off x="720725" y="1435675"/>
            <a:ext cx="7269300" cy="4770600"/>
          </a:xfrm>
          <a:prstGeom prst="rect">
            <a:avLst/>
          </a:prstGeom>
          <a:noFill/>
          <a:ln>
            <a:noFill/>
          </a:ln>
        </p:spPr>
        <p:txBody>
          <a:bodyPr anchorCtr="0" anchor="t" bIns="0" lIns="0" spcFirstLastPara="1" rIns="0" wrap="square" tIns="0">
            <a:noAutofit/>
          </a:bodyPr>
          <a:lstStyle/>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6</a:t>
            </a:r>
            <a:r>
              <a:rPr lang="en-GB" sz="1900">
                <a:solidFill>
                  <a:schemeClr val="accent1"/>
                </a:solidFill>
                <a:latin typeface="Barlow"/>
                <a:ea typeface="Barlow"/>
                <a:cs typeface="Barlow"/>
                <a:sym typeface="Barlow"/>
              </a:rPr>
              <a:t> </a:t>
            </a:r>
            <a:r>
              <a:rPr b="1" lang="en-GB" sz="1900">
                <a:solidFill>
                  <a:schemeClr val="accent1"/>
                </a:solidFill>
                <a:latin typeface="Barlow"/>
                <a:ea typeface="Barlow"/>
                <a:cs typeface="Barlow"/>
                <a:sym typeface="Barlow"/>
              </a:rPr>
              <a:t>Best practices</a:t>
            </a:r>
            <a:r>
              <a:rPr lang="en-GB" sz="1900">
                <a:solidFill>
                  <a:schemeClr val="accent1"/>
                </a:solidFill>
                <a:latin typeface="Barlow Light"/>
                <a:ea typeface="Barlow Light"/>
                <a:cs typeface="Barlow Light"/>
                <a:sym typeface="Barlow Light"/>
              </a:rPr>
              <a:t> endorsed, 3+ in process</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b="1" lang="en-GB" sz="1900">
                <a:solidFill>
                  <a:schemeClr val="accent1"/>
                </a:solidFill>
                <a:latin typeface="Barlow"/>
                <a:ea typeface="Barlow"/>
                <a:cs typeface="Barlow"/>
                <a:sym typeface="Barlow"/>
              </a:rPr>
              <a:t>Report Card</a:t>
            </a:r>
            <a:r>
              <a:rPr lang="en-GB" sz="1900">
                <a:solidFill>
                  <a:schemeClr val="accent1"/>
                </a:solidFill>
                <a:latin typeface="Barlow Light"/>
                <a:ea typeface="Barlow Light"/>
                <a:cs typeface="Barlow Light"/>
                <a:sym typeface="Barlow Light"/>
              </a:rPr>
              <a:t> - moving cross GOOS [OCG/OceanOPS leading]</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Published the </a:t>
            </a:r>
            <a:r>
              <a:rPr b="1" lang="en-GB" sz="1900">
                <a:solidFill>
                  <a:schemeClr val="accent1"/>
                </a:solidFill>
                <a:latin typeface="Barlow"/>
                <a:ea typeface="Barlow"/>
                <a:cs typeface="Barlow"/>
                <a:sym typeface="Barlow"/>
              </a:rPr>
              <a:t>OONJ Workshop Report</a:t>
            </a:r>
            <a:r>
              <a:rPr lang="en-GB" sz="1900">
                <a:solidFill>
                  <a:schemeClr val="accent1"/>
                </a:solidFill>
                <a:latin typeface="Barlow"/>
                <a:ea typeface="Barlow"/>
                <a:cs typeface="Barlow"/>
                <a:sym typeface="Barlow"/>
              </a:rPr>
              <a:t> </a:t>
            </a:r>
            <a:r>
              <a:rPr lang="en-GB" sz="1900">
                <a:solidFill>
                  <a:schemeClr val="accent1"/>
                </a:solidFill>
                <a:latin typeface="Barlow Light"/>
                <a:ea typeface="Barlow Light"/>
                <a:cs typeface="Barlow Light"/>
                <a:sym typeface="Barlow Light"/>
              </a:rPr>
              <a:t>(</a:t>
            </a:r>
            <a:r>
              <a:rPr lang="en-GB" sz="1900" u="sng">
                <a:solidFill>
                  <a:schemeClr val="accent1"/>
                </a:solidFill>
                <a:latin typeface="Barlow Light"/>
                <a:ea typeface="Barlow Light"/>
                <a:cs typeface="Barlow Light"/>
                <a:sym typeface="Barlow Light"/>
                <a:hlinkClick r:id="rId4">
                  <a:extLst>
                    <a:ext uri="{A12FA001-AC4F-418D-AE19-62706E023703}">
                      <ahyp:hlinkClr val="tx"/>
                    </a:ext>
                  </a:extLst>
                </a:hlinkClick>
              </a:rPr>
              <a:t>GOOS Report No. 246</a:t>
            </a:r>
            <a:r>
              <a:rPr lang="en-GB" sz="1900">
                <a:solidFill>
                  <a:schemeClr val="accent1"/>
                </a:solidFill>
                <a:latin typeface="Barlow Light"/>
                <a:ea typeface="Barlow Light"/>
                <a:cs typeface="Barlow Light"/>
                <a:sym typeface="Barlow Light"/>
              </a:rPr>
              <a:t>) </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lang="en-GB" sz="1900">
                <a:solidFill>
                  <a:schemeClr val="accent1"/>
                </a:solidFill>
                <a:latin typeface="Barlow Light"/>
                <a:ea typeface="Barlow Light"/>
                <a:cs typeface="Barlow Light"/>
                <a:sym typeface="Barlow Light"/>
              </a:rPr>
              <a:t>Continued </a:t>
            </a:r>
            <a:r>
              <a:rPr b="1" lang="en-GB" sz="1900">
                <a:solidFill>
                  <a:schemeClr val="accent1"/>
                </a:solidFill>
                <a:latin typeface="Barlow"/>
                <a:ea typeface="Barlow"/>
                <a:cs typeface="Barlow"/>
                <a:sym typeface="Barlow"/>
              </a:rPr>
              <a:t>capacity development</a:t>
            </a:r>
            <a:r>
              <a:rPr lang="en-GB" sz="1900">
                <a:solidFill>
                  <a:schemeClr val="accent1"/>
                </a:solidFill>
                <a:latin typeface="Barlow Light"/>
                <a:ea typeface="Barlow Light"/>
                <a:cs typeface="Barlow Light"/>
                <a:sym typeface="Barlow Light"/>
              </a:rPr>
              <a:t> Webinar Series &amp;</a:t>
            </a:r>
            <a:r>
              <a:rPr b="1" lang="en-GB" sz="1900">
                <a:solidFill>
                  <a:schemeClr val="accent1"/>
                </a:solidFill>
                <a:latin typeface="Barlow"/>
                <a:ea typeface="Barlow"/>
                <a:cs typeface="Barlow"/>
                <a:sym typeface="Barlow"/>
              </a:rPr>
              <a:t> in-person </a:t>
            </a:r>
            <a:r>
              <a:rPr lang="en-GB" sz="1900">
                <a:solidFill>
                  <a:schemeClr val="accent1"/>
                </a:solidFill>
                <a:latin typeface="Barlow Light"/>
                <a:ea typeface="Barlow Light"/>
                <a:cs typeface="Barlow Light"/>
                <a:sym typeface="Barlow Light"/>
              </a:rPr>
              <a:t>workshop in June</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a:buChar char="●"/>
            </a:pPr>
            <a:r>
              <a:rPr b="1" lang="en-GB" sz="1900">
                <a:solidFill>
                  <a:schemeClr val="accent1"/>
                </a:solidFill>
                <a:latin typeface="Barlow"/>
                <a:ea typeface="Barlow"/>
                <a:cs typeface="Barlow"/>
                <a:sym typeface="Barlow"/>
              </a:rPr>
              <a:t>OceanOPS </a:t>
            </a:r>
            <a:r>
              <a:rPr lang="en-GB" sz="1900">
                <a:solidFill>
                  <a:schemeClr val="accent1"/>
                </a:solidFill>
                <a:latin typeface="Barlow Light"/>
                <a:ea typeface="Barlow Light"/>
                <a:cs typeface="Barlow Light"/>
                <a:sym typeface="Barlow Light"/>
              </a:rPr>
              <a:t>strategic plan on track</a:t>
            </a:r>
            <a:endParaRPr sz="1900">
              <a:solidFill>
                <a:schemeClr val="accent1"/>
              </a:solidFill>
              <a:latin typeface="Barlow Light"/>
              <a:ea typeface="Barlow Light"/>
              <a:cs typeface="Barlow Light"/>
              <a:sym typeface="Barlow Light"/>
            </a:endParaRPr>
          </a:p>
          <a:p>
            <a:pPr indent="-390650" lvl="0" marL="540000" rtl="0" algn="l">
              <a:lnSpc>
                <a:spcPct val="150000"/>
              </a:lnSpc>
              <a:spcBef>
                <a:spcPts val="0"/>
              </a:spcBef>
              <a:spcAft>
                <a:spcPts val="0"/>
              </a:spcAft>
              <a:buClr>
                <a:schemeClr val="accent1"/>
              </a:buClr>
              <a:buSzPts val="1900"/>
              <a:buFont typeface="Barlow Light"/>
              <a:buChar char="●"/>
            </a:pPr>
            <a:r>
              <a:rPr lang="en-GB" sz="1900">
                <a:solidFill>
                  <a:schemeClr val="accent1"/>
                </a:solidFill>
                <a:highlight>
                  <a:srgbClr val="FFFF00"/>
                </a:highlight>
                <a:latin typeface="Barlow Light"/>
                <a:ea typeface="Barlow Light"/>
                <a:cs typeface="Barlow Light"/>
                <a:sym typeface="Barlow Light"/>
              </a:rPr>
              <a:t>3 OCG Roundtables</a:t>
            </a:r>
            <a:endParaRPr sz="1900">
              <a:solidFill>
                <a:schemeClr val="accent1"/>
              </a:solidFill>
              <a:highlight>
                <a:srgbClr val="FFFF00"/>
              </a:highlight>
              <a:latin typeface="Barlow Light"/>
              <a:ea typeface="Barlow Light"/>
              <a:cs typeface="Barlow Light"/>
              <a:sym typeface="Barlow Light"/>
            </a:endParaRPr>
          </a:p>
          <a:p>
            <a:pPr indent="0" lvl="0" marL="0" rtl="0" algn="l">
              <a:lnSpc>
                <a:spcPct val="150000"/>
              </a:lnSpc>
              <a:spcBef>
                <a:spcPts val="0"/>
              </a:spcBef>
              <a:spcAft>
                <a:spcPts val="0"/>
              </a:spcAft>
              <a:buSzPts val="1800"/>
              <a:buNone/>
            </a:pPr>
            <a:r>
              <a:t/>
            </a:r>
            <a:endParaRPr sz="1900">
              <a:solidFill>
                <a:schemeClr val="accent1"/>
              </a:solidFill>
              <a:latin typeface="Barlow Light"/>
              <a:ea typeface="Barlow Light"/>
              <a:cs typeface="Barlow Light"/>
              <a:sym typeface="Barlow Light"/>
            </a:endParaRPr>
          </a:p>
        </p:txBody>
      </p:sp>
      <p:sp>
        <p:nvSpPr>
          <p:cNvPr id="479" name="Google Shape;479;g24470b247ac_0_465"/>
          <p:cNvSpPr txBox="1"/>
          <p:nvPr>
            <p:ph type="title"/>
          </p:nvPr>
        </p:nvSpPr>
        <p:spPr>
          <a:xfrm>
            <a:off x="720726" y="722325"/>
            <a:ext cx="105294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extLst>
                  <a:ext uri="http://customooxmlschemas.google.com/">
                    <go:slidesCustomData xmlns:go="http://customooxmlschemas.google.com/" textRoundtripDataId="1"/>
                  </a:ext>
                </a:extLst>
              </a:rPr>
              <a:t>Continued</a:t>
            </a:r>
            <a:r>
              <a:rPr lang="en-GB"/>
              <a:t>! </a:t>
            </a:r>
            <a:r>
              <a:rPr lang="en-GB">
                <a:solidFill>
                  <a:srgbClr val="FF0000"/>
                </a:solidFill>
              </a:rPr>
              <a:t> (to be updated)</a:t>
            </a:r>
            <a:endParaRPr>
              <a:solidFill>
                <a:srgbClr val="FF0000"/>
              </a:solidFill>
            </a:endParaRPr>
          </a:p>
          <a:p>
            <a:pPr indent="0" lvl="0" marL="0" rtl="0" algn="l">
              <a:lnSpc>
                <a:spcPct val="85000"/>
              </a:lnSpc>
              <a:spcBef>
                <a:spcPts val="0"/>
              </a:spcBef>
              <a:spcAft>
                <a:spcPts val="0"/>
              </a:spcAft>
              <a:buClr>
                <a:schemeClr val="accent1"/>
              </a:buClr>
              <a:buSzPts val="3600"/>
              <a:buFont typeface="Arial"/>
              <a:buNone/>
            </a:pPr>
            <a:r>
              <a:t/>
            </a:r>
            <a:endParaRPr/>
          </a:p>
        </p:txBody>
      </p:sp>
      <p:pic>
        <p:nvPicPr>
          <p:cNvPr id="480" name="Google Shape;480;g24470b247ac_0_465"/>
          <p:cNvPicPr preferRelativeResize="0"/>
          <p:nvPr/>
        </p:nvPicPr>
        <p:blipFill rotWithShape="1">
          <a:blip r:embed="rId5">
            <a:alphaModFix/>
          </a:blip>
          <a:srcRect b="0" l="38598" r="38598" t="0"/>
          <a:stretch/>
        </p:blipFill>
        <p:spPr>
          <a:xfrm>
            <a:off x="8428500" y="0"/>
            <a:ext cx="3763502" cy="68579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0848e50af1_0_2"/>
          <p:cNvSpPr txBox="1"/>
          <p:nvPr/>
        </p:nvSpPr>
        <p:spPr>
          <a:xfrm>
            <a:off x="720725" y="1435675"/>
            <a:ext cx="7254600" cy="4624500"/>
          </a:xfrm>
          <a:prstGeom prst="rect">
            <a:avLst/>
          </a:prstGeom>
          <a:noFill/>
          <a:ln>
            <a:noFill/>
          </a:ln>
        </p:spPr>
        <p:txBody>
          <a:bodyPr anchorCtr="0" anchor="t" bIns="45700" lIns="91425" spcFirstLastPara="1" rIns="91425" wrap="square" tIns="45700">
            <a:noAutofit/>
          </a:bodyPr>
          <a:lstStyle/>
          <a:p>
            <a:pPr indent="-397000" lvl="0" marL="540000" marR="0" rtl="0" algn="l">
              <a:lnSpc>
                <a:spcPct val="115000"/>
              </a:lnSpc>
              <a:spcBef>
                <a:spcPts val="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Keep your </a:t>
            </a:r>
            <a:r>
              <a:rPr b="1" i="0" lang="en-GB" sz="2000" u="none" cap="none" strike="noStrike">
                <a:solidFill>
                  <a:schemeClr val="accent1"/>
                </a:solidFill>
                <a:latin typeface="Barlow"/>
                <a:ea typeface="Barlow"/>
                <a:cs typeface="Barlow"/>
                <a:sym typeface="Barlow"/>
              </a:rPr>
              <a:t>microphone muted</a:t>
            </a:r>
            <a:r>
              <a:rPr b="0" i="0" lang="en-GB" sz="2000" u="none" cap="none" strike="noStrike">
                <a:solidFill>
                  <a:schemeClr val="accent1"/>
                </a:solidFill>
                <a:latin typeface="Barlow Light"/>
                <a:ea typeface="Barlow Light"/>
                <a:cs typeface="Barlow Light"/>
                <a:sym typeface="Barlow Light"/>
              </a:rPr>
              <a:t> unless you are speaking and try to use video.</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15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For question or comment, please use the</a:t>
            </a:r>
            <a:r>
              <a:rPr b="1" i="0" lang="en-GB" sz="2000" u="none" cap="none" strike="noStrike">
                <a:solidFill>
                  <a:schemeClr val="accent1"/>
                </a:solidFill>
                <a:latin typeface="Barlow"/>
                <a:ea typeface="Barlow"/>
                <a:cs typeface="Barlow"/>
                <a:sym typeface="Barlow"/>
              </a:rPr>
              <a:t> chat box </a:t>
            </a:r>
            <a:r>
              <a:rPr b="0" i="0" lang="en-GB" sz="2000" u="none" cap="none" strike="noStrike">
                <a:solidFill>
                  <a:schemeClr val="accent1"/>
                </a:solidFill>
                <a:latin typeface="Barlow Light"/>
                <a:ea typeface="Barlow Light"/>
                <a:cs typeface="Barlow Light"/>
                <a:sym typeface="Barlow Light"/>
              </a:rPr>
              <a:t>or indicate by </a:t>
            </a:r>
            <a:r>
              <a:rPr b="1" i="0" lang="en-GB" sz="2000" u="none" cap="none" strike="noStrike">
                <a:solidFill>
                  <a:schemeClr val="accent1"/>
                </a:solidFill>
                <a:latin typeface="Barlow"/>
                <a:ea typeface="Barlow"/>
                <a:cs typeface="Barlow"/>
                <a:sym typeface="Barlow"/>
              </a:rPr>
              <a:t>raising your hand </a:t>
            </a:r>
            <a:r>
              <a:rPr b="0" i="0" lang="en-GB" sz="2000" u="none" cap="none" strike="noStrike">
                <a:solidFill>
                  <a:schemeClr val="accent1"/>
                </a:solidFill>
                <a:latin typeface="Barlow Light"/>
                <a:ea typeface="Barlow Light"/>
                <a:cs typeface="Barlow Light"/>
                <a:sym typeface="Barlow Light"/>
              </a:rPr>
              <a:t>in order to be called upon by the moderator.</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15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Please be </a:t>
            </a:r>
            <a:r>
              <a:rPr b="1" i="0" lang="en-GB" sz="2000" u="none" cap="none" strike="noStrike">
                <a:solidFill>
                  <a:schemeClr val="accent1"/>
                </a:solidFill>
                <a:latin typeface="Barlow"/>
                <a:ea typeface="Barlow"/>
                <a:cs typeface="Barlow"/>
                <a:sym typeface="Barlow"/>
              </a:rPr>
              <a:t>succinct </a:t>
            </a:r>
            <a:r>
              <a:rPr b="0" i="0" lang="en-GB" sz="2000" u="none" cap="none" strike="noStrike">
                <a:solidFill>
                  <a:schemeClr val="accent1"/>
                </a:solidFill>
                <a:latin typeface="Barlow Light"/>
                <a:ea typeface="Barlow Light"/>
                <a:cs typeface="Barlow Light"/>
                <a:sym typeface="Barlow Light"/>
              </a:rPr>
              <a:t>in both your questions and answers.</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15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The sessions will be </a:t>
            </a:r>
            <a:r>
              <a:rPr b="1" i="0" lang="en-GB" sz="2000" u="none" cap="none" strike="noStrike">
                <a:solidFill>
                  <a:schemeClr val="accent1"/>
                </a:solidFill>
                <a:latin typeface="Barlow"/>
                <a:ea typeface="Barlow"/>
                <a:cs typeface="Barlow"/>
                <a:sym typeface="Barlow"/>
              </a:rPr>
              <a:t>recorded </a:t>
            </a:r>
            <a:r>
              <a:rPr b="0" i="0" lang="en-GB" sz="2000" u="none" cap="none" strike="noStrike">
                <a:solidFill>
                  <a:schemeClr val="accent1"/>
                </a:solidFill>
                <a:latin typeface="Barlow Light"/>
                <a:ea typeface="Barlow Light"/>
                <a:cs typeface="Barlow Light"/>
                <a:sym typeface="Barlow Light"/>
              </a:rPr>
              <a:t>for the purpose of writing the report, and the recordings deleted afterwards.</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15000"/>
              </a:lnSpc>
              <a:spcBef>
                <a:spcPts val="1300"/>
              </a:spcBef>
              <a:spcAft>
                <a:spcPts val="130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Attendees who are joining as observers please </a:t>
            </a:r>
            <a:r>
              <a:rPr b="1" i="0" lang="en-GB" sz="2000" u="none" cap="none" strike="noStrike">
                <a:solidFill>
                  <a:schemeClr val="accent1"/>
                </a:solidFill>
                <a:latin typeface="Barlow"/>
                <a:ea typeface="Barlow"/>
                <a:cs typeface="Barlow"/>
                <a:sym typeface="Barlow"/>
              </a:rPr>
              <a:t>edit their names and note OBS_</a:t>
            </a:r>
            <a:r>
              <a:rPr b="0" i="0" lang="en-GB" sz="2000" u="none" cap="none" strike="noStrike">
                <a:solidFill>
                  <a:schemeClr val="accent1"/>
                </a:solidFill>
                <a:latin typeface="Barlow Light"/>
                <a:ea typeface="Barlow Light"/>
                <a:cs typeface="Barlow Light"/>
                <a:sym typeface="Barlow Light"/>
              </a:rPr>
              <a:t> in front of their name.</a:t>
            </a:r>
            <a:endParaRPr b="0" i="1" sz="2000" u="none" cap="none" strike="noStrike">
              <a:solidFill>
                <a:schemeClr val="accent1"/>
              </a:solidFill>
              <a:highlight>
                <a:srgbClr val="FFFFFF"/>
              </a:highlight>
              <a:latin typeface="Barlow Light"/>
              <a:ea typeface="Barlow Light"/>
              <a:cs typeface="Barlow Light"/>
              <a:sym typeface="Barlow Light"/>
            </a:endParaRPr>
          </a:p>
        </p:txBody>
      </p:sp>
      <p:sp>
        <p:nvSpPr>
          <p:cNvPr id="309" name="Google Shape;309;g20848e50af1_0_2"/>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OCG-15 Etiquette</a:t>
            </a:r>
            <a:endParaRPr/>
          </a:p>
        </p:txBody>
      </p:sp>
      <p:pic>
        <p:nvPicPr>
          <p:cNvPr id="310" name="Google Shape;310;g20848e50af1_0_2"/>
          <p:cNvPicPr preferRelativeResize="0"/>
          <p:nvPr/>
        </p:nvPicPr>
        <p:blipFill rotWithShape="1">
          <a:blip r:embed="rId3">
            <a:alphaModFix/>
          </a:blip>
          <a:srcRect b="0" l="25057" r="33783" t="0"/>
          <a:stretch/>
        </p:blipFill>
        <p:spPr>
          <a:xfrm>
            <a:off x="8428499" y="0"/>
            <a:ext cx="3763502" cy="68580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24470b247ac_0_253"/>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extLst>
                  <a:ext uri="http://customooxmlschemas.google.com/">
                    <go:slidesCustomData xmlns:go="http://customooxmlschemas.google.com/" textRoundtripDataId="2"/>
                  </a:ext>
                </a:extLst>
              </a:rPr>
              <a:t>Potential actions</a:t>
            </a:r>
            <a:r>
              <a:rPr lang="en-GB"/>
              <a:t> </a:t>
            </a:r>
            <a:r>
              <a:rPr lang="en-GB">
                <a:solidFill>
                  <a:srgbClr val="FF0000"/>
                </a:solidFill>
              </a:rPr>
              <a:t> (to be updated)</a:t>
            </a:r>
            <a:endParaRPr>
              <a:solidFill>
                <a:srgbClr val="FF0000"/>
              </a:solidFill>
            </a:endParaRPr>
          </a:p>
          <a:p>
            <a:pPr indent="0" lvl="0" marL="0" rtl="0" algn="l">
              <a:lnSpc>
                <a:spcPct val="85000"/>
              </a:lnSpc>
              <a:spcBef>
                <a:spcPts val="0"/>
              </a:spcBef>
              <a:spcAft>
                <a:spcPts val="0"/>
              </a:spcAft>
              <a:buClr>
                <a:schemeClr val="accent1"/>
              </a:buClr>
              <a:buSzPts val="1800"/>
              <a:buNone/>
            </a:pPr>
            <a:r>
              <a:t/>
            </a:r>
            <a:endParaRPr b="0"/>
          </a:p>
        </p:txBody>
      </p:sp>
      <p:sp>
        <p:nvSpPr>
          <p:cNvPr id="486" name="Google Shape;486;g24470b247ac_0_253"/>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87" name="Google Shape;487;g24470b247ac_0_253"/>
          <p:cNvSpPr txBox="1"/>
          <p:nvPr>
            <p:ph idx="1" type="body"/>
          </p:nvPr>
        </p:nvSpPr>
        <p:spPr>
          <a:xfrm>
            <a:off x="720725" y="1435675"/>
            <a:ext cx="6895500" cy="4628700"/>
          </a:xfrm>
          <a:prstGeom prst="rect">
            <a:avLst/>
          </a:prstGeom>
          <a:noFill/>
          <a:ln>
            <a:noFill/>
          </a:ln>
        </p:spPr>
        <p:txBody>
          <a:bodyPr anchorCtr="0" anchor="t" bIns="0" lIns="0" spcFirstLastPara="1" rIns="0" wrap="square" tIns="0">
            <a:noAutofit/>
          </a:bodyPr>
          <a:lstStyle/>
          <a:p>
            <a:pPr indent="-403350" lvl="0" marL="540000" rtl="0" algn="l">
              <a:lnSpc>
                <a:spcPct val="115000"/>
              </a:lnSpc>
              <a:spcBef>
                <a:spcPts val="0"/>
              </a:spcBef>
              <a:spcAft>
                <a:spcPts val="0"/>
              </a:spcAft>
              <a:buClr>
                <a:schemeClr val="accent1"/>
              </a:buClr>
              <a:buSzPts val="2100"/>
              <a:buFont typeface="Barlow Light"/>
              <a:buChar char="●"/>
            </a:pPr>
            <a:r>
              <a:rPr lang="en-GB" sz="1900">
                <a:solidFill>
                  <a:schemeClr val="accent1"/>
                </a:solidFill>
                <a:latin typeface="Barlow Light"/>
                <a:ea typeface="Barlow Light"/>
                <a:cs typeface="Barlow Light"/>
                <a:sym typeface="Barlow Light"/>
              </a:rPr>
              <a:t>Adoption of the OCG</a:t>
            </a:r>
            <a:r>
              <a:rPr b="1" lang="en-GB" sz="1900">
                <a:solidFill>
                  <a:schemeClr val="accent1"/>
                </a:solidFill>
                <a:latin typeface="Barlow"/>
                <a:ea typeface="Barlow"/>
                <a:cs typeface="Barlow"/>
                <a:sym typeface="Barlow"/>
              </a:rPr>
              <a:t> data strategy </a:t>
            </a:r>
            <a:r>
              <a:rPr lang="en-GB" sz="1900">
                <a:solidFill>
                  <a:schemeClr val="accent1"/>
                </a:solidFill>
                <a:latin typeface="Barlow Light"/>
                <a:ea typeface="Barlow Light"/>
                <a:cs typeface="Barlow Light"/>
                <a:sym typeface="Barlow Light"/>
              </a:rPr>
              <a:t>development, network reporting (eg via report card), &amp; Best Practices</a:t>
            </a:r>
            <a:endParaRPr sz="1900">
              <a:solidFill>
                <a:schemeClr val="accent1"/>
              </a:solidFill>
              <a:latin typeface="Barlow Light"/>
              <a:ea typeface="Barlow Light"/>
              <a:cs typeface="Barlow Light"/>
              <a:sym typeface="Barlow Light"/>
            </a:endParaRPr>
          </a:p>
          <a:p>
            <a:pPr indent="-403350" lvl="0" marL="540000" rtl="0" algn="l">
              <a:lnSpc>
                <a:spcPct val="115000"/>
              </a:lnSpc>
              <a:spcBef>
                <a:spcPts val="1000"/>
              </a:spcBef>
              <a:spcAft>
                <a:spcPts val="0"/>
              </a:spcAft>
              <a:buClr>
                <a:schemeClr val="accent1"/>
              </a:buClr>
              <a:buSzPts val="2100"/>
              <a:buFont typeface="Barlow Light"/>
              <a:buChar char="●"/>
            </a:pPr>
            <a:r>
              <a:rPr lang="en-GB" sz="1900">
                <a:solidFill>
                  <a:schemeClr val="accent1"/>
                </a:solidFill>
                <a:latin typeface="Barlow Light"/>
                <a:ea typeface="Barlow Light"/>
                <a:cs typeface="Barlow Light"/>
                <a:sym typeface="Barlow Light"/>
              </a:rPr>
              <a:t>Networks, panels, and UND actions </a:t>
            </a:r>
            <a:r>
              <a:rPr lang="en-GB" sz="1900">
                <a:solidFill>
                  <a:schemeClr val="accent1"/>
                </a:solidFill>
                <a:latin typeface="Barlow Light"/>
                <a:ea typeface="Barlow Light"/>
                <a:cs typeface="Barlow Light"/>
                <a:sym typeface="Barlow Light"/>
                <a:extLst>
                  <a:ext uri="http://customooxmlschemas.google.com/">
                    <go:slidesCustomData xmlns:go="http://customooxmlschemas.google.com/" textRoundtripDataId="3"/>
                  </a:ext>
                </a:extLst>
              </a:rPr>
              <a:t>to work with modelers to catalyze studies for</a:t>
            </a:r>
            <a:r>
              <a:rPr lang="en-GB" sz="1900">
                <a:solidFill>
                  <a:schemeClr val="accent1"/>
                </a:solidFill>
                <a:latin typeface="Barlow Light"/>
                <a:ea typeface="Barlow Light"/>
                <a:cs typeface="Barlow Light"/>
                <a:sym typeface="Barlow Light"/>
                <a:extLst>
                  <a:ext uri="http://customooxmlschemas.google.com/">
                    <go:slidesCustomData xmlns:go="http://customooxmlschemas.google.com/" textRoundtripDataId="4"/>
                  </a:ext>
                </a:extLst>
              </a:rPr>
              <a:t> </a:t>
            </a:r>
            <a:r>
              <a:rPr b="1" lang="en-GB" sz="1900">
                <a:solidFill>
                  <a:schemeClr val="accent1"/>
                </a:solidFill>
                <a:latin typeface="Barlow"/>
                <a:ea typeface="Barlow"/>
                <a:cs typeface="Barlow"/>
                <a:sym typeface="Barlow"/>
                <a:extLst>
                  <a:ext uri="http://customooxmlschemas.google.com/">
                    <go:slidesCustomData xmlns:go="http://customooxmlschemas.google.com/" textRoundtripDataId="5"/>
                  </a:ext>
                </a:extLst>
              </a:rPr>
              <a:t>WMO Impacts Workshop in 2024</a:t>
            </a:r>
            <a:r>
              <a:rPr lang="en-GB" sz="1900">
                <a:solidFill>
                  <a:schemeClr val="accent1"/>
                </a:solidFill>
                <a:latin typeface="Barlow Light"/>
                <a:ea typeface="Barlow Light"/>
                <a:cs typeface="Barlow Light"/>
                <a:sym typeface="Barlow Light"/>
                <a:extLst>
                  <a:ext uri="http://customooxmlschemas.google.com/">
                    <go:slidesCustomData xmlns:go="http://customooxmlschemas.google.com/" textRoundtripDataId="6"/>
                  </a:ext>
                </a:extLst>
              </a:rPr>
              <a:t>. </a:t>
            </a:r>
            <a:r>
              <a:rPr lang="en-GB" sz="1900">
                <a:solidFill>
                  <a:schemeClr val="accent1"/>
                </a:solidFill>
                <a:latin typeface="Barlow Light"/>
                <a:ea typeface="Barlow Light"/>
                <a:cs typeface="Barlow Light"/>
                <a:sym typeface="Barlow Light"/>
              </a:rPr>
              <a:t>Do we need a complementary workshop to fill in gaps?</a:t>
            </a:r>
            <a:endParaRPr sz="1900">
              <a:solidFill>
                <a:schemeClr val="accent1"/>
              </a:solidFill>
              <a:latin typeface="Barlow Light"/>
              <a:ea typeface="Barlow Light"/>
              <a:cs typeface="Barlow Light"/>
              <a:sym typeface="Barlow Light"/>
            </a:endParaRPr>
          </a:p>
          <a:p>
            <a:pPr indent="-403350" lvl="0" marL="540000" rtl="0" algn="l">
              <a:lnSpc>
                <a:spcPct val="115000"/>
              </a:lnSpc>
              <a:spcBef>
                <a:spcPts val="1000"/>
              </a:spcBef>
              <a:spcAft>
                <a:spcPts val="0"/>
              </a:spcAft>
              <a:buClr>
                <a:schemeClr val="accent1"/>
              </a:buClr>
              <a:buSzPts val="2100"/>
              <a:buFont typeface="Barlow Light"/>
              <a:buChar char="●"/>
            </a:pPr>
            <a:r>
              <a:rPr lang="en-GB" sz="1900">
                <a:solidFill>
                  <a:schemeClr val="accent1"/>
                </a:solidFill>
                <a:latin typeface="Barlow Light"/>
                <a:ea typeface="Barlow Light"/>
                <a:cs typeface="Barlow Light"/>
                <a:sym typeface="Barlow Light"/>
              </a:rPr>
              <a:t>We need a process across GOOS to </a:t>
            </a:r>
            <a:r>
              <a:rPr b="1" lang="en-GB" sz="1900">
                <a:solidFill>
                  <a:schemeClr val="accent1"/>
                </a:solidFill>
                <a:latin typeface="Barlow"/>
                <a:ea typeface="Barlow"/>
                <a:cs typeface="Barlow"/>
                <a:sym typeface="Barlow"/>
              </a:rPr>
              <a:t>assess readiness</a:t>
            </a:r>
            <a:r>
              <a:rPr lang="en-GB" sz="1900">
                <a:solidFill>
                  <a:schemeClr val="accent1"/>
                </a:solidFill>
                <a:latin typeface="Barlow Light"/>
                <a:ea typeface="Barlow Light"/>
                <a:cs typeface="Barlow Light"/>
                <a:sym typeface="Barlow Light"/>
              </a:rPr>
              <a:t> and </a:t>
            </a:r>
            <a:r>
              <a:rPr b="1" lang="en-GB" sz="1900">
                <a:solidFill>
                  <a:schemeClr val="accent1"/>
                </a:solidFill>
                <a:latin typeface="Barlow"/>
                <a:ea typeface="Barlow"/>
                <a:cs typeface="Barlow"/>
                <a:sym typeface="Barlow"/>
              </a:rPr>
              <a:t>prioritize observing </a:t>
            </a:r>
            <a:r>
              <a:rPr lang="en-GB" sz="1900">
                <a:solidFill>
                  <a:schemeClr val="accent1"/>
                </a:solidFill>
                <a:latin typeface="Barlow Light"/>
                <a:ea typeface="Barlow Light"/>
                <a:cs typeface="Barlow Light"/>
                <a:sym typeface="Barlow Light"/>
              </a:rPr>
              <a:t>actions (e.g., new networks, invest in advancing TRLs).</a:t>
            </a:r>
            <a:endParaRPr sz="1900">
              <a:solidFill>
                <a:schemeClr val="accent1"/>
              </a:solidFill>
              <a:latin typeface="Barlow Light"/>
              <a:ea typeface="Barlow Light"/>
              <a:cs typeface="Barlow Light"/>
              <a:sym typeface="Barlow Light"/>
            </a:endParaRPr>
          </a:p>
          <a:p>
            <a:pPr indent="-403350" lvl="0" marL="540000" rtl="0" algn="l">
              <a:lnSpc>
                <a:spcPct val="115000"/>
              </a:lnSpc>
              <a:spcBef>
                <a:spcPts val="1000"/>
              </a:spcBef>
              <a:spcAft>
                <a:spcPts val="1000"/>
              </a:spcAft>
              <a:buClr>
                <a:schemeClr val="accent1"/>
              </a:buClr>
              <a:buSzPts val="2100"/>
              <a:buFont typeface="Barlow Light"/>
              <a:buChar char="●"/>
            </a:pPr>
            <a:r>
              <a:rPr lang="en-GB" sz="1900">
                <a:solidFill>
                  <a:schemeClr val="accent1"/>
                </a:solidFill>
                <a:latin typeface="Barlow Light"/>
                <a:ea typeface="Barlow Light"/>
                <a:cs typeface="Barlow Light"/>
                <a:sym typeface="Barlow Light"/>
              </a:rPr>
              <a:t>Establish a </a:t>
            </a:r>
            <a:r>
              <a:rPr b="1" lang="en-GB" sz="1900">
                <a:solidFill>
                  <a:schemeClr val="accent1"/>
                </a:solidFill>
                <a:latin typeface="Barlow"/>
                <a:ea typeface="Barlow"/>
                <a:cs typeface="Barlow"/>
                <a:sym typeface="Barlow"/>
              </a:rPr>
              <a:t>Task Team</a:t>
            </a:r>
            <a:r>
              <a:rPr lang="en-GB" sz="1900">
                <a:solidFill>
                  <a:schemeClr val="accent1"/>
                </a:solidFill>
                <a:latin typeface="Barlow Light"/>
                <a:ea typeface="Barlow Light"/>
                <a:cs typeface="Barlow Light"/>
                <a:sym typeface="Barlow Light"/>
              </a:rPr>
              <a:t> to refine metrics of readiness and maturity of networks</a:t>
            </a:r>
            <a:endParaRPr sz="1900">
              <a:solidFill>
                <a:schemeClr val="accent1"/>
              </a:solidFill>
              <a:latin typeface="Barlow Light"/>
              <a:ea typeface="Barlow Light"/>
              <a:cs typeface="Barlow Light"/>
              <a:sym typeface="Barlow Light"/>
            </a:endParaRPr>
          </a:p>
        </p:txBody>
      </p:sp>
      <p:pic>
        <p:nvPicPr>
          <p:cNvPr id="488" name="Google Shape;488;g24470b247ac_0_253"/>
          <p:cNvPicPr preferRelativeResize="0"/>
          <p:nvPr/>
        </p:nvPicPr>
        <p:blipFill rotWithShape="1">
          <a:blip r:embed="rId3">
            <a:alphaModFix/>
          </a:blip>
          <a:srcRect b="0" l="50741" r="9106" t="0"/>
          <a:stretch/>
        </p:blipFill>
        <p:spPr>
          <a:xfrm>
            <a:off x="8428500" y="0"/>
            <a:ext cx="4146427" cy="685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0848e50af1_0_7"/>
          <p:cNvSpPr txBox="1"/>
          <p:nvPr/>
        </p:nvSpPr>
        <p:spPr>
          <a:xfrm>
            <a:off x="720725" y="1423250"/>
            <a:ext cx="7400100" cy="4416000"/>
          </a:xfrm>
          <a:prstGeom prst="rect">
            <a:avLst/>
          </a:prstGeom>
          <a:noFill/>
          <a:ln>
            <a:noFill/>
          </a:ln>
        </p:spPr>
        <p:txBody>
          <a:bodyPr anchorCtr="0" anchor="t" bIns="45700" lIns="91425" spcFirstLastPara="1" rIns="91425" wrap="square" tIns="45700">
            <a:noAutofit/>
          </a:bodyPr>
          <a:lstStyle/>
          <a:p>
            <a:pPr indent="-397000" lvl="0" marL="540000" marR="0" rtl="0" algn="l">
              <a:lnSpc>
                <a:spcPct val="115000"/>
              </a:lnSpc>
              <a:spcBef>
                <a:spcPts val="0"/>
              </a:spcBef>
              <a:spcAft>
                <a:spcPts val="0"/>
              </a:spcAft>
              <a:buClr>
                <a:schemeClr val="accent1"/>
              </a:buClr>
              <a:buSzPts val="2000"/>
              <a:buFont typeface="Quattrocento Sans"/>
              <a:buChar char="●"/>
            </a:pPr>
            <a:r>
              <a:rPr b="1" i="0" lang="en-GB" sz="2000" u="none" cap="none" strike="noStrike">
                <a:solidFill>
                  <a:schemeClr val="accent1"/>
                </a:solidFill>
                <a:highlight>
                  <a:srgbClr val="FFFFFF"/>
                </a:highlight>
                <a:latin typeface="Barlow"/>
                <a:ea typeface="Barlow"/>
                <a:cs typeface="Barlow"/>
                <a:sym typeface="Barlow"/>
              </a:rPr>
              <a:t>Meeting time: </a:t>
            </a:r>
            <a:r>
              <a:rPr lang="en-GB" sz="2000">
                <a:solidFill>
                  <a:schemeClr val="accent1"/>
                </a:solidFill>
                <a:highlight>
                  <a:srgbClr val="FFFFFF"/>
                </a:highlight>
                <a:latin typeface="Barlow Light"/>
                <a:ea typeface="Barlow Light"/>
                <a:cs typeface="Barlow Light"/>
                <a:sym typeface="Barlow Light"/>
              </a:rPr>
              <a:t>Mo-Thur</a:t>
            </a:r>
            <a:r>
              <a:rPr b="0" i="0" lang="en-GB" sz="2000" u="none" cap="none" strike="noStrike">
                <a:solidFill>
                  <a:schemeClr val="accent1"/>
                </a:solidFill>
                <a:highlight>
                  <a:srgbClr val="FFFFFF"/>
                </a:highlight>
                <a:latin typeface="Barlow Light"/>
                <a:ea typeface="Barlow Light"/>
                <a:cs typeface="Barlow Light"/>
                <a:sym typeface="Barlow Light"/>
              </a:rPr>
              <a:t> -  </a:t>
            </a:r>
            <a:r>
              <a:rPr b="1" lang="en-GB" sz="2000">
                <a:solidFill>
                  <a:schemeClr val="accent1"/>
                </a:solidFill>
                <a:highlight>
                  <a:schemeClr val="lt1"/>
                </a:highlight>
                <a:latin typeface="Barlow"/>
                <a:ea typeface="Barlow"/>
                <a:cs typeface="Barlow"/>
                <a:sym typeface="Barlow"/>
              </a:rPr>
              <a:t>9</a:t>
            </a:r>
            <a:r>
              <a:rPr b="1" i="0" lang="en-GB" sz="2000" u="none" cap="none" strike="noStrike">
                <a:solidFill>
                  <a:schemeClr val="accent1"/>
                </a:solidFill>
                <a:highlight>
                  <a:schemeClr val="lt1"/>
                </a:highlight>
                <a:latin typeface="Barlow"/>
                <a:ea typeface="Barlow"/>
                <a:cs typeface="Barlow"/>
                <a:sym typeface="Barlow"/>
              </a:rPr>
              <a:t> - 17:30 pm </a:t>
            </a:r>
            <a:r>
              <a:rPr b="1" lang="en-GB" sz="2000">
                <a:solidFill>
                  <a:schemeClr val="accent1"/>
                </a:solidFill>
                <a:highlight>
                  <a:schemeClr val="lt1"/>
                </a:highlight>
                <a:latin typeface="Barlow"/>
                <a:ea typeface="Barlow"/>
                <a:cs typeface="Barlow"/>
                <a:sym typeface="Barlow"/>
              </a:rPr>
              <a:t>PST</a:t>
            </a:r>
            <a:r>
              <a:rPr lang="en-GB" sz="2000">
                <a:solidFill>
                  <a:schemeClr val="accent1"/>
                </a:solidFill>
                <a:highlight>
                  <a:schemeClr val="lt1"/>
                </a:highlight>
                <a:latin typeface="Barlow"/>
                <a:ea typeface="Barlow"/>
                <a:cs typeface="Barlow"/>
                <a:sym typeface="Barlow"/>
              </a:rPr>
              <a:t>, Fri - </a:t>
            </a:r>
            <a:r>
              <a:rPr b="1" lang="en-GB" sz="2000">
                <a:solidFill>
                  <a:schemeClr val="accent1"/>
                </a:solidFill>
                <a:highlight>
                  <a:schemeClr val="lt1"/>
                </a:highlight>
                <a:latin typeface="Barlow"/>
                <a:ea typeface="Barlow"/>
                <a:cs typeface="Barlow"/>
                <a:sym typeface="Barlow"/>
              </a:rPr>
              <a:t>9 - 12 pm PST</a:t>
            </a:r>
            <a:endParaRPr b="1" i="0" sz="2000" u="none" cap="none" strike="noStrike">
              <a:solidFill>
                <a:schemeClr val="accent1"/>
              </a:solidFill>
              <a:highlight>
                <a:srgbClr val="FFFFFF"/>
              </a:highlight>
              <a:latin typeface="Barlow"/>
              <a:ea typeface="Barlow"/>
              <a:cs typeface="Barlow"/>
              <a:sym typeface="Barlow"/>
            </a:endParaRPr>
          </a:p>
          <a:p>
            <a:pPr indent="-403225" lvl="0" marL="540000" marR="0" rtl="0" algn="l">
              <a:lnSpc>
                <a:spcPct val="115000"/>
              </a:lnSpc>
              <a:spcBef>
                <a:spcPts val="1000"/>
              </a:spcBef>
              <a:spcAft>
                <a:spcPts val="0"/>
              </a:spcAft>
              <a:buClr>
                <a:schemeClr val="accent1"/>
              </a:buClr>
              <a:buSzPts val="2000"/>
              <a:buFont typeface="Barlow Light"/>
              <a:buChar char="●"/>
            </a:pPr>
            <a:r>
              <a:rPr b="1" i="0" lang="en-GB" sz="2000" u="sng" cap="none" strike="noStrike">
                <a:solidFill>
                  <a:schemeClr val="hlink"/>
                </a:solidFill>
                <a:highlight>
                  <a:srgbClr val="FFFFFF"/>
                </a:highlight>
                <a:latin typeface="Barlow"/>
                <a:ea typeface="Barlow"/>
                <a:cs typeface="Barlow"/>
                <a:sym typeface="Barlow"/>
                <a:hlinkClick r:id="rId3"/>
              </a:rPr>
              <a:t>Annotated Agenda</a:t>
            </a:r>
            <a:r>
              <a:rPr b="0" i="0" lang="en-GB" sz="2000" u="none" cap="none" strike="noStrike">
                <a:solidFill>
                  <a:srgbClr val="3366FF"/>
                </a:solidFill>
                <a:highlight>
                  <a:srgbClr val="FFFFFF"/>
                </a:highlight>
                <a:latin typeface="Barlow Light"/>
                <a:ea typeface="Barlow Light"/>
                <a:cs typeface="Barlow Light"/>
                <a:sym typeface="Barlow Light"/>
              </a:rPr>
              <a:t> </a:t>
            </a:r>
            <a:r>
              <a:rPr b="0" i="0" lang="en-GB" sz="2000" u="none" cap="none" strike="noStrike">
                <a:solidFill>
                  <a:schemeClr val="accent1"/>
                </a:solidFill>
                <a:highlight>
                  <a:srgbClr val="FFFFFF"/>
                </a:highlight>
                <a:latin typeface="Barlow Light"/>
                <a:ea typeface="Barlow Light"/>
                <a:cs typeface="Barlow Light"/>
                <a:sym typeface="Barlow Light"/>
              </a:rPr>
              <a:t>at the bottom of the timetable outlines questions and intended outcomes for each session</a:t>
            </a:r>
            <a:endParaRPr b="0" i="0" sz="2000" u="none" cap="none" strike="noStrike">
              <a:solidFill>
                <a:schemeClr val="accent1"/>
              </a:solidFill>
              <a:highlight>
                <a:srgbClr val="FFFFFF"/>
              </a:highlight>
              <a:latin typeface="Barlow Light"/>
              <a:ea typeface="Barlow Light"/>
              <a:cs typeface="Barlow Light"/>
              <a:sym typeface="Barlow Light"/>
            </a:endParaRPr>
          </a:p>
          <a:p>
            <a:pPr indent="-403225" lvl="0" marL="540000" marR="0" rtl="0" algn="l">
              <a:lnSpc>
                <a:spcPct val="115000"/>
              </a:lnSpc>
              <a:spcBef>
                <a:spcPts val="1300"/>
              </a:spcBef>
              <a:spcAft>
                <a:spcPts val="0"/>
              </a:spcAft>
              <a:buClr>
                <a:schemeClr val="accent1"/>
              </a:buClr>
              <a:buSzPts val="2000"/>
              <a:buFont typeface="Barlow Light"/>
              <a:buChar char="●"/>
            </a:pPr>
            <a:r>
              <a:rPr b="1" i="0" lang="en-GB" sz="2000" u="none" cap="none" strike="noStrike">
                <a:solidFill>
                  <a:schemeClr val="accent1"/>
                </a:solidFill>
                <a:highlight>
                  <a:srgbClr val="FFFFFF"/>
                </a:highlight>
                <a:latin typeface="Barlow"/>
                <a:ea typeface="Barlow"/>
                <a:cs typeface="Barlow"/>
                <a:sym typeface="Barlow"/>
              </a:rPr>
              <a:t>Agenda topic, presenter and materials</a:t>
            </a:r>
            <a:r>
              <a:rPr b="0" i="0" lang="en-GB" sz="2000" u="none" cap="none" strike="noStrike">
                <a:solidFill>
                  <a:schemeClr val="accent1"/>
                </a:solidFill>
                <a:highlight>
                  <a:srgbClr val="FFFFFF"/>
                </a:highlight>
                <a:latin typeface="Barlow Light"/>
                <a:ea typeface="Barlow Light"/>
                <a:cs typeface="Barlow Light"/>
                <a:sym typeface="Barlow Light"/>
              </a:rPr>
              <a:t> are linked in the Agenda and on the </a:t>
            </a:r>
            <a:r>
              <a:rPr b="0" i="0" lang="en-GB" sz="2000" u="sng" cap="none" strike="noStrike">
                <a:solidFill>
                  <a:schemeClr val="hlink"/>
                </a:solidFill>
                <a:highlight>
                  <a:srgbClr val="FFFFFF"/>
                </a:highlight>
                <a:latin typeface="Barlow Light"/>
                <a:ea typeface="Barlow Light"/>
                <a:cs typeface="Barlow Light"/>
                <a:sym typeface="Barlow Light"/>
                <a:hlinkClick r:id="rId4"/>
              </a:rPr>
              <a:t>OCG-1</a:t>
            </a:r>
            <a:r>
              <a:rPr lang="en-GB" sz="2000" u="sng">
                <a:solidFill>
                  <a:schemeClr val="hlink"/>
                </a:solidFill>
                <a:highlight>
                  <a:srgbClr val="FFFFFF"/>
                </a:highlight>
                <a:latin typeface="Barlow Light"/>
                <a:ea typeface="Barlow Light"/>
                <a:cs typeface="Barlow Light"/>
                <a:sym typeface="Barlow Light"/>
                <a:hlinkClick r:id="rId5"/>
              </a:rPr>
              <a:t>5</a:t>
            </a:r>
            <a:r>
              <a:rPr b="0" i="0" lang="en-GB" sz="2000" u="sng" cap="none" strike="noStrike">
                <a:solidFill>
                  <a:schemeClr val="hlink"/>
                </a:solidFill>
                <a:highlight>
                  <a:srgbClr val="FFFFFF"/>
                </a:highlight>
                <a:latin typeface="Barlow Light"/>
                <a:ea typeface="Barlow Light"/>
                <a:cs typeface="Barlow Light"/>
                <a:sym typeface="Barlow Light"/>
                <a:hlinkClick r:id="rId6"/>
              </a:rPr>
              <a:t> website</a:t>
            </a:r>
            <a:endParaRPr b="0" i="0" sz="2000" u="none" cap="none" strike="noStrike">
              <a:solidFill>
                <a:srgbClr val="157FD2"/>
              </a:solidFill>
              <a:highlight>
                <a:srgbClr val="FFFFFF"/>
              </a:highlight>
              <a:latin typeface="Barlow Light"/>
              <a:ea typeface="Barlow Light"/>
              <a:cs typeface="Barlow Light"/>
              <a:sym typeface="Barlow Light"/>
            </a:endParaRPr>
          </a:p>
          <a:p>
            <a:pPr indent="-403225" lvl="0" marL="540000" marR="0" rtl="0" algn="l">
              <a:lnSpc>
                <a:spcPct val="115000"/>
              </a:lnSpc>
              <a:spcBef>
                <a:spcPts val="1300"/>
              </a:spcBef>
              <a:spcAft>
                <a:spcPts val="0"/>
              </a:spcAft>
              <a:buClr>
                <a:schemeClr val="accent1"/>
              </a:buClr>
              <a:buSzPts val="2000"/>
              <a:buFont typeface="Barlow Light"/>
              <a:buChar char="●"/>
            </a:pPr>
            <a:r>
              <a:rPr b="1" lang="en-GB" sz="2000" u="sng">
                <a:solidFill>
                  <a:schemeClr val="hlink"/>
                </a:solidFill>
                <a:highlight>
                  <a:srgbClr val="FFFFFF"/>
                </a:highlight>
                <a:latin typeface="Barlow"/>
                <a:ea typeface="Barlow"/>
                <a:cs typeface="Barlow"/>
                <a:sym typeface="Barlow"/>
                <a:hlinkClick r:id="rId7"/>
              </a:rPr>
              <a:t>Notes and Key points</a:t>
            </a:r>
            <a:r>
              <a:rPr lang="en-GB" sz="2000">
                <a:solidFill>
                  <a:schemeClr val="accent1"/>
                </a:solidFill>
                <a:highlight>
                  <a:srgbClr val="FFFFFF"/>
                </a:highlight>
                <a:latin typeface="Barlow Light"/>
                <a:ea typeface="Barlow Light"/>
                <a:cs typeface="Barlow Light"/>
                <a:sym typeface="Barlow Light"/>
              </a:rPr>
              <a:t> </a:t>
            </a:r>
            <a:r>
              <a:rPr b="0" i="0" lang="en-GB" sz="2000" u="none" cap="none" strike="noStrike">
                <a:solidFill>
                  <a:schemeClr val="accent1"/>
                </a:solidFill>
                <a:highlight>
                  <a:srgbClr val="FFFFFF"/>
                </a:highlight>
                <a:latin typeface="Barlow Light"/>
                <a:ea typeface="Barlow Light"/>
                <a:cs typeface="Barlow Light"/>
                <a:sym typeface="Barlow Light"/>
              </a:rPr>
              <a:t>will be recorded and reviewed daily</a:t>
            </a:r>
            <a:endParaRPr b="0" i="0" sz="2000" u="none" cap="none" strike="noStrike">
              <a:solidFill>
                <a:schemeClr val="accent1"/>
              </a:solidFill>
              <a:highlight>
                <a:srgbClr val="FFFFFF"/>
              </a:highlight>
              <a:latin typeface="Barlow Light"/>
              <a:ea typeface="Barlow Light"/>
              <a:cs typeface="Barlow Light"/>
              <a:sym typeface="Barlow Light"/>
            </a:endParaRPr>
          </a:p>
          <a:p>
            <a:pPr indent="-403225" lvl="0" marL="540000" marR="0" rtl="0" algn="l">
              <a:lnSpc>
                <a:spcPct val="115000"/>
              </a:lnSpc>
              <a:spcBef>
                <a:spcPts val="1300"/>
              </a:spcBef>
              <a:spcAft>
                <a:spcPts val="0"/>
              </a:spcAft>
              <a:buClr>
                <a:schemeClr val="accent1"/>
              </a:buClr>
              <a:buSzPts val="2000"/>
              <a:buFont typeface="Barlow"/>
              <a:buChar char="●"/>
            </a:pPr>
            <a:r>
              <a:rPr b="1" i="0" lang="en-GB" sz="2000" u="none" cap="none" strike="noStrike">
                <a:solidFill>
                  <a:schemeClr val="accent1"/>
                </a:solidFill>
                <a:highlight>
                  <a:srgbClr val="FFFFFF"/>
                </a:highlight>
                <a:latin typeface="Barlow"/>
                <a:ea typeface="Barlow"/>
                <a:cs typeface="Barlow"/>
                <a:sym typeface="Barlow"/>
              </a:rPr>
              <a:t>Workshops</a:t>
            </a:r>
            <a:endParaRPr b="1" i="0" sz="2000" u="none" cap="none" strike="noStrike">
              <a:solidFill>
                <a:schemeClr val="accent1"/>
              </a:solidFill>
              <a:highlight>
                <a:srgbClr val="FFFFFF"/>
              </a:highlight>
              <a:latin typeface="Barlow"/>
              <a:ea typeface="Barlow"/>
              <a:cs typeface="Barlow"/>
              <a:sym typeface="Barlow"/>
            </a:endParaRPr>
          </a:p>
          <a:p>
            <a:pPr indent="-431800" lvl="1" marL="1219200" marR="0" rtl="0" algn="l">
              <a:lnSpc>
                <a:spcPct val="115000"/>
              </a:lnSpc>
              <a:spcBef>
                <a:spcPts val="0"/>
              </a:spcBef>
              <a:spcAft>
                <a:spcPts val="0"/>
              </a:spcAft>
              <a:buClr>
                <a:schemeClr val="accent1"/>
              </a:buClr>
              <a:buSzPts val="2000"/>
              <a:buFont typeface="Barlow Light"/>
              <a:buChar char="○"/>
            </a:pPr>
            <a:r>
              <a:rPr lang="en-GB" sz="2000">
                <a:solidFill>
                  <a:schemeClr val="accent1"/>
                </a:solidFill>
                <a:highlight>
                  <a:srgbClr val="FFFFFF"/>
                </a:highlight>
                <a:latin typeface="Barlow Light"/>
                <a:ea typeface="Barlow Light"/>
                <a:cs typeface="Barlow Light"/>
                <a:sym typeface="Barlow Light"/>
              </a:rPr>
              <a:t>Best Practices at Ocean Networks Canada</a:t>
            </a:r>
            <a:r>
              <a:rPr b="0" i="0" lang="en-GB" sz="2000" u="none" cap="none" strike="noStrike">
                <a:solidFill>
                  <a:schemeClr val="accent1"/>
                </a:solidFill>
                <a:highlight>
                  <a:srgbClr val="FFFFFF"/>
                </a:highlight>
                <a:latin typeface="Barlow Light"/>
                <a:ea typeface="Barlow Light"/>
                <a:cs typeface="Barlow Light"/>
                <a:sym typeface="Barlow Light"/>
              </a:rPr>
              <a:t> -</a:t>
            </a:r>
            <a:r>
              <a:rPr lang="en-GB" sz="2000">
                <a:solidFill>
                  <a:schemeClr val="accent1"/>
                </a:solidFill>
                <a:highlight>
                  <a:srgbClr val="FFFFFF"/>
                </a:highlight>
                <a:latin typeface="Barlow Light"/>
                <a:ea typeface="Barlow Light"/>
                <a:cs typeface="Barlow Light"/>
                <a:sym typeface="Barlow Light"/>
              </a:rPr>
              <a:t> May 14</a:t>
            </a:r>
            <a:endParaRPr b="0" i="0" sz="2000" u="none" cap="none" strike="noStrike">
              <a:solidFill>
                <a:schemeClr val="accent1"/>
              </a:solidFill>
              <a:highlight>
                <a:srgbClr val="FFFFFF"/>
              </a:highlight>
              <a:latin typeface="Barlow Light"/>
              <a:ea typeface="Barlow Light"/>
              <a:cs typeface="Barlow Light"/>
              <a:sym typeface="Barlow Light"/>
            </a:endParaRPr>
          </a:p>
          <a:p>
            <a:pPr indent="-431800" lvl="1" marL="1219200" marR="0" rtl="0" algn="l">
              <a:lnSpc>
                <a:spcPct val="115000"/>
              </a:lnSpc>
              <a:spcBef>
                <a:spcPts val="0"/>
              </a:spcBef>
              <a:spcAft>
                <a:spcPts val="0"/>
              </a:spcAft>
              <a:buClr>
                <a:schemeClr val="accent1"/>
              </a:buClr>
              <a:buSzPts val="2000"/>
              <a:buFont typeface="Barlow Light"/>
              <a:buChar char="○"/>
            </a:pPr>
            <a:r>
              <a:rPr lang="en-GB" sz="2000">
                <a:solidFill>
                  <a:schemeClr val="accent1"/>
                </a:solidFill>
                <a:highlight>
                  <a:srgbClr val="FFFFFF"/>
                </a:highlight>
                <a:latin typeface="Barlow Light"/>
                <a:ea typeface="Barlow Light"/>
                <a:cs typeface="Barlow Light"/>
                <a:sym typeface="Barlow Light"/>
              </a:rPr>
              <a:t>WIS 2.0 </a:t>
            </a:r>
            <a:r>
              <a:rPr b="0" i="0" lang="en-GB" sz="2000" u="none" cap="none" strike="noStrike">
                <a:solidFill>
                  <a:schemeClr val="accent1"/>
                </a:solidFill>
                <a:highlight>
                  <a:srgbClr val="FFFFFF"/>
                </a:highlight>
                <a:latin typeface="Barlow Light"/>
                <a:ea typeface="Barlow Light"/>
                <a:cs typeface="Barlow Light"/>
                <a:sym typeface="Barlow Light"/>
              </a:rPr>
              <a:t>- </a:t>
            </a:r>
            <a:r>
              <a:rPr lang="en-GB" sz="2000">
                <a:solidFill>
                  <a:schemeClr val="accent1"/>
                </a:solidFill>
                <a:highlight>
                  <a:srgbClr val="FFFFFF"/>
                </a:highlight>
                <a:latin typeface="Barlow Light"/>
                <a:ea typeface="Barlow Light"/>
                <a:cs typeface="Barlow Light"/>
                <a:sym typeface="Barlow Light"/>
              </a:rPr>
              <a:t>May 13</a:t>
            </a:r>
            <a:endParaRPr b="0" i="0" sz="2000" u="none" cap="none" strike="noStrike">
              <a:solidFill>
                <a:schemeClr val="accent1"/>
              </a:solidFill>
              <a:highlight>
                <a:srgbClr val="FFFFFF"/>
              </a:highlight>
              <a:latin typeface="Barlow Light"/>
              <a:ea typeface="Barlow Light"/>
              <a:cs typeface="Barlow Light"/>
              <a:sym typeface="Barlow Light"/>
            </a:endParaRPr>
          </a:p>
          <a:p>
            <a:pPr indent="-431800" lvl="1" marL="1219200" marR="0" rtl="0" algn="l">
              <a:lnSpc>
                <a:spcPct val="115000"/>
              </a:lnSpc>
              <a:spcBef>
                <a:spcPts val="0"/>
              </a:spcBef>
              <a:spcAft>
                <a:spcPts val="0"/>
              </a:spcAft>
              <a:buClr>
                <a:schemeClr val="accent1"/>
              </a:buClr>
              <a:buSzPts val="2000"/>
              <a:buFont typeface="Barlow Light"/>
              <a:buChar char="○"/>
            </a:pPr>
            <a:r>
              <a:rPr lang="en-GB" sz="2000">
                <a:solidFill>
                  <a:schemeClr val="accent1"/>
                </a:solidFill>
                <a:highlight>
                  <a:srgbClr val="FFFFFF"/>
                </a:highlight>
                <a:latin typeface="Barlow Light"/>
                <a:ea typeface="Barlow Light"/>
                <a:cs typeface="Barlow Light"/>
                <a:sym typeface="Barlow Light"/>
              </a:rPr>
              <a:t>Observing Implementation</a:t>
            </a:r>
            <a:r>
              <a:rPr b="0" i="0" lang="en-GB" sz="2000" u="none" cap="none" strike="noStrike">
                <a:solidFill>
                  <a:schemeClr val="accent1"/>
                </a:solidFill>
                <a:highlight>
                  <a:srgbClr val="FFFFFF"/>
                </a:highlight>
                <a:latin typeface="Barlow Light"/>
                <a:ea typeface="Barlow Light"/>
                <a:cs typeface="Barlow Light"/>
                <a:sym typeface="Barlow Light"/>
              </a:rPr>
              <a:t> - </a:t>
            </a:r>
            <a:r>
              <a:rPr lang="en-GB" sz="2000">
                <a:solidFill>
                  <a:schemeClr val="accent1"/>
                </a:solidFill>
                <a:highlight>
                  <a:srgbClr val="FFFFFF"/>
                </a:highlight>
                <a:latin typeface="Barlow Light"/>
                <a:ea typeface="Barlow Light"/>
                <a:cs typeface="Barlow Light"/>
                <a:sym typeface="Barlow Light"/>
              </a:rPr>
              <a:t>May 15</a:t>
            </a:r>
            <a:endParaRPr b="0" i="0" sz="2000" u="none" cap="none" strike="noStrike">
              <a:solidFill>
                <a:schemeClr val="accent1"/>
              </a:solidFill>
              <a:highlight>
                <a:srgbClr val="FFFFFF"/>
              </a:highlight>
              <a:latin typeface="Barlow Light"/>
              <a:ea typeface="Barlow Light"/>
              <a:cs typeface="Barlow Light"/>
              <a:sym typeface="Barlow Light"/>
            </a:endParaRPr>
          </a:p>
        </p:txBody>
      </p:sp>
      <p:sp>
        <p:nvSpPr>
          <p:cNvPr id="316" name="Google Shape;316;g20848e50af1_0_7"/>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OCG-15 Format</a:t>
            </a:r>
            <a:endParaRPr>
              <a:solidFill>
                <a:srgbClr val="FF0000"/>
              </a:solidFill>
            </a:endParaRPr>
          </a:p>
        </p:txBody>
      </p:sp>
      <p:pic>
        <p:nvPicPr>
          <p:cNvPr id="317" name="Google Shape;317;g20848e50af1_0_7"/>
          <p:cNvPicPr preferRelativeResize="0"/>
          <p:nvPr/>
        </p:nvPicPr>
        <p:blipFill rotWithShape="1">
          <a:blip r:embed="rId8">
            <a:alphaModFix/>
          </a:blip>
          <a:srcRect b="0" l="10597" r="50611" t="0"/>
          <a:stretch/>
        </p:blipFill>
        <p:spPr>
          <a:xfrm>
            <a:off x="8428500" y="0"/>
            <a:ext cx="3763502"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44db7b93c3_0_12"/>
          <p:cNvSpPr txBox="1"/>
          <p:nvPr>
            <p:ph idx="4294967295" type="title"/>
          </p:nvPr>
        </p:nvSpPr>
        <p:spPr>
          <a:xfrm>
            <a:off x="658550" y="2632625"/>
            <a:ext cx="8083500" cy="2653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sz="3300">
                <a:solidFill>
                  <a:schemeClr val="lt1"/>
                </a:solidFill>
                <a:latin typeface="Barlow"/>
                <a:ea typeface="Barlow"/>
                <a:cs typeface="Barlow"/>
                <a:sym typeface="Barlow"/>
              </a:rPr>
              <a:t>Dr. Kate Moran</a:t>
            </a:r>
            <a:r>
              <a:rPr b="0" lang="en-GB" sz="3300">
                <a:solidFill>
                  <a:schemeClr val="lt1"/>
                </a:solidFill>
                <a:latin typeface="Barlow"/>
                <a:ea typeface="Barlow"/>
                <a:cs typeface="Barlow"/>
                <a:sym typeface="Barlow"/>
              </a:rPr>
              <a:t> - President, Ocean Networks Canada at University of Victoria</a:t>
            </a:r>
            <a:endParaRPr b="0" sz="3300">
              <a:solidFill>
                <a:schemeClr val="lt1"/>
              </a:solidFill>
              <a:latin typeface="Barlow"/>
              <a:ea typeface="Barlow"/>
              <a:cs typeface="Barlow"/>
              <a:sym typeface="Barlow"/>
            </a:endParaRPr>
          </a:p>
          <a:p>
            <a:pPr indent="0" lvl="0" marL="0" rtl="0" algn="l">
              <a:lnSpc>
                <a:spcPct val="90000"/>
              </a:lnSpc>
              <a:spcBef>
                <a:spcPts val="0"/>
              </a:spcBef>
              <a:spcAft>
                <a:spcPts val="0"/>
              </a:spcAft>
              <a:buClr>
                <a:schemeClr val="lt1"/>
              </a:buClr>
              <a:buSzPts val="5000"/>
              <a:buFont typeface="Arial"/>
              <a:buNone/>
            </a:pPr>
            <a:r>
              <a:t/>
            </a:r>
            <a:endParaRPr b="0" sz="3300">
              <a:solidFill>
                <a:schemeClr val="lt1"/>
              </a:solidFill>
              <a:latin typeface="Barlow"/>
              <a:ea typeface="Barlow"/>
              <a:cs typeface="Barlow"/>
              <a:sym typeface="Barlow"/>
            </a:endParaRPr>
          </a:p>
          <a:p>
            <a:pPr indent="0" lvl="0" marL="0" rtl="0" algn="l">
              <a:lnSpc>
                <a:spcPct val="90000"/>
              </a:lnSpc>
              <a:spcBef>
                <a:spcPts val="0"/>
              </a:spcBef>
              <a:spcAft>
                <a:spcPts val="0"/>
              </a:spcAft>
              <a:buClr>
                <a:schemeClr val="lt1"/>
              </a:buClr>
              <a:buSzPts val="5000"/>
              <a:buFont typeface="Arial"/>
              <a:buNone/>
            </a:pPr>
            <a:r>
              <a:t/>
            </a:r>
            <a:endParaRPr b="0" sz="3300">
              <a:solidFill>
                <a:schemeClr val="lt1"/>
              </a:solidFill>
              <a:latin typeface="Barlow"/>
              <a:ea typeface="Barlow"/>
              <a:cs typeface="Barlow"/>
              <a:sym typeface="Barlow"/>
            </a:endParaRPr>
          </a:p>
          <a:p>
            <a:pPr indent="0" lvl="0" marL="0" rtl="0" algn="l">
              <a:lnSpc>
                <a:spcPct val="90000"/>
              </a:lnSpc>
              <a:spcBef>
                <a:spcPts val="0"/>
              </a:spcBef>
              <a:spcAft>
                <a:spcPts val="0"/>
              </a:spcAft>
              <a:buClr>
                <a:schemeClr val="lt1"/>
              </a:buClr>
              <a:buSzPts val="5000"/>
              <a:buFont typeface="Arial"/>
              <a:buNone/>
            </a:pPr>
            <a:r>
              <a:rPr lang="en-GB" sz="3300">
                <a:solidFill>
                  <a:schemeClr val="lt1"/>
                </a:solidFill>
                <a:latin typeface="Barlow"/>
                <a:ea typeface="Barlow"/>
                <a:cs typeface="Barlow"/>
                <a:sym typeface="Barlow"/>
              </a:rPr>
              <a:t>Daniela Loock</a:t>
            </a:r>
            <a:r>
              <a:rPr b="0" lang="en-GB" sz="3300">
                <a:solidFill>
                  <a:schemeClr val="lt1"/>
                </a:solidFill>
                <a:latin typeface="Barlow"/>
                <a:ea typeface="Barlow"/>
                <a:cs typeface="Barlow"/>
                <a:sym typeface="Barlow"/>
              </a:rPr>
              <a:t> - Director, Corporate Services at Ocean Networks Canada</a:t>
            </a:r>
            <a:endParaRPr b="0">
              <a:solidFill>
                <a:schemeClr val="lt1"/>
              </a:solidFill>
              <a:latin typeface="Barlow Light"/>
              <a:ea typeface="Barlow Light"/>
              <a:cs typeface="Barlow Light"/>
              <a:sym typeface="Barlow Light"/>
            </a:endParaRPr>
          </a:p>
        </p:txBody>
      </p:sp>
      <p:pic>
        <p:nvPicPr>
          <p:cNvPr id="323" name="Google Shape;323;g244db7b93c3_0_12"/>
          <p:cNvPicPr preferRelativeResize="0"/>
          <p:nvPr/>
        </p:nvPicPr>
        <p:blipFill>
          <a:blip r:embed="rId3">
            <a:alphaModFix/>
          </a:blip>
          <a:stretch>
            <a:fillRect/>
          </a:stretch>
        </p:blipFill>
        <p:spPr>
          <a:xfrm>
            <a:off x="9172775" y="2286375"/>
            <a:ext cx="1652400" cy="1652400"/>
          </a:xfrm>
          <a:prstGeom prst="ellipse">
            <a:avLst/>
          </a:prstGeom>
          <a:noFill/>
          <a:ln>
            <a:noFill/>
          </a:ln>
        </p:spPr>
      </p:pic>
      <p:pic>
        <p:nvPicPr>
          <p:cNvPr id="324" name="Google Shape;324;g244db7b93c3_0_12"/>
          <p:cNvPicPr preferRelativeResize="0"/>
          <p:nvPr/>
        </p:nvPicPr>
        <p:blipFill>
          <a:blip r:embed="rId4">
            <a:alphaModFix/>
          </a:blip>
          <a:stretch>
            <a:fillRect/>
          </a:stretch>
        </p:blipFill>
        <p:spPr>
          <a:xfrm>
            <a:off x="7658925" y="4261050"/>
            <a:ext cx="1652400" cy="1652400"/>
          </a:xfrm>
          <a:prstGeom prst="ellipse">
            <a:avLst/>
          </a:prstGeom>
          <a:noFill/>
          <a:ln>
            <a:noFill/>
          </a:ln>
        </p:spPr>
      </p:pic>
      <p:pic>
        <p:nvPicPr>
          <p:cNvPr id="325" name="Google Shape;325;g244db7b93c3_0_12"/>
          <p:cNvPicPr preferRelativeResize="0"/>
          <p:nvPr/>
        </p:nvPicPr>
        <p:blipFill>
          <a:blip r:embed="rId5">
            <a:alphaModFix/>
          </a:blip>
          <a:stretch>
            <a:fillRect/>
          </a:stretch>
        </p:blipFill>
        <p:spPr>
          <a:xfrm>
            <a:off x="459227" y="284076"/>
            <a:ext cx="1388225" cy="138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44db7b93c3_0_0"/>
          <p:cNvSpPr txBox="1"/>
          <p:nvPr>
            <p:ph type="ctrTitle"/>
          </p:nvPr>
        </p:nvSpPr>
        <p:spPr>
          <a:xfrm>
            <a:off x="961800" y="2560650"/>
            <a:ext cx="10460700" cy="94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a:t>Observations Coordination Group</a:t>
            </a:r>
            <a:endParaRPr/>
          </a:p>
        </p:txBody>
      </p:sp>
      <p:sp>
        <p:nvSpPr>
          <p:cNvPr id="331" name="Google Shape;331;g244db7b93c3_0_0"/>
          <p:cNvSpPr txBox="1"/>
          <p:nvPr>
            <p:ph idx="1" type="subTitle"/>
          </p:nvPr>
        </p:nvSpPr>
        <p:spPr>
          <a:xfrm>
            <a:off x="961800" y="3953700"/>
            <a:ext cx="10054500" cy="5643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b="0" lang="en-GB" sz="2600"/>
              <a:t>David Legler (OCG Chair) and the OCG Executive Committee</a:t>
            </a:r>
            <a:endParaRPr sz="2100"/>
          </a:p>
          <a:p>
            <a:pPr indent="0" lvl="0" marL="0" rtl="0" algn="l">
              <a:lnSpc>
                <a:spcPct val="105000"/>
              </a:lnSpc>
              <a:spcBef>
                <a:spcPts val="0"/>
              </a:spcBef>
              <a:spcAft>
                <a:spcPts val="0"/>
              </a:spcAft>
              <a:buClr>
                <a:schemeClr val="dk1"/>
              </a:buClr>
              <a:buSzPts val="1100"/>
              <a:buFont typeface="Arial"/>
              <a:buNone/>
            </a:pPr>
            <a:r>
              <a:t/>
            </a:r>
            <a:endParaRPr sz="2100"/>
          </a:p>
          <a:p>
            <a:pPr indent="0" lvl="0" marL="0" rtl="0" algn="l">
              <a:lnSpc>
                <a:spcPct val="105000"/>
              </a:lnSpc>
              <a:spcBef>
                <a:spcPts val="0"/>
              </a:spcBef>
              <a:spcAft>
                <a:spcPts val="0"/>
              </a:spcAft>
              <a:buClr>
                <a:schemeClr val="dk1"/>
              </a:buClr>
              <a:buSzPts val="1100"/>
              <a:buFont typeface="Arial"/>
              <a:buNone/>
            </a:pPr>
            <a:r>
              <a:t/>
            </a:r>
            <a:endParaRPr sz="2100"/>
          </a:p>
        </p:txBody>
      </p:sp>
      <p:pic>
        <p:nvPicPr>
          <p:cNvPr id="332" name="Google Shape;332;g244db7b93c3_0_0"/>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pic>
        <p:nvPicPr>
          <p:cNvPr descr="Logo&#10;&#10;Description automatically generated" id="333" name="Google Shape;333;g244db7b93c3_0_0"/>
          <p:cNvPicPr preferRelativeResize="0"/>
          <p:nvPr/>
        </p:nvPicPr>
        <p:blipFill rotWithShape="1">
          <a:blip r:embed="rId4">
            <a:alphaModFix/>
          </a:blip>
          <a:srcRect b="0" l="0" r="0" t="0"/>
          <a:stretch/>
        </p:blipFill>
        <p:spPr>
          <a:xfrm>
            <a:off x="1368000" y="576000"/>
            <a:ext cx="2970001" cy="838750"/>
          </a:xfrm>
          <a:prstGeom prst="rect">
            <a:avLst/>
          </a:prstGeom>
          <a:noFill/>
          <a:ln>
            <a:noFill/>
          </a:ln>
        </p:spPr>
      </p:pic>
      <p:sp>
        <p:nvSpPr>
          <p:cNvPr id="334" name="Google Shape;334;g244db7b93c3_0_0"/>
          <p:cNvSpPr txBox="1"/>
          <p:nvPr>
            <p:ph idx="1" type="subTitle"/>
          </p:nvPr>
        </p:nvSpPr>
        <p:spPr>
          <a:xfrm>
            <a:off x="961800" y="4897800"/>
            <a:ext cx="10054500" cy="7677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OCG-15 Session, 13-17 May, 2024</a:t>
            </a:r>
            <a:endParaRPr/>
          </a:p>
          <a:p>
            <a:pPr indent="0" lvl="0" marL="0" rtl="0" algn="l">
              <a:lnSpc>
                <a:spcPct val="105000"/>
              </a:lnSpc>
              <a:spcBef>
                <a:spcPts val="1000"/>
              </a:spcBef>
              <a:spcAft>
                <a:spcPts val="0"/>
              </a:spcAft>
              <a:buClr>
                <a:schemeClr val="dk1"/>
              </a:buClr>
              <a:buSzPts val="1100"/>
              <a:buFont typeface="Arial"/>
              <a:buNone/>
            </a:pPr>
            <a:r>
              <a:rPr lang="en-GB"/>
              <a:t>ONC, Victoria, British Columbia, Canada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0848e50af1_0_14"/>
          <p:cNvSpPr txBox="1"/>
          <p:nvPr>
            <p:ph type="title"/>
          </p:nvPr>
        </p:nvSpPr>
        <p:spPr>
          <a:xfrm>
            <a:off x="508025" y="827950"/>
            <a:ext cx="5960100" cy="48966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8100"/>
              <a:t>Welcome</a:t>
            </a:r>
            <a:endParaRPr sz="8100"/>
          </a:p>
          <a:p>
            <a:pPr indent="0" lvl="0" marL="0" rtl="0" algn="l">
              <a:lnSpc>
                <a:spcPct val="85000"/>
              </a:lnSpc>
              <a:spcBef>
                <a:spcPts val="0"/>
              </a:spcBef>
              <a:spcAft>
                <a:spcPts val="0"/>
              </a:spcAft>
              <a:buClr>
                <a:schemeClr val="accent1"/>
              </a:buClr>
              <a:buSzPts val="3600"/>
              <a:buFont typeface="Arial"/>
              <a:buNone/>
            </a:pPr>
            <a:r>
              <a:rPr lang="en-GB" sz="8100"/>
              <a:t>To</a:t>
            </a:r>
            <a:endParaRPr sz="8100"/>
          </a:p>
          <a:p>
            <a:pPr indent="0" lvl="0" marL="0" rtl="0" algn="l">
              <a:lnSpc>
                <a:spcPct val="85000"/>
              </a:lnSpc>
              <a:spcBef>
                <a:spcPts val="0"/>
              </a:spcBef>
              <a:spcAft>
                <a:spcPts val="0"/>
              </a:spcAft>
              <a:buClr>
                <a:schemeClr val="accent1"/>
              </a:buClr>
              <a:buSzPts val="3600"/>
              <a:buFont typeface="Arial"/>
              <a:buNone/>
            </a:pPr>
            <a:r>
              <a:rPr lang="en-GB" sz="8100"/>
              <a:t>Victoria!</a:t>
            </a:r>
            <a:endParaRPr sz="8100"/>
          </a:p>
        </p:txBody>
      </p:sp>
      <p:pic>
        <p:nvPicPr>
          <p:cNvPr id="340" name="Google Shape;340;g20848e50af1_0_14"/>
          <p:cNvPicPr preferRelativeResize="0"/>
          <p:nvPr/>
        </p:nvPicPr>
        <p:blipFill rotWithShape="1">
          <a:blip r:embed="rId3">
            <a:alphaModFix/>
          </a:blip>
          <a:srcRect b="0" l="37132" r="100" t="0"/>
          <a:stretch/>
        </p:blipFill>
        <p:spPr>
          <a:xfrm>
            <a:off x="5738349" y="0"/>
            <a:ext cx="645365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4e328dc025_0_8"/>
          <p:cNvSpPr txBox="1"/>
          <p:nvPr/>
        </p:nvSpPr>
        <p:spPr>
          <a:xfrm>
            <a:off x="720725" y="1435675"/>
            <a:ext cx="7646100" cy="4701000"/>
          </a:xfrm>
          <a:prstGeom prst="rect">
            <a:avLst/>
          </a:prstGeom>
          <a:noFill/>
          <a:ln>
            <a:noFill/>
          </a:ln>
        </p:spPr>
        <p:txBody>
          <a:bodyPr anchorCtr="0" anchor="t" bIns="45700" lIns="91425" spcFirstLastPara="1" rIns="91425" wrap="square" tIns="45700">
            <a:noAutofit/>
          </a:bodyPr>
          <a:lstStyle/>
          <a:p>
            <a:pPr indent="-403225" lvl="0" marL="542925" marR="0" rtl="0" algn="l">
              <a:lnSpc>
                <a:spcPct val="100000"/>
              </a:lnSpc>
              <a:spcBef>
                <a:spcPts val="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Observations Coordination Group/GOOS continues its central role in developing an efficient, coordinated, and useful ocean observing system</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Recognition of OCG as a central pillar of GOOS and significant strategic importance</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Authoritative and public GOOS voice with the Report card strengthens, plus public ‘news’ items are often linked to “OCG” and networks</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UN Decade opening up new connections and opportunities</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Ocean-OPS.org goes dark, restructuring underway!</a:t>
            </a:r>
            <a:endParaRPr sz="2000">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130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A year of challenges, ingenuity, determination </a:t>
            </a:r>
            <a:endParaRPr b="0" i="0" sz="2000" u="none" cap="none" strike="noStrike">
              <a:solidFill>
                <a:schemeClr val="accent1"/>
              </a:solidFill>
              <a:latin typeface="Barlow Light"/>
              <a:ea typeface="Barlow Light"/>
              <a:cs typeface="Barlow Light"/>
              <a:sym typeface="Barlow Light"/>
            </a:endParaRPr>
          </a:p>
        </p:txBody>
      </p:sp>
      <p:pic>
        <p:nvPicPr>
          <p:cNvPr id="346" name="Google Shape;346;g24e328dc025_0_8"/>
          <p:cNvPicPr preferRelativeResize="0"/>
          <p:nvPr/>
        </p:nvPicPr>
        <p:blipFill rotWithShape="1">
          <a:blip r:embed="rId3">
            <a:alphaModFix/>
          </a:blip>
          <a:srcRect b="0" l="34567" r="34563" t="0"/>
          <a:stretch/>
        </p:blipFill>
        <p:spPr>
          <a:xfrm>
            <a:off x="8428500" y="0"/>
            <a:ext cx="3763502" cy="6857997"/>
          </a:xfrm>
          <a:prstGeom prst="rect">
            <a:avLst/>
          </a:prstGeom>
          <a:noFill/>
          <a:ln>
            <a:noFill/>
          </a:ln>
        </p:spPr>
      </p:pic>
      <p:sp>
        <p:nvSpPr>
          <p:cNvPr id="347" name="Google Shape;347;g24e328dc025_0_8"/>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Recap since OCG-15</a:t>
            </a:r>
            <a:endParaRPr>
              <a:solidFill>
                <a:srgbClr val="FF0000"/>
              </a:solidFill>
            </a:endParaRPr>
          </a:p>
          <a:p>
            <a:pPr indent="0" lvl="0" marL="0" rtl="0" algn="l">
              <a:lnSpc>
                <a:spcPct val="85000"/>
              </a:lnSpc>
              <a:spcBef>
                <a:spcPts val="0"/>
              </a:spcBef>
              <a:spcAft>
                <a:spcPts val="0"/>
              </a:spcAft>
              <a:buClr>
                <a:schemeClr val="accent1"/>
              </a:buClr>
              <a:buSzPts val="3600"/>
              <a:buFont typeface="Arial"/>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db715e50ea_1_129"/>
          <p:cNvSpPr txBox="1"/>
          <p:nvPr>
            <p:ph type="title"/>
          </p:nvPr>
        </p:nvSpPr>
        <p:spPr>
          <a:xfrm>
            <a:off x="720725" y="569925"/>
            <a:ext cx="111249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2800"/>
              <a:t>Achievements, important initiatives, evolving actions (May 2024)</a:t>
            </a:r>
            <a:endParaRPr sz="2800"/>
          </a:p>
        </p:txBody>
      </p:sp>
      <p:sp>
        <p:nvSpPr>
          <p:cNvPr id="353" name="Google Shape;353;g2db715e50ea_1_129"/>
          <p:cNvSpPr txBox="1"/>
          <p:nvPr/>
        </p:nvSpPr>
        <p:spPr>
          <a:xfrm>
            <a:off x="448933" y="1228133"/>
            <a:ext cx="3383100" cy="1553100"/>
          </a:xfrm>
          <a:prstGeom prst="rect">
            <a:avLst/>
          </a:prstGeom>
          <a:solidFill>
            <a:srgbClr val="184596"/>
          </a:solidFill>
          <a:ln>
            <a:noFill/>
          </a:ln>
        </p:spPr>
        <p:txBody>
          <a:bodyPr anchorCtr="0" anchor="t" bIns="216000" lIns="216000" spcFirstLastPara="1" rIns="216000" wrap="square" tIns="216000">
            <a:noAutofit/>
          </a:bodyPr>
          <a:lstStyle/>
          <a:p>
            <a:pPr indent="0" lvl="1" marL="0" rtl="0" algn="l">
              <a:spcBef>
                <a:spcPts val="0"/>
              </a:spcBef>
              <a:spcAft>
                <a:spcPts val="0"/>
              </a:spcAft>
              <a:buNone/>
            </a:pPr>
            <a:r>
              <a:rPr b="1" lang="en-GB" sz="1700">
                <a:solidFill>
                  <a:srgbClr val="FFFFFF"/>
                </a:solidFill>
              </a:rPr>
              <a:t>Data/metadata integration discussion </a:t>
            </a:r>
            <a:r>
              <a:rPr lang="en-GB" sz="1300">
                <a:solidFill>
                  <a:srgbClr val="FFFFFF"/>
                </a:solidFill>
              </a:rPr>
              <a:t>(</a:t>
            </a:r>
            <a:r>
              <a:rPr lang="en-GB" sz="1300">
                <a:solidFill>
                  <a:schemeClr val="lt1"/>
                </a:solidFill>
              </a:rPr>
              <a:t>5 March 2024</a:t>
            </a:r>
            <a:r>
              <a:rPr lang="en-GB" sz="1300">
                <a:solidFill>
                  <a:srgbClr val="FFFFFF"/>
                </a:solidFill>
              </a:rPr>
              <a:t>)</a:t>
            </a:r>
            <a:endParaRPr sz="1300">
              <a:solidFill>
                <a:srgbClr val="FFFFFF"/>
              </a:solidFill>
            </a:endParaRPr>
          </a:p>
          <a:p>
            <a:pPr indent="0" lvl="0" marL="0" rtl="0" algn="l">
              <a:spcBef>
                <a:spcPts val="0"/>
              </a:spcBef>
              <a:spcAft>
                <a:spcPts val="0"/>
              </a:spcAft>
              <a:buNone/>
            </a:pPr>
            <a:r>
              <a:t/>
            </a:r>
            <a:endParaRPr sz="1100">
              <a:solidFill>
                <a:srgbClr val="FFFFFF"/>
              </a:solidFill>
            </a:endParaRPr>
          </a:p>
          <a:p>
            <a:pPr indent="0" lvl="0" marL="0" marR="0" rtl="0" algn="l">
              <a:spcBef>
                <a:spcPts val="0"/>
              </a:spcBef>
              <a:spcAft>
                <a:spcPts val="0"/>
              </a:spcAft>
              <a:buNone/>
            </a:pPr>
            <a:r>
              <a:rPr lang="en-GB" sz="1200">
                <a:solidFill>
                  <a:srgbClr val="FFFFFF"/>
                </a:solidFill>
              </a:rPr>
              <a:t>OceanOPS/OCG, OBIS,  BioEco Portal, and ODIS, discussed implementation, resource opportunities. </a:t>
            </a:r>
            <a:endParaRPr sz="1200">
              <a:solidFill>
                <a:srgbClr val="FFFFFF"/>
              </a:solidFill>
            </a:endParaRPr>
          </a:p>
        </p:txBody>
      </p:sp>
      <p:grpSp>
        <p:nvGrpSpPr>
          <p:cNvPr id="354" name="Google Shape;354;g2db715e50ea_1_129"/>
          <p:cNvGrpSpPr/>
          <p:nvPr/>
        </p:nvGrpSpPr>
        <p:grpSpPr>
          <a:xfrm>
            <a:off x="4098128" y="1239500"/>
            <a:ext cx="3785172" cy="1680858"/>
            <a:chOff x="3149875" y="1005850"/>
            <a:chExt cx="2838950" cy="1260675"/>
          </a:xfrm>
        </p:grpSpPr>
        <p:sp>
          <p:nvSpPr>
            <p:cNvPr id="355" name="Google Shape;355;g2db715e50ea_1_129"/>
            <p:cNvSpPr/>
            <p:nvPr/>
          </p:nvSpPr>
          <p:spPr>
            <a:xfrm>
              <a:off x="3149875" y="1030525"/>
              <a:ext cx="2838900" cy="12360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121900" lIns="121900" spcFirstLastPara="1" rIns="121900" wrap="square" tIns="121900">
              <a:noAutofit/>
            </a:bodyPr>
            <a:lstStyle/>
            <a:p>
              <a:pPr indent="0" lvl="0" marL="1828800" marR="952500" rtl="0" algn="l">
                <a:lnSpc>
                  <a:spcPct val="100000"/>
                </a:lnSpc>
                <a:spcBef>
                  <a:spcPts val="0"/>
                </a:spcBef>
                <a:spcAft>
                  <a:spcPts val="0"/>
                </a:spcAft>
                <a:buNone/>
              </a:pPr>
              <a:r>
                <a:t/>
              </a:r>
              <a:endParaRPr b="1" sz="1300">
                <a:solidFill>
                  <a:schemeClr val="dk1"/>
                </a:solidFill>
              </a:endParaRPr>
            </a:p>
            <a:p>
              <a:pPr indent="-298450" lvl="3" marL="228600" marR="952500" rtl="0" algn="l">
                <a:lnSpc>
                  <a:spcPct val="100000"/>
                </a:lnSpc>
                <a:spcBef>
                  <a:spcPts val="0"/>
                </a:spcBef>
                <a:spcAft>
                  <a:spcPts val="0"/>
                </a:spcAft>
                <a:buClr>
                  <a:schemeClr val="accent2"/>
                </a:buClr>
                <a:buSzPts val="1300"/>
                <a:buChar char="•"/>
              </a:pPr>
              <a:r>
                <a:rPr b="1" lang="en-GB" sz="1300">
                  <a:solidFill>
                    <a:schemeClr val="dk1"/>
                  </a:solidFill>
                </a:rPr>
                <a:t>OCG Cross Network Data Implementation Strategy </a:t>
              </a:r>
              <a:r>
                <a:rPr lang="en-GB" sz="1300">
                  <a:solidFill>
                    <a:schemeClr val="dk2"/>
                  </a:solidFill>
                </a:rPr>
                <a:t>(</a:t>
              </a:r>
              <a:r>
                <a:rPr lang="en-GB" sz="1300" u="sng">
                  <a:solidFill>
                    <a:schemeClr val="accent1"/>
                  </a:solidFill>
                  <a:hlinkClick r:id="rId3">
                    <a:extLst>
                      <a:ext uri="{A12FA001-AC4F-418D-AE19-62706E023703}">
                        <ahyp:hlinkClr val="tx"/>
                      </a:ext>
                    </a:extLst>
                  </a:hlinkClick>
                </a:rPr>
                <a:t>GOOS- 296</a:t>
              </a:r>
              <a:r>
                <a:rPr lang="en-GB" sz="1300">
                  <a:solidFill>
                    <a:schemeClr val="dk2"/>
                  </a:solidFill>
                </a:rPr>
                <a:t>)</a:t>
              </a:r>
              <a:endParaRPr sz="1300">
                <a:solidFill>
                  <a:schemeClr val="dk2"/>
                </a:solidFill>
              </a:endParaRPr>
            </a:p>
            <a:p>
              <a:pPr indent="-298450" lvl="3" marL="228600" marR="787400" rtl="0" algn="l">
                <a:lnSpc>
                  <a:spcPct val="100000"/>
                </a:lnSpc>
                <a:spcBef>
                  <a:spcPts val="0"/>
                </a:spcBef>
                <a:spcAft>
                  <a:spcPts val="0"/>
                </a:spcAft>
                <a:buClr>
                  <a:schemeClr val="accent2"/>
                </a:buClr>
                <a:buSzPts val="1300"/>
                <a:buChar char="•"/>
              </a:pPr>
              <a:r>
                <a:rPr lang="en-GB" sz="1300">
                  <a:solidFill>
                    <a:schemeClr val="dk1"/>
                  </a:solidFill>
                </a:rPr>
                <a:t>ERDDAP seminar series</a:t>
              </a:r>
              <a:endParaRPr sz="1300">
                <a:solidFill>
                  <a:schemeClr val="dk1"/>
                </a:solidFill>
              </a:endParaRPr>
            </a:p>
            <a:p>
              <a:pPr indent="-298450" lvl="3" marL="228600" marR="787400" rtl="0" algn="l">
                <a:lnSpc>
                  <a:spcPct val="100000"/>
                </a:lnSpc>
                <a:spcBef>
                  <a:spcPts val="0"/>
                </a:spcBef>
                <a:spcAft>
                  <a:spcPts val="0"/>
                </a:spcAft>
                <a:buClr>
                  <a:schemeClr val="accent2"/>
                </a:buClr>
                <a:buSzPts val="1300"/>
                <a:buChar char="•"/>
              </a:pPr>
              <a:r>
                <a:rPr lang="en-GB" sz="1300">
                  <a:solidFill>
                    <a:schemeClr val="dk1"/>
                  </a:solidFill>
                </a:rPr>
                <a:t>Data and metadata integration</a:t>
              </a:r>
              <a:endParaRPr sz="1300">
                <a:solidFill>
                  <a:schemeClr val="dk1"/>
                </a:solidFill>
              </a:endParaRPr>
            </a:p>
          </p:txBody>
        </p:sp>
        <p:sp>
          <p:nvSpPr>
            <p:cNvPr id="356" name="Google Shape;356;g2db715e50ea_1_129"/>
            <p:cNvSpPr/>
            <p:nvPr/>
          </p:nvSpPr>
          <p:spPr>
            <a:xfrm>
              <a:off x="3149925" y="100585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lt1"/>
                  </a:solidFill>
                </a:rPr>
                <a:t>Data Implementation Strategy</a:t>
              </a:r>
              <a:endParaRPr b="1" sz="1600">
                <a:solidFill>
                  <a:schemeClr val="lt1"/>
                </a:solidFill>
              </a:endParaRPr>
            </a:p>
          </p:txBody>
        </p:sp>
      </p:grpSp>
      <p:grpSp>
        <p:nvGrpSpPr>
          <p:cNvPr id="357" name="Google Shape;357;g2db715e50ea_1_129"/>
          <p:cNvGrpSpPr/>
          <p:nvPr/>
        </p:nvGrpSpPr>
        <p:grpSpPr>
          <a:xfrm>
            <a:off x="8047863" y="1239500"/>
            <a:ext cx="3785105" cy="1680858"/>
            <a:chOff x="6112250" y="1005850"/>
            <a:chExt cx="2838900" cy="1260675"/>
          </a:xfrm>
        </p:grpSpPr>
        <p:sp>
          <p:nvSpPr>
            <p:cNvPr id="358" name="Google Shape;358;g2db715e50ea_1_129"/>
            <p:cNvSpPr/>
            <p:nvPr/>
          </p:nvSpPr>
          <p:spPr>
            <a:xfrm>
              <a:off x="6112250" y="1030525"/>
              <a:ext cx="2838900" cy="12360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121900" lIns="121900" spcFirstLastPara="1" rIns="121900" wrap="square" tIns="121900">
              <a:noAutofit/>
            </a:bodyPr>
            <a:lstStyle/>
            <a:p>
              <a:pPr indent="-298450" lvl="3" marL="152400" marR="939800" rtl="0" algn="l">
                <a:spcBef>
                  <a:spcPts val="0"/>
                </a:spcBef>
                <a:spcAft>
                  <a:spcPts val="0"/>
                </a:spcAft>
                <a:buClr>
                  <a:schemeClr val="accent2"/>
                </a:buClr>
                <a:buSzPts val="1300"/>
                <a:buChar char="•"/>
              </a:pPr>
              <a:r>
                <a:t/>
              </a:r>
              <a:endParaRPr sz="1100">
                <a:solidFill>
                  <a:schemeClr val="dk1"/>
                </a:solidFill>
                <a:highlight>
                  <a:srgbClr val="FFFFFF"/>
                </a:highlight>
              </a:endParaRPr>
            </a:p>
            <a:p>
              <a:pPr indent="-292100" lvl="3" marL="152400" marR="787400" rtl="0" algn="l">
                <a:spcBef>
                  <a:spcPts val="0"/>
                </a:spcBef>
                <a:spcAft>
                  <a:spcPts val="0"/>
                </a:spcAft>
                <a:buClr>
                  <a:schemeClr val="accent2"/>
                </a:buClr>
                <a:buSzPts val="1200"/>
                <a:buChar char="•"/>
              </a:pPr>
              <a:r>
                <a:rPr lang="en-GB" sz="1200">
                  <a:solidFill>
                    <a:schemeClr val="dk1"/>
                  </a:solidFill>
                  <a:highlight>
                    <a:srgbClr val="FFFFFF"/>
                  </a:highlight>
                </a:rPr>
                <a:t>Dialogues with Industry Roadmap: Maturing the Ocean Enterprise to Deliver Essential Societal, Economic, and Environmental Benefits</a:t>
              </a:r>
              <a:r>
                <a:rPr b="1" lang="en-GB" sz="1200">
                  <a:solidFill>
                    <a:schemeClr val="dk1"/>
                  </a:solidFill>
                  <a:highlight>
                    <a:srgbClr val="FFFFFF"/>
                  </a:highlight>
                </a:rPr>
                <a:t> </a:t>
              </a:r>
              <a:r>
                <a:rPr lang="en-GB" sz="1200">
                  <a:solidFill>
                    <a:schemeClr val="dk2"/>
                  </a:solidFill>
                </a:rPr>
                <a:t> (</a:t>
              </a:r>
              <a:r>
                <a:rPr lang="en-GB" sz="1200" u="sng">
                  <a:solidFill>
                    <a:schemeClr val="hlink"/>
                  </a:solidFill>
                  <a:hlinkClick r:id="rId4"/>
                </a:rPr>
                <a:t>GOOS- 294</a:t>
              </a:r>
              <a:r>
                <a:rPr lang="en-GB" sz="1200">
                  <a:solidFill>
                    <a:schemeClr val="dk2"/>
                  </a:solidFill>
                </a:rPr>
                <a:t>)</a:t>
              </a:r>
              <a:endParaRPr sz="1200">
                <a:solidFill>
                  <a:schemeClr val="dk2"/>
                </a:solidFill>
              </a:endParaRPr>
            </a:p>
            <a:p>
              <a:pPr indent="-292100" lvl="3" marL="152400" marR="787400" rtl="0" algn="l">
                <a:spcBef>
                  <a:spcPts val="0"/>
                </a:spcBef>
                <a:spcAft>
                  <a:spcPts val="0"/>
                </a:spcAft>
                <a:buClr>
                  <a:schemeClr val="accent2"/>
                </a:buClr>
                <a:buSzPts val="1200"/>
                <a:buChar char="•"/>
              </a:pPr>
              <a:r>
                <a:rPr lang="en-GB" sz="1200">
                  <a:solidFill>
                    <a:schemeClr val="dk1"/>
                  </a:solidFill>
                </a:rPr>
                <a:t>Ocean Enterprise Initiative</a:t>
              </a:r>
              <a:endParaRPr sz="1700"/>
            </a:p>
          </p:txBody>
        </p:sp>
        <p:sp>
          <p:nvSpPr>
            <p:cNvPr id="359" name="Google Shape;359;g2db715e50ea_1_129"/>
            <p:cNvSpPr/>
            <p:nvPr/>
          </p:nvSpPr>
          <p:spPr>
            <a:xfrm>
              <a:off x="6112250" y="100585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76200" rtl="0" algn="l">
                <a:lnSpc>
                  <a:spcPct val="100000"/>
                </a:lnSpc>
                <a:spcBef>
                  <a:spcPts val="0"/>
                </a:spcBef>
                <a:spcAft>
                  <a:spcPts val="0"/>
                </a:spcAft>
                <a:buNone/>
              </a:pPr>
              <a:r>
                <a:rPr b="1" lang="en-GB" sz="1600">
                  <a:solidFill>
                    <a:schemeClr val="lt1"/>
                  </a:solidFill>
                </a:rPr>
                <a:t>OCG and Dialogues with Industry</a:t>
              </a:r>
              <a:endParaRPr b="1" sz="1900">
                <a:solidFill>
                  <a:schemeClr val="lt1"/>
                </a:solidFill>
              </a:endParaRPr>
            </a:p>
          </p:txBody>
        </p:sp>
      </p:grpSp>
      <p:grpSp>
        <p:nvGrpSpPr>
          <p:cNvPr id="360" name="Google Shape;360;g2db715e50ea_1_129"/>
          <p:cNvGrpSpPr/>
          <p:nvPr/>
        </p:nvGrpSpPr>
        <p:grpSpPr>
          <a:xfrm>
            <a:off x="448922" y="2865326"/>
            <a:ext cx="3383115" cy="3782705"/>
            <a:chOff x="336700" y="2225250"/>
            <a:chExt cx="2537400" cy="2837100"/>
          </a:xfrm>
        </p:grpSpPr>
        <p:sp>
          <p:nvSpPr>
            <p:cNvPr id="361" name="Google Shape;361;g2db715e50ea_1_129"/>
            <p:cNvSpPr txBox="1"/>
            <p:nvPr/>
          </p:nvSpPr>
          <p:spPr>
            <a:xfrm>
              <a:off x="336700" y="2225250"/>
              <a:ext cx="2537400" cy="2837100"/>
            </a:xfrm>
            <a:prstGeom prst="rect">
              <a:avLst/>
            </a:prstGeom>
            <a:solidFill>
              <a:srgbClr val="184596"/>
            </a:solidFill>
            <a:ln>
              <a:noFill/>
            </a:ln>
          </p:spPr>
          <p:txBody>
            <a:bodyPr anchorCtr="0" anchor="t" bIns="216000" lIns="216000" spcFirstLastPara="1" rIns="216000" wrap="square" tIns="216000">
              <a:noAutofit/>
            </a:bodyPr>
            <a:lstStyle/>
            <a:p>
              <a:pPr indent="0" lvl="1" marL="0" rtl="0" algn="l">
                <a:spcBef>
                  <a:spcPts val="0"/>
                </a:spcBef>
                <a:spcAft>
                  <a:spcPts val="0"/>
                </a:spcAft>
                <a:buNone/>
              </a:pPr>
              <a:r>
                <a:rPr b="1" lang="en-GB" sz="2000">
                  <a:solidFill>
                    <a:srgbClr val="FFFFFF"/>
                  </a:solidFill>
                </a:rPr>
                <a:t>        </a:t>
              </a:r>
              <a:r>
                <a:rPr b="1" lang="en-GB" sz="1700">
                  <a:solidFill>
                    <a:srgbClr val="FFFFFF"/>
                  </a:solidFill>
                </a:rPr>
                <a:t>Best Practices</a:t>
              </a:r>
              <a:endParaRPr b="1" sz="1700">
                <a:solidFill>
                  <a:srgbClr val="FFFFFF"/>
                </a:solidFill>
              </a:endParaRPr>
            </a:p>
            <a:p>
              <a:pPr indent="0" lvl="0" marL="0" rtl="0" algn="l">
                <a:spcBef>
                  <a:spcPts val="0"/>
                </a:spcBef>
                <a:spcAft>
                  <a:spcPts val="0"/>
                </a:spcAft>
                <a:buNone/>
              </a:pPr>
              <a:r>
                <a:rPr lang="en-GB" sz="1500">
                  <a:solidFill>
                    <a:srgbClr val="FFFFFF"/>
                  </a:solidFill>
                </a:rPr>
                <a:t>        </a:t>
              </a:r>
              <a:r>
                <a:rPr lang="en-GB" sz="1200">
                  <a:solidFill>
                    <a:srgbClr val="FFFFFF"/>
                  </a:solidFill>
                </a:rPr>
                <a:t>Adoption of Argo BP.</a:t>
              </a:r>
              <a:endParaRPr sz="1200">
                <a:solidFill>
                  <a:srgbClr val="FFFFFF"/>
                </a:solidFill>
              </a:endParaRPr>
            </a:p>
            <a:p>
              <a:pPr indent="0" lvl="0" marL="0" marR="0" rtl="0" algn="l">
                <a:spcBef>
                  <a:spcPts val="0"/>
                </a:spcBef>
                <a:spcAft>
                  <a:spcPts val="0"/>
                </a:spcAft>
                <a:buNone/>
              </a:pPr>
              <a:r>
                <a:rPr lang="en-GB" sz="1200">
                  <a:solidFill>
                    <a:srgbClr val="FFFFFF"/>
                  </a:solidFill>
                </a:rPr>
                <a:t> </a:t>
              </a:r>
              <a:r>
                <a:rPr lang="en-GB" sz="1200">
                  <a:solidFill>
                    <a:schemeClr val="lt1"/>
                  </a:solidFill>
                </a:rPr>
                <a:t>9 “</a:t>
              </a:r>
              <a:r>
                <a:rPr lang="en-GB" sz="1200" u="sng">
                  <a:solidFill>
                    <a:schemeClr val="lt1"/>
                  </a:solidFill>
                  <a:hlinkClick r:id="rId5">
                    <a:extLst>
                      <a:ext uri="{A12FA001-AC4F-418D-AE19-62706E023703}">
                        <ahyp:hlinkClr val="tx"/>
                      </a:ext>
                    </a:extLst>
                  </a:hlinkClick>
                </a:rPr>
                <a:t>GOOS endorsed</a:t>
              </a:r>
              <a:r>
                <a:rPr lang="en-GB" sz="1200">
                  <a:solidFill>
                    <a:schemeClr val="lt1"/>
                  </a:solidFill>
                </a:rPr>
                <a:t>” BPs available via the </a:t>
              </a:r>
              <a:r>
                <a:rPr lang="en-GB" sz="1200" u="sng">
                  <a:solidFill>
                    <a:schemeClr val="lt1"/>
                  </a:solidFill>
                  <a:hlinkClick r:id="rId6">
                    <a:extLst>
                      <a:ext uri="{A12FA001-AC4F-418D-AE19-62706E023703}">
                        <ahyp:hlinkClr val="tx"/>
                      </a:ext>
                    </a:extLst>
                  </a:hlinkClick>
                </a:rPr>
                <a:t>Ocean Best Practices System repository</a:t>
              </a:r>
              <a:endParaRPr b="1" sz="1200">
                <a:solidFill>
                  <a:schemeClr val="lt1"/>
                </a:solidFill>
              </a:endParaRPr>
            </a:p>
            <a:p>
              <a:pPr indent="0" lvl="0" marL="0" rtl="0" algn="l">
                <a:spcBef>
                  <a:spcPts val="500"/>
                </a:spcBef>
                <a:spcAft>
                  <a:spcPts val="0"/>
                </a:spcAft>
                <a:buNone/>
              </a:pPr>
              <a:r>
                <a:t/>
              </a:r>
              <a:endParaRPr b="1" sz="400">
                <a:solidFill>
                  <a:schemeClr val="lt1"/>
                </a:solidFill>
              </a:endParaRPr>
            </a:p>
            <a:p>
              <a:pPr indent="0" lvl="0" marL="0" rtl="0" algn="l">
                <a:spcBef>
                  <a:spcPts val="500"/>
                </a:spcBef>
                <a:spcAft>
                  <a:spcPts val="0"/>
                </a:spcAft>
                <a:buNone/>
              </a:pPr>
              <a:r>
                <a:t/>
              </a:r>
              <a:endParaRPr sz="400">
                <a:solidFill>
                  <a:srgbClr val="FFFFFF"/>
                </a:solidFill>
              </a:endParaRPr>
            </a:p>
            <a:p>
              <a:pPr indent="0" lvl="1" marL="0" rtl="0" algn="l">
                <a:spcBef>
                  <a:spcPts val="0"/>
                </a:spcBef>
                <a:spcAft>
                  <a:spcPts val="0"/>
                </a:spcAft>
                <a:buClr>
                  <a:schemeClr val="dk1"/>
                </a:buClr>
                <a:buSzPts val="1500"/>
                <a:buFont typeface="Arial"/>
                <a:buNone/>
              </a:pPr>
              <a:r>
                <a:rPr b="1" lang="en-GB" sz="2000">
                  <a:solidFill>
                    <a:schemeClr val="lt1"/>
                  </a:solidFill>
                </a:rPr>
                <a:t>       </a:t>
              </a:r>
              <a:r>
                <a:rPr b="1" lang="en-GB" sz="1700">
                  <a:solidFill>
                    <a:schemeClr val="lt1"/>
                  </a:solidFill>
                </a:rPr>
                <a:t>Capacity Building</a:t>
              </a:r>
              <a:endParaRPr sz="1200">
                <a:solidFill>
                  <a:srgbClr val="FFFFFF"/>
                </a:solidFill>
              </a:endParaRPr>
            </a:p>
            <a:p>
              <a:pPr indent="0" lvl="0" marL="0" rtl="0" algn="l">
                <a:spcBef>
                  <a:spcPts val="500"/>
                </a:spcBef>
                <a:spcAft>
                  <a:spcPts val="0"/>
                </a:spcAft>
                <a:buNone/>
              </a:pPr>
              <a:r>
                <a:rPr lang="en-GB" sz="1200">
                  <a:solidFill>
                    <a:srgbClr val="FFFFFF"/>
                  </a:solidFill>
                </a:rPr>
                <a:t>       Medi-1 workshop, Ocean Observations side event at the 18th WMO Regional Association I Conference, equipment donations, PMO training workshop.</a:t>
              </a:r>
              <a:endParaRPr sz="1200">
                <a:solidFill>
                  <a:srgbClr val="FFFFFF"/>
                </a:solidFill>
              </a:endParaRPr>
            </a:p>
            <a:p>
              <a:pPr indent="0" lvl="0" marL="0" rtl="0" algn="l">
                <a:spcBef>
                  <a:spcPts val="500"/>
                </a:spcBef>
                <a:spcAft>
                  <a:spcPts val="0"/>
                </a:spcAft>
                <a:buNone/>
              </a:pPr>
              <a:r>
                <a:t/>
              </a:r>
              <a:endParaRPr sz="700">
                <a:solidFill>
                  <a:srgbClr val="FFFFFF"/>
                </a:solidFill>
              </a:endParaRPr>
            </a:p>
            <a:p>
              <a:pPr indent="0" lvl="0" marL="0" rtl="0" algn="l">
                <a:spcBef>
                  <a:spcPts val="500"/>
                </a:spcBef>
                <a:spcAft>
                  <a:spcPts val="0"/>
                </a:spcAft>
                <a:buNone/>
              </a:pPr>
              <a:r>
                <a:t/>
              </a:r>
              <a:endParaRPr sz="400">
                <a:solidFill>
                  <a:srgbClr val="FFFFFF"/>
                </a:solidFill>
              </a:endParaRPr>
            </a:p>
            <a:p>
              <a:pPr indent="0" lvl="1" marL="0" rtl="0" algn="l">
                <a:spcBef>
                  <a:spcPts val="0"/>
                </a:spcBef>
                <a:spcAft>
                  <a:spcPts val="0"/>
                </a:spcAft>
                <a:buClr>
                  <a:schemeClr val="dk1"/>
                </a:buClr>
                <a:buSzPts val="1500"/>
                <a:buFont typeface="Arial"/>
                <a:buNone/>
              </a:pPr>
              <a:r>
                <a:rPr b="1" lang="en-GB" sz="2000">
                  <a:solidFill>
                    <a:schemeClr val="lt1"/>
                  </a:solidFill>
                </a:rPr>
                <a:t>       </a:t>
              </a:r>
              <a:r>
                <a:rPr b="1" lang="en-GB" sz="1700">
                  <a:solidFill>
                    <a:schemeClr val="lt1"/>
                  </a:solidFill>
                </a:rPr>
                <a:t> Impact Study</a:t>
              </a:r>
              <a:endParaRPr sz="1700">
                <a:solidFill>
                  <a:srgbClr val="FFFFFF"/>
                </a:solidFill>
              </a:endParaRPr>
            </a:p>
            <a:p>
              <a:pPr indent="0" lvl="0" marL="0" rtl="0" algn="l">
                <a:spcBef>
                  <a:spcPts val="0"/>
                </a:spcBef>
                <a:spcAft>
                  <a:spcPts val="0"/>
                </a:spcAft>
                <a:buNone/>
              </a:pPr>
              <a:r>
                <a:t/>
              </a:r>
              <a:endParaRPr sz="600">
                <a:solidFill>
                  <a:srgbClr val="FFFFFF"/>
                </a:solidFill>
              </a:endParaRPr>
            </a:p>
            <a:p>
              <a:pPr indent="0" lvl="0" marL="0" rtl="0" algn="l">
                <a:spcBef>
                  <a:spcPts val="0"/>
                </a:spcBef>
                <a:spcAft>
                  <a:spcPts val="0"/>
                </a:spcAft>
                <a:buNone/>
              </a:pPr>
              <a:r>
                <a:rPr lang="en-GB" sz="1200">
                  <a:solidFill>
                    <a:srgbClr val="FFFFFF"/>
                  </a:solidFill>
                </a:rPr>
                <a:t>The 8th WMO Workshop on the Impact of Various Observing Systems on NWP. Awaiting outcomes!  </a:t>
              </a:r>
              <a:endParaRPr sz="1200">
                <a:solidFill>
                  <a:srgbClr val="FFFFFF"/>
                </a:solidFill>
              </a:endParaRPr>
            </a:p>
          </p:txBody>
        </p:sp>
        <p:cxnSp>
          <p:nvCxnSpPr>
            <p:cNvPr id="362" name="Google Shape;362;g2db715e50ea_1_129"/>
            <p:cNvCxnSpPr/>
            <p:nvPr/>
          </p:nvCxnSpPr>
          <p:spPr>
            <a:xfrm flipH="1" rot="10800000">
              <a:off x="736625" y="3192775"/>
              <a:ext cx="1738200" cy="300"/>
            </a:xfrm>
            <a:prstGeom prst="straightConnector1">
              <a:avLst/>
            </a:prstGeom>
            <a:noFill/>
            <a:ln cap="flat" cmpd="sng" w="19050">
              <a:solidFill>
                <a:schemeClr val="lt1"/>
              </a:solidFill>
              <a:prstDash val="dash"/>
              <a:round/>
              <a:headEnd len="med" w="med" type="none"/>
              <a:tailEnd len="med" w="med" type="none"/>
            </a:ln>
          </p:spPr>
        </p:cxnSp>
        <p:sp>
          <p:nvSpPr>
            <p:cNvPr id="363" name="Google Shape;363;g2db715e50ea_1_129"/>
            <p:cNvSpPr/>
            <p:nvPr/>
          </p:nvSpPr>
          <p:spPr>
            <a:xfrm rot="-1575094">
              <a:off x="451354" y="2318361"/>
              <a:ext cx="318779" cy="359967"/>
            </a:xfrm>
            <a:prstGeom prst="rightArrow">
              <a:avLst>
                <a:gd fmla="val 50000" name="adj1"/>
                <a:gd fmla="val 50000" name="adj2"/>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364" name="Google Shape;364;g2db715e50ea_1_129"/>
            <p:cNvSpPr/>
            <p:nvPr/>
          </p:nvSpPr>
          <p:spPr>
            <a:xfrm rot="-1575094">
              <a:off x="430829" y="3223986"/>
              <a:ext cx="318779" cy="359967"/>
            </a:xfrm>
            <a:prstGeom prst="rightArrow">
              <a:avLst>
                <a:gd fmla="val 50000" name="adj1"/>
                <a:gd fmla="val 50000" name="adj2"/>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cxnSp>
          <p:nvCxnSpPr>
            <p:cNvPr id="365" name="Google Shape;365;g2db715e50ea_1_129"/>
            <p:cNvCxnSpPr/>
            <p:nvPr/>
          </p:nvCxnSpPr>
          <p:spPr>
            <a:xfrm flipH="1" rot="10800000">
              <a:off x="736300" y="4218049"/>
              <a:ext cx="1738200" cy="300"/>
            </a:xfrm>
            <a:prstGeom prst="straightConnector1">
              <a:avLst/>
            </a:prstGeom>
            <a:noFill/>
            <a:ln cap="flat" cmpd="sng" w="19050">
              <a:solidFill>
                <a:schemeClr val="lt1"/>
              </a:solidFill>
              <a:prstDash val="dash"/>
              <a:round/>
              <a:headEnd len="med" w="med" type="none"/>
              <a:tailEnd len="med" w="med" type="none"/>
            </a:ln>
          </p:spPr>
        </p:cxnSp>
        <p:sp>
          <p:nvSpPr>
            <p:cNvPr id="366" name="Google Shape;366;g2db715e50ea_1_129"/>
            <p:cNvSpPr/>
            <p:nvPr/>
          </p:nvSpPr>
          <p:spPr>
            <a:xfrm rot="-1575094">
              <a:off x="430829" y="4233634"/>
              <a:ext cx="318779" cy="359967"/>
            </a:xfrm>
            <a:prstGeom prst="rightArrow">
              <a:avLst>
                <a:gd fmla="val 50000" name="adj1"/>
                <a:gd fmla="val 50000" name="adj2"/>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grpSp>
      <p:grpSp>
        <p:nvGrpSpPr>
          <p:cNvPr id="367" name="Google Shape;367;g2db715e50ea_1_129"/>
          <p:cNvGrpSpPr/>
          <p:nvPr/>
        </p:nvGrpSpPr>
        <p:grpSpPr>
          <a:xfrm>
            <a:off x="4098128" y="3033255"/>
            <a:ext cx="3785172" cy="1750856"/>
            <a:chOff x="3149875" y="2351200"/>
            <a:chExt cx="2838950" cy="1313175"/>
          </a:xfrm>
        </p:grpSpPr>
        <p:sp>
          <p:nvSpPr>
            <p:cNvPr id="368" name="Google Shape;368;g2db715e50ea_1_129"/>
            <p:cNvSpPr/>
            <p:nvPr/>
          </p:nvSpPr>
          <p:spPr>
            <a:xfrm>
              <a:off x="3149875" y="2375875"/>
              <a:ext cx="2838900" cy="12885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121900" lIns="121900" spcFirstLastPara="1" rIns="121900" wrap="square" tIns="121900">
              <a:noAutofit/>
            </a:bodyPr>
            <a:lstStyle/>
            <a:p>
              <a:pPr indent="0" lvl="0" marL="1828800" rtl="0" algn="l">
                <a:lnSpc>
                  <a:spcPct val="100000"/>
                </a:lnSpc>
                <a:spcBef>
                  <a:spcPts val="800"/>
                </a:spcBef>
                <a:spcAft>
                  <a:spcPts val="0"/>
                </a:spcAft>
                <a:buNone/>
              </a:pPr>
              <a:r>
                <a:t/>
              </a:r>
              <a:endParaRPr sz="1300">
                <a:solidFill>
                  <a:schemeClr val="dk2"/>
                </a:solidFill>
              </a:endParaRPr>
            </a:p>
            <a:p>
              <a:pPr indent="-298450" lvl="3" marL="228600" rtl="0" algn="l">
                <a:lnSpc>
                  <a:spcPct val="100000"/>
                </a:lnSpc>
                <a:spcBef>
                  <a:spcPts val="0"/>
                </a:spcBef>
                <a:spcAft>
                  <a:spcPts val="0"/>
                </a:spcAft>
                <a:buClr>
                  <a:schemeClr val="accent2"/>
                </a:buClr>
                <a:buSzPts val="1300"/>
                <a:buChar char="•"/>
              </a:pPr>
              <a:r>
                <a:rPr lang="en-GB" sz="1300">
                  <a:solidFill>
                    <a:schemeClr val="dk2"/>
                  </a:solidFill>
                </a:rPr>
                <a:t>Report Card 2023 (</a:t>
              </a:r>
              <a:r>
                <a:rPr lang="en-GB" sz="1300" u="sng">
                  <a:solidFill>
                    <a:schemeClr val="accent1"/>
                  </a:solidFill>
                  <a:hlinkClick r:id="rId7">
                    <a:extLst>
                      <a:ext uri="{A12FA001-AC4F-418D-AE19-62706E023703}">
                        <ahyp:hlinkClr val="tx"/>
                      </a:ext>
                    </a:extLst>
                  </a:hlinkClick>
                </a:rPr>
                <a:t>ocean-ops.org/reportcard</a:t>
              </a:r>
              <a:r>
                <a:rPr lang="en-GB" sz="1300">
                  <a:solidFill>
                    <a:schemeClr val="dk2"/>
                  </a:solidFill>
                </a:rPr>
                <a:t>)</a:t>
              </a:r>
              <a:endParaRPr sz="1300">
                <a:solidFill>
                  <a:schemeClr val="dk2"/>
                </a:solidFill>
              </a:endParaRPr>
            </a:p>
            <a:p>
              <a:pPr indent="-298450" lvl="3" marL="228600" marR="850900" rtl="0" algn="l">
                <a:lnSpc>
                  <a:spcPct val="100000"/>
                </a:lnSpc>
                <a:spcBef>
                  <a:spcPts val="0"/>
                </a:spcBef>
                <a:spcAft>
                  <a:spcPts val="0"/>
                </a:spcAft>
                <a:buClr>
                  <a:schemeClr val="accent2"/>
                </a:buClr>
                <a:buSzPts val="1300"/>
                <a:buChar char="•"/>
              </a:pPr>
              <a:r>
                <a:rPr lang="en-GB" sz="1300">
                  <a:solidFill>
                    <a:schemeClr val="dk2"/>
                  </a:solidFill>
                </a:rPr>
                <a:t>OceanOPS restructuring document</a:t>
              </a:r>
              <a:endParaRPr sz="1300">
                <a:solidFill>
                  <a:schemeClr val="dk2"/>
                </a:solidFill>
              </a:endParaRPr>
            </a:p>
            <a:p>
              <a:pPr indent="-298450" lvl="3" marL="228600" marR="774700" rtl="0" algn="l">
                <a:lnSpc>
                  <a:spcPct val="100000"/>
                </a:lnSpc>
                <a:spcBef>
                  <a:spcPts val="0"/>
                </a:spcBef>
                <a:spcAft>
                  <a:spcPts val="0"/>
                </a:spcAft>
                <a:buClr>
                  <a:schemeClr val="accent2"/>
                </a:buClr>
                <a:buSzPts val="1300"/>
                <a:buChar char="•"/>
              </a:pPr>
              <a:r>
                <a:rPr lang="en-GB" sz="1300">
                  <a:solidFill>
                    <a:schemeClr val="dk1"/>
                  </a:solidFill>
                </a:rPr>
                <a:t>Roundtable March 2024</a:t>
              </a:r>
              <a:endParaRPr sz="1300">
                <a:solidFill>
                  <a:schemeClr val="dk2"/>
                </a:solidFill>
              </a:endParaRPr>
            </a:p>
            <a:p>
              <a:pPr indent="0" lvl="0" marL="0" rtl="0" algn="ctr">
                <a:spcBef>
                  <a:spcPts val="0"/>
                </a:spcBef>
                <a:spcAft>
                  <a:spcPts val="0"/>
                </a:spcAft>
                <a:buNone/>
              </a:pPr>
              <a:r>
                <a:t/>
              </a:r>
              <a:endParaRPr sz="1900"/>
            </a:p>
          </p:txBody>
        </p:sp>
        <p:sp>
          <p:nvSpPr>
            <p:cNvPr id="369" name="Google Shape;369;g2db715e50ea_1_129"/>
            <p:cNvSpPr/>
            <p:nvPr/>
          </p:nvSpPr>
          <p:spPr>
            <a:xfrm>
              <a:off x="3149925" y="235120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lt1"/>
                  </a:solidFill>
                </a:rPr>
                <a:t>OceanOPS Restructuring</a:t>
              </a:r>
              <a:endParaRPr b="1" sz="1600">
                <a:solidFill>
                  <a:schemeClr val="lt1"/>
                </a:solidFill>
              </a:endParaRPr>
            </a:p>
          </p:txBody>
        </p:sp>
      </p:grpSp>
      <p:grpSp>
        <p:nvGrpSpPr>
          <p:cNvPr id="370" name="Google Shape;370;g2db715e50ea_1_129"/>
          <p:cNvGrpSpPr/>
          <p:nvPr/>
        </p:nvGrpSpPr>
        <p:grpSpPr>
          <a:xfrm>
            <a:off x="8060429" y="3033255"/>
            <a:ext cx="3785172" cy="1750856"/>
            <a:chOff x="6121675" y="2351200"/>
            <a:chExt cx="2838950" cy="1313175"/>
          </a:xfrm>
        </p:grpSpPr>
        <p:sp>
          <p:nvSpPr>
            <p:cNvPr id="371" name="Google Shape;371;g2db715e50ea_1_129"/>
            <p:cNvSpPr/>
            <p:nvPr/>
          </p:nvSpPr>
          <p:spPr>
            <a:xfrm>
              <a:off x="6121675" y="2375875"/>
              <a:ext cx="2838900" cy="1288500"/>
            </a:xfrm>
            <a:prstGeom prst="roundRect">
              <a:avLst>
                <a:gd fmla="val 16667" name="adj"/>
              </a:avLst>
            </a:prstGeom>
            <a:solidFill>
              <a:schemeClr val="lt1"/>
            </a:solidFill>
            <a:ln cap="flat" cmpd="sng" w="9525">
              <a:solidFill>
                <a:schemeClr val="accent1"/>
              </a:solidFill>
              <a:prstDash val="dash"/>
              <a:round/>
              <a:headEnd len="sm" w="sm" type="none"/>
              <a:tailEnd len="sm" w="sm" type="none"/>
            </a:ln>
          </p:spPr>
          <p:txBody>
            <a:bodyPr anchorCtr="0" anchor="ctr" bIns="121900" lIns="121900" spcFirstLastPara="1" rIns="121900" wrap="square" tIns="121900">
              <a:noAutofit/>
            </a:bodyPr>
            <a:lstStyle/>
            <a:p>
              <a:pPr indent="-298450" lvl="3" marL="152400" rtl="0" algn="l">
                <a:spcBef>
                  <a:spcPts val="0"/>
                </a:spcBef>
                <a:spcAft>
                  <a:spcPts val="0"/>
                </a:spcAft>
                <a:buClr>
                  <a:schemeClr val="accent2"/>
                </a:buClr>
                <a:buSzPts val="1300"/>
                <a:buChar char="•"/>
              </a:pPr>
              <a:r>
                <a:rPr lang="en-GB" sz="1300">
                  <a:solidFill>
                    <a:schemeClr val="dk1"/>
                  </a:solidFill>
                </a:rPr>
                <a:t>Task Team on Metrics established, </a:t>
              </a:r>
              <a:r>
                <a:rPr lang="en-GB" sz="1300" u="sng">
                  <a:solidFill>
                    <a:schemeClr val="hlink"/>
                  </a:solidFill>
                  <a:hlinkClick r:id="rId8"/>
                </a:rPr>
                <a:t>ToR</a:t>
              </a:r>
              <a:r>
                <a:rPr lang="en-GB" sz="1300">
                  <a:solidFill>
                    <a:schemeClr val="dk1"/>
                  </a:solidFill>
                </a:rPr>
                <a:t>. </a:t>
              </a:r>
              <a:endParaRPr sz="1300">
                <a:solidFill>
                  <a:schemeClr val="dk1"/>
                </a:solidFill>
              </a:endParaRPr>
            </a:p>
            <a:p>
              <a:pPr indent="-298450" lvl="3" marL="152400" rtl="0" algn="l">
                <a:spcBef>
                  <a:spcPts val="0"/>
                </a:spcBef>
                <a:spcAft>
                  <a:spcPts val="0"/>
                </a:spcAft>
                <a:buClr>
                  <a:schemeClr val="accent2"/>
                </a:buClr>
                <a:buSzPts val="1300"/>
                <a:buChar char="•"/>
              </a:pPr>
              <a:r>
                <a:rPr lang="en-GB" sz="1300">
                  <a:solidFill>
                    <a:schemeClr val="dk1"/>
                  </a:solidFill>
                </a:rPr>
                <a:t>Monthly meeting on the thematic discussion. </a:t>
              </a:r>
              <a:endParaRPr sz="1300">
                <a:solidFill>
                  <a:schemeClr val="dk1"/>
                </a:solidFill>
              </a:endParaRPr>
            </a:p>
            <a:p>
              <a:pPr indent="-298450" lvl="3" marL="152400" rtl="0" algn="l">
                <a:spcBef>
                  <a:spcPts val="0"/>
                </a:spcBef>
                <a:spcAft>
                  <a:spcPts val="0"/>
                </a:spcAft>
                <a:buClr>
                  <a:schemeClr val="accent2"/>
                </a:buClr>
                <a:buSzPts val="1300"/>
                <a:buChar char="•"/>
              </a:pPr>
              <a:r>
                <a:rPr lang="en-GB" sz="1300">
                  <a:solidFill>
                    <a:schemeClr val="dk1"/>
                  </a:solidFill>
                </a:rPr>
                <a:t>Draft metrics on data and metadata</a:t>
              </a:r>
              <a:endParaRPr sz="1300">
                <a:solidFill>
                  <a:schemeClr val="dk1"/>
                </a:solidFill>
              </a:endParaRPr>
            </a:p>
          </p:txBody>
        </p:sp>
        <p:sp>
          <p:nvSpPr>
            <p:cNvPr id="372" name="Google Shape;372;g2db715e50ea_1_129"/>
            <p:cNvSpPr/>
            <p:nvPr/>
          </p:nvSpPr>
          <p:spPr>
            <a:xfrm>
              <a:off x="6121725" y="235120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lt1"/>
                  </a:solidFill>
                </a:rPr>
                <a:t>Network readiness level</a:t>
              </a:r>
              <a:endParaRPr b="1" sz="1600">
                <a:solidFill>
                  <a:schemeClr val="lt1"/>
                </a:solidFill>
              </a:endParaRPr>
            </a:p>
          </p:txBody>
        </p:sp>
      </p:grpSp>
      <p:grpSp>
        <p:nvGrpSpPr>
          <p:cNvPr id="373" name="Google Shape;373;g2db715e50ea_1_129"/>
          <p:cNvGrpSpPr/>
          <p:nvPr/>
        </p:nvGrpSpPr>
        <p:grpSpPr>
          <a:xfrm>
            <a:off x="4098128" y="4897008"/>
            <a:ext cx="3785172" cy="1750856"/>
            <a:chOff x="3149875" y="3749050"/>
            <a:chExt cx="2838950" cy="1313175"/>
          </a:xfrm>
        </p:grpSpPr>
        <p:sp>
          <p:nvSpPr>
            <p:cNvPr id="374" name="Google Shape;374;g2db715e50ea_1_129"/>
            <p:cNvSpPr/>
            <p:nvPr/>
          </p:nvSpPr>
          <p:spPr>
            <a:xfrm>
              <a:off x="3149875" y="3773725"/>
              <a:ext cx="2838900" cy="1288500"/>
            </a:xfrm>
            <a:prstGeom prst="roundRect">
              <a:avLst>
                <a:gd fmla="val 16667" name="adj"/>
              </a:avLst>
            </a:prstGeom>
            <a:solidFill>
              <a:schemeClr val="lt1"/>
            </a:solidFill>
            <a:ln cap="flat" cmpd="sng" w="9525">
              <a:solidFill>
                <a:schemeClr val="dk1"/>
              </a:solidFill>
              <a:prstDash val="dash"/>
              <a:round/>
              <a:headEnd len="sm" w="sm" type="none"/>
              <a:tailEnd len="sm" w="sm" type="none"/>
            </a:ln>
          </p:spPr>
          <p:txBody>
            <a:bodyPr anchorCtr="0" anchor="ctr" bIns="121900" lIns="121900" spcFirstLastPara="1" rIns="121900" wrap="square" tIns="121900">
              <a:noAutofit/>
            </a:bodyPr>
            <a:lstStyle/>
            <a:p>
              <a:pPr indent="-298450" lvl="3" marL="228600" marR="0" rtl="0" algn="l">
                <a:lnSpc>
                  <a:spcPct val="100000"/>
                </a:lnSpc>
                <a:spcBef>
                  <a:spcPts val="800"/>
                </a:spcBef>
                <a:spcAft>
                  <a:spcPts val="0"/>
                </a:spcAft>
                <a:buClr>
                  <a:schemeClr val="accent2"/>
                </a:buClr>
                <a:buSzPts val="1300"/>
                <a:buChar char="•"/>
              </a:pPr>
              <a:r>
                <a:rPr lang="en-GB" sz="1300">
                  <a:solidFill>
                    <a:schemeClr val="dk1"/>
                  </a:solidFill>
                </a:rPr>
                <a:t>FVON, SmartCable, SOCONET </a:t>
              </a:r>
              <a:r>
                <a:rPr b="1" lang="en-GB" sz="1300">
                  <a:solidFill>
                    <a:schemeClr val="dk1"/>
                  </a:solidFill>
                </a:rPr>
                <a:t>→</a:t>
              </a:r>
              <a:r>
                <a:rPr lang="en-GB" sz="1300">
                  <a:solidFill>
                    <a:schemeClr val="dk1"/>
                  </a:solidFill>
                </a:rPr>
                <a:t> being new networks</a:t>
              </a:r>
              <a:endParaRPr sz="1300">
                <a:solidFill>
                  <a:schemeClr val="dk1"/>
                </a:solidFill>
              </a:endParaRPr>
            </a:p>
            <a:p>
              <a:pPr indent="-298450" lvl="3" marL="228600" rtl="0" algn="l">
                <a:lnSpc>
                  <a:spcPct val="100000"/>
                </a:lnSpc>
                <a:spcBef>
                  <a:spcPts val="0"/>
                </a:spcBef>
                <a:spcAft>
                  <a:spcPts val="0"/>
                </a:spcAft>
                <a:buClr>
                  <a:schemeClr val="accent2"/>
                </a:buClr>
                <a:buSzPts val="1300"/>
                <a:buChar char="•"/>
              </a:pPr>
              <a:r>
                <a:rPr lang="en-GB" sz="1300">
                  <a:solidFill>
                    <a:schemeClr val="dk1"/>
                  </a:solidFill>
                </a:rPr>
                <a:t>Bring together the potential emerging networks and existing networks </a:t>
              </a:r>
              <a:r>
                <a:rPr b="1" lang="en-GB" sz="1300">
                  <a:solidFill>
                    <a:schemeClr val="dk1"/>
                  </a:solidFill>
                </a:rPr>
                <a:t>→ </a:t>
              </a:r>
              <a:r>
                <a:rPr lang="en-GB" sz="1300">
                  <a:solidFill>
                    <a:schemeClr val="dk1"/>
                  </a:solidFill>
                </a:rPr>
                <a:t>potential overlaps and opportunities.</a:t>
              </a:r>
              <a:endParaRPr sz="1900"/>
            </a:p>
          </p:txBody>
        </p:sp>
        <p:sp>
          <p:nvSpPr>
            <p:cNvPr id="375" name="Google Shape;375;g2db715e50ea_1_129"/>
            <p:cNvSpPr/>
            <p:nvPr/>
          </p:nvSpPr>
          <p:spPr>
            <a:xfrm>
              <a:off x="3149925" y="374905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lt1"/>
                  </a:solidFill>
                </a:rPr>
                <a:t>New networks expansion</a:t>
              </a:r>
              <a:endParaRPr b="1" sz="1600">
                <a:solidFill>
                  <a:schemeClr val="lt1"/>
                </a:solidFill>
              </a:endParaRPr>
            </a:p>
          </p:txBody>
        </p:sp>
      </p:grpSp>
      <p:grpSp>
        <p:nvGrpSpPr>
          <p:cNvPr id="376" name="Google Shape;376;g2db715e50ea_1_129"/>
          <p:cNvGrpSpPr/>
          <p:nvPr/>
        </p:nvGrpSpPr>
        <p:grpSpPr>
          <a:xfrm>
            <a:off x="8060429" y="4897008"/>
            <a:ext cx="3785172" cy="1750856"/>
            <a:chOff x="6121675" y="3749050"/>
            <a:chExt cx="2838950" cy="1313175"/>
          </a:xfrm>
        </p:grpSpPr>
        <p:sp>
          <p:nvSpPr>
            <p:cNvPr id="377" name="Google Shape;377;g2db715e50ea_1_129"/>
            <p:cNvSpPr/>
            <p:nvPr/>
          </p:nvSpPr>
          <p:spPr>
            <a:xfrm>
              <a:off x="6121675" y="3773725"/>
              <a:ext cx="2838900" cy="1288500"/>
            </a:xfrm>
            <a:prstGeom prst="roundRect">
              <a:avLst>
                <a:gd fmla="val 16667" name="adj"/>
              </a:avLst>
            </a:prstGeom>
            <a:solidFill>
              <a:schemeClr val="lt1"/>
            </a:solidFill>
            <a:ln cap="flat" cmpd="sng" w="9525">
              <a:solidFill>
                <a:schemeClr val="accent1"/>
              </a:solidFill>
              <a:prstDash val="dash"/>
              <a:round/>
              <a:headEnd len="sm" w="sm" type="none"/>
              <a:tailEnd len="sm" w="sm" type="none"/>
            </a:ln>
          </p:spPr>
          <p:txBody>
            <a:bodyPr anchorCtr="0" anchor="ctr" bIns="121900" lIns="121900" spcFirstLastPara="1" rIns="121900" wrap="square" tIns="121900">
              <a:noAutofit/>
            </a:bodyPr>
            <a:lstStyle/>
            <a:p>
              <a:pPr indent="0" lvl="0" marL="0" rtl="0" algn="l">
                <a:lnSpc>
                  <a:spcPct val="120000"/>
                </a:lnSpc>
                <a:spcBef>
                  <a:spcPts val="800"/>
                </a:spcBef>
                <a:spcAft>
                  <a:spcPts val="0"/>
                </a:spcAft>
                <a:buNone/>
              </a:pPr>
              <a:r>
                <a:t/>
              </a:r>
              <a:endParaRPr sz="1600">
                <a:solidFill>
                  <a:schemeClr val="dk2"/>
                </a:solidFill>
              </a:endParaRPr>
            </a:p>
            <a:p>
              <a:pPr indent="-298450" lvl="3" marL="152400" rtl="0" algn="l">
                <a:lnSpc>
                  <a:spcPct val="100000"/>
                </a:lnSpc>
                <a:spcBef>
                  <a:spcPts val="800"/>
                </a:spcBef>
                <a:spcAft>
                  <a:spcPts val="0"/>
                </a:spcAft>
                <a:buClr>
                  <a:schemeClr val="accent2"/>
                </a:buClr>
                <a:buSzPts val="1300"/>
                <a:buChar char="•"/>
              </a:pPr>
              <a:r>
                <a:rPr lang="en-GB" sz="1300">
                  <a:solidFill>
                    <a:schemeClr val="dk1"/>
                  </a:solidFill>
                </a:rPr>
                <a:t>3 notable topics</a:t>
              </a:r>
              <a:endParaRPr sz="1300">
                <a:solidFill>
                  <a:schemeClr val="dk1"/>
                </a:solidFill>
              </a:endParaRPr>
            </a:p>
            <a:p>
              <a:pPr indent="-298450" lvl="4" marL="381000" rtl="0" algn="l">
                <a:lnSpc>
                  <a:spcPct val="100000"/>
                </a:lnSpc>
                <a:spcBef>
                  <a:spcPts val="0"/>
                </a:spcBef>
                <a:spcAft>
                  <a:spcPts val="0"/>
                </a:spcAft>
                <a:buClr>
                  <a:schemeClr val="accent2"/>
                </a:buClr>
                <a:buSzPts val="1300"/>
                <a:buChar char="•"/>
              </a:pPr>
              <a:r>
                <a:rPr lang="en-GB" sz="1300">
                  <a:solidFill>
                    <a:schemeClr val="dk1"/>
                  </a:solidFill>
                </a:rPr>
                <a:t>CIOOS + indigenous + ocean carbon </a:t>
              </a:r>
              <a:endParaRPr sz="1600">
                <a:solidFill>
                  <a:schemeClr val="accent1"/>
                </a:solidFill>
              </a:endParaRPr>
            </a:p>
            <a:p>
              <a:pPr indent="-298450" lvl="4" marL="381000" rtl="0" algn="l">
                <a:lnSpc>
                  <a:spcPct val="100000"/>
                </a:lnSpc>
                <a:spcBef>
                  <a:spcPts val="0"/>
                </a:spcBef>
                <a:spcAft>
                  <a:spcPts val="0"/>
                </a:spcAft>
                <a:buClr>
                  <a:schemeClr val="accent2"/>
                </a:buClr>
                <a:buSzPts val="1300"/>
                <a:buChar char="•"/>
              </a:pPr>
              <a:r>
                <a:rPr lang="en-GB" sz="1300">
                  <a:solidFill>
                    <a:schemeClr val="dk1"/>
                  </a:solidFill>
                </a:rPr>
                <a:t>Requirements + Co-design </a:t>
              </a:r>
              <a:endParaRPr sz="1300">
                <a:solidFill>
                  <a:schemeClr val="dk1"/>
                </a:solidFill>
              </a:endParaRPr>
            </a:p>
            <a:p>
              <a:pPr indent="-298450" lvl="4" marL="381000" rtl="0" algn="l">
                <a:lnSpc>
                  <a:spcPct val="100000"/>
                </a:lnSpc>
                <a:spcBef>
                  <a:spcPts val="0"/>
                </a:spcBef>
                <a:spcAft>
                  <a:spcPts val="0"/>
                </a:spcAft>
                <a:buClr>
                  <a:schemeClr val="accent2"/>
                </a:buClr>
                <a:buSzPts val="1300"/>
                <a:buChar char="•"/>
              </a:pPr>
              <a:r>
                <a:rPr lang="en-GB" sz="1300">
                  <a:solidFill>
                    <a:schemeClr val="dk1"/>
                  </a:solidFill>
                </a:rPr>
                <a:t>WIS 2.0 </a:t>
              </a:r>
              <a:endParaRPr sz="1300">
                <a:solidFill>
                  <a:schemeClr val="dk1"/>
                </a:solidFill>
              </a:endParaRPr>
            </a:p>
            <a:p>
              <a:pPr indent="-298450" lvl="3" marL="152400" rtl="0" algn="l">
                <a:lnSpc>
                  <a:spcPct val="100000"/>
                </a:lnSpc>
                <a:spcBef>
                  <a:spcPts val="0"/>
                </a:spcBef>
                <a:spcAft>
                  <a:spcPts val="0"/>
                </a:spcAft>
                <a:buClr>
                  <a:schemeClr val="accent2"/>
                </a:buClr>
                <a:buSzPts val="1300"/>
                <a:buChar char="•"/>
              </a:pPr>
              <a:r>
                <a:rPr lang="en-GB" sz="1300">
                  <a:solidFill>
                    <a:schemeClr val="dk1"/>
                  </a:solidFill>
                </a:rPr>
                <a:t>Poster session, Cross panel discussion …</a:t>
              </a:r>
              <a:endParaRPr sz="1300">
                <a:solidFill>
                  <a:schemeClr val="dk1"/>
                </a:solidFill>
              </a:endParaRPr>
            </a:p>
            <a:p>
              <a:pPr indent="0" lvl="0" marL="0" rtl="0" algn="ctr">
                <a:spcBef>
                  <a:spcPts val="0"/>
                </a:spcBef>
                <a:spcAft>
                  <a:spcPts val="0"/>
                </a:spcAft>
                <a:buNone/>
              </a:pPr>
              <a:r>
                <a:t/>
              </a:r>
              <a:endParaRPr sz="1900"/>
            </a:p>
          </p:txBody>
        </p:sp>
        <p:sp>
          <p:nvSpPr>
            <p:cNvPr id="378" name="Google Shape;378;g2db715e50ea_1_129"/>
            <p:cNvSpPr/>
            <p:nvPr/>
          </p:nvSpPr>
          <p:spPr>
            <a:xfrm>
              <a:off x="6121725" y="3749050"/>
              <a:ext cx="2838900" cy="246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lt1"/>
                  </a:solidFill>
                </a:rPr>
                <a:t>OCG-15 </a:t>
              </a:r>
              <a:r>
                <a:rPr lang="en-GB" sz="1300">
                  <a:solidFill>
                    <a:schemeClr val="lt1"/>
                  </a:solidFill>
                </a:rPr>
                <a:t>(13-17 May, Victoria, BC, Canada)</a:t>
              </a:r>
              <a:endParaRPr b="1" sz="1600">
                <a:solidFill>
                  <a:schemeClr val="lt1"/>
                </a:solidFill>
              </a:endParaRPr>
            </a:p>
          </p:txBody>
        </p:sp>
      </p:grpSp>
      <p:pic>
        <p:nvPicPr>
          <p:cNvPr id="379" name="Google Shape;379;g2db715e50ea_1_129"/>
          <p:cNvPicPr preferRelativeResize="0"/>
          <p:nvPr/>
        </p:nvPicPr>
        <p:blipFill rotWithShape="1">
          <a:blip r:embed="rId9">
            <a:alphaModFix/>
          </a:blip>
          <a:srcRect b="0" l="0" r="0" t="0"/>
          <a:stretch/>
        </p:blipFill>
        <p:spPr>
          <a:xfrm>
            <a:off x="10928590" y="1630487"/>
            <a:ext cx="879032" cy="1137900"/>
          </a:xfrm>
          <a:prstGeom prst="rect">
            <a:avLst/>
          </a:prstGeom>
          <a:noFill/>
          <a:ln>
            <a:noFill/>
          </a:ln>
        </p:spPr>
      </p:pic>
      <p:pic>
        <p:nvPicPr>
          <p:cNvPr id="380" name="Google Shape;380;g2db715e50ea_1_129"/>
          <p:cNvPicPr preferRelativeResize="0"/>
          <p:nvPr/>
        </p:nvPicPr>
        <p:blipFill>
          <a:blip r:embed="rId10">
            <a:alphaModFix/>
          </a:blip>
          <a:stretch>
            <a:fillRect/>
          </a:stretch>
        </p:blipFill>
        <p:spPr>
          <a:xfrm>
            <a:off x="6942433" y="1612733"/>
            <a:ext cx="879033" cy="1137900"/>
          </a:xfrm>
          <a:prstGeom prst="rect">
            <a:avLst/>
          </a:prstGeom>
          <a:noFill/>
          <a:ln>
            <a:noFill/>
          </a:ln>
        </p:spPr>
      </p:pic>
      <p:pic>
        <p:nvPicPr>
          <p:cNvPr descr="A qr code on a white background&#10;&#10;Description automatically generated" id="381" name="Google Shape;381;g2db715e50ea_1_129"/>
          <p:cNvPicPr preferRelativeResize="0"/>
          <p:nvPr/>
        </p:nvPicPr>
        <p:blipFill rotWithShape="1">
          <a:blip r:embed="rId11">
            <a:alphaModFix/>
          </a:blip>
          <a:srcRect b="0" l="0" r="0" t="0"/>
          <a:stretch/>
        </p:blipFill>
        <p:spPr>
          <a:xfrm>
            <a:off x="11219830" y="2437834"/>
            <a:ext cx="445100" cy="445100"/>
          </a:xfrm>
          <a:prstGeom prst="rect">
            <a:avLst/>
          </a:prstGeom>
          <a:noFill/>
          <a:ln>
            <a:noFill/>
          </a:ln>
        </p:spPr>
      </p:pic>
      <p:pic>
        <p:nvPicPr>
          <p:cNvPr id="382" name="Google Shape;382;g2db715e50ea_1_129"/>
          <p:cNvPicPr preferRelativeResize="0"/>
          <p:nvPr/>
        </p:nvPicPr>
        <p:blipFill>
          <a:blip r:embed="rId12">
            <a:alphaModFix/>
          </a:blip>
          <a:stretch>
            <a:fillRect/>
          </a:stretch>
        </p:blipFill>
        <p:spPr>
          <a:xfrm>
            <a:off x="6798267" y="3379565"/>
            <a:ext cx="1023200" cy="13257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20848e50af1_0_55"/>
          <p:cNvSpPr txBox="1"/>
          <p:nvPr/>
        </p:nvSpPr>
        <p:spPr>
          <a:xfrm>
            <a:off x="720725" y="1435675"/>
            <a:ext cx="8130600" cy="4873800"/>
          </a:xfrm>
          <a:prstGeom prst="rect">
            <a:avLst/>
          </a:prstGeom>
          <a:noFill/>
          <a:ln>
            <a:noFill/>
          </a:ln>
        </p:spPr>
        <p:txBody>
          <a:bodyPr anchorCtr="0" anchor="t" bIns="45700" lIns="91425" spcFirstLastPara="1" rIns="91425" wrap="square" tIns="45700">
            <a:noAutofit/>
          </a:bodyPr>
          <a:lstStyle/>
          <a:p>
            <a:pPr indent="-397000" lvl="0" marL="540000" marR="0" rtl="0" algn="l">
              <a:lnSpc>
                <a:spcPct val="100000"/>
              </a:lnSpc>
              <a:spcBef>
                <a:spcPts val="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OCG strives to </a:t>
            </a:r>
            <a:r>
              <a:rPr b="1" i="0" lang="en-GB" sz="2000" u="none" cap="none" strike="noStrike">
                <a:solidFill>
                  <a:schemeClr val="accent1"/>
                </a:solidFill>
                <a:latin typeface="Barlow"/>
                <a:ea typeface="Barlow"/>
                <a:cs typeface="Barlow"/>
                <a:sym typeface="Barlow"/>
              </a:rPr>
              <a:t>enhance engagement</a:t>
            </a:r>
            <a:r>
              <a:rPr b="0" i="0" lang="en-GB" sz="2000" u="none" cap="none" strike="noStrike">
                <a:solidFill>
                  <a:schemeClr val="accent1"/>
                </a:solidFill>
                <a:latin typeface="Barlow Light"/>
                <a:ea typeface="Barlow Light"/>
                <a:cs typeface="Barlow Light"/>
                <a:sym typeface="Barlow Light"/>
              </a:rPr>
              <a:t> with the </a:t>
            </a:r>
            <a:r>
              <a:rPr b="1" i="0" lang="en-GB" sz="2000" u="none" cap="none" strike="noStrike">
                <a:solidFill>
                  <a:schemeClr val="accent1"/>
                </a:solidFill>
                <a:latin typeface="Barlow"/>
                <a:ea typeface="Barlow"/>
                <a:cs typeface="Barlow"/>
                <a:sym typeface="Barlow"/>
              </a:rPr>
              <a:t>Networks </a:t>
            </a:r>
            <a:r>
              <a:rPr b="0" i="0" lang="en-GB" sz="2000" u="none" cap="none" strike="noStrike">
                <a:solidFill>
                  <a:schemeClr val="accent1"/>
                </a:solidFill>
                <a:latin typeface="Barlow Light"/>
                <a:ea typeface="Barlow Light"/>
                <a:cs typeface="Barlow Light"/>
                <a:sym typeface="Barlow Light"/>
              </a:rPr>
              <a:t>and focussing tasks on network needs and priorities</a:t>
            </a:r>
            <a:endParaRPr b="0" i="0" sz="2000" u="none" cap="none" strike="noStrike">
              <a:solidFill>
                <a:schemeClr val="accent1"/>
              </a:solidFill>
              <a:latin typeface="Barlow Light"/>
              <a:ea typeface="Barlow Light"/>
              <a:cs typeface="Barlow Light"/>
              <a:sym typeface="Barlow Light"/>
            </a:endParaRPr>
          </a:p>
          <a:p>
            <a:pPr indent="-397000" lvl="0" marL="540000" marR="0" rtl="0" algn="l">
              <a:lnSpc>
                <a:spcPct val="100000"/>
              </a:lnSpc>
              <a:spcBef>
                <a:spcPts val="1300"/>
              </a:spcBef>
              <a:spcAft>
                <a:spcPts val="0"/>
              </a:spcAft>
              <a:buClr>
                <a:schemeClr val="accent1"/>
              </a:buClr>
              <a:buSzPts val="2000"/>
              <a:buFont typeface="Barlow Light"/>
              <a:buChar char="●"/>
            </a:pPr>
            <a:r>
              <a:rPr b="1" lang="en-GB" sz="2000">
                <a:solidFill>
                  <a:schemeClr val="accent1"/>
                </a:solidFill>
                <a:latin typeface="Barlow"/>
                <a:ea typeface="Barlow"/>
                <a:cs typeface="Barlow"/>
                <a:sym typeface="Barlow"/>
              </a:rPr>
              <a:t>OceanOPS restructuring</a:t>
            </a:r>
            <a:r>
              <a:rPr lang="en-GB" sz="2000">
                <a:solidFill>
                  <a:schemeClr val="accent1"/>
                </a:solidFill>
                <a:latin typeface="Barlow Light"/>
                <a:ea typeface="Barlow Light"/>
                <a:cs typeface="Barlow Light"/>
                <a:sym typeface="Barlow Light"/>
              </a:rPr>
              <a:t>, and charting the course for the next year+</a:t>
            </a:r>
            <a:endParaRPr b="0" i="0" sz="2000" u="none" cap="none" strike="noStrike">
              <a:solidFill>
                <a:schemeClr val="accent1"/>
              </a:solidFill>
              <a:latin typeface="Barlow Light"/>
              <a:ea typeface="Barlow Light"/>
              <a:cs typeface="Barlow Light"/>
              <a:sym typeface="Barlow Light"/>
            </a:endParaRPr>
          </a:p>
          <a:p>
            <a:pPr indent="-399925" lvl="0" marL="542925" marR="0" rtl="0" algn="l">
              <a:lnSpc>
                <a:spcPct val="100000"/>
              </a:lnSpc>
              <a:spcBef>
                <a:spcPts val="1300"/>
              </a:spcBef>
              <a:spcAft>
                <a:spcPts val="0"/>
              </a:spcAft>
              <a:buClr>
                <a:schemeClr val="accent1"/>
              </a:buClr>
              <a:buSzPts val="2000"/>
              <a:buFont typeface="Barlow Light"/>
              <a:buChar char="●"/>
            </a:pPr>
            <a:r>
              <a:rPr b="0" i="0" lang="en-GB" sz="2000" u="none" cap="none" strike="noStrike">
                <a:solidFill>
                  <a:schemeClr val="accent1"/>
                </a:solidFill>
                <a:latin typeface="Barlow Light"/>
                <a:ea typeface="Barlow Light"/>
                <a:cs typeface="Barlow Light"/>
                <a:sym typeface="Barlow Light"/>
              </a:rPr>
              <a:t>How we work with </a:t>
            </a:r>
            <a:r>
              <a:rPr b="1" i="0" lang="en-GB" sz="2000" u="none" cap="none" strike="noStrike">
                <a:solidFill>
                  <a:schemeClr val="accent1"/>
                </a:solidFill>
                <a:latin typeface="Barlow"/>
                <a:ea typeface="Barlow"/>
                <a:cs typeface="Barlow"/>
                <a:sym typeface="Barlow"/>
              </a:rPr>
              <a:t>requirement setting</a:t>
            </a:r>
            <a:r>
              <a:rPr lang="en-GB" sz="2000">
                <a:solidFill>
                  <a:schemeClr val="accent1"/>
                </a:solidFill>
                <a:latin typeface="Barlow Light"/>
                <a:ea typeface="Barlow Light"/>
                <a:cs typeface="Barlow Light"/>
                <a:sym typeface="Barlow Light"/>
              </a:rPr>
              <a:t> and observing </a:t>
            </a:r>
            <a:r>
              <a:rPr b="1" lang="en-GB" sz="2000">
                <a:solidFill>
                  <a:schemeClr val="accent1"/>
                </a:solidFill>
                <a:latin typeface="Barlow"/>
                <a:ea typeface="Barlow"/>
                <a:cs typeface="Barlow"/>
                <a:sym typeface="Barlow"/>
              </a:rPr>
              <a:t>Implementation</a:t>
            </a:r>
            <a:endParaRPr b="1" i="0" sz="2000" u="none" cap="none" strike="noStrike">
              <a:solidFill>
                <a:schemeClr val="accent1"/>
              </a:solidFill>
              <a:latin typeface="Barlow"/>
              <a:ea typeface="Barlow"/>
              <a:cs typeface="Barlow"/>
              <a:sym typeface="Barlow"/>
            </a:endParaRPr>
          </a:p>
          <a:p>
            <a:pPr indent="-399925" lvl="0" marL="542925" marR="0" rtl="0" algn="l">
              <a:lnSpc>
                <a:spcPct val="100000"/>
              </a:lnSpc>
              <a:spcBef>
                <a:spcPts val="1000"/>
              </a:spcBef>
              <a:spcAft>
                <a:spcPts val="0"/>
              </a:spcAft>
              <a:buClr>
                <a:schemeClr val="accent1"/>
              </a:buClr>
              <a:buSzPts val="2000"/>
              <a:buFont typeface="Barlow Light"/>
              <a:buChar char="●"/>
            </a:pPr>
            <a:r>
              <a:rPr b="1" i="0" lang="en-GB" sz="2000" u="none" cap="none" strike="noStrike">
                <a:solidFill>
                  <a:schemeClr val="accent1"/>
                </a:solidFill>
                <a:latin typeface="Barlow"/>
                <a:ea typeface="Barlow"/>
                <a:cs typeface="Barlow"/>
                <a:sym typeface="Barlow"/>
              </a:rPr>
              <a:t>New networks </a:t>
            </a:r>
            <a:r>
              <a:rPr b="0" i="0" lang="en-GB" sz="2000" u="none" cap="none" strike="noStrike">
                <a:solidFill>
                  <a:schemeClr val="accent1"/>
                </a:solidFill>
                <a:latin typeface="Barlow Light"/>
                <a:ea typeface="Barlow Light"/>
                <a:cs typeface="Barlow Light"/>
                <a:sym typeface="Barlow Light"/>
              </a:rPr>
              <a:t>(</a:t>
            </a:r>
            <a:r>
              <a:rPr b="1" lang="en-GB" sz="2000">
                <a:solidFill>
                  <a:schemeClr val="accent1"/>
                </a:solidFill>
                <a:latin typeface="Barlow"/>
                <a:ea typeface="Barlow"/>
                <a:cs typeface="Barlow"/>
                <a:sym typeface="Barlow"/>
              </a:rPr>
              <a:t>metrics</a:t>
            </a:r>
            <a:r>
              <a:rPr b="0" i="0" lang="en-GB" sz="2000" u="none" cap="none" strike="noStrike">
                <a:solidFill>
                  <a:schemeClr val="accent1"/>
                </a:solidFill>
                <a:latin typeface="Barlow Light"/>
                <a:ea typeface="Barlow Light"/>
                <a:cs typeface="Barlow Light"/>
                <a:sym typeface="Barlow Light"/>
              </a:rPr>
              <a:t>, and </a:t>
            </a:r>
            <a:r>
              <a:rPr lang="en-GB" sz="2000">
                <a:solidFill>
                  <a:schemeClr val="accent1"/>
                </a:solidFill>
                <a:latin typeface="Barlow Light"/>
                <a:ea typeface="Barlow Light"/>
                <a:cs typeface="Barlow Light"/>
                <a:sym typeface="Barlow Light"/>
              </a:rPr>
              <a:t>considering new networks</a:t>
            </a:r>
            <a:r>
              <a:rPr b="0" i="0" lang="en-GB" sz="2000" u="none" cap="none" strike="noStrike">
                <a:solidFill>
                  <a:schemeClr val="accent1"/>
                </a:solidFill>
                <a:latin typeface="Barlow Light"/>
                <a:ea typeface="Barlow Light"/>
                <a:cs typeface="Barlow Light"/>
                <a:sym typeface="Barlow Light"/>
              </a:rPr>
              <a:t>)</a:t>
            </a:r>
            <a:endParaRPr b="0" i="0" sz="2000" u="none" cap="none" strike="noStrike">
              <a:solidFill>
                <a:schemeClr val="accent1"/>
              </a:solidFill>
              <a:latin typeface="Barlow Light"/>
              <a:ea typeface="Barlow Light"/>
              <a:cs typeface="Barlow Light"/>
              <a:sym typeface="Barlow Light"/>
            </a:endParaRPr>
          </a:p>
          <a:p>
            <a:pPr indent="-399925" lvl="0" marL="542925" marR="0" rtl="0" algn="l">
              <a:lnSpc>
                <a:spcPct val="100000"/>
              </a:lnSpc>
              <a:spcBef>
                <a:spcPts val="1000"/>
              </a:spcBef>
              <a:spcAft>
                <a:spcPts val="0"/>
              </a:spcAft>
              <a:buClr>
                <a:schemeClr val="accent1"/>
              </a:buClr>
              <a:buSzPts val="2000"/>
              <a:buFont typeface="Barlow Light"/>
              <a:buChar char="●"/>
            </a:pPr>
            <a:r>
              <a:rPr b="1" i="0" lang="en-GB" sz="2000" u="none" cap="none" strike="noStrike">
                <a:solidFill>
                  <a:schemeClr val="accent1"/>
                </a:solidFill>
                <a:latin typeface="Barlow"/>
                <a:ea typeface="Barlow"/>
                <a:cs typeface="Barlow"/>
                <a:sym typeface="Barlow"/>
              </a:rPr>
              <a:t>Implementation </a:t>
            </a:r>
            <a:r>
              <a:rPr b="0" i="0" lang="en-GB" sz="2000" u="none" cap="none" strike="noStrike">
                <a:solidFill>
                  <a:schemeClr val="accent1"/>
                </a:solidFill>
                <a:latin typeface="Barlow Light"/>
                <a:ea typeface="Barlow Light"/>
                <a:cs typeface="Barlow Light"/>
                <a:sym typeface="Barlow Light"/>
              </a:rPr>
              <a:t>for OCG Data </a:t>
            </a:r>
            <a:r>
              <a:rPr lang="en-GB" sz="2000">
                <a:solidFill>
                  <a:schemeClr val="accent1"/>
                </a:solidFill>
                <a:latin typeface="Barlow Light"/>
                <a:ea typeface="Barlow Light"/>
                <a:cs typeface="Barlow Light"/>
                <a:sym typeface="Barlow Light"/>
              </a:rPr>
              <a:t>Strategy</a:t>
            </a:r>
            <a:r>
              <a:rPr b="0" i="0" lang="en-GB" sz="2000" u="none" cap="none" strike="noStrike">
                <a:solidFill>
                  <a:schemeClr val="accent1"/>
                </a:solidFill>
                <a:latin typeface="Barlow Light"/>
                <a:ea typeface="Barlow Light"/>
                <a:cs typeface="Barlow Light"/>
                <a:sym typeface="Barlow Light"/>
              </a:rPr>
              <a:t>, including </a:t>
            </a:r>
            <a:r>
              <a:rPr lang="en-GB" sz="2000">
                <a:solidFill>
                  <a:schemeClr val="accent1"/>
                </a:solidFill>
                <a:latin typeface="Barlow Light"/>
                <a:ea typeface="Barlow Light"/>
                <a:cs typeface="Barlow Light"/>
                <a:sym typeface="Barlow Light"/>
              </a:rPr>
              <a:t>WIS 2.0</a:t>
            </a:r>
            <a:endParaRPr b="0" i="0" sz="2000" u="none" cap="none" strike="noStrike">
              <a:solidFill>
                <a:schemeClr val="accent1"/>
              </a:solidFill>
              <a:latin typeface="Barlow Light"/>
              <a:ea typeface="Barlow Light"/>
              <a:cs typeface="Barlow Light"/>
              <a:sym typeface="Barlow Light"/>
            </a:endParaRPr>
          </a:p>
          <a:p>
            <a:pPr indent="-399925" lvl="0" marL="542925" marR="0" rtl="0" algn="l">
              <a:lnSpc>
                <a:spcPct val="100000"/>
              </a:lnSpc>
              <a:spcBef>
                <a:spcPts val="10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Engagement with a </a:t>
            </a:r>
            <a:r>
              <a:rPr b="1" lang="en-GB" sz="2000">
                <a:solidFill>
                  <a:schemeClr val="accent1"/>
                </a:solidFill>
                <a:latin typeface="Barlow"/>
                <a:ea typeface="Barlow"/>
                <a:cs typeface="Barlow"/>
                <a:sym typeface="Barlow"/>
              </a:rPr>
              <a:t>new GRA - Canada</a:t>
            </a:r>
            <a:endParaRPr b="1" sz="2000">
              <a:solidFill>
                <a:schemeClr val="accent1"/>
              </a:solidFill>
              <a:latin typeface="Barlow"/>
              <a:ea typeface="Barlow"/>
              <a:cs typeface="Barlow"/>
              <a:sym typeface="Barlow"/>
            </a:endParaRPr>
          </a:p>
          <a:p>
            <a:pPr indent="-397000" lvl="0" marL="540000" rtl="0" algn="l">
              <a:spcBef>
                <a:spcPts val="1300"/>
              </a:spcBef>
              <a:spcAft>
                <a:spcPts val="0"/>
              </a:spcAft>
              <a:buClr>
                <a:schemeClr val="accent1"/>
              </a:buClr>
              <a:buSzPts val="2000"/>
              <a:buFont typeface="Barlow Light"/>
              <a:buChar char="●"/>
            </a:pPr>
            <a:r>
              <a:rPr lang="en-GB" sz="2000">
                <a:solidFill>
                  <a:schemeClr val="accent1"/>
                </a:solidFill>
                <a:latin typeface="Barlow Light"/>
                <a:ea typeface="Barlow Light"/>
                <a:cs typeface="Barlow Light"/>
                <a:sym typeface="Barlow Light"/>
              </a:rPr>
              <a:t>Setting </a:t>
            </a:r>
            <a:r>
              <a:rPr b="1" lang="en-GB" sz="2000">
                <a:solidFill>
                  <a:schemeClr val="accent1"/>
                </a:solidFill>
                <a:latin typeface="Barlow"/>
                <a:ea typeface="Barlow"/>
                <a:cs typeface="Barlow"/>
                <a:sym typeface="Barlow"/>
              </a:rPr>
              <a:t>priority </a:t>
            </a:r>
            <a:r>
              <a:rPr lang="en-GB" sz="2000">
                <a:solidFill>
                  <a:schemeClr val="accent1"/>
                </a:solidFill>
                <a:latin typeface="Barlow Light"/>
                <a:ea typeface="Barlow Light"/>
                <a:cs typeface="Barlow Light"/>
                <a:sym typeface="Barlow Light"/>
              </a:rPr>
              <a:t>actions for the next year!</a:t>
            </a:r>
            <a:endParaRPr b="0" i="0" sz="2000" u="none" cap="none" strike="noStrike">
              <a:solidFill>
                <a:schemeClr val="accent1"/>
              </a:solidFill>
              <a:latin typeface="Barlow Light"/>
              <a:ea typeface="Barlow Light"/>
              <a:cs typeface="Barlow Light"/>
              <a:sym typeface="Barlow Light"/>
            </a:endParaRPr>
          </a:p>
        </p:txBody>
      </p:sp>
      <p:sp>
        <p:nvSpPr>
          <p:cNvPr id="388" name="Google Shape;388;g20848e50af1_0_5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Aims of OCG-15</a:t>
            </a:r>
            <a:endParaRPr/>
          </a:p>
        </p:txBody>
      </p:sp>
      <p:grpSp>
        <p:nvGrpSpPr>
          <p:cNvPr id="389" name="Google Shape;389;g20848e50af1_0_55"/>
          <p:cNvGrpSpPr/>
          <p:nvPr/>
        </p:nvGrpSpPr>
        <p:grpSpPr>
          <a:xfrm>
            <a:off x="9582213" y="109650"/>
            <a:ext cx="1928313" cy="6107275"/>
            <a:chOff x="10355938" y="143975"/>
            <a:chExt cx="1928313" cy="6107275"/>
          </a:xfrm>
        </p:grpSpPr>
        <p:pic>
          <p:nvPicPr>
            <p:cNvPr id="390" name="Google Shape;390;g20848e50af1_0_55"/>
            <p:cNvPicPr preferRelativeResize="0"/>
            <p:nvPr/>
          </p:nvPicPr>
          <p:blipFill rotWithShape="1">
            <a:blip r:embed="rId3">
              <a:alphaModFix/>
            </a:blip>
            <a:srcRect b="54388" l="69741" r="8146" t="16516"/>
            <a:stretch/>
          </p:blipFill>
          <p:spPr>
            <a:xfrm>
              <a:off x="10355938" y="1162425"/>
              <a:ext cx="967552" cy="857600"/>
            </a:xfrm>
            <a:prstGeom prst="rect">
              <a:avLst/>
            </a:prstGeom>
            <a:noFill/>
            <a:ln>
              <a:noFill/>
            </a:ln>
          </p:spPr>
        </p:pic>
        <p:pic>
          <p:nvPicPr>
            <p:cNvPr id="391" name="Google Shape;391;g20848e50af1_0_55"/>
            <p:cNvPicPr preferRelativeResize="0"/>
            <p:nvPr/>
          </p:nvPicPr>
          <p:blipFill rotWithShape="1">
            <a:blip r:embed="rId4">
              <a:alphaModFix/>
            </a:blip>
            <a:srcRect b="10743" l="2206" r="78915" t="6041"/>
            <a:stretch/>
          </p:blipFill>
          <p:spPr>
            <a:xfrm>
              <a:off x="10443275" y="5232800"/>
              <a:ext cx="747450" cy="949500"/>
            </a:xfrm>
            <a:prstGeom prst="rect">
              <a:avLst/>
            </a:prstGeom>
            <a:noFill/>
            <a:ln>
              <a:noFill/>
            </a:ln>
          </p:spPr>
        </p:pic>
        <p:pic>
          <p:nvPicPr>
            <p:cNvPr id="392" name="Google Shape;392;g20848e50af1_0_55"/>
            <p:cNvPicPr preferRelativeResize="0"/>
            <p:nvPr/>
          </p:nvPicPr>
          <p:blipFill rotWithShape="1">
            <a:blip r:embed="rId3">
              <a:alphaModFix/>
            </a:blip>
            <a:srcRect b="5690" l="1660" r="76226" t="68891"/>
            <a:stretch/>
          </p:blipFill>
          <p:spPr>
            <a:xfrm>
              <a:off x="10432149" y="3112027"/>
              <a:ext cx="967552" cy="749224"/>
            </a:xfrm>
            <a:prstGeom prst="rect">
              <a:avLst/>
            </a:prstGeom>
            <a:noFill/>
            <a:ln>
              <a:noFill/>
            </a:ln>
          </p:spPr>
        </p:pic>
        <p:pic>
          <p:nvPicPr>
            <p:cNvPr id="393" name="Google Shape;393;g20848e50af1_0_55"/>
            <p:cNvPicPr preferRelativeResize="0"/>
            <p:nvPr/>
          </p:nvPicPr>
          <p:blipFill rotWithShape="1">
            <a:blip r:embed="rId3">
              <a:alphaModFix/>
            </a:blip>
            <a:srcRect b="54388" l="48637" r="32743" t="16516"/>
            <a:stretch/>
          </p:blipFill>
          <p:spPr>
            <a:xfrm>
              <a:off x="11267139" y="1162425"/>
              <a:ext cx="814724" cy="857600"/>
            </a:xfrm>
            <a:prstGeom prst="rect">
              <a:avLst/>
            </a:prstGeom>
            <a:noFill/>
            <a:ln>
              <a:noFill/>
            </a:ln>
          </p:spPr>
        </p:pic>
        <p:pic>
          <p:nvPicPr>
            <p:cNvPr id="394" name="Google Shape;394;g20848e50af1_0_55"/>
            <p:cNvPicPr preferRelativeResize="0"/>
            <p:nvPr/>
          </p:nvPicPr>
          <p:blipFill rotWithShape="1">
            <a:blip r:embed="rId3">
              <a:alphaModFix/>
            </a:blip>
            <a:srcRect b="54388" l="26804" r="54575" t="16516"/>
            <a:stretch/>
          </p:blipFill>
          <p:spPr>
            <a:xfrm>
              <a:off x="10432362" y="173073"/>
              <a:ext cx="814724" cy="857600"/>
            </a:xfrm>
            <a:prstGeom prst="rect">
              <a:avLst/>
            </a:prstGeom>
            <a:noFill/>
            <a:ln>
              <a:noFill/>
            </a:ln>
          </p:spPr>
        </p:pic>
        <p:pic>
          <p:nvPicPr>
            <p:cNvPr id="395" name="Google Shape;395;g20848e50af1_0_55"/>
            <p:cNvPicPr preferRelativeResize="0"/>
            <p:nvPr/>
          </p:nvPicPr>
          <p:blipFill rotWithShape="1">
            <a:blip r:embed="rId3">
              <a:alphaModFix/>
            </a:blip>
            <a:srcRect b="54388" l="2770" r="78610" t="16516"/>
            <a:stretch/>
          </p:blipFill>
          <p:spPr>
            <a:xfrm>
              <a:off x="11190725" y="143975"/>
              <a:ext cx="967552" cy="1018459"/>
            </a:xfrm>
            <a:prstGeom prst="rect">
              <a:avLst/>
            </a:prstGeom>
            <a:noFill/>
            <a:ln>
              <a:noFill/>
            </a:ln>
          </p:spPr>
        </p:pic>
        <p:pic>
          <p:nvPicPr>
            <p:cNvPr id="396" name="Google Shape;396;g20848e50af1_0_55"/>
            <p:cNvPicPr preferRelativeResize="0"/>
            <p:nvPr/>
          </p:nvPicPr>
          <p:blipFill rotWithShape="1">
            <a:blip r:embed="rId3">
              <a:alphaModFix/>
            </a:blip>
            <a:srcRect b="2714" l="26276" r="53108" t="68191"/>
            <a:stretch/>
          </p:blipFill>
          <p:spPr>
            <a:xfrm>
              <a:off x="11323496" y="3074000"/>
              <a:ext cx="902024" cy="857600"/>
            </a:xfrm>
            <a:prstGeom prst="rect">
              <a:avLst/>
            </a:prstGeom>
            <a:noFill/>
            <a:ln>
              <a:noFill/>
            </a:ln>
          </p:spPr>
        </p:pic>
        <p:pic>
          <p:nvPicPr>
            <p:cNvPr id="397" name="Google Shape;397;g20848e50af1_0_55"/>
            <p:cNvPicPr preferRelativeResize="0"/>
            <p:nvPr/>
          </p:nvPicPr>
          <p:blipFill rotWithShape="1">
            <a:blip r:embed="rId3">
              <a:alphaModFix/>
            </a:blip>
            <a:srcRect b="3676" l="48727" r="32651" t="70904"/>
            <a:stretch/>
          </p:blipFill>
          <p:spPr>
            <a:xfrm>
              <a:off x="10432350" y="2151775"/>
              <a:ext cx="814724" cy="749224"/>
            </a:xfrm>
            <a:prstGeom prst="rect">
              <a:avLst/>
            </a:prstGeom>
            <a:noFill/>
            <a:ln>
              <a:noFill/>
            </a:ln>
          </p:spPr>
        </p:pic>
        <p:pic>
          <p:nvPicPr>
            <p:cNvPr id="398" name="Google Shape;398;g20848e50af1_0_55"/>
            <p:cNvPicPr preferRelativeResize="0"/>
            <p:nvPr/>
          </p:nvPicPr>
          <p:blipFill rotWithShape="1">
            <a:blip r:embed="rId3">
              <a:alphaModFix/>
            </a:blip>
            <a:srcRect b="3676" l="70581" r="10796" t="70904"/>
            <a:stretch/>
          </p:blipFill>
          <p:spPr>
            <a:xfrm>
              <a:off x="11323500" y="2172400"/>
              <a:ext cx="814724" cy="749224"/>
            </a:xfrm>
            <a:prstGeom prst="rect">
              <a:avLst/>
            </a:prstGeom>
            <a:noFill/>
            <a:ln>
              <a:noFill/>
            </a:ln>
          </p:spPr>
        </p:pic>
        <p:pic>
          <p:nvPicPr>
            <p:cNvPr id="399" name="Google Shape;399;g20848e50af1_0_55"/>
            <p:cNvPicPr preferRelativeResize="0"/>
            <p:nvPr/>
          </p:nvPicPr>
          <p:blipFill rotWithShape="1">
            <a:blip r:embed="rId4">
              <a:alphaModFix/>
            </a:blip>
            <a:srcRect b="10743" l="25176" r="54245" t="6041"/>
            <a:stretch/>
          </p:blipFill>
          <p:spPr>
            <a:xfrm>
              <a:off x="11278025" y="5301750"/>
              <a:ext cx="814727" cy="949500"/>
            </a:xfrm>
            <a:prstGeom prst="rect">
              <a:avLst/>
            </a:prstGeom>
            <a:noFill/>
            <a:ln>
              <a:noFill/>
            </a:ln>
          </p:spPr>
        </p:pic>
        <p:pic>
          <p:nvPicPr>
            <p:cNvPr id="400" name="Google Shape;400;g20848e50af1_0_55"/>
            <p:cNvPicPr preferRelativeResize="0"/>
            <p:nvPr/>
          </p:nvPicPr>
          <p:blipFill rotWithShape="1">
            <a:blip r:embed="rId4">
              <a:alphaModFix/>
            </a:blip>
            <a:srcRect b="10739" l="46868" r="28694" t="8635"/>
            <a:stretch/>
          </p:blipFill>
          <p:spPr>
            <a:xfrm>
              <a:off x="10388700" y="4164174"/>
              <a:ext cx="902026" cy="857600"/>
            </a:xfrm>
            <a:prstGeom prst="rect">
              <a:avLst/>
            </a:prstGeom>
            <a:noFill/>
            <a:ln>
              <a:noFill/>
            </a:ln>
          </p:spPr>
        </p:pic>
        <p:pic>
          <p:nvPicPr>
            <p:cNvPr id="401" name="Google Shape;401;g20848e50af1_0_55"/>
            <p:cNvPicPr preferRelativeResize="0"/>
            <p:nvPr/>
          </p:nvPicPr>
          <p:blipFill rotWithShape="1">
            <a:blip r:embed="rId4">
              <a:alphaModFix/>
            </a:blip>
            <a:srcRect b="14093" l="72047" r="0" t="10741"/>
            <a:stretch/>
          </p:blipFill>
          <p:spPr>
            <a:xfrm>
              <a:off x="11177475" y="4083975"/>
              <a:ext cx="1106776" cy="8576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2022-03-29T09:34:04Z</dcterms:created>
  <dc:creator>Laura Stukonyte</dc:creator>
</cp:coreProperties>
</file>