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98" r:id="rId6"/>
    <p:sldId id="282" r:id="rId7"/>
    <p:sldId id="296" r:id="rId8"/>
    <p:sldId id="297" r:id="rId9"/>
    <p:sldId id="26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3F7"/>
    <a:srgbClr val="E2CCE6"/>
    <a:srgbClr val="CCE2E1"/>
    <a:srgbClr val="FA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47B0F-0940-4E69-A2D2-078B3CE9CA74}" v="10" dt="2024-05-08T14:37:30.616"/>
    <p1510:client id="{EBD86784-9FCE-488A-8ACE-A895D90F128C}" v="581" dt="2024-05-08T14:33:43.739"/>
    <p1510:client id="{FECB32D2-4F79-4D99-B391-055F78AE455A}" v="599" dt="2024-05-08T14:32:29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4E742-E977-42C3-B93C-21C24118AC4E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BFFCD-2342-45CB-A39F-F151A2AC12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4077752-8D97-4056-8E23-F2B4E8AABB68}"/>
              </a:ext>
            </a:extLst>
          </p:cNvPr>
          <p:cNvSpPr/>
          <p:nvPr userDrawn="1"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999" y="2790000"/>
            <a:ext cx="6877011" cy="1476000"/>
          </a:xfrm>
        </p:spPr>
        <p:txBody>
          <a:bodyPr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999" y="4597200"/>
            <a:ext cx="6877012" cy="928268"/>
          </a:xfrm>
        </p:spPr>
        <p:txBody>
          <a:bodyPr anchor="t"/>
          <a:lstStyle>
            <a:lvl1pPr marL="0" indent="0" algn="l">
              <a:lnSpc>
                <a:spcPct val="105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5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5B5963-C898-4819-BE5F-EF41416CB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576000"/>
            <a:ext cx="2970000" cy="8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03B7-2EEC-4553-8EB9-6FF3EA27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0E3C3-261B-4C9D-A990-E5A07EFD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04A-0C0F-4E9C-9A1F-36D952335464}" type="datetime1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C2A6E-9D0C-4CC1-ABB3-38B06578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E127A-6F43-4E7E-85AE-358E9254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2F199CA-81E1-4D5E-A2C2-9F016E0A35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5" y="1857600"/>
            <a:ext cx="5302800" cy="20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A19B01A-32B7-472A-840E-40D5EDB5EA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3872238"/>
            <a:ext cx="5302800" cy="2041200"/>
          </a:xfrm>
          <a:solidFill>
            <a:schemeClr val="accent1"/>
          </a:solidFill>
        </p:spPr>
        <p:txBody>
          <a:bodyPr lIns="216000" tIns="216000" rIns="216000" bIns="21600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C72A766-AF8E-4852-B2E1-2B6175EC4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6888" y="1857600"/>
            <a:ext cx="5302800" cy="20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B9AF43A-B83D-4720-8080-51EEEB2799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6888" y="3872238"/>
            <a:ext cx="5302800" cy="2041200"/>
          </a:xfrm>
          <a:solidFill>
            <a:schemeClr val="accent1"/>
          </a:solidFill>
        </p:spPr>
        <p:txBody>
          <a:bodyPr lIns="216000" tIns="216000" rIns="216000" bIns="21600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990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E81D31-3AAF-4AE6-81CD-FD77C3D2EDBE}"/>
              </a:ext>
            </a:extLst>
          </p:cNvPr>
          <p:cNvSpPr/>
          <p:nvPr userDrawn="1"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3B2F3-70FE-4360-99DC-11392CE5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AEDC1-6EFD-4933-AAEB-7F2B3C85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41345C-3AFF-4BE3-A62A-1AED73E19B77}" type="datetime1">
              <a:rPr lang="en-GB" smtClean="0"/>
              <a:pPr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8126A-67EE-4B80-A776-04948A33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29624-35FA-4328-98C1-081096F2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0923043-22C7-4075-B90A-D3C50D030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725" y="1296988"/>
            <a:ext cx="6681600" cy="584200"/>
          </a:xfrm>
        </p:spPr>
        <p:txBody>
          <a:bodyPr/>
          <a:lstStyle>
            <a:lvl1pPr>
              <a:lnSpc>
                <a:spcPct val="105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369A3E0-C439-418E-9432-9BA88C4572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4" y="2728800"/>
            <a:ext cx="3464013" cy="3184638"/>
          </a:xfrm>
          <a:noFill/>
        </p:spPr>
        <p:txBody>
          <a:bodyPr lIns="0" tIns="0" rIns="0" bIns="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B7AB72D-526D-4626-B600-1D53A17323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3199" y="2728800"/>
            <a:ext cx="3464013" cy="3184638"/>
          </a:xfrm>
          <a:noFill/>
        </p:spPr>
        <p:txBody>
          <a:bodyPr lIns="0" tIns="0" rIns="0" bIns="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46FEBDD-56AB-4642-A81B-B459049B0B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5674" y="2728800"/>
            <a:ext cx="3464013" cy="3184638"/>
          </a:xfrm>
          <a:noFill/>
        </p:spPr>
        <p:txBody>
          <a:bodyPr lIns="0" tIns="0" rIns="0" bIns="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9EF4F5-590D-49CA-B43B-453C8A7453E5}"/>
              </a:ext>
            </a:extLst>
          </p:cNvPr>
          <p:cNvCxnSpPr>
            <a:cxnSpLocks/>
          </p:cNvCxnSpPr>
          <p:nvPr userDrawn="1"/>
        </p:nvCxnSpPr>
        <p:spPr>
          <a:xfrm>
            <a:off x="1766400" y="6361716"/>
            <a:ext cx="1042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924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296988"/>
            <a:ext cx="6155488" cy="3853624"/>
          </a:xfrm>
        </p:spPr>
        <p:txBody>
          <a:bodyPr anchor="ctr"/>
          <a:lstStyle>
            <a:lvl1pPr algn="l">
              <a:lnSpc>
                <a:spcPct val="90000"/>
              </a:lnSpc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8FF33D-500E-4B06-81E3-C0E57FA9262A}"/>
              </a:ext>
            </a:extLst>
          </p:cNvPr>
          <p:cNvCxnSpPr>
            <a:cxnSpLocks/>
          </p:cNvCxnSpPr>
          <p:nvPr userDrawn="1"/>
        </p:nvCxnSpPr>
        <p:spPr>
          <a:xfrm>
            <a:off x="1766400" y="6361716"/>
            <a:ext cx="1042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1295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4A27E8-BAEB-43DD-9654-10118DA86E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0C18E8-8442-4757-BBAA-D5C4C84A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296988"/>
            <a:ext cx="4169327" cy="3853624"/>
          </a:xfrm>
        </p:spPr>
        <p:txBody>
          <a:bodyPr anchor="ctr"/>
          <a:lstStyle>
            <a:lvl1pPr algn="l">
              <a:lnSpc>
                <a:spcPct val="90000"/>
              </a:lnSpc>
              <a:defRPr sz="4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39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9F04-EC09-49B3-879A-CD76816E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882800"/>
            <a:ext cx="7740000" cy="282728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90C39-3EB0-4651-A1FB-BD2CA1BF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D2FBE9-6019-44DF-87E3-017B9CF5F39D}" type="datetime1">
              <a:rPr lang="en-GB" smtClean="0"/>
              <a:pPr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167B5-E6BF-4329-93E8-B2FEA66F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EAF41-3E9A-425A-BD09-2824E82D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8228AC-BCE6-4E30-8428-26F311A23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5065200"/>
            <a:ext cx="7740000" cy="447675"/>
          </a:xfrm>
        </p:spPr>
        <p:txBody>
          <a:bodyPr/>
          <a:lstStyle>
            <a:lvl1pPr marL="216000" indent="-216000">
              <a:spcAft>
                <a:spcPts val="0"/>
              </a:spcAft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E108E6-54D1-4C2D-8404-57AA3E1908D4}"/>
              </a:ext>
            </a:extLst>
          </p:cNvPr>
          <p:cNvCxnSpPr>
            <a:cxnSpLocks/>
          </p:cNvCxnSpPr>
          <p:nvPr userDrawn="1"/>
        </p:nvCxnSpPr>
        <p:spPr>
          <a:xfrm>
            <a:off x="1766400" y="6361716"/>
            <a:ext cx="10425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402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725" y="2854801"/>
            <a:ext cx="4073912" cy="1018800"/>
          </a:xfrm>
        </p:spPr>
        <p:txBody>
          <a:bodyPr anchor="t"/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3873600"/>
            <a:ext cx="4073912" cy="444600"/>
          </a:xfrm>
        </p:spPr>
        <p:txBody>
          <a:bodyPr anchor="t"/>
          <a:lstStyle>
            <a:lvl1pPr marL="0" indent="0" algn="l">
              <a:lnSpc>
                <a:spcPct val="105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</a:defRPr>
            </a:lvl1pPr>
            <a:lvl2pPr marL="0" indent="0" algn="l">
              <a:lnSpc>
                <a:spcPct val="105000"/>
              </a:lnSpc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840C56A-F5A6-4106-917E-598EEA686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720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87756-610B-4E8A-8C1C-51585742E493}"/>
              </a:ext>
            </a:extLst>
          </p:cNvPr>
          <p:cNvGrpSpPr/>
          <p:nvPr userDrawn="1"/>
        </p:nvGrpSpPr>
        <p:grpSpPr>
          <a:xfrm>
            <a:off x="3233071" y="5950564"/>
            <a:ext cx="1807848" cy="694945"/>
            <a:chOff x="720725" y="5218493"/>
            <a:chExt cx="1807848" cy="69494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A21282-1F8E-4014-9EC4-BEF8B97B9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25" y="5279453"/>
              <a:ext cx="594361" cy="63398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320E1A-43C5-41F6-8347-E2BD4F97EB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8518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0F09-6CB8-484F-84D4-5E055F52D9F5}" type="datetime1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E36CD51-9CD4-4C1C-BD21-52565E479D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725" y="1296988"/>
            <a:ext cx="6681600" cy="584200"/>
          </a:xfrm>
        </p:spPr>
        <p:txBody>
          <a:bodyPr/>
          <a:lstStyle>
            <a:lvl1pPr>
              <a:lnSpc>
                <a:spcPct val="105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1660-3A08-4C87-BF3D-773626D2CEE5}" type="datetime1">
              <a:rPr lang="en-GB" smtClean="0"/>
              <a:t>08/05/2024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000" y="2988000"/>
            <a:ext cx="3726761" cy="1790700"/>
          </a:xfrm>
        </p:spPr>
        <p:txBody>
          <a:bodyPr anchor="t"/>
          <a:lstStyle>
            <a:lvl1pPr algn="l">
              <a:lnSpc>
                <a:spcPct val="90000"/>
              </a:lnSpc>
              <a:defRPr sz="4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000" y="4982400"/>
            <a:ext cx="3726761" cy="75764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5000"/>
              </a:lnSpc>
              <a:spcAft>
                <a:spcPts val="0"/>
              </a:spcAft>
              <a:buNone/>
              <a:defRPr sz="1600" b="1"/>
            </a:lvl1pPr>
            <a:lvl2pPr marL="0" indent="0" algn="l">
              <a:lnSpc>
                <a:spcPct val="105000"/>
              </a:lnSpc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6E45613-A7B0-47F8-ADBE-3FB0249D7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202400"/>
            <a:ext cx="2970000" cy="83875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49128EF-D6A4-41E6-852C-C9BA1AABD1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720725 w 12192000"/>
              <a:gd name="connsiteY0" fmla="*/ 722314 h 6858000"/>
              <a:gd name="connsiteX1" fmla="*/ 720725 w 12192000"/>
              <a:gd name="connsiteY1" fmla="*/ 6233824 h 6858000"/>
              <a:gd name="connsiteX2" fmla="*/ 5971431 w 12192000"/>
              <a:gd name="connsiteY2" fmla="*/ 6233824 h 6858000"/>
              <a:gd name="connsiteX3" fmla="*/ 5971431 w 12192000"/>
              <a:gd name="connsiteY3" fmla="*/ 72231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20725" y="722314"/>
                </a:moveTo>
                <a:lnTo>
                  <a:pt x="720725" y="6233824"/>
                </a:lnTo>
                <a:lnTo>
                  <a:pt x="5971431" y="6233824"/>
                </a:lnTo>
                <a:lnTo>
                  <a:pt x="5971431" y="72231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435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840C56A-F5A6-4106-917E-598EEA686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1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0" y="3160800"/>
            <a:ext cx="3944613" cy="1866158"/>
          </a:xfrm>
        </p:spPr>
        <p:txBody>
          <a:bodyPr anchor="t"/>
          <a:lstStyle>
            <a:lvl1pPr algn="l">
              <a:lnSpc>
                <a:spcPct val="90000"/>
              </a:lnSpc>
              <a:defRPr sz="4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0" y="5162400"/>
            <a:ext cx="3944613" cy="757643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spcAft>
                <a:spcPts val="0"/>
              </a:spcAft>
              <a:buNone/>
              <a:defRPr sz="1600" b="1"/>
            </a:lvl1pPr>
            <a:lvl2pPr marL="0" indent="0" algn="l">
              <a:lnSpc>
                <a:spcPct val="105000"/>
              </a:lnSpc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5A03530-49F9-4784-B3B9-C91CB61A7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720000"/>
            <a:ext cx="2970000" cy="8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76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F01-4A69-4BBC-894D-8B1E61984B97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6" y="1296988"/>
            <a:ext cx="8118000" cy="4616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0B8-2790-4094-AC0C-C5D10B0E9EAD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022B7A-C28D-486A-AA9F-BC745376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8118000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618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3" y="1296988"/>
            <a:ext cx="4729162" cy="461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96988"/>
            <a:ext cx="4729162" cy="461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3D0-06B7-4111-B392-8E5C4800FF8C}" type="datetime1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6A2-E01D-48B3-8A79-04290DCDF018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BB2FB1-2AA0-4977-8EEC-FD8BD134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6" y="1296988"/>
            <a:ext cx="5518800" cy="4616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609DB6C-56A3-4D65-8966-D57E0D06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4FA8568-E27B-443E-9E63-240C19223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0000" y="0"/>
            <a:ext cx="52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306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4FC1-A6B3-4819-8652-0382BFFCEB5F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928BDE-AC69-46B1-9066-DE5B0940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6" y="1296988"/>
            <a:ext cx="3913200" cy="4616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A35CEFE-B2E8-49CC-9F8F-62699731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E533201-04D2-4267-8789-229D298D3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786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03B7-2EEC-4553-8EB9-6FF3EA27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0E3C3-261B-4C9D-A990-E5A07EFD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CF58-D534-4682-91D3-79D1AD42BF56}" type="datetime1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C2A6E-9D0C-4CC1-ABB3-38B06578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E127A-6F43-4E7E-85AE-358E9254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717FA2-2CB4-44D4-B533-A1F58C7781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5" y="1857600"/>
            <a:ext cx="3463200" cy="165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882C34-89A3-486D-B398-37A6276B2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3513600"/>
            <a:ext cx="3463200" cy="2399838"/>
          </a:xfrm>
          <a:solidFill>
            <a:schemeClr val="accent1"/>
          </a:solidFill>
        </p:spPr>
        <p:txBody>
          <a:bodyPr lIns="216000" tIns="216000" rIns="216000" bIns="21600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A31B220-4936-49D3-AD22-E1AB025E7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4400" y="1857600"/>
            <a:ext cx="3463200" cy="165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CE513B8-3916-48BB-B9B2-8DB9EBF65D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4400" y="3513600"/>
            <a:ext cx="3463200" cy="2399838"/>
          </a:xfrm>
          <a:solidFill>
            <a:schemeClr val="accent1"/>
          </a:solidFill>
        </p:spPr>
        <p:txBody>
          <a:bodyPr lIns="216000" tIns="216000" rIns="216000" bIns="21600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80BFB18-381C-4689-BAEC-1672FDA50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8075" y="1857600"/>
            <a:ext cx="3463200" cy="165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0D08A95-E2E5-43EE-B868-755A9DAB53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8075" y="3513600"/>
            <a:ext cx="3463200" cy="2399838"/>
          </a:xfrm>
          <a:solidFill>
            <a:schemeClr val="accent1"/>
          </a:solidFill>
        </p:spPr>
        <p:txBody>
          <a:bodyPr lIns="216000" tIns="216000" rIns="216000" bIns="216000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567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371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BF5DACA-A2E3-472B-A9C5-5652DD82F449}" type="datetime1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4A7A17-A308-4819-B90E-703D77BA5D65}"/>
              </a:ext>
            </a:extLst>
          </p:cNvPr>
          <p:cNvCxnSpPr>
            <a:cxnSpLocks/>
          </p:cNvCxnSpPr>
          <p:nvPr userDrawn="1"/>
        </p:nvCxnSpPr>
        <p:spPr>
          <a:xfrm>
            <a:off x="1766400" y="6361716"/>
            <a:ext cx="104256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61BB9-F95A-4603-8510-31323C096A2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6195599"/>
            <a:ext cx="899162" cy="3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3" r:id="rId3"/>
    <p:sldLayoutId id="2147483650" r:id="rId4"/>
    <p:sldLayoutId id="2147483658" r:id="rId5"/>
    <p:sldLayoutId id="2147483652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51" r:id="rId12"/>
    <p:sldLayoutId id="2147483657" r:id="rId13"/>
    <p:sldLayoutId id="2147483668" r:id="rId14"/>
    <p:sldLayoutId id="2147483671" r:id="rId15"/>
    <p:sldLayoutId id="2147483654" r:id="rId16"/>
    <p:sldLayoutId id="2147483655" r:id="rId17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701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835"/>
        </a:spcAft>
        <a:buClr>
          <a:schemeClr val="accent1"/>
        </a:buClr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324000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54" userDrawn="1">
          <p15:clr>
            <a:srgbClr val="F26B43"/>
          </p15:clr>
        </p15:guide>
        <p15:guide id="4" pos="6819" userDrawn="1">
          <p15:clr>
            <a:srgbClr val="F26B43"/>
          </p15:clr>
        </p15:guide>
        <p15:guide id="5" orient="horz" pos="45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orient="horz" pos="817" userDrawn="1">
          <p15:clr>
            <a:srgbClr val="F26B43"/>
          </p15:clr>
        </p15:guide>
        <p15:guide id="10" orient="horz" pos="1293" userDrawn="1">
          <p15:clr>
            <a:srgbClr val="F26B43"/>
          </p15:clr>
        </p15:guide>
        <p15:guide id="11" pos="7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C3384-EB6A-41E1-9FDE-6773D39CA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999" y="2790000"/>
            <a:ext cx="6877011" cy="1476000"/>
          </a:xfrm>
        </p:spPr>
        <p:txBody>
          <a:bodyPr/>
          <a:lstStyle/>
          <a:p>
            <a:r>
              <a:rPr lang="en-GB"/>
              <a:t>OceanOPS Budget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085B8E-C007-4FC7-A48E-8B2C491C7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999" y="4597200"/>
            <a:ext cx="6877012" cy="928268"/>
          </a:xfrm>
        </p:spPr>
        <p:txBody>
          <a:bodyPr/>
          <a:lstStyle/>
          <a:p>
            <a:r>
              <a:rPr lang="en-GB"/>
              <a:t>E. Rusciano, M. </a:t>
            </a:r>
            <a:r>
              <a:rPr lang="en-GB" err="1"/>
              <a:t>Belbéoch</a:t>
            </a:r>
            <a:endParaRPr lang="en-GB"/>
          </a:p>
        </p:txBody>
      </p:sp>
      <p:sp>
        <p:nvSpPr>
          <p:cNvPr id="3" name="Google Shape;172;g24e328dc025_0_0">
            <a:extLst>
              <a:ext uri="{FF2B5EF4-FFF2-40B4-BE49-F238E27FC236}">
                <a16:creationId xmlns:a16="http://schemas.microsoft.com/office/drawing/2014/main" id="{191695F2-FDFF-A096-BF82-B9F0F452146E}"/>
              </a:ext>
            </a:extLst>
          </p:cNvPr>
          <p:cNvSpPr txBox="1">
            <a:spLocks noGrp="1"/>
          </p:cNvSpPr>
          <p:nvPr/>
        </p:nvSpPr>
        <p:spPr>
          <a:xfrm>
            <a:off x="1367999" y="5612504"/>
            <a:ext cx="100545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OCG-15 Session, 13-17 May, 2024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ONC, Victoria, British Columbia, Canada</a:t>
            </a:r>
            <a:endParaRPr/>
          </a:p>
        </p:txBody>
      </p:sp>
      <p:pic>
        <p:nvPicPr>
          <p:cNvPr id="7" name="Picture 6" descr="A blue dotted sphere with triangles&#10;&#10;Description automatically generated with medium confidence">
            <a:extLst>
              <a:ext uri="{FF2B5EF4-FFF2-40B4-BE49-F238E27FC236}">
                <a16:creationId xmlns:a16="http://schemas.microsoft.com/office/drawing/2014/main" id="{974614CB-B6B9-3568-C38F-74A6529A5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5"/>
          <a:stretch/>
        </p:blipFill>
        <p:spPr>
          <a:xfrm>
            <a:off x="7297319" y="99000"/>
            <a:ext cx="4894682" cy="68580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75F611E-4AF9-BE4D-F451-7CD0F5751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50" y="265886"/>
            <a:ext cx="2700471" cy="12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3E56F-B7DA-4142-A682-9596F546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0150" y="6492875"/>
            <a:ext cx="257637" cy="189721"/>
          </a:xfrm>
        </p:spPr>
        <p:txBody>
          <a:bodyPr/>
          <a:lstStyle/>
          <a:p>
            <a:fld id="{5B4A74C5-79B0-4340-9A8D-1CCBE3E8C64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7CE060-D840-496B-960F-762A439D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8118000" cy="574675"/>
          </a:xfrm>
        </p:spPr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56DDA0-AFC4-D342-31DD-D8E191C2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94" y="1287809"/>
            <a:ext cx="4164780" cy="4634169"/>
          </a:xfrm>
        </p:spPr>
        <p:txBody>
          <a:bodyPr/>
          <a:lstStyle/>
          <a:p>
            <a:pPr marL="609600" lvl="3" indent="-285750"/>
            <a:r>
              <a:rPr lang="en-US" sz="1400">
                <a:cs typeface="Arial"/>
              </a:rPr>
              <a:t>Decline in Networks contribution, </a:t>
            </a:r>
            <a:br>
              <a:rPr lang="en-US" sz="1400">
                <a:cs typeface="Arial"/>
              </a:rPr>
            </a:br>
            <a:r>
              <a:rPr lang="en-US" sz="1400">
                <a:cs typeface="Arial"/>
              </a:rPr>
              <a:t>compensated by WMO RB (Manager).</a:t>
            </a:r>
          </a:p>
          <a:p>
            <a:pPr marL="609600" lvl="3" indent="-285750"/>
            <a:r>
              <a:rPr lang="en-US" sz="1400">
                <a:cs typeface="Arial"/>
              </a:rPr>
              <a:t>Increase in staff cost expenses with two</a:t>
            </a:r>
            <a:br>
              <a:rPr lang="en-US" sz="1400">
                <a:cs typeface="Arial"/>
              </a:rPr>
            </a:br>
            <a:r>
              <a:rPr lang="en-US" sz="1400">
                <a:cs typeface="Arial"/>
              </a:rPr>
              <a:t>necessary restructuring steps </a:t>
            </a:r>
            <a:br>
              <a:rPr lang="en-US" sz="1400">
                <a:cs typeface="Arial"/>
              </a:rPr>
            </a:br>
            <a:r>
              <a:rPr lang="en-US" sz="1400">
                <a:cs typeface="Arial"/>
              </a:rPr>
              <a:t>on Network Experts (pilot in 2022, formalized in 2024)</a:t>
            </a:r>
          </a:p>
          <a:p>
            <a:pPr marL="609600" lvl="3" indent="-285750"/>
            <a:r>
              <a:rPr lang="en-US" sz="1400">
                <a:cs typeface="Arial"/>
              </a:rPr>
              <a:t>strengthening IT with IT Manager, Metadata Expert</a:t>
            </a:r>
          </a:p>
          <a:p>
            <a:pPr marL="609600" lvl="3" indent="-285750"/>
            <a:endParaRPr lang="en-US" sz="1400">
              <a:cs typeface="Arial"/>
            </a:endParaRPr>
          </a:p>
          <a:p>
            <a:pPr marL="609600" lvl="3" indent="-285750"/>
            <a:r>
              <a:rPr lang="en-US" sz="1400" b="1">
                <a:cs typeface="Arial"/>
              </a:rPr>
              <a:t>Critical step towards sustainability:</a:t>
            </a:r>
            <a:br>
              <a:rPr lang="en-US" sz="1400" b="1">
                <a:cs typeface="Arial"/>
              </a:rPr>
            </a:br>
            <a:r>
              <a:rPr lang="en-US" sz="1400" b="1">
                <a:cs typeface="Arial"/>
              </a:rPr>
              <a:t>Core expenses are finally aligned with stable resources.</a:t>
            </a:r>
          </a:p>
          <a:p>
            <a:pPr marL="609600" lvl="3" indent="-285750"/>
            <a:r>
              <a:rPr lang="en-US" sz="1400" b="1">
                <a:cs typeface="Arial"/>
              </a:rPr>
              <a:t>However, we have suffered a major outage and a huge pressure on staff, which is not yet overcome.</a:t>
            </a:r>
          </a:p>
          <a:p>
            <a:pPr marL="609600" lvl="3" indent="-285750"/>
            <a:r>
              <a:rPr lang="en-US" sz="1400" b="1">
                <a:cs typeface="Arial"/>
              </a:rPr>
              <a:t>And services delivery to all is impacted ...</a:t>
            </a:r>
          </a:p>
        </p:txBody>
      </p:sp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36B8FB61-8513-AE19-AA71-B9647DD2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63" y="-471"/>
            <a:ext cx="3496663" cy="391819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DA524067-7C35-87B7-CA04-35337764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339" y="1030"/>
            <a:ext cx="3823387" cy="2726726"/>
          </a:xfrm>
          <a:prstGeom prst="rect">
            <a:avLst/>
          </a:prstGeom>
        </p:spPr>
      </p:pic>
      <p:pic>
        <p:nvPicPr>
          <p:cNvPr id="7" name="Image 6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BA9E5CC1-A822-EDE4-8186-0E95CA57C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533" y="2728784"/>
            <a:ext cx="3827000" cy="4129217"/>
          </a:xfrm>
          <a:prstGeom prst="rect">
            <a:avLst/>
          </a:prstGeom>
        </p:spPr>
      </p:pic>
      <p:pic>
        <p:nvPicPr>
          <p:cNvPr id="9" name="Image 8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08BD41DF-B5AC-FF2B-42B4-AB5E59B98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218" y="3912973"/>
            <a:ext cx="3506251" cy="2945027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9D369AA-EE91-D923-5772-F55AEF91C4DC}"/>
              </a:ext>
            </a:extLst>
          </p:cNvPr>
          <p:cNvCxnSpPr/>
          <p:nvPr/>
        </p:nvCxnSpPr>
        <p:spPr>
          <a:xfrm flipH="1">
            <a:off x="7498813" y="557270"/>
            <a:ext cx="3538252" cy="404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6373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3E56F-B7DA-4142-A682-9596F546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0150" y="6492875"/>
            <a:ext cx="257637" cy="189721"/>
          </a:xfrm>
        </p:spPr>
        <p:txBody>
          <a:bodyPr/>
          <a:lstStyle/>
          <a:p>
            <a:fld id="{5B4A74C5-79B0-4340-9A8D-1CCBE3E8C64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7CE060-D840-496B-960F-762A439D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8118000" cy="574675"/>
          </a:xfrm>
        </p:spPr>
        <p:txBody>
          <a:bodyPr/>
          <a:lstStyle/>
          <a:p>
            <a:r>
              <a:rPr lang="en-GB"/>
              <a:t>2023 Financial Overview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723015-8488-577E-A597-E917DAB75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 bwMode="auto">
          <a:xfrm>
            <a:off x="5463890" y="1286523"/>
            <a:ext cx="4233930" cy="28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6F700E2-D9F5-0AAC-E816-74D11D72A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t="3693" r="16691" b="4160"/>
          <a:stretch/>
        </p:blipFill>
        <p:spPr bwMode="auto">
          <a:xfrm>
            <a:off x="9115755" y="4193913"/>
            <a:ext cx="3076246" cy="26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D01AE09-09C6-C087-DB01-1907F9727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7413" r="84030" b="54916"/>
          <a:stretch/>
        </p:blipFill>
        <p:spPr bwMode="auto">
          <a:xfrm>
            <a:off x="8819906" y="4421507"/>
            <a:ext cx="800194" cy="14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56DDA0-AFC4-D342-31DD-D8E191C2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296989"/>
            <a:ext cx="4743165" cy="1292387"/>
          </a:xfrm>
        </p:spPr>
        <p:txBody>
          <a:bodyPr/>
          <a:lstStyle/>
          <a:p>
            <a:pPr marL="609600" lvl="3" indent="-285750">
              <a:buClr>
                <a:schemeClr val="accent3"/>
              </a:buClr>
            </a:pPr>
            <a:r>
              <a:rPr lang="en-US" b="1">
                <a:solidFill>
                  <a:schemeClr val="accent3"/>
                </a:solidFill>
              </a:rPr>
              <a:t>Incomes: </a:t>
            </a:r>
            <a:r>
              <a:rPr lang="en-US" sz="1600"/>
              <a:t>1 M$</a:t>
            </a:r>
            <a:r>
              <a:rPr lang="en-US" sz="1600" b="1"/>
              <a:t> </a:t>
            </a:r>
            <a:endParaRPr lang="fr-FR"/>
          </a:p>
          <a:p>
            <a:pPr marL="609600" lvl="3" indent="-285750">
              <a:buClr>
                <a:schemeClr val="accent3"/>
              </a:buClr>
            </a:pPr>
            <a:r>
              <a:rPr lang="en-US" b="1">
                <a:solidFill>
                  <a:schemeClr val="accent3"/>
                </a:solidFill>
              </a:rPr>
              <a:t>Stable incomes:</a:t>
            </a:r>
            <a:r>
              <a:rPr lang="en-US" b="1"/>
              <a:t> </a:t>
            </a:r>
            <a:r>
              <a:rPr lang="en-US"/>
              <a:t>800 K$</a:t>
            </a:r>
            <a:endParaRPr lang="en-US">
              <a:cs typeface="Arial"/>
            </a:endParaRPr>
          </a:p>
          <a:p>
            <a:pPr marL="609600" lvl="3" indent="-285750">
              <a:buClr>
                <a:schemeClr val="accent3"/>
              </a:buClr>
            </a:pPr>
            <a:r>
              <a:rPr lang="fr-FR" b="1">
                <a:solidFill>
                  <a:schemeClr val="accent3"/>
                </a:solidFill>
              </a:rPr>
              <a:t>Total </a:t>
            </a:r>
            <a:r>
              <a:rPr lang="en-US" b="1">
                <a:solidFill>
                  <a:schemeClr val="accent3"/>
                </a:solidFill>
              </a:rPr>
              <a:t>expenditures: </a:t>
            </a:r>
            <a:r>
              <a:rPr lang="en-US"/>
              <a:t>1</a:t>
            </a:r>
            <a:r>
              <a:rPr lang="en-US" sz="1600"/>
              <a:t> </a:t>
            </a:r>
            <a:r>
              <a:rPr lang="en-US"/>
              <a:t>M</a:t>
            </a:r>
            <a:r>
              <a:rPr lang="en-US" sz="1600"/>
              <a:t>$</a:t>
            </a:r>
            <a:endParaRPr lang="en-US" sz="1600">
              <a:cs typeface="Arial"/>
            </a:endParaRPr>
          </a:p>
          <a:p>
            <a:pPr marL="609600" lvl="3" indent="-285750">
              <a:buClr>
                <a:schemeClr val="accent3"/>
              </a:buClr>
            </a:pPr>
            <a:endParaRPr lang="en-US" sz="1600"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6DEFDE-E932-AB04-E548-95A07D67A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33431" b="3702"/>
          <a:stretch/>
        </p:blipFill>
        <p:spPr bwMode="auto">
          <a:xfrm>
            <a:off x="9793111" y="1286523"/>
            <a:ext cx="2370635" cy="26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DE523949-0785-F38C-4ADB-2EC1269C7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4" t="7657" r="2333" b="47705"/>
          <a:stretch/>
        </p:blipFill>
        <p:spPr bwMode="auto">
          <a:xfrm>
            <a:off x="11177150" y="1885299"/>
            <a:ext cx="98659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5CF118-1FE6-33B8-2FD4-87F95ED8F1F7}"/>
              </a:ext>
            </a:extLst>
          </p:cNvPr>
          <p:cNvSpPr txBox="1"/>
          <p:nvPr/>
        </p:nvSpPr>
        <p:spPr>
          <a:xfrm>
            <a:off x="654952" y="2707547"/>
            <a:ext cx="4842587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1600" b="1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2023 Highlights:</a:t>
            </a:r>
          </a:p>
          <a:p>
            <a:pPr>
              <a:spcAft>
                <a:spcPts val="0"/>
              </a:spcAft>
              <a:buClr>
                <a:schemeClr val="dk2"/>
              </a:buClr>
              <a:buSzPts val="1400"/>
            </a:pPr>
            <a:endParaRPr lang="en-US" sz="1400" b="1">
              <a:solidFill>
                <a:schemeClr val="accent3"/>
              </a:solidFill>
              <a:latin typeface="Arial"/>
              <a:cs typeface="Arial"/>
              <a:sym typeface="Arial"/>
            </a:endParaRPr>
          </a:p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ea typeface="Open Sans"/>
                <a:cs typeface="Segoe UI Semilight"/>
                <a:sym typeface="Arial"/>
              </a:rPr>
              <a:t>WMO </a:t>
            </a:r>
            <a:r>
              <a:rPr lang="en-US" sz="1400">
                <a:ea typeface="Open Sans"/>
                <a:cs typeface="Segoe UI Semilight"/>
              </a:rPr>
              <a:t>continued investment in OceanOPS: 200 K$</a:t>
            </a:r>
          </a:p>
          <a:p>
            <a:pPr marL="152550" lvl="2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ea typeface="Open Sans"/>
                <a:cs typeface="Segoe UI Semilight"/>
                <a:sym typeface="Arial"/>
              </a:rPr>
              <a:t>Regular </a:t>
            </a:r>
            <a:r>
              <a:rPr lang="en-US" sz="1400">
                <a:ea typeface="Open Sans"/>
                <a:cs typeface="Segoe UI Semilight"/>
              </a:rPr>
              <a:t>national contributions decreased from 699K$ in 2022 to 600k$ in 2023. Some delayed contributions (35 K$) were received in 2024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ea typeface="Open Sans"/>
                <a:cs typeface="Segoe UI Semilight"/>
              </a:rPr>
              <a:t>NOAA contribution remained stable at 372K$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ea typeface="Open Sans"/>
                <a:cs typeface="Segoe UI Semilight"/>
              </a:rPr>
              <a:t>Significant support from EU Projects (190 K$)</a:t>
            </a:r>
          </a:p>
          <a:p>
            <a:endParaRPr lang="en-US" sz="1500">
              <a:solidFill>
                <a:schemeClr val="accent3"/>
              </a:solidFill>
              <a:latin typeface="Arial"/>
              <a:cs typeface="Arial"/>
            </a:endParaRPr>
          </a:p>
          <a:p>
            <a:r>
              <a:rPr lang="en-US" sz="1600" b="1">
                <a:solidFill>
                  <a:schemeClr val="accent3"/>
                </a:solidFill>
                <a:latin typeface="Arial"/>
                <a:cs typeface="Arial"/>
              </a:rPr>
              <a:t>Remarks &amp; Recommendations: </a:t>
            </a:r>
            <a:r>
              <a:rPr lang="en-US" sz="1400">
                <a:ea typeface="Open Sans"/>
                <a:cs typeface="Segoe UI Semilight"/>
              </a:rPr>
              <a:t>We encourage diversification of funding sources for networks such as OceanSITES, OceanGliders, GO-SHIP, DBCP and SOT, which have relied on support from only 3-4 countries for many years.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37C5527D-310D-128F-B831-069261B7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 bwMode="auto">
          <a:xfrm>
            <a:off x="5492144" y="1286523"/>
            <a:ext cx="4233930" cy="28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803340-B1B0-08A2-C4CC-94F363DD8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33431" b="3702"/>
          <a:stretch/>
        </p:blipFill>
        <p:spPr bwMode="auto">
          <a:xfrm>
            <a:off x="9821365" y="1286523"/>
            <a:ext cx="2370635" cy="26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0C7895F-E0DC-AA21-68F1-B5B99885A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4" t="7657" r="2333" b="47705"/>
          <a:stretch/>
        </p:blipFill>
        <p:spPr bwMode="auto">
          <a:xfrm>
            <a:off x="11205404" y="1885299"/>
            <a:ext cx="98659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768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1CA5E-BE75-B75F-8D85-B2B466B6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296989"/>
            <a:ext cx="10750549" cy="801442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err="1"/>
              <a:t>Expected</a:t>
            </a:r>
            <a:r>
              <a:rPr lang="fr-FR" sz="1600"/>
              <a:t> </a:t>
            </a:r>
            <a:r>
              <a:rPr lang="fr-FR" sz="1600" err="1"/>
              <a:t>incomes</a:t>
            </a:r>
            <a:r>
              <a:rPr lang="fr-FR" sz="1600"/>
              <a:t>: </a:t>
            </a:r>
            <a:r>
              <a:rPr lang="fr-FR" sz="1600" b="0">
                <a:solidFill>
                  <a:schemeClr val="tx1"/>
                </a:solidFill>
              </a:rPr>
              <a:t>1,160 M$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err="1"/>
              <a:t>Expected</a:t>
            </a:r>
            <a:r>
              <a:rPr lang="fr-FR" sz="1600"/>
              <a:t> stable </a:t>
            </a:r>
            <a:r>
              <a:rPr lang="fr-FR" sz="1600" err="1"/>
              <a:t>incomes</a:t>
            </a:r>
            <a:r>
              <a:rPr lang="fr-FR" sz="1600"/>
              <a:t>: </a:t>
            </a:r>
            <a:r>
              <a:rPr lang="fr-FR" sz="1600" b="0">
                <a:solidFill>
                  <a:schemeClr val="tx1"/>
                </a:solidFill>
              </a:rPr>
              <a:t>950 K$</a:t>
            </a:r>
            <a:endParaRPr lang="fr-FR" sz="1600" b="0">
              <a:solidFill>
                <a:schemeClr val="tx1"/>
              </a:solidFill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err="1"/>
              <a:t>Expected</a:t>
            </a:r>
            <a:r>
              <a:rPr lang="fr-FR" sz="1600"/>
              <a:t> </a:t>
            </a:r>
            <a:r>
              <a:rPr lang="fr-FR" sz="1600" err="1"/>
              <a:t>expenses</a:t>
            </a:r>
            <a:r>
              <a:rPr lang="fr-FR" sz="1600"/>
              <a:t>: </a:t>
            </a:r>
            <a:r>
              <a:rPr lang="fr-FR" sz="1600" b="0">
                <a:solidFill>
                  <a:schemeClr val="tx1"/>
                </a:solidFill>
              </a:rPr>
              <a:t>960 K$</a:t>
            </a:r>
            <a:endParaRPr lang="en-US" sz="1400" b="0"/>
          </a:p>
          <a:p>
            <a:pPr marL="990600" lvl="4" indent="-342900"/>
            <a:endParaRPr lang="fr-FR">
              <a:cs typeface="Arial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F777C-E741-49EB-3C7E-2F261DEE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849385-CC14-B10D-2934-190B4A4F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2024 </a:t>
            </a:r>
            <a:r>
              <a:rPr lang="fr-FR" err="1"/>
              <a:t>Interim</a:t>
            </a:r>
            <a:r>
              <a:rPr lang="fr-FR"/>
              <a:t> Budget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BBE59-8BE0-5CE8-42DD-D809DF612252}"/>
              </a:ext>
            </a:extLst>
          </p:cNvPr>
          <p:cNvSpPr txBox="1"/>
          <p:nvPr/>
        </p:nvSpPr>
        <p:spPr>
          <a:xfrm>
            <a:off x="714466" y="2173888"/>
            <a:ext cx="11002353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1600" b="1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Highlights: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>
                <a:ea typeface="Open Sans"/>
                <a:cs typeface="Segoe UI Semilight"/>
              </a:rPr>
              <a:t>Budget increase </a:t>
            </a:r>
            <a:r>
              <a:rPr lang="en-US" sz="1400">
                <a:ea typeface="Open Sans"/>
                <a:cs typeface="Segoe UI Semilight"/>
              </a:rPr>
              <a:t>thanks to:</a:t>
            </a:r>
          </a:p>
          <a:p>
            <a:pPr marL="742950" lvl="1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/>
              <a:t>New contributions</a:t>
            </a:r>
            <a:r>
              <a:rPr lang="en-US" sz="1400"/>
              <a:t> from: NOAA to support </a:t>
            </a:r>
            <a:r>
              <a:rPr lang="en-US" sz="1400" b="1"/>
              <a:t>SOCONET</a:t>
            </a:r>
            <a:r>
              <a:rPr lang="en-US" sz="1400"/>
              <a:t>, IOC/UNESCO support via </a:t>
            </a:r>
            <a:r>
              <a:rPr lang="en-US" sz="1400" b="1"/>
              <a:t>GOOS</a:t>
            </a:r>
            <a:r>
              <a:rPr lang="en-US" sz="1400"/>
              <a:t> budget, new EU Project </a:t>
            </a:r>
            <a:r>
              <a:rPr lang="en-US" sz="1400" b="1"/>
              <a:t>AMRIT</a:t>
            </a:r>
            <a:r>
              <a:rPr lang="en-US" sz="1400"/>
              <a:t>, new </a:t>
            </a:r>
            <a:r>
              <a:rPr lang="en-US" sz="1400" err="1"/>
              <a:t>suncontract</a:t>
            </a:r>
            <a:r>
              <a:rPr lang="en-US" sz="1400"/>
              <a:t> with </a:t>
            </a:r>
            <a:r>
              <a:rPr lang="en-US" sz="1400" b="1" err="1"/>
              <a:t>EMODnet</a:t>
            </a:r>
            <a:r>
              <a:rPr lang="en-US" sz="1400"/>
              <a:t> for the next biennium    </a:t>
            </a:r>
            <a:endParaRPr lang="en-US" sz="1400">
              <a:cs typeface="Arial"/>
            </a:endParaRPr>
          </a:p>
          <a:p>
            <a:pPr marL="742950" lvl="1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Delayed 2023 national contributions received in 2024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>
                <a:ea typeface="Open Sans"/>
                <a:cs typeface="Segoe UI Semilight"/>
              </a:rPr>
              <a:t>Slight decrease in expenses due to: </a:t>
            </a:r>
            <a:r>
              <a:rPr lang="en-US" sz="1400">
                <a:ea typeface="Open Sans"/>
                <a:cs typeface="Segoe UI Semilight"/>
              </a:rPr>
              <a:t>overall </a:t>
            </a:r>
            <a:r>
              <a:rPr lang="en-US" sz="1400" b="1">
                <a:ea typeface="Open Sans"/>
                <a:cs typeface="Segoe UI Semilight"/>
              </a:rPr>
              <a:t>staff net cost reduction</a:t>
            </a:r>
            <a:r>
              <a:rPr lang="en-US" sz="1400">
                <a:ea typeface="Open Sans"/>
                <a:cs typeface="Segoe UI Semilight"/>
              </a:rPr>
              <a:t>, </a:t>
            </a:r>
            <a:r>
              <a:rPr lang="en-US" sz="1400" b="1">
                <a:ea typeface="Open Sans"/>
                <a:cs typeface="Segoe UI Semilight"/>
              </a:rPr>
              <a:t>Report Card postponed </a:t>
            </a:r>
            <a:r>
              <a:rPr lang="en-US" sz="1400">
                <a:ea typeface="Open Sans"/>
                <a:cs typeface="Segoe UI Semilight"/>
              </a:rPr>
              <a:t>to 2025</a:t>
            </a:r>
            <a:endParaRPr lang="en-US" sz="1400" b="1">
              <a:solidFill>
                <a:schemeClr val="tx1"/>
              </a:solidFill>
              <a:ea typeface="Open Sans"/>
              <a:cs typeface="Segoe UI Semilight"/>
            </a:endParaRPr>
          </a:p>
          <a:p>
            <a:pPr>
              <a:buClr>
                <a:schemeClr val="accent2"/>
              </a:buClr>
              <a:buSzPts val="1400"/>
            </a:pPr>
            <a:endParaRPr lang="en-US" sz="1400">
              <a:solidFill>
                <a:srgbClr val="000000"/>
              </a:solidFill>
              <a:latin typeface="Arial"/>
              <a:ea typeface="Open Sans"/>
              <a:cs typeface="Segoe UI Semilight"/>
            </a:endParaRP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sz="1600" b="1">
                <a:solidFill>
                  <a:schemeClr val="accent3"/>
                </a:solidFill>
                <a:latin typeface="Arial"/>
                <a:cs typeface="Arial"/>
              </a:rPr>
              <a:t>Important decisions for 2024 anticipated budget, include:</a:t>
            </a: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Decrease the three Technical Coordinators to two</a:t>
            </a:r>
            <a:endParaRPr lang="en-US" sz="1400">
              <a:cs typeface="Arial"/>
            </a:endParaRP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Hire the IT Manager as soon as possible (probably effective in October 2024)</a:t>
            </a:r>
            <a:endParaRPr lang="en-US" sz="1400">
              <a:cs typeface="Arial"/>
            </a:endParaRP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Decrease pilot staff from 1 to ½ FTE to align incomes/expenses</a:t>
            </a:r>
            <a:endParaRPr lang="en-US" sz="1400">
              <a:cs typeface="Arial"/>
            </a:endParaRP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Hire Web Consultant for 8 months (through GOOS funds)</a:t>
            </a:r>
            <a:endParaRPr lang="en-US" sz="1400">
              <a:cs typeface="Arial"/>
            </a:endParaRP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Keep a stable travel budget</a:t>
            </a:r>
            <a:endParaRPr lang="en-US" sz="1400">
              <a:cs typeface="Arial"/>
            </a:endParaRP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Skip Report Card production</a:t>
            </a:r>
            <a:endParaRPr lang="en-US" sz="1400">
              <a:cs typeface="Arial"/>
            </a:endParaRPr>
          </a:p>
          <a:p>
            <a:pPr marL="285750" indent="-285750" fontAlgn="base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/>
              <a:t>Host agreement with CLS is terminated - a new one is being developed with </a:t>
            </a:r>
            <a:r>
              <a:rPr lang="en-US" sz="1400" err="1"/>
              <a:t>Ifremer</a:t>
            </a:r>
            <a:r>
              <a:rPr lang="en-US" sz="1400"/>
              <a:t>.</a:t>
            </a:r>
            <a:endParaRPr lang="en-US" sz="1400">
              <a:cs typeface="Arial"/>
            </a:endParaRPr>
          </a:p>
          <a:p>
            <a:pPr marL="742950" lvl="1" indent="-285750"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OceanOPS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will end the year with a positive balance and the needed carry forward to obligate salary expenses.</a:t>
            </a:r>
            <a:endParaRPr lang="en-US" sz="14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1400">
              <a:ea typeface="Open Sans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3615562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1CA5E-BE75-B75F-8D85-B2B466B6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296989"/>
            <a:ext cx="10750549" cy="1070196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Expected</a:t>
            </a:r>
            <a:r>
              <a:rPr lang="fr-FR" sz="1600" dirty="0"/>
              <a:t> </a:t>
            </a:r>
            <a:r>
              <a:rPr lang="fr-FR" sz="1600" dirty="0" err="1"/>
              <a:t>incomes</a:t>
            </a:r>
            <a:r>
              <a:rPr lang="fr-FR" sz="1600" dirty="0"/>
              <a:t>: </a:t>
            </a:r>
            <a:r>
              <a:rPr lang="fr-FR" sz="1600" b="0" dirty="0">
                <a:solidFill>
                  <a:schemeClr val="tx2"/>
                </a:solidFill>
              </a:rPr>
              <a:t>1,107 M$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Expected</a:t>
            </a:r>
            <a:r>
              <a:rPr lang="fr-FR" sz="1600" dirty="0"/>
              <a:t> stable </a:t>
            </a:r>
            <a:r>
              <a:rPr lang="fr-FR" sz="1600" dirty="0" err="1"/>
              <a:t>incomes</a:t>
            </a:r>
            <a:r>
              <a:rPr lang="fr-FR" sz="1600" dirty="0"/>
              <a:t>: </a:t>
            </a:r>
            <a:r>
              <a:rPr lang="fr-FR" sz="1600" b="0" dirty="0">
                <a:solidFill>
                  <a:schemeClr val="tx2"/>
                </a:solidFill>
              </a:rPr>
              <a:t>950 K$</a:t>
            </a:r>
            <a:endParaRPr lang="fr-FR" sz="1600" b="0" dirty="0">
              <a:solidFill>
                <a:schemeClr val="tx2"/>
              </a:solidFill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Expected</a:t>
            </a:r>
            <a:r>
              <a:rPr lang="fr-FR" sz="1600" dirty="0"/>
              <a:t> </a:t>
            </a:r>
            <a:r>
              <a:rPr lang="fr-FR" sz="1600" dirty="0" err="1"/>
              <a:t>expenses</a:t>
            </a:r>
            <a:r>
              <a:rPr lang="fr-FR" sz="1600" dirty="0"/>
              <a:t>: </a:t>
            </a:r>
            <a:r>
              <a:rPr lang="fr-FR" sz="1600" b="0" dirty="0">
                <a:solidFill>
                  <a:schemeClr val="tx2"/>
                </a:solidFill>
              </a:rPr>
              <a:t>1,147 M$ </a:t>
            </a:r>
            <a:endParaRPr lang="fr-FR" sz="1600" b="0" dirty="0">
              <a:solidFill>
                <a:schemeClr val="tx2"/>
              </a:solidFill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b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F777C-E741-49EB-3C7E-2F261DEE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849385-CC14-B10D-2934-190B4A4F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2025 </a:t>
            </a:r>
            <a:r>
              <a:rPr lang="fr-FR" err="1"/>
              <a:t>Anticipated</a:t>
            </a:r>
            <a:r>
              <a:rPr lang="fr-FR"/>
              <a:t> Budget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BBE59-8BE0-5CE8-42DD-D809DF612252}"/>
              </a:ext>
            </a:extLst>
          </p:cNvPr>
          <p:cNvSpPr txBox="1"/>
          <p:nvPr/>
        </p:nvSpPr>
        <p:spPr>
          <a:xfrm>
            <a:off x="655754" y="2852577"/>
            <a:ext cx="1100235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1600" b="1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Highlights: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OceanOPS anticipates </a:t>
            </a:r>
            <a:r>
              <a:rPr lang="en-US" sz="1400" b="1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resolving structural challenges through restructuring and anticipated funds from the AMRIT 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project.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 new IT Manager position will be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in place.</a:t>
            </a:r>
            <a:endParaRPr lang="en-US" sz="1400" b="0" i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W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eb development capacities will be reinforced with a full-time position for at least 3 years thanks to AMRIT.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GOOS commitment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will enable the production and future enhancement of the GOOS Report Card. 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Communication/Administration position must be “transferred” to WMO.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Travel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budget will be kept stable at the same level as 2024.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Need to identify new funds to sustain a full-time position for the BGC-Argo/Med. pilot.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4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4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>
              <a:buClr>
                <a:schemeClr val="accent2"/>
              </a:buClr>
              <a:buSzPts val="1400"/>
            </a:pPr>
            <a:br>
              <a:rPr lang="en-US" sz="1400"/>
            </a:br>
            <a:endParaRPr lang="en-US" sz="1400" b="1"/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400">
              <a:solidFill>
                <a:srgbClr val="0D0D0D"/>
              </a:solidFill>
              <a:highlight>
                <a:srgbClr val="FFFFFF"/>
              </a:highlight>
            </a:endParaRPr>
          </a:p>
          <a:p>
            <a:endParaRPr lang="en-US" sz="1400">
              <a:ea typeface="Open Sans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8143820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B385-2B60-417D-BC35-48ADF5D1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0150" y="6492875"/>
            <a:ext cx="257637" cy="189721"/>
          </a:xfrm>
        </p:spPr>
        <p:txBody>
          <a:bodyPr/>
          <a:lstStyle/>
          <a:p>
            <a:fld id="{5B4A74C5-79B0-4340-9A8D-1CCBE3E8C64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AEDC-C917-44FE-B9DB-46A04134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296988"/>
            <a:ext cx="5891090" cy="4616450"/>
          </a:xfrm>
        </p:spPr>
        <p:txBody>
          <a:bodyPr/>
          <a:lstStyle/>
          <a:p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Although </a:t>
            </a:r>
            <a:r>
              <a:rPr lang="en-US" sz="1400" b="1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2022 proved successful for OceanOPS, enabling full operations and the stabilization and upgrade of key staff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, the </a:t>
            </a:r>
            <a:r>
              <a:rPr lang="en-US" sz="1400" b="1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end of 2023 revealed the precarious nature of its funding mechanism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. </a:t>
            </a:r>
          </a:p>
          <a:p>
            <a:r>
              <a:rPr lang="en-US" sz="1400" b="1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2024 marked a crucial step in addressing structural weaknesses 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and establishing a stable foundation for future operations.</a:t>
            </a:r>
          </a:p>
          <a:p>
            <a:r>
              <a:rPr lang="en-US" sz="1400" b="1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In 2025, OceanOPS is poised for recovery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, with achievements such as the migration and upgrade of the I.S. to </a:t>
            </a:r>
            <a:r>
              <a:rPr lang="en-US" sz="1400" b="0" i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Ifremer</a:t>
            </a:r>
            <a:r>
              <a:rPr lang="en-US" sz="1400" b="0" i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, establishment of a unified budget at WMO, and the agreement of SLAs with networks and OCG. </a:t>
            </a: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b="1">
                <a:solidFill>
                  <a:schemeClr val="accent3"/>
                </a:solidFill>
                <a:latin typeface="Arial"/>
                <a:cs typeface="Arial"/>
              </a:rPr>
              <a:t>Several challenges remain:</a:t>
            </a:r>
          </a:p>
          <a:p>
            <a:pPr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sz="14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D0D0D"/>
                </a:solidFill>
                <a:highlight>
                  <a:srgbClr val="FFFFFF"/>
                </a:highlight>
              </a:rPr>
              <a:t>Transfer of the remaining staff from IOC/UNESCO to WMO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and the </a:t>
            </a:r>
            <a:r>
              <a:rPr lang="en-US" sz="1400" b="1">
                <a:solidFill>
                  <a:srgbClr val="0D0D0D"/>
                </a:solidFill>
                <a:highlight>
                  <a:srgbClr val="FFFFFF"/>
                </a:highlight>
              </a:rPr>
              <a:t>need for position upgrades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present ongoing concerns.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D0D0D"/>
                </a:solidFill>
                <a:highlight>
                  <a:srgbClr val="FFFFFF"/>
                </a:highlight>
              </a:rPr>
              <a:t>Negotiations with the host country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could impact finances.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Some </a:t>
            </a:r>
            <a:r>
              <a:rPr lang="en-US" sz="1400" b="1">
                <a:solidFill>
                  <a:srgbClr val="0D0D0D"/>
                </a:solidFill>
                <a:highlight>
                  <a:srgbClr val="FFFFFF"/>
                </a:highlight>
              </a:rPr>
              <a:t>networks will experience decreased support through new SLAs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 i="0" u="none" strike="noStrike">
                <a:solidFill>
                  <a:srgbClr val="000000"/>
                </a:solidFill>
                <a:effectLst/>
              </a:rPr>
              <a:t>Web developer should be stabilized </a:t>
            </a: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and not funded through projects.</a:t>
            </a:r>
            <a:endParaRPr lang="en-US" sz="14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D0D0D"/>
                </a:solidFill>
                <a:highlight>
                  <a:srgbClr val="FFFFFF"/>
                </a:highlight>
              </a:rPr>
              <a:t>Regional pilot position's instability </a:t>
            </a:r>
            <a:r>
              <a:rPr lang="en-US" sz="1400">
                <a:solidFill>
                  <a:srgbClr val="0D0D0D"/>
                </a:solidFill>
                <a:highlight>
                  <a:srgbClr val="FFFFFF"/>
                </a:highlight>
              </a:rPr>
              <a:t>requires attention.</a:t>
            </a:r>
          </a:p>
          <a:p>
            <a:pPr marL="285750" indent="-285750"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•"/>
            </a:pPr>
            <a:endParaRPr lang="en-US" sz="1400">
              <a:solidFill>
                <a:srgbClr val="0D0D0D"/>
              </a:solidFill>
              <a:highlight>
                <a:srgbClr val="FFFFFF"/>
              </a:highlight>
            </a:endParaRP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73697-9EE0-4D97-8D57-7D0BEC5F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</p:spPr>
        <p:txBody>
          <a:bodyPr/>
          <a:lstStyle/>
          <a:p>
            <a:r>
              <a:rPr lang="en-GB"/>
              <a:t>Remaining Challenges</a:t>
            </a:r>
          </a:p>
        </p:txBody>
      </p:sp>
      <p:pic>
        <p:nvPicPr>
          <p:cNvPr id="11" name="Picture Placeholder 10" descr="A turtle swimming in the water&#10;&#10;Description automatically generated">
            <a:extLst>
              <a:ext uri="{FF2B5EF4-FFF2-40B4-BE49-F238E27FC236}">
                <a16:creationId xmlns:a16="http://schemas.microsoft.com/office/drawing/2014/main" id="{04D7A03F-4060-8A8D-170A-BF17643C9F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r="24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13859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19AE-CDF9-4459-B493-4B45A778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28" y="2290779"/>
            <a:ext cx="4073912" cy="3127255"/>
          </a:xfrm>
        </p:spPr>
        <p:txBody>
          <a:bodyPr/>
          <a:lstStyle/>
          <a:p>
            <a:pPr marL="457200"/>
            <a:r>
              <a:rPr lang="en-US" sz="1200" b="0" i="0" u="none" strike="noStrike">
                <a:solidFill>
                  <a:srgbClr val="000000"/>
                </a:solidFill>
                <a:effectLst/>
                <a:latin typeface="+mn-lt"/>
              </a:rPr>
              <a:t>OceanOPS expresses its deepest thanks to all countries and organizations </a:t>
            </a:r>
            <a:r>
              <a:rPr lang="en-US" sz="1200" b="0">
                <a:solidFill>
                  <a:srgbClr val="000000"/>
                </a:solidFill>
                <a:latin typeface="+mn-lt"/>
              </a:rPr>
              <a:t>including </a:t>
            </a:r>
            <a:r>
              <a:rPr lang="en-US" sz="1200">
                <a:solidFill>
                  <a:srgbClr val="000000"/>
                </a:solidFill>
                <a:latin typeface="+mn-lt"/>
              </a:rPr>
              <a:t>Australia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, Canada, China, </a:t>
            </a:r>
            <a:r>
              <a:rPr lang="en-US" sz="1200" i="0" u="none" strike="noStrike" err="1">
                <a:solidFill>
                  <a:srgbClr val="000000"/>
                </a:solidFill>
                <a:effectLst/>
                <a:latin typeface="+mn-lt"/>
              </a:rPr>
              <a:t>EMODnet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, EUMETNET, Europe, France, Germany, India, Italy, Japan, Monaco, UK, US, WMO, and IOC/UNESCO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+mn-lt"/>
              </a:rPr>
              <a:t>, for their support and contributions. </a:t>
            </a:r>
            <a:br>
              <a:rPr lang="en-US" sz="1200" b="0" i="0" u="none" strike="noStrike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1200" b="0" i="0" u="none" strike="noStrike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200" b="0" i="0" u="none" strike="noStrike">
                <a:solidFill>
                  <a:srgbClr val="000000"/>
                </a:solidFill>
                <a:effectLst/>
                <a:latin typeface="+mn-lt"/>
              </a:rPr>
              <a:t>OceanOPS supports 12 GOOS-OCG networks, including 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Argo, Global Drifting Array, Global Tropical Moored Buoy Array, National Moored Buoy Array, Tsunami, </a:t>
            </a:r>
            <a:r>
              <a:rPr lang="en-US" sz="1200" i="0" u="none" strike="noStrike" err="1">
                <a:solidFill>
                  <a:srgbClr val="000000"/>
                </a:solidFill>
                <a:effectLst/>
                <a:latin typeface="+mn-lt"/>
              </a:rPr>
              <a:t>OceanSITES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1200" i="0" u="none" strike="noStrike" err="1">
                <a:solidFill>
                  <a:srgbClr val="000000"/>
                </a:solidFill>
                <a:effectLst/>
                <a:latin typeface="+mn-lt"/>
              </a:rPr>
              <a:t>OceanGlider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, GO-SHIP, SOCONET, Voluntary Observing Ship, Automated Shipboard </a:t>
            </a:r>
            <a:r>
              <a:rPr lang="en-US" sz="1200" i="0" u="none" strike="noStrike" err="1">
                <a:solidFill>
                  <a:srgbClr val="000000"/>
                </a:solidFill>
                <a:effectLst/>
                <a:latin typeface="+mn-lt"/>
              </a:rPr>
              <a:t>Aerological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i="0" u="none" strike="noStrike" err="1">
                <a:solidFill>
                  <a:srgbClr val="000000"/>
                </a:solidFill>
                <a:effectLst/>
                <a:latin typeface="+mn-lt"/>
              </a:rPr>
              <a:t>Programme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+mn-lt"/>
              </a:rPr>
              <a:t> (ASAP), and Ship Of Opportunity Program (SOOP XBTs)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+mn-lt"/>
              </a:rPr>
              <a:t>. </a:t>
            </a:r>
            <a:br>
              <a:rPr lang="en-US" sz="1200" b="0">
                <a:effectLst/>
                <a:latin typeface="+mn-lt"/>
              </a:rPr>
            </a:br>
            <a:br>
              <a:rPr lang="en-US" sz="1200">
                <a:latin typeface="+mn-lt"/>
              </a:rPr>
            </a:b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+mn-lt"/>
              </a:rPr>
              <a:t> </a:t>
            </a:r>
            <a:b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+mn-lt"/>
              </a:rPr>
            </a:br>
            <a:r>
              <a:rPr lang="en-GB" sz="3600">
                <a:latin typeface="+mn-lt"/>
              </a:rPr>
              <a:t>Thank you!</a:t>
            </a:r>
            <a:endParaRPr lang="en-GB" sz="1200">
              <a:latin typeface="+mn-lt"/>
            </a:endParaRPr>
          </a:p>
        </p:txBody>
      </p:sp>
      <p:pic>
        <p:nvPicPr>
          <p:cNvPr id="6" name="Picture Placeholder 5" descr="A buoy in the water&#10;&#10;Description automatically generated">
            <a:extLst>
              <a:ext uri="{FF2B5EF4-FFF2-40B4-BE49-F238E27FC236}">
                <a16:creationId xmlns:a16="http://schemas.microsoft.com/office/drawing/2014/main" id="{ACCFA3BB-DE2A-B0DC-B70D-FB611BAB73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6C76C9-3D39-8ECB-2C4C-EE30FDD06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0" y="206526"/>
            <a:ext cx="3670908" cy="17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573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ysClr val="windowText" lastClr="000000"/>
      </a:dk1>
      <a:lt1>
        <a:sysClr val="window" lastClr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GOOS Corporate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100000"/>
          </a:lnSpc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0000"/>
          </a:lnSpc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B5905F0A-F98E-7B44-8BA5-448E6624C8CF}" vid="{553AF6AE-F58E-9B4C-A97E-03E8541B9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21244d-e0d2-4d66-bab9-ee2b0fe1d3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D22C5122E004E8E1E0E7A4CA7AC03" ma:contentTypeVersion="15" ma:contentTypeDescription="Create a new document." ma:contentTypeScope="" ma:versionID="e2eb289421793d602140c87f1210f94e">
  <xsd:schema xmlns:xsd="http://www.w3.org/2001/XMLSchema" xmlns:xs="http://www.w3.org/2001/XMLSchema" xmlns:p="http://schemas.microsoft.com/office/2006/metadata/properties" xmlns:ns3="5d21244d-e0d2-4d66-bab9-ee2b0fe1d3d7" xmlns:ns4="6107d8ea-cfcc-4f8b-b143-8b7d05557192" targetNamespace="http://schemas.microsoft.com/office/2006/metadata/properties" ma:root="true" ma:fieldsID="7b01d4030f0659fae92acd2767055a16" ns3:_="" ns4:_="">
    <xsd:import namespace="5d21244d-e0d2-4d66-bab9-ee2b0fe1d3d7"/>
    <xsd:import namespace="6107d8ea-cfcc-4f8b-b143-8b7d05557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1244d-e0d2-4d66-bab9-ee2b0fe1d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7d8ea-cfcc-4f8b-b143-8b7d05557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DE5A9-DD74-4E4C-A073-8B6D562F7FE0}">
  <ds:schemaRefs>
    <ds:schemaRef ds:uri="5d21244d-e0d2-4d66-bab9-ee2b0fe1d3d7"/>
    <ds:schemaRef ds:uri="6107d8ea-cfcc-4f8b-b143-8b7d055571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23B63D-A1CC-4EA4-B21A-CC53BA3030FA}">
  <ds:schemaRefs>
    <ds:schemaRef ds:uri="5d21244d-e0d2-4d66-bab9-ee2b0fe1d3d7"/>
    <ds:schemaRef ds:uri="6107d8ea-cfcc-4f8b-b143-8b7d055571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DA98C8-0FE3-4EF3-A4ED-F7AA3400DF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GOOS Corporate PowerPoint template (002)</Template>
  <Application>Microsoft Office PowerPoint</Application>
  <PresentationFormat>Grand écran</PresentationFormat>
  <Slides>7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GOOS PPT Theme</vt:lpstr>
      <vt:lpstr>OceanOPS Budget Report</vt:lpstr>
      <vt:lpstr>Overview</vt:lpstr>
      <vt:lpstr>2023 Financial Overview</vt:lpstr>
      <vt:lpstr>2024 Interim Budget</vt:lpstr>
      <vt:lpstr>2025 Anticipated Budget</vt:lpstr>
      <vt:lpstr>Remaining Challenges</vt:lpstr>
      <vt:lpstr>OceanOPS expresses its deepest thanks to all countries and organizations including Australia, Canada, China, EMODnet, EUMETNET, Europe, France, Germany, India, Italy, Japan, Monaco, UK, US, WMO, and IOC/UNESCO, for their support and contributions.   OceanOPS supports 12 GOOS-OCG networks, including Argo, Global Drifting Array, Global Tropical Moored Buoy Array, National Moored Buoy Array, Tsunami, OceanSITES, OceanGlider, GO-SHIP, SOCONET, Voluntary Observing Ship, Automated Shipboard Aerological Programme (ASAP), and Ship Of Opportunity Program (SOOP XBTs). 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OceanOPS Budget Report</dc:title>
  <dc:creator>Emanuela  Rusciano</dc:creator>
  <cp:revision>10</cp:revision>
  <dcterms:created xsi:type="dcterms:W3CDTF">2024-05-07T12:31:11Z</dcterms:created>
  <dcterms:modified xsi:type="dcterms:W3CDTF">2024-05-08T14:37:41Z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0x010100CA1D22C5122E004E8E1E0E7A4CA7AC03</vt:lpwstr>
  </property>
</Properties>
</file>