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487" r:id="rId3"/>
    <p:sldId id="259" r:id="rId4"/>
    <p:sldId id="263" r:id="rId5"/>
    <p:sldId id="264" r:id="rId6"/>
    <p:sldId id="4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FCF9C-9E24-491E-B24F-238FB37AC2A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7DE96A-87E3-4E76-92D9-D9863F691A10}">
      <dgm:prSet phldrT="[Text]"/>
      <dgm:spPr/>
      <dgm:t>
        <a:bodyPr/>
        <a:lstStyle/>
        <a:p>
          <a:r>
            <a:rPr lang="en-US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are the observing needs in regions that align with Projects, Panels, and Networks</a:t>
          </a:r>
          <a:endParaRPr lang="en-US" dirty="0"/>
        </a:p>
      </dgm:t>
    </dgm:pt>
    <dgm:pt modelId="{28CD0970-69C3-4E73-83D8-1A52B3FFFC46}" type="parTrans" cxnId="{C8CD9EE8-92F5-41F6-AE67-191E10D5125A}">
      <dgm:prSet/>
      <dgm:spPr/>
      <dgm:t>
        <a:bodyPr/>
        <a:lstStyle/>
        <a:p>
          <a:endParaRPr lang="en-US"/>
        </a:p>
      </dgm:t>
    </dgm:pt>
    <dgm:pt modelId="{D3BA58B0-83FE-4B3E-96B0-AA49F77F8DB3}" type="sibTrans" cxnId="{C8CD9EE8-92F5-41F6-AE67-191E10D5125A}">
      <dgm:prSet/>
      <dgm:spPr/>
      <dgm:t>
        <a:bodyPr/>
        <a:lstStyle/>
        <a:p>
          <a:endParaRPr lang="en-US"/>
        </a:p>
      </dgm:t>
    </dgm:pt>
    <dgm:pt modelId="{30738CDA-DA9A-47FB-B0E3-B3E450F32F1A}">
      <dgm:prSet phldrT="[Text]"/>
      <dgm:spPr/>
      <dgm:t>
        <a:bodyPr/>
        <a:lstStyle/>
        <a:p>
          <a:pPr>
            <a:buSzPts val="1000"/>
            <a:buFont typeface="+mj-lt"/>
            <a:buAutoNum type="arabicPeriod"/>
          </a:pPr>
          <a:r>
            <a:rPr lang="en-US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additional information would you need to better engage with these groups?</a:t>
          </a:r>
          <a:endParaRPr lang="en-US" dirty="0"/>
        </a:p>
      </dgm:t>
    </dgm:pt>
    <dgm:pt modelId="{EFCF4602-DB43-421D-8993-9AA3CEF58090}" type="parTrans" cxnId="{B9B4FDEF-3EC3-43E6-802B-B164D14F4A6C}">
      <dgm:prSet/>
      <dgm:spPr/>
      <dgm:t>
        <a:bodyPr/>
        <a:lstStyle/>
        <a:p>
          <a:endParaRPr lang="en-US"/>
        </a:p>
      </dgm:t>
    </dgm:pt>
    <dgm:pt modelId="{70D5083F-96B8-477B-BCDB-DAA2D71D1BD0}" type="sibTrans" cxnId="{B9B4FDEF-3EC3-43E6-802B-B164D14F4A6C}">
      <dgm:prSet/>
      <dgm:spPr/>
      <dgm:t>
        <a:bodyPr/>
        <a:lstStyle/>
        <a:p>
          <a:endParaRPr lang="en-US"/>
        </a:p>
      </dgm:t>
    </dgm:pt>
    <dgm:pt modelId="{345E894D-5FF8-43C5-B90D-5ABA7C77EB66}">
      <dgm:prSet phldrT="[Text]"/>
      <dgm:spPr/>
      <dgm:t>
        <a:bodyPr/>
        <a:lstStyle/>
        <a:p>
          <a:r>
            <a:rPr lang="en-US" dirty="0"/>
            <a:t>Other  Questions?</a:t>
          </a:r>
        </a:p>
      </dgm:t>
    </dgm:pt>
    <dgm:pt modelId="{9F1DF587-3266-4710-9F11-C7BAC47BD0B3}" type="parTrans" cxnId="{D7252A56-C9D4-49D8-A9D4-C760D0B16772}">
      <dgm:prSet/>
      <dgm:spPr/>
      <dgm:t>
        <a:bodyPr/>
        <a:lstStyle/>
        <a:p>
          <a:endParaRPr lang="en-US"/>
        </a:p>
      </dgm:t>
    </dgm:pt>
    <dgm:pt modelId="{57B966CE-3592-48D4-AC26-E5366F08270C}" type="sibTrans" cxnId="{D7252A56-C9D4-49D8-A9D4-C760D0B16772}">
      <dgm:prSet/>
      <dgm:spPr/>
      <dgm:t>
        <a:bodyPr/>
        <a:lstStyle/>
        <a:p>
          <a:endParaRPr lang="en-US"/>
        </a:p>
      </dgm:t>
    </dgm:pt>
    <dgm:pt modelId="{95B352C2-C4BD-4857-869A-5E8949E0DF96}">
      <dgm:prSet phldrT="[Text]" phldr="1"/>
      <dgm:spPr/>
      <dgm:t>
        <a:bodyPr/>
        <a:lstStyle/>
        <a:p>
          <a:endParaRPr lang="en-US"/>
        </a:p>
      </dgm:t>
    </dgm:pt>
    <dgm:pt modelId="{A4D72160-541A-4E2C-A548-E3127811B78B}" type="parTrans" cxnId="{CEA52D61-8F45-499C-9BDA-C3F7FD778F19}">
      <dgm:prSet/>
      <dgm:spPr/>
      <dgm:t>
        <a:bodyPr/>
        <a:lstStyle/>
        <a:p>
          <a:endParaRPr lang="en-US"/>
        </a:p>
      </dgm:t>
    </dgm:pt>
    <dgm:pt modelId="{B302418B-457F-42D2-A4DB-6DFCCC41B59F}" type="sibTrans" cxnId="{CEA52D61-8F45-499C-9BDA-C3F7FD778F19}">
      <dgm:prSet/>
      <dgm:spPr/>
      <dgm:t>
        <a:bodyPr/>
        <a:lstStyle/>
        <a:p>
          <a:endParaRPr lang="en-US"/>
        </a:p>
      </dgm:t>
    </dgm:pt>
    <dgm:pt modelId="{FAEA11C4-F180-4027-8507-27CBC67A20C7}">
      <dgm:prSet/>
      <dgm:spPr/>
      <dgm:t>
        <a:bodyPr/>
        <a:lstStyle/>
        <a:p>
          <a:pPr>
            <a:buSzPts val="1000"/>
            <a:buFont typeface="+mj-lt"/>
            <a:buAutoNum type="arabicPeriod"/>
          </a:pPr>
          <a:r>
            <a:rPr lang="en-US" dirty="0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priority actions could be made with partners over the next 2 years to enhance GRA observing?</a:t>
          </a:r>
          <a:endParaRPr lang="en-US" dirty="0">
            <a:effectLst/>
            <a:latin typeface="+mj-lt"/>
            <a:ea typeface="DengXian" panose="02010600030101010101" pitchFamily="2" charset="-122"/>
            <a:cs typeface="72" panose="020B0503030000000003" pitchFamily="34" charset="0"/>
          </a:endParaRPr>
        </a:p>
      </dgm:t>
    </dgm:pt>
    <dgm:pt modelId="{549F80E7-3B4C-4607-AD7A-A7DF8DF46442}" type="parTrans" cxnId="{507231FE-4660-4B1F-B800-8D08C3091E29}">
      <dgm:prSet/>
      <dgm:spPr/>
      <dgm:t>
        <a:bodyPr/>
        <a:lstStyle/>
        <a:p>
          <a:endParaRPr lang="en-US"/>
        </a:p>
      </dgm:t>
    </dgm:pt>
    <dgm:pt modelId="{4451562B-AA86-4D7B-8DDB-B600581EFAB3}" type="sibTrans" cxnId="{507231FE-4660-4B1F-B800-8D08C3091E29}">
      <dgm:prSet/>
      <dgm:spPr/>
      <dgm:t>
        <a:bodyPr/>
        <a:lstStyle/>
        <a:p>
          <a:endParaRPr lang="en-US"/>
        </a:p>
      </dgm:t>
    </dgm:pt>
    <dgm:pt modelId="{0E46CBBD-6F68-450F-B15A-80F708FB6EBC}" type="pres">
      <dgm:prSet presAssocID="{966FCF9C-9E24-491E-B24F-238FB37AC2AE}" presName="matrix" presStyleCnt="0">
        <dgm:presLayoutVars>
          <dgm:chMax val="1"/>
          <dgm:dir/>
          <dgm:resizeHandles val="exact"/>
        </dgm:presLayoutVars>
      </dgm:prSet>
      <dgm:spPr/>
    </dgm:pt>
    <dgm:pt modelId="{2E27E33D-32EF-48CF-93BE-5CDDE48B9445}" type="pres">
      <dgm:prSet presAssocID="{966FCF9C-9E24-491E-B24F-238FB37AC2AE}" presName="diamond" presStyleLbl="bgShp" presStyleIdx="0" presStyleCnt="1"/>
      <dgm:spPr/>
    </dgm:pt>
    <dgm:pt modelId="{D904C03B-741C-49E4-A436-7BB42AD30BA1}" type="pres">
      <dgm:prSet presAssocID="{966FCF9C-9E24-491E-B24F-238FB37AC2A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0AFE14-E3E2-4E5B-AD5C-90A1BF63D98B}" type="pres">
      <dgm:prSet presAssocID="{966FCF9C-9E24-491E-B24F-238FB37AC2A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EEC6DFF-372A-4176-A753-0CEBC40DCD12}" type="pres">
      <dgm:prSet presAssocID="{966FCF9C-9E24-491E-B24F-238FB37AC2A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60A45C-77EE-4942-8A0C-F3A125D90C4A}" type="pres">
      <dgm:prSet presAssocID="{966FCF9C-9E24-491E-B24F-238FB37AC2A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DD3B0D-F0BA-44DD-B28D-D5E0F05C6911}" type="presOf" srcId="{966FCF9C-9E24-491E-B24F-238FB37AC2AE}" destId="{0E46CBBD-6F68-450F-B15A-80F708FB6EBC}" srcOrd="0" destOrd="0" presId="urn:microsoft.com/office/officeart/2005/8/layout/matrix3"/>
    <dgm:cxn modelId="{2054D72D-CA43-4A8F-B501-C60D278A0EE6}" type="presOf" srcId="{345E894D-5FF8-43C5-B90D-5ABA7C77EB66}" destId="{C560A45C-77EE-4942-8A0C-F3A125D90C4A}" srcOrd="0" destOrd="0" presId="urn:microsoft.com/office/officeart/2005/8/layout/matrix3"/>
    <dgm:cxn modelId="{CEA52D61-8F45-499C-9BDA-C3F7FD778F19}" srcId="{966FCF9C-9E24-491E-B24F-238FB37AC2AE}" destId="{95B352C2-C4BD-4857-869A-5E8949E0DF96}" srcOrd="4" destOrd="0" parTransId="{A4D72160-541A-4E2C-A548-E3127811B78B}" sibTransId="{B302418B-457F-42D2-A4DB-6DFCCC41B59F}"/>
    <dgm:cxn modelId="{95A1F66A-1EE6-4F3C-9F4D-88D692222E6B}" type="presOf" srcId="{FAEA11C4-F180-4027-8507-27CBC67A20C7}" destId="{AEEC6DFF-372A-4176-A753-0CEBC40DCD12}" srcOrd="0" destOrd="0" presId="urn:microsoft.com/office/officeart/2005/8/layout/matrix3"/>
    <dgm:cxn modelId="{D7252A56-C9D4-49D8-A9D4-C760D0B16772}" srcId="{966FCF9C-9E24-491E-B24F-238FB37AC2AE}" destId="{345E894D-5FF8-43C5-B90D-5ABA7C77EB66}" srcOrd="3" destOrd="0" parTransId="{9F1DF587-3266-4710-9F11-C7BAC47BD0B3}" sibTransId="{57B966CE-3592-48D4-AC26-E5366F08270C}"/>
    <dgm:cxn modelId="{36BDDA96-FD0E-47DE-901E-A5BA5ECE3E3F}" type="presOf" srcId="{F07DE96A-87E3-4E76-92D9-D9863F691A10}" destId="{D904C03B-741C-49E4-A436-7BB42AD30BA1}" srcOrd="0" destOrd="0" presId="urn:microsoft.com/office/officeart/2005/8/layout/matrix3"/>
    <dgm:cxn modelId="{12F095BA-4B39-4748-868B-0C8BB524EE3B}" type="presOf" srcId="{30738CDA-DA9A-47FB-B0E3-B3E450F32F1A}" destId="{FF0AFE14-E3E2-4E5B-AD5C-90A1BF63D98B}" srcOrd="0" destOrd="0" presId="urn:microsoft.com/office/officeart/2005/8/layout/matrix3"/>
    <dgm:cxn modelId="{C8CD9EE8-92F5-41F6-AE67-191E10D5125A}" srcId="{966FCF9C-9E24-491E-B24F-238FB37AC2AE}" destId="{F07DE96A-87E3-4E76-92D9-D9863F691A10}" srcOrd="0" destOrd="0" parTransId="{28CD0970-69C3-4E73-83D8-1A52B3FFFC46}" sibTransId="{D3BA58B0-83FE-4B3E-96B0-AA49F77F8DB3}"/>
    <dgm:cxn modelId="{B9B4FDEF-3EC3-43E6-802B-B164D14F4A6C}" srcId="{966FCF9C-9E24-491E-B24F-238FB37AC2AE}" destId="{30738CDA-DA9A-47FB-B0E3-B3E450F32F1A}" srcOrd="1" destOrd="0" parTransId="{EFCF4602-DB43-421D-8993-9AA3CEF58090}" sibTransId="{70D5083F-96B8-477B-BCDB-DAA2D71D1BD0}"/>
    <dgm:cxn modelId="{507231FE-4660-4B1F-B800-8D08C3091E29}" srcId="{966FCF9C-9E24-491E-B24F-238FB37AC2AE}" destId="{FAEA11C4-F180-4027-8507-27CBC67A20C7}" srcOrd="2" destOrd="0" parTransId="{549F80E7-3B4C-4607-AD7A-A7DF8DF46442}" sibTransId="{4451562B-AA86-4D7B-8DDB-B600581EFAB3}"/>
    <dgm:cxn modelId="{40EF0B99-FE6B-437E-9BA2-75106555C825}" type="presParOf" srcId="{0E46CBBD-6F68-450F-B15A-80F708FB6EBC}" destId="{2E27E33D-32EF-48CF-93BE-5CDDE48B9445}" srcOrd="0" destOrd="0" presId="urn:microsoft.com/office/officeart/2005/8/layout/matrix3"/>
    <dgm:cxn modelId="{5A763A7A-EE75-4E73-8160-FB1B857550D5}" type="presParOf" srcId="{0E46CBBD-6F68-450F-B15A-80F708FB6EBC}" destId="{D904C03B-741C-49E4-A436-7BB42AD30BA1}" srcOrd="1" destOrd="0" presId="urn:microsoft.com/office/officeart/2005/8/layout/matrix3"/>
    <dgm:cxn modelId="{B4684F92-A2DA-4CE4-A954-3D81B04C3373}" type="presParOf" srcId="{0E46CBBD-6F68-450F-B15A-80F708FB6EBC}" destId="{FF0AFE14-E3E2-4E5B-AD5C-90A1BF63D98B}" srcOrd="2" destOrd="0" presId="urn:microsoft.com/office/officeart/2005/8/layout/matrix3"/>
    <dgm:cxn modelId="{4047913D-AA81-4DB9-8F0C-D22E9AB03C5F}" type="presParOf" srcId="{0E46CBBD-6F68-450F-B15A-80F708FB6EBC}" destId="{AEEC6DFF-372A-4176-A753-0CEBC40DCD12}" srcOrd="3" destOrd="0" presId="urn:microsoft.com/office/officeart/2005/8/layout/matrix3"/>
    <dgm:cxn modelId="{3E9F7825-B58D-4387-9B93-7CBBF8C398EB}" type="presParOf" srcId="{0E46CBBD-6F68-450F-B15A-80F708FB6EBC}" destId="{C560A45C-77EE-4942-8A0C-F3A125D90C4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E33D-32EF-48CF-93BE-5CDDE48B9445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4C03B-741C-49E4-A436-7BB42AD30BA1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are the observing needs in regions that align with Projects, Panels, and Networks</a:t>
          </a:r>
          <a:endParaRPr lang="en-US" sz="1800" kern="1200" dirty="0"/>
        </a:p>
      </dsp:txBody>
      <dsp:txXfrm>
        <a:off x="1972601" y="617935"/>
        <a:ext cx="1906956" cy="1906956"/>
      </dsp:txXfrm>
    </dsp:sp>
    <dsp:sp modelId="{FF0AFE14-E3E2-4E5B-AD5C-90A1BF63D98B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+mj-lt"/>
            <a:buNone/>
          </a:pPr>
          <a:r>
            <a:rPr lang="en-US" sz="1800" kern="1200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additional information would you need to better engage with these groups?</a:t>
          </a:r>
          <a:endParaRPr lang="en-US" sz="1800" kern="1200" dirty="0"/>
        </a:p>
      </dsp:txBody>
      <dsp:txXfrm>
        <a:off x="4248442" y="617935"/>
        <a:ext cx="1906956" cy="1906956"/>
      </dsp:txXfrm>
    </dsp:sp>
    <dsp:sp modelId="{AEEC6DFF-372A-4176-A753-0CEBC40DCD12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+mj-lt"/>
            <a:buNone/>
          </a:pPr>
          <a:r>
            <a:rPr lang="en-US" sz="1800" kern="1200" dirty="0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priority actions could be made with partners over the next 2 years to enhance GRA observing?</a:t>
          </a:r>
          <a:endParaRPr lang="en-US" sz="1800" kern="1200" dirty="0">
            <a:effectLst/>
            <a:latin typeface="+mj-lt"/>
            <a:ea typeface="DengXian" panose="02010600030101010101" pitchFamily="2" charset="-122"/>
            <a:cs typeface="72" panose="020B0503030000000003" pitchFamily="34" charset="0"/>
          </a:endParaRPr>
        </a:p>
      </dsp:txBody>
      <dsp:txXfrm>
        <a:off x="1972601" y="2893775"/>
        <a:ext cx="1906956" cy="1906956"/>
      </dsp:txXfrm>
    </dsp:sp>
    <dsp:sp modelId="{C560A45C-77EE-4942-8A0C-F3A125D90C4A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 Questions?</a:t>
          </a:r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399C-1511-4190-8209-F37A6AAD5AA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A5C4D-B005-49E9-9D1F-EA3414F9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168C77B-4515-6F9D-D4B2-C27D4A94B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107950"/>
            <a:ext cx="6096000" cy="3429000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E851A09-9760-A57E-483A-45AFF761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>
                <a:latin typeface="Arial" panose="020B0604020202020204" pitchFamily="34" charset="0"/>
              </a:rPr>
              <a:t>I'm here to talk to you about what makes a collection of activity into a cohesive and high-performing system - how we can work at global and regional levels to leverage our individual national contributions and make them stronger together</a:t>
            </a: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E651772-1E57-B04F-FAC2-0B77DF0F0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B0095-7430-46D0-A3B8-0E481268E8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B1A0BF9-C0BA-7D58-BB32-61622BF0C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F08CBDF-4198-4459-167D-85E4E46B7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A990D56-45AB-3930-AD2B-F123340BD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5A0F5D-0B47-41BD-AE52-81FA683DDECA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19BE-A096-9E41-5753-C226C9D38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36D58-5512-A729-84EF-D8C3440C6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73DCD-5EF4-A175-AF4D-BD124313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88119-2CC7-8AB3-B2F7-13CFD082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3257D-6586-4EF2-7370-1082D75E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533C-DD00-E74A-DFC8-1CA740C6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B47E4-128B-6AF9-B20B-04A574644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4875-A033-2E3C-31FC-79B435F0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F0EC5-4B98-7A73-46A0-E22D896F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7FC0-3420-28B2-E674-E80425C3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37F7F-9F54-E840-DFD3-1251B2578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6B665-B007-09E8-2840-8855F76C8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91B28-296F-FF4C-2F63-5C79E360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205F5-79F5-1A5D-C185-D34A4712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B151-2634-1DF4-5B4D-BC9F9A70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000D72-248F-D187-8744-97C191C41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48573A-2A53-A48C-FD29-498EB4E67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9212CD-E60A-168E-714E-641D5775F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F12BC-87A8-4C0C-9819-83BBD9E4D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525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D92251-C83C-A354-962C-68EC88C4E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D682D9-A10F-8C74-3568-84DF5A304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546F5D-CC11-ECF5-5143-7497347F9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2024F-C75E-4869-A540-ED99A13E8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111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33969-45D4-2706-1762-B84CF2C22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CFC922-B8E1-B5E6-C414-74D1E4443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1956B-9485-1C58-910B-051490608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D831B-4141-4840-8020-C74DB149A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5506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A0F0D-BFEF-6FC2-4C4C-76E3E9E73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737E4-6725-F015-E5D3-5F887A813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7FDBB-BBE5-8396-5A22-3ECDE07CD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2C54A-9980-4633-A9B2-FFCF213E7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3666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D6637E-5882-6A70-D764-AA842DFA5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893D5-AC9A-E9DE-5B05-D967CF8FE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6D5307-C1AA-1255-620A-FA4017368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7183B-4CF5-47CF-A7F0-8D0139D3E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3751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9AE1E5-BE31-F5A7-76EB-9F6152521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BDF9F1-C922-012C-C2AC-383F1E4F5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E90595-D6A9-521A-D9B7-30B2816B0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1B02B-D7DC-4FBD-8236-1A8BD780C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97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591899-B0F3-7CAA-D514-EB315BCA3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25D1FC-7AB4-AE3C-E478-A38CEFA10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518A65-620C-D2F5-18C1-36F12C2DF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8C8A4-9D93-4D58-B80F-68EB0CE14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6240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40790-9009-6745-12C2-ACAF68884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559EB-F561-5EA2-5991-D68CD1F7A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B88DF-F246-66E9-0321-08916F8A6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6B2C1-F038-417D-807F-E1274475B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8416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9927-5C59-78B1-B03C-D7000C4F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C8FB-EA56-AEC2-72E8-B82DD16D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F12D-4742-891F-3C61-DD53F237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07654-3A92-604C-873E-C8717000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D5895-8CE9-9A9A-72B3-03DF4E68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4E15B-D25F-3458-5FFF-A8068CB67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2C116-3D64-EF36-FC56-A822E609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49A9E-B2CF-CFF1-67FA-2C41BF3D4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B6FC9-03B2-43C7-8F89-9DF305CB9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85228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B1D223-A5B2-E97B-3870-901D671B7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ADBCA-5B7D-3A2D-DABA-FB886A044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8A288C-F20F-9140-7271-D4FB82BF9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325CC-A7D3-485B-AB29-EF1A3F70F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1097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4801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04801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997A3-CAC7-E894-733D-D3B8ADFD0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1105-128A-B90A-57AD-F8A5B5C48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C1AA5-EBA5-6841-DC2F-09AA3843F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4BF7E-30C5-462B-B8CB-D51D2079C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906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B6DB-6441-AF64-5341-E99717C4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70860-1439-5C45-A8C3-FD50BFE8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D86E-9AA6-BBDE-AF02-AC919E25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30DB9-AA3F-BBE4-0FAA-24842409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08F5-225B-A93D-1E7F-B91BE818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5D59-E12A-C751-2E2D-48ADAE49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789C5-2A61-66EB-9EE0-688BACB3A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B9937-AFF0-1AB1-C594-0732B10E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E7C14-4F15-4828-926A-280EE1E1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72099-2DD2-E0BC-7131-69F908D9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A5B31-A24A-6C3F-2F8E-68ADE555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A3C4-3D48-651A-AA49-8AAF5FEF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F9920-832C-D25A-FBF8-BBBE8287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ADAC4-0419-15AC-B63A-AA4052A58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0EC31-ABB0-01DD-9EF6-20CCB71C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E3B31-AA9D-27B2-E7B1-93441F176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1720F-243A-8EC2-DFD9-082A9FE2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D85FD-7092-3F02-4612-6FDB4E5E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20F2F-9826-306A-C5CD-5F9AA97D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BB6B-174A-231F-DE6C-DA2AB0C1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4E9CD-CAAF-5EA5-F398-3FABEA1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35A12-08ED-3252-DB0B-7A124C83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74CA-C12E-B41B-F44F-8E5B1375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4B672-3F5A-6745-29F3-484B6591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A1BBE-D4CC-2439-177D-1D3EEF7B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2EE2-B441-BE91-7E13-EAF40D0B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E7F9-82A5-6674-3C1E-756E1B55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4DC5-EF7F-B030-1B15-9D1E90EC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738A-18D4-782A-E26A-F5277DC0D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C6C0-6939-92EF-D1DA-D8ACF969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A725E-E229-43A8-DE0A-C30C02A6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A4D9E-5B34-33D2-6CA6-1DF0C9E7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5348-B87D-7ADD-6E44-EC1C535B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C4732-08EB-5CA2-47AC-DD4B8F520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A0548-D76C-6442-A415-08C8C0E19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CEB5-CC53-AABA-4EB6-04CEAFE3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F186-F7E4-CF6C-49C4-A92FF0E7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37D8-7C32-076C-4738-B01264EF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0F634-757B-8B88-372B-1B9C0BA7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2944D-01C7-1A79-A96E-CF3896C2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0EEA-1EDE-BBDB-3FBC-FF4236017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FA0F-D5F9-42A3-8D8F-32260CD488E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39811-6957-68B5-1497-70C153335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1E4B-12A4-10FA-2E89-9FAAC3F8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A22C99-9AB8-DA3F-CDCC-8F0610DE7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FAF66F-9C89-57CA-0F99-32CD8BF75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43B891-ACAC-0A41-A02D-9760ACECD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436D1D-E25B-6942-97B7-62B646228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4D3D5D-FB53-384B-A4FB-AEF93E379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5319FC-C6A5-47AF-85EB-73BD2439A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5pPr>
      <a:lvl6pPr marL="45719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39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58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78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53460D-75E6-CE32-09B8-5CC459E29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333376"/>
            <a:ext cx="3311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8C95638D-0B35-FCA7-924E-E352E109F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240464"/>
            <a:ext cx="804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2ADF57C0-5CCC-3077-16FA-49B8D3CF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492126"/>
            <a:ext cx="314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Global Ocean Observing System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goosocean.org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89EEF9-DD6D-D73E-8B5F-912B136F7200}"/>
              </a:ext>
            </a:extLst>
          </p:cNvPr>
          <p:cNvSpPr/>
          <p:nvPr/>
        </p:nvSpPr>
        <p:spPr>
          <a:xfrm>
            <a:off x="1280160" y="690563"/>
            <a:ext cx="920845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2024 Ocean Decade Conference 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</a:rPr>
            </a:b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0" u="none" strike="noStrike" dirty="0">
                <a:solidFill>
                  <a:srgbClr val="0070C0"/>
                </a:solidFill>
                <a:effectLst/>
                <a:latin typeface="Barlow" panose="00000500000000000000" pitchFamily="2" charset="0"/>
              </a:rPr>
              <a:t>GOOS Regional Alliance Forum (GRF-XI)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latin typeface="Barlow" panose="00000500000000000000" pitchFamily="2" charset="0"/>
              </a:rPr>
              <a:t>8-9 April 2024, Barcelona , Spain</a:t>
            </a:r>
            <a:r>
              <a:rPr lang="en-US" sz="1400" b="1" i="0" u="none" strike="noStrike" dirty="0">
                <a:solidFill>
                  <a:srgbClr val="0070C0"/>
                </a:solidFill>
                <a:effectLst/>
                <a:latin typeface="Barlow" panose="00000500000000000000" pitchFamily="2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70C0"/>
              </a:solidFill>
              <a:latin typeface="Barlow" panose="00000500000000000000" pitchFamily="2" charset="0"/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8F44E4-1477-53FC-B2FF-C4705ECACA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6687" y="4071463"/>
            <a:ext cx="6961188" cy="2057400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en-US" sz="1600" dirty="0"/>
            </a:br>
            <a:r>
              <a:rPr lang="en-US" altLang="en-US" sz="1600" dirty="0"/>
              <a:t>Denis Chang Seng, PhD</a:t>
            </a:r>
          </a:p>
          <a:p>
            <a:pPr eaLnBrk="1" hangingPunct="1">
              <a:defRPr/>
            </a:pPr>
            <a:r>
              <a:rPr lang="en-US" altLang="en-US" sz="1400" dirty="0"/>
              <a:t>Programme Specialist</a:t>
            </a:r>
            <a:r>
              <a:rPr lang="en-US" altLang="en-US" sz="1400" b="1" dirty="0"/>
              <a:t> </a:t>
            </a:r>
            <a:endParaRPr lang="en-US" sz="105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2"/>
                </a:solidFill>
              </a:rPr>
              <a:t>IOC/UNESCO</a:t>
            </a:r>
            <a:endParaRPr lang="en-US" alt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4AE1-F551-F367-B24C-CFAA9086EB7F}"/>
              </a:ext>
            </a:extLst>
          </p:cNvPr>
          <p:cNvSpPr txBox="1">
            <a:spLocks/>
          </p:cNvSpPr>
          <p:nvPr/>
        </p:nvSpPr>
        <p:spPr bwMode="auto">
          <a:xfrm>
            <a:off x="1028010" y="2844487"/>
            <a:ext cx="9995555" cy="18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19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14391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37158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82878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28597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17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36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56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1155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Round Table Discussion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kern="0" dirty="0">
              <a:solidFill>
                <a:srgbClr val="1155CC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>
              <a:spcBef>
                <a:spcPts val="0"/>
              </a:spcBef>
            </a:pPr>
            <a:r>
              <a:rPr lang="en-US" sz="2500" kern="0" dirty="0">
                <a:solidFill>
                  <a:srgbClr val="0070C0"/>
                </a:solidFill>
                <a:latin typeface="+mj-lt"/>
              </a:rPr>
              <a:t>RT1: </a:t>
            </a:r>
            <a:r>
              <a:rPr lang="en-US" sz="25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Strengthening Connections-Evolving the GRAs to strengthen each other.</a:t>
            </a:r>
            <a:br>
              <a:rPr lang="en-US" sz="25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en-US" sz="2500" kern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500" kern="0" dirty="0">
                <a:solidFill>
                  <a:srgbClr val="0070C0"/>
                </a:solidFill>
                <a:latin typeface="+mj-lt"/>
                <a:ea typeface="DengXian" panose="02010600030101010101" pitchFamily="2" charset="-122"/>
              </a:rPr>
              <a:t>RT2</a:t>
            </a:r>
            <a:r>
              <a:rPr lang="en-US" sz="2500" kern="0" dirty="0">
                <a:solidFill>
                  <a:schemeClr val="bg2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: Strengthening Capacity between GRAs, GOOS Panels, Projects, and Networks</a:t>
            </a:r>
          </a:p>
          <a:p>
            <a:pPr>
              <a:spcBef>
                <a:spcPts val="0"/>
              </a:spcBef>
            </a:pPr>
            <a:endParaRPr lang="en-US" sz="3600" b="1" kern="0" dirty="0"/>
          </a:p>
          <a:p>
            <a:pPr>
              <a:spcBef>
                <a:spcPts val="0"/>
              </a:spcBef>
            </a:pPr>
            <a:endParaRPr lang="en-US" sz="360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kern="0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0A2AE-0E49-2333-5A0C-A3D6B162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BACkGROUND</a:t>
            </a:r>
          </a:p>
        </p:txBody>
      </p:sp>
      <p:pic>
        <p:nvPicPr>
          <p:cNvPr id="1028" name="Picture 4" descr="GOOS Regional Alliances have been established to design and implement Regional Coastal Ocean Observing Systems and to build a Global Coastal Network (GCN) of observations, data management and modelling. GRAs in yellow have been recognized by the IOC. Those in grey (SAON and SOOS) are in development.  ">
            <a:extLst>
              <a:ext uri="{FF2B5EF4-FFF2-40B4-BE49-F238E27FC236}">
                <a16:creationId xmlns:a16="http://schemas.microsoft.com/office/drawing/2014/main" id="{D07A9579-F46C-C82A-E41D-A12260CC2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6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4A7B1D-CEC3-D35A-6D0C-35E93D348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9" r="-3" b="-3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FFE7-2A8C-9FE8-3882-DDCBAC09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208" y="3088032"/>
            <a:ext cx="7119111" cy="3765734"/>
          </a:xfrm>
        </p:spPr>
        <p:txBody>
          <a:bodyPr anchor="ctr">
            <a:normAutofit fontScale="5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GOOS inspires that by 2030, we will have a global ocean observing system 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truly responsive to the needs of end users, able to mitigate mounting pressures on the ocean and enable resilient and sustainable blue economies.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GOOS will provide the critical ocean information 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required for policymakers and the public and private sectors to adapt to and mitigate climate change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marL="57150" marR="0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GOOS Regional Alliances (GRAs) </a:t>
            </a:r>
            <a:r>
              <a:rPr lang="en-US" sz="2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a mechanism that integrate national needs into regional systems and deliver the benefits of GOOS’s strategy, structure, and </a:t>
            </a:r>
            <a:r>
              <a:rPr lang="en-US" sz="26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2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at a regional, national and finally global level.</a:t>
            </a:r>
          </a:p>
          <a:p>
            <a:pPr marL="57150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GRAs function in particular way to emphasize on 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 sharing or regional capacity development,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while others are building out 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extensive observation systems with dedicated marine service goals</a:t>
            </a:r>
            <a:r>
              <a:rPr lang="en-US" sz="2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1800"/>
              </a:spcAft>
            </a:pPr>
            <a:r>
              <a:rPr lang="en-US" sz="2600" b="1" dirty="0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Africa and Small Island Developing States (SIDS</a:t>
            </a:r>
            <a:r>
              <a:rPr lang="en-US" sz="2600" dirty="0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remain a special case for sustainable development</a:t>
            </a:r>
            <a:r>
              <a:rPr lang="en-US" sz="1900" dirty="0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9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150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endParaRPr lang="en-US" sz="16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150" marR="0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endParaRPr lang="en-US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" name="Picture 16" descr="Conference room table">
            <a:extLst>
              <a:ext uri="{FF2B5EF4-FFF2-40B4-BE49-F238E27FC236}">
                <a16:creationId xmlns:a16="http://schemas.microsoft.com/office/drawing/2014/main" id="{8E34E8E6-393A-427D-154F-23D586A5D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5" r="1" b="9337"/>
          <a:stretch/>
        </p:blipFill>
        <p:spPr>
          <a:xfrm>
            <a:off x="0" y="10"/>
            <a:ext cx="9947062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367EB-C51A-F07B-35E7-7442E884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153" y="588233"/>
            <a:ext cx="3633746" cy="2228666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effectLst/>
                <a:latin typeface="+mj-lt"/>
                <a:ea typeface="DengXian" panose="02010600030101010101" pitchFamily="2" charset="-122"/>
              </a:rPr>
              <a:t>Round Table Discussion #2 </a:t>
            </a:r>
            <a:br>
              <a:rPr lang="en-US" sz="3600" b="1" dirty="0">
                <a:effectLst/>
                <a:latin typeface="+mj-lt"/>
                <a:ea typeface="DengXian" panose="02010600030101010101" pitchFamily="2" charset="-122"/>
              </a:rPr>
            </a:br>
            <a:r>
              <a:rPr lang="en-US" sz="3600" b="1" dirty="0">
                <a:effectLst/>
                <a:latin typeface="+mj-lt"/>
                <a:ea typeface="DengXian" panose="02010600030101010101" pitchFamily="2" charset="-122"/>
              </a:rPr>
              <a:t>13:45-15:30 (105 mins)</a:t>
            </a:r>
            <a:br>
              <a:rPr lang="en-US" sz="3600" dirty="0">
                <a:effectLst/>
                <a:latin typeface="+mj-lt"/>
                <a:ea typeface="DengXian" panose="02010600030101010101" pitchFamily="2" charset="-122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A5C1-B587-60C3-360B-86CDC10F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+mj-lt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+mj-lt"/>
                <a:ea typeface="DengXian" panose="02010600030101010101" pitchFamily="2" charset="-122"/>
              </a:rPr>
              <a:t>Strengthening Capacity between GRAs, GOOS Panels, Projects, and Networks</a:t>
            </a:r>
            <a:endParaRPr lang="en-US" sz="2000" dirty="0">
              <a:effectLst/>
              <a:latin typeface="+mj-lt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+mj-lt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effectLst/>
              <a:latin typeface="+mj-lt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kern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Aim: </a:t>
            </a:r>
            <a:r>
              <a:rPr lang="en-GB" sz="2000" kern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Explore opportunities to actively engage with other aspects of GOOS </a:t>
            </a:r>
            <a:endParaRPr lang="en-US" sz="20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12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34A8-20F2-3DA2-DA52-FEFBED1B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80BAE-F39E-D055-046F-0999CF32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305" y="1495687"/>
            <a:ext cx="6015087" cy="4351338"/>
          </a:xfrm>
        </p:spPr>
        <p:txBody>
          <a:bodyPr/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+mj-lt"/>
              <a:ea typeface="DengXian" panose="02010600030101010101" pitchFamily="2" charset="-122"/>
              <a:cs typeface="72" panose="020B0503030000000003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B875F4-DEEA-C372-3C8E-3DC06675B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751552"/>
              </p:ext>
            </p:extLst>
          </p:nvPr>
        </p:nvGraphicFramePr>
        <p:xfrm>
          <a:off x="2145122" y="13165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B4FF26-48BF-3542-155B-B16CE03570CD}"/>
              </a:ext>
            </a:extLst>
          </p:cNvPr>
          <p:cNvSpPr txBox="1"/>
          <p:nvPr/>
        </p:nvSpPr>
        <p:spPr>
          <a:xfrm>
            <a:off x="9043709" y="3841245"/>
            <a:ext cx="131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Rapporteur </a:t>
            </a:r>
          </a:p>
        </p:txBody>
      </p:sp>
    </p:spTree>
    <p:extLst>
      <p:ext uri="{BB962C8B-B14F-4D97-AF65-F5344CB8AC3E}">
        <p14:creationId xmlns:p14="http://schemas.microsoft.com/office/powerpoint/2010/main" val="332769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1E27A8C3-27CC-6005-F9E4-4138F04A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>
            <a:extLst>
              <a:ext uri="{FF2B5EF4-FFF2-40B4-BE49-F238E27FC236}">
                <a16:creationId xmlns:a16="http://schemas.microsoft.com/office/drawing/2014/main" id="{8BD49303-52A2-7757-45AC-AECBE94BF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221164"/>
            <a:ext cx="7127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90D464E-07C0-DC1A-1922-7ECFF314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5902326"/>
            <a:ext cx="8497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9500"/>
                </a:solidFill>
              </a:rPr>
              <a:t>www.goosocean.org/join</a:t>
            </a:r>
          </a:p>
          <a:p>
            <a:pPr algn="ctr"/>
            <a:endParaRPr lang="en-US" altLang="en-US" sz="3600" i="1">
              <a:solidFill>
                <a:schemeClr val="bg1"/>
              </a:solidFill>
            </a:endParaRPr>
          </a:p>
          <a:p>
            <a:pPr algn="ctr"/>
            <a:endParaRPr lang="en-US" altLang="en-US" sz="32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357</Words>
  <Application>Microsoft Office PowerPoint</Application>
  <PresentationFormat>Widescreen</PresentationFormat>
  <Paragraphs>45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Meiryo</vt:lpstr>
      <vt:lpstr>Arial</vt:lpstr>
      <vt:lpstr>Barlow</vt:lpstr>
      <vt:lpstr>Calibri</vt:lpstr>
      <vt:lpstr>Calibri Light</vt:lpstr>
      <vt:lpstr>Courier New</vt:lpstr>
      <vt:lpstr>Times New Roman</vt:lpstr>
      <vt:lpstr>Office Theme</vt:lpstr>
      <vt:lpstr>Blank Presentation</vt:lpstr>
      <vt:lpstr>PowerPoint Presentation</vt:lpstr>
      <vt:lpstr>BACkGROUND</vt:lpstr>
      <vt:lpstr>Round Table Discussion #2  13:45-15:30 (105 mins) </vt:lpstr>
      <vt:lpstr>Discussion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GOOS Regional Alliance Forum XI (GRF-XI) </dc:title>
  <dc:creator>Chang Seng, Denis</dc:creator>
  <cp:lastModifiedBy>Chang Seng, Denis</cp:lastModifiedBy>
  <cp:revision>28</cp:revision>
  <dcterms:created xsi:type="dcterms:W3CDTF">2024-03-21T10:34:07Z</dcterms:created>
  <dcterms:modified xsi:type="dcterms:W3CDTF">2024-04-06T20:17:06Z</dcterms:modified>
</cp:coreProperties>
</file>