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487" r:id="rId3"/>
    <p:sldId id="259" r:id="rId4"/>
    <p:sldId id="261" r:id="rId5"/>
    <p:sldId id="262" r:id="rId6"/>
    <p:sldId id="4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B915-777D-4D1A-8157-95EF010E6A5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A0C89E-B10E-48EC-87A7-EF758CC6AB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/>
            <a:t>Strengthening Connections-Evolving the GRAs to strengthen each other</a:t>
          </a:r>
          <a:r>
            <a:rPr lang="en-US" sz="1600" b="1" dirty="0"/>
            <a:t>.</a:t>
          </a:r>
          <a:endParaRPr lang="en-US" sz="1600" dirty="0"/>
        </a:p>
      </dgm:t>
    </dgm:pt>
    <dgm:pt modelId="{285C8A6A-48AD-413A-B112-66B7F177C9FA}" type="parTrans" cxnId="{C0AAD246-5B09-47DF-9C1E-6A599A1BFE0C}">
      <dgm:prSet/>
      <dgm:spPr/>
      <dgm:t>
        <a:bodyPr/>
        <a:lstStyle/>
        <a:p>
          <a:endParaRPr lang="en-US"/>
        </a:p>
      </dgm:t>
    </dgm:pt>
    <dgm:pt modelId="{638642CC-2727-4062-B9DF-CAFE1787B782}" type="sibTrans" cxnId="{C0AAD246-5B09-47DF-9C1E-6A599A1BFE0C}">
      <dgm:prSet/>
      <dgm:spPr/>
      <dgm:t>
        <a:bodyPr/>
        <a:lstStyle/>
        <a:p>
          <a:endParaRPr lang="en-US"/>
        </a:p>
      </dgm:t>
    </dgm:pt>
    <dgm:pt modelId="{514265AB-9568-48CE-9E38-76FCB4E277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i="0" dirty="0">
              <a:solidFill>
                <a:srgbClr val="0070C0"/>
              </a:solidFill>
            </a:rPr>
            <a:t>Aim: </a:t>
          </a:r>
        </a:p>
        <a:p>
          <a:pPr>
            <a:lnSpc>
              <a:spcPct val="100000"/>
            </a:lnSpc>
            <a:defRPr cap="all"/>
          </a:pPr>
          <a:r>
            <a:rPr lang="en-US" sz="1600" i="0" dirty="0"/>
            <a:t>GRAs  collaborate integrally TO STRENTHEN CAPACITY. </a:t>
          </a:r>
        </a:p>
      </dgm:t>
    </dgm:pt>
    <dgm:pt modelId="{1483E34A-0F2A-4310-9648-60B2E5B24DE5}" type="parTrans" cxnId="{2D00A24D-7790-48B7-A3D2-80D3929A9A34}">
      <dgm:prSet/>
      <dgm:spPr/>
      <dgm:t>
        <a:bodyPr/>
        <a:lstStyle/>
        <a:p>
          <a:endParaRPr lang="en-US"/>
        </a:p>
      </dgm:t>
    </dgm:pt>
    <dgm:pt modelId="{5918255E-6CF7-4194-80E4-BD0548079421}" type="sibTrans" cxnId="{2D00A24D-7790-48B7-A3D2-80D3929A9A34}">
      <dgm:prSet/>
      <dgm:spPr/>
      <dgm:t>
        <a:bodyPr/>
        <a:lstStyle/>
        <a:p>
          <a:endParaRPr lang="en-US"/>
        </a:p>
      </dgm:t>
    </dgm:pt>
    <dgm:pt modelId="{B1A43EDE-8D85-42DB-9E7A-A5D9AABF025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rgbClr val="0070C0"/>
              </a:solidFill>
            </a:rPr>
            <a:t>Key overarching questions</a:t>
          </a:r>
          <a:r>
            <a:rPr lang="en-US" sz="1800" dirty="0"/>
            <a:t>: </a:t>
          </a:r>
        </a:p>
        <a:p>
          <a:pPr>
            <a:lnSpc>
              <a:spcPct val="100000"/>
            </a:lnSpc>
            <a:defRPr cap="all"/>
          </a:pPr>
          <a:r>
            <a:rPr lang="en-US" sz="1800" dirty="0"/>
            <a:t>How can GRAS coordinate to help evolve capacity and sharing of knowledge.</a:t>
          </a:r>
        </a:p>
      </dgm:t>
    </dgm:pt>
    <dgm:pt modelId="{16315D47-D96D-4CA3-A12E-35C8347AE81D}" type="parTrans" cxnId="{A121FF33-7D66-4CDA-92BE-14DA597B0DB1}">
      <dgm:prSet/>
      <dgm:spPr/>
      <dgm:t>
        <a:bodyPr/>
        <a:lstStyle/>
        <a:p>
          <a:endParaRPr lang="en-US"/>
        </a:p>
      </dgm:t>
    </dgm:pt>
    <dgm:pt modelId="{A116DAD7-0D52-4CFF-9DEF-6C3213C20196}" type="sibTrans" cxnId="{A121FF33-7D66-4CDA-92BE-14DA597B0DB1}">
      <dgm:prSet/>
      <dgm:spPr/>
      <dgm:t>
        <a:bodyPr/>
        <a:lstStyle/>
        <a:p>
          <a:endParaRPr lang="en-US"/>
        </a:p>
      </dgm:t>
    </dgm:pt>
    <dgm:pt modelId="{818DB003-51E8-403E-AFA9-BBE35B9817DF}" type="pres">
      <dgm:prSet presAssocID="{5D1CB915-777D-4D1A-8157-95EF010E6A59}" presName="root" presStyleCnt="0">
        <dgm:presLayoutVars>
          <dgm:dir/>
          <dgm:resizeHandles val="exact"/>
        </dgm:presLayoutVars>
      </dgm:prSet>
      <dgm:spPr/>
    </dgm:pt>
    <dgm:pt modelId="{D1A9918D-16EF-40AD-B6B7-E67E2AC4F68F}" type="pres">
      <dgm:prSet presAssocID="{2BA0C89E-B10E-48EC-87A7-EF758CC6AB45}" presName="compNode" presStyleCnt="0"/>
      <dgm:spPr/>
    </dgm:pt>
    <dgm:pt modelId="{C932D14B-18B6-4B23-82EA-DF6B1B1919A9}" type="pres">
      <dgm:prSet presAssocID="{2BA0C89E-B10E-48EC-87A7-EF758CC6AB45}" presName="iconBgRect" presStyleLbl="bgShp" presStyleIdx="0" presStyleCnt="3"/>
      <dgm:spPr/>
    </dgm:pt>
    <dgm:pt modelId="{F0289AB6-8921-476D-8922-CC98CE75F87E}" type="pres">
      <dgm:prSet presAssocID="{2BA0C89E-B10E-48EC-87A7-EF758CC6AB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57C3D9B5-9144-4B5C-816A-2071AD2CA5C5}" type="pres">
      <dgm:prSet presAssocID="{2BA0C89E-B10E-48EC-87A7-EF758CC6AB45}" presName="spaceRect" presStyleCnt="0"/>
      <dgm:spPr/>
    </dgm:pt>
    <dgm:pt modelId="{A4A83A13-8A35-40F3-BC93-9736CF720BFC}" type="pres">
      <dgm:prSet presAssocID="{2BA0C89E-B10E-48EC-87A7-EF758CC6AB45}" presName="textRect" presStyleLbl="revTx" presStyleIdx="0" presStyleCnt="3">
        <dgm:presLayoutVars>
          <dgm:chMax val="1"/>
          <dgm:chPref val="1"/>
        </dgm:presLayoutVars>
      </dgm:prSet>
      <dgm:spPr/>
    </dgm:pt>
    <dgm:pt modelId="{2CD692AE-9B06-48C1-8888-09C825C8119F}" type="pres">
      <dgm:prSet presAssocID="{638642CC-2727-4062-B9DF-CAFE1787B782}" presName="sibTrans" presStyleCnt="0"/>
      <dgm:spPr/>
    </dgm:pt>
    <dgm:pt modelId="{C1344648-5F81-448C-B66B-BBF6F23804B0}" type="pres">
      <dgm:prSet presAssocID="{514265AB-9568-48CE-9E38-76FCB4E277A2}" presName="compNode" presStyleCnt="0"/>
      <dgm:spPr/>
    </dgm:pt>
    <dgm:pt modelId="{F88889B1-191B-4DAC-9FEC-4BD964E102AA}" type="pres">
      <dgm:prSet presAssocID="{514265AB-9568-48CE-9E38-76FCB4E277A2}" presName="iconBgRect" presStyleLbl="bgShp" presStyleIdx="1" presStyleCnt="3"/>
      <dgm:spPr/>
    </dgm:pt>
    <dgm:pt modelId="{D1361F48-2003-4B08-9B85-3BCBA79B025C}" type="pres">
      <dgm:prSet presAssocID="{514265AB-9568-48CE-9E38-76FCB4E277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B3698C20-5B12-4E47-AB84-60B15BEF8737}" type="pres">
      <dgm:prSet presAssocID="{514265AB-9568-48CE-9E38-76FCB4E277A2}" presName="spaceRect" presStyleCnt="0"/>
      <dgm:spPr/>
    </dgm:pt>
    <dgm:pt modelId="{F46B3827-7863-48C6-A224-B1308AEEC071}" type="pres">
      <dgm:prSet presAssocID="{514265AB-9568-48CE-9E38-76FCB4E277A2}" presName="textRect" presStyleLbl="revTx" presStyleIdx="1" presStyleCnt="3">
        <dgm:presLayoutVars>
          <dgm:chMax val="1"/>
          <dgm:chPref val="1"/>
        </dgm:presLayoutVars>
      </dgm:prSet>
      <dgm:spPr/>
    </dgm:pt>
    <dgm:pt modelId="{EAAA7C02-45AD-4D8E-BDC9-F4125FA2E331}" type="pres">
      <dgm:prSet presAssocID="{5918255E-6CF7-4194-80E4-BD0548079421}" presName="sibTrans" presStyleCnt="0"/>
      <dgm:spPr/>
    </dgm:pt>
    <dgm:pt modelId="{4EAD043A-807C-4834-9DAB-CE589A9D12F6}" type="pres">
      <dgm:prSet presAssocID="{B1A43EDE-8D85-42DB-9E7A-A5D9AABF025D}" presName="compNode" presStyleCnt="0"/>
      <dgm:spPr/>
    </dgm:pt>
    <dgm:pt modelId="{B765F375-3889-4A55-B071-BE393AFEC136}" type="pres">
      <dgm:prSet presAssocID="{B1A43EDE-8D85-42DB-9E7A-A5D9AABF025D}" presName="iconBgRect" presStyleLbl="bgShp" presStyleIdx="2" presStyleCnt="3"/>
      <dgm:spPr/>
    </dgm:pt>
    <dgm:pt modelId="{37448032-A026-444A-8128-1F59992CE5EB}" type="pres">
      <dgm:prSet presAssocID="{B1A43EDE-8D85-42DB-9E7A-A5D9AABF02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C2813C-2236-4F05-9DB7-63E997250C1A}" type="pres">
      <dgm:prSet presAssocID="{B1A43EDE-8D85-42DB-9E7A-A5D9AABF025D}" presName="spaceRect" presStyleCnt="0"/>
      <dgm:spPr/>
    </dgm:pt>
    <dgm:pt modelId="{99D9EA1D-BEB9-4294-8173-603A45EFE893}" type="pres">
      <dgm:prSet presAssocID="{B1A43EDE-8D85-42DB-9E7A-A5D9AABF025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212FC1A-9C06-4467-ADC2-B4B58B59107A}" type="presOf" srcId="{B1A43EDE-8D85-42DB-9E7A-A5D9AABF025D}" destId="{99D9EA1D-BEB9-4294-8173-603A45EFE893}" srcOrd="0" destOrd="0" presId="urn:microsoft.com/office/officeart/2018/5/layout/IconCircleLabelList"/>
    <dgm:cxn modelId="{A121FF33-7D66-4CDA-92BE-14DA597B0DB1}" srcId="{5D1CB915-777D-4D1A-8157-95EF010E6A59}" destId="{B1A43EDE-8D85-42DB-9E7A-A5D9AABF025D}" srcOrd="2" destOrd="0" parTransId="{16315D47-D96D-4CA3-A12E-35C8347AE81D}" sibTransId="{A116DAD7-0D52-4CFF-9DEF-6C3213C20196}"/>
    <dgm:cxn modelId="{C0AAD246-5B09-47DF-9C1E-6A599A1BFE0C}" srcId="{5D1CB915-777D-4D1A-8157-95EF010E6A59}" destId="{2BA0C89E-B10E-48EC-87A7-EF758CC6AB45}" srcOrd="0" destOrd="0" parTransId="{285C8A6A-48AD-413A-B112-66B7F177C9FA}" sibTransId="{638642CC-2727-4062-B9DF-CAFE1787B782}"/>
    <dgm:cxn modelId="{2D00A24D-7790-48B7-A3D2-80D3929A9A34}" srcId="{5D1CB915-777D-4D1A-8157-95EF010E6A59}" destId="{514265AB-9568-48CE-9E38-76FCB4E277A2}" srcOrd="1" destOrd="0" parTransId="{1483E34A-0F2A-4310-9648-60B2E5B24DE5}" sibTransId="{5918255E-6CF7-4194-80E4-BD0548079421}"/>
    <dgm:cxn modelId="{70DBF77C-2959-49D1-B528-07B323E8515A}" type="presOf" srcId="{2BA0C89E-B10E-48EC-87A7-EF758CC6AB45}" destId="{A4A83A13-8A35-40F3-BC93-9736CF720BFC}" srcOrd="0" destOrd="0" presId="urn:microsoft.com/office/officeart/2018/5/layout/IconCircleLabelList"/>
    <dgm:cxn modelId="{2E71B1B7-1DEF-42FC-A65E-8661AF1DE639}" type="presOf" srcId="{514265AB-9568-48CE-9E38-76FCB4E277A2}" destId="{F46B3827-7863-48C6-A224-B1308AEEC071}" srcOrd="0" destOrd="0" presId="urn:microsoft.com/office/officeart/2018/5/layout/IconCircleLabelList"/>
    <dgm:cxn modelId="{C6F53EEC-E883-42BC-8995-D85CB01417E5}" type="presOf" srcId="{5D1CB915-777D-4D1A-8157-95EF010E6A59}" destId="{818DB003-51E8-403E-AFA9-BBE35B9817DF}" srcOrd="0" destOrd="0" presId="urn:microsoft.com/office/officeart/2018/5/layout/IconCircleLabelList"/>
    <dgm:cxn modelId="{716A6F7A-241C-4A9E-B4C9-FC351EDC7A1E}" type="presParOf" srcId="{818DB003-51E8-403E-AFA9-BBE35B9817DF}" destId="{D1A9918D-16EF-40AD-B6B7-E67E2AC4F68F}" srcOrd="0" destOrd="0" presId="urn:microsoft.com/office/officeart/2018/5/layout/IconCircleLabelList"/>
    <dgm:cxn modelId="{7C3C2587-FB47-4AC0-B2D2-780439D6ECF2}" type="presParOf" srcId="{D1A9918D-16EF-40AD-B6B7-E67E2AC4F68F}" destId="{C932D14B-18B6-4B23-82EA-DF6B1B1919A9}" srcOrd="0" destOrd="0" presId="urn:microsoft.com/office/officeart/2018/5/layout/IconCircleLabelList"/>
    <dgm:cxn modelId="{96618222-6AFA-416E-95BF-8411B14739C3}" type="presParOf" srcId="{D1A9918D-16EF-40AD-B6B7-E67E2AC4F68F}" destId="{F0289AB6-8921-476D-8922-CC98CE75F87E}" srcOrd="1" destOrd="0" presId="urn:microsoft.com/office/officeart/2018/5/layout/IconCircleLabelList"/>
    <dgm:cxn modelId="{991CBF5B-9F77-4B7B-A5A3-9341DF0FD49B}" type="presParOf" srcId="{D1A9918D-16EF-40AD-B6B7-E67E2AC4F68F}" destId="{57C3D9B5-9144-4B5C-816A-2071AD2CA5C5}" srcOrd="2" destOrd="0" presId="urn:microsoft.com/office/officeart/2018/5/layout/IconCircleLabelList"/>
    <dgm:cxn modelId="{DE1A087B-D1B7-4C8B-8C60-424052688ECD}" type="presParOf" srcId="{D1A9918D-16EF-40AD-B6B7-E67E2AC4F68F}" destId="{A4A83A13-8A35-40F3-BC93-9736CF720BFC}" srcOrd="3" destOrd="0" presId="urn:microsoft.com/office/officeart/2018/5/layout/IconCircleLabelList"/>
    <dgm:cxn modelId="{94C48E4E-7267-430F-9EE8-C4385A008398}" type="presParOf" srcId="{818DB003-51E8-403E-AFA9-BBE35B9817DF}" destId="{2CD692AE-9B06-48C1-8888-09C825C8119F}" srcOrd="1" destOrd="0" presId="urn:microsoft.com/office/officeart/2018/5/layout/IconCircleLabelList"/>
    <dgm:cxn modelId="{4F999F04-C560-4136-8A62-DB8E3715FF57}" type="presParOf" srcId="{818DB003-51E8-403E-AFA9-BBE35B9817DF}" destId="{C1344648-5F81-448C-B66B-BBF6F23804B0}" srcOrd="2" destOrd="0" presId="urn:microsoft.com/office/officeart/2018/5/layout/IconCircleLabelList"/>
    <dgm:cxn modelId="{32707DA9-BEB5-49C3-AD0C-7895CD7738C5}" type="presParOf" srcId="{C1344648-5F81-448C-B66B-BBF6F23804B0}" destId="{F88889B1-191B-4DAC-9FEC-4BD964E102AA}" srcOrd="0" destOrd="0" presId="urn:microsoft.com/office/officeart/2018/5/layout/IconCircleLabelList"/>
    <dgm:cxn modelId="{9C3BA4C6-6653-4FE1-B66F-425B589E951C}" type="presParOf" srcId="{C1344648-5F81-448C-B66B-BBF6F23804B0}" destId="{D1361F48-2003-4B08-9B85-3BCBA79B025C}" srcOrd="1" destOrd="0" presId="urn:microsoft.com/office/officeart/2018/5/layout/IconCircleLabelList"/>
    <dgm:cxn modelId="{18409443-75E0-47A6-9197-B1D176805E02}" type="presParOf" srcId="{C1344648-5F81-448C-B66B-BBF6F23804B0}" destId="{B3698C20-5B12-4E47-AB84-60B15BEF8737}" srcOrd="2" destOrd="0" presId="urn:microsoft.com/office/officeart/2018/5/layout/IconCircleLabelList"/>
    <dgm:cxn modelId="{F941DD7C-BC05-4589-956C-39BD79926C8D}" type="presParOf" srcId="{C1344648-5F81-448C-B66B-BBF6F23804B0}" destId="{F46B3827-7863-48C6-A224-B1308AEEC071}" srcOrd="3" destOrd="0" presId="urn:microsoft.com/office/officeart/2018/5/layout/IconCircleLabelList"/>
    <dgm:cxn modelId="{938B14FC-2CAC-4933-BA72-2483B3283F2D}" type="presParOf" srcId="{818DB003-51E8-403E-AFA9-BBE35B9817DF}" destId="{EAAA7C02-45AD-4D8E-BDC9-F4125FA2E331}" srcOrd="3" destOrd="0" presId="urn:microsoft.com/office/officeart/2018/5/layout/IconCircleLabelList"/>
    <dgm:cxn modelId="{5919F9D7-E148-4245-872C-EAAA7C51699B}" type="presParOf" srcId="{818DB003-51E8-403E-AFA9-BBE35B9817DF}" destId="{4EAD043A-807C-4834-9DAB-CE589A9D12F6}" srcOrd="4" destOrd="0" presId="urn:microsoft.com/office/officeart/2018/5/layout/IconCircleLabelList"/>
    <dgm:cxn modelId="{12F59E4E-D1AA-4743-B616-C3F14E4BD30A}" type="presParOf" srcId="{4EAD043A-807C-4834-9DAB-CE589A9D12F6}" destId="{B765F375-3889-4A55-B071-BE393AFEC136}" srcOrd="0" destOrd="0" presId="urn:microsoft.com/office/officeart/2018/5/layout/IconCircleLabelList"/>
    <dgm:cxn modelId="{B02B3B21-C469-4AE9-A3D3-569FE9EE4846}" type="presParOf" srcId="{4EAD043A-807C-4834-9DAB-CE589A9D12F6}" destId="{37448032-A026-444A-8128-1F59992CE5EB}" srcOrd="1" destOrd="0" presId="urn:microsoft.com/office/officeart/2018/5/layout/IconCircleLabelList"/>
    <dgm:cxn modelId="{54484C87-FC12-459F-AA2F-4615CF316878}" type="presParOf" srcId="{4EAD043A-807C-4834-9DAB-CE589A9D12F6}" destId="{C5C2813C-2236-4F05-9DB7-63E997250C1A}" srcOrd="2" destOrd="0" presId="urn:microsoft.com/office/officeart/2018/5/layout/IconCircleLabelList"/>
    <dgm:cxn modelId="{AE73CC3A-DBF9-470B-88D7-6676FE758589}" type="presParOf" srcId="{4EAD043A-807C-4834-9DAB-CE589A9D12F6}" destId="{99D9EA1D-BEB9-4294-8173-603A45EFE8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2D14B-18B6-4B23-82EA-DF6B1B1919A9}">
      <dsp:nvSpPr>
        <dsp:cNvPr id="0" name=""/>
        <dsp:cNvSpPr/>
      </dsp:nvSpPr>
      <dsp:spPr>
        <a:xfrm>
          <a:off x="436706" y="1291587"/>
          <a:ext cx="1132312" cy="11323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89AB6-8921-476D-8922-CC98CE75F87E}">
      <dsp:nvSpPr>
        <dsp:cNvPr id="0" name=""/>
        <dsp:cNvSpPr/>
      </dsp:nvSpPr>
      <dsp:spPr>
        <a:xfrm>
          <a:off x="678018" y="1532899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83A13-8A35-40F3-BC93-9736CF720BFC}">
      <dsp:nvSpPr>
        <dsp:cNvPr id="0" name=""/>
        <dsp:cNvSpPr/>
      </dsp:nvSpPr>
      <dsp:spPr>
        <a:xfrm>
          <a:off x="74737" y="2776587"/>
          <a:ext cx="1856250" cy="233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Strengthening Connections-Evolving the GRAs to strengthen each other</a:t>
          </a:r>
          <a:r>
            <a:rPr lang="en-US" sz="1600" b="1" kern="1200" dirty="0"/>
            <a:t>.</a:t>
          </a:r>
          <a:endParaRPr lang="en-US" sz="1600" kern="1200" dirty="0"/>
        </a:p>
      </dsp:txBody>
      <dsp:txXfrm>
        <a:off x="74737" y="2776587"/>
        <a:ext cx="1856250" cy="2337438"/>
      </dsp:txXfrm>
    </dsp:sp>
    <dsp:sp modelId="{F88889B1-191B-4DAC-9FEC-4BD964E102AA}">
      <dsp:nvSpPr>
        <dsp:cNvPr id="0" name=""/>
        <dsp:cNvSpPr/>
      </dsp:nvSpPr>
      <dsp:spPr>
        <a:xfrm>
          <a:off x="2617800" y="1291587"/>
          <a:ext cx="1132312" cy="11323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61F48-2003-4B08-9B85-3BCBA79B025C}">
      <dsp:nvSpPr>
        <dsp:cNvPr id="0" name=""/>
        <dsp:cNvSpPr/>
      </dsp:nvSpPr>
      <dsp:spPr>
        <a:xfrm>
          <a:off x="2859112" y="1532899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B3827-7863-48C6-A224-B1308AEEC071}">
      <dsp:nvSpPr>
        <dsp:cNvPr id="0" name=""/>
        <dsp:cNvSpPr/>
      </dsp:nvSpPr>
      <dsp:spPr>
        <a:xfrm>
          <a:off x="2255831" y="2776587"/>
          <a:ext cx="1856250" cy="233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i="0" kern="1200" dirty="0">
              <a:solidFill>
                <a:srgbClr val="0070C0"/>
              </a:solidFill>
            </a:rPr>
            <a:t>Aim: 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i="0" kern="1200" dirty="0"/>
            <a:t>GRAs  collaborate integrally TO STRENTHEN CAPACITY. </a:t>
          </a:r>
        </a:p>
      </dsp:txBody>
      <dsp:txXfrm>
        <a:off x="2255831" y="2776587"/>
        <a:ext cx="1856250" cy="2337438"/>
      </dsp:txXfrm>
    </dsp:sp>
    <dsp:sp modelId="{B765F375-3889-4A55-B071-BE393AFEC136}">
      <dsp:nvSpPr>
        <dsp:cNvPr id="0" name=""/>
        <dsp:cNvSpPr/>
      </dsp:nvSpPr>
      <dsp:spPr>
        <a:xfrm>
          <a:off x="4798894" y="1291587"/>
          <a:ext cx="1132312" cy="11323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48032-A026-444A-8128-1F59992CE5EB}">
      <dsp:nvSpPr>
        <dsp:cNvPr id="0" name=""/>
        <dsp:cNvSpPr/>
      </dsp:nvSpPr>
      <dsp:spPr>
        <a:xfrm>
          <a:off x="5040206" y="1532899"/>
          <a:ext cx="649687" cy="649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9EA1D-BEB9-4294-8173-603A45EFE893}">
      <dsp:nvSpPr>
        <dsp:cNvPr id="0" name=""/>
        <dsp:cNvSpPr/>
      </dsp:nvSpPr>
      <dsp:spPr>
        <a:xfrm>
          <a:off x="4436925" y="2776587"/>
          <a:ext cx="1856250" cy="233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rgbClr val="0070C0"/>
              </a:solidFill>
            </a:rPr>
            <a:t>Key overarching questions</a:t>
          </a:r>
          <a:r>
            <a:rPr lang="en-US" sz="1800" kern="1200" dirty="0"/>
            <a:t>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How can GRAS coordinate to help evolve capacity and sharing of knowledge.</a:t>
          </a:r>
        </a:p>
      </dsp:txBody>
      <dsp:txXfrm>
        <a:off x="4436925" y="2776587"/>
        <a:ext cx="1856250" cy="2337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399C-1511-4190-8209-F37A6AAD5AA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5C4D-B005-49E9-9D1F-EA3414F9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168C77B-4515-6F9D-D4B2-C27D4A94B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107950"/>
            <a:ext cx="6096000" cy="34290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E851A09-9760-A57E-483A-45AFF761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>
                <a:latin typeface="Arial" panose="020B0604020202020204" pitchFamily="34" charset="0"/>
              </a:rPr>
              <a:t>I'm here to talk to you about what makes a collection of activity into a cohesive and high-performing system - how we can work at global and regional levels to leverage our individual national contributions and make them stronger together</a:t>
            </a: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E651772-1E57-B04F-FAC2-0B77DF0F0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B0095-7430-46D0-A3B8-0E481268E8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B1A0BF9-C0BA-7D58-BB32-61622BF0C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F08CBDF-4198-4459-167D-85E4E46B7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A990D56-45AB-3930-AD2B-F123340BD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A0F5D-0B47-41BD-AE52-81FA683DDECA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19BE-A096-9E41-5753-C226C9D38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36D58-5512-A729-84EF-D8C3440C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73DCD-5EF4-A175-AF4D-BD124313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88119-2CC7-8AB3-B2F7-13CFD082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3257D-6586-4EF2-7370-1082D75E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533C-DD00-E74A-DFC8-1CA740C6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B47E4-128B-6AF9-B20B-04A57464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4875-A033-2E3C-31FC-79B435F0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F0EC5-4B98-7A73-46A0-E22D896F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7FC0-3420-28B2-E674-E80425C3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37F7F-9F54-E840-DFD3-1251B2578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6B665-B007-09E8-2840-8855F76C8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1B28-296F-FF4C-2F63-5C79E360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205F5-79F5-1A5D-C185-D34A471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B151-2634-1DF4-5B4D-BC9F9A70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00D72-248F-D187-8744-97C191C41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48573A-2A53-A48C-FD29-498EB4E67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212CD-E60A-168E-714E-641D5775F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F12BC-87A8-4C0C-9819-83BBD9E4D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525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D92251-C83C-A354-962C-68EC88C4E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D682D9-A10F-8C74-3568-84DF5A304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46F5D-CC11-ECF5-5143-7497347F9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2024F-C75E-4869-A540-ED99A13E8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111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33969-45D4-2706-1762-B84CF2C22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FC922-B8E1-B5E6-C414-74D1E4443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1956B-9485-1C58-910B-051490608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D831B-4141-4840-8020-C74DB149A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5506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A0F0D-BFEF-6FC2-4C4C-76E3E9E73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737E4-6725-F015-E5D3-5F887A813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7FDBB-BBE5-8396-5A22-3ECDE07CD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2C54A-9980-4633-A9B2-FFCF213E7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666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D6637E-5882-6A70-D764-AA842DFA5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893D5-AC9A-E9DE-5B05-D967CF8FE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6D5307-C1AA-1255-620A-FA4017368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7183B-4CF5-47CF-A7F0-8D0139D3E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75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9AE1E5-BE31-F5A7-76EB-9F6152521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BDF9F1-C922-012C-C2AC-383F1E4F5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E90595-D6A9-521A-D9B7-30B2816B0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B02B-D7DC-4FBD-8236-1A8BD780C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97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591899-B0F3-7CAA-D514-EB315BCA3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25D1FC-7AB4-AE3C-E478-A38CEFA10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518A65-620C-D2F5-18C1-36F12C2DF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8C8A4-9D93-4D58-B80F-68EB0CE14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6240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40790-9009-6745-12C2-ACAF68884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559EB-F561-5EA2-5991-D68CD1F7A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B88DF-F246-66E9-0321-08916F8A6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6B2C1-F038-417D-807F-E1274475B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8416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9927-5C59-78B1-B03C-D7000C4F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C8FB-EA56-AEC2-72E8-B82DD16D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F12D-4742-891F-3C61-DD53F237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07654-3A92-604C-873E-C8717000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5895-8CE9-9A9A-72B3-03DF4E68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4E15B-D25F-3458-5FFF-A8068CB67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2C116-3D64-EF36-FC56-A822E609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49A9E-B2CF-CFF1-67FA-2C41BF3D4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B6FC9-03B2-43C7-8F89-9DF305CB9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8522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1D223-A5B2-E97B-3870-901D671B7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ADBCA-5B7D-3A2D-DABA-FB886A044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8A288C-F20F-9140-7271-D4FB82BF9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325CC-A7D3-485B-AB29-EF1A3F70F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097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1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04801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997A3-CAC7-E894-733D-D3B8ADFD0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1105-128A-B90A-57AD-F8A5B5C48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C1AA5-EBA5-6841-DC2F-09AA3843F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4BF7E-30C5-462B-B8CB-D51D2079C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90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B6DB-6441-AF64-5341-E99717C4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70860-1439-5C45-A8C3-FD50BFE8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D86E-9AA6-BBDE-AF02-AC919E25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0DB9-AA3F-BBE4-0FAA-24842409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08F5-225B-A93D-1E7F-B91BE818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5D59-E12A-C751-2E2D-48ADAE49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89C5-2A61-66EB-9EE0-688BACB3A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B9937-AFF0-1AB1-C594-0732B10E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E7C14-4F15-4828-926A-280EE1E1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2099-2DD2-E0BC-7131-69F908D9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A5B31-A24A-6C3F-2F8E-68ADE555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A3C4-3D48-651A-AA49-8AAF5FEF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F9920-832C-D25A-FBF8-BBBE8287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ADAC4-0419-15AC-B63A-AA4052A58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0EC31-ABB0-01DD-9EF6-20CCB71C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E3B31-AA9D-27B2-E7B1-93441F176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1720F-243A-8EC2-DFD9-082A9FE2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D85FD-7092-3F02-4612-6FDB4E5E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20F2F-9826-306A-C5CD-5F9AA97D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BB6B-174A-231F-DE6C-DA2AB0C1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4E9CD-CAAF-5EA5-F398-3FABEA1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35A12-08ED-3252-DB0B-7A124C83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74CA-C12E-B41B-F44F-8E5B1375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4B672-3F5A-6745-29F3-484B659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A1BBE-D4CC-2439-177D-1D3EEF7B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2EE2-B441-BE91-7E13-EAF40D0B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E7F9-82A5-6674-3C1E-756E1B55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4DC5-EF7F-B030-1B15-9D1E90EC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738A-18D4-782A-E26A-F5277DC0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C6C0-6939-92EF-D1DA-D8ACF969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A725E-E229-43A8-DE0A-C30C02A6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A4D9E-5B34-33D2-6CA6-1DF0C9E7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5348-B87D-7ADD-6E44-EC1C535B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4732-08EB-5CA2-47AC-DD4B8F52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A0548-D76C-6442-A415-08C8C0E1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CEB5-CC53-AABA-4EB6-04CEAFE3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F186-F7E4-CF6C-49C4-A92FF0E7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37D8-7C32-076C-4738-B01264EF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0F634-757B-8B88-372B-1B9C0BA7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2944D-01C7-1A79-A96E-CF3896C2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0EEA-1EDE-BBDB-3FBC-FF4236017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FA0F-D5F9-42A3-8D8F-32260CD488EE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39811-6957-68B5-1497-70C15333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1E4B-12A4-10FA-2E89-9FAAC3F8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A22C99-9AB8-DA3F-CDCC-8F0610DE7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FAF66F-9C89-57CA-0F99-32CD8BF75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5319FC-C6A5-47AF-85EB-73BD2439A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53460D-75E6-CE32-09B8-5CC459E29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333376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8C95638D-0B35-FCA7-924E-E352E109F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240464"/>
            <a:ext cx="804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2ADF57C0-5CCC-3077-16FA-49B8D3CF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92126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Global Ocean Observing System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goosocean.org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89EEF9-DD6D-D73E-8B5F-912B136F7200}"/>
              </a:ext>
            </a:extLst>
          </p:cNvPr>
          <p:cNvSpPr/>
          <p:nvPr/>
        </p:nvSpPr>
        <p:spPr>
          <a:xfrm>
            <a:off x="1280160" y="690563"/>
            <a:ext cx="920845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2024 Ocean Decade Conference 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</a:rPr>
            </a:b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  <a:latin typeface="Barlow" panose="00000500000000000000" pitchFamily="2" charset="0"/>
              </a:rPr>
              <a:t>GOOS Regional Alliance Forum (GRF-XI)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Barlow" panose="00000500000000000000" pitchFamily="2" charset="0"/>
              </a:rPr>
              <a:t>8-9 April 2024, Barcelona , Spain</a:t>
            </a:r>
            <a:r>
              <a:rPr lang="en-US" sz="1400" b="1" i="0" u="none" strike="noStrike" dirty="0">
                <a:solidFill>
                  <a:srgbClr val="0070C0"/>
                </a:solidFill>
                <a:effectLst/>
                <a:latin typeface="Barlow" panose="00000500000000000000" pitchFamily="2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Barlow" panose="00000500000000000000" pitchFamily="2" charset="0"/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8F44E4-1477-53FC-B2FF-C4705ECACA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6687" y="4071463"/>
            <a:ext cx="6961188" cy="20574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1600" dirty="0"/>
            </a:br>
            <a:r>
              <a:rPr lang="en-US" altLang="en-US" sz="1600" dirty="0"/>
              <a:t>Denis Chang Seng, PhD</a:t>
            </a:r>
          </a:p>
          <a:p>
            <a:pPr eaLnBrk="1" hangingPunct="1">
              <a:defRPr/>
            </a:pPr>
            <a:r>
              <a:rPr lang="en-US" altLang="en-US" sz="1400" dirty="0"/>
              <a:t>Programme Specialist</a:t>
            </a:r>
            <a:r>
              <a:rPr lang="en-US" altLang="en-US" sz="1400" b="1" dirty="0"/>
              <a:t> </a:t>
            </a:r>
            <a:endParaRPr lang="en-US" sz="105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2"/>
                </a:solidFill>
              </a:rPr>
              <a:t>IOC/UNESCO</a:t>
            </a:r>
            <a:endParaRPr lang="en-US" alt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4AE1-F551-F367-B24C-CFAA9086EB7F}"/>
              </a:ext>
            </a:extLst>
          </p:cNvPr>
          <p:cNvSpPr txBox="1">
            <a:spLocks/>
          </p:cNvSpPr>
          <p:nvPr/>
        </p:nvSpPr>
        <p:spPr bwMode="auto">
          <a:xfrm>
            <a:off x="1028010" y="2844487"/>
            <a:ext cx="9995555" cy="18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19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1439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37158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82878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28597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1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36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56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1155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Round Table Discussion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solidFill>
                <a:srgbClr val="1155CC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en-US" sz="2500" kern="0" dirty="0">
                <a:solidFill>
                  <a:srgbClr val="0070C0"/>
                </a:solidFill>
                <a:latin typeface="+mj-lt"/>
              </a:rPr>
              <a:t>RT1: </a:t>
            </a:r>
            <a: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Strengthening Connections-Evolving the GRAs to strengthen each other.</a:t>
            </a:r>
            <a:b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US" sz="2500" kern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500" kern="0" dirty="0">
                <a:solidFill>
                  <a:srgbClr val="0070C0"/>
                </a:solidFill>
                <a:latin typeface="+mj-lt"/>
                <a:ea typeface="DengXian" panose="02010600030101010101" pitchFamily="2" charset="-122"/>
              </a:rPr>
              <a:t>RT2</a:t>
            </a:r>
            <a: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: Strengthening Capacity between GRAs, GOOS Panels, Projects, and Networks</a:t>
            </a:r>
          </a:p>
          <a:p>
            <a:pPr>
              <a:spcBef>
                <a:spcPts val="0"/>
              </a:spcBef>
            </a:pPr>
            <a:endParaRPr lang="en-US" sz="3600" b="1" kern="0" dirty="0"/>
          </a:p>
          <a:p>
            <a:pPr>
              <a:spcBef>
                <a:spcPts val="0"/>
              </a:spcBef>
            </a:pPr>
            <a:endParaRPr lang="en-US" sz="360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kern="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0A2AE-0E49-2333-5A0C-A3D6B162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BACkGROUND</a:t>
            </a:r>
          </a:p>
        </p:txBody>
      </p:sp>
      <p:pic>
        <p:nvPicPr>
          <p:cNvPr id="1028" name="Picture 4" descr="GOOS Regional Alliances have been established to design and implement Regional Coastal Ocean Observing Systems and to build a Global Coastal Network (GCN) of observations, data management and modelling. GRAs in yellow have been recognized by the IOC. Those in grey (SAON and SOOS) are in development.  ">
            <a:extLst>
              <a:ext uri="{FF2B5EF4-FFF2-40B4-BE49-F238E27FC236}">
                <a16:creationId xmlns:a16="http://schemas.microsoft.com/office/drawing/2014/main" id="{D07A9579-F46C-C82A-E41D-A12260CC2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6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4A7B1D-CEC3-D35A-6D0C-35E93D348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9" r="-3" b="-3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FFE7-2A8C-9FE8-3882-DDCBAC09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08" y="3759314"/>
            <a:ext cx="7119111" cy="3094452"/>
          </a:xfrm>
        </p:spPr>
        <p:txBody>
          <a:bodyPr anchor="ctr">
            <a:normAutofit fontScale="2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7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GOOS inspires that by 2030, we will have a global ocean observing system </a:t>
            </a:r>
            <a:r>
              <a:rPr lang="en-US" sz="7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truly responsive to the needs of end users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5715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7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 to and mitigate climate change</a:t>
            </a:r>
            <a:endParaRPr lang="en-US" sz="7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5715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7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7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nable resilient and sustainable blue economies</a:t>
            </a:r>
          </a:p>
          <a:p>
            <a:pPr marL="342900" marR="0" indent="-5715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7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EWS/D</a:t>
            </a:r>
            <a:r>
              <a:rPr lang="en-US" sz="7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RR etc.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7200" dirty="0">
              <a:effectLst/>
              <a:latin typeface="+mj-lt"/>
              <a:ea typeface="Calibri" panose="020F0502020204030204" pitchFamily="34" charset="0"/>
            </a:endParaRPr>
          </a:p>
          <a:p>
            <a:pPr marL="57150" marR="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GOOS Regional Alliances (GRAs) </a:t>
            </a:r>
            <a:r>
              <a:rPr lang="en-US" sz="7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a mechanism and structure that integrate national needs into regional systems and deliver the benefits of GOOS</a:t>
            </a:r>
          </a:p>
          <a:p>
            <a:pPr marL="57150" marR="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7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GRAs function in particular way to emphasize on </a:t>
            </a:r>
            <a:r>
              <a:rPr lang="en-US" sz="7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 sharing, regional capacity development,</a:t>
            </a:r>
            <a:r>
              <a:rPr lang="en-US" sz="7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while others are building out </a:t>
            </a:r>
            <a:r>
              <a:rPr lang="en-US" sz="7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extensive observation systems with dedicated marine service goals</a:t>
            </a:r>
            <a:r>
              <a:rPr lang="en-US" sz="72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" marR="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endParaRPr lang="en-US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F0639D-27BD-07F0-1308-90D3AA8F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Round Table Discussion #1  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A66FAD-2E95-8F35-6C32-E78DFF7C2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6437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55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ays to Network and Build Connections with Business Community">
            <a:extLst>
              <a:ext uri="{FF2B5EF4-FFF2-40B4-BE49-F238E27FC236}">
                <a16:creationId xmlns:a16="http://schemas.microsoft.com/office/drawing/2014/main" id="{E2C999FF-72DB-1556-224E-F3D05D25B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19084"/>
          <a:stretch/>
        </p:blipFill>
        <p:spPr bwMode="auto">
          <a:xfrm>
            <a:off x="255544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CC875-00A3-47AD-B6B1-149FC2D8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72" panose="020B0503030000000003" pitchFamily="34" charset="0"/>
                <a:ea typeface="Times New Roman" panose="02020603050405020304" pitchFamily="18" charset="0"/>
                <a:cs typeface="72" panose="020B0503030000000003" pitchFamily="34" charset="0"/>
              </a:rPr>
              <a:t>D</a:t>
            </a:r>
            <a:r>
              <a:rPr lang="en-US" sz="4000" dirty="0">
                <a:effectLst/>
                <a:latin typeface="72" panose="020B0503030000000003" pitchFamily="34" charset="0"/>
                <a:ea typeface="Times New Roman" panose="02020603050405020304" pitchFamily="18" charset="0"/>
                <a:cs typeface="72" panose="020B0503030000000003" pitchFamily="34" charset="0"/>
              </a:rPr>
              <a:t>iscussion Questions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EA9D-9E01-42B1-8076-D004BC28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89" y="1979630"/>
            <a:ext cx="6301033" cy="4581426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What can GOOS Management Team or other well-funded GRAs help/support/share knowledge?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700" dirty="0">
              <a:effectLst/>
              <a:latin typeface="+mj-lt"/>
              <a:ea typeface="DengXia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What regions can be better connected? E.g. . IMOS to help support PIGOOS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700" dirty="0">
              <a:effectLst/>
              <a:latin typeface="+mj-lt"/>
              <a:ea typeface="DengXia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What is a way to facilitate intra-coordination for the regions?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700" dirty="0">
              <a:effectLst/>
              <a:latin typeface="+mj-lt"/>
              <a:ea typeface="DengXia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What are the observations needed in your region to support the blue economy?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700" dirty="0">
              <a:effectLst/>
              <a:latin typeface="+mj-lt"/>
              <a:ea typeface="DengXia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Funding–to support jobs within countries vs. buying equipment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How to message to governments the importance of hiring ocean positions? 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Use cases for sustained observing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700" dirty="0">
              <a:effectLst/>
              <a:latin typeface="+mj-lt"/>
              <a:ea typeface="DengXia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effectLst/>
                <a:latin typeface="+mj-lt"/>
                <a:ea typeface="DengXian" panose="02010600030101010101" pitchFamily="2" charset="-122"/>
              </a:rPr>
              <a:t>What can GOOS say/share with Member States for support in regions with needs?</a:t>
            </a:r>
          </a:p>
          <a:p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9661A-16F8-EDC4-41AA-930BAFC3DDD2}"/>
              </a:ext>
            </a:extLst>
          </p:cNvPr>
          <p:cNvSpPr txBox="1"/>
          <p:nvPr/>
        </p:nvSpPr>
        <p:spPr>
          <a:xfrm>
            <a:off x="8069345" y="3244334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Rapporteur </a:t>
            </a:r>
          </a:p>
        </p:txBody>
      </p:sp>
    </p:spTree>
    <p:extLst>
      <p:ext uri="{BB962C8B-B14F-4D97-AF65-F5344CB8AC3E}">
        <p14:creationId xmlns:p14="http://schemas.microsoft.com/office/powerpoint/2010/main" val="151005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1E27A8C3-27CC-6005-F9E4-4138F04A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>
            <a:extLst>
              <a:ext uri="{FF2B5EF4-FFF2-40B4-BE49-F238E27FC236}">
                <a16:creationId xmlns:a16="http://schemas.microsoft.com/office/drawing/2014/main" id="{8BD49303-52A2-7757-45AC-AECBE94B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221164"/>
            <a:ext cx="712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90D464E-07C0-DC1A-1922-7ECFF314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5902326"/>
            <a:ext cx="8497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9500"/>
                </a:solidFill>
              </a:rPr>
              <a:t>www.goosocean.org/join</a:t>
            </a:r>
          </a:p>
          <a:p>
            <a:pPr algn="ctr"/>
            <a:endParaRPr lang="en-US" altLang="en-US" sz="3600" i="1">
              <a:solidFill>
                <a:schemeClr val="bg1"/>
              </a:solidFill>
            </a:endParaRPr>
          </a:p>
          <a:p>
            <a:pPr algn="ctr"/>
            <a:endParaRPr lang="en-US" altLang="en-US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359</Words>
  <Application>Microsoft Office PowerPoint</Application>
  <PresentationFormat>Widescreen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72</vt:lpstr>
      <vt:lpstr>Arial</vt:lpstr>
      <vt:lpstr>Barlow</vt:lpstr>
      <vt:lpstr>Calibri</vt:lpstr>
      <vt:lpstr>Calibri Light</vt:lpstr>
      <vt:lpstr>Courier New</vt:lpstr>
      <vt:lpstr>Times New Roman</vt:lpstr>
      <vt:lpstr>Office Theme</vt:lpstr>
      <vt:lpstr>Blank Presentation</vt:lpstr>
      <vt:lpstr>PowerPoint Presentation</vt:lpstr>
      <vt:lpstr>BACkGROUND</vt:lpstr>
      <vt:lpstr>Round Table Discussion #1   </vt:lpstr>
      <vt:lpstr>Discussion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 Regional Alliance Forum XI (GRF-XI)</dc:title>
  <dc:creator>Chang Seng, Denis</dc:creator>
  <cp:lastModifiedBy>Chang Seng, Denis</cp:lastModifiedBy>
  <cp:revision>30</cp:revision>
  <dcterms:created xsi:type="dcterms:W3CDTF">2024-03-21T10:34:07Z</dcterms:created>
  <dcterms:modified xsi:type="dcterms:W3CDTF">2024-04-07T16:41:04Z</dcterms:modified>
</cp:coreProperties>
</file>