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68" r:id="rId3"/>
    <p:sldMasterId id="2147483680" r:id="rId4"/>
    <p:sldMasterId id="2147483690" r:id="rId5"/>
    <p:sldMasterId id="2147483692" r:id="rId6"/>
    <p:sldMasterId id="2147483699" r:id="rId7"/>
  </p:sldMasterIdLst>
  <p:notesMasterIdLst>
    <p:notesMasterId r:id="rId17"/>
  </p:notesMasterIdLst>
  <p:sldIdLst>
    <p:sldId id="2781" r:id="rId8"/>
    <p:sldId id="2776" r:id="rId9"/>
    <p:sldId id="2775" r:id="rId10"/>
    <p:sldId id="2354" r:id="rId11"/>
    <p:sldId id="256" r:id="rId12"/>
    <p:sldId id="257" r:id="rId13"/>
    <p:sldId id="2783" r:id="rId14"/>
    <p:sldId id="2780" r:id="rId15"/>
    <p:sldId id="27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AE3"/>
    <a:srgbClr val="6F66FE"/>
    <a:srgbClr val="0432FF"/>
    <a:srgbClr val="2100E4"/>
    <a:srgbClr val="FDEEFB"/>
    <a:srgbClr val="FFE0FB"/>
    <a:srgbClr val="F4D7D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2"/>
    <p:restoredTop sz="96327"/>
  </p:normalViewPr>
  <p:slideViewPr>
    <p:cSldViewPr snapToGrid="0">
      <p:cViewPr varScale="1">
        <p:scale>
          <a:sx n="141" d="100"/>
          <a:sy n="141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8CBCD-3506-1E40-A166-630AFD0B3A6C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8AC81-78A7-A743-9CDC-3EDBB5FD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7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0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A2E37-AC30-9545-A4C1-3B912B21D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30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87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3" name="Google Shape;473;p16:notes"/>
          <p:cNvSpPr txBox="1">
            <a:spLocks noGrp="1"/>
          </p:cNvSpPr>
          <p:nvPr>
            <p:ph type="body" idx="1"/>
          </p:nvPr>
        </p:nvSpPr>
        <p:spPr>
          <a:xfrm>
            <a:off x="938213" y="4422775"/>
            <a:ext cx="5146675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16:notes"/>
          <p:cNvSpPr txBox="1">
            <a:spLocks noGrp="1"/>
          </p:cNvSpPr>
          <p:nvPr>
            <p:ph type="sldNum" idx="12"/>
          </p:nvPr>
        </p:nvSpPr>
        <p:spPr>
          <a:xfrm>
            <a:off x="3979863" y="8845550"/>
            <a:ext cx="304323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883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Calibri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31863">
              <a:defRPr sz="1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ctr" defTabSz="931863">
              <a:defRPr sz="1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ctr" defTabSz="931863">
              <a:defRPr sz="1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ctr" defTabSz="931863">
              <a:defRPr sz="1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ctr" defTabSz="931863">
              <a:defRPr sz="1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93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1E946-0E72-9742-9AF2-8D913F1721E0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3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5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B4D1AF-CA40-5174-68F3-A56D10D8EBB5}"/>
              </a:ext>
            </a:extLst>
          </p:cNvPr>
          <p:cNvGrpSpPr/>
          <p:nvPr userDrawn="1"/>
        </p:nvGrpSpPr>
        <p:grpSpPr>
          <a:xfrm>
            <a:off x="5053782" y="2202427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F4883C4-8C13-38B1-5C05-254523F8BD81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16C7B7-A43C-9606-F962-E8DA26E442CF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C1BF3-AA08-9B48-9529-D46C1EE2A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682" y="121025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3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9B19-42A6-0046-93A3-3B9BA25C3235}" type="datetime1">
              <a:rPr lang="en-US" smtClean="0"/>
              <a:t>3/26/24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1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9537-27AC-4A42-9446-0FE617456BA6}" type="datetime1">
              <a:rPr lang="en-US" smtClean="0"/>
              <a:t>3/26/24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5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05B9-EF71-E448-9CD6-48A86D496269}" type="datetime1">
              <a:rPr lang="en-US" smtClean="0"/>
              <a:t>3/26/24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0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7D48-6180-D841-8F20-9663FC54B6CD}" type="datetime1">
              <a:rPr lang="en-US" smtClean="0"/>
              <a:t>3/26/24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47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8D69-F065-0245-89D6-F8B1F18EEF65}" type="datetime1">
              <a:rPr lang="en-US" smtClean="0"/>
              <a:t>3/26/24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5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FDB-E7F1-AB4D-9405-0F4AEC9F8297}" type="datetime1">
              <a:rPr lang="en-US" smtClean="0"/>
              <a:t>3/26/24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8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1F338CD1-4B63-3646-9195-E1CCD3246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17" y="4071940"/>
            <a:ext cx="10361083" cy="9048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90919" tIns="45461" rIns="90919" bIns="45461"/>
          <a:lstStyle/>
          <a:p>
            <a:endParaRPr lang="en-US" sz="2160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0A6E9E7F-414D-1A48-A5A8-444005E5EA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93935" y="285751"/>
            <a:ext cx="5880100" cy="82700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7488" tIns="43744" rIns="87488" bIns="437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>
                <a:solidFill>
                  <a:srgbClr val="262699"/>
                </a:solidFill>
                <a:latin typeface="Arial"/>
                <a:cs typeface="Arial"/>
              </a:rPr>
              <a:t>TOWS Inter-ICG Task Team on 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rgbClr val="262699"/>
                </a:solidFill>
                <a:latin typeface="Arial"/>
                <a:cs typeface="Arial"/>
              </a:rPr>
              <a:t>Disaster Management and Preparedness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rgbClr val="262699"/>
                </a:solidFill>
                <a:latin typeface="Arial"/>
                <a:cs typeface="Arial"/>
              </a:rPr>
              <a:t>14-15 February 2018</a:t>
            </a:r>
            <a:endParaRPr lang="en-US" sz="1900" b="1" dirty="0">
              <a:solidFill>
                <a:srgbClr val="262699"/>
              </a:solidFill>
              <a:latin typeface="Arial"/>
              <a:cs typeface="Arial"/>
            </a:endParaRPr>
          </a:p>
          <a:p>
            <a:pPr algn="ctr" eaLnBrk="1" hangingPunct="1">
              <a:defRPr/>
            </a:pPr>
            <a:r>
              <a:rPr lang="en-US" sz="1200" b="1" dirty="0">
                <a:solidFill>
                  <a:srgbClr val="262699"/>
                </a:solidFill>
                <a:latin typeface="Arial"/>
                <a:cs typeface="Arial"/>
              </a:rPr>
              <a:t>Paris, France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5BE1CA6C-C17B-1A4B-B9A7-E7953E7DC70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13887" y="285751"/>
            <a:ext cx="5854700" cy="714376"/>
            <a:chOff x="393700" y="327660"/>
            <a:chExt cx="4476145" cy="762000"/>
          </a:xfrm>
        </p:grpSpPr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2ADBF4BE-6DE9-974A-BDBC-3463DE8102C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93700" y="327660"/>
              <a:ext cx="4476145" cy="762000"/>
              <a:chOff x="317500" y="457200"/>
              <a:chExt cx="3590579" cy="611576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3E194E77-40AB-A34D-BC21-1D7CED0E21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484" y="477586"/>
                <a:ext cx="571169" cy="570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0" descr="ITIC_logo_bw_20130809.png">
                <a:extLst>
                  <a:ext uri="{FF2B5EF4-FFF2-40B4-BE49-F238E27FC236}">
                    <a16:creationId xmlns:a16="http://schemas.microsoft.com/office/drawing/2014/main" id="{A99ED64E-8AFA-EB43-B016-D71577F1790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600" y="457200"/>
                <a:ext cx="595479" cy="611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1" descr="UNESCO-IOC_nowords.png">
                <a:extLst>
                  <a:ext uri="{FF2B5EF4-FFF2-40B4-BE49-F238E27FC236}">
                    <a16:creationId xmlns:a16="http://schemas.microsoft.com/office/drawing/2014/main" id="{34116FFC-2178-7347-96DF-5CD3AD08F8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00" y="481603"/>
                <a:ext cx="1360987" cy="562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" descr="10cm">
              <a:extLst>
                <a:ext uri="{FF2B5EF4-FFF2-40B4-BE49-F238E27FC236}">
                  <a16:creationId xmlns:a16="http://schemas.microsoft.com/office/drawing/2014/main" id="{668D22BC-C394-9541-BB5E-762B454591A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100" y="347473"/>
              <a:ext cx="722375" cy="7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4159" y="4357688"/>
            <a:ext cx="7330017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2100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3916" y="2071691"/>
            <a:ext cx="10363200" cy="1817688"/>
          </a:xfrm>
          <a:solidFill>
            <a:schemeClr val="bg1"/>
          </a:solidFill>
        </p:spPr>
        <p:txBody>
          <a:bodyPr/>
          <a:lstStyle>
            <a:lvl1pPr>
              <a:defRPr sz="3600"/>
            </a:lvl1pPr>
          </a:lstStyle>
          <a:p>
            <a:r>
              <a:rPr lang="th-TH" dirty="0"/>
              <a:t>Click to edit Master 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C5BBE68-3030-5948-BA48-2441C2B7F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9D02678-AC55-C54A-99F6-5C1676433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73788D3-4783-9E4D-9F91-5ED00BC62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  <a:ea typeface="ＭＳ Ｐゴシック" charset="0"/>
                <a:cs typeface="Angsana New" charset="0"/>
              </a:defRPr>
            </a:lvl1pPr>
          </a:lstStyle>
          <a:p>
            <a:pPr>
              <a:defRPr/>
            </a:pPr>
            <a:fld id="{0F4B7FB1-D2D4-3F45-B4B9-166E8DF9B97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149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82133" y="1066800"/>
            <a:ext cx="114808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16BBDE-B536-4C4C-A159-902A0C097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lIns="90989" tIns="45496" rIns="90989" bIns="45496"/>
          <a:lstStyle>
            <a:lvl1pPr defTabSz="45498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Comic Sans MS" pitchFamily="-105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0CE73-9C68-4E4A-8BDE-22BB17B31A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lIns="90989" tIns="45496" rIns="90989" bIns="45496"/>
          <a:lstStyle>
            <a:lvl1pPr eaLnBrk="1" hangingPunct="1">
              <a:defRPr>
                <a:solidFill>
                  <a:srgbClr val="000000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9048AAC-5CE2-224A-8900-1B34FEF75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66067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014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60" y="151975"/>
            <a:ext cx="11174617" cy="9152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5329" y="991197"/>
            <a:ext cx="5639215" cy="5180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3765" y="991197"/>
            <a:ext cx="5641291" cy="25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43765" y="3652326"/>
            <a:ext cx="5641291" cy="2519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A599D0-F5F9-A240-821B-0EAD87397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87008" tIns="43503" rIns="87008" bIns="43503" numCol="1" anchor="t" anchorCtr="0" compatLnSpc="1">
            <a:prstTxWarp prst="textNoShape">
              <a:avLst/>
            </a:prstTxWarp>
          </a:bodyPr>
          <a:lstStyle>
            <a:lvl1pPr algn="ctr" defTabSz="904816" eaLnBrk="1" hangingPunct="1">
              <a:defRPr sz="35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EFF83-2044-5B4A-A382-92D4AE3FCA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87008" tIns="43503" rIns="87008" bIns="43503" numCol="1" anchor="t" anchorCtr="0" compatLnSpc="1">
            <a:prstTxWarp prst="textNoShape">
              <a:avLst/>
            </a:prstTxWarp>
          </a:bodyPr>
          <a:lstStyle>
            <a:lvl1pPr algn="ctr" defTabSz="905004" eaLnBrk="1" hangingPunct="1">
              <a:defRPr sz="3500">
                <a:solidFill>
                  <a:srgbClr val="000000"/>
                </a:solidFill>
                <a:latin typeface="Times New Roman" charset="0"/>
                <a:ea typeface="ＭＳ Ｐゴシック" charset="0"/>
                <a:cs typeface="Angsana New" charset="0"/>
              </a:defRPr>
            </a:lvl1pPr>
          </a:lstStyle>
          <a:p>
            <a:pPr>
              <a:defRPr/>
            </a:pPr>
            <a:fld id="{7C651819-1616-464C-BB3B-FF84E7C9B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5060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58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7"/>
          <p:cNvSpPr txBox="1">
            <a:spLocks noGrp="1"/>
          </p:cNvSpPr>
          <p:nvPr>
            <p:ph type="title"/>
          </p:nvPr>
        </p:nvSpPr>
        <p:spPr>
          <a:xfrm>
            <a:off x="711200" y="152400"/>
            <a:ext cx="908685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7"/>
          <p:cNvSpPr txBox="1">
            <a:spLocks noGrp="1"/>
          </p:cNvSpPr>
          <p:nvPr>
            <p:ph type="body" idx="1"/>
          </p:nvPr>
        </p:nvSpPr>
        <p:spPr>
          <a:xfrm>
            <a:off x="711202" y="1295400"/>
            <a:ext cx="11247967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609585" lvl="0" indent="-42670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40"/>
              <a:buChar char="□"/>
              <a:defRPr/>
            </a:lvl1pPr>
            <a:lvl2pPr marL="1219170" lvl="1" indent="-42670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40"/>
              <a:buChar char="■"/>
              <a:defRPr/>
            </a:lvl2pPr>
            <a:lvl3pPr marL="1828754" lvl="2" indent="-426708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40"/>
              <a:buChar char="□"/>
              <a:defRPr/>
            </a:lvl3pPr>
            <a:lvl4pPr marL="2438339" lvl="3" indent="-426708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40"/>
              <a:buChar char="■"/>
              <a:defRPr/>
            </a:lvl4pPr>
            <a:lvl5pPr marL="3047924" lvl="4" indent="-426708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5pPr>
            <a:lvl6pPr marL="3657509" lvl="5" indent="-426708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6pPr>
            <a:lvl7pPr marL="4267093" lvl="6" indent="-426708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7pPr>
            <a:lvl8pPr marL="4876678" lvl="7" indent="-42670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8pPr>
            <a:lvl9pPr marL="5486263" lvl="8" indent="-42670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25" tIns="43950" rIns="87925" bIns="439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6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25" tIns="43950" rIns="87925" bIns="439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062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33197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3826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61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2300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624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075978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10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15441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rgbClr val="025C6D"/>
            </a:gs>
            <a:gs pos="17000">
              <a:srgbClr val="025C6D"/>
            </a:gs>
            <a:gs pos="54000">
              <a:srgbClr val="03A1C1"/>
            </a:gs>
            <a:gs pos="100000">
              <a:srgbClr val="03A1C1"/>
            </a:gs>
          </a:gsLst>
          <a:lin ang="2700006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40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519" y="4697600"/>
            <a:ext cx="1805367" cy="21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2698600" y="1897600"/>
            <a:ext cx="6794800" cy="20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Black"/>
              <a:buNone/>
              <a:defRPr sz="5867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3646700" y="3778833"/>
            <a:ext cx="4841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Medium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11083">
            <a:off x="9386661" y="1412600"/>
            <a:ext cx="2464155" cy="135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7179" y="4667633"/>
            <a:ext cx="1506108" cy="140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432460">
            <a:off x="1203229" y="2479790"/>
            <a:ext cx="952311" cy="89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0"/>
          <p:cNvGrpSpPr/>
          <p:nvPr/>
        </p:nvGrpSpPr>
        <p:grpSpPr>
          <a:xfrm>
            <a:off x="1218598" y="3502968"/>
            <a:ext cx="818305" cy="2159533"/>
            <a:chOff x="904646" y="2729350"/>
            <a:chExt cx="613729" cy="1619650"/>
          </a:xfrm>
        </p:grpSpPr>
        <p:sp>
          <p:nvSpPr>
            <p:cNvPr id="55" name="Google Shape;55;p10"/>
            <p:cNvSpPr/>
            <p:nvPr/>
          </p:nvSpPr>
          <p:spPr>
            <a:xfrm>
              <a:off x="1281975" y="3332350"/>
              <a:ext cx="236400" cy="236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1034788" y="368250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904646" y="3206875"/>
              <a:ext cx="82500" cy="82500"/>
            </a:xfrm>
            <a:prstGeom prst="ellipse">
              <a:avLst/>
            </a:prstGeom>
            <a:solidFill>
              <a:srgbClr val="CC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1222896" y="2729350"/>
              <a:ext cx="82500" cy="82500"/>
            </a:xfrm>
            <a:prstGeom prst="ellipse">
              <a:avLst/>
            </a:prstGeom>
            <a:solidFill>
              <a:srgbClr val="CC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1245099" y="4288700"/>
              <a:ext cx="60300" cy="6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1417199" y="3035550"/>
              <a:ext cx="60300" cy="6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61;p10"/>
          <p:cNvGrpSpPr/>
          <p:nvPr/>
        </p:nvGrpSpPr>
        <p:grpSpPr>
          <a:xfrm>
            <a:off x="9933247" y="2993937"/>
            <a:ext cx="549439" cy="1702967"/>
            <a:chOff x="1052171" y="3050325"/>
            <a:chExt cx="412079" cy="1277225"/>
          </a:xfrm>
        </p:grpSpPr>
        <p:sp>
          <p:nvSpPr>
            <p:cNvPr id="62" name="Google Shape;62;p10"/>
            <p:cNvSpPr/>
            <p:nvPr/>
          </p:nvSpPr>
          <p:spPr>
            <a:xfrm>
              <a:off x="1227850" y="3570738"/>
              <a:ext cx="236400" cy="236400"/>
            </a:xfrm>
            <a:prstGeom prst="ellipse">
              <a:avLst/>
            </a:pr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1052171" y="3405300"/>
              <a:ext cx="82500" cy="8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1214921" y="3050325"/>
              <a:ext cx="82500" cy="8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1345680" y="4245050"/>
              <a:ext cx="82500" cy="8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0"/>
          <p:cNvSpPr/>
          <p:nvPr/>
        </p:nvSpPr>
        <p:spPr>
          <a:xfrm>
            <a:off x="0" y="6482788"/>
            <a:ext cx="2185325" cy="375213"/>
          </a:xfrm>
          <a:prstGeom prst="rect">
            <a:avLst/>
          </a:prstGeom>
          <a:solidFill>
            <a:srgbClr val="02677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46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0D61-741C-694A-A3F4-5E682BBE613B}" type="datetime1">
              <a:rPr lang="en-US" smtClean="0"/>
              <a:t>3/26/24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7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3F6B-A0FA-9C46-86B0-759C05AE3270}" type="datetime1">
              <a:rPr lang="en-US" smtClean="0"/>
              <a:t>3/26/24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5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4890-791D-634A-8C36-B19013395EC9}" type="datetime1">
              <a:rPr lang="en-US" smtClean="0"/>
              <a:t>3/26/24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8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7D23-B28E-C940-A3F4-7BF99AFF0B2F}" type="datetime1">
              <a:rPr lang="en-US" smtClean="0"/>
              <a:t>3/26/24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4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99C1-47CF-DC4B-A2E3-5EDEE5F1F284}" type="datetime1">
              <a:rPr lang="en-US" smtClean="0"/>
              <a:t>3/26/24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3" y="2025895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936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711201" y="152400"/>
            <a:ext cx="908685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711203" y="1295400"/>
            <a:ext cx="11247967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5"/>
          <p:cNvSpPr/>
          <p:nvPr/>
        </p:nvSpPr>
        <p:spPr>
          <a:xfrm>
            <a:off x="789521" y="990601"/>
            <a:ext cx="10610849" cy="109539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67" tIns="45667" rIns="91367" bIns="4566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24487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54A31-E5D3-1A47-A5C7-806BD257C11E}" type="datetime1">
              <a:rPr lang="en-US" smtClean="0"/>
              <a:t>3/26/24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4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3479E2-5C62-F243-8C06-53367C112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1" y="152400"/>
            <a:ext cx="90868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2D14E2D-1439-6C44-9019-E200F8626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3" y="1295400"/>
            <a:ext cx="1124796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87801F29-5FAA-224C-BE29-F9F6EF32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521" y="990600"/>
            <a:ext cx="10610849" cy="109539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0929" tIns="45467" rIns="90929" bIns="45467"/>
          <a:lstStyle/>
          <a:p>
            <a:endParaRPr lang="en-US" sz="2160"/>
          </a:p>
        </p:txBody>
      </p:sp>
      <p:pic>
        <p:nvPicPr>
          <p:cNvPr id="5125" name="Picture 11" descr="ITICbanner2.gif">
            <a:extLst>
              <a:ext uri="{FF2B5EF4-FFF2-40B4-BE49-F238E27FC236}">
                <a16:creationId xmlns:a16="http://schemas.microsoft.com/office/drawing/2014/main" id="{F0123253-E59A-D545-A480-9B3D672BBD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86267" y="6324601"/>
            <a:ext cx="1261533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3">
            <a:extLst>
              <a:ext uri="{FF2B5EF4-FFF2-40B4-BE49-F238E27FC236}">
                <a16:creationId xmlns:a16="http://schemas.microsoft.com/office/drawing/2014/main" id="{41E2A198-30A7-D94F-ACD4-081AF11A4B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12335" y="6365878"/>
            <a:ext cx="3206489" cy="4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88" tIns="43744" rIns="87488" bIns="437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F2F2F2"/>
                </a:solidFill>
                <a:latin typeface="VAG Rounded Std Light" charset="0"/>
                <a:ea typeface="VAG Rounded Std Light" charset="0"/>
                <a:cs typeface="VAG Rounded Std Light" charset="0"/>
              </a:rPr>
              <a:t>UNESCO/IOC-NOAA </a:t>
            </a:r>
          </a:p>
          <a:p>
            <a:pPr>
              <a:defRPr/>
            </a:pPr>
            <a:r>
              <a:rPr lang="en-US" altLang="en-US" sz="1400">
                <a:solidFill>
                  <a:srgbClr val="F2F2F2"/>
                </a:solidFill>
                <a:latin typeface="VAG Rounded Std Light" charset="0"/>
                <a:ea typeface="VAG Rounded Std Light" charset="0"/>
                <a:cs typeface="VAG Rounded Std Light" charset="0"/>
              </a:rPr>
              <a:t>International Tsunami Information Center</a:t>
            </a:r>
          </a:p>
        </p:txBody>
      </p:sp>
      <p:pic>
        <p:nvPicPr>
          <p:cNvPr id="5127" name="Picture 1" descr="ITIC_logo_300dpi_20130806.png">
            <a:extLst>
              <a:ext uri="{FF2B5EF4-FFF2-40B4-BE49-F238E27FC236}">
                <a16:creationId xmlns:a16="http://schemas.microsoft.com/office/drawing/2014/main" id="{4FF75F0E-1E00-F143-9E3D-5E9BEC2C76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6357939"/>
            <a:ext cx="77681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08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5pPr>
      <a:lvl6pPr marL="454677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909356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364037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818709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463519" indent="-463519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30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0055" indent="-43018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295316" indent="-3889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81054" indent="-38097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79491" indent="-392089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37043" indent="-39627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91721" indent="-39627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46397" indent="-39627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901077" indent="-39627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6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77" algn="l" defTabSz="4546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356" algn="l" defTabSz="4546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037" algn="l" defTabSz="4546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709" algn="l" defTabSz="4546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392" algn="l" defTabSz="4546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068" algn="l" defTabSz="4546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751" algn="l" defTabSz="4546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22" algn="l" defTabSz="4546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711200" y="152400"/>
            <a:ext cx="908685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711202" y="1295400"/>
            <a:ext cx="11247967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5"/>
          <p:cNvSpPr/>
          <p:nvPr/>
        </p:nvSpPr>
        <p:spPr>
          <a:xfrm>
            <a:off x="789520" y="990600"/>
            <a:ext cx="10610849" cy="109539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67" tIns="45667" rIns="91367" bIns="4566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871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63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6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BCF8CE-890C-F455-69E6-E138DB840878}"/>
              </a:ext>
            </a:extLst>
          </p:cNvPr>
          <p:cNvSpPr/>
          <p:nvPr/>
        </p:nvSpPr>
        <p:spPr>
          <a:xfrm>
            <a:off x="6351065" y="2005533"/>
            <a:ext cx="549427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PTWS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UNESCO/IOC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effectLst/>
                <a:latin typeface="ArialMT"/>
              </a:rPr>
              <a:t>Tsunami Ready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FF00"/>
                </a:solidFill>
                <a:latin typeface="ArialMT"/>
              </a:rPr>
              <a:t>Update – 24 March 2024</a:t>
            </a:r>
            <a:endParaRPr lang="en-US" sz="2800" i="1" dirty="0">
              <a:solidFill>
                <a:srgbClr val="FFFF00"/>
              </a:solidFill>
              <a:effectLst/>
              <a:latin typeface="ArialM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  <a:effectLst/>
              <a:latin typeface="ArialM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427F4-8525-DA3C-0D4E-C13BFD64FB9D}"/>
              </a:ext>
            </a:extLst>
          </p:cNvPr>
          <p:cNvSpPr/>
          <p:nvPr/>
        </p:nvSpPr>
        <p:spPr>
          <a:xfrm>
            <a:off x="6351065" y="5062863"/>
            <a:ext cx="4451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PTWS WG 3 Chair, Co-Chair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Ashleigh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Fromont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NEMA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Kong, ITIC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D3556-C527-A024-CC49-1D195574A730}"/>
              </a:ext>
            </a:extLst>
          </p:cNvPr>
          <p:cNvSpPr txBox="1"/>
          <p:nvPr/>
        </p:nvSpPr>
        <p:spPr>
          <a:xfrm>
            <a:off x="1642507" y="548640"/>
            <a:ext cx="6886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PTWS Steering Committee Meeting, online, 26 March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4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89E7-8E8E-2AA6-88E4-71AF1171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6A771-8894-2213-9199-19921B076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29" y="332434"/>
            <a:ext cx="11403541" cy="6193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DD83D-A638-F499-856F-5994608BA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045" y="427107"/>
            <a:ext cx="2403724" cy="17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5942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6"/>
          <p:cNvSpPr txBox="1">
            <a:spLocks noGrp="1"/>
          </p:cNvSpPr>
          <p:nvPr>
            <p:ph type="title" idx="4294967295"/>
          </p:nvPr>
        </p:nvSpPr>
        <p:spPr>
          <a:xfrm>
            <a:off x="691981" y="406402"/>
            <a:ext cx="10189633" cy="53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3" tIns="60900" rIns="121833" bIns="6090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C00000"/>
                </a:solidFill>
              </a:rPr>
              <a:t>100% AT-RISK COMMUNITIES TSUNAMI READY</a:t>
            </a:r>
            <a:endParaRPr sz="3200" dirty="0"/>
          </a:p>
        </p:txBody>
      </p:sp>
      <p:sp>
        <p:nvSpPr>
          <p:cNvPr id="477" name="Google Shape;477;p16"/>
          <p:cNvSpPr txBox="1"/>
          <p:nvPr/>
        </p:nvSpPr>
        <p:spPr>
          <a:xfrm>
            <a:off x="7204294" y="1143000"/>
            <a:ext cx="4365406" cy="4209498"/>
          </a:xfrm>
          <a:prstGeom prst="rect">
            <a:avLst/>
          </a:prstGeom>
          <a:solidFill>
            <a:srgbClr val="FDEEFB"/>
          </a:solidFill>
          <a:ln>
            <a:noFill/>
          </a:ln>
        </p:spPr>
        <p:txBody>
          <a:bodyPr spcFirstLastPara="1" wrap="square" lIns="121833" tIns="60933" rIns="121833" bIns="60933" anchor="t" anchorCtr="0">
            <a:noAutofit/>
          </a:bodyPr>
          <a:lstStyle/>
          <a:p>
            <a:pPr marL="342900" indent="-336550" defTabSz="1219140">
              <a:lnSpc>
                <a:spcPct val="90000"/>
              </a:lnSpc>
              <a:buClr>
                <a:srgbClr val="CC0000"/>
              </a:buClr>
              <a:buSzPct val="100000"/>
              <a:tabLst>
                <a:tab pos="279400" algn="l"/>
              </a:tabLst>
            </a:pPr>
            <a:endParaRPr sz="2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36550" defTabSz="1219140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ct val="100000"/>
              <a:buFont typeface="Noto Sans Symbols"/>
              <a:buChar char="❑"/>
              <a:tabLst>
                <a:tab pos="279400" algn="l"/>
              </a:tabLst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STRATEGY:                                                                                 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Aware, Be Prepared</a:t>
            </a: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36550" defTabSz="1219140">
              <a:lnSpc>
                <a:spcPct val="90000"/>
              </a:lnSpc>
              <a:spcBef>
                <a:spcPts val="1600"/>
              </a:spcBef>
              <a:buClr>
                <a:srgbClr val="CC0000"/>
              </a:buClr>
              <a:buSzPct val="100000"/>
              <a:buFont typeface="Noto Sans Symbols"/>
              <a:buChar char="❑"/>
              <a:tabLst>
                <a:tab pos="279400" algn="l"/>
              </a:tabLst>
            </a:pPr>
            <a:r>
              <a:rPr lang="en-US" sz="2000" b="1" kern="0" dirty="0">
                <a:solidFill>
                  <a:srgbClr val="2100E4"/>
                </a:solidFill>
                <a:latin typeface="Arial"/>
                <a:cs typeface="Arial"/>
                <a:sym typeface="Arial"/>
              </a:rPr>
              <a:t>FRAMEWORK:                                                                  </a:t>
            </a:r>
            <a:endParaRPr sz="2000" b="1" kern="0" dirty="0">
              <a:solidFill>
                <a:srgbClr val="2100E4"/>
              </a:solidFill>
              <a:latin typeface="Arial"/>
              <a:cs typeface="Arial"/>
              <a:sym typeface="Arial"/>
            </a:endParaRPr>
          </a:p>
          <a:p>
            <a:pPr marL="622300" lvl="1" indent="-279400" defTabSz="1219140">
              <a:buClr>
                <a:srgbClr val="CC0000"/>
              </a:buClr>
              <a:buSzPct val="100000"/>
              <a:buFont typeface="Noto Sans Symbols"/>
              <a:buChar char="■"/>
              <a:tabLst>
                <a:tab pos="279400" algn="l"/>
              </a:tabLst>
            </a:pPr>
            <a:r>
              <a:rPr lang="en-US" sz="2000" kern="0" dirty="0">
                <a:solidFill>
                  <a:srgbClr val="2100E4"/>
                </a:solidFill>
                <a:latin typeface="Arial"/>
                <a:ea typeface="Arial"/>
                <a:cs typeface="Arial"/>
                <a:sym typeface="Arial"/>
              </a:rPr>
              <a:t>Harmonized global guidelines UNESCO IOC Tsunami Ready</a:t>
            </a:r>
            <a:endParaRPr sz="2000" kern="0" dirty="0">
              <a:solidFill>
                <a:srgbClr val="2100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2300" lvl="1" indent="-279400" defTabSz="1219140">
              <a:spcBef>
                <a:spcPts val="400"/>
              </a:spcBef>
              <a:buClr>
                <a:srgbClr val="CC0000"/>
              </a:buClr>
              <a:buSzPct val="100000"/>
              <a:buFont typeface="Noto Sans Symbols"/>
              <a:buChar char="■"/>
              <a:tabLst>
                <a:tab pos="279400" algn="l"/>
              </a:tabLst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Performance-based                                                  Community Recognition</a:t>
            </a: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36550" defTabSz="1219140">
              <a:lnSpc>
                <a:spcPct val="90000"/>
              </a:lnSpc>
              <a:spcBef>
                <a:spcPts val="1600"/>
              </a:spcBef>
              <a:buClr>
                <a:srgbClr val="CC0000"/>
              </a:buClr>
              <a:buSzPct val="100000"/>
              <a:buFont typeface="Noto Sans Symbols"/>
              <a:buChar char="❑"/>
              <a:tabLst>
                <a:tab pos="279400" algn="l"/>
              </a:tabLst>
            </a:pPr>
            <a:r>
              <a:rPr lang="en-US" sz="2000" b="1" kern="0" dirty="0">
                <a:solidFill>
                  <a:srgbClr val="2100E4"/>
                </a:solidFill>
                <a:latin typeface="Arial"/>
                <a:cs typeface="Arial"/>
                <a:sym typeface="Arial"/>
              </a:rPr>
              <a:t>ACTION:                                                                         </a:t>
            </a:r>
            <a:endParaRPr sz="2000" b="1" kern="0" dirty="0">
              <a:solidFill>
                <a:srgbClr val="2100E4"/>
              </a:solidFill>
              <a:latin typeface="Arial"/>
              <a:cs typeface="Arial"/>
              <a:sym typeface="Arial"/>
            </a:endParaRPr>
          </a:p>
          <a:p>
            <a:pPr marL="622300" lvl="1" indent="-279400" defTabSz="1219140">
              <a:buClr>
                <a:srgbClr val="CC0000"/>
              </a:buClr>
              <a:buSzPct val="100000"/>
              <a:buFont typeface="Noto Sans Symbols"/>
              <a:buChar char="■"/>
              <a:tabLst>
                <a:tab pos="279400" algn="l"/>
              </a:tabLst>
            </a:pPr>
            <a:r>
              <a:rPr lang="en-US" sz="2000" kern="0" dirty="0">
                <a:solidFill>
                  <a:srgbClr val="2100E4"/>
                </a:solidFill>
                <a:latin typeface="Arial"/>
                <a:cs typeface="Arial"/>
                <a:sym typeface="Arial"/>
              </a:rPr>
              <a:t>National programs                                                                                                         empower Communities</a:t>
            </a:r>
            <a:endParaRPr sz="2000" kern="0" dirty="0">
              <a:solidFill>
                <a:srgbClr val="2100E4"/>
              </a:solidFill>
              <a:latin typeface="Arial"/>
              <a:cs typeface="Arial"/>
              <a:sym typeface="Arial"/>
            </a:endParaRPr>
          </a:p>
          <a:p>
            <a:pPr marL="342900" indent="-336550" defTabSz="1219140">
              <a:lnSpc>
                <a:spcPct val="90000"/>
              </a:lnSpc>
              <a:spcBef>
                <a:spcPts val="1600"/>
              </a:spcBef>
              <a:buClr>
                <a:srgbClr val="CC0000"/>
              </a:buClr>
              <a:buSzPct val="100000"/>
              <a:buFont typeface="Noto Sans Symbols"/>
              <a:buChar char="❑"/>
              <a:tabLst>
                <a:tab pos="279400" algn="l"/>
              </a:tabLst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MEASURE</a:t>
            </a: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6"/>
          <p:cNvSpPr/>
          <p:nvPr/>
        </p:nvSpPr>
        <p:spPr>
          <a:xfrm>
            <a:off x="-1162050" y="6600267"/>
            <a:ext cx="6743700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 defTabSz="1219140">
              <a:buClr>
                <a:srgbClr val="000000"/>
              </a:buClr>
              <a:buSzPts val="800"/>
            </a:pPr>
            <a:r>
              <a:rPr lang="en-US" sz="1067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Guidelines for the Tsunami Ready Recognition Program, UNESCO IOC TS 74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6"/>
          <p:cNvSpPr/>
          <p:nvPr/>
        </p:nvSpPr>
        <p:spPr>
          <a:xfrm>
            <a:off x="691979" y="1"/>
            <a:ext cx="12192000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40">
              <a:buClr>
                <a:srgbClr val="000000"/>
              </a:buClr>
              <a:buSzPts val="1800"/>
            </a:pPr>
            <a:r>
              <a:rPr lang="en-US" sz="2400" b="1" kern="0" dirty="0">
                <a:solidFill>
                  <a:srgbClr val="006BBC"/>
                </a:solidFill>
                <a:latin typeface="Calibri"/>
                <a:ea typeface="Calibri"/>
                <a:cs typeface="Calibri"/>
                <a:sym typeface="Calibri"/>
              </a:rPr>
              <a:t>UN OCEAN DECADE TSUNAMI PROGRAMME: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5754" y="153965"/>
            <a:ext cx="991828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6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700" y="1143000"/>
            <a:ext cx="5645279" cy="5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003F97-D1E3-104E-BF9F-A1A421060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31" y="5881983"/>
            <a:ext cx="788387" cy="7399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C8ED9C-5190-D7C9-4C4D-2868B2FAF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416" y="5605667"/>
            <a:ext cx="706372" cy="883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F41CE-980A-5BCB-B497-3574A6E330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934" y="5618394"/>
            <a:ext cx="1307960" cy="883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3B8C82-5ACA-73D8-60D5-6C0DC9E070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642" y="5597033"/>
            <a:ext cx="903349" cy="891914"/>
          </a:xfrm>
          <a:prstGeom prst="rect">
            <a:avLst/>
          </a:prstGeom>
        </p:spPr>
      </p:pic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EDA22A32-155C-1076-B5AE-83F36F6D3A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248" y="4952999"/>
            <a:ext cx="1307960" cy="1751035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184212964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696C14-D477-4CD9-AF21-5E951FD83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74" y="1555348"/>
            <a:ext cx="11531069" cy="4867363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E78A9C0-257F-445F-8CAF-969D8B32A0A7}"/>
              </a:ext>
            </a:extLst>
          </p:cNvPr>
          <p:cNvSpPr/>
          <p:nvPr/>
        </p:nvSpPr>
        <p:spPr>
          <a:xfrm>
            <a:off x="0" y="0"/>
            <a:ext cx="12192000" cy="1579195"/>
          </a:xfrm>
          <a:prstGeom prst="rect">
            <a:avLst/>
          </a:prstGeom>
          <a:gradFill>
            <a:gsLst>
              <a:gs pos="50000">
                <a:srgbClr val="A7E2FF">
                  <a:alpha val="30000"/>
                </a:srgbClr>
              </a:gs>
              <a:gs pos="0">
                <a:srgbClr val="A7E2FF">
                  <a:alpha val="69000"/>
                </a:srgbClr>
              </a:gs>
              <a:gs pos="100000">
                <a:srgbClr val="A7E2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5906" y="3814552"/>
            <a:ext cx="4711224" cy="3087294"/>
            <a:chOff x="314458" y="4017789"/>
            <a:chExt cx="4071603" cy="2892905"/>
          </a:xfrm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F727BBA8-02B7-4FAA-AA8B-F00F9FF1C178}"/>
                </a:ext>
              </a:extLst>
            </p:cNvPr>
            <p:cNvSpPr/>
            <p:nvPr/>
          </p:nvSpPr>
          <p:spPr>
            <a:xfrm>
              <a:off x="314458" y="4017789"/>
              <a:ext cx="3592082" cy="2490292"/>
            </a:xfrm>
            <a:prstGeom prst="roundRect">
              <a:avLst>
                <a:gd name="adj" fmla="val 3982"/>
              </a:avLst>
            </a:prstGeom>
            <a:gradFill>
              <a:gsLst>
                <a:gs pos="0">
                  <a:srgbClr val="99CCFF">
                    <a:alpha val="69000"/>
                  </a:srgbClr>
                </a:gs>
                <a:gs pos="100000">
                  <a:srgbClr val="A7E2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t" anchorCtr="0">
              <a:noAutofit/>
            </a:bodyPr>
            <a:lstStyle/>
            <a:p>
              <a:pPr defTabSz="457189">
                <a:lnSpc>
                  <a:spcPct val="90000"/>
                </a:lnSpc>
                <a:spcBef>
                  <a:spcPts val="900"/>
                </a:spcBef>
                <a:buClr>
                  <a:srgbClr val="00B0F0"/>
                </a:buClr>
                <a:buSzPct val="63000"/>
              </a:pPr>
              <a:endParaRPr lang="ru-RU" sz="1867" b="1">
                <a:solidFill>
                  <a:prstClr val="white"/>
                </a:solidFill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1B73372-0A8E-44FC-8003-8D045B0C60C0}"/>
                </a:ext>
              </a:extLst>
            </p:cNvPr>
            <p:cNvSpPr/>
            <p:nvPr/>
          </p:nvSpPr>
          <p:spPr>
            <a:xfrm>
              <a:off x="388168" y="4043068"/>
              <a:ext cx="3997893" cy="327683"/>
            </a:xfrm>
            <a:prstGeom prst="rect">
              <a:avLst/>
            </a:prstGeom>
          </p:spPr>
          <p:txBody>
            <a:bodyPr vert="horz" wrap="square" lIns="36000" tIns="36000" rIns="36000" bIns="36000" rtlCol="0" anchor="b" anchorCtr="0">
              <a:spAutoFit/>
            </a:bodyPr>
            <a:lstStyle/>
            <a:p>
              <a:pPr defTabSz="457189">
                <a:lnSpc>
                  <a:spcPct val="90000"/>
                </a:lnSpc>
                <a:spcBef>
                  <a:spcPts val="2400"/>
                </a:spcBef>
              </a:pPr>
              <a:r>
                <a:rPr lang="en-US" sz="2000" b="1" dirty="0">
                  <a:solidFill>
                    <a:srgbClr val="0070C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MAJOR ACTIVITIES IN 2021-2024</a:t>
              </a:r>
            </a:p>
          </p:txBody>
        </p:sp>
        <p:sp>
          <p:nvSpPr>
            <p:cNvPr id="31" name="Прямоугольник: скругленные углы 23">
              <a:extLst>
                <a:ext uri="{FF2B5EF4-FFF2-40B4-BE49-F238E27FC236}">
                  <a16:creationId xmlns:a16="http://schemas.microsoft.com/office/drawing/2014/main" id="{44AC39CB-AB38-4FF7-A10F-B6BEB1A7872D}"/>
                </a:ext>
              </a:extLst>
            </p:cNvPr>
            <p:cNvSpPr/>
            <p:nvPr/>
          </p:nvSpPr>
          <p:spPr>
            <a:xfrm>
              <a:off x="332290" y="4275125"/>
              <a:ext cx="3663053" cy="2635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t" anchorCtr="0">
              <a:spAutoFit/>
            </a:bodyPr>
            <a:lstStyle/>
            <a:p>
              <a:pPr marL="251994" indent="-251994" defTabSz="457189">
                <a:lnSpc>
                  <a:spcPct val="90000"/>
                </a:lnSpc>
                <a:spcBef>
                  <a:spcPts val="900"/>
                </a:spcBef>
                <a:buClr>
                  <a:srgbClr val="0070C0"/>
                </a:buClr>
                <a:buSzPct val="65000"/>
                <a:buFontTx/>
                <a:buChar char="●"/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Planned Next TR PTWS: Ecuador Galapagos (Apr); FSM (4, Apr-Jun); RMI (1), Palau (1), Honduras  </a:t>
              </a:r>
            </a:p>
            <a:p>
              <a:pPr marL="251994" indent="-251994" defTabSz="457189">
                <a:lnSpc>
                  <a:spcPct val="90000"/>
                </a:lnSpc>
                <a:spcBef>
                  <a:spcPts val="900"/>
                </a:spcBef>
                <a:buClr>
                  <a:srgbClr val="0070C0"/>
                </a:buClr>
                <a:buSzPct val="65000"/>
                <a:buFontTx/>
                <a:buChar char="●"/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D</a:t>
              </a:r>
              <a:r>
                <a:rPr lang="en-GB" sz="1400" b="1" dirty="0" err="1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evelopment</a:t>
              </a:r>
              <a:r>
                <a:rPr lang="en-GB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of a global </a:t>
              </a:r>
              <a:br>
                <a:rPr lang="en-GB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lang="en-GB" sz="1400" b="1" dirty="0">
                  <a:solidFill>
                    <a:srgbClr val="0070C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Tsunami Ready Interactive Map Viewer</a:t>
              </a:r>
            </a:p>
            <a:p>
              <a:pPr marL="251994" indent="-251994" defTabSz="457189">
                <a:lnSpc>
                  <a:spcPct val="90000"/>
                </a:lnSpc>
                <a:spcBef>
                  <a:spcPts val="900"/>
                </a:spcBef>
                <a:buClr>
                  <a:srgbClr val="0070C0"/>
                </a:buClr>
                <a:buSzPct val="65000"/>
                <a:buFontTx/>
                <a:buChar char="●"/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H</a:t>
              </a:r>
              <a:r>
                <a:rPr lang="en-US" sz="1400" b="1" dirty="0" err="1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osting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by ITIC of the </a:t>
              </a:r>
              <a:b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lang="en-GB" sz="1400" b="1" dirty="0">
                  <a:solidFill>
                    <a:srgbClr val="0070C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Tsunami Ready web site </a:t>
              </a:r>
            </a:p>
            <a:p>
              <a:pPr marL="251994" indent="-251994" defTabSz="457189">
                <a:lnSpc>
                  <a:spcPct val="90000"/>
                </a:lnSpc>
                <a:spcBef>
                  <a:spcPts val="900"/>
                </a:spcBef>
                <a:buClr>
                  <a:srgbClr val="0070C0"/>
                </a:buClr>
                <a:buSzPct val="65000"/>
                <a:buFontTx/>
                <a:buChar char="●"/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Development of a new </a:t>
              </a:r>
              <a:b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lang="en-GB" sz="1400" b="1" dirty="0">
                  <a:solidFill>
                    <a:srgbClr val="0070C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Tsunami Ready Board Game</a:t>
              </a:r>
              <a:endParaRPr lang="en-US" sz="1400" b="1" dirty="0">
                <a:solidFill>
                  <a:srgbClr val="0070C0"/>
                </a:solidFill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251994" indent="-251994" defTabSz="457189">
                <a:lnSpc>
                  <a:spcPct val="90000"/>
                </a:lnSpc>
                <a:spcBef>
                  <a:spcPts val="900"/>
                </a:spcBef>
                <a:buClr>
                  <a:srgbClr val="0070C0"/>
                </a:buClr>
                <a:buSzPct val="65000"/>
                <a:buFontTx/>
                <a:buChar char="●"/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Publication of the IOC Manuals and Guides </a:t>
              </a:r>
              <a:r>
                <a:rPr lang="ru-RU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74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b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lang="en-US" sz="1400" b="1" dirty="0">
                  <a:solidFill>
                    <a:srgbClr val="0070C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«Standard Guidelines for Tsunami Ready           Recognition </a:t>
              </a:r>
              <a:r>
                <a:rPr lang="en-US" sz="1400" b="1" dirty="0" err="1">
                  <a:solidFill>
                    <a:srgbClr val="0070C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Programme</a:t>
              </a:r>
              <a:r>
                <a:rPr lang="en-US" sz="1400" b="1" dirty="0">
                  <a:solidFill>
                    <a:srgbClr val="0070C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»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276F8E-987A-429F-9342-A371063711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625" y="6210622"/>
            <a:ext cx="1525879" cy="610761"/>
          </a:xfrm>
          <a:prstGeom prst="rect">
            <a:avLst/>
          </a:prstGeom>
        </p:spPr>
      </p:pic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BEB2C962-CFB0-425C-9229-FF6A1F376069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760001" y="6474047"/>
            <a:ext cx="288000" cy="288000"/>
          </a:xfrm>
          <a:prstGeom prst="flowChartConnector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6350">
            <a:noFill/>
            <a:prstDash val="solid"/>
          </a:ln>
        </p:spPr>
        <p:txBody>
          <a:bodyPr vert="horz" lIns="0" tIns="0" rIns="0" bIns="0" rtlCol="0" anchor="ctr"/>
          <a:lstStyle/>
          <a:p>
            <a:pPr algn="ctr" defTabSz="457189"/>
            <a:fld id="{16CA7347-4776-487A-BB57-D0C09A6B820D}" type="slidenum">
              <a:rPr lang="ru-RU">
                <a:solidFill>
                  <a:srgbClr val="4472C4"/>
                </a:solidFill>
                <a:latin typeface="Calibri" panose="020F0502020204030204"/>
              </a:rPr>
              <a:pPr algn="ctr" defTabSz="457189"/>
              <a:t>4</a:t>
            </a:fld>
            <a:endParaRPr lang="ru-RU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95FF81-0281-4940-87AE-B4E7C0396898}"/>
              </a:ext>
            </a:extLst>
          </p:cNvPr>
          <p:cNvSpPr txBox="1"/>
          <p:nvPr/>
        </p:nvSpPr>
        <p:spPr>
          <a:xfrm>
            <a:off x="1430488" y="2655644"/>
            <a:ext cx="144262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US" sz="14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NEAMTWS</a:t>
            </a:r>
          </a:p>
          <a:p>
            <a:pPr algn="ctr" defTabSz="457189">
              <a:lnSpc>
                <a:spcPct val="90000"/>
              </a:lnSpc>
            </a:pPr>
            <a:r>
              <a:rPr lang="en-US" sz="14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       in progress  </a:t>
            </a:r>
            <a:br>
              <a:rPr lang="en-US" sz="14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</a:br>
            <a:endParaRPr lang="en-GB" sz="1400" b="1" dirty="0">
              <a:solidFill>
                <a:srgbClr val="70AD47">
                  <a:lumMod val="75000"/>
                </a:srgb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056765-2A20-18E3-9A43-10DADABFD022}"/>
              </a:ext>
            </a:extLst>
          </p:cNvPr>
          <p:cNvGrpSpPr/>
          <p:nvPr/>
        </p:nvGrpSpPr>
        <p:grpSpPr>
          <a:xfrm>
            <a:off x="6210738" y="1726016"/>
            <a:ext cx="2588895" cy="1910770"/>
            <a:chOff x="6468023" y="1659990"/>
            <a:chExt cx="2588895" cy="19107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A85A16-04E9-4ADD-B937-A2D6C5C48FAA}"/>
                </a:ext>
              </a:extLst>
            </p:cNvPr>
            <p:cNvSpPr txBox="1"/>
            <p:nvPr/>
          </p:nvSpPr>
          <p:spPr>
            <a:xfrm>
              <a:off x="6468023" y="2202166"/>
              <a:ext cx="2465311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lnSpc>
                  <a:spcPct val="80000"/>
                </a:lnSpc>
              </a:pPr>
              <a:r>
                <a:rPr lang="en-US" b="1" dirty="0">
                  <a:solidFill>
                    <a:prstClr val="black"/>
                  </a:solidFill>
                  <a:latin typeface="Calibri" panose="020F0502020204030204"/>
                </a:rPr>
                <a:t>TSUNAMI READY </a:t>
              </a:r>
              <a:br>
                <a:rPr lang="en-US" b="1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b="1" dirty="0">
                  <a:solidFill>
                    <a:prstClr val="black"/>
                  </a:solidFill>
                  <a:latin typeface="Calibri" panose="020F0502020204030204"/>
                </a:rPr>
                <a:t>COMMUNITIES</a:t>
              </a:r>
              <a:endParaRPr lang="en-GB" sz="1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87E38197-182E-4E27-BB4F-EA88D46C4902}"/>
                </a:ext>
              </a:extLst>
            </p:cNvPr>
            <p:cNvSpPr/>
            <p:nvPr/>
          </p:nvSpPr>
          <p:spPr>
            <a:xfrm>
              <a:off x="7278854" y="1659990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189"/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50</a:t>
              </a:r>
              <a:endParaRPr lang="ru-RU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AC1561-9E63-41BE-8B6E-389386ED97C4}"/>
                </a:ext>
              </a:extLst>
            </p:cNvPr>
            <p:cNvSpPr txBox="1"/>
            <p:nvPr/>
          </p:nvSpPr>
          <p:spPr>
            <a:xfrm>
              <a:off x="7443850" y="2702830"/>
              <a:ext cx="1613068" cy="86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189">
                <a:lnSpc>
                  <a:spcPct val="90000"/>
                </a:lnSpc>
                <a:buClr>
                  <a:srgbClr val="0070C0"/>
                </a:buClr>
                <a:buSzPct val="70000"/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11</a:t>
              </a:r>
              <a:r>
                <a:rPr lang="ru-RU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–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400" b="1" dirty="0">
                  <a:solidFill>
                    <a:srgbClr val="00B0F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IOTWMS</a:t>
              </a:r>
              <a:endParaRPr lang="ru-RU" sz="1400" b="1" dirty="0">
                <a:solidFill>
                  <a:srgbClr val="00B0F0"/>
                </a:solidFill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defTabSz="457189">
                <a:lnSpc>
                  <a:spcPct val="90000"/>
                </a:lnSpc>
                <a:buClr>
                  <a:srgbClr val="0070C0"/>
                </a:buClr>
                <a:buSzPct val="70000"/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19 </a:t>
              </a:r>
              <a:r>
                <a:rPr lang="ru-RU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–</a:t>
              </a:r>
              <a:r>
                <a:rPr lang="ru-RU" sz="1400" b="1" dirty="0">
                  <a:solidFill>
                    <a:srgbClr val="6060EA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400" b="1" dirty="0">
                  <a:solidFill>
                    <a:srgbClr val="6060EA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PTWS</a:t>
              </a:r>
              <a:endParaRPr lang="ru-RU" sz="1400" b="1" dirty="0">
                <a:solidFill>
                  <a:srgbClr val="6060EA"/>
                </a:solidFill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defTabSz="457189">
                <a:lnSpc>
                  <a:spcPct val="90000"/>
                </a:lnSpc>
                <a:buClr>
                  <a:srgbClr val="0070C0"/>
                </a:buClr>
                <a:buSzPct val="70000"/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18 </a:t>
              </a:r>
              <a:r>
                <a:rPr lang="ru-RU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–</a:t>
              </a:r>
              <a:r>
                <a:rPr lang="ru-RU" sz="1400" b="1" dirty="0">
                  <a:solidFill>
                    <a:srgbClr val="EA8B0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400" b="1" dirty="0">
                  <a:solidFill>
                    <a:srgbClr val="EA8B0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CARIBE-EWS</a:t>
              </a:r>
            </a:p>
            <a:p>
              <a:pPr defTabSz="457189">
                <a:lnSpc>
                  <a:spcPct val="90000"/>
                </a:lnSpc>
                <a:buClr>
                  <a:srgbClr val="0070C0"/>
                </a:buClr>
                <a:buSzPct val="70000"/>
                <a:defRPr/>
              </a:pPr>
              <a:r>
                <a:rPr lang="en-US" sz="1400" b="1" dirty="0">
                  <a:solidFill>
                    <a:srgbClr val="EA8B0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 </a:t>
              </a:r>
              <a:r>
                <a:rPr lang="en-US" sz="1400" b="1" dirty="0"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2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prstClr val="black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–</a:t>
              </a:r>
              <a:r>
                <a:rPr lang="ru-RU" sz="1400" b="1" dirty="0">
                  <a:solidFill>
                    <a:srgbClr val="EA8B00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400" b="1" dirty="0">
                  <a:solidFill>
                    <a:srgbClr val="70AD47">
                      <a:lumMod val="75000"/>
                    </a:srgbClr>
                  </a:solidFill>
                  <a:latin typeface="Calibri" panose="020F0502020204030204"/>
                </a:rPr>
                <a:t>NEAMTWS</a:t>
              </a:r>
              <a:endParaRPr lang="en-US" sz="1400" b="1" dirty="0">
                <a:solidFill>
                  <a:schemeClr val="accent6"/>
                </a:solidFill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A97695B-7ABE-4815-268F-2D5E7993ADD0}"/>
              </a:ext>
            </a:extLst>
          </p:cNvPr>
          <p:cNvSpPr txBox="1"/>
          <p:nvPr/>
        </p:nvSpPr>
        <p:spPr>
          <a:xfrm>
            <a:off x="9958647" y="6564838"/>
            <a:ext cx="1997591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67" i="1" dirty="0" err="1">
                <a:solidFill>
                  <a:srgbClr val="000000"/>
                </a:solidFill>
                <a:latin typeface="Calibri" panose="020F0502020204030204" pitchFamily="34" charset="0"/>
                <a:cs typeface="Angsana New"/>
              </a:rPr>
              <a:t>Frolov</a:t>
            </a:r>
            <a:r>
              <a:rPr lang="en-US" altLang="en-US" sz="1067" i="1" dirty="0">
                <a:solidFill>
                  <a:srgbClr val="000000"/>
                </a:solidFill>
                <a:latin typeface="Calibri" panose="020F0502020204030204" pitchFamily="34" charset="0"/>
                <a:cs typeface="Angsana New"/>
              </a:rPr>
              <a:t>, 2023; ITIC, March 2024</a:t>
            </a:r>
            <a:endParaRPr lang="en-US" sz="1067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9A4BDEBB-D5FB-8CBB-ECDA-EDC93937A258}"/>
              </a:ext>
            </a:extLst>
          </p:cNvPr>
          <p:cNvSpPr/>
          <p:nvPr/>
        </p:nvSpPr>
        <p:spPr>
          <a:xfrm>
            <a:off x="0" y="189162"/>
            <a:ext cx="12192000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4267" b="1" spc="2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UNESCO/IOC TSUNAMI READY RECOGNITION PROGRAMME (TRRP)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652A06-7EE6-0C08-4A5F-BA9A6D072307}"/>
              </a:ext>
            </a:extLst>
          </p:cNvPr>
          <p:cNvSpPr/>
          <p:nvPr/>
        </p:nvSpPr>
        <p:spPr>
          <a:xfrm>
            <a:off x="6681235" y="4740353"/>
            <a:ext cx="809359" cy="423984"/>
          </a:xfrm>
          <a:prstGeom prst="ellipse">
            <a:avLst/>
          </a:prstGeom>
          <a:solidFill>
            <a:srgbClr val="F4D7D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Fiji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B23C47-EC02-8A39-1C7B-851294B9C748}"/>
              </a:ext>
            </a:extLst>
          </p:cNvPr>
          <p:cNvGrpSpPr/>
          <p:nvPr/>
        </p:nvGrpSpPr>
        <p:grpSpPr>
          <a:xfrm>
            <a:off x="5761479" y="3805759"/>
            <a:ext cx="1982094" cy="1010340"/>
            <a:chOff x="5822359" y="3801458"/>
            <a:chExt cx="1982094" cy="101034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25AFEED-0571-65E0-84B4-D8B2B8A0182D}"/>
                </a:ext>
              </a:extLst>
            </p:cNvPr>
            <p:cNvSpPr/>
            <p:nvPr/>
          </p:nvSpPr>
          <p:spPr>
            <a:xfrm>
              <a:off x="5822359" y="4008541"/>
              <a:ext cx="1970858" cy="803257"/>
            </a:xfrm>
            <a:prstGeom prst="ellipse">
              <a:avLst/>
            </a:prstGeom>
            <a:solidFill>
              <a:srgbClr val="F4D7D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2C7B2B-815D-342C-DCE0-59EE56D8A1D0}"/>
                </a:ext>
              </a:extLst>
            </p:cNvPr>
            <p:cNvSpPr txBox="1"/>
            <p:nvPr/>
          </p:nvSpPr>
          <p:spPr>
            <a:xfrm>
              <a:off x="5835892" y="4238922"/>
              <a:ext cx="196856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Palau, FSM, RMI</a:t>
              </a:r>
            </a:p>
            <a:p>
              <a:pPr algn="ctr"/>
              <a:r>
                <a:rPr lang="en-US" sz="12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2022-2024</a:t>
              </a:r>
              <a:endParaRPr 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D03438A-B7CD-36E4-7368-9BA680136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7072" y="3834249"/>
              <a:ext cx="423984" cy="42398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A8B4FA-B323-CE1C-9281-8B32AB7669E2}"/>
                </a:ext>
              </a:extLst>
            </p:cNvPr>
            <p:cNvSpPr/>
            <p:nvPr/>
          </p:nvSpPr>
          <p:spPr>
            <a:xfrm>
              <a:off x="7068377" y="3801458"/>
              <a:ext cx="554922" cy="434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66C35D2-5269-BCB7-0939-BF4AE6BB0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4305" y="3816125"/>
              <a:ext cx="503065" cy="40664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3FD7514-D2BD-56E7-37A0-7325715D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8489" y="3814710"/>
              <a:ext cx="445579" cy="452765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06ECAD5-6A5E-D009-3FAB-2DC8666B9204}"/>
              </a:ext>
            </a:extLst>
          </p:cNvPr>
          <p:cNvSpPr/>
          <p:nvPr/>
        </p:nvSpPr>
        <p:spPr>
          <a:xfrm>
            <a:off x="2481768" y="3310595"/>
            <a:ext cx="91882" cy="91882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0F3A0A-9544-811A-7D86-B4438680D139}"/>
              </a:ext>
            </a:extLst>
          </p:cNvPr>
          <p:cNvSpPr/>
          <p:nvPr/>
        </p:nvSpPr>
        <p:spPr>
          <a:xfrm>
            <a:off x="3080664" y="3480232"/>
            <a:ext cx="91882" cy="91882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387394-5B09-3155-BB18-A01B4A9FA3DA}"/>
              </a:ext>
            </a:extLst>
          </p:cNvPr>
          <p:cNvSpPr/>
          <p:nvPr/>
        </p:nvSpPr>
        <p:spPr>
          <a:xfrm>
            <a:off x="1757329" y="2945681"/>
            <a:ext cx="91882" cy="918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22D4ED-6464-7EF5-D52A-A49FC322DBFF}"/>
              </a:ext>
            </a:extLst>
          </p:cNvPr>
          <p:cNvSpPr/>
          <p:nvPr/>
        </p:nvSpPr>
        <p:spPr>
          <a:xfrm>
            <a:off x="2585559" y="3352187"/>
            <a:ext cx="91882" cy="918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13DD68-703C-8135-1E8B-A86F46B7A642}"/>
              </a:ext>
            </a:extLst>
          </p:cNvPr>
          <p:cNvSpPr/>
          <p:nvPr/>
        </p:nvSpPr>
        <p:spPr>
          <a:xfrm>
            <a:off x="2151801" y="3539662"/>
            <a:ext cx="91882" cy="918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A43007-F268-848E-7A3E-B769DB714F2C}"/>
              </a:ext>
            </a:extLst>
          </p:cNvPr>
          <p:cNvSpPr/>
          <p:nvPr/>
        </p:nvSpPr>
        <p:spPr>
          <a:xfrm>
            <a:off x="7195204" y="5143368"/>
            <a:ext cx="91882" cy="91882"/>
          </a:xfrm>
          <a:prstGeom prst="ellipse">
            <a:avLst/>
          </a:prstGeom>
          <a:solidFill>
            <a:srgbClr val="6F66F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2C1CB4-561B-C4C3-0FD3-B8138F79C6BF}"/>
              </a:ext>
            </a:extLst>
          </p:cNvPr>
          <p:cNvSpPr/>
          <p:nvPr/>
        </p:nvSpPr>
        <p:spPr>
          <a:xfrm>
            <a:off x="9710671" y="4691971"/>
            <a:ext cx="91882" cy="91882"/>
          </a:xfrm>
          <a:prstGeom prst="ellipse">
            <a:avLst/>
          </a:prstGeom>
          <a:solidFill>
            <a:schemeClr val="bg1"/>
          </a:solidFill>
          <a:ln w="12700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2F0F82-914A-7717-AF8D-C8A96A701BE5}"/>
              </a:ext>
            </a:extLst>
          </p:cNvPr>
          <p:cNvSpPr/>
          <p:nvPr/>
        </p:nvSpPr>
        <p:spPr>
          <a:xfrm>
            <a:off x="7284957" y="5836966"/>
            <a:ext cx="2307342" cy="831872"/>
          </a:xfrm>
          <a:prstGeom prst="ellipse">
            <a:avLst/>
          </a:prstGeom>
          <a:solidFill>
            <a:srgbClr val="F4D7D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32AE3"/>
                </a:solidFill>
                <a:latin typeface="Google Sans"/>
              </a:rPr>
              <a:t>HN – renew</a:t>
            </a:r>
          </a:p>
          <a:p>
            <a:pPr algn="ctr"/>
            <a:r>
              <a:rPr lang="en-US" b="1" i="0" dirty="0">
                <a:solidFill>
                  <a:srgbClr val="032AE3"/>
                </a:solidFill>
                <a:effectLst/>
                <a:latin typeface="Google Sans"/>
              </a:rPr>
              <a:t>KI, WS, SB, VU</a:t>
            </a:r>
          </a:p>
          <a:p>
            <a:pPr algn="ctr"/>
            <a:r>
              <a:rPr lang="en-US" sz="1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2024-2026</a:t>
            </a:r>
            <a:endParaRPr lang="en-US" sz="1400" b="1" dirty="0">
              <a:solidFill>
                <a:srgbClr val="032A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8A055E-6232-8680-EA51-1EBFCD85E915}"/>
              </a:ext>
            </a:extLst>
          </p:cNvPr>
          <p:cNvCxnSpPr>
            <a:cxnSpLocks/>
          </p:cNvCxnSpPr>
          <p:nvPr/>
        </p:nvCxnSpPr>
        <p:spPr>
          <a:xfrm>
            <a:off x="7443393" y="5235250"/>
            <a:ext cx="549706" cy="6205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3E30AAF8-E1BA-50EB-C4B9-A155F235A0D3}"/>
              </a:ext>
            </a:extLst>
          </p:cNvPr>
          <p:cNvSpPr/>
          <p:nvPr/>
        </p:nvSpPr>
        <p:spPr>
          <a:xfrm>
            <a:off x="7140338" y="5160091"/>
            <a:ext cx="91882" cy="91882"/>
          </a:xfrm>
          <a:prstGeom prst="ellipse">
            <a:avLst/>
          </a:prstGeom>
          <a:solidFill>
            <a:srgbClr val="6F66F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EAAE41-723F-7851-F23B-7DB3894BA979}"/>
              </a:ext>
            </a:extLst>
          </p:cNvPr>
          <p:cNvCxnSpPr>
            <a:cxnSpLocks/>
          </p:cNvCxnSpPr>
          <p:nvPr/>
        </p:nvCxnSpPr>
        <p:spPr>
          <a:xfrm flipV="1">
            <a:off x="7768908" y="3650902"/>
            <a:ext cx="1485276" cy="19402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5301FAC-A7EF-44C0-7AFD-7B3FA2D0F40A}"/>
              </a:ext>
            </a:extLst>
          </p:cNvPr>
          <p:cNvSpPr txBox="1"/>
          <p:nvPr/>
        </p:nvSpPr>
        <p:spPr>
          <a:xfrm>
            <a:off x="3146108" y="3364666"/>
            <a:ext cx="47882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i="0" u="none" strike="noStrike" dirty="0" err="1">
                <a:solidFill>
                  <a:srgbClr val="1F1F1F"/>
                </a:solidFill>
                <a:effectLst/>
              </a:rPr>
              <a:t>Türkiye</a:t>
            </a:r>
            <a:endParaRPr lang="en-US" sz="14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3D5C182-479B-BB74-568C-1A2AEF33D79D}"/>
              </a:ext>
            </a:extLst>
          </p:cNvPr>
          <p:cNvSpPr/>
          <p:nvPr/>
        </p:nvSpPr>
        <p:spPr>
          <a:xfrm>
            <a:off x="3260473" y="3705789"/>
            <a:ext cx="91882" cy="9188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DBBE3C-D0F7-C4D5-BC6A-0DB31CDD881F}"/>
              </a:ext>
            </a:extLst>
          </p:cNvPr>
          <p:cNvSpPr txBox="1"/>
          <p:nvPr/>
        </p:nvSpPr>
        <p:spPr>
          <a:xfrm>
            <a:off x="3300901" y="3639294"/>
            <a:ext cx="490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i="0" u="none" strike="noStrike" dirty="0">
                <a:solidFill>
                  <a:srgbClr val="1F1F1F"/>
                </a:solidFill>
                <a:effectLst/>
              </a:rPr>
              <a:t>Israel</a:t>
            </a:r>
            <a:endParaRPr lang="en-US" sz="14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0CDDC3-820F-D5B2-346E-7723C534BBD2}"/>
              </a:ext>
            </a:extLst>
          </p:cNvPr>
          <p:cNvSpPr/>
          <p:nvPr/>
        </p:nvSpPr>
        <p:spPr>
          <a:xfrm>
            <a:off x="2891947" y="3497423"/>
            <a:ext cx="91882" cy="9188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0D9220-3377-7F96-CED4-94313A6C217E}"/>
              </a:ext>
            </a:extLst>
          </p:cNvPr>
          <p:cNvSpPr txBox="1"/>
          <p:nvPr/>
        </p:nvSpPr>
        <p:spPr>
          <a:xfrm>
            <a:off x="2728976" y="3550875"/>
            <a:ext cx="4905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i="0" u="none" strike="noStrike" dirty="0">
                <a:solidFill>
                  <a:srgbClr val="1F1F1F"/>
                </a:solidFill>
                <a:effectLst/>
              </a:rPr>
              <a:t>Greece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0178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200" y="152400"/>
            <a:ext cx="11247967" cy="762000"/>
          </a:xfrm>
        </p:spPr>
        <p:txBody>
          <a:bodyPr/>
          <a:lstStyle/>
          <a:p>
            <a:r>
              <a:rPr lang="en-US" sz="3600" b="1" dirty="0"/>
              <a:t>Tsunami Ready - East Pacific </a:t>
            </a:r>
            <a:r>
              <a:rPr lang="en-US" sz="3600" dirty="0"/>
              <a:t>- ITIC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1199" y="1371600"/>
            <a:ext cx="11247967" cy="5486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Ecuador – Santa Cruz, San Cristobal and Isabela </a:t>
            </a:r>
            <a:r>
              <a:rPr lang="en-US" sz="2400" b="1" dirty="0"/>
              <a:t>– </a:t>
            </a:r>
            <a:r>
              <a:rPr lang="en-US" sz="2400" b="1" dirty="0">
                <a:solidFill>
                  <a:srgbClr val="C00000"/>
                </a:solidFill>
              </a:rPr>
              <a:t>New</a:t>
            </a:r>
            <a:r>
              <a:rPr lang="en-US" sz="2400" b="1" dirty="0"/>
              <a:t> Recognitions</a:t>
            </a:r>
          </a:p>
          <a:p>
            <a:pPr lvl="1"/>
            <a:r>
              <a:rPr lang="en-US" sz="2400" dirty="0"/>
              <a:t>Led by INOCAR with Ministry of Risk Reduction and Local Authorities</a:t>
            </a:r>
          </a:p>
          <a:p>
            <a:pPr lvl="1"/>
            <a:r>
              <a:rPr lang="en-US" sz="2400" dirty="0"/>
              <a:t>Finalizing Documentation for Submission of application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First UNESCO/IOC TR</a:t>
            </a:r>
            <a:r>
              <a:rPr lang="en-US" sz="2400" dirty="0"/>
              <a:t> recognized communities in </a:t>
            </a:r>
            <a:r>
              <a:rPr lang="en-US" sz="2400" dirty="0">
                <a:solidFill>
                  <a:srgbClr val="C00000"/>
                </a:solidFill>
              </a:rPr>
              <a:t>South America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Target Date for Recognition:  April 11, 2024 at the Ocean Decade Conference</a:t>
            </a:r>
          </a:p>
          <a:p>
            <a:r>
              <a:rPr lang="en-US" sz="2400" b="1" dirty="0">
                <a:solidFill>
                  <a:srgbClr val="032AE3"/>
                </a:solidFill>
              </a:rPr>
              <a:t>Honduras – Cedeño – Renewal </a:t>
            </a:r>
            <a:r>
              <a:rPr lang="en-US" sz="2400" dirty="0"/>
              <a:t>(Original recognition was Feb. 2016)</a:t>
            </a:r>
          </a:p>
          <a:p>
            <a:pPr lvl="1"/>
            <a:r>
              <a:rPr lang="en-US" sz="2400" dirty="0"/>
              <a:t>Funded by USAID/BHA through the ITIC Caribbean Office (along with Omoa and Tela on the Caribbean coast and Belize, Antigua and Barbuda and Anguilla)</a:t>
            </a:r>
          </a:p>
          <a:p>
            <a:pPr lvl="1"/>
            <a:r>
              <a:rPr lang="en-US" sz="2400" dirty="0"/>
              <a:t>Initial meeting held in November 2023</a:t>
            </a:r>
          </a:p>
          <a:p>
            <a:pPr lvl="1"/>
            <a:r>
              <a:rPr lang="en-US" sz="2400" dirty="0">
                <a:solidFill>
                  <a:srgbClr val="032AE3"/>
                </a:solidFill>
              </a:rPr>
              <a:t>Site visit and trainings scheduled for June 14-23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294578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18" y="1187475"/>
            <a:ext cx="10515600" cy="5957245"/>
          </a:xfrm>
          <a:noFill/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32AE3"/>
                </a:solidFill>
              </a:rPr>
              <a:t>Tsunami Evacuation Workshop</a:t>
            </a:r>
          </a:p>
          <a:p>
            <a:pPr lvl="1"/>
            <a:r>
              <a:rPr lang="en-US" sz="1400" dirty="0">
                <a:solidFill>
                  <a:srgbClr val="032AE3"/>
                </a:solidFill>
              </a:rPr>
              <a:t>San José, Costa Rica – April 22-24, 2024</a:t>
            </a:r>
          </a:p>
          <a:p>
            <a:pPr lvl="1"/>
            <a:r>
              <a:rPr lang="en-US" sz="1400" dirty="0"/>
              <a:t>Organized by </a:t>
            </a:r>
            <a:r>
              <a:rPr lang="en-US" sz="1400" dirty="0">
                <a:solidFill>
                  <a:srgbClr val="032AE3"/>
                </a:solidFill>
              </a:rPr>
              <a:t>Florida International University’s Extreme Events Institute (FIU_EEI) </a:t>
            </a:r>
            <a:r>
              <a:rPr lang="en-US" sz="1400" dirty="0"/>
              <a:t>and the Bureau of Humanitarian Affairs of the United States Development Agency (USAID/BHA). Collaboration of the National Tsunami Monitoring System of Costa Rica (SINAMOT), the International Tsunami Information Center Caribbean Office (ITIC-CAR a UNESCO/IOC-NOAA Partnership) and the coordination and financing support of the Tsunami Resilience Section IOC/TSR of UNESCO.</a:t>
            </a:r>
          </a:p>
          <a:p>
            <a:pPr lvl="1"/>
            <a:r>
              <a:rPr lang="en-US" sz="1400" dirty="0">
                <a:solidFill>
                  <a:srgbClr val="032AE3"/>
                </a:solidFill>
              </a:rPr>
              <a:t>Purpose: Exchange advances associated with tsunami evacuation in areas such as technology, modeling, communication, warning systems, community organization, associations/partnerships, training (different levels).</a:t>
            </a:r>
          </a:p>
          <a:p>
            <a:pPr lvl="1"/>
            <a:r>
              <a:rPr lang="en-US" sz="1400" dirty="0">
                <a:solidFill>
                  <a:srgbClr val="032AE3"/>
                </a:solidFill>
              </a:rPr>
              <a:t>Attendees: 2 Representatives (NTWC and DRR) from 11 countries with Pacific coasts: Mexico, Guatemala, El Salvador, Honduras, Nicaragua, Costa Rica, Panama, Colombia, Ecuador, Peru and Chile. </a:t>
            </a:r>
          </a:p>
          <a:p>
            <a:pPr lvl="1"/>
            <a:r>
              <a:rPr lang="en-US" sz="1400" dirty="0"/>
              <a:t>Agenda</a:t>
            </a:r>
          </a:p>
          <a:p>
            <a:pPr lvl="2"/>
            <a:r>
              <a:rPr lang="en-US" sz="1400" dirty="0"/>
              <a:t>Day 1:  Presentation by countries on state of tsunami preparedness</a:t>
            </a:r>
          </a:p>
          <a:p>
            <a:pPr lvl="2"/>
            <a:r>
              <a:rPr lang="en-US" sz="1400" dirty="0"/>
              <a:t>Day 2:  Field work  to observe tsunami warning and response systems along Pacific coast</a:t>
            </a:r>
          </a:p>
          <a:p>
            <a:pPr lvl="2"/>
            <a:r>
              <a:rPr lang="en-US" sz="1400" dirty="0"/>
              <a:t>Day 3:  UNESCO/IOC TEWS, US TsunamiReady® Program, Working Groups</a:t>
            </a:r>
          </a:p>
          <a:p>
            <a:r>
              <a:rPr lang="en-US" sz="1600" dirty="0">
                <a:solidFill>
                  <a:srgbClr val="C00000"/>
                </a:solidFill>
              </a:rPr>
              <a:t>Tsunami Ready Workshop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</a:rPr>
              <a:t>Managua, Nicaragua – May 10, 2024 (day after the ICG CARIBE EWS meeting),</a:t>
            </a:r>
            <a:r>
              <a:rPr lang="en-US" sz="1400" dirty="0"/>
              <a:t> 8:00 AM – 1:00 PM</a:t>
            </a:r>
          </a:p>
          <a:p>
            <a:pPr lvl="1"/>
            <a:r>
              <a:rPr lang="en-US" sz="1400" dirty="0"/>
              <a:t>Organized by </a:t>
            </a:r>
            <a:r>
              <a:rPr lang="en-US" sz="1400" dirty="0">
                <a:solidFill>
                  <a:srgbClr val="C00000"/>
                </a:solidFill>
              </a:rPr>
              <a:t>ITIC CAR with collaboration of CTIC and UNESCO/IOC/T</a:t>
            </a:r>
            <a:r>
              <a:rPr lang="en-US" sz="1400" dirty="0"/>
              <a:t>SR and financial support of USAID/BHA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</a:rPr>
              <a:t>Purpose – familiarization with the UNESCO/IOC Tsunami Ready Recognition Programme and verification process.  Exchange of best practices and challenges</a:t>
            </a:r>
          </a:p>
          <a:p>
            <a:pPr lvl="1"/>
            <a:r>
              <a:rPr lang="en-US" sz="1400" dirty="0"/>
              <a:t>Attendees – </a:t>
            </a:r>
            <a:r>
              <a:rPr lang="en-US" sz="1400" dirty="0">
                <a:solidFill>
                  <a:srgbClr val="C00000"/>
                </a:solidFill>
              </a:rPr>
              <a:t>1 representative of countries with current USAID supported TR projects (</a:t>
            </a:r>
            <a:r>
              <a:rPr lang="en-US" sz="1400" b="1" dirty="0">
                <a:solidFill>
                  <a:srgbClr val="C00000"/>
                </a:solidFill>
              </a:rPr>
              <a:t>Honduras</a:t>
            </a:r>
            <a:r>
              <a:rPr lang="en-US" sz="1400" dirty="0">
                <a:solidFill>
                  <a:srgbClr val="C00000"/>
                </a:solidFill>
              </a:rPr>
              <a:t>, Belize, Antigua and Barbuda and Anguilla), </a:t>
            </a:r>
            <a:r>
              <a:rPr lang="en-US" sz="1400" dirty="0"/>
              <a:t>PTWS Secretary, CTIC Programme Officer,  </a:t>
            </a:r>
            <a:r>
              <a:rPr lang="en-US" sz="1400" dirty="0">
                <a:solidFill>
                  <a:srgbClr val="C00000"/>
                </a:solidFill>
              </a:rPr>
              <a:t>US CARIBE EWS/PTWS Tsunami National Contact</a:t>
            </a:r>
            <a:r>
              <a:rPr lang="en-US" sz="1400" dirty="0"/>
              <a:t>, and other interested stakeholders</a:t>
            </a:r>
          </a:p>
          <a:p>
            <a:pPr marL="792461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61127-45FA-A9A4-BBE9-C113858475F6}"/>
              </a:ext>
            </a:extLst>
          </p:cNvPr>
          <p:cNvSpPr txBox="1">
            <a:spLocks/>
          </p:cNvSpPr>
          <p:nvPr/>
        </p:nvSpPr>
        <p:spPr>
          <a:xfrm>
            <a:off x="838200" y="133005"/>
            <a:ext cx="1124796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/>
              <a:t>Tsunami Ready - East Pacific –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278547511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E595C3-E52C-5749-481B-18EEA75C5561}"/>
              </a:ext>
            </a:extLst>
          </p:cNvPr>
          <p:cNvSpPr/>
          <p:nvPr/>
        </p:nvSpPr>
        <p:spPr>
          <a:xfrm>
            <a:off x="1103838" y="3129673"/>
            <a:ext cx="10301223" cy="21322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16606-3DD6-0F52-8E5A-36417B96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293"/>
            <a:ext cx="11247967" cy="762000"/>
          </a:xfrm>
        </p:spPr>
        <p:txBody>
          <a:bodyPr/>
          <a:lstStyle/>
          <a:p>
            <a:r>
              <a:rPr lang="en-US" sz="2800" dirty="0"/>
              <a:t>PTWS TR Details – 14 countries Planning or Done/Renewing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1AC6C7-D49B-450A-D4C7-2C3BCA3A3ABC}"/>
              </a:ext>
            </a:extLst>
          </p:cNvPr>
          <p:cNvSpPr txBox="1"/>
          <p:nvPr/>
        </p:nvSpPr>
        <p:spPr>
          <a:xfrm>
            <a:off x="7470099" y="6359958"/>
            <a:ext cx="4836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PTWS Technical Secretary (26 March 2024)</a:t>
            </a:r>
            <a:endParaRPr lang="en-US" i="1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E478129-5F6F-8977-F02D-F9F2ECE56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70177"/>
              </p:ext>
            </p:extLst>
          </p:nvPr>
        </p:nvGraphicFramePr>
        <p:xfrm>
          <a:off x="2004517" y="1253067"/>
          <a:ext cx="6586919" cy="4893590"/>
        </p:xfrm>
        <a:graphic>
          <a:graphicData uri="http://schemas.openxmlformats.org/drawingml/2006/table">
            <a:tbl>
              <a:tblPr/>
              <a:tblGrid>
                <a:gridCol w="4401611">
                  <a:extLst>
                    <a:ext uri="{9D8B030D-6E8A-4147-A177-3AD203B41FA5}">
                      <a16:colId xmlns:a16="http://schemas.microsoft.com/office/drawing/2014/main" val="3507020994"/>
                    </a:ext>
                  </a:extLst>
                </a:gridCol>
                <a:gridCol w="1092654">
                  <a:extLst>
                    <a:ext uri="{9D8B030D-6E8A-4147-A177-3AD203B41FA5}">
                      <a16:colId xmlns:a16="http://schemas.microsoft.com/office/drawing/2014/main" val="1430166514"/>
                    </a:ext>
                  </a:extLst>
                </a:gridCol>
                <a:gridCol w="1092654">
                  <a:extLst>
                    <a:ext uri="{9D8B030D-6E8A-4147-A177-3AD203B41FA5}">
                      <a16:colId xmlns:a16="http://schemas.microsoft.com/office/drawing/2014/main" val="4075016998"/>
                    </a:ext>
                  </a:extLst>
                </a:gridCol>
              </a:tblGrid>
              <a:tr h="489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PTWS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00519"/>
                  </a:ext>
                </a:extLst>
              </a:tr>
              <a:tr h="489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Expression of Interest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EOI</a:t>
                      </a:r>
                    </a:p>
                  </a:txBody>
                  <a:tcPr marL="23303" marR="23303" marT="23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793568"/>
                  </a:ext>
                </a:extLst>
              </a:tr>
              <a:tr h="489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 process planned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23303" marR="23303" marT="23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F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47343"/>
                  </a:ext>
                </a:extLst>
              </a:tr>
              <a:tr h="489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TR process ongoing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23303" marR="23303" marT="23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313800"/>
                  </a:ext>
                </a:extLst>
              </a:tr>
              <a:tr h="489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 recognition valid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</a:t>
                      </a:r>
                    </a:p>
                  </a:txBody>
                  <a:tcPr marL="23303" marR="23303" marT="23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1273"/>
                  </a:ext>
                </a:extLst>
              </a:tr>
              <a:tr h="489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 renewal due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3303" marR="23303" marT="23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40012"/>
                  </a:ext>
                </a:extLst>
              </a:tr>
              <a:tr h="489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 renewal in progress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RIP</a:t>
                      </a:r>
                    </a:p>
                  </a:txBody>
                  <a:tcPr marL="23303" marR="23303" marT="23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79808"/>
                  </a:ext>
                </a:extLst>
              </a:tr>
              <a:tr h="489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 renewal delayed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</a:p>
                  </a:txBody>
                  <a:tcPr marL="23303" marR="23303" marT="23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5879"/>
                  </a:ext>
                </a:extLst>
              </a:tr>
              <a:tr h="489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PTWS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865356"/>
                  </a:ext>
                </a:extLst>
              </a:tr>
              <a:tr h="489359"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SIDS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303" marR="23303" marT="23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52474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0F1FBD6-5EBB-F281-08F3-E4A2921F8033}"/>
              </a:ext>
            </a:extLst>
          </p:cNvPr>
          <p:cNvSpPr txBox="1"/>
          <p:nvPr/>
        </p:nvSpPr>
        <p:spPr>
          <a:xfrm>
            <a:off x="8881567" y="3289493"/>
            <a:ext cx="236432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Note: 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i="1" dirty="0"/>
              <a:t>Most countries have many more communities to be recognized to reach 100% Tsunami Ready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dirty="0"/>
              <a:t>But, it takes time,                so it is important                to start now!</a:t>
            </a:r>
          </a:p>
        </p:txBody>
      </p:sp>
    </p:spTree>
    <p:extLst>
      <p:ext uri="{BB962C8B-B14F-4D97-AF65-F5344CB8AC3E}">
        <p14:creationId xmlns:p14="http://schemas.microsoft.com/office/powerpoint/2010/main" val="369370034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6606-3DD6-0F52-8E5A-36417B96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TOWS – February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D5A2C-CE94-212C-1335-A5F4946CE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219200"/>
            <a:ext cx="11480800" cy="5486400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</a:pPr>
            <a:r>
              <a:rPr lang="en-US" sz="2800" b="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ppreciation of progress made by PTWS on ways to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recognise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‘tsunami readiness’ outside of the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programme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(TT TR established)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2800" b="0" dirty="0">
                <a:solidFill>
                  <a:srgbClr val="222222"/>
                </a:solidFill>
                <a:latin typeface="Arial" panose="020B0604020202020204" pitchFamily="34" charset="0"/>
              </a:rPr>
              <a:t>R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equest PTWS TR TT to share back on the development of guidance</a:t>
            </a:r>
            <a:endParaRPr lang="en-US" sz="2800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00000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TT-Disaster Preparedness and Management – Actions</a:t>
            </a:r>
          </a:p>
          <a:p>
            <a:pPr lvl="1">
              <a:spcBef>
                <a:spcPts val="1200"/>
              </a:spcBef>
              <a:buSzPct val="100000"/>
            </a:pPr>
            <a:r>
              <a:rPr lang="en-US" sz="2650" dirty="0">
                <a:solidFill>
                  <a:srgbClr val="222222"/>
                </a:solidFill>
                <a:latin typeface="Arial" panose="020B0604020202020204" pitchFamily="34" charset="0"/>
              </a:rPr>
              <a:t>TR Toolkit to be developed to assist in implementation / submission</a:t>
            </a:r>
          </a:p>
          <a:p>
            <a:pPr lvl="1">
              <a:spcBef>
                <a:spcPts val="1200"/>
              </a:spcBef>
              <a:buSzPct val="100000"/>
            </a:pPr>
            <a:r>
              <a:rPr lang="en-US" sz="26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Tsunami Ready signage – take into </a:t>
            </a:r>
            <a:r>
              <a:rPr lang="en-US" sz="2650" dirty="0">
                <a:solidFill>
                  <a:srgbClr val="222222"/>
                </a:solidFill>
                <a:latin typeface="Arial" panose="020B0604020202020204" pitchFamily="34" charset="0"/>
              </a:rPr>
              <a:t>account distant tsunami wording (will </a:t>
            </a:r>
            <a:r>
              <a:rPr lang="en-US" sz="2650" u="sng" dirty="0">
                <a:solidFill>
                  <a:srgbClr val="222222"/>
                </a:solidFill>
                <a:latin typeface="Arial" panose="020B0604020202020204" pitchFamily="34" charset="0"/>
              </a:rPr>
              <a:t>not</a:t>
            </a:r>
            <a:r>
              <a:rPr lang="en-US" sz="2650" dirty="0">
                <a:solidFill>
                  <a:srgbClr val="222222"/>
                </a:solidFill>
                <a:latin typeface="Arial" panose="020B0604020202020204" pitchFamily="34" charset="0"/>
              </a:rPr>
              <a:t> feel shaking), and local tsunami (will likely           feel strong or long shaking)</a:t>
            </a:r>
          </a:p>
          <a:p>
            <a:pPr lvl="1">
              <a:spcBef>
                <a:spcPts val="1200"/>
              </a:spcBef>
              <a:buSzPct val="100000"/>
            </a:pPr>
            <a:r>
              <a:rPr lang="en-US" sz="26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OTGA Tsunami Awareness and Tsunami Ready to be completed Summer 2024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162701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6606-3DD6-0F52-8E5A-36417B96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Development of TR ‘Equivalency’ Guidance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D5A2C-CE94-212C-1335-A5F4946CE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219200"/>
            <a:ext cx="11480800" cy="5486400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</a:pPr>
            <a:r>
              <a:rPr lang="en-US" sz="2800" b="0" dirty="0">
                <a:solidFill>
                  <a:srgbClr val="222222"/>
                </a:solidFill>
                <a:latin typeface="Arial" panose="020B0604020202020204" pitchFamily="34" charset="0"/>
              </a:rPr>
              <a:t>TT TR will be progressing this in the intersessional period (9 members)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It will be key that this </a:t>
            </a:r>
            <a:r>
              <a:rPr lang="en-US" sz="2800" b="0" dirty="0">
                <a:solidFill>
                  <a:srgbClr val="222222"/>
                </a:solidFill>
                <a:latin typeface="Arial" panose="020B0604020202020204" pitchFamily="34" charset="0"/>
              </a:rPr>
              <a:t>guidance can be used by a diverse range of communities – so the TT will need the support of the ICG and especially the Regional WGs to develop this </a:t>
            </a:r>
            <a:endParaRPr lang="en-U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00000"/>
            </a:pPr>
            <a:r>
              <a:rPr lang="en-US" sz="2800" b="0" dirty="0">
                <a:solidFill>
                  <a:srgbClr val="222222"/>
                </a:solidFill>
                <a:latin typeface="Arial" panose="020B0604020202020204" pitchFamily="34" charset="0"/>
              </a:rPr>
              <a:t>TOWS TT-DMP noted it will be important to ensure that the formal Tsunami Ready Recognition </a:t>
            </a:r>
            <a:r>
              <a:rPr lang="en-US" sz="2800" b="0" dirty="0" err="1">
                <a:solidFill>
                  <a:srgbClr val="222222"/>
                </a:solidFill>
                <a:latin typeface="Arial" panose="020B0604020202020204" pitchFamily="34" charset="0"/>
              </a:rPr>
              <a:t>Programme</a:t>
            </a:r>
            <a:r>
              <a:rPr lang="en-US" sz="2800" b="0" dirty="0">
                <a:solidFill>
                  <a:srgbClr val="222222"/>
                </a:solidFill>
                <a:latin typeface="Arial" panose="020B0604020202020204" pitchFamily="34" charset="0"/>
              </a:rPr>
              <a:t> isn’t devalued. </a:t>
            </a:r>
            <a:endParaRPr lang="en-U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>
              <a:spcBef>
                <a:spcPts val="1200"/>
              </a:spcBef>
              <a:buSzPct val="100000"/>
            </a:pPr>
            <a:r>
              <a:rPr lang="en-US" sz="2650" dirty="0">
                <a:solidFill>
                  <a:srgbClr val="222222"/>
                </a:solidFill>
                <a:latin typeface="Arial" panose="020B0604020202020204" pitchFamily="34" charset="0"/>
              </a:rPr>
              <a:t>There was extended discussion regarding what best to call it – ‘equivalency’, ‘parity’ etc.</a:t>
            </a:r>
          </a:p>
          <a:p>
            <a:pPr lvl="1">
              <a:spcBef>
                <a:spcPts val="1200"/>
              </a:spcBef>
              <a:buSzPct val="100000"/>
            </a:pPr>
            <a:r>
              <a:rPr lang="en-US" sz="2650" dirty="0">
                <a:solidFill>
                  <a:srgbClr val="222222"/>
                </a:solidFill>
                <a:latin typeface="Arial" panose="020B0604020202020204" pitchFamily="34" charset="0"/>
              </a:rPr>
              <a:t>It will need to be clear that this is not a method for achieving formal TR recognition, but enabling measurement global progress towards the UNOD goals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7364473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1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984</Words>
  <Application>Microsoft Macintosh PowerPoint</Application>
  <PresentationFormat>Widescreen</PresentationFormat>
  <Paragraphs>121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33" baseType="lpstr">
      <vt:lpstr>Arial</vt:lpstr>
      <vt:lpstr>Arial Narrow</vt:lpstr>
      <vt:lpstr>ArialMT</vt:lpstr>
      <vt:lpstr>Calibri</vt:lpstr>
      <vt:lpstr>Calibri Light</vt:lpstr>
      <vt:lpstr>Comic Sans MS</vt:lpstr>
      <vt:lpstr>Corbel</vt:lpstr>
      <vt:lpstr>Google Sans</vt:lpstr>
      <vt:lpstr>Montserrat Black</vt:lpstr>
      <vt:lpstr>Montserrat Medium</vt:lpstr>
      <vt:lpstr>Noto Sans Symbols</vt:lpstr>
      <vt:lpstr>Open Sans</vt:lpstr>
      <vt:lpstr>Roboto</vt:lpstr>
      <vt:lpstr>Times New Roman</vt:lpstr>
      <vt:lpstr>VAG Rounded Std Light</vt:lpstr>
      <vt:lpstr>Verdana</vt:lpstr>
      <vt:lpstr>Wingdings</vt:lpstr>
      <vt:lpstr>Title</vt:lpstr>
      <vt:lpstr>10_ITTI.McKinnie</vt:lpstr>
      <vt:lpstr>1_Тема Office</vt:lpstr>
      <vt:lpstr>8_ITTI.McKinnie</vt:lpstr>
      <vt:lpstr>21_ITTI.McKinnie</vt:lpstr>
      <vt:lpstr>1_Office Theme</vt:lpstr>
      <vt:lpstr>9_Custom Design</vt:lpstr>
      <vt:lpstr>PowerPoint Presentation</vt:lpstr>
      <vt:lpstr>PowerPoint Presentation</vt:lpstr>
      <vt:lpstr>100% AT-RISK COMMUNITIES TSUNAMI READY</vt:lpstr>
      <vt:lpstr>PowerPoint Presentation</vt:lpstr>
      <vt:lpstr>Tsunami Ready - East Pacific - ITIC support</vt:lpstr>
      <vt:lpstr>PowerPoint Presentation</vt:lpstr>
      <vt:lpstr>PTWS TR Details – 14 countries Planning or Done/Renewing</vt:lpstr>
      <vt:lpstr>TOWS – February 2024</vt:lpstr>
      <vt:lpstr>Development of TR ‘Equivalency’ Guidance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Tsunami Inundation for Hazard Assessment of Palau</dc:title>
  <dc:creator>natalia.sannikova</dc:creator>
  <cp:lastModifiedBy>Laura Kong</cp:lastModifiedBy>
  <cp:revision>59</cp:revision>
  <dcterms:created xsi:type="dcterms:W3CDTF">2024-03-15T22:36:36Z</dcterms:created>
  <dcterms:modified xsi:type="dcterms:W3CDTF">2024-03-27T05:04:16Z</dcterms:modified>
</cp:coreProperties>
</file>