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8" r:id="rId1"/>
  </p:sldMasterIdLst>
  <p:notesMasterIdLst>
    <p:notesMasterId r:id="rId19"/>
  </p:notesMasterIdLst>
  <p:sldIdLst>
    <p:sldId id="260" r:id="rId2"/>
    <p:sldId id="4130" r:id="rId3"/>
    <p:sldId id="4115" r:id="rId4"/>
    <p:sldId id="4127" r:id="rId5"/>
    <p:sldId id="267" r:id="rId6"/>
    <p:sldId id="271" r:id="rId7"/>
    <p:sldId id="330" r:id="rId8"/>
    <p:sldId id="4140" r:id="rId9"/>
    <p:sldId id="3308" r:id="rId10"/>
    <p:sldId id="303" r:id="rId11"/>
    <p:sldId id="4128" r:id="rId12"/>
    <p:sldId id="4134" r:id="rId13"/>
    <p:sldId id="4137" r:id="rId14"/>
    <p:sldId id="4141" r:id="rId15"/>
    <p:sldId id="4138" r:id="rId16"/>
    <p:sldId id="4139" r:id="rId17"/>
    <p:sldId id="32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9" autoAdjust="0"/>
    <p:restoredTop sz="67139" autoAdjust="0"/>
  </p:normalViewPr>
  <p:slideViewPr>
    <p:cSldViewPr snapToGrid="0">
      <p:cViewPr varScale="1">
        <p:scale>
          <a:sx n="76" d="100"/>
          <a:sy n="76" d="100"/>
        </p:scale>
        <p:origin x="1518" y="66"/>
      </p:cViewPr>
      <p:guideLst/>
    </p:cSldViewPr>
  </p:slideViewPr>
  <p:notesTextViewPr>
    <p:cViewPr>
      <p:scale>
        <a:sx n="1" d="1"/>
        <a:sy n="1" d="1"/>
      </p:scale>
      <p:origin x="0" y="0"/>
    </p:cViewPr>
  </p:notesTextViewPr>
  <p:sorterViewPr>
    <p:cViewPr>
      <p:scale>
        <a:sx n="80" d="100"/>
        <a:sy n="80" d="100"/>
      </p:scale>
      <p:origin x="0" y="-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18ABD-BD1D-43E7-B83F-838262DF69CB}" type="doc">
      <dgm:prSet loTypeId="urn:microsoft.com/office/officeart/2005/8/layout/vList3" loCatId="picture" qsTypeId="urn:microsoft.com/office/officeart/2005/8/quickstyle/simple1" qsCatId="simple" csTypeId="urn:microsoft.com/office/officeart/2005/8/colors/accent1_2" csCatId="accent1" phldr="1"/>
      <dgm:spPr/>
    </dgm:pt>
    <dgm:pt modelId="{B256430E-C975-4CD0-9FC6-32B89106327F}">
      <dgm:prSet phldrT="[Text]" custT="1"/>
      <dgm:spPr>
        <a:noFill/>
        <a:ln>
          <a:solidFill>
            <a:schemeClr val="accent2"/>
          </a:solidFill>
        </a:ln>
      </dgm:spPr>
      <dgm:t>
        <a:bodyPr/>
        <a:lstStyle/>
        <a:p>
          <a:pPr marL="265113" indent="-265113" algn="just">
            <a:buFont typeface="+mj-lt"/>
            <a:buAutoNum type="romanLcPeriod"/>
          </a:pPr>
          <a:r>
            <a:rPr lang="en-US" sz="2400" b="1" dirty="0">
              <a:solidFill>
                <a:srgbClr val="002060"/>
              </a:solidFill>
              <a:latin typeface="Gill Sans Nova" panose="020B0602020104020203" pitchFamily="34" charset="0"/>
            </a:rPr>
            <a:t>1. Tsunami Risk Knowledge :</a:t>
          </a:r>
          <a:r>
            <a:rPr lang="en-US" sz="2400" b="1" dirty="0">
              <a:solidFill>
                <a:srgbClr val="FFFF00"/>
              </a:solidFill>
              <a:latin typeface="Gill Sans Nova" panose="020B0602020104020203" pitchFamily="34" charset="0"/>
            </a:rPr>
            <a:t>: </a:t>
          </a:r>
          <a:r>
            <a:rPr lang="en-US" sz="1600" b="1" dirty="0">
              <a:solidFill>
                <a:schemeClr val="tx1"/>
              </a:solidFill>
              <a:latin typeface="Gill Sans Nova" panose="020B0602020104020203" pitchFamily="34" charset="0"/>
            </a:rPr>
            <a:t>Identify and </a:t>
          </a:r>
          <a:r>
            <a:rPr lang="en-US" sz="1600" b="1" dirty="0" err="1">
              <a:solidFill>
                <a:schemeClr val="tx1"/>
              </a:solidFill>
              <a:latin typeface="Gill Sans Nova" panose="020B0602020104020203" pitchFamily="34" charset="0"/>
            </a:rPr>
            <a:t>prioritise</a:t>
          </a:r>
          <a:r>
            <a:rPr lang="en-US" sz="1600" b="1" dirty="0">
              <a:solidFill>
                <a:schemeClr val="tx1"/>
              </a:solidFill>
              <a:latin typeface="Gill Sans Nova" panose="020B0602020104020203" pitchFamily="34" charset="0"/>
            </a:rPr>
            <a:t> at-risk communities</a:t>
          </a:r>
          <a:endParaRPr lang="en-IN" sz="1600" b="0" dirty="0">
            <a:solidFill>
              <a:schemeClr val="tx1"/>
            </a:solidFill>
          </a:endParaRPr>
        </a:p>
      </dgm:t>
    </dgm:pt>
    <dgm:pt modelId="{759E5AFF-E0ED-4D3D-83B0-6AE1FF395D84}" type="parTrans" cxnId="{65AA90F3-30B3-408D-8066-EB6034291CDB}">
      <dgm:prSet/>
      <dgm:spPr/>
      <dgm:t>
        <a:bodyPr/>
        <a:lstStyle/>
        <a:p>
          <a:endParaRPr lang="en-IN"/>
        </a:p>
      </dgm:t>
    </dgm:pt>
    <dgm:pt modelId="{8E4224FD-9BBD-4CDB-B441-47EC2E2AD28D}" type="sibTrans" cxnId="{65AA90F3-30B3-408D-8066-EB6034291CDB}">
      <dgm:prSet/>
      <dgm:spPr/>
      <dgm:t>
        <a:bodyPr/>
        <a:lstStyle/>
        <a:p>
          <a:endParaRPr lang="en-IN"/>
        </a:p>
      </dgm:t>
    </dgm:pt>
    <dgm:pt modelId="{8DBDC41F-9554-404A-A82A-64D772B0333A}">
      <dgm:prSet phldrT="[Text]" custT="1"/>
      <dgm:spPr>
        <a:noFill/>
        <a:ln>
          <a:solidFill>
            <a:schemeClr val="accent2"/>
          </a:solidFill>
        </a:ln>
      </dgm:spPr>
      <dgm:t>
        <a:bodyPr/>
        <a:lstStyle/>
        <a:p>
          <a:pPr marL="265113" indent="-265113" algn="just">
            <a:buFont typeface="+mj-lt"/>
            <a:buAutoNum type="romanLcPeriod"/>
          </a:pPr>
          <a:r>
            <a:rPr lang="en-US" sz="2400" b="1" dirty="0">
              <a:solidFill>
                <a:srgbClr val="002060"/>
              </a:solidFill>
              <a:latin typeface="Gill Sans Nova" panose="020B0602020104020203" pitchFamily="34" charset="0"/>
            </a:rPr>
            <a:t>2. Tsunami </a:t>
          </a:r>
          <a:r>
            <a:rPr lang="en-IN" sz="2400" b="1" dirty="0">
              <a:solidFill>
                <a:srgbClr val="002060"/>
              </a:solidFill>
              <a:latin typeface="Gill Sans Nova" panose="020B0602020104020203" pitchFamily="34" charset="0"/>
            </a:rPr>
            <a:t>Detection, Analysis and Forecasting : </a:t>
          </a:r>
          <a:r>
            <a:rPr lang="en-US" sz="1600" b="1" dirty="0">
              <a:solidFill>
                <a:schemeClr val="tx1"/>
              </a:solidFill>
              <a:latin typeface="Gill Sans Nova" panose="020B0602020104020203" pitchFamily="34" charset="0"/>
            </a:rPr>
            <a:t>Expand existing, and deploy new observing technologies and warning systems </a:t>
          </a:r>
          <a:endParaRPr lang="en-IN" sz="1600" b="1" dirty="0">
            <a:solidFill>
              <a:srgbClr val="FFFF00"/>
            </a:solidFill>
            <a:latin typeface="Gill Sans Nova" panose="020B0602020104020203" pitchFamily="34" charset="0"/>
          </a:endParaRPr>
        </a:p>
      </dgm:t>
    </dgm:pt>
    <dgm:pt modelId="{2DCDBF6F-C3B9-4E6F-9C92-BE36A77D5C9F}" type="parTrans" cxnId="{13EAFB67-F29B-41C8-83E7-2B154F750050}">
      <dgm:prSet/>
      <dgm:spPr/>
      <dgm:t>
        <a:bodyPr/>
        <a:lstStyle/>
        <a:p>
          <a:endParaRPr lang="en-IN"/>
        </a:p>
      </dgm:t>
    </dgm:pt>
    <dgm:pt modelId="{5030B3ED-9776-4554-8E3B-9098CA5E040C}" type="sibTrans" cxnId="{13EAFB67-F29B-41C8-83E7-2B154F750050}">
      <dgm:prSet/>
      <dgm:spPr/>
      <dgm:t>
        <a:bodyPr/>
        <a:lstStyle/>
        <a:p>
          <a:endParaRPr lang="en-IN"/>
        </a:p>
      </dgm:t>
    </dgm:pt>
    <dgm:pt modelId="{62AFA230-E039-4805-89DC-5373343FB4B6}">
      <dgm:prSet custT="1"/>
      <dgm:spPr>
        <a:noFill/>
        <a:ln>
          <a:solidFill>
            <a:schemeClr val="accent2"/>
          </a:solidFill>
        </a:ln>
      </dgm:spPr>
      <dgm:t>
        <a:bodyPr/>
        <a:lstStyle/>
        <a:p>
          <a:pPr marL="360363" indent="-360363" algn="just"/>
          <a:r>
            <a:rPr lang="en-US" sz="2400" b="1" kern="1200" dirty="0">
              <a:solidFill>
                <a:srgbClr val="002060"/>
              </a:solidFill>
              <a:latin typeface="Gill Sans Nova" panose="020B0602020104020203" pitchFamily="34" charset="0"/>
            </a:rPr>
            <a:t>4. </a:t>
          </a:r>
          <a:r>
            <a:rPr lang="en-US" sz="2400" b="1" kern="1200" dirty="0">
              <a:solidFill>
                <a:srgbClr val="002060"/>
              </a:solidFill>
              <a:latin typeface="Gill Sans Nova" panose="020B0602020104020203" pitchFamily="34" charset="0"/>
              <a:ea typeface="+mn-ea"/>
              <a:cs typeface="+mn-cs"/>
            </a:rPr>
            <a:t>Preparedness and Response Capabilities : </a:t>
          </a:r>
          <a:r>
            <a:rPr lang="en-US" sz="1600" b="1" kern="1200" dirty="0">
              <a:solidFill>
                <a:schemeClr val="tx1"/>
              </a:solidFill>
              <a:latin typeface="Gill Sans Nova" panose="020B0602020104020203" pitchFamily="34" charset="0"/>
            </a:rPr>
            <a:t>To build tsunami-resilient communities</a:t>
          </a:r>
          <a:r>
            <a:rPr lang="en-US" sz="1600" b="1" kern="1200" dirty="0">
              <a:solidFill>
                <a:srgbClr val="FFFF00"/>
              </a:solidFill>
              <a:latin typeface="Gill Sans Nova" panose="020B0602020104020203" pitchFamily="34" charset="0"/>
              <a:ea typeface="+mn-ea"/>
              <a:cs typeface="+mn-cs"/>
            </a:rPr>
            <a:t>  </a:t>
          </a:r>
        </a:p>
      </dgm:t>
    </dgm:pt>
    <dgm:pt modelId="{AF8BE525-C50A-477C-A25E-69516C0C133B}" type="parTrans" cxnId="{284B32F4-55F9-4B47-953F-A6D429B0531B}">
      <dgm:prSet/>
      <dgm:spPr/>
      <dgm:t>
        <a:bodyPr/>
        <a:lstStyle/>
        <a:p>
          <a:endParaRPr lang="en-IN"/>
        </a:p>
      </dgm:t>
    </dgm:pt>
    <dgm:pt modelId="{42E9A500-D9A5-42B0-9FB9-55140E398660}" type="sibTrans" cxnId="{284B32F4-55F9-4B47-953F-A6D429B0531B}">
      <dgm:prSet/>
      <dgm:spPr/>
      <dgm:t>
        <a:bodyPr/>
        <a:lstStyle/>
        <a:p>
          <a:endParaRPr lang="en-IN"/>
        </a:p>
      </dgm:t>
    </dgm:pt>
    <dgm:pt modelId="{5F1DA3B0-3598-4A90-B618-28F9AB3B74A4}">
      <dgm:prSet phldrT="[Text]" custT="1"/>
      <dgm:spPr>
        <a:noFill/>
        <a:ln>
          <a:solidFill>
            <a:schemeClr val="accent2"/>
          </a:solidFill>
        </a:ln>
      </dgm:spPr>
      <dgm:t>
        <a:bodyPr/>
        <a:lstStyle/>
        <a:p>
          <a:pPr marL="446088" indent="-446088" algn="just">
            <a:buFont typeface="+mj-lt"/>
            <a:buAutoNum type="romanLcPeriod"/>
          </a:pPr>
          <a:r>
            <a:rPr lang="en-US" sz="2400" b="1" kern="1200" dirty="0">
              <a:solidFill>
                <a:srgbClr val="002060"/>
              </a:solidFill>
              <a:latin typeface="Gill Sans Nova" panose="020B0602020104020203" pitchFamily="34" charset="0"/>
              <a:ea typeface="+mn-ea"/>
              <a:cs typeface="+mn-cs"/>
            </a:rPr>
            <a:t>3. Warning, </a:t>
          </a:r>
          <a:r>
            <a:rPr lang="en-IN" sz="2400" b="1" kern="1200" dirty="0">
              <a:solidFill>
                <a:srgbClr val="002060"/>
              </a:solidFill>
              <a:latin typeface="Gill Sans Nova" panose="020B0602020104020203" pitchFamily="34" charset="0"/>
              <a:ea typeface="+mn-ea"/>
              <a:cs typeface="+mn-cs"/>
            </a:rPr>
            <a:t>Dissemination and Communication : </a:t>
          </a:r>
          <a:r>
            <a:rPr lang="en-US" sz="1600" b="1" kern="1200" dirty="0">
              <a:solidFill>
                <a:schemeClr val="tx1"/>
              </a:solidFill>
              <a:latin typeface="Gill Sans Nova" panose="020B0602020104020203" pitchFamily="34" charset="0"/>
            </a:rPr>
            <a:t>Access to data, tools, communication platforms, protocols and training to effectively warn coastal and maritime communities</a:t>
          </a:r>
          <a:endParaRPr lang="en-IN" sz="1600" b="1" kern="1200" dirty="0">
            <a:solidFill>
              <a:srgbClr val="FFFF00"/>
            </a:solidFill>
            <a:latin typeface="Gill Sans Nova" panose="020B0602020104020203" pitchFamily="34" charset="0"/>
            <a:ea typeface="+mn-ea"/>
            <a:cs typeface="+mn-cs"/>
          </a:endParaRPr>
        </a:p>
      </dgm:t>
    </dgm:pt>
    <dgm:pt modelId="{315C4120-1E53-4AEB-A30C-634CB5E21EB9}" type="sibTrans" cxnId="{86E0F86E-BE80-4643-A7FA-4A457F35AF57}">
      <dgm:prSet/>
      <dgm:spPr/>
      <dgm:t>
        <a:bodyPr/>
        <a:lstStyle/>
        <a:p>
          <a:endParaRPr lang="en-IN"/>
        </a:p>
      </dgm:t>
    </dgm:pt>
    <dgm:pt modelId="{5F927493-45C6-4CFB-B3F0-54105585710E}" type="parTrans" cxnId="{86E0F86E-BE80-4643-A7FA-4A457F35AF57}">
      <dgm:prSet/>
      <dgm:spPr/>
      <dgm:t>
        <a:bodyPr/>
        <a:lstStyle/>
        <a:p>
          <a:endParaRPr lang="en-IN"/>
        </a:p>
      </dgm:t>
    </dgm:pt>
    <dgm:pt modelId="{1FC446D5-0096-441D-97BD-6B3476E6C665}">
      <dgm:prSet custT="1"/>
      <dgm:spPr>
        <a:noFill/>
        <a:ln>
          <a:solidFill>
            <a:schemeClr val="accent2"/>
          </a:solidFill>
        </a:ln>
      </dgm:spPr>
      <dgm:t>
        <a:bodyPr/>
        <a:lstStyle/>
        <a:p>
          <a:pPr marL="360363" indent="-360363" algn="just"/>
          <a:r>
            <a:rPr lang="en-US" sz="2400" b="1" dirty="0">
              <a:solidFill>
                <a:srgbClr val="002060"/>
              </a:solidFill>
              <a:latin typeface="Gill Sans Nova" panose="020B0602020104020203" pitchFamily="34" charset="0"/>
            </a:rPr>
            <a:t> 5. Capacity Development : </a:t>
          </a:r>
          <a:r>
            <a:rPr lang="en-US" sz="1600" b="1" dirty="0">
              <a:solidFill>
                <a:schemeClr val="tx1"/>
              </a:solidFill>
              <a:latin typeface="Gill Sans Nova" panose="020B0602020104020203" pitchFamily="34" charset="0"/>
            </a:rPr>
            <a:t>SIDS and LDCs, Multi-hazard Framework, Underpinning elements</a:t>
          </a:r>
        </a:p>
      </dgm:t>
    </dgm:pt>
    <dgm:pt modelId="{9188E1C9-D104-487D-ABEE-EEAC6FF0D8E5}" type="parTrans" cxnId="{01A9C1E2-3B53-42CF-9B38-B2A115288D97}">
      <dgm:prSet/>
      <dgm:spPr/>
      <dgm:t>
        <a:bodyPr/>
        <a:lstStyle/>
        <a:p>
          <a:endParaRPr lang="en-IN"/>
        </a:p>
      </dgm:t>
    </dgm:pt>
    <dgm:pt modelId="{2EC96070-2A13-4EFE-8EE0-26A223010A8B}" type="sibTrans" cxnId="{01A9C1E2-3B53-42CF-9B38-B2A115288D97}">
      <dgm:prSet/>
      <dgm:spPr/>
      <dgm:t>
        <a:bodyPr/>
        <a:lstStyle/>
        <a:p>
          <a:endParaRPr lang="en-IN"/>
        </a:p>
      </dgm:t>
    </dgm:pt>
    <dgm:pt modelId="{AF5F2604-087B-49D9-8986-C62D25B42BE9}">
      <dgm:prSet custT="1"/>
      <dgm:spPr>
        <a:noFill/>
        <a:ln>
          <a:solidFill>
            <a:schemeClr val="accent2"/>
          </a:solidFill>
        </a:ln>
      </dgm:spPr>
      <dgm:t>
        <a:bodyPr/>
        <a:lstStyle/>
        <a:p>
          <a:pPr marL="360363" indent="-360363" algn="just"/>
          <a:r>
            <a:rPr lang="en-US" sz="2400" b="1" dirty="0">
              <a:solidFill>
                <a:srgbClr val="002060"/>
              </a:solidFill>
              <a:latin typeface="Gill Sans Nova" panose="020B0602020104020203" pitchFamily="34" charset="0"/>
            </a:rPr>
            <a:t> 6. Governance and Pathways to Implementation</a:t>
          </a:r>
        </a:p>
      </dgm:t>
    </dgm:pt>
    <dgm:pt modelId="{DE4436D0-EBE4-4E43-8E53-E6646684EF22}" type="parTrans" cxnId="{B89995D7-0C1F-4BF9-9F07-AA1DD9A790D9}">
      <dgm:prSet/>
      <dgm:spPr/>
      <dgm:t>
        <a:bodyPr/>
        <a:lstStyle/>
        <a:p>
          <a:endParaRPr lang="en-IN"/>
        </a:p>
      </dgm:t>
    </dgm:pt>
    <dgm:pt modelId="{32215E6F-CDEA-4C73-97DB-ACDE7FC1BF2A}" type="sibTrans" cxnId="{B89995D7-0C1F-4BF9-9F07-AA1DD9A790D9}">
      <dgm:prSet/>
      <dgm:spPr/>
      <dgm:t>
        <a:bodyPr/>
        <a:lstStyle/>
        <a:p>
          <a:endParaRPr lang="en-IN"/>
        </a:p>
      </dgm:t>
    </dgm:pt>
    <dgm:pt modelId="{806A98E1-1506-449A-92ED-81DEE3CD88DD}" type="pres">
      <dgm:prSet presAssocID="{BB218ABD-BD1D-43E7-B83F-838262DF69CB}" presName="linearFlow" presStyleCnt="0">
        <dgm:presLayoutVars>
          <dgm:dir/>
          <dgm:resizeHandles val="exact"/>
        </dgm:presLayoutVars>
      </dgm:prSet>
      <dgm:spPr/>
    </dgm:pt>
    <dgm:pt modelId="{53894FB2-D68F-48BA-AFF9-98036A2E73AC}" type="pres">
      <dgm:prSet presAssocID="{B256430E-C975-4CD0-9FC6-32B89106327F}" presName="composite" presStyleCnt="0"/>
      <dgm:spPr/>
    </dgm:pt>
    <dgm:pt modelId="{769A61CF-A094-422E-964A-EA395EE7A08E}" type="pres">
      <dgm:prSet presAssocID="{B256430E-C975-4CD0-9FC6-32B89106327F}" presName="imgShp" presStyleLbl="fgImgPlace1" presStyleIdx="0" presStyleCnt="6" custScaleX="145144" custScaleY="149734" custLinFactX="-100000" custLinFactNeighborX="-12066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ED5AA91-3B28-477F-ADFA-F74ED3CEC6FC}" type="pres">
      <dgm:prSet presAssocID="{B256430E-C975-4CD0-9FC6-32B89106327F}" presName="txShp" presStyleLbl="node1" presStyleIdx="0" presStyleCnt="6" custScaleX="125663" custScaleY="109578" custLinFactNeighborX="1246" custLinFactNeighborY="-3255">
        <dgm:presLayoutVars>
          <dgm:bulletEnabled val="1"/>
        </dgm:presLayoutVars>
      </dgm:prSet>
      <dgm:spPr/>
    </dgm:pt>
    <dgm:pt modelId="{1B38B093-13D2-466F-9008-19B0A1A36C8D}" type="pres">
      <dgm:prSet presAssocID="{8E4224FD-9BBD-4CDB-B441-47EC2E2AD28D}" presName="spacing" presStyleCnt="0"/>
      <dgm:spPr/>
    </dgm:pt>
    <dgm:pt modelId="{2E0A5BA8-ED47-4DAD-A4CD-54611EC5AEE7}" type="pres">
      <dgm:prSet presAssocID="{8DBDC41F-9554-404A-A82A-64D772B0333A}" presName="composite" presStyleCnt="0"/>
      <dgm:spPr/>
    </dgm:pt>
    <dgm:pt modelId="{2115A817-EE4B-45D9-BBF1-F1F727EEA40C}" type="pres">
      <dgm:prSet presAssocID="{8DBDC41F-9554-404A-A82A-64D772B0333A}" presName="imgShp" presStyleLbl="fgImgPlace1" presStyleIdx="1" presStyleCnt="6" custScaleX="148301" custScaleY="147946" custLinFactX="-30484" custLinFactNeighborX="-100000" custLinFactNeighborY="-612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844E754E-765B-4700-B7A0-9D06546104A3}" type="pres">
      <dgm:prSet presAssocID="{8DBDC41F-9554-404A-A82A-64D772B0333A}" presName="txShp" presStyleLbl="node1" presStyleIdx="1" presStyleCnt="6" custScaleX="124670" custScaleY="159645" custLinFactNeighborX="5827" custLinFactNeighborY="-13004">
        <dgm:presLayoutVars>
          <dgm:bulletEnabled val="1"/>
        </dgm:presLayoutVars>
      </dgm:prSet>
      <dgm:spPr/>
    </dgm:pt>
    <dgm:pt modelId="{86511E32-E3FA-4EE3-9878-5127D79E50D4}" type="pres">
      <dgm:prSet presAssocID="{5030B3ED-9776-4554-8E3B-9098CA5E040C}" presName="spacing" presStyleCnt="0"/>
      <dgm:spPr/>
    </dgm:pt>
    <dgm:pt modelId="{1D19712E-FFB9-4A04-B362-3DE3DC3B9EBD}" type="pres">
      <dgm:prSet presAssocID="{5F1DA3B0-3598-4A90-B618-28F9AB3B74A4}" presName="composite" presStyleCnt="0"/>
      <dgm:spPr/>
    </dgm:pt>
    <dgm:pt modelId="{A1D27DE8-288B-4B45-88EC-6583E39A44C3}" type="pres">
      <dgm:prSet presAssocID="{5F1DA3B0-3598-4A90-B618-28F9AB3B74A4}" presName="imgShp" presStyleLbl="fgImgPlace1" presStyleIdx="2" presStyleCnt="6" custScaleX="148616" custScaleY="142013" custLinFactX="-100000" custLinFactNeighborX="-167512" custLinFactNeighborY="-99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2F887186-65C9-467C-9181-846F05E15AED}" type="pres">
      <dgm:prSet presAssocID="{5F1DA3B0-3598-4A90-B618-28F9AB3B74A4}" presName="txShp" presStyleLbl="node1" presStyleIdx="2" presStyleCnt="6" custScaleX="137633" custScaleY="155722" custLinFactNeighborX="2576" custLinFactNeighborY="3916">
        <dgm:presLayoutVars>
          <dgm:bulletEnabled val="1"/>
        </dgm:presLayoutVars>
      </dgm:prSet>
      <dgm:spPr/>
    </dgm:pt>
    <dgm:pt modelId="{3C810B9E-4FD5-4DF3-9615-1D3D7FA51D8E}" type="pres">
      <dgm:prSet presAssocID="{315C4120-1E53-4AEB-A30C-634CB5E21EB9}" presName="spacing" presStyleCnt="0"/>
      <dgm:spPr/>
    </dgm:pt>
    <dgm:pt modelId="{E200B8FA-663F-49DD-8B7B-3AEFD8E0A81E}" type="pres">
      <dgm:prSet presAssocID="{62AFA230-E039-4805-89DC-5373343FB4B6}" presName="composite" presStyleCnt="0"/>
      <dgm:spPr/>
    </dgm:pt>
    <dgm:pt modelId="{E2C28E37-9CE2-4061-8C66-8C95E6AA3CC0}" type="pres">
      <dgm:prSet presAssocID="{62AFA230-E039-4805-89DC-5373343FB4B6}" presName="imgShp" presStyleLbl="fgImgPlace1" presStyleIdx="3" presStyleCnt="6" custScaleX="150018" custScaleY="150390" custLinFactNeighborX="-95689" custLinFactNeighborY="862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C0ED4D8-01F7-429F-99AE-1804166EA4D6}" type="pres">
      <dgm:prSet presAssocID="{62AFA230-E039-4805-89DC-5373343FB4B6}" presName="txShp" presStyleLbl="node1" presStyleIdx="3" presStyleCnt="6" custScaleX="128677" custScaleY="134172" custLinFactNeighborX="9081" custLinFactNeighborY="5100">
        <dgm:presLayoutVars>
          <dgm:bulletEnabled val="1"/>
        </dgm:presLayoutVars>
      </dgm:prSet>
      <dgm:spPr/>
    </dgm:pt>
    <dgm:pt modelId="{64DBDFD3-0D2D-490A-9469-539561A43DC6}" type="pres">
      <dgm:prSet presAssocID="{42E9A500-D9A5-42B0-9FB9-55140E398660}" presName="spacing" presStyleCnt="0"/>
      <dgm:spPr/>
    </dgm:pt>
    <dgm:pt modelId="{64525124-42F8-4F51-B107-7BB0D5F28747}" type="pres">
      <dgm:prSet presAssocID="{1FC446D5-0096-441D-97BD-6B3476E6C665}" presName="composite" presStyleCnt="0"/>
      <dgm:spPr/>
    </dgm:pt>
    <dgm:pt modelId="{AD001730-5AE7-4DC0-B970-44A2D43600A1}" type="pres">
      <dgm:prSet presAssocID="{1FC446D5-0096-441D-97BD-6B3476E6C665}" presName="imgShp" presStyleLbl="fgImgPlace1" presStyleIdx="4" presStyleCnt="6" custScaleX="150008" custScaleY="144765" custLinFactX="-100000" custLinFactNeighborX="-108139" custLinFactNeighborY="-919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8C6CAA5F-A6A5-44D5-83FC-DCE4B1FD764F}" type="pres">
      <dgm:prSet presAssocID="{1FC446D5-0096-441D-97BD-6B3476E6C665}" presName="txShp" presStyleLbl="node1" presStyleIdx="4" presStyleCnt="6" custScaleX="124496" custScaleY="130996" custLinFactNeighborX="1507" custLinFactNeighborY="-7638">
        <dgm:presLayoutVars>
          <dgm:bulletEnabled val="1"/>
        </dgm:presLayoutVars>
      </dgm:prSet>
      <dgm:spPr/>
    </dgm:pt>
    <dgm:pt modelId="{9EC11D5C-6D93-475C-BD27-1185963EF333}" type="pres">
      <dgm:prSet presAssocID="{2EC96070-2A13-4EFE-8EE0-26A223010A8B}" presName="spacing" presStyleCnt="0"/>
      <dgm:spPr/>
    </dgm:pt>
    <dgm:pt modelId="{7A7CB88E-FE9A-43BA-8FBC-C0A2372B3613}" type="pres">
      <dgm:prSet presAssocID="{AF5F2604-087B-49D9-8986-C62D25B42BE9}" presName="composite" presStyleCnt="0"/>
      <dgm:spPr/>
    </dgm:pt>
    <dgm:pt modelId="{B72BF655-A5F2-4C01-9329-715248B98D02}" type="pres">
      <dgm:prSet presAssocID="{AF5F2604-087B-49D9-8986-C62D25B42BE9}" presName="imgShp" presStyleLbl="fgImgPlace1" presStyleIdx="5" presStyleCnt="6" custScaleX="145203" custScaleY="143186" custLinFactNeighborX="-93729" custLinFactNeighborY="-4276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9668E96-C579-4F0C-A9C2-3FA004934E8F}" type="pres">
      <dgm:prSet presAssocID="{AF5F2604-087B-49D9-8986-C62D25B42BE9}" presName="txShp" presStyleLbl="node1" presStyleIdx="5" presStyleCnt="6" custLinFactNeighborX="-3074" custLinFactNeighborY="-21176">
        <dgm:presLayoutVars>
          <dgm:bulletEnabled val="1"/>
        </dgm:presLayoutVars>
      </dgm:prSet>
      <dgm:spPr/>
    </dgm:pt>
  </dgm:ptLst>
  <dgm:cxnLst>
    <dgm:cxn modelId="{13EAFB67-F29B-41C8-83E7-2B154F750050}" srcId="{BB218ABD-BD1D-43E7-B83F-838262DF69CB}" destId="{8DBDC41F-9554-404A-A82A-64D772B0333A}" srcOrd="1" destOrd="0" parTransId="{2DCDBF6F-C3B9-4E6F-9C92-BE36A77D5C9F}" sibTransId="{5030B3ED-9776-4554-8E3B-9098CA5E040C}"/>
    <dgm:cxn modelId="{01A24F6D-EE13-49FE-B805-64133E945D4F}" type="presOf" srcId="{8DBDC41F-9554-404A-A82A-64D772B0333A}" destId="{844E754E-765B-4700-B7A0-9D06546104A3}" srcOrd="0" destOrd="0" presId="urn:microsoft.com/office/officeart/2005/8/layout/vList3"/>
    <dgm:cxn modelId="{86E0F86E-BE80-4643-A7FA-4A457F35AF57}" srcId="{BB218ABD-BD1D-43E7-B83F-838262DF69CB}" destId="{5F1DA3B0-3598-4A90-B618-28F9AB3B74A4}" srcOrd="2" destOrd="0" parTransId="{5F927493-45C6-4CFB-B3F0-54105585710E}" sibTransId="{315C4120-1E53-4AEB-A30C-634CB5E21EB9}"/>
    <dgm:cxn modelId="{B37AB470-DF40-4137-AE03-1C9DFE49F0C0}" type="presOf" srcId="{B256430E-C975-4CD0-9FC6-32B89106327F}" destId="{8ED5AA91-3B28-477F-ADFA-F74ED3CEC6FC}" srcOrd="0" destOrd="0" presId="urn:microsoft.com/office/officeart/2005/8/layout/vList3"/>
    <dgm:cxn modelId="{4218E87F-DA9B-469F-84A1-E4F46C25B6FF}" type="presOf" srcId="{BB218ABD-BD1D-43E7-B83F-838262DF69CB}" destId="{806A98E1-1506-449A-92ED-81DEE3CD88DD}" srcOrd="0" destOrd="0" presId="urn:microsoft.com/office/officeart/2005/8/layout/vList3"/>
    <dgm:cxn modelId="{AF1BEF9A-8FFC-4545-96C9-C95D7B7A325B}" type="presOf" srcId="{AF5F2604-087B-49D9-8986-C62D25B42BE9}" destId="{49668E96-C579-4F0C-A9C2-3FA004934E8F}" srcOrd="0" destOrd="0" presId="urn:microsoft.com/office/officeart/2005/8/layout/vList3"/>
    <dgm:cxn modelId="{B89995D7-0C1F-4BF9-9F07-AA1DD9A790D9}" srcId="{BB218ABD-BD1D-43E7-B83F-838262DF69CB}" destId="{AF5F2604-087B-49D9-8986-C62D25B42BE9}" srcOrd="5" destOrd="0" parTransId="{DE4436D0-EBE4-4E43-8E53-E6646684EF22}" sibTransId="{32215E6F-CDEA-4C73-97DB-ACDE7FC1BF2A}"/>
    <dgm:cxn modelId="{3B56D4DF-D6F5-4F47-AE19-A1263EA8DFB2}" type="presOf" srcId="{5F1DA3B0-3598-4A90-B618-28F9AB3B74A4}" destId="{2F887186-65C9-467C-9181-846F05E15AED}" srcOrd="0" destOrd="0" presId="urn:microsoft.com/office/officeart/2005/8/layout/vList3"/>
    <dgm:cxn modelId="{F8B987E1-B816-45FE-A0DD-4DA017FA738C}" type="presOf" srcId="{62AFA230-E039-4805-89DC-5373343FB4B6}" destId="{AC0ED4D8-01F7-429F-99AE-1804166EA4D6}" srcOrd="0" destOrd="0" presId="urn:microsoft.com/office/officeart/2005/8/layout/vList3"/>
    <dgm:cxn modelId="{01A9C1E2-3B53-42CF-9B38-B2A115288D97}" srcId="{BB218ABD-BD1D-43E7-B83F-838262DF69CB}" destId="{1FC446D5-0096-441D-97BD-6B3476E6C665}" srcOrd="4" destOrd="0" parTransId="{9188E1C9-D104-487D-ABEE-EEAC6FF0D8E5}" sibTransId="{2EC96070-2A13-4EFE-8EE0-26A223010A8B}"/>
    <dgm:cxn modelId="{734E71F3-1C78-4DEB-8749-54983B3D894F}" type="presOf" srcId="{1FC446D5-0096-441D-97BD-6B3476E6C665}" destId="{8C6CAA5F-A6A5-44D5-83FC-DCE4B1FD764F}" srcOrd="0" destOrd="0" presId="urn:microsoft.com/office/officeart/2005/8/layout/vList3"/>
    <dgm:cxn modelId="{65AA90F3-30B3-408D-8066-EB6034291CDB}" srcId="{BB218ABD-BD1D-43E7-B83F-838262DF69CB}" destId="{B256430E-C975-4CD0-9FC6-32B89106327F}" srcOrd="0" destOrd="0" parTransId="{759E5AFF-E0ED-4D3D-83B0-6AE1FF395D84}" sibTransId="{8E4224FD-9BBD-4CDB-B441-47EC2E2AD28D}"/>
    <dgm:cxn modelId="{284B32F4-55F9-4B47-953F-A6D429B0531B}" srcId="{BB218ABD-BD1D-43E7-B83F-838262DF69CB}" destId="{62AFA230-E039-4805-89DC-5373343FB4B6}" srcOrd="3" destOrd="0" parTransId="{AF8BE525-C50A-477C-A25E-69516C0C133B}" sibTransId="{42E9A500-D9A5-42B0-9FB9-55140E398660}"/>
    <dgm:cxn modelId="{6A67C83F-C3B3-4996-AC78-79B77FC02978}" type="presParOf" srcId="{806A98E1-1506-449A-92ED-81DEE3CD88DD}" destId="{53894FB2-D68F-48BA-AFF9-98036A2E73AC}" srcOrd="0" destOrd="0" presId="urn:microsoft.com/office/officeart/2005/8/layout/vList3"/>
    <dgm:cxn modelId="{54B9753D-E0CD-476C-B045-27B1E974C35D}" type="presParOf" srcId="{53894FB2-D68F-48BA-AFF9-98036A2E73AC}" destId="{769A61CF-A094-422E-964A-EA395EE7A08E}" srcOrd="0" destOrd="0" presId="urn:microsoft.com/office/officeart/2005/8/layout/vList3"/>
    <dgm:cxn modelId="{E7AF5CD2-023E-41CB-A898-F212D13C250E}" type="presParOf" srcId="{53894FB2-D68F-48BA-AFF9-98036A2E73AC}" destId="{8ED5AA91-3B28-477F-ADFA-F74ED3CEC6FC}" srcOrd="1" destOrd="0" presId="urn:microsoft.com/office/officeart/2005/8/layout/vList3"/>
    <dgm:cxn modelId="{D6EAE748-1A27-4BDD-9AA5-3371D87A67EB}" type="presParOf" srcId="{806A98E1-1506-449A-92ED-81DEE3CD88DD}" destId="{1B38B093-13D2-466F-9008-19B0A1A36C8D}" srcOrd="1" destOrd="0" presId="urn:microsoft.com/office/officeart/2005/8/layout/vList3"/>
    <dgm:cxn modelId="{0980689B-B0CE-41F5-807B-7A22098C3F35}" type="presParOf" srcId="{806A98E1-1506-449A-92ED-81DEE3CD88DD}" destId="{2E0A5BA8-ED47-4DAD-A4CD-54611EC5AEE7}" srcOrd="2" destOrd="0" presId="urn:microsoft.com/office/officeart/2005/8/layout/vList3"/>
    <dgm:cxn modelId="{893F280F-0B48-4371-B8DC-793E7306E5A9}" type="presParOf" srcId="{2E0A5BA8-ED47-4DAD-A4CD-54611EC5AEE7}" destId="{2115A817-EE4B-45D9-BBF1-F1F727EEA40C}" srcOrd="0" destOrd="0" presId="urn:microsoft.com/office/officeart/2005/8/layout/vList3"/>
    <dgm:cxn modelId="{2276CFDB-C506-4B24-8A65-02A2BB5C9F93}" type="presParOf" srcId="{2E0A5BA8-ED47-4DAD-A4CD-54611EC5AEE7}" destId="{844E754E-765B-4700-B7A0-9D06546104A3}" srcOrd="1" destOrd="0" presId="urn:microsoft.com/office/officeart/2005/8/layout/vList3"/>
    <dgm:cxn modelId="{564589D3-CC79-4F52-B7E3-B62CA2174CDE}" type="presParOf" srcId="{806A98E1-1506-449A-92ED-81DEE3CD88DD}" destId="{86511E32-E3FA-4EE3-9878-5127D79E50D4}" srcOrd="3" destOrd="0" presId="urn:microsoft.com/office/officeart/2005/8/layout/vList3"/>
    <dgm:cxn modelId="{2D70B3F5-6FED-40DB-B36D-C8D9D7CBF374}" type="presParOf" srcId="{806A98E1-1506-449A-92ED-81DEE3CD88DD}" destId="{1D19712E-FFB9-4A04-B362-3DE3DC3B9EBD}" srcOrd="4" destOrd="0" presId="urn:microsoft.com/office/officeart/2005/8/layout/vList3"/>
    <dgm:cxn modelId="{33B1DB00-FDE3-40CB-A51A-2CED3AC08E84}" type="presParOf" srcId="{1D19712E-FFB9-4A04-B362-3DE3DC3B9EBD}" destId="{A1D27DE8-288B-4B45-88EC-6583E39A44C3}" srcOrd="0" destOrd="0" presId="urn:microsoft.com/office/officeart/2005/8/layout/vList3"/>
    <dgm:cxn modelId="{82AFF0CF-0CF6-444E-B240-9A1A1D64C3AF}" type="presParOf" srcId="{1D19712E-FFB9-4A04-B362-3DE3DC3B9EBD}" destId="{2F887186-65C9-467C-9181-846F05E15AED}" srcOrd="1" destOrd="0" presId="urn:microsoft.com/office/officeart/2005/8/layout/vList3"/>
    <dgm:cxn modelId="{6C4FCE74-8615-4DF8-8DDC-092224865671}" type="presParOf" srcId="{806A98E1-1506-449A-92ED-81DEE3CD88DD}" destId="{3C810B9E-4FD5-4DF3-9615-1D3D7FA51D8E}" srcOrd="5" destOrd="0" presId="urn:microsoft.com/office/officeart/2005/8/layout/vList3"/>
    <dgm:cxn modelId="{EF6222A7-D5B6-4B2E-937B-69A538C6E67E}" type="presParOf" srcId="{806A98E1-1506-449A-92ED-81DEE3CD88DD}" destId="{E200B8FA-663F-49DD-8B7B-3AEFD8E0A81E}" srcOrd="6" destOrd="0" presId="urn:microsoft.com/office/officeart/2005/8/layout/vList3"/>
    <dgm:cxn modelId="{14D27601-EF49-479B-9C4D-37AAB2DF585A}" type="presParOf" srcId="{E200B8FA-663F-49DD-8B7B-3AEFD8E0A81E}" destId="{E2C28E37-9CE2-4061-8C66-8C95E6AA3CC0}" srcOrd="0" destOrd="0" presId="urn:microsoft.com/office/officeart/2005/8/layout/vList3"/>
    <dgm:cxn modelId="{384495F2-D15E-422A-AD19-E7AEB068EC29}" type="presParOf" srcId="{E200B8FA-663F-49DD-8B7B-3AEFD8E0A81E}" destId="{AC0ED4D8-01F7-429F-99AE-1804166EA4D6}" srcOrd="1" destOrd="0" presId="urn:microsoft.com/office/officeart/2005/8/layout/vList3"/>
    <dgm:cxn modelId="{716FE392-B5EE-47A9-8F93-95377DA702EC}" type="presParOf" srcId="{806A98E1-1506-449A-92ED-81DEE3CD88DD}" destId="{64DBDFD3-0D2D-490A-9469-539561A43DC6}" srcOrd="7" destOrd="0" presId="urn:microsoft.com/office/officeart/2005/8/layout/vList3"/>
    <dgm:cxn modelId="{ADEC8431-653F-41A4-8004-11F9F4352C81}" type="presParOf" srcId="{806A98E1-1506-449A-92ED-81DEE3CD88DD}" destId="{64525124-42F8-4F51-B107-7BB0D5F28747}" srcOrd="8" destOrd="0" presId="urn:microsoft.com/office/officeart/2005/8/layout/vList3"/>
    <dgm:cxn modelId="{321355F3-0B8F-4B53-970E-F3CF5A46FBEC}" type="presParOf" srcId="{64525124-42F8-4F51-B107-7BB0D5F28747}" destId="{AD001730-5AE7-4DC0-B970-44A2D43600A1}" srcOrd="0" destOrd="0" presId="urn:microsoft.com/office/officeart/2005/8/layout/vList3"/>
    <dgm:cxn modelId="{F64F0566-573A-4FD8-8FA3-7FC7D07BCB9B}" type="presParOf" srcId="{64525124-42F8-4F51-B107-7BB0D5F28747}" destId="{8C6CAA5F-A6A5-44D5-83FC-DCE4B1FD764F}" srcOrd="1" destOrd="0" presId="urn:microsoft.com/office/officeart/2005/8/layout/vList3"/>
    <dgm:cxn modelId="{B84FB221-C56C-4D0E-AA1A-CA3083FBBD64}" type="presParOf" srcId="{806A98E1-1506-449A-92ED-81DEE3CD88DD}" destId="{9EC11D5C-6D93-475C-BD27-1185963EF333}" srcOrd="9" destOrd="0" presId="urn:microsoft.com/office/officeart/2005/8/layout/vList3"/>
    <dgm:cxn modelId="{64133435-EA15-4CB8-9081-3C2AB857042E}" type="presParOf" srcId="{806A98E1-1506-449A-92ED-81DEE3CD88DD}" destId="{7A7CB88E-FE9A-43BA-8FBC-C0A2372B3613}" srcOrd="10" destOrd="0" presId="urn:microsoft.com/office/officeart/2005/8/layout/vList3"/>
    <dgm:cxn modelId="{844C8979-DD5D-489C-A5C4-F41E28C8A3A4}" type="presParOf" srcId="{7A7CB88E-FE9A-43BA-8FBC-C0A2372B3613}" destId="{B72BF655-A5F2-4C01-9329-715248B98D02}" srcOrd="0" destOrd="0" presId="urn:microsoft.com/office/officeart/2005/8/layout/vList3"/>
    <dgm:cxn modelId="{2360AA7E-9CA9-4C90-9428-6F8CE41088E3}" type="presParOf" srcId="{7A7CB88E-FE9A-43BA-8FBC-C0A2372B3613}" destId="{49668E96-C579-4F0C-A9C2-3FA004934E8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AA91-3B28-477F-ADFA-F74ED3CEC6FC}">
      <dsp:nvSpPr>
        <dsp:cNvPr id="0" name=""/>
        <dsp:cNvSpPr/>
      </dsp:nvSpPr>
      <dsp:spPr>
        <a:xfrm rot="10800000">
          <a:off x="1048695" y="82061"/>
          <a:ext cx="9688110" cy="523139"/>
        </a:xfrm>
        <a:prstGeom prst="homePlate">
          <a:avLst/>
        </a:prstGeom>
        <a:no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26" tIns="91440" rIns="170688" bIns="91440" numCol="1" spcCol="1270" anchor="ctr" anchorCtr="0">
          <a:noAutofit/>
        </a:bodyPr>
        <a:lstStyle/>
        <a:p>
          <a:pPr marL="265113" lvl="0" indent="-265113" algn="just" defTabSz="1066800">
            <a:lnSpc>
              <a:spcPct val="90000"/>
            </a:lnSpc>
            <a:spcBef>
              <a:spcPct val="0"/>
            </a:spcBef>
            <a:spcAft>
              <a:spcPct val="35000"/>
            </a:spcAft>
            <a:buFont typeface="+mj-lt"/>
            <a:buNone/>
          </a:pPr>
          <a:r>
            <a:rPr lang="en-US" sz="2400" b="1" kern="1200" dirty="0">
              <a:solidFill>
                <a:srgbClr val="002060"/>
              </a:solidFill>
              <a:latin typeface="Gill Sans Nova" panose="020B0602020104020203" pitchFamily="34" charset="0"/>
            </a:rPr>
            <a:t>1. Tsunami Risk Knowledge :</a:t>
          </a:r>
          <a:r>
            <a:rPr lang="en-US" sz="2400" b="1" kern="1200" dirty="0">
              <a:solidFill>
                <a:srgbClr val="FFFF00"/>
              </a:solidFill>
              <a:latin typeface="Gill Sans Nova" panose="020B0602020104020203" pitchFamily="34" charset="0"/>
            </a:rPr>
            <a:t>: </a:t>
          </a:r>
          <a:r>
            <a:rPr lang="en-US" sz="1600" b="1" kern="1200" dirty="0">
              <a:solidFill>
                <a:schemeClr val="tx1"/>
              </a:solidFill>
              <a:latin typeface="Gill Sans Nova" panose="020B0602020104020203" pitchFamily="34" charset="0"/>
            </a:rPr>
            <a:t>Identify and </a:t>
          </a:r>
          <a:r>
            <a:rPr lang="en-US" sz="1600" b="1" kern="1200" dirty="0" err="1">
              <a:solidFill>
                <a:schemeClr val="tx1"/>
              </a:solidFill>
              <a:latin typeface="Gill Sans Nova" panose="020B0602020104020203" pitchFamily="34" charset="0"/>
            </a:rPr>
            <a:t>prioritise</a:t>
          </a:r>
          <a:r>
            <a:rPr lang="en-US" sz="1600" b="1" kern="1200" dirty="0">
              <a:solidFill>
                <a:schemeClr val="tx1"/>
              </a:solidFill>
              <a:latin typeface="Gill Sans Nova" panose="020B0602020104020203" pitchFamily="34" charset="0"/>
            </a:rPr>
            <a:t> at-risk communities</a:t>
          </a:r>
          <a:endParaRPr lang="en-IN" sz="1600" b="0" kern="1200" dirty="0">
            <a:solidFill>
              <a:schemeClr val="tx1"/>
            </a:solidFill>
          </a:endParaRPr>
        </a:p>
      </dsp:txBody>
      <dsp:txXfrm rot="10800000">
        <a:off x="1179480" y="82061"/>
        <a:ext cx="9557325" cy="523139"/>
      </dsp:txXfrm>
    </dsp:sp>
    <dsp:sp modelId="{769A61CF-A094-422E-964A-EA395EE7A08E}">
      <dsp:nvSpPr>
        <dsp:cNvPr id="0" name=""/>
        <dsp:cNvSpPr/>
      </dsp:nvSpPr>
      <dsp:spPr>
        <a:xfrm>
          <a:off x="541948" y="1746"/>
          <a:ext cx="692936" cy="71484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4E754E-765B-4700-B7A0-9D06546104A3}">
      <dsp:nvSpPr>
        <dsp:cNvPr id="0" name=""/>
        <dsp:cNvSpPr/>
      </dsp:nvSpPr>
      <dsp:spPr>
        <a:xfrm rot="10800000">
          <a:off x="1440150" y="797024"/>
          <a:ext cx="9611554" cy="762166"/>
        </a:xfrm>
        <a:prstGeom prst="homePlate">
          <a:avLst/>
        </a:prstGeom>
        <a:no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26" tIns="91440" rIns="170688" bIns="91440" numCol="1" spcCol="1270" anchor="ctr" anchorCtr="0">
          <a:noAutofit/>
        </a:bodyPr>
        <a:lstStyle/>
        <a:p>
          <a:pPr marL="265113" lvl="0" indent="-265113" algn="just" defTabSz="1066800">
            <a:lnSpc>
              <a:spcPct val="90000"/>
            </a:lnSpc>
            <a:spcBef>
              <a:spcPct val="0"/>
            </a:spcBef>
            <a:spcAft>
              <a:spcPct val="35000"/>
            </a:spcAft>
            <a:buFont typeface="+mj-lt"/>
            <a:buNone/>
          </a:pPr>
          <a:r>
            <a:rPr lang="en-US" sz="2400" b="1" kern="1200" dirty="0">
              <a:solidFill>
                <a:srgbClr val="002060"/>
              </a:solidFill>
              <a:latin typeface="Gill Sans Nova" panose="020B0602020104020203" pitchFamily="34" charset="0"/>
            </a:rPr>
            <a:t>2. Tsunami </a:t>
          </a:r>
          <a:r>
            <a:rPr lang="en-IN" sz="2400" b="1" kern="1200" dirty="0">
              <a:solidFill>
                <a:srgbClr val="002060"/>
              </a:solidFill>
              <a:latin typeface="Gill Sans Nova" panose="020B0602020104020203" pitchFamily="34" charset="0"/>
            </a:rPr>
            <a:t>Detection, Analysis and Forecasting : </a:t>
          </a:r>
          <a:r>
            <a:rPr lang="en-US" sz="1600" b="1" kern="1200" dirty="0">
              <a:solidFill>
                <a:schemeClr val="tx1"/>
              </a:solidFill>
              <a:latin typeface="Gill Sans Nova" panose="020B0602020104020203" pitchFamily="34" charset="0"/>
            </a:rPr>
            <a:t>Expand existing, and deploy new observing technologies and warning systems </a:t>
          </a:r>
          <a:endParaRPr lang="en-IN" sz="1600" b="1" kern="1200" dirty="0">
            <a:solidFill>
              <a:srgbClr val="FFFF00"/>
            </a:solidFill>
            <a:latin typeface="Gill Sans Nova" panose="020B0602020104020203" pitchFamily="34" charset="0"/>
          </a:endParaRPr>
        </a:p>
      </dsp:txBody>
      <dsp:txXfrm rot="10800000">
        <a:off x="1630691" y="797024"/>
        <a:ext cx="9421013" cy="762166"/>
      </dsp:txXfrm>
    </dsp:sp>
    <dsp:sp modelId="{2115A817-EE4B-45D9-BBF1-F1F727EEA40C}">
      <dsp:nvSpPr>
        <dsp:cNvPr id="0" name=""/>
        <dsp:cNvSpPr/>
      </dsp:nvSpPr>
      <dsp:spPr>
        <a:xfrm>
          <a:off x="964938" y="857787"/>
          <a:ext cx="708008" cy="70631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87186-65C9-467C-9181-846F05E15AED}">
      <dsp:nvSpPr>
        <dsp:cNvPr id="0" name=""/>
        <dsp:cNvSpPr/>
      </dsp:nvSpPr>
      <dsp:spPr>
        <a:xfrm rot="10800000">
          <a:off x="689813" y="1782480"/>
          <a:ext cx="10610949" cy="743437"/>
        </a:xfrm>
        <a:prstGeom prst="homePlate">
          <a:avLst/>
        </a:prstGeom>
        <a:no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26" tIns="91440" rIns="170688" bIns="91440" numCol="1" spcCol="1270" anchor="ctr" anchorCtr="0">
          <a:noAutofit/>
        </a:bodyPr>
        <a:lstStyle/>
        <a:p>
          <a:pPr marL="446088" lvl="0" indent="-446088" algn="just" defTabSz="1066800">
            <a:lnSpc>
              <a:spcPct val="90000"/>
            </a:lnSpc>
            <a:spcBef>
              <a:spcPct val="0"/>
            </a:spcBef>
            <a:spcAft>
              <a:spcPct val="35000"/>
            </a:spcAft>
            <a:buFont typeface="+mj-lt"/>
            <a:buNone/>
          </a:pPr>
          <a:r>
            <a:rPr lang="en-US" sz="2400" b="1" kern="1200" dirty="0">
              <a:solidFill>
                <a:srgbClr val="002060"/>
              </a:solidFill>
              <a:latin typeface="Gill Sans Nova" panose="020B0602020104020203" pitchFamily="34" charset="0"/>
              <a:ea typeface="+mn-ea"/>
              <a:cs typeface="+mn-cs"/>
            </a:rPr>
            <a:t>3. Warning, </a:t>
          </a:r>
          <a:r>
            <a:rPr lang="en-IN" sz="2400" b="1" kern="1200" dirty="0">
              <a:solidFill>
                <a:srgbClr val="002060"/>
              </a:solidFill>
              <a:latin typeface="Gill Sans Nova" panose="020B0602020104020203" pitchFamily="34" charset="0"/>
              <a:ea typeface="+mn-ea"/>
              <a:cs typeface="+mn-cs"/>
            </a:rPr>
            <a:t>Dissemination and Communication : </a:t>
          </a:r>
          <a:r>
            <a:rPr lang="en-US" sz="1600" b="1" kern="1200" dirty="0">
              <a:solidFill>
                <a:schemeClr val="tx1"/>
              </a:solidFill>
              <a:latin typeface="Gill Sans Nova" panose="020B0602020104020203" pitchFamily="34" charset="0"/>
            </a:rPr>
            <a:t>Access to data, tools, communication platforms, protocols and training to effectively warn coastal and maritime communities</a:t>
          </a:r>
          <a:endParaRPr lang="en-IN" sz="1600" b="1" kern="1200" dirty="0">
            <a:solidFill>
              <a:srgbClr val="FFFF00"/>
            </a:solidFill>
            <a:latin typeface="Gill Sans Nova" panose="020B0602020104020203" pitchFamily="34" charset="0"/>
            <a:ea typeface="+mn-ea"/>
            <a:cs typeface="+mn-cs"/>
          </a:endParaRPr>
        </a:p>
      </dsp:txBody>
      <dsp:txXfrm rot="10800000">
        <a:off x="875672" y="1782480"/>
        <a:ext cx="10425090" cy="743437"/>
      </dsp:txXfrm>
    </dsp:sp>
    <dsp:sp modelId="{A1D27DE8-288B-4B45-88EC-6583E39A44C3}">
      <dsp:nvSpPr>
        <dsp:cNvPr id="0" name=""/>
        <dsp:cNvSpPr/>
      </dsp:nvSpPr>
      <dsp:spPr>
        <a:xfrm>
          <a:off x="309997" y="1791763"/>
          <a:ext cx="709512" cy="6779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0ED4D8-01F7-429F-99AE-1804166EA4D6}">
      <dsp:nvSpPr>
        <dsp:cNvPr id="0" name=""/>
        <dsp:cNvSpPr/>
      </dsp:nvSpPr>
      <dsp:spPr>
        <a:xfrm rot="10800000">
          <a:off x="1536558" y="2712795"/>
          <a:ext cx="9920478" cy="640554"/>
        </a:xfrm>
        <a:prstGeom prst="homePlate">
          <a:avLst/>
        </a:prstGeom>
        <a:no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26" tIns="91440" rIns="170688" bIns="91440" numCol="1" spcCol="1270" anchor="ctr" anchorCtr="0">
          <a:noAutofit/>
        </a:bodyPr>
        <a:lstStyle/>
        <a:p>
          <a:pPr marL="360363" lvl="0" indent="-360363" algn="just" defTabSz="1066800">
            <a:lnSpc>
              <a:spcPct val="90000"/>
            </a:lnSpc>
            <a:spcBef>
              <a:spcPct val="0"/>
            </a:spcBef>
            <a:spcAft>
              <a:spcPct val="35000"/>
            </a:spcAft>
            <a:buNone/>
          </a:pPr>
          <a:r>
            <a:rPr lang="en-US" sz="2400" b="1" kern="1200" dirty="0">
              <a:solidFill>
                <a:srgbClr val="002060"/>
              </a:solidFill>
              <a:latin typeface="Gill Sans Nova" panose="020B0602020104020203" pitchFamily="34" charset="0"/>
            </a:rPr>
            <a:t>4. </a:t>
          </a:r>
          <a:r>
            <a:rPr lang="en-US" sz="2400" b="1" kern="1200" dirty="0">
              <a:solidFill>
                <a:srgbClr val="002060"/>
              </a:solidFill>
              <a:latin typeface="Gill Sans Nova" panose="020B0602020104020203" pitchFamily="34" charset="0"/>
              <a:ea typeface="+mn-ea"/>
              <a:cs typeface="+mn-cs"/>
            </a:rPr>
            <a:t>Preparedness and Response Capabilities : </a:t>
          </a:r>
          <a:r>
            <a:rPr lang="en-US" sz="1600" b="1" kern="1200" dirty="0">
              <a:solidFill>
                <a:schemeClr val="tx1"/>
              </a:solidFill>
              <a:latin typeface="Gill Sans Nova" panose="020B0602020104020203" pitchFamily="34" charset="0"/>
            </a:rPr>
            <a:t>To build tsunami-resilient communities</a:t>
          </a:r>
          <a:r>
            <a:rPr lang="en-US" sz="1600" b="1" kern="1200" dirty="0">
              <a:solidFill>
                <a:srgbClr val="FFFF00"/>
              </a:solidFill>
              <a:latin typeface="Gill Sans Nova" panose="020B0602020104020203" pitchFamily="34" charset="0"/>
              <a:ea typeface="+mn-ea"/>
              <a:cs typeface="+mn-cs"/>
            </a:rPr>
            <a:t>  </a:t>
          </a:r>
        </a:p>
      </dsp:txBody>
      <dsp:txXfrm rot="10800000">
        <a:off x="1696696" y="2712795"/>
        <a:ext cx="9760340" cy="640554"/>
      </dsp:txXfrm>
    </dsp:sp>
    <dsp:sp modelId="{E2C28E37-9CE2-4061-8C66-8C95E6AA3CC0}">
      <dsp:nvSpPr>
        <dsp:cNvPr id="0" name=""/>
        <dsp:cNvSpPr/>
      </dsp:nvSpPr>
      <dsp:spPr>
        <a:xfrm>
          <a:off x="1126956" y="2690915"/>
          <a:ext cx="716205" cy="71798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CAA5F-A6A5-44D5-83FC-DCE4B1FD764F}">
      <dsp:nvSpPr>
        <dsp:cNvPr id="0" name=""/>
        <dsp:cNvSpPr/>
      </dsp:nvSpPr>
      <dsp:spPr>
        <a:xfrm rot="10800000">
          <a:off x="1113803" y="3506629"/>
          <a:ext cx="9598139" cy="625392"/>
        </a:xfrm>
        <a:prstGeom prst="homePlate">
          <a:avLst/>
        </a:prstGeom>
        <a:no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26" tIns="91440" rIns="170688" bIns="91440" numCol="1" spcCol="1270" anchor="ctr" anchorCtr="0">
          <a:noAutofit/>
        </a:bodyPr>
        <a:lstStyle/>
        <a:p>
          <a:pPr marL="360363" lvl="0" indent="-360363" algn="just" defTabSz="1066800">
            <a:lnSpc>
              <a:spcPct val="90000"/>
            </a:lnSpc>
            <a:spcBef>
              <a:spcPct val="0"/>
            </a:spcBef>
            <a:spcAft>
              <a:spcPct val="35000"/>
            </a:spcAft>
            <a:buNone/>
          </a:pPr>
          <a:r>
            <a:rPr lang="en-US" sz="2400" b="1" kern="1200" dirty="0">
              <a:solidFill>
                <a:srgbClr val="002060"/>
              </a:solidFill>
              <a:latin typeface="Gill Sans Nova" panose="020B0602020104020203" pitchFamily="34" charset="0"/>
            </a:rPr>
            <a:t> 5. Capacity Development : </a:t>
          </a:r>
          <a:r>
            <a:rPr lang="en-US" sz="1600" b="1" kern="1200" dirty="0">
              <a:solidFill>
                <a:schemeClr val="tx1"/>
              </a:solidFill>
              <a:latin typeface="Gill Sans Nova" panose="020B0602020104020203" pitchFamily="34" charset="0"/>
            </a:rPr>
            <a:t>SIDS and LDCs, Multi-hazard Framework, Underpinning elements</a:t>
          </a:r>
        </a:p>
      </dsp:txBody>
      <dsp:txXfrm rot="10800000">
        <a:off x="1270151" y="3506629"/>
        <a:ext cx="9441791" cy="625392"/>
      </dsp:txXfrm>
    </dsp:sp>
    <dsp:sp modelId="{AD001730-5AE7-4DC0-B970-44A2D43600A1}">
      <dsp:nvSpPr>
        <dsp:cNvPr id="0" name=""/>
        <dsp:cNvSpPr/>
      </dsp:nvSpPr>
      <dsp:spPr>
        <a:xfrm>
          <a:off x="590129" y="3466347"/>
          <a:ext cx="716157" cy="69112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68E96-C579-4F0C-A9C2-3FA004934E8F}">
      <dsp:nvSpPr>
        <dsp:cNvPr id="0" name=""/>
        <dsp:cNvSpPr/>
      </dsp:nvSpPr>
      <dsp:spPr>
        <a:xfrm rot="10800000">
          <a:off x="1878202" y="4345855"/>
          <a:ext cx="7709597" cy="477413"/>
        </a:xfrm>
        <a:prstGeom prst="homePlate">
          <a:avLst/>
        </a:prstGeom>
        <a:no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26" tIns="91440" rIns="170688" bIns="91440" numCol="1" spcCol="1270" anchor="ctr" anchorCtr="0">
          <a:noAutofit/>
        </a:bodyPr>
        <a:lstStyle/>
        <a:p>
          <a:pPr marL="360363" lvl="0" indent="-360363" algn="just" defTabSz="1066800">
            <a:lnSpc>
              <a:spcPct val="90000"/>
            </a:lnSpc>
            <a:spcBef>
              <a:spcPct val="0"/>
            </a:spcBef>
            <a:spcAft>
              <a:spcPct val="35000"/>
            </a:spcAft>
            <a:buNone/>
          </a:pPr>
          <a:r>
            <a:rPr lang="en-US" sz="2400" b="1" kern="1200" dirty="0">
              <a:solidFill>
                <a:srgbClr val="002060"/>
              </a:solidFill>
              <a:latin typeface="Gill Sans Nova" panose="020B0602020104020203" pitchFamily="34" charset="0"/>
            </a:rPr>
            <a:t> 6. Governance and Pathways to Implementation</a:t>
          </a:r>
        </a:p>
      </dsp:txBody>
      <dsp:txXfrm rot="10800000">
        <a:off x="1997555" y="4345855"/>
        <a:ext cx="7590244" cy="477413"/>
      </dsp:txXfrm>
    </dsp:sp>
    <dsp:sp modelId="{B72BF655-A5F2-4C01-9329-715248B98D02}">
      <dsp:nvSpPr>
        <dsp:cNvPr id="0" name=""/>
        <dsp:cNvSpPr/>
      </dsp:nvSpPr>
      <dsp:spPr>
        <a:xfrm>
          <a:off x="1321111" y="4139680"/>
          <a:ext cx="693218" cy="68358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628C3-85B9-45C5-A095-D6EEC25566DA}" type="datetimeFigureOut">
              <a:rPr lang="en-IN" smtClean="0"/>
              <a:t>26-03-2024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C7EA1-CE70-4A50-A510-B6B007E3ED66}" type="slidenum">
              <a:rPr lang="en-IN" smtClean="0"/>
              <a:t>‹#›</a:t>
            </a:fld>
            <a:endParaRPr lang="en-IN"/>
          </a:p>
        </p:txBody>
      </p:sp>
    </p:spTree>
    <p:extLst>
      <p:ext uri="{BB962C8B-B14F-4D97-AF65-F5344CB8AC3E}">
        <p14:creationId xmlns:p14="http://schemas.microsoft.com/office/powerpoint/2010/main" val="68207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1</a:t>
            </a:fld>
            <a:endParaRPr lang="en-IN"/>
          </a:p>
        </p:txBody>
      </p:sp>
    </p:spTree>
    <p:extLst>
      <p:ext uri="{BB962C8B-B14F-4D97-AF65-F5344CB8AC3E}">
        <p14:creationId xmlns:p14="http://schemas.microsoft.com/office/powerpoint/2010/main" val="299829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10</a:t>
            </a:fld>
            <a:endParaRPr lang="en-IN"/>
          </a:p>
        </p:txBody>
      </p:sp>
    </p:spTree>
    <p:extLst>
      <p:ext uri="{BB962C8B-B14F-4D97-AF65-F5344CB8AC3E}">
        <p14:creationId xmlns:p14="http://schemas.microsoft.com/office/powerpoint/2010/main" val="198727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650D4-50CC-B6C3-4AC8-336CE3573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63C1A-01F7-2B00-68E7-B71590BE6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298F1-2C4A-D6D2-1258-D8356C83CE6B}"/>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A39774B9-2332-64AA-847C-14DBA68E2794}"/>
              </a:ext>
            </a:extLst>
          </p:cNvPr>
          <p:cNvSpPr>
            <a:spLocks noGrp="1"/>
          </p:cNvSpPr>
          <p:nvPr>
            <p:ph type="sldNum" sz="quarter" idx="5"/>
          </p:nvPr>
        </p:nvSpPr>
        <p:spPr/>
        <p:txBody>
          <a:bodyPr/>
          <a:lstStyle/>
          <a:p>
            <a:fld id="{B4A3C2ED-81C3-4BC2-993A-DC190D79F8C8}" type="slidenum">
              <a:rPr lang="en-IN" smtClean="0"/>
              <a:t>11</a:t>
            </a:fld>
            <a:endParaRPr lang="en-IN"/>
          </a:p>
        </p:txBody>
      </p:sp>
    </p:spTree>
    <p:extLst>
      <p:ext uri="{BB962C8B-B14F-4D97-AF65-F5344CB8AC3E}">
        <p14:creationId xmlns:p14="http://schemas.microsoft.com/office/powerpoint/2010/main" val="377661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6879-C8F8-478D-BBC2-AB4644AB5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47659-2DAF-8515-6105-2D15346E9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7FF6C-9C54-2BB7-64B6-4BE44AE34EBD}"/>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EFFA3413-DB12-9B6A-ED52-476B9FC07B1A}"/>
              </a:ext>
            </a:extLst>
          </p:cNvPr>
          <p:cNvSpPr>
            <a:spLocks noGrp="1"/>
          </p:cNvSpPr>
          <p:nvPr>
            <p:ph type="sldNum" sz="quarter" idx="5"/>
          </p:nvPr>
        </p:nvSpPr>
        <p:spPr/>
        <p:txBody>
          <a:bodyPr/>
          <a:lstStyle/>
          <a:p>
            <a:fld id="{B4A3C2ED-81C3-4BC2-993A-DC190D79F8C8}" type="slidenum">
              <a:rPr lang="en-IN" smtClean="0"/>
              <a:t>12</a:t>
            </a:fld>
            <a:endParaRPr lang="en-IN"/>
          </a:p>
        </p:txBody>
      </p:sp>
    </p:spTree>
    <p:extLst>
      <p:ext uri="{BB962C8B-B14F-4D97-AF65-F5344CB8AC3E}">
        <p14:creationId xmlns:p14="http://schemas.microsoft.com/office/powerpoint/2010/main" val="298908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6879-C8F8-478D-BBC2-AB4644AB5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47659-2DAF-8515-6105-2D15346E9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7FF6C-9C54-2BB7-64B6-4BE44AE34EBD}"/>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EFFA3413-DB12-9B6A-ED52-476B9FC07B1A}"/>
              </a:ext>
            </a:extLst>
          </p:cNvPr>
          <p:cNvSpPr>
            <a:spLocks noGrp="1"/>
          </p:cNvSpPr>
          <p:nvPr>
            <p:ph type="sldNum" sz="quarter" idx="5"/>
          </p:nvPr>
        </p:nvSpPr>
        <p:spPr/>
        <p:txBody>
          <a:bodyPr/>
          <a:lstStyle/>
          <a:p>
            <a:fld id="{B4A3C2ED-81C3-4BC2-993A-DC190D79F8C8}" type="slidenum">
              <a:rPr lang="en-IN" smtClean="0"/>
              <a:t>13</a:t>
            </a:fld>
            <a:endParaRPr lang="en-IN"/>
          </a:p>
        </p:txBody>
      </p:sp>
    </p:spTree>
    <p:extLst>
      <p:ext uri="{BB962C8B-B14F-4D97-AF65-F5344CB8AC3E}">
        <p14:creationId xmlns:p14="http://schemas.microsoft.com/office/powerpoint/2010/main" val="43677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6879-C8F8-478D-BBC2-AB4644AB5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47659-2DAF-8515-6105-2D15346E9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7FF6C-9C54-2BB7-64B6-4BE44AE34EBD}"/>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EFFA3413-DB12-9B6A-ED52-476B9FC07B1A}"/>
              </a:ext>
            </a:extLst>
          </p:cNvPr>
          <p:cNvSpPr>
            <a:spLocks noGrp="1"/>
          </p:cNvSpPr>
          <p:nvPr>
            <p:ph type="sldNum" sz="quarter" idx="5"/>
          </p:nvPr>
        </p:nvSpPr>
        <p:spPr/>
        <p:txBody>
          <a:bodyPr/>
          <a:lstStyle/>
          <a:p>
            <a:fld id="{B4A3C2ED-81C3-4BC2-993A-DC190D79F8C8}" type="slidenum">
              <a:rPr lang="en-IN" smtClean="0"/>
              <a:t>14</a:t>
            </a:fld>
            <a:endParaRPr lang="en-IN"/>
          </a:p>
        </p:txBody>
      </p:sp>
    </p:spTree>
    <p:extLst>
      <p:ext uri="{BB962C8B-B14F-4D97-AF65-F5344CB8AC3E}">
        <p14:creationId xmlns:p14="http://schemas.microsoft.com/office/powerpoint/2010/main" val="355293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6879-C8F8-478D-BBC2-AB4644AB5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47659-2DAF-8515-6105-2D15346E9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7FF6C-9C54-2BB7-64B6-4BE44AE34EBD}"/>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EFFA3413-DB12-9B6A-ED52-476B9FC07B1A}"/>
              </a:ext>
            </a:extLst>
          </p:cNvPr>
          <p:cNvSpPr>
            <a:spLocks noGrp="1"/>
          </p:cNvSpPr>
          <p:nvPr>
            <p:ph type="sldNum" sz="quarter" idx="5"/>
          </p:nvPr>
        </p:nvSpPr>
        <p:spPr/>
        <p:txBody>
          <a:bodyPr/>
          <a:lstStyle/>
          <a:p>
            <a:fld id="{B4A3C2ED-81C3-4BC2-993A-DC190D79F8C8}" type="slidenum">
              <a:rPr lang="en-IN" smtClean="0"/>
              <a:t>15</a:t>
            </a:fld>
            <a:endParaRPr lang="en-IN"/>
          </a:p>
        </p:txBody>
      </p:sp>
    </p:spTree>
    <p:extLst>
      <p:ext uri="{BB962C8B-B14F-4D97-AF65-F5344CB8AC3E}">
        <p14:creationId xmlns:p14="http://schemas.microsoft.com/office/powerpoint/2010/main" val="10699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4158-A793-7F01-240E-DC9B3CBF9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E4B09-C1E4-49E0-8793-7C3B323F1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F2548-886A-1143-C11B-14B7F3314CED}"/>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21C4713E-4662-BD1A-DBF9-BFDC1A4FE1AA}"/>
              </a:ext>
            </a:extLst>
          </p:cNvPr>
          <p:cNvSpPr>
            <a:spLocks noGrp="1"/>
          </p:cNvSpPr>
          <p:nvPr>
            <p:ph type="sldNum" sz="quarter" idx="5"/>
          </p:nvPr>
        </p:nvSpPr>
        <p:spPr/>
        <p:txBody>
          <a:bodyPr/>
          <a:lstStyle/>
          <a:p>
            <a:fld id="{B4A3C2ED-81C3-4BC2-993A-DC190D79F8C8}" type="slidenum">
              <a:rPr lang="en-IN" smtClean="0"/>
              <a:t>16</a:t>
            </a:fld>
            <a:endParaRPr lang="en-IN"/>
          </a:p>
        </p:txBody>
      </p:sp>
    </p:spTree>
    <p:extLst>
      <p:ext uri="{BB962C8B-B14F-4D97-AF65-F5344CB8AC3E}">
        <p14:creationId xmlns:p14="http://schemas.microsoft.com/office/powerpoint/2010/main" val="209101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44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146B0-CBEA-95CA-7319-4C815D0A3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57B6B-B51F-152D-DE2C-AF244D0FF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09879-A439-0599-32C9-FF325BD574E1}"/>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53319193-4555-EEA6-EBF6-945E8869BDBF}"/>
              </a:ext>
            </a:extLst>
          </p:cNvPr>
          <p:cNvSpPr>
            <a:spLocks noGrp="1"/>
          </p:cNvSpPr>
          <p:nvPr>
            <p:ph type="sldNum" sz="quarter" idx="5"/>
          </p:nvPr>
        </p:nvSpPr>
        <p:spPr/>
        <p:txBody>
          <a:bodyPr/>
          <a:lstStyle/>
          <a:p>
            <a:fld id="{B4A3C2ED-81C3-4BC2-993A-DC190D79F8C8}" type="slidenum">
              <a:rPr lang="en-IN" smtClean="0"/>
              <a:t>2</a:t>
            </a:fld>
            <a:endParaRPr lang="en-IN"/>
          </a:p>
        </p:txBody>
      </p:sp>
    </p:spTree>
    <p:extLst>
      <p:ext uri="{BB962C8B-B14F-4D97-AF65-F5344CB8AC3E}">
        <p14:creationId xmlns:p14="http://schemas.microsoft.com/office/powerpoint/2010/main" val="85707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3</a:t>
            </a:fld>
            <a:endParaRPr lang="en-IN"/>
          </a:p>
        </p:txBody>
      </p:sp>
    </p:spTree>
    <p:extLst>
      <p:ext uri="{BB962C8B-B14F-4D97-AF65-F5344CB8AC3E}">
        <p14:creationId xmlns:p14="http://schemas.microsoft.com/office/powerpoint/2010/main" val="133587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4</a:t>
            </a:fld>
            <a:endParaRPr lang="en-IN"/>
          </a:p>
        </p:txBody>
      </p:sp>
    </p:spTree>
    <p:extLst>
      <p:ext uri="{BB962C8B-B14F-4D97-AF65-F5344CB8AC3E}">
        <p14:creationId xmlns:p14="http://schemas.microsoft.com/office/powerpoint/2010/main" val="387070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5</a:t>
            </a:fld>
            <a:endParaRPr lang="en-IN"/>
          </a:p>
        </p:txBody>
      </p:sp>
    </p:spTree>
    <p:extLst>
      <p:ext uri="{BB962C8B-B14F-4D97-AF65-F5344CB8AC3E}">
        <p14:creationId xmlns:p14="http://schemas.microsoft.com/office/powerpoint/2010/main" val="386348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D1245-3D97-3CA1-063B-0D7F17387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F6DF9-643B-2053-D6E4-24B23FC90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02EB7-2B5B-C1EB-51D3-9707542DEAFD}"/>
              </a:ext>
            </a:extLst>
          </p:cNvPr>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a:extLst>
              <a:ext uri="{FF2B5EF4-FFF2-40B4-BE49-F238E27FC236}">
                <a16:creationId xmlns:a16="http://schemas.microsoft.com/office/drawing/2014/main" id="{775D024E-5F85-48E4-A166-920150E826D4}"/>
              </a:ext>
            </a:extLst>
          </p:cNvPr>
          <p:cNvSpPr>
            <a:spLocks noGrp="1"/>
          </p:cNvSpPr>
          <p:nvPr>
            <p:ph type="sldNum" sz="quarter" idx="5"/>
          </p:nvPr>
        </p:nvSpPr>
        <p:spPr/>
        <p:txBody>
          <a:bodyPr/>
          <a:lstStyle/>
          <a:p>
            <a:fld id="{B4A3C2ED-81C3-4BC2-993A-DC190D79F8C8}" type="slidenum">
              <a:rPr lang="en-IN" smtClean="0"/>
              <a:t>6</a:t>
            </a:fld>
            <a:endParaRPr lang="en-IN"/>
          </a:p>
        </p:txBody>
      </p:sp>
    </p:spTree>
    <p:extLst>
      <p:ext uri="{BB962C8B-B14F-4D97-AF65-F5344CB8AC3E}">
        <p14:creationId xmlns:p14="http://schemas.microsoft.com/office/powerpoint/2010/main" val="60551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7</a:t>
            </a:fld>
            <a:endParaRPr lang="en-IN"/>
          </a:p>
        </p:txBody>
      </p:sp>
    </p:spTree>
    <p:extLst>
      <p:ext uri="{BB962C8B-B14F-4D97-AF65-F5344CB8AC3E}">
        <p14:creationId xmlns:p14="http://schemas.microsoft.com/office/powerpoint/2010/main" val="408311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8</a:t>
            </a:fld>
            <a:endParaRPr lang="en-IN"/>
          </a:p>
        </p:txBody>
      </p:sp>
    </p:spTree>
    <p:extLst>
      <p:ext uri="{BB962C8B-B14F-4D97-AF65-F5344CB8AC3E}">
        <p14:creationId xmlns:p14="http://schemas.microsoft.com/office/powerpoint/2010/main" val="206610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41C7EA1-CE70-4A50-A510-B6B007E3ED66}" type="slidenum">
              <a:rPr lang="en-IN" smtClean="0"/>
              <a:t>9</a:t>
            </a:fld>
            <a:endParaRPr lang="en-IN"/>
          </a:p>
        </p:txBody>
      </p:sp>
    </p:spTree>
    <p:extLst>
      <p:ext uri="{BB962C8B-B14F-4D97-AF65-F5344CB8AC3E}">
        <p14:creationId xmlns:p14="http://schemas.microsoft.com/office/powerpoint/2010/main" val="247843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26-03-2024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26-03-2024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12246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26-03-2024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98269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5FE099E-88DB-3542-BB15-6C5BD3B98F7D}"/>
              </a:ext>
            </a:extLst>
          </p:cNvPr>
          <p:cNvSpPr>
            <a:spLocks noGrp="1"/>
          </p:cNvSpPr>
          <p:nvPr>
            <p:ph type="pic" sz="quarter" idx="11"/>
          </p:nvPr>
        </p:nvSpPr>
        <p:spPr>
          <a:xfrm>
            <a:off x="4568078" y="15168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4" name="Picture Placeholder 4">
            <a:extLst>
              <a:ext uri="{FF2B5EF4-FFF2-40B4-BE49-F238E27FC236}">
                <a16:creationId xmlns:a16="http://schemas.microsoft.com/office/drawing/2014/main" id="{E8921EC6-6B3D-E343-B001-CE8B5596E64D}"/>
              </a:ext>
            </a:extLst>
          </p:cNvPr>
          <p:cNvSpPr>
            <a:spLocks noGrp="1"/>
          </p:cNvSpPr>
          <p:nvPr>
            <p:ph type="pic" sz="quarter" idx="12"/>
          </p:nvPr>
        </p:nvSpPr>
        <p:spPr>
          <a:xfrm>
            <a:off x="2804002"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5" name="Picture Placeholder 4">
            <a:extLst>
              <a:ext uri="{FF2B5EF4-FFF2-40B4-BE49-F238E27FC236}">
                <a16:creationId xmlns:a16="http://schemas.microsoft.com/office/drawing/2014/main" id="{0A4C0A95-D732-AE45-83CA-B7A084FB487E}"/>
              </a:ext>
            </a:extLst>
          </p:cNvPr>
          <p:cNvSpPr>
            <a:spLocks noGrp="1"/>
          </p:cNvSpPr>
          <p:nvPr>
            <p:ph type="pic" sz="quarter" idx="13"/>
          </p:nvPr>
        </p:nvSpPr>
        <p:spPr>
          <a:xfrm>
            <a:off x="6680313"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6" name="Picture Placeholder 4">
            <a:extLst>
              <a:ext uri="{FF2B5EF4-FFF2-40B4-BE49-F238E27FC236}">
                <a16:creationId xmlns:a16="http://schemas.microsoft.com/office/drawing/2014/main" id="{225FC4A0-EA86-174E-80BF-B0C64A2AC778}"/>
              </a:ext>
            </a:extLst>
          </p:cNvPr>
          <p:cNvSpPr>
            <a:spLocks noGrp="1"/>
          </p:cNvSpPr>
          <p:nvPr>
            <p:ph type="pic" sz="quarter" idx="14"/>
          </p:nvPr>
        </p:nvSpPr>
        <p:spPr>
          <a:xfrm>
            <a:off x="2804002"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7" name="Picture Placeholder 4">
            <a:extLst>
              <a:ext uri="{FF2B5EF4-FFF2-40B4-BE49-F238E27FC236}">
                <a16:creationId xmlns:a16="http://schemas.microsoft.com/office/drawing/2014/main" id="{B773B40E-3248-D443-85D7-3CF9B96E2B25}"/>
              </a:ext>
            </a:extLst>
          </p:cNvPr>
          <p:cNvSpPr>
            <a:spLocks noGrp="1"/>
          </p:cNvSpPr>
          <p:nvPr>
            <p:ph type="pic" sz="quarter" idx="15"/>
          </p:nvPr>
        </p:nvSpPr>
        <p:spPr>
          <a:xfrm>
            <a:off x="6680313"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8" name="Picture Placeholder 4">
            <a:extLst>
              <a:ext uri="{FF2B5EF4-FFF2-40B4-BE49-F238E27FC236}">
                <a16:creationId xmlns:a16="http://schemas.microsoft.com/office/drawing/2014/main" id="{32D22F9A-533F-0B49-8C77-099A702450B7}"/>
              </a:ext>
            </a:extLst>
          </p:cNvPr>
          <p:cNvSpPr>
            <a:spLocks noGrp="1"/>
          </p:cNvSpPr>
          <p:nvPr>
            <p:ph type="pic" sz="quarter" idx="17"/>
          </p:nvPr>
        </p:nvSpPr>
        <p:spPr>
          <a:xfrm>
            <a:off x="6680313"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9" name="Picture Placeholder 4">
            <a:extLst>
              <a:ext uri="{FF2B5EF4-FFF2-40B4-BE49-F238E27FC236}">
                <a16:creationId xmlns:a16="http://schemas.microsoft.com/office/drawing/2014/main" id="{9FA9F395-3C47-2D45-AE6C-16E8184A065A}"/>
              </a:ext>
            </a:extLst>
          </p:cNvPr>
          <p:cNvSpPr>
            <a:spLocks noGrp="1"/>
          </p:cNvSpPr>
          <p:nvPr>
            <p:ph type="pic" sz="quarter" idx="18"/>
          </p:nvPr>
        </p:nvSpPr>
        <p:spPr>
          <a:xfrm>
            <a:off x="2804002"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0" name="Picture Placeholder 4">
            <a:extLst>
              <a:ext uri="{FF2B5EF4-FFF2-40B4-BE49-F238E27FC236}">
                <a16:creationId xmlns:a16="http://schemas.microsoft.com/office/drawing/2014/main" id="{C7625114-8843-4E67-B926-346F19C1CE66}"/>
              </a:ext>
            </a:extLst>
          </p:cNvPr>
          <p:cNvSpPr>
            <a:spLocks noGrp="1"/>
          </p:cNvSpPr>
          <p:nvPr>
            <p:ph type="pic" sz="quarter" idx="19"/>
          </p:nvPr>
        </p:nvSpPr>
        <p:spPr>
          <a:xfrm>
            <a:off x="2804002" y="5951250"/>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1" name="Picture Placeholder 4">
            <a:extLst>
              <a:ext uri="{FF2B5EF4-FFF2-40B4-BE49-F238E27FC236}">
                <a16:creationId xmlns:a16="http://schemas.microsoft.com/office/drawing/2014/main" id="{304C1925-08AE-4466-A485-0FEBCC72985D}"/>
              </a:ext>
            </a:extLst>
          </p:cNvPr>
          <p:cNvSpPr>
            <a:spLocks noGrp="1"/>
          </p:cNvSpPr>
          <p:nvPr>
            <p:ph type="pic" sz="quarter" idx="20"/>
          </p:nvPr>
        </p:nvSpPr>
        <p:spPr>
          <a:xfrm>
            <a:off x="6680313" y="5984668"/>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Tree>
    <p:extLst>
      <p:ext uri="{BB962C8B-B14F-4D97-AF65-F5344CB8AC3E}">
        <p14:creationId xmlns:p14="http://schemas.microsoft.com/office/powerpoint/2010/main" val="148306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2980" y="33090"/>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26-03-2024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320280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EDFE88-AC5D-4CB8-A329-9EEF8D5D4959}" type="datetimeFigureOut">
              <a:rPr lang="en-IN" smtClean="0"/>
              <a:t>26-03-2024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8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EDFE88-AC5D-4CB8-A329-9EEF8D5D4959}" type="datetimeFigureOut">
              <a:rPr lang="en-IN" smtClean="0"/>
              <a:t>26-03-2024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402326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EDFE88-AC5D-4CB8-A329-9EEF8D5D4959}" type="datetimeFigureOut">
              <a:rPr lang="en-IN" smtClean="0"/>
              <a:t>26-03-2024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218420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EDFE88-AC5D-4CB8-A329-9EEF8D5D4959}" type="datetimeFigureOut">
              <a:rPr lang="en-IN" smtClean="0"/>
              <a:t>26-03-2024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408331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DFE88-AC5D-4CB8-A329-9EEF8D5D4959}" type="datetimeFigureOut">
              <a:rPr lang="en-IN" smtClean="0"/>
              <a:t>26-03-2024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148432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EDFE88-AC5D-4CB8-A329-9EEF8D5D4959}" type="datetimeFigureOut">
              <a:rPr lang="en-IN" smtClean="0"/>
              <a:t>26-03-2024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D1DEB2-DB85-4CC9-A743-0CECB8FD464A}" type="slidenum">
              <a:rPr lang="en-IN" smtClean="0"/>
              <a:t>‹#›</a:t>
            </a:fld>
            <a:endParaRPr lang="en-IN"/>
          </a:p>
        </p:txBody>
      </p:sp>
    </p:spTree>
    <p:extLst>
      <p:ext uri="{BB962C8B-B14F-4D97-AF65-F5344CB8AC3E}">
        <p14:creationId xmlns:p14="http://schemas.microsoft.com/office/powerpoint/2010/main" val="4320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EDFE88-AC5D-4CB8-A329-9EEF8D5D4959}" type="datetimeFigureOut">
              <a:rPr lang="en-IN" smtClean="0"/>
              <a:t>26-03-2024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373947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91354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627841"/>
            <a:ext cx="10058400" cy="424125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EDFE88-AC5D-4CB8-A329-9EEF8D5D4959}" type="datetimeFigureOut">
              <a:rPr lang="en-IN" smtClean="0"/>
              <a:t>26-03-2024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D1DEB2-DB85-4CC9-A743-0CECB8FD464A}" type="slidenum">
              <a:rPr lang="en-IN" smtClean="0"/>
              <a:t>‹#›</a:t>
            </a:fld>
            <a:endParaRPr lang="en-IN"/>
          </a:p>
        </p:txBody>
      </p:sp>
      <p:cxnSp>
        <p:nvCxnSpPr>
          <p:cNvPr id="10" name="Straight Connector 9"/>
          <p:cNvCxnSpPr/>
          <p:nvPr/>
        </p:nvCxnSpPr>
        <p:spPr>
          <a:xfrm>
            <a:off x="1112520" y="141399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6822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xLarl5E59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xxLarl5E59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eanexpert.org/document/276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00" y="2228969"/>
            <a:ext cx="11922710" cy="1532064"/>
          </a:xfrm>
        </p:spPr>
        <p:txBody>
          <a:bodyPr>
            <a:noAutofit/>
          </a:bodyPr>
          <a:lstStyle/>
          <a:p>
            <a:pPr marL="471805" marR="520700" algn="ctr">
              <a:spcBef>
                <a:spcPts val="0"/>
              </a:spcBef>
              <a:spcAft>
                <a:spcPts val="600"/>
              </a:spcAft>
            </a:pPr>
            <a:r>
              <a:rPr lang="en-US" sz="3200" b="1" kern="0" cap="none" dirty="0">
                <a:latin typeface="Gill Sans Nova" panose="020B0602020104020203" pitchFamily="34" charset="0"/>
                <a:ea typeface="Arial" panose="020B0604020202020204" pitchFamily="34" charset="0"/>
              </a:rPr>
              <a:t>Ocean Decade Tsunami Programme </a:t>
            </a:r>
            <a:br>
              <a:rPr lang="en-US" sz="3200" b="1" kern="0" cap="none" dirty="0">
                <a:latin typeface="Gill Sans Nova" panose="020B0602020104020203" pitchFamily="34" charset="0"/>
                <a:ea typeface="Arial" panose="020B0604020202020204" pitchFamily="34" charset="0"/>
              </a:rPr>
            </a:br>
            <a:r>
              <a:rPr lang="en-US" sz="3200" b="1" kern="0" cap="none" dirty="0">
                <a:latin typeface="Gill Sans Nova" panose="020B0602020104020203" pitchFamily="34" charset="0"/>
                <a:ea typeface="Arial" panose="020B0604020202020204" pitchFamily="34" charset="0"/>
              </a:rPr>
              <a:t>Research, Development &amp; Implementation Plan</a:t>
            </a:r>
            <a:br>
              <a:rPr lang="en-US" sz="3200" b="1" kern="0" cap="none" dirty="0">
                <a:latin typeface="Gill Sans Nova" panose="020B0602020104020203" pitchFamily="34" charset="0"/>
                <a:ea typeface="Arial" panose="020B0604020202020204" pitchFamily="34" charset="0"/>
              </a:rPr>
            </a:br>
            <a:endParaRPr lang="en-US" sz="1600" cap="none" dirty="0">
              <a:latin typeface="Gill Sans Nova" panose="020B0602020104020203" pitchFamily="34" charset="0"/>
            </a:endParaRPr>
          </a:p>
        </p:txBody>
      </p:sp>
      <p:sp>
        <p:nvSpPr>
          <p:cNvPr id="5" name="TextBox 4">
            <a:extLst>
              <a:ext uri="{FF2B5EF4-FFF2-40B4-BE49-F238E27FC236}">
                <a16:creationId xmlns:a16="http://schemas.microsoft.com/office/drawing/2014/main" id="{061CE13F-0641-9225-3A96-7BEC0E3B47EF}"/>
              </a:ext>
            </a:extLst>
          </p:cNvPr>
          <p:cNvSpPr txBox="1"/>
          <p:nvPr/>
        </p:nvSpPr>
        <p:spPr>
          <a:xfrm>
            <a:off x="444685" y="5014140"/>
            <a:ext cx="11430369" cy="1169551"/>
          </a:xfrm>
          <a:prstGeom prst="rect">
            <a:avLst/>
          </a:prstGeom>
          <a:noFill/>
        </p:spPr>
        <p:txBody>
          <a:bodyPr wrap="square" lIns="91440" tIns="45720" rIns="91440" bIns="45720" anchor="t">
            <a:spAutoFit/>
          </a:bodyPr>
          <a:lstStyle/>
          <a:p>
            <a:pPr marL="471805" marR="520700" algn="ctr">
              <a:spcAft>
                <a:spcPts val="600"/>
              </a:spcAft>
            </a:pPr>
            <a:r>
              <a:rPr lang="en-US" sz="2000" b="1" kern="0" dirty="0">
                <a:latin typeface="Gill Sans Nova" panose="020B0602020104020203" pitchFamily="34" charset="0"/>
              </a:rPr>
              <a:t>Yutaka Hayashi</a:t>
            </a:r>
          </a:p>
          <a:p>
            <a:pPr marL="471805" marR="520700" algn="ctr">
              <a:spcAft>
                <a:spcPts val="600"/>
              </a:spcAft>
            </a:pPr>
            <a:r>
              <a:rPr lang="en-US" sz="2000" b="1" kern="0" dirty="0">
                <a:latin typeface="Gill Sans Nova" panose="020B0602020104020203" pitchFamily="34" charset="0"/>
              </a:rPr>
              <a:t>Ocean </a:t>
            </a:r>
            <a:r>
              <a:rPr lang="en-US" sz="2000" b="1" kern="0" dirty="0">
                <a:latin typeface="Gill Sans Nova" panose="020B0602020104020203" pitchFamily="34" charset="0"/>
                <a:ea typeface="Arial" panose="020B0604020202020204" pitchFamily="34" charset="0"/>
              </a:rPr>
              <a:t>Decade Tsunami Programme Scientific Committee</a:t>
            </a:r>
            <a:r>
              <a:rPr lang="en-US" sz="2000" b="1" kern="0" spc="-50" dirty="0">
                <a:latin typeface="Gill Sans Nova" panose="020B0602020104020203" pitchFamily="34" charset="0"/>
                <a:ea typeface="Arial" panose="020B0604020202020204" pitchFamily="34" charset="0"/>
              </a:rPr>
              <a:t>  (ODTP-SC)</a:t>
            </a:r>
          </a:p>
          <a:p>
            <a:pPr marL="471805" marR="520700" algn="ctr">
              <a:spcAft>
                <a:spcPts val="600"/>
              </a:spcAft>
            </a:pPr>
            <a:endParaRPr lang="en-US" sz="2000" b="1" kern="0" spc="-50" dirty="0">
              <a:latin typeface="Gill Sans Nova" panose="020B0602020104020203" pitchFamily="34" charset="0"/>
              <a:ea typeface="Arial" panose="020B0604020202020204" pitchFamily="34" charset="0"/>
            </a:endParaRPr>
          </a:p>
        </p:txBody>
      </p:sp>
      <p:pic>
        <p:nvPicPr>
          <p:cNvPr id="11" name="Content Placeholder 8" descr="Logo, company name&#10;&#10;Description automatically generated">
            <a:extLst>
              <a:ext uri="{FF2B5EF4-FFF2-40B4-BE49-F238E27FC236}">
                <a16:creationId xmlns:a16="http://schemas.microsoft.com/office/drawing/2014/main" id="{E14E0DAB-372B-7DF7-D8AF-AB8EF28C26C1}"/>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tretch>
            <a:fillRect/>
          </a:stretch>
        </p:blipFill>
        <p:spPr>
          <a:xfrm>
            <a:off x="597085" y="1090196"/>
            <a:ext cx="1447076" cy="1216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5A7853F7-111A-9CEC-2582-B9842EC617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566" b="9973"/>
          <a:stretch/>
        </p:blipFill>
        <p:spPr>
          <a:xfrm>
            <a:off x="10427978" y="1090196"/>
            <a:ext cx="1447076" cy="1138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4">
            <a:extLst>
              <a:ext uri="{FF2B5EF4-FFF2-40B4-BE49-F238E27FC236}">
                <a16:creationId xmlns:a16="http://schemas.microsoft.com/office/drawing/2014/main" id="{B0CA10B8-AEE9-F801-B47A-E43A3E9024E7}"/>
              </a:ext>
            </a:extLst>
          </p:cNvPr>
          <p:cNvSpPr txBox="1">
            <a:spLocks/>
          </p:cNvSpPr>
          <p:nvPr/>
        </p:nvSpPr>
        <p:spPr>
          <a:xfrm>
            <a:off x="8031480" y="0"/>
            <a:ext cx="4160520" cy="878380"/>
          </a:xfrm>
          <a:prstGeom prst="rect">
            <a:avLst/>
          </a:prstGeom>
        </p:spPr>
        <p:txBody>
          <a:bodyPr vert="horz" lIns="182832" tIns="91416" rIns="182832" bIns="91416" rtlCol="0">
            <a:normAutofit fontScale="77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defTabSz="1828343">
              <a:lnSpc>
                <a:spcPct val="120000"/>
              </a:lnSpc>
              <a:spcBef>
                <a:spcPts val="0"/>
              </a:spcBef>
              <a:spcAft>
                <a:spcPts val="0"/>
              </a:spcAft>
              <a:buClr>
                <a:srgbClr val="FFFFFF"/>
              </a:buClr>
            </a:pPr>
            <a:r>
              <a:rPr lang="en-US" sz="1800" dirty="0">
                <a:latin typeface="Gill Sans MT" panose="020B0502020104020203" pitchFamily="34" charset="0"/>
              </a:rPr>
              <a:t>ICG/</a:t>
            </a:r>
            <a:r>
              <a:rPr lang="en-US" sz="1800" dirty="0" err="1">
                <a:latin typeface="Gill Sans MT" panose="020B0502020104020203" pitchFamily="34" charset="0"/>
              </a:rPr>
              <a:t>PTWS</a:t>
            </a:r>
            <a:r>
              <a:rPr lang="en-US" sz="1800" dirty="0">
                <a:latin typeface="Gill Sans MT" panose="020B0502020104020203" pitchFamily="34" charset="0"/>
              </a:rPr>
              <a:t> Steering Committee Meeting</a:t>
            </a:r>
          </a:p>
          <a:p>
            <a:pPr algn="r" defTabSz="1828343">
              <a:lnSpc>
                <a:spcPct val="120000"/>
              </a:lnSpc>
              <a:spcBef>
                <a:spcPts val="0"/>
              </a:spcBef>
              <a:spcAft>
                <a:spcPts val="0"/>
              </a:spcAft>
              <a:buClr>
                <a:srgbClr val="FFFFFF"/>
              </a:buClr>
            </a:pPr>
            <a:r>
              <a:rPr lang="en-US" sz="1800" dirty="0">
                <a:latin typeface="Gill Sans MT" panose="020B0502020104020203" pitchFamily="34" charset="0"/>
              </a:rPr>
              <a:t>26-27 March 2024, Online</a:t>
            </a:r>
          </a:p>
          <a:p>
            <a:pPr algn="r" defTabSz="1828343">
              <a:lnSpc>
                <a:spcPct val="120000"/>
              </a:lnSpc>
              <a:spcBef>
                <a:spcPts val="0"/>
              </a:spcBef>
              <a:spcAft>
                <a:spcPts val="0"/>
              </a:spcAft>
              <a:buClr>
                <a:srgbClr val="FFFFFF"/>
              </a:buClr>
            </a:pPr>
            <a:r>
              <a:rPr lang="en-US" altLang="ja-JP" sz="1800">
                <a:latin typeface="Gill Sans MT" panose="020B0502020104020203" pitchFamily="34" charset="0"/>
              </a:rPr>
              <a:t>Agenda 8 </a:t>
            </a:r>
            <a:r>
              <a:rPr lang="en-US" altLang="ja-JP" sz="1800" dirty="0">
                <a:latin typeface="Gill Sans MT" panose="020B0502020104020203" pitchFamily="34" charset="0"/>
              </a:rPr>
              <a:t>– UN Ocean Decade Tsunami Programme</a:t>
            </a:r>
            <a:endParaRPr lang="en-IN" sz="1800" dirty="0">
              <a:latin typeface="Gill Sans MT" panose="020B0502020104020203" pitchFamily="34" charset="0"/>
            </a:endParaRPr>
          </a:p>
        </p:txBody>
      </p:sp>
      <p:sp>
        <p:nvSpPr>
          <p:cNvPr id="4" name="テキスト ボックス 3">
            <a:extLst>
              <a:ext uri="{FF2B5EF4-FFF2-40B4-BE49-F238E27FC236}">
                <a16:creationId xmlns:a16="http://schemas.microsoft.com/office/drawing/2014/main" id="{C087C041-E421-3051-3C96-A61FA7A925F8}"/>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a:t>
            </a:r>
            <a:endParaRPr kumimoji="1" lang="ja-JP" alt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6C7AFE-0287-3D37-06F9-8363E6A3F994}"/>
              </a:ext>
            </a:extLst>
          </p:cNvPr>
          <p:cNvSpPr>
            <a:spLocks noGrp="1"/>
          </p:cNvSpPr>
          <p:nvPr>
            <p:ph type="title"/>
          </p:nvPr>
        </p:nvSpPr>
        <p:spPr>
          <a:xfrm>
            <a:off x="30162" y="90868"/>
            <a:ext cx="12192000" cy="1289875"/>
          </a:xfrm>
        </p:spPr>
        <p:txBody>
          <a:bodyPr>
            <a:noAutofit/>
          </a:bodyPr>
          <a:lstStyle/>
          <a:p>
            <a:pPr algn="ctr"/>
            <a:r>
              <a:rPr lang="en-US" sz="4400" b="1" cap="none" dirty="0">
                <a:solidFill>
                  <a:srgbClr val="002060"/>
                </a:solidFill>
                <a:latin typeface="Gill Sans Nova" panose="020B0602020104020203" pitchFamily="34" charset="0"/>
              </a:rPr>
              <a:t>Governance of </a:t>
            </a:r>
            <a:r>
              <a:rPr lang="en-US" sz="4400" b="1" cap="none" dirty="0" err="1">
                <a:solidFill>
                  <a:srgbClr val="002060"/>
                </a:solidFill>
                <a:latin typeface="Gill Sans Nova" panose="020B0602020104020203" pitchFamily="34" charset="0"/>
              </a:rPr>
              <a:t>ODTP-RDIP</a:t>
            </a:r>
            <a:br>
              <a:rPr lang="en-US" sz="4400" b="1" cap="none" dirty="0">
                <a:solidFill>
                  <a:srgbClr val="002060"/>
                </a:solidFill>
                <a:latin typeface="Gill Sans Nova" panose="020B0602020104020203" pitchFamily="34" charset="0"/>
              </a:rPr>
            </a:br>
            <a:r>
              <a:rPr lang="en-US" sz="2000" b="1" cap="none" dirty="0">
                <a:solidFill>
                  <a:srgbClr val="002060"/>
                </a:solidFill>
                <a:latin typeface="Gill Sans Nova" panose="020B0602020104020203" pitchFamily="34" charset="0"/>
              </a:rPr>
              <a:t>excerpt from “</a:t>
            </a:r>
            <a:r>
              <a:rPr lang="en-US" sz="1800" b="1" cap="none" dirty="0">
                <a:solidFill>
                  <a:srgbClr val="002060"/>
                </a:solidFill>
                <a:latin typeface="Gill Sans Nova" panose="020B0602020104020203" pitchFamily="34" charset="0"/>
              </a:rPr>
              <a:t>Research, Development and Implementation Plan for the Ocean Decade Tsunami </a:t>
            </a:r>
            <a:r>
              <a:rPr lang="en-US" sz="1800" b="1" cap="none" dirty="0" err="1">
                <a:solidFill>
                  <a:srgbClr val="002060"/>
                </a:solidFill>
                <a:latin typeface="Gill Sans Nova" panose="020B0602020104020203" pitchFamily="34" charset="0"/>
              </a:rPr>
              <a:t>Programme</a:t>
            </a:r>
            <a:r>
              <a:rPr lang="en-US" sz="1800" b="1" cap="none" dirty="0">
                <a:solidFill>
                  <a:srgbClr val="002060"/>
                </a:solidFill>
                <a:latin typeface="Gill Sans Nova" panose="020B0602020104020203" pitchFamily="34" charset="0"/>
              </a:rPr>
              <a:t>” (UNESCO/IOC, 2023)</a:t>
            </a:r>
            <a:endParaRPr lang="en-US" sz="4400" b="1" cap="none" dirty="0">
              <a:solidFill>
                <a:srgbClr val="002060"/>
              </a:solidFill>
              <a:latin typeface="Gill Sans Nova" panose="020B0602020104020203" pitchFamily="34" charset="0"/>
            </a:endParaRPr>
          </a:p>
        </p:txBody>
      </p:sp>
      <p:pic>
        <p:nvPicPr>
          <p:cNvPr id="5" name="Content Placeholder 4">
            <a:extLst>
              <a:ext uri="{FF2B5EF4-FFF2-40B4-BE49-F238E27FC236}">
                <a16:creationId xmlns:a16="http://schemas.microsoft.com/office/drawing/2014/main" id="{7AAE464A-659F-B016-1C35-860524C4D574}"/>
              </a:ext>
            </a:extLst>
          </p:cNvPr>
          <p:cNvPicPr>
            <a:picLocks noGrp="1" noChangeAspect="1"/>
          </p:cNvPicPr>
          <p:nvPr>
            <p:ph idx="1"/>
          </p:nvPr>
        </p:nvPicPr>
        <p:blipFill rotWithShape="1">
          <a:blip r:embed="rId3"/>
          <a:srcRect l="15893" t="23981" r="17619" b="10387"/>
          <a:stretch/>
        </p:blipFill>
        <p:spPr>
          <a:xfrm>
            <a:off x="6400801" y="2108913"/>
            <a:ext cx="4754880" cy="2640174"/>
          </a:xfrm>
          <a:prstGeom prst="rect">
            <a:avLst/>
          </a:prstGeom>
        </p:spPr>
      </p:pic>
      <p:sp>
        <p:nvSpPr>
          <p:cNvPr id="6" name="Content Placeholder 2">
            <a:extLst>
              <a:ext uri="{FF2B5EF4-FFF2-40B4-BE49-F238E27FC236}">
                <a16:creationId xmlns:a16="http://schemas.microsoft.com/office/drawing/2014/main" id="{8E7ED2E1-6213-F0E3-8E28-299B87B98F06}"/>
              </a:ext>
            </a:extLst>
          </p:cNvPr>
          <p:cNvSpPr txBox="1">
            <a:spLocks/>
          </p:cNvSpPr>
          <p:nvPr/>
        </p:nvSpPr>
        <p:spPr>
          <a:xfrm>
            <a:off x="236220" y="1590612"/>
            <a:ext cx="5486400" cy="463807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just">
              <a:lnSpc>
                <a:spcPct val="100000"/>
              </a:lnSpc>
              <a:spcBef>
                <a:spcPts val="600"/>
              </a:spcBef>
              <a:spcAft>
                <a:spcPts val="0"/>
              </a:spcAft>
              <a:buClrTx/>
              <a:buFont typeface="Wingdings" panose="05000000000000000000" pitchFamily="2" charset="2"/>
              <a:buChar char="§"/>
            </a:pPr>
            <a:r>
              <a:rPr lang="en-US" sz="1600" dirty="0">
                <a:latin typeface="Gill Sans Nova" panose="020B0602020104020203" pitchFamily="34" charset="0"/>
              </a:rPr>
              <a:t>To </a:t>
            </a:r>
            <a:r>
              <a:rPr lang="en-US" sz="1600" dirty="0">
                <a:solidFill>
                  <a:srgbClr val="C00000"/>
                </a:solidFill>
                <a:latin typeface="Gill Sans Nova" panose="020B0602020104020203" pitchFamily="34" charset="0"/>
              </a:rPr>
              <a:t>explore opportunities and establish connections </a:t>
            </a:r>
            <a:r>
              <a:rPr lang="en-US" sz="1600" dirty="0">
                <a:latin typeface="Gill Sans Nova" panose="020B0602020104020203" pitchFamily="34" charset="0"/>
              </a:rPr>
              <a:t>with Decade </a:t>
            </a:r>
            <a:r>
              <a:rPr lang="en-US" sz="1600" dirty="0" err="1">
                <a:latin typeface="Gill Sans Nova" panose="020B0602020104020203" pitchFamily="34" charset="0"/>
              </a:rPr>
              <a:t>programmes</a:t>
            </a:r>
            <a:r>
              <a:rPr lang="en-US" sz="1600" dirty="0">
                <a:latin typeface="Gill Sans Nova" panose="020B0602020104020203" pitchFamily="34" charset="0"/>
              </a:rPr>
              <a:t>, projects, contributions, DCCs and CoPs, Calls for Action </a:t>
            </a:r>
          </a:p>
          <a:p>
            <a:pPr algn="just">
              <a:lnSpc>
                <a:spcPct val="100000"/>
              </a:lnSpc>
              <a:spcBef>
                <a:spcPts val="600"/>
              </a:spcBef>
              <a:spcAft>
                <a:spcPts val="0"/>
              </a:spcAft>
              <a:buClrTx/>
              <a:buFont typeface="Wingdings" panose="05000000000000000000" pitchFamily="2" charset="2"/>
              <a:buChar char="§"/>
            </a:pPr>
            <a:r>
              <a:rPr lang="en-US" sz="1600" dirty="0">
                <a:latin typeface="Gill Sans Nova" panose="020B0602020104020203" pitchFamily="34" charset="0"/>
              </a:rPr>
              <a:t>To </a:t>
            </a:r>
            <a:r>
              <a:rPr lang="en-US" sz="1600" dirty="0">
                <a:solidFill>
                  <a:srgbClr val="C00000"/>
                </a:solidFill>
                <a:latin typeface="Gill Sans Nova" panose="020B0602020104020203" pitchFamily="34" charset="0"/>
              </a:rPr>
              <a:t>align with international frameworks</a:t>
            </a:r>
            <a:r>
              <a:rPr lang="en-US" sz="1600" dirty="0">
                <a:latin typeface="Gill Sans Nova" panose="020B0602020104020203" pitchFamily="34" charset="0"/>
              </a:rPr>
              <a:t>, call for action and multi-lateral environmental agreements – SFDRR, SDGs (3, 8, 11, 14), Paris Agreement on climate change, early warnings for all, UN Global Early Warning Initiative (2023-2027) etc.  </a:t>
            </a:r>
          </a:p>
          <a:p>
            <a:pPr algn="just">
              <a:lnSpc>
                <a:spcPct val="100000"/>
              </a:lnSpc>
              <a:spcBef>
                <a:spcPts val="600"/>
              </a:spcBef>
              <a:spcAft>
                <a:spcPts val="0"/>
              </a:spcAft>
              <a:buClrTx/>
              <a:buFont typeface="Wingdings" panose="05000000000000000000" pitchFamily="2" charset="2"/>
              <a:buChar char="§"/>
            </a:pPr>
            <a:r>
              <a:rPr lang="en-US" sz="1600" dirty="0">
                <a:latin typeface="Gill Sans Nova" panose="020B0602020104020203" pitchFamily="34" charset="0"/>
              </a:rPr>
              <a:t>To provide </a:t>
            </a:r>
            <a:r>
              <a:rPr lang="en-US" sz="1600" dirty="0">
                <a:solidFill>
                  <a:srgbClr val="C00000"/>
                </a:solidFill>
                <a:latin typeface="Gill Sans Nova" panose="020B0602020104020203" pitchFamily="34" charset="0"/>
              </a:rPr>
              <a:t>new cooperation opportunities</a:t>
            </a:r>
            <a:r>
              <a:rPr lang="en-US" sz="1600" dirty="0">
                <a:latin typeface="Gill Sans Nova" panose="020B0602020104020203" pitchFamily="34" charset="0"/>
              </a:rPr>
              <a:t> by laying out the building blocks, through an international Science Committee and International Tsunami Ready Coalition while renewing and strengthen existing cooperation with partners</a:t>
            </a:r>
          </a:p>
          <a:p>
            <a:pPr algn="just">
              <a:lnSpc>
                <a:spcPct val="100000"/>
              </a:lnSpc>
              <a:spcBef>
                <a:spcPts val="600"/>
              </a:spcBef>
              <a:spcAft>
                <a:spcPts val="0"/>
              </a:spcAft>
              <a:buClrTx/>
              <a:buFont typeface="Wingdings" panose="05000000000000000000" pitchFamily="2" charset="2"/>
              <a:buChar char="§"/>
            </a:pPr>
            <a:r>
              <a:rPr lang="en-US" sz="1600" dirty="0">
                <a:latin typeface="Gill Sans Nova" panose="020B0602020104020203" pitchFamily="34" charset="0"/>
              </a:rPr>
              <a:t>To encourage and </a:t>
            </a:r>
            <a:r>
              <a:rPr lang="en-US" sz="1600" dirty="0">
                <a:solidFill>
                  <a:srgbClr val="C00000"/>
                </a:solidFill>
                <a:latin typeface="Gill Sans Nova" panose="020B0602020104020203" pitchFamily="34" charset="0"/>
              </a:rPr>
              <a:t>promote inclusiveness and gender diversity</a:t>
            </a:r>
            <a:r>
              <a:rPr lang="en-US" sz="1600" dirty="0">
                <a:latin typeface="Gill Sans Nova" panose="020B0602020104020203" pitchFamily="34" charset="0"/>
              </a:rPr>
              <a:t>, and that youth and early career professionals engage and involve in tsunami early warning systems and actions</a:t>
            </a:r>
          </a:p>
          <a:p>
            <a:pPr algn="just">
              <a:lnSpc>
                <a:spcPct val="100000"/>
              </a:lnSpc>
              <a:spcBef>
                <a:spcPts val="600"/>
              </a:spcBef>
              <a:spcAft>
                <a:spcPts val="0"/>
              </a:spcAft>
              <a:buClrTx/>
              <a:buFont typeface="Wingdings" panose="05000000000000000000" pitchFamily="2" charset="2"/>
              <a:buChar char="§"/>
            </a:pPr>
            <a:r>
              <a:rPr lang="en-US" sz="1600" dirty="0">
                <a:latin typeface="Gill Sans Nova" panose="020B0602020104020203" pitchFamily="34" charset="0"/>
              </a:rPr>
              <a:t>To </a:t>
            </a:r>
            <a:r>
              <a:rPr lang="en-US" sz="1600" dirty="0">
                <a:solidFill>
                  <a:srgbClr val="C00000"/>
                </a:solidFill>
                <a:latin typeface="Gill Sans Nova" panose="020B0602020104020203" pitchFamily="34" charset="0"/>
              </a:rPr>
              <a:t>develop and operationalize a transparent performance monitoring system</a:t>
            </a:r>
            <a:r>
              <a:rPr lang="en-US" sz="1600" dirty="0">
                <a:latin typeface="Gill Sans Nova" panose="020B0602020104020203" pitchFamily="34" charset="0"/>
              </a:rPr>
              <a:t> based on international norms, standards and agreements</a:t>
            </a:r>
          </a:p>
        </p:txBody>
      </p:sp>
      <p:sp>
        <p:nvSpPr>
          <p:cNvPr id="2" name="TextBox 1">
            <a:extLst>
              <a:ext uri="{FF2B5EF4-FFF2-40B4-BE49-F238E27FC236}">
                <a16:creationId xmlns:a16="http://schemas.microsoft.com/office/drawing/2014/main" id="{18A6DB60-B51F-020F-3767-4767DBBC1EA4}"/>
              </a:ext>
            </a:extLst>
          </p:cNvPr>
          <p:cNvSpPr txBox="1"/>
          <p:nvPr/>
        </p:nvSpPr>
        <p:spPr>
          <a:xfrm>
            <a:off x="7261991" y="4439171"/>
            <a:ext cx="720069" cy="261610"/>
          </a:xfrm>
          <a:prstGeom prst="rect">
            <a:avLst/>
          </a:prstGeom>
          <a:noFill/>
        </p:spPr>
        <p:txBody>
          <a:bodyPr wrap="none" rtlCol="0">
            <a:spAutoFit/>
          </a:bodyPr>
          <a:lstStyle/>
          <a:p>
            <a:r>
              <a:rPr lang="en-US" sz="1100" dirty="0"/>
              <a:t>ICG-TICS</a:t>
            </a:r>
          </a:p>
        </p:txBody>
      </p:sp>
      <p:sp>
        <p:nvSpPr>
          <p:cNvPr id="7" name="TextBox 6">
            <a:extLst>
              <a:ext uri="{FF2B5EF4-FFF2-40B4-BE49-F238E27FC236}">
                <a16:creationId xmlns:a16="http://schemas.microsoft.com/office/drawing/2014/main" id="{7A65003C-B35A-06F1-B36F-EC49B7B18B53}"/>
              </a:ext>
            </a:extLst>
          </p:cNvPr>
          <p:cNvSpPr txBox="1"/>
          <p:nvPr/>
        </p:nvSpPr>
        <p:spPr>
          <a:xfrm>
            <a:off x="5882640" y="5382871"/>
            <a:ext cx="6147944" cy="830997"/>
          </a:xfrm>
          <a:prstGeom prst="rect">
            <a:avLst/>
          </a:prstGeom>
          <a:noFill/>
        </p:spPr>
        <p:txBody>
          <a:bodyPr wrap="square">
            <a:spAutoFit/>
          </a:bodyPr>
          <a:lstStyle/>
          <a:p>
            <a:pPr marR="0" lvl="1" algn="just" defTabSz="914400" rtl="0" eaLnBrk="1" fontAlgn="auto" latinLnBrk="0" hangingPunct="1">
              <a:lnSpc>
                <a:spcPct val="100000"/>
              </a:lnSpc>
              <a:spcBef>
                <a:spcPts val="600"/>
              </a:spcBef>
              <a:spcAft>
                <a:spcPts val="600"/>
              </a:spcAft>
              <a:buClrTx/>
              <a:buSzTx/>
              <a:tabLst/>
              <a:defRPr/>
            </a:pPr>
            <a:r>
              <a:rPr kumimoji="0" lang="en-US" sz="1200" b="0"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rPr>
              <a:t>The IOC-UNESCO tsunami programme will oversee the overall implementation of the ODTP </a:t>
            </a:r>
            <a:r>
              <a:rPr kumimoji="0" lang="en-US"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through contributions and engagement of Member States, in coordination with the ICGs, and with the collaboration of academic institutions, researchers, industry, philanthropic </a:t>
            </a:r>
            <a:r>
              <a:rPr kumimoji="0" lang="en-US" sz="1200" b="0" i="0" u="none" strike="noStrike" kern="1200" cap="none" spc="0" normalizeH="0" baseline="0" noProof="0" dirty="0" err="1">
                <a:ln>
                  <a:noFill/>
                </a:ln>
                <a:solidFill>
                  <a:prstClr val="black"/>
                </a:solidFill>
                <a:effectLst/>
                <a:uLnTx/>
                <a:uFillTx/>
                <a:latin typeface="Gill Sans Nova" panose="020B0602020104020203" pitchFamily="34" charset="0"/>
                <a:ea typeface="+mn-ea"/>
                <a:cs typeface="+mn-cs"/>
              </a:rPr>
              <a:t>organisations</a:t>
            </a:r>
            <a:r>
              <a:rPr kumimoji="0" lang="en-US"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 and other stakeholders</a:t>
            </a:r>
          </a:p>
        </p:txBody>
      </p:sp>
      <p:sp>
        <p:nvSpPr>
          <p:cNvPr id="4" name="テキスト ボックス 3">
            <a:extLst>
              <a:ext uri="{FF2B5EF4-FFF2-40B4-BE49-F238E27FC236}">
                <a16:creationId xmlns:a16="http://schemas.microsoft.com/office/drawing/2014/main" id="{B9F3A89E-21B4-2D7B-CDCB-BF9E72B52A41}"/>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10</a:t>
            </a:r>
            <a:endParaRPr kumimoji="1" lang="ja-JP" altLang="en-US" dirty="0"/>
          </a:p>
        </p:txBody>
      </p:sp>
    </p:spTree>
    <p:extLst>
      <p:ext uri="{BB962C8B-B14F-4D97-AF65-F5344CB8AC3E}">
        <p14:creationId xmlns:p14="http://schemas.microsoft.com/office/powerpoint/2010/main" val="187093871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F7EB6-C444-1EF2-3A77-FA806CD9D4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2237D82-5ACA-5748-5B78-1009EC4FB9E3}"/>
              </a:ext>
            </a:extLst>
          </p:cNvPr>
          <p:cNvSpPr>
            <a:spLocks noGrp="1"/>
          </p:cNvSpPr>
          <p:nvPr>
            <p:ph type="title"/>
          </p:nvPr>
        </p:nvSpPr>
        <p:spPr>
          <a:xfrm>
            <a:off x="54592" y="285596"/>
            <a:ext cx="12192000" cy="982442"/>
          </a:xfrm>
        </p:spPr>
        <p:txBody>
          <a:bodyPr>
            <a:noAutofit/>
          </a:bodyPr>
          <a:lstStyle/>
          <a:p>
            <a:pPr marL="381000" algn="ctr"/>
            <a:r>
              <a:rPr lang="en-US" sz="4400" b="1" cap="none" dirty="0">
                <a:solidFill>
                  <a:srgbClr val="002060"/>
                </a:solidFill>
                <a:latin typeface="Gill Sans Nova" panose="020B0602020104020203" pitchFamily="34" charset="0"/>
              </a:rPr>
              <a:t>UN Ocean Decade Initiatives and relationship with ODTP </a:t>
            </a:r>
          </a:p>
        </p:txBody>
      </p:sp>
      <p:sp>
        <p:nvSpPr>
          <p:cNvPr id="3" name="TextBox 2">
            <a:extLst>
              <a:ext uri="{FF2B5EF4-FFF2-40B4-BE49-F238E27FC236}">
                <a16:creationId xmlns:a16="http://schemas.microsoft.com/office/drawing/2014/main" id="{039DCF54-458B-1D72-A4A3-28E0BF04611A}"/>
              </a:ext>
            </a:extLst>
          </p:cNvPr>
          <p:cNvSpPr txBox="1"/>
          <p:nvPr/>
        </p:nvSpPr>
        <p:spPr>
          <a:xfrm>
            <a:off x="259334" y="3938610"/>
            <a:ext cx="11829034" cy="2416046"/>
          </a:xfrm>
          <a:prstGeom prst="rect">
            <a:avLst/>
          </a:prstGeom>
          <a:noFill/>
        </p:spPr>
        <p:txBody>
          <a:bodyPr wrap="square" rtlCol="0">
            <a:spAutoFit/>
          </a:bodyPr>
          <a:lstStyle/>
          <a:p>
            <a:pPr>
              <a:spcBef>
                <a:spcPts val="300"/>
              </a:spcBef>
              <a:spcAft>
                <a:spcPts val="300"/>
              </a:spcAft>
            </a:pPr>
            <a:r>
              <a:rPr lang="en-US" sz="2800" b="1" dirty="0">
                <a:solidFill>
                  <a:srgbClr val="002060"/>
                </a:solidFill>
                <a:latin typeface="Gill Sans MT" panose="020B0502020104020203" pitchFamily="34" charset="0"/>
              </a:rPr>
              <a:t>Thematic / Regional Decade Collaborative </a:t>
            </a:r>
            <a:r>
              <a:rPr lang="en-US" sz="2800" b="1" dirty="0" err="1">
                <a:solidFill>
                  <a:srgbClr val="002060"/>
                </a:solidFill>
                <a:latin typeface="Gill Sans MT" panose="020B0502020104020203" pitchFamily="34" charset="0"/>
              </a:rPr>
              <a:t>Centres</a:t>
            </a:r>
            <a:r>
              <a:rPr lang="en-US" sz="2800" b="1" dirty="0">
                <a:solidFill>
                  <a:srgbClr val="002060"/>
                </a:solidFill>
                <a:latin typeface="Gill Sans MT" panose="020B0502020104020203" pitchFamily="34" charset="0"/>
              </a:rPr>
              <a:t> / Coordination Offices</a:t>
            </a:r>
          </a:p>
          <a:p>
            <a:pPr marL="285750" indent="-285750">
              <a:spcBef>
                <a:spcPts val="300"/>
              </a:spcBef>
              <a:spcAft>
                <a:spcPts val="300"/>
              </a:spcAft>
              <a:buFont typeface="Arial" panose="020B0604020202020204" pitchFamily="34" charset="0"/>
              <a:buChar char="•"/>
            </a:pPr>
            <a:r>
              <a:rPr lang="en-US" sz="2000" dirty="0">
                <a:latin typeface="Gill Sans MT" panose="020B0502020104020203" pitchFamily="34" charset="0"/>
              </a:rPr>
              <a:t>Links with DCC-PICT, DCC-OP, DCC-CR, DCC-IOR</a:t>
            </a:r>
            <a:r>
              <a:rPr lang="en-IN" sz="2000" dirty="0">
                <a:latin typeface="Gill Sans MT" panose="020B0502020104020203" pitchFamily="34" charset="0"/>
              </a:rPr>
              <a:t> </a:t>
            </a:r>
            <a:endParaRPr lang="en-US" sz="2000" dirty="0">
              <a:latin typeface="Gill Sans MT" panose="020B0502020104020203" pitchFamily="34" charset="0"/>
            </a:endParaRPr>
          </a:p>
          <a:p>
            <a:pPr marL="285750" indent="-285750">
              <a:spcBef>
                <a:spcPts val="300"/>
              </a:spcBef>
              <a:spcAft>
                <a:spcPts val="300"/>
              </a:spcAft>
              <a:buFont typeface="Arial" panose="020B0604020202020204" pitchFamily="34" charset="0"/>
              <a:buChar char="•"/>
            </a:pPr>
            <a:r>
              <a:rPr lang="en-US" sz="2000" dirty="0">
                <a:solidFill>
                  <a:srgbClr val="FF0000"/>
                </a:solidFill>
                <a:latin typeface="Gill Sans MT" panose="020B0502020104020203" pitchFamily="34" charset="0"/>
              </a:rPr>
              <a:t>Initiate communication with DCCs/DCOs to connect ODTP with </a:t>
            </a:r>
            <a:r>
              <a:rPr lang="en-US" sz="2000" dirty="0">
                <a:latin typeface="Gill Sans MT" panose="020B0502020104020203" pitchFamily="34" charset="0"/>
              </a:rPr>
              <a:t>their actions / activities</a:t>
            </a:r>
          </a:p>
          <a:p>
            <a:pPr marL="285750" indent="-285750">
              <a:spcBef>
                <a:spcPts val="300"/>
              </a:spcBef>
              <a:spcAft>
                <a:spcPts val="300"/>
              </a:spcAft>
              <a:buFont typeface="Arial" panose="020B0604020202020204" pitchFamily="34" charset="0"/>
              <a:buChar char="•"/>
            </a:pPr>
            <a:r>
              <a:rPr lang="en-IN" sz="2000" dirty="0">
                <a:solidFill>
                  <a:srgbClr val="FF0000"/>
                </a:solidFill>
                <a:latin typeface="Gill Sans MT" panose="020B0502020104020203" pitchFamily="34" charset="0"/>
              </a:rPr>
              <a:t>Elements of interest for TTTWO </a:t>
            </a:r>
            <a:r>
              <a:rPr lang="en-IN" sz="2000" dirty="0">
                <a:latin typeface="Gill Sans MT" panose="020B0502020104020203" pitchFamily="34" charset="0"/>
              </a:rPr>
              <a:t>include Digital Twins,  AI, Deep Learning, </a:t>
            </a:r>
            <a:r>
              <a:rPr lang="en-IN" sz="2000" dirty="0" err="1">
                <a:latin typeface="Gill Sans MT" panose="020B0502020104020203" pitchFamily="34" charset="0"/>
              </a:rPr>
              <a:t>MeteoTsunamis</a:t>
            </a:r>
            <a:r>
              <a:rPr lang="en-IN" sz="2000" dirty="0">
                <a:latin typeface="Gill Sans MT" panose="020B0502020104020203" pitchFamily="34" charset="0"/>
              </a:rPr>
              <a:t>, Multi-hazard Ocean Observations, 2nd Tsunami Symposium</a:t>
            </a:r>
          </a:p>
        </p:txBody>
      </p:sp>
      <p:sp>
        <p:nvSpPr>
          <p:cNvPr id="5" name="TextBox 4">
            <a:extLst>
              <a:ext uri="{FF2B5EF4-FFF2-40B4-BE49-F238E27FC236}">
                <a16:creationId xmlns:a16="http://schemas.microsoft.com/office/drawing/2014/main" id="{0E5AB008-3421-4335-4C95-68972C33F64F}"/>
              </a:ext>
            </a:extLst>
          </p:cNvPr>
          <p:cNvSpPr txBox="1"/>
          <p:nvPr/>
        </p:nvSpPr>
        <p:spPr>
          <a:xfrm>
            <a:off x="316484" y="1337898"/>
            <a:ext cx="11616182" cy="2600712"/>
          </a:xfrm>
          <a:prstGeom prst="rect">
            <a:avLst/>
          </a:prstGeom>
          <a:noFill/>
        </p:spPr>
        <p:txBody>
          <a:bodyPr wrap="square" rtlCol="0">
            <a:spAutoFit/>
          </a:bodyPr>
          <a:lstStyle/>
          <a:p>
            <a:pPr>
              <a:spcBef>
                <a:spcPts val="300"/>
              </a:spcBef>
              <a:spcAft>
                <a:spcPts val="300"/>
              </a:spcAft>
            </a:pPr>
            <a:r>
              <a:rPr lang="en-US" sz="2800" b="1" dirty="0">
                <a:solidFill>
                  <a:srgbClr val="002060"/>
                </a:solidFill>
                <a:latin typeface="Gill Sans MT" panose="020B0502020104020203" pitchFamily="34" charset="0"/>
              </a:rPr>
              <a:t>Capacity Development Facility</a:t>
            </a:r>
          </a:p>
          <a:p>
            <a:pPr marL="285750" indent="-285750">
              <a:spcBef>
                <a:spcPts val="300"/>
              </a:spcBef>
              <a:spcAft>
                <a:spcPts val="300"/>
              </a:spcAft>
              <a:buFont typeface="Arial" panose="020B0604020202020204" pitchFamily="34" charset="0"/>
              <a:buChar char="•"/>
            </a:pPr>
            <a:r>
              <a:rPr lang="en-US" sz="2000" dirty="0">
                <a:latin typeface="Gill Sans MT" panose="020B0502020104020203" pitchFamily="34" charset="0"/>
              </a:rPr>
              <a:t>To build on unique strengths and expertise of IOC to support CD needs of institutions involved in OD with focus on SIDs, LDCs and ECOPS – </a:t>
            </a:r>
            <a:r>
              <a:rPr lang="en-US" sz="2000" dirty="0" err="1">
                <a:latin typeface="Gill Sans MT" panose="020B0502020104020203" pitchFamily="34" charset="0"/>
              </a:rPr>
              <a:t>Eg</a:t>
            </a:r>
            <a:r>
              <a:rPr lang="en-US" sz="2000" dirty="0">
                <a:latin typeface="Gill Sans MT" panose="020B0502020104020203" pitchFamily="34" charset="0"/>
              </a:rPr>
              <a:t> Co-Design, Actions</a:t>
            </a:r>
          </a:p>
          <a:p>
            <a:pPr marL="285750" indent="-285750">
              <a:spcBef>
                <a:spcPts val="300"/>
              </a:spcBef>
              <a:spcAft>
                <a:spcPts val="300"/>
              </a:spcAft>
              <a:buFont typeface="Arial" panose="020B0604020202020204" pitchFamily="34" charset="0"/>
              <a:buChar char="•"/>
            </a:pPr>
            <a:r>
              <a:rPr lang="en-US" sz="2000" dirty="0">
                <a:latin typeface="Gill Sans MT" panose="020B0502020104020203" pitchFamily="34" charset="0"/>
              </a:rPr>
              <a:t>Need to Leverage CDF – TSR to keep track of the next call for action on CD facilities / resources and needs</a:t>
            </a:r>
          </a:p>
          <a:p>
            <a:pPr marL="285750" indent="-285750">
              <a:spcBef>
                <a:spcPts val="300"/>
              </a:spcBef>
              <a:spcAft>
                <a:spcPts val="300"/>
              </a:spcAft>
              <a:buFont typeface="Arial" panose="020B0604020202020204" pitchFamily="34" charset="0"/>
              <a:buChar char="•"/>
            </a:pPr>
            <a:r>
              <a:rPr lang="en-US" sz="2000" dirty="0">
                <a:solidFill>
                  <a:srgbClr val="FF0000"/>
                </a:solidFill>
                <a:latin typeface="Gill Sans MT" panose="020B0502020104020203" pitchFamily="34" charset="0"/>
              </a:rPr>
              <a:t>Share capacity building efforts within the IOCs Tsunami Program </a:t>
            </a:r>
            <a:r>
              <a:rPr lang="en-US" sz="2000" dirty="0">
                <a:latin typeface="Gill Sans MT" panose="020B0502020104020203" pitchFamily="34" charset="0"/>
              </a:rPr>
              <a:t>(including IOTWMS UNESCAP Regional Tsunami Capacity Assessment Project, PTWS)</a:t>
            </a:r>
            <a:endParaRPr lang="en-IN" sz="2000" dirty="0">
              <a:latin typeface="Gill Sans MT" panose="020B0502020104020203" pitchFamily="34" charset="0"/>
            </a:endParaRPr>
          </a:p>
        </p:txBody>
      </p:sp>
      <p:sp>
        <p:nvSpPr>
          <p:cNvPr id="7" name="Title 1">
            <a:extLst>
              <a:ext uri="{FF2B5EF4-FFF2-40B4-BE49-F238E27FC236}">
                <a16:creationId xmlns:a16="http://schemas.microsoft.com/office/drawing/2014/main" id="{86FABC71-6FA6-6383-5C91-6E7D86032BCC}"/>
              </a:ext>
            </a:extLst>
          </p:cNvPr>
          <p:cNvSpPr txBox="1">
            <a:spLocks/>
          </p:cNvSpPr>
          <p:nvPr/>
        </p:nvSpPr>
        <p:spPr>
          <a:xfrm>
            <a:off x="0" y="262158"/>
            <a:ext cx="12192000" cy="100588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latin typeface="Gill Sans Nova" panose="020B0602020104020203" pitchFamily="34" charset="0"/>
            </a:endParaRPr>
          </a:p>
        </p:txBody>
      </p:sp>
      <p:sp>
        <p:nvSpPr>
          <p:cNvPr id="2" name="テキスト ボックス 1">
            <a:extLst>
              <a:ext uri="{FF2B5EF4-FFF2-40B4-BE49-F238E27FC236}">
                <a16:creationId xmlns:a16="http://schemas.microsoft.com/office/drawing/2014/main" id="{3F821EB7-D789-AE6C-DC6A-4AA56993AA8C}"/>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11</a:t>
            </a:r>
            <a:endParaRPr kumimoji="1" lang="ja-JP" altLang="en-US" dirty="0"/>
          </a:p>
        </p:txBody>
      </p:sp>
    </p:spTree>
    <p:extLst>
      <p:ext uri="{BB962C8B-B14F-4D97-AF65-F5344CB8AC3E}">
        <p14:creationId xmlns:p14="http://schemas.microsoft.com/office/powerpoint/2010/main" val="187536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E693-4015-2039-A4AE-DBB37591F85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2EFACB2-A701-36CC-AB19-87DD5F773B4E}"/>
              </a:ext>
            </a:extLst>
          </p:cNvPr>
          <p:cNvSpPr txBox="1"/>
          <p:nvPr/>
        </p:nvSpPr>
        <p:spPr>
          <a:xfrm>
            <a:off x="90724" y="1836256"/>
            <a:ext cx="11407045" cy="2831544"/>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400" b="1" dirty="0">
                <a:latin typeface="Gill Sans Nova" panose="020B0602020104020203" pitchFamily="34" charset="0"/>
              </a:rPr>
              <a:t>ODTP-SC noted the work progress of TOWS-TT-TWO and TOWS-TT-DMP, especially in connection to volcano-origin and </a:t>
            </a:r>
            <a:r>
              <a:rPr lang="en-US" sz="2400" b="1" dirty="0" err="1">
                <a:latin typeface="Gill Sans Nova" panose="020B0602020104020203" pitchFamily="34" charset="0"/>
              </a:rPr>
              <a:t>meteo</a:t>
            </a:r>
            <a:r>
              <a:rPr lang="en-US" sz="2400" b="1" dirty="0">
                <a:latin typeface="Gill Sans Nova" panose="020B0602020104020203" pitchFamily="34" charset="0"/>
              </a:rPr>
              <a:t>-tsunamis. </a:t>
            </a:r>
          </a:p>
          <a:p>
            <a:pPr marL="457200" indent="-457200">
              <a:spcBef>
                <a:spcPts val="300"/>
              </a:spcBef>
              <a:spcAft>
                <a:spcPts val="300"/>
              </a:spcAft>
              <a:buFont typeface="Arial" panose="020B0604020202020204" pitchFamily="34" charset="0"/>
              <a:buChar char="•"/>
            </a:pPr>
            <a:endParaRPr lang="en-US" sz="2400" b="1" dirty="0">
              <a:latin typeface="Gill Sans Nova" panose="020B0602020104020203" pitchFamily="34" charset="0"/>
            </a:endParaRPr>
          </a:p>
          <a:p>
            <a:pPr marL="457200" indent="-457200">
              <a:spcBef>
                <a:spcPts val="300"/>
              </a:spcBef>
              <a:spcAft>
                <a:spcPts val="300"/>
              </a:spcAft>
              <a:buFont typeface="Arial" panose="020B0604020202020204" pitchFamily="34" charset="0"/>
              <a:buChar char="•"/>
            </a:pPr>
            <a:r>
              <a:rPr lang="en-US" sz="2400" b="1" dirty="0" err="1">
                <a:latin typeface="Gill Sans Nova" panose="020B0602020104020203" pitchFamily="34" charset="0"/>
              </a:rPr>
              <a:t>ODTP</a:t>
            </a:r>
            <a:r>
              <a:rPr lang="en-US" sz="2400" b="1" dirty="0">
                <a:latin typeface="Gill Sans Nova" panose="020B0602020104020203" pitchFamily="34" charset="0"/>
              </a:rPr>
              <a:t>-SC further noted the prior initiative by TOWS-WG on the tsunami hazard assessment, and </a:t>
            </a:r>
            <a:r>
              <a:rPr lang="en-US" sz="2400" b="1" dirty="0">
                <a:solidFill>
                  <a:srgbClr val="FF0000"/>
                </a:solidFill>
                <a:latin typeface="Gill Sans Nova" panose="020B0602020104020203" pitchFamily="34" charset="0"/>
              </a:rPr>
              <a:t>the need to explore the need for </a:t>
            </a:r>
            <a:r>
              <a:rPr lang="en-US" sz="2400" b="1" dirty="0">
                <a:latin typeface="Gill Sans Nova" panose="020B0602020104020203" pitchFamily="34" charset="0"/>
              </a:rPr>
              <a:t>TOWS-</a:t>
            </a:r>
            <a:r>
              <a:rPr lang="en-US" sz="2400" b="1" dirty="0" err="1">
                <a:latin typeface="Gill Sans Nova" panose="020B0602020104020203" pitchFamily="34" charset="0"/>
              </a:rPr>
              <a:t>WG</a:t>
            </a:r>
            <a:r>
              <a:rPr lang="en-US" sz="2400" b="1" dirty="0">
                <a:latin typeface="Gill Sans Nova" panose="020B0602020104020203" pitchFamily="34" charset="0"/>
              </a:rPr>
              <a:t> to </a:t>
            </a:r>
            <a:r>
              <a:rPr lang="en-US" sz="2400" b="1" dirty="0">
                <a:solidFill>
                  <a:srgbClr val="FF0000"/>
                </a:solidFill>
                <a:latin typeface="Gill Sans Nova" panose="020B0602020104020203" pitchFamily="34" charset="0"/>
              </a:rPr>
              <a:t>revisit global tsunami hazard/risk assessment</a:t>
            </a:r>
            <a:r>
              <a:rPr lang="en-US" sz="2400" b="1" dirty="0">
                <a:latin typeface="Gill Sans Nova" panose="020B0602020104020203" pitchFamily="34" charset="0"/>
              </a:rPr>
              <a:t>, which is currently undertaken at the ICG level.</a:t>
            </a:r>
          </a:p>
        </p:txBody>
      </p:sp>
      <p:sp>
        <p:nvSpPr>
          <p:cNvPr id="10" name="Title 1">
            <a:extLst>
              <a:ext uri="{FF2B5EF4-FFF2-40B4-BE49-F238E27FC236}">
                <a16:creationId xmlns:a16="http://schemas.microsoft.com/office/drawing/2014/main" id="{11FCEFFA-D41A-90F5-CBB6-D781D6608BDD}"/>
              </a:ext>
            </a:extLst>
          </p:cNvPr>
          <p:cNvSpPr txBox="1">
            <a:spLocks/>
          </p:cNvSpPr>
          <p:nvPr/>
        </p:nvSpPr>
        <p:spPr>
          <a:xfrm>
            <a:off x="-17112" y="459836"/>
            <a:ext cx="12192000" cy="103070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300"/>
              </a:spcBef>
              <a:spcAft>
                <a:spcPts val="300"/>
              </a:spcAft>
            </a:pPr>
            <a:r>
              <a:rPr lang="en-US" sz="4400" b="1" cap="none" dirty="0">
                <a:solidFill>
                  <a:srgbClr val="002060"/>
                </a:solidFill>
                <a:latin typeface="Gill Sans Nova" panose="020B0602020104020203" pitchFamily="34" charset="0"/>
              </a:rPr>
              <a:t>Current work </a:t>
            </a:r>
            <a:r>
              <a:rPr lang="en-US" sz="4400" b="1" cap="none" dirty="0" err="1">
                <a:solidFill>
                  <a:srgbClr val="002060"/>
                </a:solidFill>
                <a:latin typeface="Gill Sans Nova" panose="020B0602020104020203" pitchFamily="34" charset="0"/>
              </a:rPr>
              <a:t>programmes</a:t>
            </a:r>
            <a:r>
              <a:rPr lang="en-US" sz="4400" b="1" cap="none" dirty="0">
                <a:solidFill>
                  <a:srgbClr val="002060"/>
                </a:solidFill>
                <a:latin typeface="Gill Sans Nova" panose="020B0602020104020203" pitchFamily="34" charset="0"/>
              </a:rPr>
              <a:t> of </a:t>
            </a:r>
          </a:p>
          <a:p>
            <a:pPr algn="ctr">
              <a:spcBef>
                <a:spcPts val="300"/>
              </a:spcBef>
              <a:spcAft>
                <a:spcPts val="300"/>
              </a:spcAft>
            </a:pPr>
            <a:r>
              <a:rPr lang="en-US" sz="4400" b="1" cap="none" dirty="0">
                <a:solidFill>
                  <a:srgbClr val="002060"/>
                </a:solidFill>
                <a:latin typeface="Gill Sans Nova" panose="020B0602020104020203" pitchFamily="34" charset="0"/>
              </a:rPr>
              <a:t>TOWS-WG TT-TWO and TT-DMP</a:t>
            </a:r>
          </a:p>
        </p:txBody>
      </p:sp>
      <p:sp>
        <p:nvSpPr>
          <p:cNvPr id="2" name="テキスト ボックス 1">
            <a:extLst>
              <a:ext uri="{FF2B5EF4-FFF2-40B4-BE49-F238E27FC236}">
                <a16:creationId xmlns:a16="http://schemas.microsoft.com/office/drawing/2014/main" id="{3A6C2CFB-DA05-B1BF-985E-575162E5C7B2}"/>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12</a:t>
            </a:r>
            <a:endParaRPr kumimoji="1" lang="ja-JP" altLang="en-US" dirty="0"/>
          </a:p>
        </p:txBody>
      </p:sp>
    </p:spTree>
    <p:extLst>
      <p:ext uri="{BB962C8B-B14F-4D97-AF65-F5344CB8AC3E}">
        <p14:creationId xmlns:p14="http://schemas.microsoft.com/office/powerpoint/2010/main" val="247506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E693-4015-2039-A4AE-DBB37591F85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1FCEFFA-D41A-90F5-CBB6-D781D6608BDD}"/>
              </a:ext>
            </a:extLst>
          </p:cNvPr>
          <p:cNvSpPr txBox="1">
            <a:spLocks/>
          </p:cNvSpPr>
          <p:nvPr/>
        </p:nvSpPr>
        <p:spPr>
          <a:xfrm>
            <a:off x="0" y="114300"/>
            <a:ext cx="12123420" cy="114554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600"/>
              </a:spcBef>
              <a:spcAft>
                <a:spcPts val="600"/>
              </a:spcAft>
            </a:pPr>
            <a:r>
              <a:rPr lang="en-US" sz="3200" b="1" cap="none" dirty="0">
                <a:solidFill>
                  <a:srgbClr val="002060"/>
                </a:solidFill>
                <a:latin typeface="Gill Sans Nova" panose="020B0602020104020203" pitchFamily="34" charset="0"/>
              </a:rPr>
              <a:t>Endorsed Decade Actions related to ODTP and Challenge 6 and coordination with TOWS-WG Work </a:t>
            </a:r>
            <a:r>
              <a:rPr lang="en-US" sz="3200" b="1" cap="none" dirty="0" err="1">
                <a:solidFill>
                  <a:srgbClr val="002060"/>
                </a:solidFill>
                <a:latin typeface="Gill Sans Nova" panose="020B0602020104020203" pitchFamily="34" charset="0"/>
              </a:rPr>
              <a:t>Programmes</a:t>
            </a:r>
            <a:endParaRPr lang="en-US" sz="3200" b="1" cap="none" dirty="0">
              <a:solidFill>
                <a:srgbClr val="002060"/>
              </a:solidFill>
              <a:latin typeface="Gill Sans Nova" panose="020B0602020104020203" pitchFamily="34" charset="0"/>
            </a:endParaRPr>
          </a:p>
        </p:txBody>
      </p:sp>
      <p:sp>
        <p:nvSpPr>
          <p:cNvPr id="2" name="TextBox 1">
            <a:extLst>
              <a:ext uri="{FF2B5EF4-FFF2-40B4-BE49-F238E27FC236}">
                <a16:creationId xmlns:a16="http://schemas.microsoft.com/office/drawing/2014/main" id="{9F33A6EF-2B88-BD3D-A1F5-0AFBDBE049B4}"/>
              </a:ext>
            </a:extLst>
          </p:cNvPr>
          <p:cNvSpPr txBox="1"/>
          <p:nvPr/>
        </p:nvSpPr>
        <p:spPr>
          <a:xfrm>
            <a:off x="359410" y="1633287"/>
            <a:ext cx="7103274" cy="4401205"/>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rgbClr val="FF0000"/>
                </a:solidFill>
                <a:highlight>
                  <a:srgbClr val="FFFF00"/>
                </a:highlight>
                <a:latin typeface="Gill Sans Nova" panose="020B0602020104020203" pitchFamily="34" charset="0"/>
              </a:rPr>
              <a:t>N</a:t>
            </a:r>
            <a:r>
              <a:rPr lang="en-US" sz="2400" b="1" cap="none" dirty="0">
                <a:solidFill>
                  <a:srgbClr val="FF0000"/>
                </a:solidFill>
                <a:highlight>
                  <a:srgbClr val="FFFF00"/>
                </a:highlight>
                <a:latin typeface="Gill Sans Nova" panose="020B0602020104020203" pitchFamily="34" charset="0"/>
              </a:rPr>
              <a:t>eed to identify gaps and work closely with the IOC/DCU for future calls to encourage national projects relevant to IOC’s tsunami programme to be submitted &amp; endorsed </a:t>
            </a:r>
            <a:r>
              <a:rPr lang="en-US" sz="2400" cap="none" dirty="0">
                <a:latin typeface="Gill Sans Nova" panose="020B0602020104020203" pitchFamily="34" charset="0"/>
              </a:rPr>
              <a:t>– </a:t>
            </a:r>
            <a:r>
              <a:rPr lang="en-US" sz="2400" cap="none" dirty="0" err="1">
                <a:solidFill>
                  <a:srgbClr val="FF0000"/>
                </a:solidFill>
                <a:latin typeface="Gill Sans Nova" panose="020B0602020104020203" pitchFamily="34" charset="0"/>
              </a:rPr>
              <a:t>eg.</a:t>
            </a:r>
            <a:r>
              <a:rPr lang="en-US" sz="2400" cap="none" dirty="0">
                <a:solidFill>
                  <a:srgbClr val="FF0000"/>
                </a:solidFill>
                <a:latin typeface="Gill Sans Nova" panose="020B0602020104020203" pitchFamily="34" charset="0"/>
              </a:rPr>
              <a:t> </a:t>
            </a:r>
            <a:r>
              <a:rPr lang="en-IN" sz="2000" dirty="0">
                <a:solidFill>
                  <a:srgbClr val="FF0000"/>
                </a:solidFill>
                <a:effectLst/>
                <a:latin typeface="Helvetica" pitchFamily="2" charset="0"/>
              </a:rPr>
              <a:t>SMART Cable, New Zealand DART Project, and UNESCAP IOTWMS Capacity Assessment project are not listed</a:t>
            </a:r>
          </a:p>
          <a:p>
            <a:pPr marL="457200" indent="-457200">
              <a:buFont typeface="Arial" panose="020B0604020202020204" pitchFamily="34" charset="0"/>
              <a:buChar char="•"/>
            </a:pPr>
            <a:r>
              <a:rPr lang="en-IN" sz="2400" b="1" dirty="0">
                <a:latin typeface="Gill Sans Nova" panose="020B0602020104020203" pitchFamily="34" charset="0"/>
              </a:rPr>
              <a:t>Several reasons could contribute to this including awareness of UN Decade at the national level or the initiatives not being perceived as “transformative” enough in the context of the Decade by the implementers</a:t>
            </a:r>
            <a:endParaRPr lang="en-US" sz="2400" b="1" dirty="0">
              <a:latin typeface="Gill Sans Nova" panose="020B0602020104020203" pitchFamily="34" charset="0"/>
            </a:endParaRPr>
          </a:p>
        </p:txBody>
      </p:sp>
      <p:pic>
        <p:nvPicPr>
          <p:cNvPr id="3" name="図 2">
            <a:hlinkClick r:id="rId3"/>
            <a:extLst>
              <a:ext uri="{FF2B5EF4-FFF2-40B4-BE49-F238E27FC236}">
                <a16:creationId xmlns:a16="http://schemas.microsoft.com/office/drawing/2014/main" id="{E6E21878-55BB-1599-68F8-D68E48581928}"/>
              </a:ext>
            </a:extLst>
          </p:cNvPr>
          <p:cNvPicPr>
            <a:picLocks noChangeAspect="1"/>
          </p:cNvPicPr>
          <p:nvPr/>
        </p:nvPicPr>
        <p:blipFill rotWithShape="1">
          <a:blip r:embed="rId4"/>
          <a:srcRect b="23617"/>
          <a:stretch/>
        </p:blipFill>
        <p:spPr>
          <a:xfrm>
            <a:off x="7552529" y="2985329"/>
            <a:ext cx="4570891" cy="3232440"/>
          </a:xfrm>
          <a:prstGeom prst="rect">
            <a:avLst/>
          </a:prstGeom>
        </p:spPr>
      </p:pic>
      <p:sp>
        <p:nvSpPr>
          <p:cNvPr id="4" name="テキスト ボックス 3">
            <a:extLst>
              <a:ext uri="{FF2B5EF4-FFF2-40B4-BE49-F238E27FC236}">
                <a16:creationId xmlns:a16="http://schemas.microsoft.com/office/drawing/2014/main" id="{C43F6EDB-772B-7E55-DF64-1635030912EE}"/>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13</a:t>
            </a:r>
            <a:endParaRPr kumimoji="1" lang="ja-JP" altLang="en-US" dirty="0"/>
          </a:p>
        </p:txBody>
      </p:sp>
    </p:spTree>
    <p:extLst>
      <p:ext uri="{BB962C8B-B14F-4D97-AF65-F5344CB8AC3E}">
        <p14:creationId xmlns:p14="http://schemas.microsoft.com/office/powerpoint/2010/main" val="29316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E693-4015-2039-A4AE-DBB37591F85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1FCEFFA-D41A-90F5-CBB6-D781D6608BDD}"/>
              </a:ext>
            </a:extLst>
          </p:cNvPr>
          <p:cNvSpPr txBox="1">
            <a:spLocks/>
          </p:cNvSpPr>
          <p:nvPr/>
        </p:nvSpPr>
        <p:spPr>
          <a:xfrm>
            <a:off x="0" y="114300"/>
            <a:ext cx="12123420" cy="114554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600"/>
              </a:spcBef>
              <a:spcAft>
                <a:spcPts val="600"/>
              </a:spcAft>
            </a:pPr>
            <a:r>
              <a:rPr lang="en-US" sz="3200" b="1" cap="none" dirty="0">
                <a:solidFill>
                  <a:srgbClr val="002060"/>
                </a:solidFill>
                <a:latin typeface="Gill Sans Nova" panose="020B0602020104020203" pitchFamily="34" charset="0"/>
              </a:rPr>
              <a:t>Endorsed Decade Actions related to ODTP and Challenge 6 and coordination with TOWS-WG Work </a:t>
            </a:r>
            <a:r>
              <a:rPr lang="en-US" sz="3200" b="1" cap="none" dirty="0" err="1">
                <a:solidFill>
                  <a:srgbClr val="002060"/>
                </a:solidFill>
                <a:latin typeface="Gill Sans Nova" panose="020B0602020104020203" pitchFamily="34" charset="0"/>
              </a:rPr>
              <a:t>Programmes</a:t>
            </a:r>
            <a:r>
              <a:rPr lang="en-US" sz="3200" b="1" cap="none" dirty="0">
                <a:solidFill>
                  <a:srgbClr val="002060"/>
                </a:solidFill>
                <a:latin typeface="Gill Sans Nova" panose="020B0602020104020203" pitchFamily="34" charset="0"/>
              </a:rPr>
              <a:t> (cont.)</a:t>
            </a:r>
          </a:p>
        </p:txBody>
      </p:sp>
      <p:sp>
        <p:nvSpPr>
          <p:cNvPr id="2" name="TextBox 1">
            <a:extLst>
              <a:ext uri="{FF2B5EF4-FFF2-40B4-BE49-F238E27FC236}">
                <a16:creationId xmlns:a16="http://schemas.microsoft.com/office/drawing/2014/main" id="{9F33A6EF-2B88-BD3D-A1F5-0AFBDBE049B4}"/>
              </a:ext>
            </a:extLst>
          </p:cNvPr>
          <p:cNvSpPr txBox="1"/>
          <p:nvPr/>
        </p:nvSpPr>
        <p:spPr>
          <a:xfrm>
            <a:off x="359410" y="1633287"/>
            <a:ext cx="11439300" cy="1569660"/>
          </a:xfrm>
          <a:prstGeom prst="rect">
            <a:avLst/>
          </a:prstGeom>
          <a:noFill/>
        </p:spPr>
        <p:txBody>
          <a:bodyPr wrap="square" rtlCol="0">
            <a:spAutoFit/>
          </a:bodyPr>
          <a:lstStyle/>
          <a:p>
            <a:pPr marL="457200" indent="-457200">
              <a:buFont typeface="Arial" panose="020B0604020202020204" pitchFamily="34" charset="0"/>
              <a:buChar char="•"/>
            </a:pPr>
            <a:r>
              <a:rPr lang="en-US" sz="2400" b="1" cap="none" dirty="0">
                <a:latin typeface="Gill Sans Nova" panose="020B0602020104020203" pitchFamily="34" charset="0"/>
              </a:rPr>
              <a:t>Proper communication through multiple means including by the DCU, TSR, ICGs, National Decade Committees</a:t>
            </a:r>
          </a:p>
          <a:p>
            <a:pPr marL="457200" indent="-457200">
              <a:buFont typeface="Arial" panose="020B0604020202020204" pitchFamily="34" charset="0"/>
              <a:buChar char="•"/>
            </a:pPr>
            <a:r>
              <a:rPr lang="en-US" sz="2400" b="1" dirty="0">
                <a:latin typeface="Gill Sans Nova" panose="020B0602020104020203" pitchFamily="34" charset="0"/>
              </a:rPr>
              <a:t>Further granularity required in the calls for action &amp; DCU summaries to facilitate p</a:t>
            </a:r>
            <a:r>
              <a:rPr lang="en-US" sz="2400" b="1" cap="none" dirty="0">
                <a:latin typeface="Gill Sans Nova" panose="020B0602020104020203" pitchFamily="34" charset="0"/>
              </a:rPr>
              <a:t>roper mapping to relevant programmes and monitoring</a:t>
            </a:r>
          </a:p>
        </p:txBody>
      </p:sp>
      <p:sp>
        <p:nvSpPr>
          <p:cNvPr id="3" name="テキスト ボックス 2">
            <a:extLst>
              <a:ext uri="{FF2B5EF4-FFF2-40B4-BE49-F238E27FC236}">
                <a16:creationId xmlns:a16="http://schemas.microsoft.com/office/drawing/2014/main" id="{BA4222CF-E11C-184B-38AF-55AB72415AE9}"/>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14</a:t>
            </a:r>
            <a:endParaRPr kumimoji="1" lang="ja-JP" altLang="en-US" dirty="0"/>
          </a:p>
        </p:txBody>
      </p:sp>
    </p:spTree>
    <p:extLst>
      <p:ext uri="{BB962C8B-B14F-4D97-AF65-F5344CB8AC3E}">
        <p14:creationId xmlns:p14="http://schemas.microsoft.com/office/powerpoint/2010/main" val="116754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E693-4015-2039-A4AE-DBB37591F85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1FCEFFA-D41A-90F5-CBB6-D781D6608BDD}"/>
              </a:ext>
            </a:extLst>
          </p:cNvPr>
          <p:cNvSpPr txBox="1">
            <a:spLocks/>
          </p:cNvSpPr>
          <p:nvPr/>
        </p:nvSpPr>
        <p:spPr>
          <a:xfrm>
            <a:off x="0" y="0"/>
            <a:ext cx="12192000" cy="79248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600"/>
              </a:spcBef>
              <a:spcAft>
                <a:spcPts val="600"/>
              </a:spcAft>
            </a:pPr>
            <a:r>
              <a:rPr lang="en-US" sz="3600" b="1" cap="none" dirty="0">
                <a:solidFill>
                  <a:srgbClr val="002060"/>
                </a:solidFill>
                <a:latin typeface="Gill Sans Nova" panose="020B0602020104020203" pitchFamily="34" charset="0"/>
              </a:rPr>
              <a:t>ICG </a:t>
            </a:r>
            <a:r>
              <a:rPr lang="en-US" sz="3600" b="1" dirty="0">
                <a:solidFill>
                  <a:srgbClr val="002060"/>
                </a:solidFill>
                <a:latin typeface="Gill Sans Nova" panose="020B0602020104020203" pitchFamily="34" charset="0"/>
              </a:rPr>
              <a:t>i</a:t>
            </a:r>
            <a:r>
              <a:rPr lang="en-US" sz="3600" b="1" cap="none" dirty="0">
                <a:solidFill>
                  <a:srgbClr val="002060"/>
                </a:solidFill>
                <a:latin typeface="Gill Sans Nova" panose="020B0602020104020203" pitchFamily="34" charset="0"/>
              </a:rPr>
              <a:t>nitiatives/coordination </a:t>
            </a:r>
            <a:r>
              <a:rPr lang="en-US" sz="3600" b="1" dirty="0">
                <a:solidFill>
                  <a:srgbClr val="002060"/>
                </a:solidFill>
                <a:latin typeface="Gill Sans Nova" panose="020B0602020104020203" pitchFamily="34" charset="0"/>
              </a:rPr>
              <a:t>w</a:t>
            </a:r>
            <a:r>
              <a:rPr lang="en-US" sz="3600" b="1" cap="none" dirty="0">
                <a:solidFill>
                  <a:srgbClr val="002060"/>
                </a:solidFill>
                <a:latin typeface="Gill Sans Nova" panose="020B0602020104020203" pitchFamily="34" charset="0"/>
              </a:rPr>
              <a:t>ith </a:t>
            </a:r>
            <a:r>
              <a:rPr lang="en-US" sz="3600" b="1" dirty="0">
                <a:solidFill>
                  <a:srgbClr val="002060"/>
                </a:solidFill>
                <a:latin typeface="Gill Sans Nova" panose="020B0602020104020203" pitchFamily="34" charset="0"/>
              </a:rPr>
              <a:t>r</a:t>
            </a:r>
            <a:r>
              <a:rPr lang="en-US" sz="3600" b="1" cap="none" dirty="0">
                <a:solidFill>
                  <a:srgbClr val="002060"/>
                </a:solidFill>
                <a:latin typeface="Gill Sans Nova" panose="020B0602020104020203" pitchFamily="34" charset="0"/>
              </a:rPr>
              <a:t>espect </a:t>
            </a:r>
            <a:r>
              <a:rPr lang="en-US" sz="3600" b="1" dirty="0">
                <a:solidFill>
                  <a:srgbClr val="002060"/>
                </a:solidFill>
                <a:latin typeface="Gill Sans Nova" panose="020B0602020104020203" pitchFamily="34" charset="0"/>
              </a:rPr>
              <a:t>t</a:t>
            </a:r>
            <a:r>
              <a:rPr lang="en-US" sz="3600" b="1" cap="none" dirty="0">
                <a:solidFill>
                  <a:srgbClr val="002060"/>
                </a:solidFill>
                <a:latin typeface="Gill Sans Nova" panose="020B0602020104020203" pitchFamily="34" charset="0"/>
              </a:rPr>
              <a:t>o ODTP</a:t>
            </a:r>
          </a:p>
        </p:txBody>
      </p:sp>
      <p:sp>
        <p:nvSpPr>
          <p:cNvPr id="3" name="TextBox 2">
            <a:extLst>
              <a:ext uri="{FF2B5EF4-FFF2-40B4-BE49-F238E27FC236}">
                <a16:creationId xmlns:a16="http://schemas.microsoft.com/office/drawing/2014/main" id="{15179492-4E04-6583-02BC-D662D95055A8}"/>
              </a:ext>
            </a:extLst>
          </p:cNvPr>
          <p:cNvSpPr txBox="1"/>
          <p:nvPr/>
        </p:nvSpPr>
        <p:spPr>
          <a:xfrm>
            <a:off x="219182" y="1502296"/>
            <a:ext cx="11753636" cy="4785926"/>
          </a:xfrm>
          <a:prstGeom prst="rect">
            <a:avLst/>
          </a:prstGeom>
          <a:noFill/>
        </p:spPr>
        <p:txBody>
          <a:bodyPr wrap="square">
            <a:spAutoFit/>
          </a:bodyPr>
          <a:lstStyle/>
          <a:p>
            <a:pPr marL="742950" lvl="1" indent="-285750">
              <a:spcBef>
                <a:spcPts val="300"/>
              </a:spcBef>
              <a:spcAft>
                <a:spcPts val="300"/>
              </a:spcAft>
              <a:buFont typeface="Arial" panose="020B0604020202020204" pitchFamily="34" charset="0"/>
              <a:buChar char="•"/>
            </a:pPr>
            <a:r>
              <a:rPr lang="en-US" b="1" dirty="0">
                <a:latin typeface="Gill Sans Nova" panose="020B0602020104020203" pitchFamily="34" charset="0"/>
              </a:rPr>
              <a:t>Need to have a mechanism to relate the progress at each ICG with respect to ODTP goals as described in the </a:t>
            </a:r>
            <a:r>
              <a:rPr lang="en-US" b="1" dirty="0" err="1">
                <a:latin typeface="Gill Sans Nova" panose="020B0602020104020203" pitchFamily="34" charset="0"/>
              </a:rPr>
              <a:t>ODTP-RDIP</a:t>
            </a:r>
            <a:r>
              <a:rPr lang="en-US" b="1" dirty="0">
                <a:latin typeface="Gill Sans Nova" panose="020B0602020104020203" pitchFamily="34" charset="0"/>
              </a:rPr>
              <a:t> (IOC Technical Series #180)</a:t>
            </a:r>
          </a:p>
          <a:p>
            <a:pPr marL="742950" lvl="1" indent="-285750">
              <a:spcBef>
                <a:spcPts val="300"/>
              </a:spcBef>
              <a:spcAft>
                <a:spcPts val="300"/>
              </a:spcAft>
              <a:buFont typeface="Arial" panose="020B0604020202020204" pitchFamily="34" charset="0"/>
              <a:buChar char="•"/>
            </a:pPr>
            <a:r>
              <a:rPr lang="en-US" b="1" dirty="0">
                <a:latin typeface="Gill Sans Nova" panose="020B0602020104020203" pitchFamily="34" charset="0"/>
              </a:rPr>
              <a:t>Explore alignment with the Global Tsunami Performance Monitoring Framework</a:t>
            </a:r>
          </a:p>
          <a:p>
            <a:pPr marL="742950" lvl="1" indent="-285750">
              <a:spcBef>
                <a:spcPts val="300"/>
              </a:spcBef>
              <a:spcAft>
                <a:spcPts val="300"/>
              </a:spcAft>
              <a:buFont typeface="Arial" panose="020B0604020202020204" pitchFamily="34" charset="0"/>
              <a:buChar char="•"/>
            </a:pPr>
            <a:r>
              <a:rPr lang="en-US" b="1" dirty="0">
                <a:latin typeface="Gill Sans Nova" panose="020B0602020104020203" pitchFamily="34" charset="0"/>
              </a:rPr>
              <a:t>Need for standardized reporting at the Member State/ICG level for further compilation at global level by TSR</a:t>
            </a:r>
          </a:p>
          <a:p>
            <a:pPr marL="742950" lvl="1" indent="-285750">
              <a:spcBef>
                <a:spcPts val="300"/>
              </a:spcBef>
              <a:spcAft>
                <a:spcPts val="300"/>
              </a:spcAft>
              <a:buFont typeface="Arial" panose="020B0604020202020204" pitchFamily="34" charset="0"/>
              <a:buChar char="•"/>
            </a:pPr>
            <a:r>
              <a:rPr lang="en-IN" b="1" dirty="0">
                <a:solidFill>
                  <a:srgbClr val="FF0000"/>
                </a:solidFill>
                <a:highlight>
                  <a:srgbClr val="FFFF00"/>
                </a:highlight>
                <a:latin typeface="Gill Sans Nova" panose="020B0602020104020203" pitchFamily="34" charset="0"/>
              </a:rPr>
              <a:t>ODTP-SC decided to recommend TOWS-WG to request ICGs (through Member States) to report with respect to ODTP Appendices</a:t>
            </a:r>
            <a:r>
              <a:rPr lang="en-IN" b="1" dirty="0">
                <a:latin typeface="Gill Sans Nova" panose="020B0602020104020203" pitchFamily="34" charset="0"/>
              </a:rPr>
              <a:t> through an online interface to be provided by the IOC/TSR. </a:t>
            </a:r>
          </a:p>
          <a:p>
            <a:pPr marL="742950" lvl="1" indent="-285750">
              <a:spcBef>
                <a:spcPts val="300"/>
              </a:spcBef>
              <a:spcAft>
                <a:spcPts val="300"/>
              </a:spcAft>
              <a:buFont typeface="Arial" panose="020B0604020202020204" pitchFamily="34" charset="0"/>
              <a:buChar char="•"/>
            </a:pPr>
            <a:r>
              <a:rPr lang="en-IN" b="1" dirty="0">
                <a:latin typeface="Gill Sans Nova" panose="020B0602020104020203" pitchFamily="34" charset="0"/>
              </a:rPr>
              <a:t>All efforts in this regard should be synchronized with the IOC/DCU, which has its own assessment tools.</a:t>
            </a:r>
          </a:p>
          <a:p>
            <a:pPr marL="742950" lvl="1" indent="-285750">
              <a:spcBef>
                <a:spcPts val="300"/>
              </a:spcBef>
              <a:spcAft>
                <a:spcPts val="300"/>
              </a:spcAft>
              <a:buFont typeface="Arial" panose="020B0604020202020204" pitchFamily="34" charset="0"/>
              <a:buChar char="•"/>
            </a:pPr>
            <a:endParaRPr lang="en-IN" b="1" dirty="0">
              <a:latin typeface="Gill Sans Nova" panose="020B0602020104020203" pitchFamily="34" charset="0"/>
            </a:endParaRPr>
          </a:p>
          <a:p>
            <a:pPr marL="742950" lvl="1" indent="-285750">
              <a:spcBef>
                <a:spcPts val="300"/>
              </a:spcBef>
              <a:spcAft>
                <a:spcPts val="300"/>
              </a:spcAft>
              <a:buFont typeface="Arial" panose="020B0604020202020204" pitchFamily="34" charset="0"/>
              <a:buChar char="•"/>
            </a:pPr>
            <a:r>
              <a:rPr lang="en-IN" b="1" dirty="0" err="1">
                <a:latin typeface="Gill Sans Nova" panose="020B0602020104020203" pitchFamily="34" charset="0"/>
              </a:rPr>
              <a:t>ODTP</a:t>
            </a:r>
            <a:r>
              <a:rPr lang="en-IN" b="1" dirty="0">
                <a:latin typeface="Gill Sans Nova" panose="020B0602020104020203" pitchFamily="34" charset="0"/>
              </a:rPr>
              <a:t>-SC appreciated the presentations on Optimal Sensor Locations in the Pacific and progress in the implementation of cabled systems in the ICG/NEAMTWS, also useful for planning purposes at the Member States level.</a:t>
            </a:r>
          </a:p>
          <a:p>
            <a:pPr marL="742950" lvl="1" indent="-285750">
              <a:spcBef>
                <a:spcPts val="300"/>
              </a:spcBef>
              <a:spcAft>
                <a:spcPts val="300"/>
              </a:spcAft>
              <a:buFont typeface="Arial" panose="020B0604020202020204" pitchFamily="34" charset="0"/>
              <a:buChar char="•"/>
            </a:pPr>
            <a:r>
              <a:rPr lang="en-IN" b="1" dirty="0">
                <a:latin typeface="Gill Sans Nova" panose="020B0602020104020203" pitchFamily="34" charset="0"/>
              </a:rPr>
              <a:t>ODTP-SC also noted ongoing efforts by the IOC/TSR towards determination of the total number of communities subject to TRRP.</a:t>
            </a:r>
          </a:p>
        </p:txBody>
      </p:sp>
      <p:sp>
        <p:nvSpPr>
          <p:cNvPr id="2" name="テキスト ボックス 1">
            <a:extLst>
              <a:ext uri="{FF2B5EF4-FFF2-40B4-BE49-F238E27FC236}">
                <a16:creationId xmlns:a16="http://schemas.microsoft.com/office/drawing/2014/main" id="{0553527C-6A7A-7A05-A38D-5C680E084025}"/>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15</a:t>
            </a:r>
            <a:endParaRPr kumimoji="1" lang="ja-JP" altLang="en-US" dirty="0"/>
          </a:p>
        </p:txBody>
      </p:sp>
    </p:spTree>
    <p:extLst>
      <p:ext uri="{BB962C8B-B14F-4D97-AF65-F5344CB8AC3E}">
        <p14:creationId xmlns:p14="http://schemas.microsoft.com/office/powerpoint/2010/main" val="406887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63A2B-FFEF-3808-5FA7-489357C3DA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A04B5AA-9AE5-EBCE-FF9D-412C9E93DBF0}"/>
              </a:ext>
            </a:extLst>
          </p:cNvPr>
          <p:cNvSpPr txBox="1"/>
          <p:nvPr/>
        </p:nvSpPr>
        <p:spPr>
          <a:xfrm>
            <a:off x="309256" y="1827778"/>
            <a:ext cx="11368585" cy="4324261"/>
          </a:xfrm>
          <a:prstGeom prst="rect">
            <a:avLst/>
          </a:prstGeom>
          <a:noFill/>
        </p:spPr>
        <p:txBody>
          <a:bodyPr wrap="square" rtlCol="0">
            <a:spAutoFit/>
          </a:bodyPr>
          <a:lstStyle/>
          <a:p>
            <a:pPr marL="742950" lvl="1" indent="-285750">
              <a:spcBef>
                <a:spcPts val="300"/>
              </a:spcBef>
              <a:spcAft>
                <a:spcPts val="300"/>
              </a:spcAft>
              <a:buFont typeface="Arial" panose="020B0604020202020204" pitchFamily="34" charset="0"/>
              <a:buChar char="•"/>
            </a:pPr>
            <a:r>
              <a:rPr lang="en-US" sz="2400" b="1" dirty="0">
                <a:latin typeface="Gill Sans Nova" panose="020B0602020104020203" pitchFamily="34" charset="0"/>
              </a:rPr>
              <a:t>2nd UNESCO IOC Global Tsunami Symposium, 11 – 14 November 2024, Banda Aceh</a:t>
            </a:r>
          </a:p>
          <a:p>
            <a:pPr marL="1200150" lvl="2" indent="-285750">
              <a:spcBef>
                <a:spcPts val="300"/>
              </a:spcBef>
              <a:spcAft>
                <a:spcPts val="300"/>
              </a:spcAft>
              <a:buFont typeface="Arial" panose="020B0604020202020204" pitchFamily="34" charset="0"/>
              <a:buChar char="•"/>
            </a:pPr>
            <a:r>
              <a:rPr lang="en-US" sz="2000" b="1" dirty="0">
                <a:latin typeface="Gill Sans Nova" panose="020B0602020104020203" pitchFamily="34" charset="0"/>
              </a:rPr>
              <a:t>Reorganization of sessions in alignment with ODTP RDIP, the conceptual flow of the program, speakers, and public sessions</a:t>
            </a:r>
          </a:p>
          <a:p>
            <a:pPr marL="742950" lvl="1" indent="-285750">
              <a:spcBef>
                <a:spcPts val="300"/>
              </a:spcBef>
              <a:spcAft>
                <a:spcPts val="300"/>
              </a:spcAft>
              <a:buFont typeface="Arial" panose="020B0604020202020204" pitchFamily="34" charset="0"/>
              <a:buChar char="•"/>
            </a:pPr>
            <a:r>
              <a:rPr lang="en-US" sz="2400" b="1" dirty="0">
                <a:latin typeface="Gill Sans Nova" panose="020B0602020104020203" pitchFamily="34" charset="0"/>
              </a:rPr>
              <a:t>2nd UN Ocean Decade Conference, 10 – 12 April 2024, Barcelona</a:t>
            </a:r>
          </a:p>
          <a:p>
            <a:pPr marL="1200150" lvl="2" indent="-285750">
              <a:spcBef>
                <a:spcPts val="300"/>
              </a:spcBef>
              <a:spcAft>
                <a:spcPts val="300"/>
              </a:spcAft>
              <a:buFont typeface="Arial" panose="020B0604020202020204" pitchFamily="34" charset="0"/>
              <a:buChar char="•"/>
            </a:pPr>
            <a:r>
              <a:rPr lang="en-US" sz="2000" b="1" dirty="0">
                <a:latin typeface="Gill Sans Nova" panose="020B0602020104020203" pitchFamily="34" charset="0"/>
              </a:rPr>
              <a:t>Side event “Coastal Futures” and satellite Event “Coastal Cities and Communities Joining Tsunami Ready”</a:t>
            </a:r>
          </a:p>
          <a:p>
            <a:pPr marL="1200150" lvl="2" indent="-285750">
              <a:spcBef>
                <a:spcPts val="300"/>
              </a:spcBef>
              <a:spcAft>
                <a:spcPts val="300"/>
              </a:spcAft>
              <a:buFont typeface="Arial" panose="020B0604020202020204" pitchFamily="34" charset="0"/>
              <a:buChar char="•"/>
            </a:pPr>
            <a:r>
              <a:rPr lang="en-US" sz="2000" b="1" dirty="0">
                <a:latin typeface="Gill Sans Nova" panose="020B0602020104020203" pitchFamily="34" charset="0"/>
              </a:rPr>
              <a:t>Talks by Lorna </a:t>
            </a:r>
            <a:r>
              <a:rPr lang="en-US" sz="2000" b="1" dirty="0" err="1">
                <a:latin typeface="Gill Sans Nova" panose="020B0602020104020203" pitchFamily="34" charset="0"/>
              </a:rPr>
              <a:t>Iniss</a:t>
            </a:r>
            <a:r>
              <a:rPr lang="en-US" sz="2000" b="1" dirty="0">
                <a:latin typeface="Gill Sans Nova" panose="020B0602020104020203" pitchFamily="34" charset="0"/>
              </a:rPr>
              <a:t> &amp; Silvia Chacon </a:t>
            </a:r>
            <a:r>
              <a:rPr lang="en-US" sz="2000" b="1" dirty="0" err="1">
                <a:latin typeface="Gill Sans Nova" panose="020B0602020104020203" pitchFamily="34" charset="0"/>
              </a:rPr>
              <a:t>Barrantes</a:t>
            </a:r>
            <a:endParaRPr lang="en-US" sz="2000" b="1" dirty="0">
              <a:latin typeface="Gill Sans Nova" panose="020B0602020104020203" pitchFamily="34" charset="0"/>
            </a:endParaRPr>
          </a:p>
          <a:p>
            <a:pPr marL="742950" lvl="1" indent="-285750">
              <a:spcBef>
                <a:spcPts val="300"/>
              </a:spcBef>
              <a:spcAft>
                <a:spcPts val="300"/>
              </a:spcAft>
              <a:buFont typeface="Arial" panose="020B0604020202020204" pitchFamily="34" charset="0"/>
              <a:buChar char="•"/>
            </a:pPr>
            <a:r>
              <a:rPr lang="en-US" sz="2800" b="1" dirty="0">
                <a:latin typeface="Gill Sans Nova" panose="020B0602020104020203" pitchFamily="34" charset="0"/>
              </a:rPr>
              <a:t>EW4All</a:t>
            </a:r>
          </a:p>
          <a:p>
            <a:pPr marL="1200150" lvl="2" indent="-285750">
              <a:spcBef>
                <a:spcPts val="300"/>
              </a:spcBef>
              <a:spcAft>
                <a:spcPts val="300"/>
              </a:spcAft>
              <a:buFont typeface="Arial" panose="020B0604020202020204" pitchFamily="34" charset="0"/>
              <a:buChar char="•"/>
            </a:pPr>
            <a:r>
              <a:rPr lang="en-US" sz="2000" b="1" dirty="0">
                <a:latin typeface="Gill Sans Nova" panose="020B0602020104020203" pitchFamily="34" charset="0"/>
              </a:rPr>
              <a:t>H</a:t>
            </a:r>
            <a:r>
              <a:rPr lang="en-US" sz="2000" b="1" cap="none" dirty="0">
                <a:latin typeface="Gill Sans Nova" panose="020B0602020104020203" pitchFamily="34" charset="0"/>
              </a:rPr>
              <a:t>azards covered under the EW4All ? </a:t>
            </a:r>
            <a:r>
              <a:rPr lang="en-US" sz="2000" b="1" dirty="0">
                <a:latin typeface="Gill Sans Nova" panose="020B0602020104020203" pitchFamily="34" charset="0"/>
              </a:rPr>
              <a:t>Guiding </a:t>
            </a:r>
            <a:r>
              <a:rPr lang="en-US" sz="2000" b="1" cap="none" dirty="0">
                <a:latin typeface="Gill Sans Nova" panose="020B0602020104020203" pitchFamily="34" charset="0"/>
              </a:rPr>
              <a:t>documents on geo-hazards?  </a:t>
            </a:r>
          </a:p>
          <a:p>
            <a:pPr marL="1200150" lvl="2" indent="-285750">
              <a:spcBef>
                <a:spcPts val="300"/>
              </a:spcBef>
              <a:spcAft>
                <a:spcPts val="300"/>
              </a:spcAft>
              <a:buFont typeface="Arial" panose="020B0604020202020204" pitchFamily="34" charset="0"/>
              <a:buChar char="•"/>
            </a:pPr>
            <a:r>
              <a:rPr lang="en-US" sz="2000" b="1" dirty="0">
                <a:latin typeface="Gill Sans Nova" panose="020B0602020104020203" pitchFamily="34" charset="0"/>
              </a:rPr>
              <a:t>IOC/TSR to work with WMO and share OD white papers and capacity assessment</a:t>
            </a:r>
            <a:endParaRPr lang="en-US" sz="2000" b="1" cap="none" dirty="0">
              <a:latin typeface="Gill Sans Nova" panose="020B0602020104020203" pitchFamily="34" charset="0"/>
            </a:endParaRPr>
          </a:p>
        </p:txBody>
      </p:sp>
      <p:sp>
        <p:nvSpPr>
          <p:cNvPr id="2" name="Title 1">
            <a:extLst>
              <a:ext uri="{FF2B5EF4-FFF2-40B4-BE49-F238E27FC236}">
                <a16:creationId xmlns:a16="http://schemas.microsoft.com/office/drawing/2014/main" id="{5A8AD451-F868-F7E6-17FE-E78FC602D3F5}"/>
              </a:ext>
            </a:extLst>
          </p:cNvPr>
          <p:cNvSpPr txBox="1">
            <a:spLocks/>
          </p:cNvSpPr>
          <p:nvPr/>
        </p:nvSpPr>
        <p:spPr>
          <a:xfrm>
            <a:off x="0" y="0"/>
            <a:ext cx="12192000" cy="140817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cap="none" dirty="0">
                <a:solidFill>
                  <a:srgbClr val="002060"/>
                </a:solidFill>
                <a:latin typeface="Gill Sans Nova" panose="020B0602020104020203" pitchFamily="34" charset="0"/>
              </a:rPr>
              <a:t>ODTP involvement in other relevant Activities</a:t>
            </a:r>
          </a:p>
        </p:txBody>
      </p:sp>
      <p:sp>
        <p:nvSpPr>
          <p:cNvPr id="3" name="テキスト ボックス 2">
            <a:extLst>
              <a:ext uri="{FF2B5EF4-FFF2-40B4-BE49-F238E27FC236}">
                <a16:creationId xmlns:a16="http://schemas.microsoft.com/office/drawing/2014/main" id="{762D15A5-CCD6-57B3-B61B-E3753E1AEF56}"/>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16</a:t>
            </a:r>
            <a:endParaRPr kumimoji="1" lang="ja-JP" altLang="en-US" dirty="0"/>
          </a:p>
        </p:txBody>
      </p:sp>
    </p:spTree>
    <p:extLst>
      <p:ext uri="{BB962C8B-B14F-4D97-AF65-F5344CB8AC3E}">
        <p14:creationId xmlns:p14="http://schemas.microsoft.com/office/powerpoint/2010/main" val="152459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9EFDF7-7505-2A2D-AD07-6C773E102C2E}"/>
              </a:ext>
            </a:extLst>
          </p:cNvPr>
          <p:cNvSpPr txBox="1">
            <a:spLocks/>
          </p:cNvSpPr>
          <p:nvPr/>
        </p:nvSpPr>
        <p:spPr>
          <a:xfrm>
            <a:off x="3388610" y="1458411"/>
            <a:ext cx="4961534" cy="955605"/>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600" kern="1200">
                <a:solidFill>
                  <a:srgbClr val="002060"/>
                </a:solidFill>
                <a:latin typeface="+mj-lt"/>
                <a:ea typeface="+mj-ea"/>
                <a:cs typeface="+mj-cs"/>
              </a:defRPr>
            </a:lvl1pPr>
          </a:lstStyle>
          <a:p>
            <a:pPr marL="0" marR="0" lvl="0" indent="0" defTabSz="457200" fontAlgn="auto">
              <a:spcAft>
                <a:spcPts val="600"/>
              </a:spcAft>
              <a:buClrTx/>
              <a:buSzTx/>
              <a:tabLst/>
              <a:defRPr/>
            </a:pPr>
            <a:r>
              <a:rPr kumimoji="0" lang="en-US" sz="6000" b="1" i="0" u="none" strike="noStrike" cap="all" spc="150" normalizeH="0" noProof="0" dirty="0">
                <a:ln>
                  <a:noFill/>
                </a:ln>
                <a:effectLst/>
                <a:uLnTx/>
                <a:uFillTx/>
              </a:rPr>
              <a:t>THANK YOU</a:t>
            </a:r>
          </a:p>
        </p:txBody>
      </p:sp>
      <p:pic>
        <p:nvPicPr>
          <p:cNvPr id="2" name="Picture 1" descr="A group of people posing for a photo&#10;&#10;Description automatically generated">
            <a:extLst>
              <a:ext uri="{FF2B5EF4-FFF2-40B4-BE49-F238E27FC236}">
                <a16:creationId xmlns:a16="http://schemas.microsoft.com/office/drawing/2014/main" id="{C7168173-14F1-0061-6ACB-2A713AB3F7E1}"/>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5511800" y="2476501"/>
            <a:ext cx="6414541" cy="2985573"/>
          </a:xfrm>
          <a:prstGeom prst="rect">
            <a:avLst/>
          </a:prstGeom>
        </p:spPr>
      </p:pic>
      <p:pic>
        <p:nvPicPr>
          <p:cNvPr id="6" name="図 5">
            <a:hlinkClick r:id="rId4"/>
            <a:extLst>
              <a:ext uri="{FF2B5EF4-FFF2-40B4-BE49-F238E27FC236}">
                <a16:creationId xmlns:a16="http://schemas.microsoft.com/office/drawing/2014/main" id="{5EA2EBE1-5226-8CD6-FC6A-F7400F0EDE70}"/>
              </a:ext>
            </a:extLst>
          </p:cNvPr>
          <p:cNvPicPr>
            <a:picLocks noChangeAspect="1"/>
          </p:cNvPicPr>
          <p:nvPr/>
        </p:nvPicPr>
        <p:blipFill>
          <a:blip r:embed="rId5"/>
          <a:stretch>
            <a:fillRect/>
          </a:stretch>
        </p:blipFill>
        <p:spPr>
          <a:xfrm>
            <a:off x="609599" y="2476501"/>
            <a:ext cx="4579375" cy="3210779"/>
          </a:xfrm>
          <a:prstGeom prst="rect">
            <a:avLst/>
          </a:prstGeom>
        </p:spPr>
      </p:pic>
      <p:sp>
        <p:nvSpPr>
          <p:cNvPr id="3" name="テキスト ボックス 2">
            <a:extLst>
              <a:ext uri="{FF2B5EF4-FFF2-40B4-BE49-F238E27FC236}">
                <a16:creationId xmlns:a16="http://schemas.microsoft.com/office/drawing/2014/main" id="{87F6D7F6-01C6-E8A7-6284-BF8FA9830424}"/>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17</a:t>
            </a:r>
            <a:endParaRPr kumimoji="1" lang="ja-JP" altLang="en-US" dirty="0"/>
          </a:p>
        </p:txBody>
      </p:sp>
    </p:spTree>
    <p:extLst>
      <p:ext uri="{BB962C8B-B14F-4D97-AF65-F5344CB8AC3E}">
        <p14:creationId xmlns:p14="http://schemas.microsoft.com/office/powerpoint/2010/main" val="158392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2EA82F-A8AA-96A8-42AA-8F796A2CA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4E3A3-D31F-0C7F-AC87-0B59B5FA63BE}"/>
              </a:ext>
            </a:extLst>
          </p:cNvPr>
          <p:cNvSpPr txBox="1">
            <a:spLocks/>
          </p:cNvSpPr>
          <p:nvPr/>
        </p:nvSpPr>
        <p:spPr>
          <a:xfrm>
            <a:off x="0" y="130264"/>
            <a:ext cx="12192000" cy="12382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4300" cap="none" dirty="0">
                <a:solidFill>
                  <a:srgbClr val="002060"/>
                </a:solidFill>
              </a:rPr>
              <a:t>4</a:t>
            </a:r>
            <a:r>
              <a:rPr lang="en-US" sz="4300" cap="none" baseline="30000" dirty="0">
                <a:solidFill>
                  <a:srgbClr val="002060"/>
                </a:solidFill>
              </a:rPr>
              <a:t>th</a:t>
            </a:r>
            <a:r>
              <a:rPr lang="en-US" sz="4300" cap="none" dirty="0">
                <a:solidFill>
                  <a:srgbClr val="002060"/>
                </a:solidFill>
              </a:rPr>
              <a:t> Meeting of SC-ODTP </a:t>
            </a:r>
          </a:p>
          <a:p>
            <a:pPr algn="ctr">
              <a:lnSpc>
                <a:spcPct val="90000"/>
              </a:lnSpc>
              <a:spcAft>
                <a:spcPts val="600"/>
              </a:spcAft>
            </a:pPr>
            <a:r>
              <a:rPr lang="en-US" sz="2800" cap="none" dirty="0">
                <a:solidFill>
                  <a:srgbClr val="002060"/>
                </a:solidFill>
              </a:rPr>
              <a:t>25-26 January 2024</a:t>
            </a:r>
            <a:r>
              <a:rPr lang="en-US" sz="2800" dirty="0">
                <a:solidFill>
                  <a:srgbClr val="002060"/>
                </a:solidFill>
              </a:rPr>
              <a:t>, </a:t>
            </a:r>
            <a:r>
              <a:rPr lang="en-US" sz="2800" cap="none" dirty="0">
                <a:solidFill>
                  <a:srgbClr val="002060"/>
                </a:solidFill>
              </a:rPr>
              <a:t>Paris</a:t>
            </a:r>
            <a:endParaRPr lang="en-US" sz="2800" dirty="0">
              <a:solidFill>
                <a:srgbClr val="002060"/>
              </a:solidFill>
            </a:endParaRPr>
          </a:p>
        </p:txBody>
      </p:sp>
      <p:sp>
        <p:nvSpPr>
          <p:cNvPr id="3" name="TextBox 2">
            <a:extLst>
              <a:ext uri="{FF2B5EF4-FFF2-40B4-BE49-F238E27FC236}">
                <a16:creationId xmlns:a16="http://schemas.microsoft.com/office/drawing/2014/main" id="{42C1D748-AF58-7F5D-033B-DA1A539DBADD}"/>
              </a:ext>
            </a:extLst>
          </p:cNvPr>
          <p:cNvSpPr txBox="1"/>
          <p:nvPr/>
        </p:nvSpPr>
        <p:spPr>
          <a:xfrm>
            <a:off x="104774" y="1577975"/>
            <a:ext cx="5914651" cy="4133712"/>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buClr>
            </a:pPr>
            <a:r>
              <a:rPr lang="en-US" altLang="ja-JP" b="1" dirty="0"/>
              <a:t>0.  Updates and Follow up activities related to the </a:t>
            </a:r>
            <a:r>
              <a:rPr lang="en-US" altLang="ja-JP" b="1" dirty="0" err="1"/>
              <a:t>ODTP-RDIP</a:t>
            </a:r>
            <a:endParaRPr lang="en-US" b="1" cap="none" dirty="0"/>
          </a:p>
          <a:p>
            <a:pPr>
              <a:lnSpc>
                <a:spcPct val="90000"/>
              </a:lnSpc>
              <a:spcBef>
                <a:spcPct val="20000"/>
              </a:spcBef>
              <a:spcAft>
                <a:spcPts val="600"/>
              </a:spcAft>
              <a:buClr>
                <a:schemeClr val="accent1"/>
              </a:buClr>
            </a:pPr>
            <a:r>
              <a:rPr lang="en-US" b="1" cap="none" dirty="0"/>
              <a:t>1.  UN Ocean Decade initiatives and their relationship with ODTP</a:t>
            </a:r>
          </a:p>
          <a:p>
            <a:pPr>
              <a:lnSpc>
                <a:spcPct val="90000"/>
              </a:lnSpc>
              <a:spcBef>
                <a:spcPct val="20000"/>
              </a:spcBef>
              <a:spcAft>
                <a:spcPts val="600"/>
              </a:spcAft>
              <a:buClr>
                <a:schemeClr val="accent1"/>
              </a:buClr>
            </a:pPr>
            <a:r>
              <a:rPr lang="en-US" b="1" cap="none" dirty="0"/>
              <a:t>2.  Current work </a:t>
            </a:r>
            <a:r>
              <a:rPr lang="en-US" b="1" cap="none" dirty="0" err="1"/>
              <a:t>programmes</a:t>
            </a:r>
            <a:r>
              <a:rPr lang="en-US" b="1" cap="none" dirty="0"/>
              <a:t> of TOWS-WG TT-TWO and TT-DMP</a:t>
            </a:r>
          </a:p>
          <a:p>
            <a:pPr>
              <a:lnSpc>
                <a:spcPct val="90000"/>
              </a:lnSpc>
              <a:spcBef>
                <a:spcPct val="20000"/>
              </a:spcBef>
              <a:spcAft>
                <a:spcPts val="600"/>
              </a:spcAft>
              <a:buClr>
                <a:schemeClr val="accent1"/>
              </a:buClr>
            </a:pPr>
            <a:r>
              <a:rPr lang="en-US" b="1" cap="none" dirty="0"/>
              <a:t>3.  </a:t>
            </a:r>
            <a:r>
              <a:rPr lang="en-US" b="1" cap="none" dirty="0" err="1"/>
              <a:t>ODTP</a:t>
            </a:r>
            <a:r>
              <a:rPr lang="en-US" b="1" cap="none" dirty="0"/>
              <a:t> and Challenge 6 coordination with TOWS-WG Work </a:t>
            </a:r>
            <a:r>
              <a:rPr lang="en-US" b="1" cap="none" dirty="0" err="1"/>
              <a:t>Programmes</a:t>
            </a:r>
            <a:endParaRPr lang="en-US" b="1" cap="none" dirty="0"/>
          </a:p>
          <a:p>
            <a:pPr>
              <a:lnSpc>
                <a:spcPct val="90000"/>
              </a:lnSpc>
              <a:spcBef>
                <a:spcPct val="20000"/>
              </a:spcBef>
              <a:spcAft>
                <a:spcPts val="600"/>
              </a:spcAft>
              <a:buClr>
                <a:schemeClr val="accent1"/>
              </a:buClr>
            </a:pPr>
            <a:r>
              <a:rPr lang="en-US" b="1" dirty="0"/>
              <a:t>4.  </a:t>
            </a:r>
            <a:r>
              <a:rPr lang="en-US" b="1" dirty="0" err="1"/>
              <a:t>ICGs</a:t>
            </a:r>
            <a:r>
              <a:rPr lang="en-US" b="1" dirty="0"/>
              <a:t> initiatives with respect to ODTP</a:t>
            </a:r>
          </a:p>
          <a:p>
            <a:pPr>
              <a:lnSpc>
                <a:spcPct val="90000"/>
              </a:lnSpc>
              <a:spcBef>
                <a:spcPct val="20000"/>
              </a:spcBef>
              <a:spcAft>
                <a:spcPts val="600"/>
              </a:spcAft>
              <a:buClr>
                <a:schemeClr val="accent1"/>
              </a:buClr>
            </a:pPr>
            <a:r>
              <a:rPr lang="en-US" b="1" dirty="0"/>
              <a:t>5.  </a:t>
            </a:r>
            <a:r>
              <a:rPr lang="en-US" b="1" dirty="0" err="1"/>
              <a:t>ODTP</a:t>
            </a:r>
            <a:r>
              <a:rPr lang="en-US" b="1" dirty="0"/>
              <a:t> involvement in coming symposiums</a:t>
            </a:r>
          </a:p>
          <a:p>
            <a:pPr>
              <a:lnSpc>
                <a:spcPct val="90000"/>
              </a:lnSpc>
              <a:spcBef>
                <a:spcPct val="20000"/>
              </a:spcBef>
              <a:spcAft>
                <a:spcPts val="600"/>
              </a:spcAft>
              <a:buClr>
                <a:schemeClr val="accent1"/>
              </a:buClr>
            </a:pPr>
            <a:r>
              <a:rPr lang="en-US" b="1" dirty="0"/>
              <a:t>6.  Review of Actions – 6th call referring to ODTP</a:t>
            </a:r>
          </a:p>
          <a:p>
            <a:pPr>
              <a:lnSpc>
                <a:spcPct val="90000"/>
              </a:lnSpc>
              <a:spcBef>
                <a:spcPct val="20000"/>
              </a:spcBef>
              <a:spcAft>
                <a:spcPts val="600"/>
              </a:spcAft>
              <a:buClr>
                <a:schemeClr val="accent1"/>
              </a:buClr>
            </a:pPr>
            <a:r>
              <a:rPr lang="en-US" b="1" cap="none" dirty="0"/>
              <a:t>7.  SC-</a:t>
            </a:r>
            <a:r>
              <a:rPr lang="en-US" b="1" cap="none" dirty="0" err="1"/>
              <a:t>ODTP</a:t>
            </a:r>
            <a:r>
              <a:rPr lang="en-US" b="1" cap="none" dirty="0"/>
              <a:t> Work Programme</a:t>
            </a:r>
          </a:p>
        </p:txBody>
      </p:sp>
      <p:pic>
        <p:nvPicPr>
          <p:cNvPr id="5" name="Picture 4" descr="A group of people posing for a photo&#10;&#10;Description automatically generated">
            <a:extLst>
              <a:ext uri="{FF2B5EF4-FFF2-40B4-BE49-F238E27FC236}">
                <a16:creationId xmlns:a16="http://schemas.microsoft.com/office/drawing/2014/main" id="{813FC3CB-A1FA-0C74-F5D1-69E15813968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70966" y="2551024"/>
            <a:ext cx="5767126" cy="3160663"/>
          </a:xfrm>
          <a:prstGeom prst="roundRect">
            <a:avLst>
              <a:gd name="adj" fmla="val 3876"/>
            </a:avLst>
          </a:prstGeom>
          <a:ln>
            <a:solidFill>
              <a:schemeClr val="accent1"/>
            </a:solidFill>
          </a:ln>
          <a:effectLst/>
        </p:spPr>
      </p:pic>
      <p:sp>
        <p:nvSpPr>
          <p:cNvPr id="4" name="テキスト ボックス 3">
            <a:extLst>
              <a:ext uri="{FF2B5EF4-FFF2-40B4-BE49-F238E27FC236}">
                <a16:creationId xmlns:a16="http://schemas.microsoft.com/office/drawing/2014/main" id="{2F68C55D-5F4A-199F-DAE3-4B84F747FDA4}"/>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2</a:t>
            </a:r>
            <a:endParaRPr kumimoji="1" lang="ja-JP" altLang="en-US" dirty="0"/>
          </a:p>
        </p:txBody>
      </p:sp>
      <p:sp>
        <p:nvSpPr>
          <p:cNvPr id="6" name="テキスト ボックス 5">
            <a:extLst>
              <a:ext uri="{FF2B5EF4-FFF2-40B4-BE49-F238E27FC236}">
                <a16:creationId xmlns:a16="http://schemas.microsoft.com/office/drawing/2014/main" id="{F1ED71C2-CC14-9B57-CAD2-B0686CBF8392}"/>
              </a:ext>
            </a:extLst>
          </p:cNvPr>
          <p:cNvSpPr txBox="1"/>
          <p:nvPr/>
        </p:nvSpPr>
        <p:spPr>
          <a:xfrm>
            <a:off x="104774" y="5921148"/>
            <a:ext cx="7864717" cy="307777"/>
          </a:xfrm>
          <a:prstGeom prst="rect">
            <a:avLst/>
          </a:prstGeom>
          <a:noFill/>
        </p:spPr>
        <p:txBody>
          <a:bodyPr wrap="none" rtlCol="0">
            <a:spAutoFit/>
          </a:bodyPr>
          <a:lstStyle/>
          <a:p>
            <a:r>
              <a:rPr kumimoji="1" lang="en-US" altLang="ja-JP" sz="1400" dirty="0"/>
              <a:t>The following slides were edited based on the report to the TOWS-</a:t>
            </a:r>
            <a:r>
              <a:rPr kumimoji="1" lang="en-US" altLang="ja-JP" sz="1400" dirty="0" err="1"/>
              <a:t>WG</a:t>
            </a:r>
            <a:r>
              <a:rPr kumimoji="1" lang="en-US" altLang="ja-JP" sz="1400" dirty="0"/>
              <a:t> by the chair, Srinivasa K. </a:t>
            </a:r>
            <a:r>
              <a:rPr kumimoji="1" lang="en-US" altLang="ja-JP" sz="1400" dirty="0" err="1"/>
              <a:t>Tummala</a:t>
            </a:r>
            <a:r>
              <a:rPr kumimoji="1" lang="en-US" altLang="ja-JP" sz="1400" dirty="0"/>
              <a:t>.</a:t>
            </a:r>
            <a:endParaRPr kumimoji="1" lang="ja-JP" altLang="en-US" sz="1400" dirty="0"/>
          </a:p>
        </p:txBody>
      </p:sp>
    </p:spTree>
    <p:extLst>
      <p:ext uri="{BB962C8B-B14F-4D97-AF65-F5344CB8AC3E}">
        <p14:creationId xmlns:p14="http://schemas.microsoft.com/office/powerpoint/2010/main" val="41123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2DD59A5B-DB70-5ABB-75D8-5DEA2779B01B}"/>
              </a:ext>
            </a:extLst>
          </p:cNvPr>
          <p:cNvSpPr txBox="1"/>
          <p:nvPr/>
        </p:nvSpPr>
        <p:spPr>
          <a:xfrm>
            <a:off x="656843" y="769161"/>
            <a:ext cx="10952037" cy="276999"/>
          </a:xfrm>
          <a:prstGeom prst="rect">
            <a:avLst/>
          </a:prstGeom>
          <a:noFill/>
        </p:spPr>
        <p:txBody>
          <a:bodyPr wrap="none" rtlCol="0">
            <a:spAutoFit/>
          </a:bodyPr>
          <a:lstStyle/>
          <a:p>
            <a:pPr algn="ctr" defTabSz="914217"/>
            <a:r>
              <a:rPr lang="en-US" sz="1200" b="1" spc="150" dirty="0">
                <a:solidFill>
                  <a:srgbClr val="002060"/>
                </a:solidFill>
                <a:latin typeface="Gill Sans Nova" panose="020B0602020104020203" pitchFamily="34" charset="0"/>
                <a:cs typeface="72 Black" panose="020B0A04030603020204" pitchFamily="34" charset="0"/>
              </a:rPr>
              <a:t>Goal</a:t>
            </a:r>
            <a:r>
              <a:rPr lang="en-US" sz="1200" b="1" spc="150" dirty="0">
                <a:solidFill>
                  <a:srgbClr val="000000">
                    <a:lumMod val="75000"/>
                  </a:srgbClr>
                </a:solidFill>
                <a:latin typeface="Gill Sans Nova" panose="020B0602020104020203" pitchFamily="34" charset="0"/>
                <a:cs typeface="Poppins Light" pitchFamily="2" charset="77"/>
              </a:rPr>
              <a:t>=Draft a 10-Year Research, Development and Implementation Plan for the Ocean Decade Tsunami Programme</a:t>
            </a:r>
          </a:p>
        </p:txBody>
      </p:sp>
      <p:sp>
        <p:nvSpPr>
          <p:cNvPr id="98" name="Freeform 144">
            <a:extLst>
              <a:ext uri="{FF2B5EF4-FFF2-40B4-BE49-F238E27FC236}">
                <a16:creationId xmlns:a16="http://schemas.microsoft.com/office/drawing/2014/main" id="{A361BD9A-330D-D689-8F67-0C5353163AD3}"/>
              </a:ext>
            </a:extLst>
          </p:cNvPr>
          <p:cNvSpPr>
            <a:spLocks noChangeArrowheads="1"/>
          </p:cNvSpPr>
          <p:nvPr/>
        </p:nvSpPr>
        <p:spPr bwMode="auto">
          <a:xfrm>
            <a:off x="197493" y="2017136"/>
            <a:ext cx="11756968" cy="72310"/>
          </a:xfrm>
          <a:custGeom>
            <a:avLst/>
            <a:gdLst>
              <a:gd name="T0" fmla="*/ 17151 w 17152"/>
              <a:gd name="T1" fmla="*/ 61 h 62"/>
              <a:gd name="T2" fmla="*/ 0 w 17152"/>
              <a:gd name="T3" fmla="*/ 61 h 62"/>
              <a:gd name="T4" fmla="*/ 0 w 17152"/>
              <a:gd name="T5" fmla="*/ 0 h 62"/>
              <a:gd name="T6" fmla="*/ 17151 w 17152"/>
              <a:gd name="T7" fmla="*/ 0 h 62"/>
              <a:gd name="T8" fmla="*/ 17151 w 17152"/>
              <a:gd name="T9" fmla="*/ 61 h 62"/>
            </a:gdLst>
            <a:ahLst/>
            <a:cxnLst>
              <a:cxn ang="0">
                <a:pos x="T0" y="T1"/>
              </a:cxn>
              <a:cxn ang="0">
                <a:pos x="T2" y="T3"/>
              </a:cxn>
              <a:cxn ang="0">
                <a:pos x="T4" y="T5"/>
              </a:cxn>
              <a:cxn ang="0">
                <a:pos x="T6" y="T7"/>
              </a:cxn>
              <a:cxn ang="0">
                <a:pos x="T8" y="T9"/>
              </a:cxn>
            </a:cxnLst>
            <a:rect l="0" t="0" r="r" b="b"/>
            <a:pathLst>
              <a:path w="17152" h="62">
                <a:moveTo>
                  <a:pt x="17151" y="61"/>
                </a:moveTo>
                <a:lnTo>
                  <a:pt x="0" y="61"/>
                </a:lnTo>
                <a:lnTo>
                  <a:pt x="0" y="0"/>
                </a:lnTo>
                <a:lnTo>
                  <a:pt x="17151" y="0"/>
                </a:lnTo>
                <a:lnTo>
                  <a:pt x="17151" y="61"/>
                </a:lnTo>
              </a:path>
            </a:pathLst>
          </a:custGeom>
          <a:solidFill>
            <a:schemeClr val="tx1">
              <a:lumMod val="20000"/>
              <a:lumOff val="80000"/>
            </a:schemeClr>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99" name="Freeform 226">
            <a:extLst>
              <a:ext uri="{FF2B5EF4-FFF2-40B4-BE49-F238E27FC236}">
                <a16:creationId xmlns:a16="http://schemas.microsoft.com/office/drawing/2014/main" id="{FBE0134F-29D9-4E90-E3E1-2B4C008FBE06}"/>
              </a:ext>
            </a:extLst>
          </p:cNvPr>
          <p:cNvSpPr>
            <a:spLocks noChangeArrowheads="1"/>
          </p:cNvSpPr>
          <p:nvPr/>
        </p:nvSpPr>
        <p:spPr bwMode="auto">
          <a:xfrm>
            <a:off x="6877491" y="2889826"/>
            <a:ext cx="1697762" cy="3455464"/>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5"/>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00" name="Freeform 540">
            <a:extLst>
              <a:ext uri="{FF2B5EF4-FFF2-40B4-BE49-F238E27FC236}">
                <a16:creationId xmlns:a16="http://schemas.microsoft.com/office/drawing/2014/main" id="{9D6AB23B-E457-1EF8-A09B-60698145EA26}"/>
              </a:ext>
            </a:extLst>
          </p:cNvPr>
          <p:cNvSpPr>
            <a:spLocks noChangeArrowheads="1"/>
          </p:cNvSpPr>
          <p:nvPr/>
        </p:nvSpPr>
        <p:spPr bwMode="auto">
          <a:xfrm>
            <a:off x="708031" y="1910551"/>
            <a:ext cx="211373"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5" y="198"/>
                  <a:pt x="0" y="154"/>
                  <a:pt x="0" y="99"/>
                </a:cubicBezTo>
                <a:lnTo>
                  <a:pt x="0" y="99"/>
                </a:lnTo>
                <a:cubicBezTo>
                  <a:pt x="0" y="45"/>
                  <a:pt x="45" y="0"/>
                  <a:pt x="99" y="0"/>
                </a:cubicBezTo>
                <a:lnTo>
                  <a:pt x="99" y="0"/>
                </a:lnTo>
                <a:cubicBezTo>
                  <a:pt x="154" y="0"/>
                  <a:pt x="198" y="45"/>
                  <a:pt x="198" y="99"/>
                </a:cubicBezTo>
              </a:path>
            </a:pathLst>
          </a:custGeom>
          <a:solidFill>
            <a:schemeClr val="accent1"/>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01" name="Freeform 541">
            <a:extLst>
              <a:ext uri="{FF2B5EF4-FFF2-40B4-BE49-F238E27FC236}">
                <a16:creationId xmlns:a16="http://schemas.microsoft.com/office/drawing/2014/main" id="{D7CDA538-3327-1761-F691-0BF6D50FDEA3}"/>
              </a:ext>
            </a:extLst>
          </p:cNvPr>
          <p:cNvSpPr>
            <a:spLocks noChangeArrowheads="1"/>
          </p:cNvSpPr>
          <p:nvPr/>
        </p:nvSpPr>
        <p:spPr bwMode="auto">
          <a:xfrm>
            <a:off x="2466605" y="1946165"/>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2"/>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02" name="Freeform 542">
            <a:extLst>
              <a:ext uri="{FF2B5EF4-FFF2-40B4-BE49-F238E27FC236}">
                <a16:creationId xmlns:a16="http://schemas.microsoft.com/office/drawing/2014/main" id="{6F4A6EF3-F910-A4BE-7AB9-994EC70A70E7}"/>
              </a:ext>
            </a:extLst>
          </p:cNvPr>
          <p:cNvSpPr>
            <a:spLocks noChangeArrowheads="1"/>
          </p:cNvSpPr>
          <p:nvPr/>
        </p:nvSpPr>
        <p:spPr bwMode="auto">
          <a:xfrm>
            <a:off x="4175309" y="1945990"/>
            <a:ext cx="211376" cy="223574"/>
          </a:xfrm>
          <a:custGeom>
            <a:avLst/>
            <a:gdLst>
              <a:gd name="T0" fmla="*/ 197 w 198"/>
              <a:gd name="T1" fmla="*/ 99 h 199"/>
              <a:gd name="T2" fmla="*/ 197 w 198"/>
              <a:gd name="T3" fmla="*/ 99 h 199"/>
              <a:gd name="T4" fmla="*/ 99 w 198"/>
              <a:gd name="T5" fmla="*/ 198 h 199"/>
              <a:gd name="T6" fmla="*/ 99 w 198"/>
              <a:gd name="T7" fmla="*/ 198 h 199"/>
              <a:gd name="T8" fmla="*/ 0 w 198"/>
              <a:gd name="T9" fmla="*/ 99 h 199"/>
              <a:gd name="T10" fmla="*/ 0 w 198"/>
              <a:gd name="T11" fmla="*/ 99 h 199"/>
              <a:gd name="T12" fmla="*/ 99 w 198"/>
              <a:gd name="T13" fmla="*/ 0 h 199"/>
              <a:gd name="T14" fmla="*/ 99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9" y="198"/>
                </a:cubicBezTo>
                <a:lnTo>
                  <a:pt x="99" y="198"/>
                </a:lnTo>
                <a:cubicBezTo>
                  <a:pt x="44" y="198"/>
                  <a:pt x="0" y="154"/>
                  <a:pt x="0" y="99"/>
                </a:cubicBezTo>
                <a:lnTo>
                  <a:pt x="0" y="99"/>
                </a:lnTo>
                <a:cubicBezTo>
                  <a:pt x="0" y="45"/>
                  <a:pt x="44" y="0"/>
                  <a:pt x="99" y="0"/>
                </a:cubicBezTo>
                <a:lnTo>
                  <a:pt x="99" y="0"/>
                </a:lnTo>
                <a:cubicBezTo>
                  <a:pt x="153" y="0"/>
                  <a:pt x="197" y="45"/>
                  <a:pt x="197" y="99"/>
                </a:cubicBezTo>
              </a:path>
            </a:pathLst>
          </a:custGeom>
          <a:solidFill>
            <a:schemeClr val="accent3"/>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03" name="Freeform 543">
            <a:extLst>
              <a:ext uri="{FF2B5EF4-FFF2-40B4-BE49-F238E27FC236}">
                <a16:creationId xmlns:a16="http://schemas.microsoft.com/office/drawing/2014/main" id="{F3BB8E2C-CE1E-EA5B-DEC5-F4489102225D}"/>
              </a:ext>
            </a:extLst>
          </p:cNvPr>
          <p:cNvSpPr>
            <a:spLocks noChangeArrowheads="1"/>
          </p:cNvSpPr>
          <p:nvPr/>
        </p:nvSpPr>
        <p:spPr bwMode="auto">
          <a:xfrm>
            <a:off x="5870821" y="1913192"/>
            <a:ext cx="211376" cy="223258"/>
          </a:xfrm>
          <a:custGeom>
            <a:avLst/>
            <a:gdLst>
              <a:gd name="T0" fmla="*/ 197 w 198"/>
              <a:gd name="T1" fmla="*/ 99 h 199"/>
              <a:gd name="T2" fmla="*/ 197 w 198"/>
              <a:gd name="T3" fmla="*/ 99 h 199"/>
              <a:gd name="T4" fmla="*/ 98 w 198"/>
              <a:gd name="T5" fmla="*/ 198 h 199"/>
              <a:gd name="T6" fmla="*/ 98 w 198"/>
              <a:gd name="T7" fmla="*/ 198 h 199"/>
              <a:gd name="T8" fmla="*/ 0 w 198"/>
              <a:gd name="T9" fmla="*/ 99 h 199"/>
              <a:gd name="T10" fmla="*/ 0 w 198"/>
              <a:gd name="T11" fmla="*/ 99 h 199"/>
              <a:gd name="T12" fmla="*/ 98 w 198"/>
              <a:gd name="T13" fmla="*/ 0 h 199"/>
              <a:gd name="T14" fmla="*/ 98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8" y="198"/>
                </a:cubicBezTo>
                <a:lnTo>
                  <a:pt x="98" y="198"/>
                </a:lnTo>
                <a:cubicBezTo>
                  <a:pt x="44" y="198"/>
                  <a:pt x="0" y="154"/>
                  <a:pt x="0" y="99"/>
                </a:cubicBezTo>
                <a:lnTo>
                  <a:pt x="0" y="99"/>
                </a:lnTo>
                <a:cubicBezTo>
                  <a:pt x="0" y="45"/>
                  <a:pt x="44" y="0"/>
                  <a:pt x="98" y="0"/>
                </a:cubicBezTo>
                <a:lnTo>
                  <a:pt x="98" y="0"/>
                </a:lnTo>
                <a:cubicBezTo>
                  <a:pt x="153" y="0"/>
                  <a:pt x="197" y="45"/>
                  <a:pt x="197" y="99"/>
                </a:cubicBezTo>
              </a:path>
            </a:pathLst>
          </a:custGeom>
          <a:solidFill>
            <a:schemeClr val="accent4"/>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04" name="Freeform 544">
            <a:extLst>
              <a:ext uri="{FF2B5EF4-FFF2-40B4-BE49-F238E27FC236}">
                <a16:creationId xmlns:a16="http://schemas.microsoft.com/office/drawing/2014/main" id="{6C66A16F-A61B-FB15-B63B-83F7371D1DD4}"/>
              </a:ext>
            </a:extLst>
          </p:cNvPr>
          <p:cNvSpPr>
            <a:spLocks noChangeArrowheads="1"/>
          </p:cNvSpPr>
          <p:nvPr/>
        </p:nvSpPr>
        <p:spPr bwMode="auto">
          <a:xfrm>
            <a:off x="7636535" y="1918316"/>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5"/>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05" name="Freeform 544">
            <a:extLst>
              <a:ext uri="{FF2B5EF4-FFF2-40B4-BE49-F238E27FC236}">
                <a16:creationId xmlns:a16="http://schemas.microsoft.com/office/drawing/2014/main" id="{D40CD9E5-DCC7-3FE3-466B-54E50A4E95D8}"/>
              </a:ext>
            </a:extLst>
          </p:cNvPr>
          <p:cNvSpPr>
            <a:spLocks noChangeArrowheads="1"/>
          </p:cNvSpPr>
          <p:nvPr/>
        </p:nvSpPr>
        <p:spPr bwMode="auto">
          <a:xfrm>
            <a:off x="9318138" y="1945848"/>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6">
              <a:lumMod val="60000"/>
              <a:lumOff val="40000"/>
            </a:schemeClr>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grpSp>
        <p:nvGrpSpPr>
          <p:cNvPr id="107" name="Group 106">
            <a:extLst>
              <a:ext uri="{FF2B5EF4-FFF2-40B4-BE49-F238E27FC236}">
                <a16:creationId xmlns:a16="http://schemas.microsoft.com/office/drawing/2014/main" id="{AA31E900-0477-538D-4E0D-766E3D4EA365}"/>
              </a:ext>
            </a:extLst>
          </p:cNvPr>
          <p:cNvGrpSpPr/>
          <p:nvPr/>
        </p:nvGrpSpPr>
        <p:grpSpPr>
          <a:xfrm>
            <a:off x="63630" y="2431913"/>
            <a:ext cx="10158046" cy="3944337"/>
            <a:chOff x="1520826" y="4309327"/>
            <a:chExt cx="20316091" cy="7888674"/>
          </a:xfrm>
        </p:grpSpPr>
        <p:sp>
          <p:nvSpPr>
            <p:cNvPr id="108" name="TextBox 107">
              <a:extLst>
                <a:ext uri="{FF2B5EF4-FFF2-40B4-BE49-F238E27FC236}">
                  <a16:creationId xmlns:a16="http://schemas.microsoft.com/office/drawing/2014/main" id="{84D6AFAA-7A8E-3226-DC01-93DA71D51A33}"/>
                </a:ext>
              </a:extLst>
            </p:cNvPr>
            <p:cNvSpPr txBox="1"/>
            <p:nvPr/>
          </p:nvSpPr>
          <p:spPr>
            <a:xfrm>
              <a:off x="1899598" y="4432435"/>
              <a:ext cx="2406172" cy="615554"/>
            </a:xfrm>
            <a:prstGeom prst="rect">
              <a:avLst/>
            </a:prstGeom>
            <a:noFill/>
          </p:spPr>
          <p:txBody>
            <a:bodyPr wrap="none" rtlCol="0" anchor="ctr" anchorCtr="0">
              <a:spAutoFit/>
            </a:bodyPr>
            <a:lstStyle/>
            <a:p>
              <a:pPr algn="ctr" defTabSz="914217"/>
              <a:r>
                <a:rPr lang="en-US" sz="1400" b="1" dirty="0">
                  <a:solidFill>
                    <a:schemeClr val="accent1">
                      <a:lumMod val="60000"/>
                      <a:lumOff val="40000"/>
                    </a:schemeClr>
                  </a:solidFill>
                  <a:latin typeface="Gill Sans Nova" panose="020B0602020104020203" pitchFamily="34" charset="0"/>
                  <a:ea typeface="League Spartan" charset="0"/>
                  <a:cs typeface="Poppins" pitchFamily="2" charset="77"/>
                </a:rPr>
                <a:t>17 Feb 2022</a:t>
              </a:r>
            </a:p>
          </p:txBody>
        </p:sp>
        <p:sp>
          <p:nvSpPr>
            <p:cNvPr id="109" name="TextBox 108">
              <a:extLst>
                <a:ext uri="{FF2B5EF4-FFF2-40B4-BE49-F238E27FC236}">
                  <a16:creationId xmlns:a16="http://schemas.microsoft.com/office/drawing/2014/main" id="{E35E4CD7-0806-D3B8-7635-0B21D9A09EFA}"/>
                </a:ext>
              </a:extLst>
            </p:cNvPr>
            <p:cNvSpPr txBox="1"/>
            <p:nvPr/>
          </p:nvSpPr>
          <p:spPr>
            <a:xfrm>
              <a:off x="4995570" y="4309327"/>
              <a:ext cx="3248328" cy="861774"/>
            </a:xfrm>
            <a:prstGeom prst="rect">
              <a:avLst/>
            </a:prstGeom>
            <a:noFill/>
          </p:spPr>
          <p:txBody>
            <a:bodyPr wrap="none" rtlCol="0" anchor="ctr" anchorCtr="0">
              <a:spAutoFit/>
            </a:bodyPr>
            <a:lstStyle/>
            <a:p>
              <a:pPr algn="ctr" defTabSz="914217"/>
              <a:r>
                <a:rPr lang="en-US" sz="1400" b="1" dirty="0">
                  <a:solidFill>
                    <a:schemeClr val="accent2">
                      <a:lumMod val="60000"/>
                      <a:lumOff val="40000"/>
                    </a:schemeClr>
                  </a:solidFill>
                  <a:latin typeface="Gill Sans Nova" panose="020B0602020104020203" pitchFamily="34" charset="0"/>
                  <a:ea typeface="League Spartan" charset="0"/>
                  <a:cs typeface="Poppins" pitchFamily="2" charset="77"/>
                </a:rPr>
                <a:t>24-25 Feb 2022</a:t>
              </a:r>
              <a:r>
                <a:rPr lang="en-US" sz="2200" b="1" dirty="0">
                  <a:solidFill>
                    <a:schemeClr val="accent2">
                      <a:lumMod val="60000"/>
                      <a:lumOff val="40000"/>
                    </a:schemeClr>
                  </a:solidFill>
                  <a:latin typeface="Gill Sans Nova" panose="020B0602020104020203" pitchFamily="34" charset="0"/>
                  <a:ea typeface="League Spartan" charset="0"/>
                  <a:cs typeface="Poppins" pitchFamily="2" charset="77"/>
                </a:rPr>
                <a:t> </a:t>
              </a:r>
            </a:p>
          </p:txBody>
        </p:sp>
        <p:sp>
          <p:nvSpPr>
            <p:cNvPr id="110" name="TextBox 109">
              <a:extLst>
                <a:ext uri="{FF2B5EF4-FFF2-40B4-BE49-F238E27FC236}">
                  <a16:creationId xmlns:a16="http://schemas.microsoft.com/office/drawing/2014/main" id="{F7063F40-57DE-81A5-89A4-4B5A318C82DA}"/>
                </a:ext>
              </a:extLst>
            </p:cNvPr>
            <p:cNvSpPr txBox="1"/>
            <p:nvPr/>
          </p:nvSpPr>
          <p:spPr>
            <a:xfrm>
              <a:off x="8528566" y="4514323"/>
              <a:ext cx="2706510" cy="615554"/>
            </a:xfrm>
            <a:prstGeom prst="rect">
              <a:avLst/>
            </a:prstGeom>
            <a:noFill/>
          </p:spPr>
          <p:txBody>
            <a:bodyPr wrap="none" rtlCol="0" anchor="ctr" anchorCtr="0">
              <a:spAutoFit/>
            </a:bodyPr>
            <a:lstStyle/>
            <a:p>
              <a:pPr algn="ctr" defTabSz="914217"/>
              <a:r>
                <a:rPr lang="en-US" sz="1400" b="1" dirty="0">
                  <a:solidFill>
                    <a:schemeClr val="accent3">
                      <a:lumMod val="60000"/>
                      <a:lumOff val="40000"/>
                    </a:schemeClr>
                  </a:solidFill>
                  <a:latin typeface="Gill Sans Nova" panose="020B0602020104020203" pitchFamily="34" charset="0"/>
                  <a:ea typeface="League Spartan" charset="0"/>
                  <a:cs typeface="Poppins" pitchFamily="2" charset="77"/>
                </a:rPr>
                <a:t>7-8 Apr 2022</a:t>
              </a:r>
            </a:p>
          </p:txBody>
        </p:sp>
        <p:sp>
          <p:nvSpPr>
            <p:cNvPr id="111" name="TextBox 110">
              <a:extLst>
                <a:ext uri="{FF2B5EF4-FFF2-40B4-BE49-F238E27FC236}">
                  <a16:creationId xmlns:a16="http://schemas.microsoft.com/office/drawing/2014/main" id="{B7DD4FF3-DCD6-4EE0-41BE-19EC8C3C0C52}"/>
                </a:ext>
              </a:extLst>
            </p:cNvPr>
            <p:cNvSpPr txBox="1"/>
            <p:nvPr/>
          </p:nvSpPr>
          <p:spPr>
            <a:xfrm>
              <a:off x="11899181" y="4487027"/>
              <a:ext cx="2894896" cy="615554"/>
            </a:xfrm>
            <a:prstGeom prst="rect">
              <a:avLst/>
            </a:prstGeom>
            <a:noFill/>
          </p:spPr>
          <p:txBody>
            <a:bodyPr wrap="none" rtlCol="0" anchor="ctr" anchorCtr="0">
              <a:spAutoFit/>
            </a:bodyPr>
            <a:lstStyle/>
            <a:p>
              <a:pPr algn="ctr" defTabSz="914217"/>
              <a:r>
                <a:rPr lang="en-US" sz="1400" b="1" dirty="0">
                  <a:solidFill>
                    <a:schemeClr val="accent4">
                      <a:lumMod val="75000"/>
                    </a:schemeClr>
                  </a:solidFill>
                  <a:latin typeface="Gill Sans Nova" panose="020B0602020104020203" pitchFamily="34" charset="0"/>
                  <a:ea typeface="League Spartan" charset="0"/>
                  <a:cs typeface="Poppins" pitchFamily="2" charset="77"/>
                </a:rPr>
                <a:t>13-17 Jun 2022</a:t>
              </a:r>
            </a:p>
          </p:txBody>
        </p:sp>
        <p:sp>
          <p:nvSpPr>
            <p:cNvPr id="112" name="TextBox 111">
              <a:extLst>
                <a:ext uri="{FF2B5EF4-FFF2-40B4-BE49-F238E27FC236}">
                  <a16:creationId xmlns:a16="http://schemas.microsoft.com/office/drawing/2014/main" id="{EF0AD85A-24B1-A174-6C11-514C75520D06}"/>
                </a:ext>
              </a:extLst>
            </p:cNvPr>
            <p:cNvSpPr txBox="1"/>
            <p:nvPr/>
          </p:nvSpPr>
          <p:spPr>
            <a:xfrm>
              <a:off x="15429481" y="4487027"/>
              <a:ext cx="2982228" cy="615554"/>
            </a:xfrm>
            <a:prstGeom prst="rect">
              <a:avLst/>
            </a:prstGeom>
            <a:noFill/>
          </p:spPr>
          <p:txBody>
            <a:bodyPr wrap="none" rtlCol="0" anchor="ctr" anchorCtr="0">
              <a:spAutoFit/>
            </a:bodyPr>
            <a:lstStyle/>
            <a:p>
              <a:pPr algn="ctr" defTabSz="914217"/>
              <a:r>
                <a:rPr lang="en-US" sz="1400" b="1" dirty="0">
                  <a:solidFill>
                    <a:schemeClr val="accent5">
                      <a:lumMod val="60000"/>
                      <a:lumOff val="40000"/>
                    </a:schemeClr>
                  </a:solidFill>
                  <a:latin typeface="Gill Sans Nova" panose="020B0602020104020203" pitchFamily="34" charset="0"/>
                  <a:ea typeface="League Spartan" charset="0"/>
                  <a:cs typeface="Poppins" pitchFamily="2" charset="77"/>
                </a:rPr>
                <a:t>18-20 Jan 2023 </a:t>
              </a:r>
              <a:endParaRPr lang="en-US" sz="1600" b="1" dirty="0">
                <a:solidFill>
                  <a:schemeClr val="accent5">
                    <a:lumMod val="60000"/>
                    <a:lumOff val="40000"/>
                  </a:schemeClr>
                </a:solidFill>
                <a:latin typeface="Gill Sans Nova" panose="020B0602020104020203" pitchFamily="34" charset="0"/>
                <a:ea typeface="League Spartan" charset="0"/>
                <a:cs typeface="Poppins" pitchFamily="2" charset="77"/>
              </a:endParaRPr>
            </a:p>
          </p:txBody>
        </p:sp>
        <p:sp>
          <p:nvSpPr>
            <p:cNvPr id="113" name="Freeform 69">
              <a:extLst>
                <a:ext uri="{FF2B5EF4-FFF2-40B4-BE49-F238E27FC236}">
                  <a16:creationId xmlns:a16="http://schemas.microsoft.com/office/drawing/2014/main" id="{93601846-46BA-9BF9-4202-0CC4E8478D6C}"/>
                </a:ext>
              </a:extLst>
            </p:cNvPr>
            <p:cNvSpPr>
              <a:spLocks noChangeArrowheads="1"/>
            </p:cNvSpPr>
            <p:nvPr/>
          </p:nvSpPr>
          <p:spPr bwMode="auto">
            <a:xfrm>
              <a:off x="1520826" y="5226445"/>
              <a:ext cx="3372850" cy="6910928"/>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1"/>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14" name="Freeform 302">
              <a:extLst>
                <a:ext uri="{FF2B5EF4-FFF2-40B4-BE49-F238E27FC236}">
                  <a16:creationId xmlns:a16="http://schemas.microsoft.com/office/drawing/2014/main" id="{BE52A754-7F3C-B037-C630-5118D8CADFA0}"/>
                </a:ext>
              </a:extLst>
            </p:cNvPr>
            <p:cNvSpPr>
              <a:spLocks noChangeArrowheads="1"/>
            </p:cNvSpPr>
            <p:nvPr/>
          </p:nvSpPr>
          <p:spPr bwMode="auto">
            <a:xfrm>
              <a:off x="11680052" y="5226445"/>
              <a:ext cx="3353686" cy="6910928"/>
            </a:xfrm>
            <a:custGeom>
              <a:avLst/>
              <a:gdLst>
                <a:gd name="T0" fmla="*/ 1668 w 2859"/>
                <a:gd name="T1" fmla="*/ 0 h 4949"/>
                <a:gd name="T2" fmla="*/ 1428 w 2859"/>
                <a:gd name="T3" fmla="*/ 252 h 4949"/>
                <a:gd name="T4" fmla="*/ 1189 w 2859"/>
                <a:gd name="T5" fmla="*/ 0 h 4949"/>
                <a:gd name="T6" fmla="*/ 0 w 2859"/>
                <a:gd name="T7" fmla="*/ 0 h 4949"/>
                <a:gd name="T8" fmla="*/ 0 w 2859"/>
                <a:gd name="T9" fmla="*/ 4948 h 4949"/>
                <a:gd name="T10" fmla="*/ 2858 w 2859"/>
                <a:gd name="T11" fmla="*/ 4948 h 4949"/>
                <a:gd name="T12" fmla="*/ 2858 w 2859"/>
                <a:gd name="T13" fmla="*/ 0 h 4949"/>
                <a:gd name="T14" fmla="*/ 1668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8" y="0"/>
                  </a:moveTo>
                  <a:lnTo>
                    <a:pt x="1428" y="252"/>
                  </a:lnTo>
                  <a:lnTo>
                    <a:pt x="1189" y="0"/>
                  </a:lnTo>
                  <a:lnTo>
                    <a:pt x="0" y="0"/>
                  </a:lnTo>
                  <a:lnTo>
                    <a:pt x="0" y="4948"/>
                  </a:lnTo>
                  <a:lnTo>
                    <a:pt x="2858" y="4948"/>
                  </a:lnTo>
                  <a:lnTo>
                    <a:pt x="2858" y="0"/>
                  </a:lnTo>
                  <a:lnTo>
                    <a:pt x="1668" y="0"/>
                  </a:lnTo>
                </a:path>
              </a:pathLst>
            </a:custGeom>
            <a:solidFill>
              <a:schemeClr val="accent4"/>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15" name="Freeform 378">
              <a:extLst>
                <a:ext uri="{FF2B5EF4-FFF2-40B4-BE49-F238E27FC236}">
                  <a16:creationId xmlns:a16="http://schemas.microsoft.com/office/drawing/2014/main" id="{6EF4D3E1-0AAC-1EE4-3553-7E238722B611}"/>
                </a:ext>
              </a:extLst>
            </p:cNvPr>
            <p:cNvSpPr>
              <a:spLocks noChangeArrowheads="1"/>
            </p:cNvSpPr>
            <p:nvPr/>
          </p:nvSpPr>
          <p:spPr bwMode="auto">
            <a:xfrm>
              <a:off x="8299156" y="5226445"/>
              <a:ext cx="3282888" cy="6910928"/>
            </a:xfrm>
            <a:custGeom>
              <a:avLst/>
              <a:gdLst>
                <a:gd name="T0" fmla="*/ 1664 w 2859"/>
                <a:gd name="T1" fmla="*/ 0 h 4949"/>
                <a:gd name="T2" fmla="*/ 1429 w 2859"/>
                <a:gd name="T3" fmla="*/ 247 h 4949"/>
                <a:gd name="T4" fmla="*/ 1193 w 2859"/>
                <a:gd name="T5" fmla="*/ 0 h 4949"/>
                <a:gd name="T6" fmla="*/ 0 w 2859"/>
                <a:gd name="T7" fmla="*/ 0 h 4949"/>
                <a:gd name="T8" fmla="*/ 0 w 2859"/>
                <a:gd name="T9" fmla="*/ 4948 h 4949"/>
                <a:gd name="T10" fmla="*/ 2858 w 2859"/>
                <a:gd name="T11" fmla="*/ 4948 h 4949"/>
                <a:gd name="T12" fmla="*/ 2858 w 2859"/>
                <a:gd name="T13" fmla="*/ 0 h 4949"/>
                <a:gd name="T14" fmla="*/ 1664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4" y="0"/>
                  </a:moveTo>
                  <a:lnTo>
                    <a:pt x="1429" y="247"/>
                  </a:lnTo>
                  <a:lnTo>
                    <a:pt x="1193" y="0"/>
                  </a:lnTo>
                  <a:lnTo>
                    <a:pt x="0" y="0"/>
                  </a:lnTo>
                  <a:lnTo>
                    <a:pt x="0" y="4948"/>
                  </a:lnTo>
                  <a:lnTo>
                    <a:pt x="2858" y="4948"/>
                  </a:lnTo>
                  <a:lnTo>
                    <a:pt x="2858" y="0"/>
                  </a:lnTo>
                  <a:lnTo>
                    <a:pt x="1664" y="0"/>
                  </a:lnTo>
                </a:path>
              </a:pathLst>
            </a:custGeom>
            <a:solidFill>
              <a:schemeClr val="accent3"/>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16" name="Freeform 456">
              <a:extLst>
                <a:ext uri="{FF2B5EF4-FFF2-40B4-BE49-F238E27FC236}">
                  <a16:creationId xmlns:a16="http://schemas.microsoft.com/office/drawing/2014/main" id="{819F2636-3404-7FB9-AF81-B8CEAFC782C1}"/>
                </a:ext>
              </a:extLst>
            </p:cNvPr>
            <p:cNvSpPr>
              <a:spLocks noChangeArrowheads="1"/>
            </p:cNvSpPr>
            <p:nvPr/>
          </p:nvSpPr>
          <p:spPr bwMode="auto">
            <a:xfrm>
              <a:off x="4978230" y="5226445"/>
              <a:ext cx="3248328" cy="6910928"/>
            </a:xfrm>
            <a:custGeom>
              <a:avLst/>
              <a:gdLst>
                <a:gd name="T0" fmla="*/ 1664 w 2860"/>
                <a:gd name="T1" fmla="*/ 0 h 4949"/>
                <a:gd name="T2" fmla="*/ 1429 w 2860"/>
                <a:gd name="T3" fmla="*/ 247 h 4949"/>
                <a:gd name="T4" fmla="*/ 1193 w 2860"/>
                <a:gd name="T5" fmla="*/ 0 h 4949"/>
                <a:gd name="T6" fmla="*/ 0 w 2860"/>
                <a:gd name="T7" fmla="*/ 0 h 4949"/>
                <a:gd name="T8" fmla="*/ 0 w 2860"/>
                <a:gd name="T9" fmla="*/ 4948 h 4949"/>
                <a:gd name="T10" fmla="*/ 2859 w 2860"/>
                <a:gd name="T11" fmla="*/ 4948 h 4949"/>
                <a:gd name="T12" fmla="*/ 2859 w 2860"/>
                <a:gd name="T13" fmla="*/ 0 h 4949"/>
                <a:gd name="T14" fmla="*/ 1664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4" y="0"/>
                  </a:moveTo>
                  <a:lnTo>
                    <a:pt x="1429" y="247"/>
                  </a:lnTo>
                  <a:lnTo>
                    <a:pt x="1193" y="0"/>
                  </a:lnTo>
                  <a:lnTo>
                    <a:pt x="0" y="0"/>
                  </a:lnTo>
                  <a:lnTo>
                    <a:pt x="0" y="4948"/>
                  </a:lnTo>
                  <a:lnTo>
                    <a:pt x="2859" y="4948"/>
                  </a:lnTo>
                  <a:lnTo>
                    <a:pt x="2859" y="0"/>
                  </a:lnTo>
                  <a:lnTo>
                    <a:pt x="1664" y="0"/>
                  </a:lnTo>
                </a:path>
              </a:pathLst>
            </a:custGeom>
            <a:solidFill>
              <a:schemeClr val="accent2"/>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117" name="Subtitle 2">
              <a:extLst>
                <a:ext uri="{FF2B5EF4-FFF2-40B4-BE49-F238E27FC236}">
                  <a16:creationId xmlns:a16="http://schemas.microsoft.com/office/drawing/2014/main" id="{FE2E6075-1CB8-EE4F-F638-3F61D3F6B2AE}"/>
                </a:ext>
              </a:extLst>
            </p:cNvPr>
            <p:cNvSpPr txBox="1">
              <a:spLocks/>
            </p:cNvSpPr>
            <p:nvPr/>
          </p:nvSpPr>
          <p:spPr>
            <a:xfrm>
              <a:off x="1814618" y="7077239"/>
              <a:ext cx="2886366" cy="5120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The purpose of this meeting is to first and foremost meet (virtually) and present each other, but also to broadly discuss the terms of reference and agree on a timeline for delivering the 10-year plan</a:t>
              </a:r>
            </a:p>
          </p:txBody>
        </p:sp>
        <p:sp>
          <p:nvSpPr>
            <p:cNvPr id="118" name="TextBox 117">
              <a:extLst>
                <a:ext uri="{FF2B5EF4-FFF2-40B4-BE49-F238E27FC236}">
                  <a16:creationId xmlns:a16="http://schemas.microsoft.com/office/drawing/2014/main" id="{F1CE5476-19E1-54C6-991B-A767839F4F12}"/>
                </a:ext>
              </a:extLst>
            </p:cNvPr>
            <p:cNvSpPr txBox="1"/>
            <p:nvPr/>
          </p:nvSpPr>
          <p:spPr>
            <a:xfrm>
              <a:off x="1898788" y="5618733"/>
              <a:ext cx="2954468" cy="1046440"/>
            </a:xfrm>
            <a:prstGeom prst="rect">
              <a:avLst/>
            </a:prstGeom>
            <a:noFill/>
          </p:spPr>
          <p:txBody>
            <a:bodyPr wrap="square" rtlCol="0" anchor="b" anchorCtr="0">
              <a:spAutoFit/>
            </a:bodyPr>
            <a:lstStyle/>
            <a:p>
              <a:pPr algn="ctr" defTabSz="914217"/>
              <a:r>
                <a:rPr lang="en-US" sz="1400" b="1" dirty="0">
                  <a:solidFill>
                    <a:srgbClr val="FFFFFF"/>
                  </a:solidFill>
                  <a:latin typeface="Gill Sans Nova" panose="020B0602020104020203" pitchFamily="34" charset="0"/>
                  <a:ea typeface="League Spartan" charset="0"/>
                  <a:cs typeface="Poppins" pitchFamily="2" charset="77"/>
                </a:rPr>
                <a:t>SC 1</a:t>
              </a:r>
              <a:r>
                <a:rPr lang="en-US" sz="1400" b="1" baseline="30000" dirty="0">
                  <a:solidFill>
                    <a:srgbClr val="FFFFFF"/>
                  </a:solidFill>
                  <a:latin typeface="Gill Sans Nova" panose="020B0602020104020203" pitchFamily="34" charset="0"/>
                  <a:ea typeface="League Spartan" charset="0"/>
                  <a:cs typeface="Poppins" pitchFamily="2" charset="77"/>
                </a:rPr>
                <a:t>st</a:t>
              </a:r>
              <a:r>
                <a:rPr lang="en-US" sz="1400" b="1" dirty="0">
                  <a:solidFill>
                    <a:srgbClr val="FFFFFF"/>
                  </a:solidFill>
                  <a:latin typeface="Gill Sans Nova" panose="020B0602020104020203" pitchFamily="34" charset="0"/>
                  <a:ea typeface="League Spartan" charset="0"/>
                  <a:cs typeface="Poppins" pitchFamily="2" charset="77"/>
                </a:rPr>
                <a:t> meeting</a:t>
              </a:r>
            </a:p>
            <a:p>
              <a:pPr algn="ctr" defTabSz="914217"/>
              <a:r>
                <a:rPr lang="en-US" sz="1400" b="1" dirty="0">
                  <a:solidFill>
                    <a:srgbClr val="FFFFFF"/>
                  </a:solidFill>
                  <a:latin typeface="Gill Sans Nova" panose="020B0602020104020203" pitchFamily="34" charset="0"/>
                  <a:ea typeface="League Spartan" charset="0"/>
                  <a:cs typeface="Poppins" pitchFamily="2" charset="77"/>
                </a:rPr>
                <a:t>(online)</a:t>
              </a:r>
              <a:endParaRPr lang="en-US" sz="1600" b="1" dirty="0">
                <a:solidFill>
                  <a:srgbClr val="FFFFFF"/>
                </a:solidFill>
                <a:latin typeface="Gill Sans Nova" panose="020B0602020104020203" pitchFamily="34" charset="0"/>
                <a:ea typeface="League Spartan" charset="0"/>
                <a:cs typeface="Poppins" pitchFamily="2" charset="77"/>
              </a:endParaRPr>
            </a:p>
          </p:txBody>
        </p:sp>
        <p:sp>
          <p:nvSpPr>
            <p:cNvPr id="119" name="Subtitle 2">
              <a:extLst>
                <a:ext uri="{FF2B5EF4-FFF2-40B4-BE49-F238E27FC236}">
                  <a16:creationId xmlns:a16="http://schemas.microsoft.com/office/drawing/2014/main" id="{24DA1006-8E5A-725A-0A35-633C7488E2F3}"/>
                </a:ext>
              </a:extLst>
            </p:cNvPr>
            <p:cNvSpPr txBox="1">
              <a:spLocks/>
            </p:cNvSpPr>
            <p:nvPr/>
          </p:nvSpPr>
          <p:spPr>
            <a:xfrm>
              <a:off x="5304694" y="7077239"/>
              <a:ext cx="2998450" cy="46783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TOWS-WG is a standard setting and advisory body to the IOC on tsunami and other coastal hazards. This session will discuss among other matters, SMART Cable, Tsunami Ready &amp; UN Decade</a:t>
              </a:r>
            </a:p>
          </p:txBody>
        </p:sp>
        <p:sp>
          <p:nvSpPr>
            <p:cNvPr id="120" name="TextBox 119">
              <a:extLst>
                <a:ext uri="{FF2B5EF4-FFF2-40B4-BE49-F238E27FC236}">
                  <a16:creationId xmlns:a16="http://schemas.microsoft.com/office/drawing/2014/main" id="{967A3217-5B2F-3C67-24D1-7370A73B94D5}"/>
                </a:ext>
              </a:extLst>
            </p:cNvPr>
            <p:cNvSpPr txBox="1"/>
            <p:nvPr/>
          </p:nvSpPr>
          <p:spPr>
            <a:xfrm>
              <a:off x="5418210" y="5667799"/>
              <a:ext cx="2650110" cy="1046440"/>
            </a:xfrm>
            <a:prstGeom prst="rect">
              <a:avLst/>
            </a:prstGeom>
            <a:noFill/>
          </p:spPr>
          <p:txBody>
            <a:bodyPr wrap="square" rtlCol="0" anchor="b" anchorCtr="0">
              <a:spAutoFit/>
            </a:bodyPr>
            <a:lstStyle/>
            <a:p>
              <a:pPr algn="ctr" defTabSz="914217"/>
              <a:r>
                <a:rPr lang="en-US" sz="1400" b="1" dirty="0">
                  <a:solidFill>
                    <a:srgbClr val="FFFFFF"/>
                  </a:solidFill>
                  <a:latin typeface="Gill Sans Nova" panose="020B0602020104020203" pitchFamily="34" charset="0"/>
                  <a:ea typeface="League Spartan" charset="0"/>
                  <a:cs typeface="Poppins" pitchFamily="2" charset="77"/>
                </a:rPr>
                <a:t>TOWS-WG</a:t>
              </a:r>
            </a:p>
            <a:p>
              <a:pPr algn="ctr" defTabSz="914217"/>
              <a:r>
                <a:rPr lang="en-US" sz="1400" b="1" dirty="0">
                  <a:solidFill>
                    <a:srgbClr val="FFFFFF"/>
                  </a:solidFill>
                  <a:latin typeface="Gill Sans Nova" panose="020B0602020104020203" pitchFamily="34" charset="0"/>
                  <a:ea typeface="League Spartan" charset="0"/>
                  <a:cs typeface="Poppins" pitchFamily="2" charset="77"/>
                </a:rPr>
                <a:t>XV</a:t>
              </a:r>
            </a:p>
          </p:txBody>
        </p:sp>
        <p:sp>
          <p:nvSpPr>
            <p:cNvPr id="121" name="Subtitle 2">
              <a:extLst>
                <a:ext uri="{FF2B5EF4-FFF2-40B4-BE49-F238E27FC236}">
                  <a16:creationId xmlns:a16="http://schemas.microsoft.com/office/drawing/2014/main" id="{F3886A69-E195-118B-1237-FF164C984EA3}"/>
                </a:ext>
              </a:extLst>
            </p:cNvPr>
            <p:cNvSpPr txBox="1">
              <a:spLocks/>
            </p:cNvSpPr>
            <p:nvPr/>
          </p:nvSpPr>
          <p:spPr>
            <a:xfrm>
              <a:off x="8576880" y="6751707"/>
              <a:ext cx="3074484" cy="5120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Laboratories are innovative formats that function as self-sustaining events. They act as a creative platform to link diverse stakeholders and topics to trigger collaborative efforts regarding the UN Ocean Decade.</a:t>
              </a:r>
            </a:p>
          </p:txBody>
        </p:sp>
        <p:sp>
          <p:nvSpPr>
            <p:cNvPr id="122" name="TextBox 121">
              <a:extLst>
                <a:ext uri="{FF2B5EF4-FFF2-40B4-BE49-F238E27FC236}">
                  <a16:creationId xmlns:a16="http://schemas.microsoft.com/office/drawing/2014/main" id="{DCE888A5-2D41-4788-C013-E505C9D22ED2}"/>
                </a:ext>
              </a:extLst>
            </p:cNvPr>
            <p:cNvSpPr txBox="1"/>
            <p:nvPr/>
          </p:nvSpPr>
          <p:spPr>
            <a:xfrm>
              <a:off x="8947924" y="5588363"/>
              <a:ext cx="2698764" cy="1046440"/>
            </a:xfrm>
            <a:prstGeom prst="rect">
              <a:avLst/>
            </a:prstGeom>
            <a:noFill/>
          </p:spPr>
          <p:txBody>
            <a:bodyPr wrap="square" rtlCol="0" anchor="b" anchorCtr="0">
              <a:spAutoFit/>
            </a:bodyPr>
            <a:lstStyle/>
            <a:p>
              <a:pPr algn="ctr" defTabSz="914217"/>
              <a:r>
                <a:rPr lang="en-US" sz="1400" b="1" dirty="0">
                  <a:solidFill>
                    <a:srgbClr val="FFFFFF"/>
                  </a:solidFill>
                  <a:latin typeface="Gill Sans Nova" panose="020B0602020104020203" pitchFamily="34" charset="0"/>
                  <a:ea typeface="League Spartan" charset="0"/>
                  <a:cs typeface="Poppins" pitchFamily="2" charset="77"/>
                </a:rPr>
                <a:t>Safe Oceans</a:t>
              </a:r>
            </a:p>
            <a:p>
              <a:pPr algn="ctr" defTabSz="914217"/>
              <a:r>
                <a:rPr lang="en-US" sz="1400" b="1" dirty="0">
                  <a:solidFill>
                    <a:srgbClr val="FFFFFF"/>
                  </a:solidFill>
                  <a:latin typeface="Gill Sans Nova" panose="020B0602020104020203" pitchFamily="34" charset="0"/>
                  <a:ea typeface="League Spartan" charset="0"/>
                  <a:cs typeface="Poppins" pitchFamily="2" charset="77"/>
                </a:rPr>
                <a:t>Lab </a:t>
              </a:r>
              <a:endParaRPr lang="en-US" sz="1600" b="1" dirty="0">
                <a:solidFill>
                  <a:srgbClr val="FFFFFF"/>
                </a:solidFill>
                <a:latin typeface="Gill Sans Nova" panose="020B0602020104020203" pitchFamily="34" charset="0"/>
                <a:ea typeface="League Spartan" charset="0"/>
                <a:cs typeface="Poppins" pitchFamily="2" charset="77"/>
              </a:endParaRPr>
            </a:p>
          </p:txBody>
        </p:sp>
        <p:sp>
          <p:nvSpPr>
            <p:cNvPr id="123" name="Subtitle 2">
              <a:extLst>
                <a:ext uri="{FF2B5EF4-FFF2-40B4-BE49-F238E27FC236}">
                  <a16:creationId xmlns:a16="http://schemas.microsoft.com/office/drawing/2014/main" id="{EFA09946-71E2-7EEB-D9E4-E1EE21DD4DD3}"/>
                </a:ext>
              </a:extLst>
            </p:cNvPr>
            <p:cNvSpPr txBox="1">
              <a:spLocks/>
            </p:cNvSpPr>
            <p:nvPr/>
          </p:nvSpPr>
          <p:spPr>
            <a:xfrm>
              <a:off x="12096241" y="6403497"/>
              <a:ext cx="2886366" cy="52335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IOC Governing body</a:t>
              </a:r>
            </a:p>
          </p:txBody>
        </p:sp>
        <p:sp>
          <p:nvSpPr>
            <p:cNvPr id="124" name="TextBox 123">
              <a:extLst>
                <a:ext uri="{FF2B5EF4-FFF2-40B4-BE49-F238E27FC236}">
                  <a16:creationId xmlns:a16="http://schemas.microsoft.com/office/drawing/2014/main" id="{6E8FDC67-B738-AF90-E653-0A22BC3D8314}"/>
                </a:ext>
              </a:extLst>
            </p:cNvPr>
            <p:cNvSpPr txBox="1"/>
            <p:nvPr/>
          </p:nvSpPr>
          <p:spPr>
            <a:xfrm>
              <a:off x="12257253" y="5654319"/>
              <a:ext cx="2809490" cy="677108"/>
            </a:xfrm>
            <a:prstGeom prst="rect">
              <a:avLst/>
            </a:prstGeom>
            <a:noFill/>
          </p:spPr>
          <p:txBody>
            <a:bodyPr wrap="square" rtlCol="0" anchor="b" anchorCtr="0">
              <a:spAutoFit/>
            </a:bodyPr>
            <a:lstStyle/>
            <a:p>
              <a:pPr algn="ctr" defTabSz="914217"/>
              <a:r>
                <a:rPr lang="en-US" sz="1600" b="1" dirty="0">
                  <a:solidFill>
                    <a:srgbClr val="FFFFFF"/>
                  </a:solidFill>
                  <a:latin typeface="Gill Sans Nova" panose="020B0602020104020203" pitchFamily="34" charset="0"/>
                  <a:ea typeface="League Spartan" charset="0"/>
                  <a:cs typeface="Poppins" pitchFamily="2" charset="77"/>
                </a:rPr>
                <a:t>IOC -EC 55</a:t>
              </a:r>
            </a:p>
          </p:txBody>
        </p:sp>
        <p:sp>
          <p:nvSpPr>
            <p:cNvPr id="125" name="Subtitle 2">
              <a:extLst>
                <a:ext uri="{FF2B5EF4-FFF2-40B4-BE49-F238E27FC236}">
                  <a16:creationId xmlns:a16="http://schemas.microsoft.com/office/drawing/2014/main" id="{2D439F9E-9108-23FB-8752-BCAF5FBD17EA}"/>
                </a:ext>
              </a:extLst>
            </p:cNvPr>
            <p:cNvSpPr txBox="1">
              <a:spLocks/>
            </p:cNvSpPr>
            <p:nvPr/>
          </p:nvSpPr>
          <p:spPr>
            <a:xfrm>
              <a:off x="15347865" y="7036031"/>
              <a:ext cx="2886366" cy="382887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2</a:t>
              </a:r>
              <a:r>
                <a:rPr lang="en-US" sz="1200" baseline="300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nd</a:t>
              </a: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 draft of the 10-Year Research, Development and Implementation Plan for the Ocean Decade Tsunami Programme</a:t>
              </a:r>
            </a:p>
            <a:p>
              <a:pPr defTabSz="543818">
                <a:lnSpc>
                  <a:spcPts val="1750"/>
                </a:lnSpc>
              </a:pPr>
              <a:endPar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endParaRPr>
            </a:p>
          </p:txBody>
        </p:sp>
        <p:sp>
          <p:nvSpPr>
            <p:cNvPr id="126" name="TextBox 125">
              <a:extLst>
                <a:ext uri="{FF2B5EF4-FFF2-40B4-BE49-F238E27FC236}">
                  <a16:creationId xmlns:a16="http://schemas.microsoft.com/office/drawing/2014/main" id="{F01D9534-0284-0790-A0E2-D7FFF989BD50}"/>
                </a:ext>
              </a:extLst>
            </p:cNvPr>
            <p:cNvSpPr txBox="1"/>
            <p:nvPr/>
          </p:nvSpPr>
          <p:spPr>
            <a:xfrm>
              <a:off x="15207721" y="5667799"/>
              <a:ext cx="3275834" cy="1046440"/>
            </a:xfrm>
            <a:prstGeom prst="rect">
              <a:avLst/>
            </a:prstGeom>
            <a:noFill/>
          </p:spPr>
          <p:txBody>
            <a:bodyPr wrap="square" rtlCol="0" anchor="b" anchorCtr="0">
              <a:spAutoFit/>
            </a:bodyPr>
            <a:lstStyle/>
            <a:p>
              <a:pPr algn="ctr" defTabSz="914217"/>
              <a:r>
                <a:rPr lang="en-US" sz="1400" b="1" dirty="0">
                  <a:solidFill>
                    <a:srgbClr val="FFFFFF"/>
                  </a:solidFill>
                  <a:latin typeface="Gill Sans Nova" panose="020B0602020104020203" pitchFamily="34" charset="0"/>
                  <a:ea typeface="League Spartan" charset="0"/>
                  <a:cs typeface="Poppins" pitchFamily="2" charset="77"/>
                </a:rPr>
                <a:t>3</a:t>
              </a:r>
              <a:r>
                <a:rPr lang="en-US" sz="1400" b="1" baseline="30000" dirty="0">
                  <a:solidFill>
                    <a:srgbClr val="FFFFFF"/>
                  </a:solidFill>
                  <a:latin typeface="Gill Sans Nova" panose="020B0602020104020203" pitchFamily="34" charset="0"/>
                  <a:ea typeface="League Spartan" charset="0"/>
                  <a:cs typeface="Poppins" pitchFamily="2" charset="77"/>
                </a:rPr>
                <a:t>rd</a:t>
              </a:r>
              <a:r>
                <a:rPr lang="en-US" sz="1400" b="1" dirty="0">
                  <a:solidFill>
                    <a:srgbClr val="FFFFFF"/>
                  </a:solidFill>
                  <a:latin typeface="Gill Sans Nova" panose="020B0602020104020203" pitchFamily="34" charset="0"/>
                  <a:ea typeface="League Spartan" charset="0"/>
                  <a:cs typeface="Poppins" pitchFamily="2" charset="77"/>
                </a:rPr>
                <a:t> SC meeting    (in person)</a:t>
              </a:r>
            </a:p>
          </p:txBody>
        </p:sp>
        <p:sp>
          <p:nvSpPr>
            <p:cNvPr id="127" name="TextBox 126">
              <a:extLst>
                <a:ext uri="{FF2B5EF4-FFF2-40B4-BE49-F238E27FC236}">
                  <a16:creationId xmlns:a16="http://schemas.microsoft.com/office/drawing/2014/main" id="{55AE0A94-4ED4-0218-47BC-8E74E80A8DD2}"/>
                </a:ext>
              </a:extLst>
            </p:cNvPr>
            <p:cNvSpPr txBox="1"/>
            <p:nvPr/>
          </p:nvSpPr>
          <p:spPr>
            <a:xfrm>
              <a:off x="18940329" y="4568915"/>
              <a:ext cx="2645596" cy="615554"/>
            </a:xfrm>
            <a:prstGeom prst="rect">
              <a:avLst/>
            </a:prstGeom>
            <a:noFill/>
          </p:spPr>
          <p:txBody>
            <a:bodyPr wrap="none" rtlCol="0" anchor="ctr" anchorCtr="0">
              <a:spAutoFit/>
            </a:bodyPr>
            <a:lstStyle/>
            <a:p>
              <a:pPr algn="ctr" defTabSz="914217"/>
              <a:r>
                <a:rPr lang="en-US" sz="1400" b="1" dirty="0">
                  <a:solidFill>
                    <a:schemeClr val="accent6">
                      <a:lumMod val="60000"/>
                      <a:lumOff val="40000"/>
                    </a:schemeClr>
                  </a:solidFill>
                  <a:latin typeface="Gill Sans Nova" panose="020B0602020104020203" pitchFamily="34" charset="0"/>
                  <a:ea typeface="League Spartan" charset="0"/>
                  <a:cs typeface="Poppins" pitchFamily="2" charset="77"/>
                </a:rPr>
                <a:t>2–3 Mar 2023</a:t>
              </a:r>
            </a:p>
          </p:txBody>
        </p:sp>
        <p:sp>
          <p:nvSpPr>
            <p:cNvPr id="128" name="Freeform 226">
              <a:extLst>
                <a:ext uri="{FF2B5EF4-FFF2-40B4-BE49-F238E27FC236}">
                  <a16:creationId xmlns:a16="http://schemas.microsoft.com/office/drawing/2014/main" id="{6FBDD60F-1FDE-7877-BCA2-E1AA8DB1C635}"/>
                </a:ext>
              </a:extLst>
            </p:cNvPr>
            <p:cNvSpPr>
              <a:spLocks noChangeArrowheads="1"/>
            </p:cNvSpPr>
            <p:nvPr/>
          </p:nvSpPr>
          <p:spPr bwMode="auto">
            <a:xfrm>
              <a:off x="18627537" y="5226445"/>
              <a:ext cx="3209380" cy="6910928"/>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6">
                <a:lumMod val="60000"/>
                <a:lumOff val="40000"/>
              </a:schemeClr>
            </a:solidFill>
            <a:ln>
              <a:noFill/>
            </a:ln>
            <a:effectLst/>
          </p:spPr>
          <p:txBody>
            <a:bodyPr wrap="none" anchor="ctr"/>
            <a:lstStyle/>
            <a:p>
              <a:pPr defTabSz="914217"/>
              <a:endParaRPr lang="en-US" sz="3265" dirty="0">
                <a:solidFill>
                  <a:schemeClr val="accent6">
                    <a:lumMod val="60000"/>
                    <a:lumOff val="40000"/>
                  </a:schemeClr>
                </a:solidFill>
                <a:latin typeface="Gill Sans Nova" panose="020B0602020104020203" pitchFamily="34" charset="0"/>
              </a:endParaRPr>
            </a:p>
          </p:txBody>
        </p:sp>
        <p:sp>
          <p:nvSpPr>
            <p:cNvPr id="129" name="Subtitle 2">
              <a:extLst>
                <a:ext uri="{FF2B5EF4-FFF2-40B4-BE49-F238E27FC236}">
                  <a16:creationId xmlns:a16="http://schemas.microsoft.com/office/drawing/2014/main" id="{D8832ECC-F942-61C7-20ED-9EAC356E06FE}"/>
                </a:ext>
              </a:extLst>
            </p:cNvPr>
            <p:cNvSpPr txBox="1">
              <a:spLocks/>
            </p:cNvSpPr>
            <p:nvPr/>
          </p:nvSpPr>
          <p:spPr>
            <a:xfrm>
              <a:off x="18765355" y="6912263"/>
              <a:ext cx="2886366" cy="382887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Final version of the 10-Year Research, Development and Implementation Plan for the Ocean Decade Tsunami Programme for the </a:t>
              </a:r>
            </a:p>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Endorsement</a:t>
              </a:r>
            </a:p>
          </p:txBody>
        </p:sp>
        <p:sp>
          <p:nvSpPr>
            <p:cNvPr id="130" name="TextBox 129">
              <a:extLst>
                <a:ext uri="{FF2B5EF4-FFF2-40B4-BE49-F238E27FC236}">
                  <a16:creationId xmlns:a16="http://schemas.microsoft.com/office/drawing/2014/main" id="{2ADFA4E7-7159-BE9E-6A24-2CFDE20EE248}"/>
                </a:ext>
              </a:extLst>
            </p:cNvPr>
            <p:cNvSpPr txBox="1"/>
            <p:nvPr/>
          </p:nvSpPr>
          <p:spPr>
            <a:xfrm>
              <a:off x="18848853" y="5720335"/>
              <a:ext cx="2612078" cy="1169550"/>
            </a:xfrm>
            <a:prstGeom prst="rect">
              <a:avLst/>
            </a:prstGeom>
            <a:noFill/>
          </p:spPr>
          <p:txBody>
            <a:bodyPr wrap="square" rtlCol="0" anchor="b" anchorCtr="0">
              <a:spAutoFit/>
            </a:bodyPr>
            <a:lstStyle/>
            <a:p>
              <a:pPr algn="ctr" defTabSz="914217"/>
              <a:r>
                <a:rPr lang="en-US" sz="1600" b="1" dirty="0">
                  <a:solidFill>
                    <a:srgbClr val="FFFFFF"/>
                  </a:solidFill>
                  <a:latin typeface="Gill Sans Nova" panose="020B0602020104020203" pitchFamily="34" charset="0"/>
                  <a:ea typeface="League Spartan" charset="0"/>
                  <a:cs typeface="Poppins" pitchFamily="2" charset="77"/>
                </a:rPr>
                <a:t>TOWS-WG XVI</a:t>
              </a:r>
            </a:p>
          </p:txBody>
        </p:sp>
        <p:sp>
          <p:nvSpPr>
            <p:cNvPr id="131" name="Subtitle 2">
              <a:extLst>
                <a:ext uri="{FF2B5EF4-FFF2-40B4-BE49-F238E27FC236}">
                  <a16:creationId xmlns:a16="http://schemas.microsoft.com/office/drawing/2014/main" id="{45D951C9-029E-E3A4-95BF-FC19F3C10FDD}"/>
                </a:ext>
              </a:extLst>
            </p:cNvPr>
            <p:cNvSpPr txBox="1">
              <a:spLocks/>
            </p:cNvSpPr>
            <p:nvPr/>
          </p:nvSpPr>
          <p:spPr>
            <a:xfrm>
              <a:off x="11965228" y="7974299"/>
              <a:ext cx="2886366" cy="32933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1</a:t>
              </a:r>
              <a:r>
                <a:rPr lang="en-US" sz="1200" baseline="300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st</a:t>
              </a:r>
              <a:r>
                <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 Draft of the 10-Year Research, Development and Implementation Plan for the Ocean Decade Tsunami </a:t>
              </a:r>
              <a:r>
                <a:rPr lang="en-US" sz="1200" dirty="0" err="1">
                  <a:solidFill>
                    <a:srgbClr val="FFFFFF"/>
                  </a:solidFill>
                  <a:latin typeface="Gill Sans Nova" panose="020B0602020104020203" pitchFamily="34" charset="0"/>
                  <a:ea typeface="Lato Light" panose="020F0502020204030203" pitchFamily="34" charset="0"/>
                  <a:cs typeface="Mukta ExtraLight" panose="020B0000000000000000" pitchFamily="34" charset="77"/>
                </a:rPr>
                <a:t>Programme</a:t>
              </a:r>
              <a:endParaRPr lang="en-US" sz="1200" dirty="0">
                <a:solidFill>
                  <a:srgbClr val="FFFFFF"/>
                </a:solidFill>
                <a:latin typeface="Gill Sans Nova" panose="020B0602020104020203" pitchFamily="34" charset="0"/>
                <a:ea typeface="Lato Light" panose="020F0502020204030203" pitchFamily="34" charset="0"/>
                <a:cs typeface="Mukta ExtraLight" panose="020B0000000000000000" pitchFamily="34" charset="77"/>
              </a:endParaRPr>
            </a:p>
          </p:txBody>
        </p:sp>
        <p:sp>
          <p:nvSpPr>
            <p:cNvPr id="132" name="TextBox 131">
              <a:extLst>
                <a:ext uri="{FF2B5EF4-FFF2-40B4-BE49-F238E27FC236}">
                  <a16:creationId xmlns:a16="http://schemas.microsoft.com/office/drawing/2014/main" id="{8437C0ED-F49F-8150-9686-08C9952B091C}"/>
                </a:ext>
              </a:extLst>
            </p:cNvPr>
            <p:cNvSpPr txBox="1"/>
            <p:nvPr/>
          </p:nvSpPr>
          <p:spPr>
            <a:xfrm>
              <a:off x="11996637" y="6927859"/>
              <a:ext cx="2954468" cy="1046440"/>
            </a:xfrm>
            <a:prstGeom prst="rect">
              <a:avLst/>
            </a:prstGeom>
            <a:noFill/>
          </p:spPr>
          <p:txBody>
            <a:bodyPr wrap="square" rtlCol="0" anchor="b" anchorCtr="0">
              <a:spAutoFit/>
            </a:bodyPr>
            <a:lstStyle/>
            <a:p>
              <a:pPr algn="ctr" defTabSz="914217"/>
              <a:r>
                <a:rPr lang="en-US" sz="1400" b="1" dirty="0">
                  <a:solidFill>
                    <a:srgbClr val="FFFFFF"/>
                  </a:solidFill>
                  <a:latin typeface="Gill Sans Nova" panose="020B0602020104020203" pitchFamily="34" charset="0"/>
                  <a:ea typeface="League Spartan" charset="0"/>
                  <a:cs typeface="Poppins" pitchFamily="2" charset="77"/>
                </a:rPr>
                <a:t>2</a:t>
              </a:r>
              <a:r>
                <a:rPr lang="en-US" sz="1400" b="1" baseline="30000" dirty="0">
                  <a:solidFill>
                    <a:srgbClr val="FFFFFF"/>
                  </a:solidFill>
                  <a:latin typeface="Gill Sans Nova" panose="020B0602020104020203" pitchFamily="34" charset="0"/>
                  <a:ea typeface="League Spartan" charset="0"/>
                  <a:cs typeface="Poppins" pitchFamily="2" charset="77"/>
                </a:rPr>
                <a:t>nd</a:t>
              </a:r>
              <a:r>
                <a:rPr lang="en-US" sz="1400" b="1" dirty="0">
                  <a:solidFill>
                    <a:srgbClr val="FFFFFF"/>
                  </a:solidFill>
                  <a:latin typeface="Gill Sans Nova" panose="020B0602020104020203" pitchFamily="34" charset="0"/>
                  <a:ea typeface="League Spartan" charset="0"/>
                  <a:cs typeface="Poppins" pitchFamily="2" charset="77"/>
                </a:rPr>
                <a:t> SC meeting</a:t>
              </a:r>
            </a:p>
            <a:p>
              <a:pPr algn="ctr" defTabSz="914217"/>
              <a:r>
                <a:rPr lang="en-US" sz="1400" b="1" dirty="0">
                  <a:solidFill>
                    <a:srgbClr val="FFFFFF"/>
                  </a:solidFill>
                  <a:latin typeface="Gill Sans Nova" panose="020B0602020104020203" pitchFamily="34" charset="0"/>
                  <a:ea typeface="League Spartan" charset="0"/>
                  <a:cs typeface="Poppins" pitchFamily="2" charset="77"/>
                </a:rPr>
                <a:t>(in person)</a:t>
              </a:r>
              <a:endParaRPr lang="en-US" sz="1600" b="1" dirty="0">
                <a:solidFill>
                  <a:srgbClr val="FFFFFF"/>
                </a:solidFill>
                <a:latin typeface="Gill Sans Nova" panose="020B0602020104020203" pitchFamily="34" charset="0"/>
                <a:ea typeface="League Spartan" charset="0"/>
                <a:cs typeface="Poppins" pitchFamily="2" charset="77"/>
              </a:endParaRPr>
            </a:p>
          </p:txBody>
        </p:sp>
      </p:grpSp>
      <p:sp>
        <p:nvSpPr>
          <p:cNvPr id="133" name="TextBox 132">
            <a:extLst>
              <a:ext uri="{FF2B5EF4-FFF2-40B4-BE49-F238E27FC236}">
                <a16:creationId xmlns:a16="http://schemas.microsoft.com/office/drawing/2014/main" id="{69CB2E60-FC62-4C31-8521-C09C0BD5E707}"/>
              </a:ext>
            </a:extLst>
          </p:cNvPr>
          <p:cNvSpPr txBox="1"/>
          <p:nvPr/>
        </p:nvSpPr>
        <p:spPr>
          <a:xfrm>
            <a:off x="2256390" y="1569875"/>
            <a:ext cx="2347246" cy="276999"/>
          </a:xfrm>
          <a:prstGeom prst="rect">
            <a:avLst/>
          </a:prstGeom>
          <a:noFill/>
          <a:ln w="6350">
            <a:noFill/>
          </a:ln>
        </p:spPr>
        <p:txBody>
          <a:bodyPr wrap="none" rtlCol="0">
            <a:spAutoFit/>
          </a:bodyPr>
          <a:lstStyle/>
          <a:p>
            <a:pPr defTabSz="914217"/>
            <a:r>
              <a:rPr lang="en-US" sz="1200" b="1" dirty="0">
                <a:solidFill>
                  <a:srgbClr val="C4C8CE">
                    <a:lumMod val="25000"/>
                  </a:srgbClr>
                </a:solidFill>
                <a:latin typeface="Gill Sans Nova" panose="020B0602020104020203" pitchFamily="34" charset="0"/>
              </a:rPr>
              <a:t>Consultants to draft chapters</a:t>
            </a:r>
            <a:endParaRPr lang="fr-FR" sz="1200" b="1" dirty="0">
              <a:solidFill>
                <a:srgbClr val="C4C8CE">
                  <a:lumMod val="25000"/>
                </a:srgbClr>
              </a:solidFill>
              <a:latin typeface="Gill Sans Nova" panose="020B0602020104020203" pitchFamily="34" charset="0"/>
            </a:endParaRPr>
          </a:p>
        </p:txBody>
      </p:sp>
      <p:sp>
        <p:nvSpPr>
          <p:cNvPr id="134" name="Arrow: Right 133">
            <a:extLst>
              <a:ext uri="{FF2B5EF4-FFF2-40B4-BE49-F238E27FC236}">
                <a16:creationId xmlns:a16="http://schemas.microsoft.com/office/drawing/2014/main" id="{00646D93-B7E2-71C3-22FF-C145BE705499}"/>
              </a:ext>
            </a:extLst>
          </p:cNvPr>
          <p:cNvSpPr/>
          <p:nvPr/>
        </p:nvSpPr>
        <p:spPr>
          <a:xfrm>
            <a:off x="3833505" y="1809654"/>
            <a:ext cx="322639" cy="115807"/>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35" name="Arrow: Right 134">
            <a:extLst>
              <a:ext uri="{FF2B5EF4-FFF2-40B4-BE49-F238E27FC236}">
                <a16:creationId xmlns:a16="http://schemas.microsoft.com/office/drawing/2014/main" id="{478AD809-95E8-8608-A0DA-9E416C092B0B}"/>
              </a:ext>
            </a:extLst>
          </p:cNvPr>
          <p:cNvSpPr/>
          <p:nvPr/>
        </p:nvSpPr>
        <p:spPr>
          <a:xfrm flipH="1">
            <a:off x="2517021" y="1806736"/>
            <a:ext cx="322639" cy="112661"/>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36" name="TextBox 135">
            <a:extLst>
              <a:ext uri="{FF2B5EF4-FFF2-40B4-BE49-F238E27FC236}">
                <a16:creationId xmlns:a16="http://schemas.microsoft.com/office/drawing/2014/main" id="{7CCD3F44-AD5D-7C09-59DC-65818E969173}"/>
              </a:ext>
            </a:extLst>
          </p:cNvPr>
          <p:cNvSpPr txBox="1"/>
          <p:nvPr/>
        </p:nvSpPr>
        <p:spPr>
          <a:xfrm>
            <a:off x="5084030" y="1549612"/>
            <a:ext cx="3666456" cy="276999"/>
          </a:xfrm>
          <a:prstGeom prst="rect">
            <a:avLst/>
          </a:prstGeom>
          <a:noFill/>
          <a:ln w="6350">
            <a:noFill/>
          </a:ln>
        </p:spPr>
        <p:txBody>
          <a:bodyPr wrap="square" rtlCol="0">
            <a:spAutoFit/>
          </a:bodyPr>
          <a:lstStyle/>
          <a:p>
            <a:pPr defTabSz="914217"/>
            <a:r>
              <a:rPr lang="en-US" sz="1200" b="1" dirty="0">
                <a:solidFill>
                  <a:srgbClr val="C4C8CE">
                    <a:lumMod val="25000"/>
                  </a:srgbClr>
                </a:solidFill>
                <a:latin typeface="Gill Sans Nova" panose="020B0602020104020203" pitchFamily="34" charset="0"/>
              </a:rPr>
              <a:t>Consultations with TSU community (TTs/ICGS)</a:t>
            </a:r>
            <a:endParaRPr lang="fr-FR" sz="1200" b="1" dirty="0">
              <a:solidFill>
                <a:srgbClr val="C4C8CE">
                  <a:lumMod val="25000"/>
                </a:srgbClr>
              </a:solidFill>
              <a:latin typeface="Gill Sans Nova" panose="020B0602020104020203" pitchFamily="34" charset="0"/>
            </a:endParaRPr>
          </a:p>
        </p:txBody>
      </p:sp>
      <p:sp>
        <p:nvSpPr>
          <p:cNvPr id="139" name="TextBox 138">
            <a:extLst>
              <a:ext uri="{FF2B5EF4-FFF2-40B4-BE49-F238E27FC236}">
                <a16:creationId xmlns:a16="http://schemas.microsoft.com/office/drawing/2014/main" id="{344B0DFD-5FF3-565D-5975-127CBEEEC986}"/>
              </a:ext>
            </a:extLst>
          </p:cNvPr>
          <p:cNvSpPr txBox="1"/>
          <p:nvPr/>
        </p:nvSpPr>
        <p:spPr>
          <a:xfrm>
            <a:off x="5210915" y="2154408"/>
            <a:ext cx="3304110" cy="276999"/>
          </a:xfrm>
          <a:prstGeom prst="rect">
            <a:avLst/>
          </a:prstGeom>
          <a:noFill/>
          <a:ln w="6350">
            <a:noFill/>
          </a:ln>
        </p:spPr>
        <p:txBody>
          <a:bodyPr wrap="none" rtlCol="0">
            <a:spAutoFit/>
          </a:bodyPr>
          <a:lstStyle/>
          <a:p>
            <a:pPr algn="ctr" defTabSz="914217"/>
            <a:r>
              <a:rPr lang="en-US" sz="1200" b="1" dirty="0">
                <a:latin typeface="Gill Sans Nova" panose="020B0602020104020203" pitchFamily="34" charset="0"/>
              </a:rPr>
              <a:t>Consult/contributions Member States (CL)</a:t>
            </a:r>
            <a:endParaRPr lang="fr-FR" sz="1200" b="1" dirty="0">
              <a:latin typeface="Gill Sans Nova" panose="020B0602020104020203" pitchFamily="34" charset="0"/>
            </a:endParaRPr>
          </a:p>
        </p:txBody>
      </p:sp>
      <p:sp>
        <p:nvSpPr>
          <p:cNvPr id="140" name="Arrow: Right 139">
            <a:extLst>
              <a:ext uri="{FF2B5EF4-FFF2-40B4-BE49-F238E27FC236}">
                <a16:creationId xmlns:a16="http://schemas.microsoft.com/office/drawing/2014/main" id="{7711CEE6-ADC3-E03F-801E-A1ACD5E3CA6B}"/>
              </a:ext>
            </a:extLst>
          </p:cNvPr>
          <p:cNvSpPr/>
          <p:nvPr/>
        </p:nvSpPr>
        <p:spPr>
          <a:xfrm flipH="1">
            <a:off x="1505522" y="6712725"/>
            <a:ext cx="322639" cy="13619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41" name="Arrow: Right 140">
            <a:extLst>
              <a:ext uri="{FF2B5EF4-FFF2-40B4-BE49-F238E27FC236}">
                <a16:creationId xmlns:a16="http://schemas.microsoft.com/office/drawing/2014/main" id="{EA58DCE4-CA13-A1A0-D5AA-DD02329EBFC1}"/>
              </a:ext>
            </a:extLst>
          </p:cNvPr>
          <p:cNvSpPr/>
          <p:nvPr/>
        </p:nvSpPr>
        <p:spPr>
          <a:xfrm>
            <a:off x="3367101" y="6705071"/>
            <a:ext cx="322639" cy="13619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42" name="TextBox 141">
            <a:extLst>
              <a:ext uri="{FF2B5EF4-FFF2-40B4-BE49-F238E27FC236}">
                <a16:creationId xmlns:a16="http://schemas.microsoft.com/office/drawing/2014/main" id="{10E5BBCF-9F86-EEDA-594D-E80B55E42BEF}"/>
              </a:ext>
            </a:extLst>
          </p:cNvPr>
          <p:cNvSpPr txBox="1"/>
          <p:nvPr/>
        </p:nvSpPr>
        <p:spPr>
          <a:xfrm>
            <a:off x="1576483" y="6418547"/>
            <a:ext cx="2035332" cy="276999"/>
          </a:xfrm>
          <a:prstGeom prst="rect">
            <a:avLst/>
          </a:prstGeom>
          <a:noFill/>
          <a:ln w="6350">
            <a:solidFill>
              <a:schemeClr val="tx1"/>
            </a:solidFill>
          </a:ln>
        </p:spPr>
        <p:txBody>
          <a:bodyPr wrap="square" rtlCol="0">
            <a:spAutoFit/>
          </a:bodyPr>
          <a:lstStyle/>
          <a:p>
            <a:pPr defTabSz="914217"/>
            <a:r>
              <a:rPr lang="en-US" sz="1200" b="1" dirty="0">
                <a:latin typeface="Gill Sans Nova" panose="020B0602020104020203" pitchFamily="34" charset="0"/>
              </a:rPr>
              <a:t>Draft TORs consultancies</a:t>
            </a:r>
            <a:endParaRPr lang="fr-FR" sz="1200" b="1" dirty="0">
              <a:latin typeface="Gill Sans Nova" panose="020B0602020104020203" pitchFamily="34" charset="0"/>
            </a:endParaRPr>
          </a:p>
        </p:txBody>
      </p:sp>
      <p:sp>
        <p:nvSpPr>
          <p:cNvPr id="143" name="TextBox 142">
            <a:extLst>
              <a:ext uri="{FF2B5EF4-FFF2-40B4-BE49-F238E27FC236}">
                <a16:creationId xmlns:a16="http://schemas.microsoft.com/office/drawing/2014/main" id="{450B022D-ADB7-7034-BB5A-72C1A8B4EA8D}"/>
              </a:ext>
            </a:extLst>
          </p:cNvPr>
          <p:cNvSpPr txBox="1"/>
          <p:nvPr/>
        </p:nvSpPr>
        <p:spPr>
          <a:xfrm>
            <a:off x="4586923" y="6493315"/>
            <a:ext cx="2728632" cy="276999"/>
          </a:xfrm>
          <a:prstGeom prst="rect">
            <a:avLst/>
          </a:prstGeom>
          <a:noFill/>
          <a:ln w="6350">
            <a:solidFill>
              <a:schemeClr val="tx1"/>
            </a:solidFill>
          </a:ln>
        </p:spPr>
        <p:txBody>
          <a:bodyPr wrap="none" rtlCol="0">
            <a:spAutoFit/>
          </a:bodyPr>
          <a:lstStyle/>
          <a:p>
            <a:pPr defTabSz="914217"/>
            <a:r>
              <a:rPr lang="en-US" sz="1200" b="1" dirty="0">
                <a:latin typeface="Gill Sans Nova" panose="020B0602020104020203" pitchFamily="34" charset="0"/>
              </a:rPr>
              <a:t>1</a:t>
            </a:r>
            <a:r>
              <a:rPr lang="en-US" sz="1200" b="1" baseline="30000" dirty="0">
                <a:latin typeface="Gill Sans Nova" panose="020B0602020104020203" pitchFamily="34" charset="0"/>
              </a:rPr>
              <a:t>st</a:t>
            </a:r>
            <a:r>
              <a:rPr lang="en-US" sz="1200" b="1" dirty="0">
                <a:latin typeface="Gill Sans Nova" panose="020B0602020104020203" pitchFamily="34" charset="0"/>
              </a:rPr>
              <a:t> Draft to TNCs/TWFPs Dec2022</a:t>
            </a:r>
            <a:endParaRPr lang="fr-FR" sz="1200" b="1" dirty="0">
              <a:latin typeface="Gill Sans Nova" panose="020B0602020104020203" pitchFamily="34" charset="0"/>
            </a:endParaRPr>
          </a:p>
        </p:txBody>
      </p:sp>
      <p:sp>
        <p:nvSpPr>
          <p:cNvPr id="146" name="Title 1">
            <a:extLst>
              <a:ext uri="{FF2B5EF4-FFF2-40B4-BE49-F238E27FC236}">
                <a16:creationId xmlns:a16="http://schemas.microsoft.com/office/drawing/2014/main" id="{D7E2CF42-A60B-76EB-54D5-0CD6F7359B7F}"/>
              </a:ext>
            </a:extLst>
          </p:cNvPr>
          <p:cNvSpPr>
            <a:spLocks noGrp="1"/>
          </p:cNvSpPr>
          <p:nvPr>
            <p:ph type="title"/>
          </p:nvPr>
        </p:nvSpPr>
        <p:spPr>
          <a:xfrm>
            <a:off x="0" y="16730"/>
            <a:ext cx="12192000" cy="767639"/>
          </a:xfrm>
        </p:spPr>
        <p:txBody>
          <a:bodyPr>
            <a:noAutofit/>
          </a:bodyPr>
          <a:lstStyle/>
          <a:p>
            <a:pPr algn="ctr">
              <a:lnSpc>
                <a:spcPct val="100000"/>
              </a:lnSpc>
              <a:spcBef>
                <a:spcPts val="600"/>
              </a:spcBef>
              <a:spcAft>
                <a:spcPts val="600"/>
              </a:spcAft>
            </a:pPr>
            <a:r>
              <a:rPr lang="en-US" sz="2800" b="1" cap="none" dirty="0">
                <a:solidFill>
                  <a:srgbClr val="002060"/>
                </a:solidFill>
                <a:latin typeface="Gill Sans Nova" panose="020B0602020104020203" pitchFamily="34" charset="0"/>
              </a:rPr>
              <a:t>Progress in the development of the UN Decade of Oceans Tsunami Plan</a:t>
            </a:r>
            <a:endParaRPr lang="en-US" sz="2000" b="1" cap="none" dirty="0">
              <a:solidFill>
                <a:srgbClr val="002060"/>
              </a:solidFill>
              <a:latin typeface="Gill Sans Nova" panose="020B0602020104020203" pitchFamily="34" charset="0"/>
            </a:endParaRPr>
          </a:p>
        </p:txBody>
      </p:sp>
      <p:sp>
        <p:nvSpPr>
          <p:cNvPr id="147" name="Arrow: Right 146">
            <a:extLst>
              <a:ext uri="{FF2B5EF4-FFF2-40B4-BE49-F238E27FC236}">
                <a16:creationId xmlns:a16="http://schemas.microsoft.com/office/drawing/2014/main" id="{8A4A4AC8-E53C-A055-1532-CEECBFCD48B0}"/>
              </a:ext>
            </a:extLst>
          </p:cNvPr>
          <p:cNvSpPr/>
          <p:nvPr/>
        </p:nvSpPr>
        <p:spPr>
          <a:xfrm flipH="1">
            <a:off x="6087715" y="1792480"/>
            <a:ext cx="322639" cy="112661"/>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48" name="Arrow: Right 147">
            <a:extLst>
              <a:ext uri="{FF2B5EF4-FFF2-40B4-BE49-F238E27FC236}">
                <a16:creationId xmlns:a16="http://schemas.microsoft.com/office/drawing/2014/main" id="{C3156AD5-E24A-473B-4B89-A7FC644E2E81}"/>
              </a:ext>
            </a:extLst>
          </p:cNvPr>
          <p:cNvSpPr/>
          <p:nvPr/>
        </p:nvSpPr>
        <p:spPr>
          <a:xfrm>
            <a:off x="7273202" y="1804933"/>
            <a:ext cx="322639" cy="115807"/>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49" name="Arrow: Right 148">
            <a:extLst>
              <a:ext uri="{FF2B5EF4-FFF2-40B4-BE49-F238E27FC236}">
                <a16:creationId xmlns:a16="http://schemas.microsoft.com/office/drawing/2014/main" id="{FC3428C4-08AF-20B2-97AC-15C5C4D215CE}"/>
              </a:ext>
            </a:extLst>
          </p:cNvPr>
          <p:cNvSpPr/>
          <p:nvPr/>
        </p:nvSpPr>
        <p:spPr>
          <a:xfrm>
            <a:off x="6914053" y="6722250"/>
            <a:ext cx="322639" cy="13619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50" name="Arrow: Right 149">
            <a:extLst>
              <a:ext uri="{FF2B5EF4-FFF2-40B4-BE49-F238E27FC236}">
                <a16:creationId xmlns:a16="http://schemas.microsoft.com/office/drawing/2014/main" id="{2379430E-3A05-4781-2518-953BB1A79408}"/>
              </a:ext>
            </a:extLst>
          </p:cNvPr>
          <p:cNvSpPr/>
          <p:nvPr/>
        </p:nvSpPr>
        <p:spPr>
          <a:xfrm flipH="1">
            <a:off x="5045034" y="6735018"/>
            <a:ext cx="322639" cy="13619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53" name="TextBox 152">
            <a:extLst>
              <a:ext uri="{FF2B5EF4-FFF2-40B4-BE49-F238E27FC236}">
                <a16:creationId xmlns:a16="http://schemas.microsoft.com/office/drawing/2014/main" id="{21CE7763-986A-5BC9-291C-140CDBB68A20}"/>
              </a:ext>
            </a:extLst>
          </p:cNvPr>
          <p:cNvSpPr txBox="1"/>
          <p:nvPr/>
        </p:nvSpPr>
        <p:spPr>
          <a:xfrm>
            <a:off x="5698879" y="6284539"/>
            <a:ext cx="5341977" cy="276999"/>
          </a:xfrm>
          <a:prstGeom prst="rect">
            <a:avLst/>
          </a:prstGeom>
          <a:noFill/>
        </p:spPr>
        <p:txBody>
          <a:bodyPr wrap="square">
            <a:spAutoFit/>
          </a:bodyPr>
          <a:lstStyle/>
          <a:p>
            <a:pPr marL="180975" lvl="1" algn="just">
              <a:spcBef>
                <a:spcPts val="300"/>
              </a:spcBef>
              <a:spcAft>
                <a:spcPts val="600"/>
              </a:spcAft>
            </a:pPr>
            <a:r>
              <a:rPr lang="en-US" sz="1200" b="1" dirty="0">
                <a:latin typeface="Gill Sans Nova" panose="020B0604020202020204" pitchFamily="34" charset="0"/>
              </a:rPr>
              <a:t>4th Call for Decade Actions 31 Jan 2023 – Coastal Resilience </a:t>
            </a:r>
            <a:endParaRPr lang="en-US" sz="1400" b="1" dirty="0">
              <a:latin typeface="Gill Sans Nova" panose="020B0604020202020204" pitchFamily="34" charset="0"/>
            </a:endParaRPr>
          </a:p>
        </p:txBody>
      </p:sp>
      <p:sp>
        <p:nvSpPr>
          <p:cNvPr id="155" name="TextBox 154">
            <a:extLst>
              <a:ext uri="{FF2B5EF4-FFF2-40B4-BE49-F238E27FC236}">
                <a16:creationId xmlns:a16="http://schemas.microsoft.com/office/drawing/2014/main" id="{5B90107C-D7C2-6348-11A2-E50C4F4F5137}"/>
              </a:ext>
            </a:extLst>
          </p:cNvPr>
          <p:cNvSpPr txBox="1"/>
          <p:nvPr/>
        </p:nvSpPr>
        <p:spPr>
          <a:xfrm>
            <a:off x="7397097" y="6498279"/>
            <a:ext cx="3320113" cy="276999"/>
          </a:xfrm>
          <a:prstGeom prst="rect">
            <a:avLst/>
          </a:prstGeom>
          <a:noFill/>
          <a:ln>
            <a:solidFill>
              <a:schemeClr val="tx1"/>
            </a:solidFill>
          </a:ln>
        </p:spPr>
        <p:txBody>
          <a:bodyPr wrap="square">
            <a:spAutoFit/>
          </a:bodyPr>
          <a:lstStyle/>
          <a:p>
            <a:pPr marL="85725" lvl="1" algn="just">
              <a:spcBef>
                <a:spcPts val="300"/>
              </a:spcBef>
            </a:pPr>
            <a:r>
              <a:rPr lang="en-US" sz="1200" b="1" dirty="0">
                <a:latin typeface="Gill Sans Nova" panose="020B0604020202020204" pitchFamily="34" charset="0"/>
              </a:rPr>
              <a:t>2</a:t>
            </a:r>
            <a:r>
              <a:rPr lang="en-US" sz="1200" b="1" baseline="30000" dirty="0">
                <a:latin typeface="Gill Sans Nova" panose="020B0604020202020204" pitchFamily="34" charset="0"/>
              </a:rPr>
              <a:t>nd</a:t>
            </a:r>
            <a:r>
              <a:rPr lang="en-US" sz="1200" b="1" dirty="0">
                <a:latin typeface="Gill Sans Nova" panose="020B0604020202020204" pitchFamily="34" charset="0"/>
              </a:rPr>
              <a:t> draft to TOWS-WG/ICGs/TTs Jan2023</a:t>
            </a:r>
          </a:p>
        </p:txBody>
      </p:sp>
      <p:sp>
        <p:nvSpPr>
          <p:cNvPr id="156" name="Arrow: Right 155">
            <a:extLst>
              <a:ext uri="{FF2B5EF4-FFF2-40B4-BE49-F238E27FC236}">
                <a16:creationId xmlns:a16="http://schemas.microsoft.com/office/drawing/2014/main" id="{EC128532-E534-1910-3BEA-540D06CA98F1}"/>
              </a:ext>
            </a:extLst>
          </p:cNvPr>
          <p:cNvSpPr/>
          <p:nvPr/>
        </p:nvSpPr>
        <p:spPr>
          <a:xfrm>
            <a:off x="8859839" y="6722250"/>
            <a:ext cx="322639" cy="13619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157" name="Arrow: Right 156">
            <a:extLst>
              <a:ext uri="{FF2B5EF4-FFF2-40B4-BE49-F238E27FC236}">
                <a16:creationId xmlns:a16="http://schemas.microsoft.com/office/drawing/2014/main" id="{40DAF904-604C-2B79-37F7-6E690721173E}"/>
              </a:ext>
            </a:extLst>
          </p:cNvPr>
          <p:cNvSpPr/>
          <p:nvPr/>
        </p:nvSpPr>
        <p:spPr>
          <a:xfrm flipH="1">
            <a:off x="7886461" y="6735994"/>
            <a:ext cx="322639" cy="13619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Gill Sans Nova" panose="020B0602020104020203" pitchFamily="34" charset="0"/>
            </a:endParaRPr>
          </a:p>
        </p:txBody>
      </p:sp>
      <p:sp>
        <p:nvSpPr>
          <p:cNvPr id="2" name="Freeform 226">
            <a:extLst>
              <a:ext uri="{FF2B5EF4-FFF2-40B4-BE49-F238E27FC236}">
                <a16:creationId xmlns:a16="http://schemas.microsoft.com/office/drawing/2014/main" id="{142A5A1C-A579-E73E-6370-02C1338B6D11}"/>
              </a:ext>
            </a:extLst>
          </p:cNvPr>
          <p:cNvSpPr>
            <a:spLocks noChangeArrowheads="1"/>
          </p:cNvSpPr>
          <p:nvPr/>
        </p:nvSpPr>
        <p:spPr bwMode="auto">
          <a:xfrm>
            <a:off x="10277618" y="2902902"/>
            <a:ext cx="1676843" cy="3455464"/>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bg2">
              <a:lumMod val="75000"/>
              <a:lumOff val="25000"/>
            </a:schemeClr>
          </a:solidFill>
          <a:ln>
            <a:noFill/>
          </a:ln>
          <a:effectLst/>
        </p:spPr>
        <p:txBody>
          <a:bodyPr wrap="none" anchor="ctr"/>
          <a:lstStyle/>
          <a:p>
            <a:pPr defTabSz="914217"/>
            <a:endParaRPr lang="en-US" sz="3265" dirty="0">
              <a:solidFill>
                <a:schemeClr val="accent6">
                  <a:lumMod val="60000"/>
                  <a:lumOff val="40000"/>
                </a:schemeClr>
              </a:solidFill>
              <a:latin typeface="Gill Sans Nova" panose="020B0602020104020203" pitchFamily="34" charset="0"/>
            </a:endParaRPr>
          </a:p>
        </p:txBody>
      </p:sp>
      <p:sp>
        <p:nvSpPr>
          <p:cNvPr id="3" name="Freeform 544">
            <a:extLst>
              <a:ext uri="{FF2B5EF4-FFF2-40B4-BE49-F238E27FC236}">
                <a16:creationId xmlns:a16="http://schemas.microsoft.com/office/drawing/2014/main" id="{009159CA-8528-7E52-3045-EF6D31F108A1}"/>
              </a:ext>
            </a:extLst>
          </p:cNvPr>
          <p:cNvSpPr>
            <a:spLocks noChangeArrowheads="1"/>
          </p:cNvSpPr>
          <p:nvPr/>
        </p:nvSpPr>
        <p:spPr bwMode="auto">
          <a:xfrm>
            <a:off x="11012740" y="1934472"/>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bg2">
              <a:lumMod val="75000"/>
              <a:lumOff val="25000"/>
            </a:schemeClr>
          </a:solidFill>
          <a:ln>
            <a:noFill/>
          </a:ln>
          <a:effectLst/>
        </p:spPr>
        <p:txBody>
          <a:bodyPr wrap="none" anchor="ctr"/>
          <a:lstStyle/>
          <a:p>
            <a:pPr defTabSz="914217"/>
            <a:endParaRPr lang="en-US" sz="3265" dirty="0">
              <a:solidFill>
                <a:srgbClr val="7F7F7F"/>
              </a:solidFill>
              <a:latin typeface="Gill Sans Nova" panose="020B0602020104020203" pitchFamily="34" charset="0"/>
            </a:endParaRPr>
          </a:p>
        </p:txBody>
      </p:sp>
      <p:sp>
        <p:nvSpPr>
          <p:cNvPr id="4" name="TextBox 3">
            <a:extLst>
              <a:ext uri="{FF2B5EF4-FFF2-40B4-BE49-F238E27FC236}">
                <a16:creationId xmlns:a16="http://schemas.microsoft.com/office/drawing/2014/main" id="{31A9C913-457C-8CD4-53CD-F9ECBA5C0E86}"/>
              </a:ext>
            </a:extLst>
          </p:cNvPr>
          <p:cNvSpPr txBox="1"/>
          <p:nvPr/>
        </p:nvSpPr>
        <p:spPr>
          <a:xfrm>
            <a:off x="10390674" y="2561707"/>
            <a:ext cx="1458669" cy="307777"/>
          </a:xfrm>
          <a:prstGeom prst="rect">
            <a:avLst/>
          </a:prstGeom>
          <a:noFill/>
        </p:spPr>
        <p:txBody>
          <a:bodyPr wrap="none" rtlCol="0" anchor="ctr" anchorCtr="0">
            <a:spAutoFit/>
          </a:bodyPr>
          <a:lstStyle/>
          <a:p>
            <a:pPr algn="ctr" defTabSz="914217"/>
            <a:r>
              <a:rPr lang="en-US" sz="1400" b="1" dirty="0">
                <a:solidFill>
                  <a:schemeClr val="bg2">
                    <a:lumMod val="75000"/>
                  </a:schemeClr>
                </a:solidFill>
                <a:latin typeface="Gill Sans Nova" panose="020B0602020104020203" pitchFamily="34" charset="0"/>
                <a:ea typeface="League Spartan" charset="0"/>
                <a:cs typeface="Poppins" pitchFamily="2" charset="77"/>
              </a:rPr>
              <a:t>21–30 Jun 2023</a:t>
            </a:r>
          </a:p>
        </p:txBody>
      </p:sp>
      <p:sp>
        <p:nvSpPr>
          <p:cNvPr id="5" name="Subtitle 2">
            <a:extLst>
              <a:ext uri="{FF2B5EF4-FFF2-40B4-BE49-F238E27FC236}">
                <a16:creationId xmlns:a16="http://schemas.microsoft.com/office/drawing/2014/main" id="{3510E918-5C1C-0D8B-56DD-9CD83054DE2A}"/>
              </a:ext>
            </a:extLst>
          </p:cNvPr>
          <p:cNvSpPr txBox="1">
            <a:spLocks/>
          </p:cNvSpPr>
          <p:nvPr/>
        </p:nvSpPr>
        <p:spPr>
          <a:xfrm>
            <a:off x="10344782" y="3777114"/>
            <a:ext cx="1443183" cy="191443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chemeClr val="tx1"/>
                </a:solidFill>
                <a:latin typeface="Gill Sans Nova" panose="020B0602020104020203" pitchFamily="34" charset="0"/>
                <a:ea typeface="Lato Light" panose="020F0502020204030203" pitchFamily="34" charset="0"/>
                <a:cs typeface="Mukta ExtraLight" panose="020B0000000000000000" pitchFamily="34" charset="77"/>
              </a:rPr>
              <a:t>10-Year Research, Development and Implementation Plan for the Ocean Decade Tsunami Programme </a:t>
            </a:r>
          </a:p>
          <a:p>
            <a:pPr defTabSz="543818">
              <a:lnSpc>
                <a:spcPts val="1750"/>
              </a:lnSpc>
            </a:pPr>
            <a:r>
              <a:rPr lang="en-US" sz="1200" dirty="0">
                <a:solidFill>
                  <a:schemeClr val="tx1"/>
                </a:solidFill>
                <a:latin typeface="Gill Sans Nova" panose="020B0602020104020203" pitchFamily="34" charset="0"/>
                <a:ea typeface="Lato Light" panose="020F0502020204030203" pitchFamily="34" charset="0"/>
                <a:cs typeface="Mukta ExtraLight" panose="020B0000000000000000" pitchFamily="34" charset="77"/>
              </a:rPr>
              <a:t>Endorsed by the IOC Assembly</a:t>
            </a:r>
          </a:p>
        </p:txBody>
      </p:sp>
      <p:sp>
        <p:nvSpPr>
          <p:cNvPr id="6" name="TextBox 5">
            <a:extLst>
              <a:ext uri="{FF2B5EF4-FFF2-40B4-BE49-F238E27FC236}">
                <a16:creationId xmlns:a16="http://schemas.microsoft.com/office/drawing/2014/main" id="{CEB4B6C3-2732-BDF1-3CBE-513B1AFA6E03}"/>
              </a:ext>
            </a:extLst>
          </p:cNvPr>
          <p:cNvSpPr txBox="1"/>
          <p:nvPr/>
        </p:nvSpPr>
        <p:spPr>
          <a:xfrm>
            <a:off x="10429779" y="3166365"/>
            <a:ext cx="1306039" cy="584775"/>
          </a:xfrm>
          <a:prstGeom prst="rect">
            <a:avLst/>
          </a:prstGeom>
          <a:noFill/>
        </p:spPr>
        <p:txBody>
          <a:bodyPr wrap="square" rtlCol="0" anchor="b" anchorCtr="0">
            <a:spAutoFit/>
          </a:bodyPr>
          <a:lstStyle/>
          <a:p>
            <a:pPr algn="ctr" defTabSz="914217"/>
            <a:r>
              <a:rPr lang="en-US" sz="1600" b="1" dirty="0">
                <a:latin typeface="Gill Sans Nova" panose="020B0602020104020203" pitchFamily="34" charset="0"/>
                <a:ea typeface="League Spartan" charset="0"/>
                <a:cs typeface="Poppins" pitchFamily="2" charset="77"/>
              </a:rPr>
              <a:t>IOC</a:t>
            </a:r>
          </a:p>
          <a:p>
            <a:pPr algn="ctr" defTabSz="914217"/>
            <a:r>
              <a:rPr lang="en-US" sz="1600" b="1" dirty="0">
                <a:latin typeface="Gill Sans Nova" panose="020B0602020104020203" pitchFamily="34" charset="0"/>
                <a:ea typeface="League Spartan" charset="0"/>
                <a:cs typeface="Poppins" pitchFamily="2" charset="77"/>
              </a:rPr>
              <a:t>Assembly</a:t>
            </a:r>
          </a:p>
        </p:txBody>
      </p:sp>
      <p:sp>
        <p:nvSpPr>
          <p:cNvPr id="7" name="テキスト ボックス 6">
            <a:extLst>
              <a:ext uri="{FF2B5EF4-FFF2-40B4-BE49-F238E27FC236}">
                <a16:creationId xmlns:a16="http://schemas.microsoft.com/office/drawing/2014/main" id="{0D6691E5-3C78-C2B0-11F7-5F4BAB5B9C0A}"/>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3</a:t>
            </a:r>
            <a:endParaRPr kumimoji="1" lang="ja-JP" altLang="en-US" dirty="0"/>
          </a:p>
        </p:txBody>
      </p:sp>
    </p:spTree>
    <p:extLst>
      <p:ext uri="{BB962C8B-B14F-4D97-AF65-F5344CB8AC3E}">
        <p14:creationId xmlns:p14="http://schemas.microsoft.com/office/powerpoint/2010/main" val="83418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E60D732-A66A-2EF5-9732-F108C44EFC76}"/>
              </a:ext>
            </a:extLst>
          </p:cNvPr>
          <p:cNvSpPr>
            <a:spLocks noGrp="1"/>
          </p:cNvSpPr>
          <p:nvPr>
            <p:ph type="title"/>
          </p:nvPr>
        </p:nvSpPr>
        <p:spPr>
          <a:xfrm>
            <a:off x="0" y="143301"/>
            <a:ext cx="12192000" cy="1182579"/>
          </a:xfrm>
        </p:spPr>
        <p:txBody>
          <a:bodyPr>
            <a:noAutofit/>
          </a:bodyPr>
          <a:lstStyle/>
          <a:p>
            <a:pPr algn="ctr"/>
            <a:r>
              <a:rPr lang="en-US" sz="3200" b="1" dirty="0">
                <a:solidFill>
                  <a:srgbClr val="002060"/>
                </a:solidFill>
                <a:latin typeface="Gill Sans Nova" panose="020B0602020104020203" pitchFamily="34" charset="0"/>
              </a:rPr>
              <a:t>“</a:t>
            </a:r>
            <a:r>
              <a:rPr lang="en-US" sz="3200" b="1" cap="none" dirty="0">
                <a:solidFill>
                  <a:srgbClr val="002060"/>
                </a:solidFill>
                <a:latin typeface="Gill Sans Nova" panose="020B0602020104020203" pitchFamily="34" charset="0"/>
              </a:rPr>
              <a:t>Research, Development and Implementation Plan for the Ocean Decade Tsunami </a:t>
            </a:r>
            <a:r>
              <a:rPr lang="en-US" sz="3200" b="1" cap="none" dirty="0" err="1">
                <a:solidFill>
                  <a:srgbClr val="002060"/>
                </a:solidFill>
                <a:latin typeface="Gill Sans Nova" panose="020B0602020104020203" pitchFamily="34" charset="0"/>
              </a:rPr>
              <a:t>Programme</a:t>
            </a:r>
            <a:r>
              <a:rPr lang="en-US" sz="3200" b="1" cap="none" dirty="0">
                <a:solidFill>
                  <a:srgbClr val="002060"/>
                </a:solidFill>
                <a:latin typeface="Gill Sans Nova" panose="020B0602020104020203" pitchFamily="34" charset="0"/>
              </a:rPr>
              <a:t>” has endorsed in June 2023</a:t>
            </a:r>
          </a:p>
        </p:txBody>
      </p:sp>
      <p:pic>
        <p:nvPicPr>
          <p:cNvPr id="5" name="Content Placeholder 4">
            <a:extLst>
              <a:ext uri="{FF2B5EF4-FFF2-40B4-BE49-F238E27FC236}">
                <a16:creationId xmlns:a16="http://schemas.microsoft.com/office/drawing/2014/main" id="{80E4361F-614E-EC54-772E-D4C9E053F0AB}"/>
              </a:ext>
            </a:extLst>
          </p:cNvPr>
          <p:cNvPicPr>
            <a:picLocks noGrp="1" noChangeAspect="1"/>
          </p:cNvPicPr>
          <p:nvPr>
            <p:ph idx="1"/>
          </p:nvPr>
        </p:nvPicPr>
        <p:blipFill>
          <a:blip r:embed="rId3"/>
          <a:stretch>
            <a:fillRect/>
          </a:stretch>
        </p:blipFill>
        <p:spPr>
          <a:xfrm>
            <a:off x="7525633" y="1655407"/>
            <a:ext cx="1710988" cy="2395385"/>
          </a:xfrm>
        </p:spPr>
      </p:pic>
      <p:pic>
        <p:nvPicPr>
          <p:cNvPr id="7" name="Picture 6">
            <a:extLst>
              <a:ext uri="{FF2B5EF4-FFF2-40B4-BE49-F238E27FC236}">
                <a16:creationId xmlns:a16="http://schemas.microsoft.com/office/drawing/2014/main" id="{DA362582-C747-1F39-617C-EF5D53642BC4}"/>
              </a:ext>
            </a:extLst>
          </p:cNvPr>
          <p:cNvPicPr>
            <a:picLocks noChangeAspect="1"/>
          </p:cNvPicPr>
          <p:nvPr/>
        </p:nvPicPr>
        <p:blipFill>
          <a:blip r:embed="rId4"/>
          <a:stretch>
            <a:fillRect/>
          </a:stretch>
        </p:blipFill>
        <p:spPr>
          <a:xfrm>
            <a:off x="3643131" y="1655407"/>
            <a:ext cx="2797685" cy="3858712"/>
          </a:xfrm>
          <a:prstGeom prst="rect">
            <a:avLst/>
          </a:prstGeom>
          <a:ln>
            <a:solidFill>
              <a:schemeClr val="tx1"/>
            </a:solidFill>
          </a:ln>
        </p:spPr>
      </p:pic>
      <p:sp>
        <p:nvSpPr>
          <p:cNvPr id="2" name="テキスト ボックス 1">
            <a:extLst>
              <a:ext uri="{FF2B5EF4-FFF2-40B4-BE49-F238E27FC236}">
                <a16:creationId xmlns:a16="http://schemas.microsoft.com/office/drawing/2014/main" id="{B210581C-49DC-301A-3D6C-A452CF07F95D}"/>
              </a:ext>
            </a:extLst>
          </p:cNvPr>
          <p:cNvSpPr txBox="1"/>
          <p:nvPr/>
        </p:nvSpPr>
        <p:spPr>
          <a:xfrm>
            <a:off x="301753" y="1961552"/>
            <a:ext cx="2953511" cy="2585323"/>
          </a:xfrm>
          <a:prstGeom prst="rect">
            <a:avLst/>
          </a:prstGeom>
          <a:noFill/>
        </p:spPr>
        <p:txBody>
          <a:bodyPr wrap="square" rtlCol="0">
            <a:spAutoFit/>
          </a:bodyPr>
          <a:lstStyle/>
          <a:p>
            <a:r>
              <a:rPr kumimoji="1" lang="en-US" altLang="ja-JP" dirty="0"/>
              <a:t>The SC developed the draft 10-Year Research, Development and Implementation Plan for the Ocean Decade Tsunami Programme  which was presented and endorsed at the IOC Assembly in June 2023</a:t>
            </a:r>
          </a:p>
        </p:txBody>
      </p:sp>
      <p:sp>
        <p:nvSpPr>
          <p:cNvPr id="3" name="テキスト ボックス 2">
            <a:extLst>
              <a:ext uri="{FF2B5EF4-FFF2-40B4-BE49-F238E27FC236}">
                <a16:creationId xmlns:a16="http://schemas.microsoft.com/office/drawing/2014/main" id="{CF092C3F-E040-E071-9E1B-1B1338D97FCC}"/>
              </a:ext>
            </a:extLst>
          </p:cNvPr>
          <p:cNvSpPr txBox="1"/>
          <p:nvPr/>
        </p:nvSpPr>
        <p:spPr>
          <a:xfrm>
            <a:off x="9544451" y="2263526"/>
            <a:ext cx="2068429" cy="923330"/>
          </a:xfrm>
          <a:prstGeom prst="rect">
            <a:avLst/>
          </a:prstGeom>
          <a:noFill/>
        </p:spPr>
        <p:txBody>
          <a:bodyPr wrap="square" rtlCol="0">
            <a:spAutoFit/>
          </a:bodyPr>
          <a:lstStyle/>
          <a:p>
            <a:r>
              <a:rPr kumimoji="1" lang="en-US" altLang="ja-JP" dirty="0"/>
              <a:t>Executive Summary (in 6 languages)</a:t>
            </a:r>
          </a:p>
          <a:p>
            <a:r>
              <a:rPr kumimoji="1" lang="en-US" altLang="ja-JP" dirty="0"/>
              <a:t>IOC/BRO/2023/4</a:t>
            </a:r>
            <a:endParaRPr kumimoji="1" lang="ja-JP" altLang="en-US" dirty="0"/>
          </a:p>
        </p:txBody>
      </p:sp>
      <p:sp>
        <p:nvSpPr>
          <p:cNvPr id="4" name="テキスト ボックス 3">
            <a:extLst>
              <a:ext uri="{FF2B5EF4-FFF2-40B4-BE49-F238E27FC236}">
                <a16:creationId xmlns:a16="http://schemas.microsoft.com/office/drawing/2014/main" id="{111B9CF9-51A9-5646-74B2-CEED5880D06A}"/>
              </a:ext>
            </a:extLst>
          </p:cNvPr>
          <p:cNvSpPr txBox="1"/>
          <p:nvPr/>
        </p:nvSpPr>
        <p:spPr>
          <a:xfrm>
            <a:off x="3780430" y="5514119"/>
            <a:ext cx="2315570" cy="923330"/>
          </a:xfrm>
          <a:prstGeom prst="rect">
            <a:avLst/>
          </a:prstGeom>
          <a:noFill/>
        </p:spPr>
        <p:txBody>
          <a:bodyPr wrap="none" rtlCol="0">
            <a:spAutoFit/>
          </a:bodyPr>
          <a:lstStyle/>
          <a:p>
            <a:r>
              <a:rPr kumimoji="1" lang="en-US" altLang="ja-JP" dirty="0"/>
              <a:t>available through</a:t>
            </a:r>
          </a:p>
          <a:p>
            <a:r>
              <a:rPr kumimoji="1" lang="en-US" altLang="ja-JP" dirty="0"/>
              <a:t>UNESCO Digital Library</a:t>
            </a:r>
          </a:p>
          <a:p>
            <a:r>
              <a:rPr kumimoji="1" lang="en-US" altLang="ja-JP" dirty="0"/>
              <a:t>IOC/2023/TS/180</a:t>
            </a:r>
            <a:endParaRPr kumimoji="1" lang="ja-JP" altLang="en-US" dirty="0"/>
          </a:p>
        </p:txBody>
      </p:sp>
      <p:sp>
        <p:nvSpPr>
          <p:cNvPr id="9" name="テキスト ボックス 8">
            <a:extLst>
              <a:ext uri="{FF2B5EF4-FFF2-40B4-BE49-F238E27FC236}">
                <a16:creationId xmlns:a16="http://schemas.microsoft.com/office/drawing/2014/main" id="{94F1AB4F-C5AE-94EF-AFFC-928DB95E284B}"/>
              </a:ext>
            </a:extLst>
          </p:cNvPr>
          <p:cNvSpPr txBox="1"/>
          <p:nvPr/>
        </p:nvSpPr>
        <p:spPr>
          <a:xfrm>
            <a:off x="9980315" y="4899517"/>
            <a:ext cx="2068429" cy="923330"/>
          </a:xfrm>
          <a:prstGeom prst="rect">
            <a:avLst/>
          </a:prstGeom>
          <a:noFill/>
        </p:spPr>
        <p:txBody>
          <a:bodyPr wrap="square" rtlCol="0">
            <a:spAutoFit/>
          </a:bodyPr>
          <a:lstStyle/>
          <a:p>
            <a:r>
              <a:rPr kumimoji="1" lang="en-US" altLang="ja-JP" dirty="0"/>
              <a:t>Presentation Video (in 6 languages)</a:t>
            </a:r>
          </a:p>
          <a:p>
            <a:r>
              <a:rPr kumimoji="1" lang="en-US" altLang="ja-JP" dirty="0"/>
              <a:t>YouTube</a:t>
            </a:r>
            <a:endParaRPr kumimoji="1" lang="ja-JP" altLang="en-US" dirty="0"/>
          </a:p>
        </p:txBody>
      </p:sp>
      <p:pic>
        <p:nvPicPr>
          <p:cNvPr id="12" name="図 11">
            <a:extLst>
              <a:ext uri="{FF2B5EF4-FFF2-40B4-BE49-F238E27FC236}">
                <a16:creationId xmlns:a16="http://schemas.microsoft.com/office/drawing/2014/main" id="{8F35DB28-CF98-B4B3-5A3D-413E438133EA}"/>
              </a:ext>
            </a:extLst>
          </p:cNvPr>
          <p:cNvPicPr>
            <a:picLocks noChangeAspect="1"/>
          </p:cNvPicPr>
          <p:nvPr/>
        </p:nvPicPr>
        <p:blipFill>
          <a:blip r:embed="rId5"/>
          <a:stretch>
            <a:fillRect/>
          </a:stretch>
        </p:blipFill>
        <p:spPr>
          <a:xfrm>
            <a:off x="7132320" y="4546875"/>
            <a:ext cx="2668404" cy="1628615"/>
          </a:xfrm>
          <a:prstGeom prst="rect">
            <a:avLst/>
          </a:prstGeom>
        </p:spPr>
      </p:pic>
      <p:sp>
        <p:nvSpPr>
          <p:cNvPr id="6" name="テキスト ボックス 5">
            <a:extLst>
              <a:ext uri="{FF2B5EF4-FFF2-40B4-BE49-F238E27FC236}">
                <a16:creationId xmlns:a16="http://schemas.microsoft.com/office/drawing/2014/main" id="{0EA0C994-986D-502D-3042-D242D393C7E9}"/>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4</a:t>
            </a:r>
            <a:endParaRPr kumimoji="1" lang="ja-JP" altLang="en-US" dirty="0"/>
          </a:p>
        </p:txBody>
      </p:sp>
    </p:spTree>
    <p:extLst>
      <p:ext uri="{BB962C8B-B14F-4D97-AF65-F5344CB8AC3E}">
        <p14:creationId xmlns:p14="http://schemas.microsoft.com/office/powerpoint/2010/main" val="428626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C2602-1E95-A17E-5CA1-E57E235F97F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C44D7096-FAFF-6E30-569E-C4D42FF2B87D}"/>
              </a:ext>
            </a:extLst>
          </p:cNvPr>
          <p:cNvSpPr txBox="1"/>
          <p:nvPr/>
        </p:nvSpPr>
        <p:spPr>
          <a:xfrm>
            <a:off x="4711908" y="1571345"/>
            <a:ext cx="7199790" cy="1569660"/>
          </a:xfrm>
          <a:prstGeom prst="rect">
            <a:avLst/>
          </a:prstGeom>
          <a:noFill/>
        </p:spPr>
        <p:txBody>
          <a:bodyPr wrap="square">
            <a:spAutoFit/>
          </a:bodyPr>
          <a:lstStyle/>
          <a:p>
            <a:pPr marL="355600" indent="-355600" algn="just">
              <a:spcBef>
                <a:spcPts val="600"/>
              </a:spcBef>
              <a:spcAft>
                <a:spcPts val="600"/>
              </a:spcAft>
              <a:buFont typeface="+mj-lt"/>
              <a:buAutoNum type="arabicPeriod"/>
            </a:pPr>
            <a:r>
              <a:rPr lang="en-US" sz="2400" b="1" dirty="0">
                <a:latin typeface="Gill Sans Nova" panose="020B0604020202020204" pitchFamily="34" charset="0"/>
              </a:rPr>
              <a:t>To </a:t>
            </a:r>
            <a:r>
              <a:rPr lang="en-US" sz="2400" b="1" dirty="0">
                <a:solidFill>
                  <a:srgbClr val="FF0000"/>
                </a:solidFill>
                <a:latin typeface="Gill Sans Nova" panose="020B0604020202020204" pitchFamily="34" charset="0"/>
              </a:rPr>
              <a:t>develop the warning systems’ capability to issue actionable and timely tsunami warnings </a:t>
            </a:r>
            <a:r>
              <a:rPr lang="en-US" sz="2400" b="1" dirty="0">
                <a:latin typeface="Gill Sans Nova" panose="020B0604020202020204" pitchFamily="34" charset="0"/>
              </a:rPr>
              <a:t>for tsunamis from all identified sources to 100% of coasts at risk</a:t>
            </a:r>
          </a:p>
        </p:txBody>
      </p:sp>
      <p:pic>
        <p:nvPicPr>
          <p:cNvPr id="1026" name="Picture 2" descr="BMKG Resmikan Tanjung Benoa menjadi UNESCO-IOC Tsunami Ready Community">
            <a:extLst>
              <a:ext uri="{FF2B5EF4-FFF2-40B4-BE49-F238E27FC236}">
                <a16:creationId xmlns:a16="http://schemas.microsoft.com/office/drawing/2014/main" id="{D4792B67-4E84-4EEB-CB1F-0D4F227264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00672" y="3484027"/>
            <a:ext cx="4584796" cy="274869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ABA5606-D8C1-4C2E-888F-958C7671F5E6}"/>
              </a:ext>
            </a:extLst>
          </p:cNvPr>
          <p:cNvSpPr txBox="1">
            <a:spLocks/>
          </p:cNvSpPr>
          <p:nvPr/>
        </p:nvSpPr>
        <p:spPr>
          <a:xfrm>
            <a:off x="179684" y="4575331"/>
            <a:ext cx="7199790" cy="156966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indent="-358775" algn="just">
              <a:spcBef>
                <a:spcPts val="600"/>
              </a:spcBef>
              <a:spcAft>
                <a:spcPts val="600"/>
              </a:spcAft>
              <a:buFont typeface="+mj-lt"/>
              <a:buAutoNum type="arabicPeriod" startAt="2"/>
            </a:pPr>
            <a:r>
              <a:rPr lang="en-US" sz="2400" b="1" dirty="0">
                <a:solidFill>
                  <a:srgbClr val="FF0000"/>
                </a:solidFill>
                <a:latin typeface="Gill Sans Nova" panose="020B0604020202020204" pitchFamily="34" charset="0"/>
              </a:rPr>
              <a:t>100% of communities at risk be prepared and resilient </a:t>
            </a:r>
            <a:r>
              <a:rPr lang="en-US" sz="2400" b="1" dirty="0">
                <a:solidFill>
                  <a:schemeClr val="tx1"/>
                </a:solidFill>
                <a:latin typeface="Gill Sans Nova" panose="020B0604020202020204" pitchFamily="34" charset="0"/>
              </a:rPr>
              <a:t>to tsunamis by 2030 through </a:t>
            </a:r>
            <a:r>
              <a:rPr lang="en-US" sz="2400" b="1" dirty="0" err="1">
                <a:solidFill>
                  <a:schemeClr val="tx1"/>
                </a:solidFill>
                <a:latin typeface="Gill Sans Nova" panose="020B0604020202020204" pitchFamily="34" charset="0"/>
              </a:rPr>
              <a:t>programmes</a:t>
            </a:r>
            <a:r>
              <a:rPr lang="en-US" sz="2400" b="1" dirty="0">
                <a:solidFill>
                  <a:schemeClr val="tx1"/>
                </a:solidFill>
                <a:latin typeface="Gill Sans Nova" panose="020B0604020202020204" pitchFamily="34" charset="0"/>
              </a:rPr>
              <a:t> like the IOC-UNESCO Tsunami Ready Recognition Programme (TRRP)</a:t>
            </a:r>
          </a:p>
          <a:p>
            <a:endParaRPr lang="en-IN" sz="2400" dirty="0">
              <a:solidFill>
                <a:schemeClr val="tx2"/>
              </a:solidFill>
              <a:latin typeface="Gill Sans Nova" panose="020B0604020202020204" pitchFamily="34" charset="0"/>
            </a:endParaRPr>
          </a:p>
        </p:txBody>
      </p:sp>
      <p:sp>
        <p:nvSpPr>
          <p:cNvPr id="4" name="Title 3">
            <a:extLst>
              <a:ext uri="{FF2B5EF4-FFF2-40B4-BE49-F238E27FC236}">
                <a16:creationId xmlns:a16="http://schemas.microsoft.com/office/drawing/2014/main" id="{024ACA07-A739-C791-B418-83182716A847}"/>
              </a:ext>
            </a:extLst>
          </p:cNvPr>
          <p:cNvSpPr>
            <a:spLocks noGrp="1"/>
          </p:cNvSpPr>
          <p:nvPr>
            <p:ph type="title"/>
          </p:nvPr>
        </p:nvSpPr>
        <p:spPr>
          <a:xfrm>
            <a:off x="0" y="120400"/>
            <a:ext cx="12192000" cy="766323"/>
          </a:xfrm>
        </p:spPr>
        <p:txBody>
          <a:bodyPr/>
          <a:lstStyle/>
          <a:p>
            <a:pPr algn="ctr"/>
            <a:r>
              <a:rPr lang="en-IN" sz="4400" b="1" cap="none" dirty="0">
                <a:solidFill>
                  <a:srgbClr val="002060"/>
                </a:solidFill>
                <a:latin typeface="Gill Sans Nova" panose="020B0602020104020203" pitchFamily="34" charset="0"/>
              </a:rPr>
              <a:t>Objectives of </a:t>
            </a:r>
            <a:r>
              <a:rPr lang="en-IN" sz="4400" b="1" cap="none" dirty="0" err="1">
                <a:solidFill>
                  <a:srgbClr val="002060"/>
                </a:solidFill>
                <a:latin typeface="Gill Sans Nova" panose="020B0602020104020203" pitchFamily="34" charset="0"/>
              </a:rPr>
              <a:t>ODTP-RDIP</a:t>
            </a:r>
            <a:endParaRPr lang="en-IN" sz="4400" b="1" cap="none" dirty="0">
              <a:solidFill>
                <a:srgbClr val="002060"/>
              </a:solidFill>
              <a:latin typeface="Gill Sans Nova" panose="020B0602020104020203" pitchFamily="34" charset="0"/>
            </a:endParaRPr>
          </a:p>
        </p:txBody>
      </p:sp>
      <p:pic>
        <p:nvPicPr>
          <p:cNvPr id="2" name="Picture 1" descr="Graphical user interface, application, Word&#10;&#10;Description automatically generated">
            <a:extLst>
              <a:ext uri="{FF2B5EF4-FFF2-40B4-BE49-F238E27FC236}">
                <a16:creationId xmlns:a16="http://schemas.microsoft.com/office/drawing/2014/main" id="{C68E2EF0-B390-56F0-0309-3C5CCE05338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0302" y="1568204"/>
            <a:ext cx="4334222" cy="2439954"/>
          </a:xfrm>
          <a:prstGeom prst="rect">
            <a:avLst/>
          </a:prstGeom>
        </p:spPr>
      </p:pic>
      <p:sp>
        <p:nvSpPr>
          <p:cNvPr id="3" name="テキスト ボックス 2">
            <a:extLst>
              <a:ext uri="{FF2B5EF4-FFF2-40B4-BE49-F238E27FC236}">
                <a16:creationId xmlns:a16="http://schemas.microsoft.com/office/drawing/2014/main" id="{7A5E21C4-E68B-A4AD-D01F-29C019F494EA}"/>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5</a:t>
            </a:r>
            <a:endParaRPr kumimoji="1" lang="ja-JP" altLang="en-US" dirty="0"/>
          </a:p>
        </p:txBody>
      </p:sp>
    </p:spTree>
    <p:extLst>
      <p:ext uri="{BB962C8B-B14F-4D97-AF65-F5344CB8AC3E}">
        <p14:creationId xmlns:p14="http://schemas.microsoft.com/office/powerpoint/2010/main" val="222820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31C4-56BC-6719-0CBC-C452188A8E88}"/>
            </a:ext>
          </a:extLst>
        </p:cNvPr>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64FAB720-DED6-457C-45DA-E2E8E6D5A22C}"/>
              </a:ext>
            </a:extLst>
          </p:cNvPr>
          <p:cNvGraphicFramePr/>
          <p:nvPr>
            <p:extLst>
              <p:ext uri="{D42A27DB-BD31-4B8C-83A1-F6EECF244321}">
                <p14:modId xmlns:p14="http://schemas.microsoft.com/office/powerpoint/2010/main" val="2584258580"/>
              </p:ext>
            </p:extLst>
          </p:nvPr>
        </p:nvGraphicFramePr>
        <p:xfrm>
          <a:off x="148448" y="1440105"/>
          <a:ext cx="1159337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44B9DDDC-B78B-2A63-2BAA-82F1AAC61A78}"/>
              </a:ext>
            </a:extLst>
          </p:cNvPr>
          <p:cNvSpPr>
            <a:spLocks noGrp="1"/>
          </p:cNvSpPr>
          <p:nvPr>
            <p:ph type="title"/>
          </p:nvPr>
        </p:nvSpPr>
        <p:spPr>
          <a:xfrm>
            <a:off x="0" y="1"/>
            <a:ext cx="12192000" cy="932688"/>
          </a:xfrm>
        </p:spPr>
        <p:txBody>
          <a:bodyPr>
            <a:noAutofit/>
          </a:bodyPr>
          <a:lstStyle/>
          <a:p>
            <a:pPr algn="ctr"/>
            <a:r>
              <a:rPr lang="en-US" sz="4400" b="1" cap="none" dirty="0">
                <a:solidFill>
                  <a:srgbClr val="002060"/>
                </a:solidFill>
                <a:latin typeface="Gill Sans Nova" panose="020B0602020104020203" pitchFamily="34" charset="0"/>
              </a:rPr>
              <a:t>Key Elements of </a:t>
            </a:r>
            <a:r>
              <a:rPr lang="en-US" sz="4400" b="1" cap="none" dirty="0" err="1">
                <a:solidFill>
                  <a:srgbClr val="002060"/>
                </a:solidFill>
                <a:latin typeface="Gill Sans Nova" panose="020B0602020104020203" pitchFamily="34" charset="0"/>
              </a:rPr>
              <a:t>ODTP-RDIP</a:t>
            </a:r>
            <a:endParaRPr lang="en-US" sz="4400" b="1" cap="none" dirty="0">
              <a:solidFill>
                <a:srgbClr val="002060"/>
              </a:solidFill>
              <a:latin typeface="Gill Sans Nova" panose="020B0602020104020203" pitchFamily="34" charset="0"/>
            </a:endParaRPr>
          </a:p>
        </p:txBody>
      </p:sp>
      <p:sp>
        <p:nvSpPr>
          <p:cNvPr id="2" name="テキスト ボックス 1">
            <a:extLst>
              <a:ext uri="{FF2B5EF4-FFF2-40B4-BE49-F238E27FC236}">
                <a16:creationId xmlns:a16="http://schemas.microsoft.com/office/drawing/2014/main" id="{130F788D-8C25-7BE1-35AF-A6127DA722BC}"/>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6</a:t>
            </a:r>
            <a:endParaRPr kumimoji="1" lang="ja-JP" altLang="en-US" dirty="0"/>
          </a:p>
        </p:txBody>
      </p:sp>
    </p:spTree>
    <p:extLst>
      <p:ext uri="{BB962C8B-B14F-4D97-AF65-F5344CB8AC3E}">
        <p14:creationId xmlns:p14="http://schemas.microsoft.com/office/powerpoint/2010/main" val="242881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472AE0B-ED0F-955E-0498-12ED23B8F524}"/>
              </a:ext>
            </a:extLst>
          </p:cNvPr>
          <p:cNvSpPr>
            <a:spLocks noGrp="1"/>
          </p:cNvSpPr>
          <p:nvPr>
            <p:ph type="title"/>
          </p:nvPr>
        </p:nvSpPr>
        <p:spPr>
          <a:xfrm>
            <a:off x="0" y="337105"/>
            <a:ext cx="12192000" cy="916230"/>
          </a:xfrm>
        </p:spPr>
        <p:txBody>
          <a:bodyPr>
            <a:noAutofit/>
          </a:bodyPr>
          <a:lstStyle/>
          <a:p>
            <a:pPr algn="ctr">
              <a:lnSpc>
                <a:spcPct val="100000"/>
              </a:lnSpc>
              <a:spcBef>
                <a:spcPts val="600"/>
              </a:spcBef>
              <a:spcAft>
                <a:spcPts val="600"/>
              </a:spcAft>
            </a:pPr>
            <a:r>
              <a:rPr lang="en-US" sz="2800" b="1" cap="none" dirty="0">
                <a:solidFill>
                  <a:srgbClr val="002060"/>
                </a:solidFill>
                <a:latin typeface="Gill Sans Nova" panose="020B0602020104020203" pitchFamily="34" charset="0"/>
              </a:rPr>
              <a:t>UN Ocean Decade Tsunami Programme  Scientific Committee </a:t>
            </a:r>
            <a:br>
              <a:rPr lang="en-US" sz="2000" b="1" cap="none" dirty="0">
                <a:solidFill>
                  <a:srgbClr val="002060"/>
                </a:solidFill>
                <a:latin typeface="Gill Sans Nova" panose="020B0602020104020203" pitchFamily="34" charset="0"/>
              </a:rPr>
            </a:br>
            <a:r>
              <a:rPr lang="en-US" sz="2000" b="1" cap="none" dirty="0">
                <a:solidFill>
                  <a:srgbClr val="002060"/>
                </a:solidFill>
                <a:latin typeface="Gill Sans Nova" panose="020B0602020104020203" pitchFamily="34" charset="0"/>
              </a:rPr>
              <a:t>Terms of References (</a:t>
            </a:r>
            <a:r>
              <a:rPr lang="en-US" sz="2000" b="1" cap="none" dirty="0" err="1">
                <a:solidFill>
                  <a:srgbClr val="002060"/>
                </a:solidFill>
                <a:latin typeface="Gill Sans Nova" panose="020B0602020104020203" pitchFamily="34" charset="0"/>
              </a:rPr>
              <a:t>ToRs</a:t>
            </a:r>
            <a:r>
              <a:rPr lang="en-US" sz="2000" b="1" cap="none" dirty="0">
                <a:solidFill>
                  <a:srgbClr val="002060"/>
                </a:solidFill>
                <a:latin typeface="Gill Sans Nova" panose="020B0602020104020203" pitchFamily="34" charset="0"/>
              </a:rPr>
              <a:t>) (Rev IOC EC-55)</a:t>
            </a:r>
          </a:p>
        </p:txBody>
      </p:sp>
      <p:sp>
        <p:nvSpPr>
          <p:cNvPr id="3" name="Content Placeholder 2">
            <a:extLst>
              <a:ext uri="{FF2B5EF4-FFF2-40B4-BE49-F238E27FC236}">
                <a16:creationId xmlns:a16="http://schemas.microsoft.com/office/drawing/2014/main" id="{37A8C0F2-CA27-FAEC-44AF-23DFF8572598}"/>
              </a:ext>
            </a:extLst>
          </p:cNvPr>
          <p:cNvSpPr>
            <a:spLocks noGrp="1"/>
          </p:cNvSpPr>
          <p:nvPr>
            <p:ph idx="1"/>
          </p:nvPr>
        </p:nvSpPr>
        <p:spPr>
          <a:xfrm>
            <a:off x="283464" y="1449276"/>
            <a:ext cx="11612880" cy="4704636"/>
          </a:xfrm>
          <a:noFill/>
        </p:spPr>
        <p:txBody>
          <a:bodyPr>
            <a:normAutofit lnSpcReduction="10000"/>
          </a:bodyPr>
          <a:lstStyle/>
          <a:p>
            <a:pPr marL="0" lvl="0" indent="0">
              <a:lnSpc>
                <a:spcPct val="110000"/>
              </a:lnSpc>
              <a:spcBef>
                <a:spcPts val="600"/>
              </a:spcBef>
              <a:spcAft>
                <a:spcPts val="0"/>
              </a:spcAft>
              <a:buNone/>
            </a:pPr>
            <a:r>
              <a:rPr lang="en-GB" sz="1800" dirty="0">
                <a:solidFill>
                  <a:schemeClr val="bg1">
                    <a:lumMod val="65000"/>
                  </a:schemeClr>
                </a:solidFill>
                <a:latin typeface="Gill Sans Nova" panose="020B0602020104020203" pitchFamily="34" charset="0"/>
              </a:rPr>
              <a:t>1.  Develop a Draft 10-Year Research, Development and Implementation Plan for the Ocean Decade Tsunami Programme based on the concept paper </a:t>
            </a:r>
            <a:r>
              <a:rPr lang="en-GB" sz="1800" b="1" i="1" dirty="0">
                <a:solidFill>
                  <a:schemeClr val="bg1">
                    <a:lumMod val="65000"/>
                  </a:schemeClr>
                </a:solidFill>
                <a:latin typeface="Gill Sans Nova" panose="020B0602020104020203" pitchFamily="34" charset="0"/>
              </a:rPr>
              <a:t>“</a:t>
            </a:r>
            <a:r>
              <a:rPr lang="en-GB" sz="1800" i="1" dirty="0">
                <a:solidFill>
                  <a:schemeClr val="bg1">
                    <a:lumMod val="65000"/>
                  </a:schemeClr>
                </a:solidFill>
                <a:latin typeface="Gill Sans Nova" panose="020B0602020104020203" pitchFamily="34" charset="0"/>
              </a:rPr>
              <a:t>Protecting Communities from the World's Most Dangerous Waves: A Framework for Action under the UN Decade of Ocean Science for Sustainable Development”</a:t>
            </a:r>
            <a:r>
              <a:rPr lang="en-GB" sz="1800" dirty="0">
                <a:solidFill>
                  <a:schemeClr val="bg1">
                    <a:lumMod val="65000"/>
                  </a:schemeClr>
                </a:solidFill>
                <a:latin typeface="Gill Sans Nova" panose="020B0602020104020203" pitchFamily="34" charset="0"/>
              </a:rPr>
              <a:t>;</a:t>
            </a:r>
            <a:endParaRPr lang="en-IN" sz="1800" dirty="0">
              <a:solidFill>
                <a:schemeClr val="bg1">
                  <a:lumMod val="65000"/>
                </a:schemeClr>
              </a:solidFill>
              <a:latin typeface="Gill Sans Nova" panose="020B0602020104020203" pitchFamily="34" charset="0"/>
            </a:endParaRPr>
          </a:p>
          <a:p>
            <a:pPr marL="0" lvl="0" indent="0">
              <a:lnSpc>
                <a:spcPct val="110000"/>
              </a:lnSpc>
              <a:spcBef>
                <a:spcPts val="600"/>
              </a:spcBef>
              <a:spcAft>
                <a:spcPts val="0"/>
              </a:spcAft>
              <a:buNone/>
            </a:pPr>
            <a:r>
              <a:rPr lang="en-GB" sz="1800" dirty="0">
                <a:solidFill>
                  <a:schemeClr val="tx2"/>
                </a:solidFill>
                <a:latin typeface="Gill Sans Nova" panose="020B0602020104020203" pitchFamily="34" charset="0"/>
              </a:rPr>
              <a:t>2.  Identify and address gaps in </a:t>
            </a:r>
            <a:r>
              <a:rPr lang="en-GB" sz="1800" dirty="0">
                <a:solidFill>
                  <a:srgbClr val="FF0000"/>
                </a:solidFill>
                <a:latin typeface="Gill Sans Nova" panose="020B0602020104020203" pitchFamily="34" charset="0"/>
              </a:rPr>
              <a:t>global tsunami hazard </a:t>
            </a:r>
            <a:r>
              <a:rPr lang="en-GB" sz="1800" dirty="0">
                <a:solidFill>
                  <a:schemeClr val="tx2"/>
                </a:solidFill>
                <a:latin typeface="Gill Sans Nova" panose="020B0602020104020203" pitchFamily="34" charset="0"/>
              </a:rPr>
              <a:t>assessment as follows:</a:t>
            </a:r>
            <a:endParaRPr lang="en-IN" sz="1800" dirty="0">
              <a:solidFill>
                <a:schemeClr val="tx2"/>
              </a:solidFill>
              <a:latin typeface="Gill Sans Nova" panose="020B0602020104020203" pitchFamily="34" charset="0"/>
            </a:endParaRPr>
          </a:p>
          <a:p>
            <a:pPr marL="627063" lvl="3" indent="-92075">
              <a:lnSpc>
                <a:spcPct val="110000"/>
              </a:lnSpc>
              <a:spcBef>
                <a:spcPts val="600"/>
              </a:spcBef>
              <a:spcAft>
                <a:spcPts val="0"/>
              </a:spcAft>
              <a:buNone/>
            </a:pPr>
            <a:r>
              <a:rPr lang="en-GB" sz="1800" dirty="0">
                <a:solidFill>
                  <a:schemeClr val="tx2"/>
                </a:solidFill>
                <a:latin typeface="Gill Sans Nova" panose="020B0602020104020203" pitchFamily="34" charset="0"/>
              </a:rPr>
              <a:t>a. comprehensive </a:t>
            </a:r>
            <a:r>
              <a:rPr lang="en-GB" sz="1800" dirty="0">
                <a:solidFill>
                  <a:srgbClr val="FF0000"/>
                </a:solidFill>
                <a:latin typeface="Gill Sans Nova" panose="020B0602020104020203" pitchFamily="34" charset="0"/>
              </a:rPr>
              <a:t>assessment to include all potential tsunamis, anywhere in the world, regardless of their source,</a:t>
            </a:r>
            <a:endParaRPr lang="en-IN" sz="1800" dirty="0">
              <a:solidFill>
                <a:srgbClr val="FF0000"/>
              </a:solidFill>
              <a:latin typeface="Gill Sans Nova" panose="020B0602020104020203" pitchFamily="34" charset="0"/>
            </a:endParaRPr>
          </a:p>
          <a:p>
            <a:pPr marL="627063" lvl="3" indent="-92075">
              <a:lnSpc>
                <a:spcPct val="110000"/>
              </a:lnSpc>
              <a:spcBef>
                <a:spcPts val="600"/>
              </a:spcBef>
              <a:spcAft>
                <a:spcPts val="0"/>
              </a:spcAft>
              <a:buNone/>
            </a:pPr>
            <a:r>
              <a:rPr lang="en-GB" sz="1800" dirty="0">
                <a:solidFill>
                  <a:schemeClr val="tx2"/>
                </a:solidFill>
                <a:latin typeface="Gill Sans Nova" panose="020B0602020104020203" pitchFamily="34" charset="0"/>
              </a:rPr>
              <a:t>b. strategies to validate historical tsunami sources, through the application of </a:t>
            </a:r>
            <a:r>
              <a:rPr lang="en-GB" sz="1800" dirty="0">
                <a:solidFill>
                  <a:srgbClr val="FF0000"/>
                </a:solidFill>
                <a:latin typeface="Gill Sans Nova" panose="020B0602020104020203" pitchFamily="34" charset="0"/>
              </a:rPr>
              <a:t>paleotsunami techniques and historical seismology;</a:t>
            </a:r>
            <a:endParaRPr lang="en-IN" sz="1800" dirty="0">
              <a:solidFill>
                <a:srgbClr val="FF0000"/>
              </a:solidFill>
              <a:latin typeface="Gill Sans Nova" panose="020B0602020104020203" pitchFamily="34" charset="0"/>
            </a:endParaRPr>
          </a:p>
          <a:p>
            <a:pPr marL="0" lvl="0" indent="0">
              <a:lnSpc>
                <a:spcPct val="110000"/>
              </a:lnSpc>
              <a:spcBef>
                <a:spcPts val="600"/>
              </a:spcBef>
              <a:spcAft>
                <a:spcPts val="0"/>
              </a:spcAft>
              <a:buNone/>
            </a:pPr>
            <a:r>
              <a:rPr lang="en-GB" sz="1800" dirty="0">
                <a:solidFill>
                  <a:schemeClr val="tx2"/>
                </a:solidFill>
                <a:latin typeface="Gill Sans Nova" panose="020B0602020104020203" pitchFamily="34" charset="0"/>
              </a:rPr>
              <a:t>3.  Identify gaps in</a:t>
            </a:r>
            <a:r>
              <a:rPr lang="en-GB" sz="1800" dirty="0">
                <a:solidFill>
                  <a:srgbClr val="FF0000"/>
                </a:solidFill>
                <a:latin typeface="Gill Sans Nova" panose="020B0602020104020203" pitchFamily="34" charset="0"/>
              </a:rPr>
              <a:t> tsunami detection, measurement, forecasting, </a:t>
            </a:r>
            <a:r>
              <a:rPr lang="en-GB" sz="1800" dirty="0">
                <a:solidFill>
                  <a:schemeClr val="tx2"/>
                </a:solidFill>
                <a:latin typeface="Gill Sans Nova" panose="020B0602020104020203" pitchFamily="34" charset="0"/>
              </a:rPr>
              <a:t>with a special emphasis on tsunamis generated close to populated coastlines;</a:t>
            </a:r>
            <a:endParaRPr lang="en-IN" sz="1800" dirty="0">
              <a:solidFill>
                <a:schemeClr val="tx2"/>
              </a:solidFill>
              <a:latin typeface="Gill Sans Nova" panose="020B0602020104020203" pitchFamily="34" charset="0"/>
            </a:endParaRPr>
          </a:p>
          <a:p>
            <a:pPr marL="0" lvl="0" indent="0">
              <a:lnSpc>
                <a:spcPct val="110000"/>
              </a:lnSpc>
              <a:spcBef>
                <a:spcPts val="600"/>
              </a:spcBef>
              <a:spcAft>
                <a:spcPts val="0"/>
              </a:spcAft>
              <a:buNone/>
            </a:pPr>
            <a:r>
              <a:rPr lang="en-GB" sz="1800" dirty="0">
                <a:solidFill>
                  <a:schemeClr val="tx2"/>
                </a:solidFill>
                <a:latin typeface="Gill Sans Nova" panose="020B0602020104020203" pitchFamily="34" charset="0"/>
              </a:rPr>
              <a:t>4.  Propose to </a:t>
            </a:r>
            <a:r>
              <a:rPr lang="en-GB" sz="1800" dirty="0">
                <a:solidFill>
                  <a:srgbClr val="FF0000"/>
                </a:solidFill>
                <a:latin typeface="Gill Sans Nova" panose="020B0602020104020203" pitchFamily="34" charset="0"/>
              </a:rPr>
              <a:t>enhance sensing and analysis strategies </a:t>
            </a:r>
            <a:r>
              <a:rPr lang="en-GB" sz="1800" dirty="0">
                <a:solidFill>
                  <a:schemeClr val="tx2"/>
                </a:solidFill>
                <a:latin typeface="Gill Sans Nova" panose="020B0602020104020203" pitchFamily="34" charset="0"/>
              </a:rPr>
              <a:t>to enable the rapid characterization of tsunami sources through the combined use of land-based seismic and geodetic sensors, GNSS terminals, coastal sea level gauges, deep-ocean tsunameters, SMART repeaters on deep-ocean </a:t>
            </a:r>
            <a:r>
              <a:rPr lang="en-GB" sz="1800" dirty="0" err="1">
                <a:solidFill>
                  <a:schemeClr val="tx2"/>
                </a:solidFill>
                <a:latin typeface="Gill Sans Nova" panose="020B0602020104020203" pitchFamily="34" charset="0"/>
              </a:rPr>
              <a:t>fiber</a:t>
            </a:r>
            <a:r>
              <a:rPr lang="en-GB" sz="1800" dirty="0">
                <a:solidFill>
                  <a:schemeClr val="tx2"/>
                </a:solidFill>
                <a:latin typeface="Gill Sans Nova" panose="020B0602020104020203" pitchFamily="34" charset="0"/>
              </a:rPr>
              <a:t>-optic cables and satellite-based observations;</a:t>
            </a:r>
            <a:endParaRPr lang="en-IN" sz="1800" dirty="0">
              <a:solidFill>
                <a:schemeClr val="tx2"/>
              </a:solidFill>
              <a:latin typeface="Gill Sans Nova" panose="020B0602020104020203" pitchFamily="34" charset="0"/>
            </a:endParaRPr>
          </a:p>
          <a:p>
            <a:pPr marL="0" lvl="0" indent="0">
              <a:lnSpc>
                <a:spcPct val="110000"/>
              </a:lnSpc>
              <a:spcBef>
                <a:spcPts val="600"/>
              </a:spcBef>
              <a:spcAft>
                <a:spcPts val="0"/>
              </a:spcAft>
              <a:buNone/>
            </a:pPr>
            <a:r>
              <a:rPr lang="en-GB" sz="1800" dirty="0">
                <a:solidFill>
                  <a:schemeClr val="tx2"/>
                </a:solidFill>
                <a:latin typeface="Gill Sans Nova" panose="020B0602020104020203" pitchFamily="34" charset="0"/>
              </a:rPr>
              <a:t>5.  Propose </a:t>
            </a:r>
            <a:r>
              <a:rPr lang="en-GB" sz="1800" dirty="0">
                <a:solidFill>
                  <a:srgbClr val="FF0000"/>
                </a:solidFill>
                <a:latin typeface="Gill Sans Nova" panose="020B0602020104020203" pitchFamily="34" charset="0"/>
              </a:rPr>
              <a:t>a roadmap for collaboration with the ITU/WMO/IOC SMART Joint Task Force </a:t>
            </a:r>
            <a:r>
              <a:rPr lang="en-GB" sz="1800" dirty="0">
                <a:solidFill>
                  <a:schemeClr val="tx2"/>
                </a:solidFill>
                <a:latin typeface="Gill Sans Nova" panose="020B0602020104020203" pitchFamily="34" charset="0"/>
              </a:rPr>
              <a:t>cable initiative to fully explore the feasibility of widespread deployment of scientific instrumentation on deep-ocean </a:t>
            </a:r>
            <a:r>
              <a:rPr lang="en-GB" sz="1800" dirty="0" err="1">
                <a:solidFill>
                  <a:schemeClr val="tx2"/>
                </a:solidFill>
                <a:latin typeface="Gill Sans Nova" panose="020B0602020104020203" pitchFamily="34" charset="0"/>
              </a:rPr>
              <a:t>fiber</a:t>
            </a:r>
            <a:r>
              <a:rPr lang="en-GB" sz="1800" dirty="0">
                <a:solidFill>
                  <a:schemeClr val="tx2"/>
                </a:solidFill>
                <a:latin typeface="Gill Sans Nova" panose="020B0602020104020203" pitchFamily="34" charset="0"/>
              </a:rPr>
              <a:t>-optic cables to improve capability to rapidly detect and characterize tsunami sources as well as propagating tsunami wave fields;</a:t>
            </a:r>
            <a:endParaRPr lang="en-IN" sz="1800" dirty="0">
              <a:solidFill>
                <a:schemeClr val="tx2"/>
              </a:solidFill>
              <a:latin typeface="Gill Sans Nova" panose="020B0602020104020203" pitchFamily="34" charset="0"/>
            </a:endParaRPr>
          </a:p>
        </p:txBody>
      </p:sp>
      <p:sp>
        <p:nvSpPr>
          <p:cNvPr id="2" name="矢印: 下 1">
            <a:extLst>
              <a:ext uri="{FF2B5EF4-FFF2-40B4-BE49-F238E27FC236}">
                <a16:creationId xmlns:a16="http://schemas.microsoft.com/office/drawing/2014/main" id="{E94771DE-D37B-ED60-AC10-41C9A051182A}"/>
              </a:ext>
            </a:extLst>
          </p:cNvPr>
          <p:cNvSpPr/>
          <p:nvPr/>
        </p:nvSpPr>
        <p:spPr>
          <a:xfrm>
            <a:off x="5550408" y="6098393"/>
            <a:ext cx="365760" cy="5029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A78E67A-D3FB-18CF-F7A5-E657C7447ED7}"/>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7</a:t>
            </a:r>
            <a:endParaRPr kumimoji="1" lang="ja-JP" altLang="en-US" dirty="0"/>
          </a:p>
        </p:txBody>
      </p:sp>
    </p:spTree>
    <p:extLst>
      <p:ext uri="{BB962C8B-B14F-4D97-AF65-F5344CB8AC3E}">
        <p14:creationId xmlns:p14="http://schemas.microsoft.com/office/powerpoint/2010/main" val="223816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472AE0B-ED0F-955E-0498-12ED23B8F524}"/>
              </a:ext>
            </a:extLst>
          </p:cNvPr>
          <p:cNvSpPr>
            <a:spLocks noGrp="1"/>
          </p:cNvSpPr>
          <p:nvPr>
            <p:ph type="title"/>
          </p:nvPr>
        </p:nvSpPr>
        <p:spPr>
          <a:xfrm>
            <a:off x="0" y="337105"/>
            <a:ext cx="12192000" cy="916230"/>
          </a:xfrm>
        </p:spPr>
        <p:txBody>
          <a:bodyPr>
            <a:noAutofit/>
          </a:bodyPr>
          <a:lstStyle/>
          <a:p>
            <a:pPr algn="ctr">
              <a:lnSpc>
                <a:spcPct val="100000"/>
              </a:lnSpc>
              <a:spcBef>
                <a:spcPts val="600"/>
              </a:spcBef>
              <a:spcAft>
                <a:spcPts val="600"/>
              </a:spcAft>
            </a:pPr>
            <a:r>
              <a:rPr lang="en-US" sz="2800" b="1" cap="none" dirty="0">
                <a:solidFill>
                  <a:srgbClr val="002060"/>
                </a:solidFill>
                <a:latin typeface="Gill Sans Nova" panose="020B0602020104020203" pitchFamily="34" charset="0"/>
              </a:rPr>
              <a:t>UN Ocean Decade Tsunami Programme  Scientific Committee </a:t>
            </a:r>
            <a:br>
              <a:rPr lang="en-US" sz="2000" b="1" cap="none" dirty="0">
                <a:solidFill>
                  <a:srgbClr val="002060"/>
                </a:solidFill>
                <a:latin typeface="Gill Sans Nova" panose="020B0602020104020203" pitchFamily="34" charset="0"/>
              </a:rPr>
            </a:br>
            <a:r>
              <a:rPr lang="en-US" sz="2000" b="1" cap="none" dirty="0">
                <a:solidFill>
                  <a:srgbClr val="002060"/>
                </a:solidFill>
                <a:latin typeface="Gill Sans Nova" panose="020B0602020104020203" pitchFamily="34" charset="0"/>
              </a:rPr>
              <a:t>Terms of References (</a:t>
            </a:r>
            <a:r>
              <a:rPr lang="en-US" sz="2000" b="1" cap="none" dirty="0" err="1">
                <a:solidFill>
                  <a:srgbClr val="002060"/>
                </a:solidFill>
                <a:latin typeface="Gill Sans Nova" panose="020B0602020104020203" pitchFamily="34" charset="0"/>
              </a:rPr>
              <a:t>ToRs</a:t>
            </a:r>
            <a:r>
              <a:rPr lang="en-US" sz="2000" b="1" cap="none" dirty="0">
                <a:solidFill>
                  <a:srgbClr val="002060"/>
                </a:solidFill>
                <a:latin typeface="Gill Sans Nova" panose="020B0602020104020203" pitchFamily="34" charset="0"/>
              </a:rPr>
              <a:t>) (Rev IOC EC-55) (cont.)</a:t>
            </a:r>
          </a:p>
        </p:txBody>
      </p:sp>
      <p:sp>
        <p:nvSpPr>
          <p:cNvPr id="3" name="Content Placeholder 2">
            <a:extLst>
              <a:ext uri="{FF2B5EF4-FFF2-40B4-BE49-F238E27FC236}">
                <a16:creationId xmlns:a16="http://schemas.microsoft.com/office/drawing/2014/main" id="{37A8C0F2-CA27-FAEC-44AF-23DFF8572598}"/>
              </a:ext>
            </a:extLst>
          </p:cNvPr>
          <p:cNvSpPr>
            <a:spLocks noGrp="1"/>
          </p:cNvSpPr>
          <p:nvPr>
            <p:ph idx="1"/>
          </p:nvPr>
        </p:nvSpPr>
        <p:spPr>
          <a:xfrm>
            <a:off x="338328" y="1449276"/>
            <a:ext cx="11393424" cy="4850940"/>
          </a:xfrm>
          <a:noFill/>
        </p:spPr>
        <p:txBody>
          <a:bodyPr>
            <a:normAutofit/>
          </a:bodyPr>
          <a:lstStyle/>
          <a:p>
            <a:pPr marL="0" lvl="0" indent="0">
              <a:lnSpc>
                <a:spcPct val="110000"/>
              </a:lnSpc>
              <a:spcBef>
                <a:spcPts val="600"/>
              </a:spcBef>
              <a:spcAft>
                <a:spcPts val="0"/>
              </a:spcAft>
              <a:buNone/>
            </a:pPr>
            <a:r>
              <a:rPr lang="en-GB" sz="1800" dirty="0">
                <a:solidFill>
                  <a:schemeClr val="tx2"/>
                </a:solidFill>
                <a:latin typeface="Gill Sans Nova" panose="020B0602020104020203" pitchFamily="34" charset="0"/>
              </a:rPr>
              <a:t>6.  Consider and propose </a:t>
            </a:r>
            <a:r>
              <a:rPr lang="en-GB" sz="1800" dirty="0">
                <a:solidFill>
                  <a:srgbClr val="FF0000"/>
                </a:solidFill>
                <a:latin typeface="Gill Sans Nova" panose="020B0602020104020203" pitchFamily="34" charset="0"/>
              </a:rPr>
              <a:t>strategies, programmes and content to enhance societal resilience </a:t>
            </a:r>
            <a:r>
              <a:rPr lang="en-GB" sz="1800" dirty="0">
                <a:solidFill>
                  <a:schemeClr val="tx2"/>
                </a:solidFill>
                <a:latin typeface="Gill Sans Nova" panose="020B0602020104020203" pitchFamily="34" charset="0"/>
              </a:rPr>
              <a:t>for tsunami and other ocean hazards;</a:t>
            </a:r>
            <a:endParaRPr lang="en-IN" sz="1800" dirty="0">
              <a:solidFill>
                <a:schemeClr val="tx2"/>
              </a:solidFill>
              <a:latin typeface="Gill Sans Nova" panose="020B0602020104020203" pitchFamily="34" charset="0"/>
            </a:endParaRPr>
          </a:p>
          <a:p>
            <a:pPr marL="719138" lvl="1" indent="-342900">
              <a:lnSpc>
                <a:spcPct val="110000"/>
              </a:lnSpc>
              <a:spcBef>
                <a:spcPts val="600"/>
              </a:spcBef>
              <a:spcAft>
                <a:spcPts val="0"/>
              </a:spcAft>
              <a:buFont typeface="+mj-lt"/>
              <a:buAutoNum type="alphaLcPeriod"/>
            </a:pPr>
            <a:r>
              <a:rPr lang="en-GB" sz="1600" dirty="0">
                <a:latin typeface="Gill Sans Nova" panose="020B0602020104020203" pitchFamily="34" charset="0"/>
              </a:rPr>
              <a:t>Build the framework needed to ensure the</a:t>
            </a:r>
            <a:r>
              <a:rPr lang="en-GB" sz="1600" dirty="0">
                <a:solidFill>
                  <a:srgbClr val="FF0000"/>
                </a:solidFill>
                <a:latin typeface="Gill Sans Nova" panose="020B0602020104020203" pitchFamily="34" charset="0"/>
              </a:rPr>
              <a:t> training </a:t>
            </a:r>
            <a:r>
              <a:rPr lang="en-GB" sz="1600" dirty="0">
                <a:latin typeface="Gill Sans Nova" panose="020B0602020104020203" pitchFamily="34" charset="0"/>
              </a:rPr>
              <a:t>and development of the next generation of technical-scientific expertise,</a:t>
            </a:r>
            <a:endParaRPr lang="en-IN" sz="1600" dirty="0">
              <a:latin typeface="Gill Sans Nova" panose="020B0602020104020203" pitchFamily="34" charset="0"/>
            </a:endParaRPr>
          </a:p>
          <a:p>
            <a:pPr marL="719138" lvl="1" indent="-342900">
              <a:lnSpc>
                <a:spcPct val="110000"/>
              </a:lnSpc>
              <a:spcBef>
                <a:spcPts val="600"/>
              </a:spcBef>
              <a:spcAft>
                <a:spcPts val="0"/>
              </a:spcAft>
              <a:buFont typeface="+mj-lt"/>
              <a:buAutoNum type="alphaLcPeriod"/>
            </a:pPr>
            <a:r>
              <a:rPr lang="en-GB" sz="1600" dirty="0">
                <a:latin typeface="Gill Sans Nova" panose="020B0602020104020203" pitchFamily="34" charset="0"/>
              </a:rPr>
              <a:t>Identify strategies that allow to </a:t>
            </a:r>
            <a:r>
              <a:rPr lang="en-GB" sz="1600" dirty="0">
                <a:solidFill>
                  <a:srgbClr val="FF0000"/>
                </a:solidFill>
                <a:latin typeface="Gill Sans Nova" panose="020B0602020104020203" pitchFamily="34" charset="0"/>
              </a:rPr>
              <a:t>characterize structural and social vulnerability </a:t>
            </a:r>
            <a:r>
              <a:rPr lang="en-GB" sz="1600" dirty="0">
                <a:latin typeface="Gill Sans Nova" panose="020B0602020104020203" pitchFamily="34" charset="0"/>
              </a:rPr>
              <a:t>in tsunami hazard zones</a:t>
            </a:r>
            <a:r>
              <a:rPr lang="en-IN" sz="1600" dirty="0">
                <a:latin typeface="Gill Sans Nova" panose="020B0602020104020203" pitchFamily="34" charset="0"/>
              </a:rPr>
              <a:t>	</a:t>
            </a:r>
          </a:p>
          <a:p>
            <a:pPr marL="719138" lvl="1" indent="-342900">
              <a:lnSpc>
                <a:spcPct val="110000"/>
              </a:lnSpc>
              <a:spcBef>
                <a:spcPts val="600"/>
              </a:spcBef>
              <a:spcAft>
                <a:spcPts val="0"/>
              </a:spcAft>
              <a:buFont typeface="+mj-lt"/>
              <a:buAutoNum type="alphaLcPeriod"/>
            </a:pPr>
            <a:r>
              <a:rPr lang="en-GB" sz="1600" dirty="0">
                <a:latin typeface="Gill Sans Nova" panose="020B0602020104020203" pitchFamily="34" charset="0"/>
              </a:rPr>
              <a:t>Propose strategies for </a:t>
            </a:r>
            <a:r>
              <a:rPr lang="en-GB" sz="1600" dirty="0">
                <a:solidFill>
                  <a:srgbClr val="FF0000"/>
                </a:solidFill>
                <a:latin typeface="Gill Sans Nova" panose="020B0602020104020203" pitchFamily="34" charset="0"/>
              </a:rPr>
              <a:t>promoting implementation of community preparedness initiatives </a:t>
            </a:r>
            <a:r>
              <a:rPr lang="en-GB" sz="1600" dirty="0">
                <a:latin typeface="Gill Sans Nova" panose="020B0602020104020203" pitchFamily="34" charset="0"/>
              </a:rPr>
              <a:t>such as IOC Tsunami Ready to ensure 100 % at risk communities are prepared &amp; resilient to tsunamis by 2030</a:t>
            </a:r>
            <a:endParaRPr lang="en-IN" sz="1600" dirty="0">
              <a:latin typeface="Gill Sans Nova" panose="020B0602020104020203" pitchFamily="34" charset="0"/>
            </a:endParaRPr>
          </a:p>
          <a:p>
            <a:pPr marL="0" lvl="0" indent="0">
              <a:lnSpc>
                <a:spcPct val="110000"/>
              </a:lnSpc>
              <a:spcBef>
                <a:spcPts val="600"/>
              </a:spcBef>
              <a:spcAft>
                <a:spcPts val="0"/>
              </a:spcAft>
              <a:buNone/>
            </a:pPr>
            <a:r>
              <a:rPr lang="en-GB" sz="1800" dirty="0">
                <a:solidFill>
                  <a:schemeClr val="bg1">
                    <a:lumMod val="65000"/>
                  </a:schemeClr>
                </a:solidFill>
                <a:latin typeface="Gill Sans Nova" panose="020B0602020104020203" pitchFamily="34" charset="0"/>
              </a:rPr>
              <a:t>7.  Overview the consolidation of inputs received to IOC </a:t>
            </a:r>
            <a:r>
              <a:rPr lang="en-GB" sz="1800" dirty="0">
                <a:solidFill>
                  <a:schemeClr val="bg1">
                    <a:lumMod val="65000"/>
                  </a:schemeClr>
                </a:solidFill>
                <a:latin typeface="Gill Sans Nova" panose="020B0602020104020203" pitchFamily="34" charset="0"/>
                <a:hlinkClick r:id="rId3">
                  <a:extLst>
                    <a:ext uri="{A12FA001-AC4F-418D-AE19-62706E023703}">
                      <ahyp:hlinkClr xmlns:ahyp="http://schemas.microsoft.com/office/drawing/2018/hyperlinkcolor" val="tx"/>
                    </a:ext>
                  </a:extLst>
                </a:hlinkClick>
              </a:rPr>
              <a:t>Circular Letter 2825 </a:t>
            </a:r>
            <a:r>
              <a:rPr lang="en-GB" sz="1800" dirty="0">
                <a:solidFill>
                  <a:schemeClr val="bg1">
                    <a:lumMod val="65000"/>
                  </a:schemeClr>
                </a:solidFill>
                <a:latin typeface="Gill Sans Nova" panose="020B0602020104020203" pitchFamily="34" charset="0"/>
              </a:rPr>
              <a:t>on Inventory of actions being considered under the United Nations Decade of Ocean Science for Sustainable Development (2021–2030) in the field of Tsunamis and Other Sea-Level Related Hazards warning and mitigation;</a:t>
            </a:r>
            <a:endParaRPr lang="en-IN" sz="1800" dirty="0">
              <a:solidFill>
                <a:schemeClr val="bg1">
                  <a:lumMod val="65000"/>
                </a:schemeClr>
              </a:solidFill>
              <a:latin typeface="Gill Sans Nova" panose="020B0602020104020203" pitchFamily="34" charset="0"/>
            </a:endParaRPr>
          </a:p>
          <a:p>
            <a:pPr marL="0" indent="0">
              <a:lnSpc>
                <a:spcPct val="110000"/>
              </a:lnSpc>
              <a:spcBef>
                <a:spcPts val="600"/>
              </a:spcBef>
              <a:spcAft>
                <a:spcPts val="0"/>
              </a:spcAft>
              <a:buNone/>
            </a:pPr>
            <a:r>
              <a:rPr lang="en-GB" sz="1800" dirty="0">
                <a:solidFill>
                  <a:schemeClr val="bg1">
                    <a:lumMod val="65000"/>
                  </a:schemeClr>
                </a:solidFill>
                <a:latin typeface="Gill Sans Nova" panose="020B0602020104020203" pitchFamily="34" charset="0"/>
              </a:rPr>
              <a:t>8. Submit a Draft 10-Year Research, Development and Implementation Plan for endorsement by the TOWS-WG at its </a:t>
            </a:r>
            <a:r>
              <a:rPr lang="en-GB" sz="1800" u="sng" dirty="0">
                <a:solidFill>
                  <a:schemeClr val="bg1">
                    <a:lumMod val="65000"/>
                  </a:schemeClr>
                </a:solidFill>
                <a:latin typeface="Gill Sans Nova" panose="020B0602020104020203" pitchFamily="34" charset="0"/>
              </a:rPr>
              <a:t>16th</a:t>
            </a:r>
            <a:r>
              <a:rPr lang="en-GB" sz="1800" dirty="0">
                <a:solidFill>
                  <a:schemeClr val="bg1">
                    <a:lumMod val="65000"/>
                  </a:schemeClr>
                </a:solidFill>
                <a:latin typeface="Gill Sans Nova" panose="020B0602020104020203" pitchFamily="34" charset="0"/>
              </a:rPr>
              <a:t> meeting. </a:t>
            </a:r>
            <a:endParaRPr lang="en-US" sz="1800" dirty="0">
              <a:solidFill>
                <a:schemeClr val="bg1">
                  <a:lumMod val="65000"/>
                </a:schemeClr>
              </a:solidFill>
              <a:latin typeface="Gill Sans Nova" panose="020B0602020104020203" pitchFamily="34" charset="0"/>
            </a:endParaRPr>
          </a:p>
        </p:txBody>
      </p:sp>
      <p:sp>
        <p:nvSpPr>
          <p:cNvPr id="2" name="テキスト ボックス 1">
            <a:extLst>
              <a:ext uri="{FF2B5EF4-FFF2-40B4-BE49-F238E27FC236}">
                <a16:creationId xmlns:a16="http://schemas.microsoft.com/office/drawing/2014/main" id="{3B2CB950-9630-EB96-5621-09A770904991}"/>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8</a:t>
            </a:r>
            <a:endParaRPr kumimoji="1" lang="ja-JP" altLang="en-US" dirty="0"/>
          </a:p>
        </p:txBody>
      </p:sp>
    </p:spTree>
    <p:extLst>
      <p:ext uri="{BB962C8B-B14F-4D97-AF65-F5344CB8AC3E}">
        <p14:creationId xmlns:p14="http://schemas.microsoft.com/office/powerpoint/2010/main" val="201057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11">
            <a:extLst>
              <a:ext uri="{FF2B5EF4-FFF2-40B4-BE49-F238E27FC236}">
                <a16:creationId xmlns:a16="http://schemas.microsoft.com/office/drawing/2014/main" id="{6C0D8DA3-BF27-AD4C-9C4E-23839412BF55}"/>
              </a:ext>
            </a:extLst>
          </p:cNvPr>
          <p:cNvSpPr/>
          <p:nvPr/>
        </p:nvSpPr>
        <p:spPr bwMode="auto">
          <a:xfrm>
            <a:off x="5200624" y="2047799"/>
            <a:ext cx="2591613" cy="982779"/>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effectLst/>
              <a:uLnTx/>
              <a:uFillTx/>
              <a:latin typeface="Poppins" charset="0"/>
              <a:ea typeface="Poppins" charset="0"/>
              <a:cs typeface="Poppins" charset="0"/>
              <a:sym typeface="Poppins" charset="0"/>
            </a:endParaRPr>
          </a:p>
        </p:txBody>
      </p:sp>
      <p:sp>
        <p:nvSpPr>
          <p:cNvPr id="6" name="Скругленный прямоугольник 7">
            <a:extLst>
              <a:ext uri="{FF2B5EF4-FFF2-40B4-BE49-F238E27FC236}">
                <a16:creationId xmlns:a16="http://schemas.microsoft.com/office/drawing/2014/main" id="{3F874B7C-AB5A-2443-9050-8F9EC7888574}"/>
              </a:ext>
            </a:extLst>
          </p:cNvPr>
          <p:cNvSpPr/>
          <p:nvPr/>
        </p:nvSpPr>
        <p:spPr bwMode="auto">
          <a:xfrm>
            <a:off x="1001091" y="3418034"/>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864DF617-BB91-6446-BF54-6AB8F295D623}"/>
              </a:ext>
            </a:extLst>
          </p:cNvPr>
          <p:cNvSpPr/>
          <p:nvPr/>
        </p:nvSpPr>
        <p:spPr bwMode="auto">
          <a:xfrm>
            <a:off x="3834358" y="3418034"/>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12" name="Скругленный прямоугольник 36">
            <a:extLst>
              <a:ext uri="{FF2B5EF4-FFF2-40B4-BE49-F238E27FC236}">
                <a16:creationId xmlns:a16="http://schemas.microsoft.com/office/drawing/2014/main" id="{950402B6-0C05-C74E-AF5D-65ABC494B0BF}"/>
              </a:ext>
            </a:extLst>
          </p:cNvPr>
          <p:cNvSpPr/>
          <p:nvPr/>
        </p:nvSpPr>
        <p:spPr bwMode="auto">
          <a:xfrm>
            <a:off x="6669793" y="3418034"/>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15" name="Скругленный прямоугольник 40">
            <a:extLst>
              <a:ext uri="{FF2B5EF4-FFF2-40B4-BE49-F238E27FC236}">
                <a16:creationId xmlns:a16="http://schemas.microsoft.com/office/drawing/2014/main" id="{58AF3BC3-2CBB-7948-BEAE-1A1247C1C79A}"/>
              </a:ext>
            </a:extLst>
          </p:cNvPr>
          <p:cNvSpPr/>
          <p:nvPr/>
        </p:nvSpPr>
        <p:spPr bwMode="auto">
          <a:xfrm>
            <a:off x="9503060" y="3418034"/>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18" name="Скругленный прямоугольник 31">
            <a:extLst>
              <a:ext uri="{FF2B5EF4-FFF2-40B4-BE49-F238E27FC236}">
                <a16:creationId xmlns:a16="http://schemas.microsoft.com/office/drawing/2014/main" id="{C97A05C8-1F28-124C-A25C-F559BEDD1249}"/>
              </a:ext>
            </a:extLst>
          </p:cNvPr>
          <p:cNvSpPr/>
          <p:nvPr/>
        </p:nvSpPr>
        <p:spPr bwMode="auto">
          <a:xfrm>
            <a:off x="1001091" y="4479913"/>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21" name="Скругленный прямоугольник 44">
            <a:extLst>
              <a:ext uri="{FF2B5EF4-FFF2-40B4-BE49-F238E27FC236}">
                <a16:creationId xmlns:a16="http://schemas.microsoft.com/office/drawing/2014/main" id="{7F6BA7FE-D7A2-984E-ADFE-4A8C3CCF3D3D}"/>
              </a:ext>
            </a:extLst>
          </p:cNvPr>
          <p:cNvSpPr/>
          <p:nvPr/>
        </p:nvSpPr>
        <p:spPr bwMode="auto">
          <a:xfrm>
            <a:off x="1001091" y="5469812"/>
            <a:ext cx="2123447" cy="755803"/>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24" name="Скругленный прямоугольник 49">
            <a:extLst>
              <a:ext uri="{FF2B5EF4-FFF2-40B4-BE49-F238E27FC236}">
                <a16:creationId xmlns:a16="http://schemas.microsoft.com/office/drawing/2014/main" id="{8F1DDCC4-69CD-AC43-A5FB-35D547BE38E3}"/>
              </a:ext>
            </a:extLst>
          </p:cNvPr>
          <p:cNvSpPr/>
          <p:nvPr/>
        </p:nvSpPr>
        <p:spPr bwMode="auto">
          <a:xfrm>
            <a:off x="3834358" y="4479913"/>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27" name="Скругленный прямоугольник 57">
            <a:extLst>
              <a:ext uri="{FF2B5EF4-FFF2-40B4-BE49-F238E27FC236}">
                <a16:creationId xmlns:a16="http://schemas.microsoft.com/office/drawing/2014/main" id="{3EEE3B6C-6F5E-514E-9590-5784A315864A}"/>
              </a:ext>
            </a:extLst>
          </p:cNvPr>
          <p:cNvSpPr/>
          <p:nvPr/>
        </p:nvSpPr>
        <p:spPr bwMode="auto">
          <a:xfrm>
            <a:off x="3834358" y="5469812"/>
            <a:ext cx="2123447" cy="755803"/>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30" name="Скругленный прямоугольник 61">
            <a:extLst>
              <a:ext uri="{FF2B5EF4-FFF2-40B4-BE49-F238E27FC236}">
                <a16:creationId xmlns:a16="http://schemas.microsoft.com/office/drawing/2014/main" id="{D50F934F-8BD8-524C-861A-FB9BFBD63C09}"/>
              </a:ext>
            </a:extLst>
          </p:cNvPr>
          <p:cNvSpPr/>
          <p:nvPr/>
        </p:nvSpPr>
        <p:spPr bwMode="auto">
          <a:xfrm>
            <a:off x="6669793" y="4479913"/>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33" name="Скругленный прямоугольник 65">
            <a:extLst>
              <a:ext uri="{FF2B5EF4-FFF2-40B4-BE49-F238E27FC236}">
                <a16:creationId xmlns:a16="http://schemas.microsoft.com/office/drawing/2014/main" id="{2C9CA49C-3C69-BD4F-A840-ED36584010E7}"/>
              </a:ext>
            </a:extLst>
          </p:cNvPr>
          <p:cNvSpPr/>
          <p:nvPr/>
        </p:nvSpPr>
        <p:spPr bwMode="auto">
          <a:xfrm>
            <a:off x="6669793" y="5469812"/>
            <a:ext cx="2123447" cy="755803"/>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36" name="Скругленный прямоугольник 69">
            <a:extLst>
              <a:ext uri="{FF2B5EF4-FFF2-40B4-BE49-F238E27FC236}">
                <a16:creationId xmlns:a16="http://schemas.microsoft.com/office/drawing/2014/main" id="{653F883A-BB01-8A4F-B6BF-B3787AEE57E9}"/>
              </a:ext>
            </a:extLst>
          </p:cNvPr>
          <p:cNvSpPr/>
          <p:nvPr/>
        </p:nvSpPr>
        <p:spPr bwMode="auto">
          <a:xfrm>
            <a:off x="9503060" y="4479913"/>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algn="l" defTabSz="412626" rtl="0" eaLnBrk="1" fontAlgn="base" latinLnBrk="0" hangingPunct="0">
              <a:lnSpc>
                <a:spcPct val="100000"/>
              </a:lnSpc>
              <a:spcBef>
                <a:spcPct val="0"/>
              </a:spcBef>
              <a:spcAft>
                <a:spcPct val="0"/>
              </a:spcAft>
              <a:buClrTx/>
              <a:buSzTx/>
              <a:buFontTx/>
              <a:buNone/>
              <a:tabLst/>
              <a:defRPr/>
            </a:pPr>
            <a:endParaRPr kumimoji="0" lang="ru-RU" sz="999" b="0" i="0" u="none" strike="noStrike" kern="120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65" name="TextBox 64">
            <a:extLst>
              <a:ext uri="{FF2B5EF4-FFF2-40B4-BE49-F238E27FC236}">
                <a16:creationId xmlns:a16="http://schemas.microsoft.com/office/drawing/2014/main" id="{E94BD9D3-DE03-294B-A00E-8B22C8F53F95}"/>
              </a:ext>
            </a:extLst>
          </p:cNvPr>
          <p:cNvSpPr txBox="1"/>
          <p:nvPr/>
        </p:nvSpPr>
        <p:spPr>
          <a:xfrm>
            <a:off x="5591988" y="2141990"/>
            <a:ext cx="2044824" cy="58477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Poppins" pitchFamily="2" charset="77"/>
                <a:ea typeface="League Spartan" charset="0"/>
                <a:cs typeface="Poppins" pitchFamily="2" charset="77"/>
              </a:rPr>
              <a:t>Srinivasa Kumar Tummala</a:t>
            </a:r>
          </a:p>
        </p:txBody>
      </p:sp>
      <p:sp>
        <p:nvSpPr>
          <p:cNvPr id="66" name="Subtitle 2">
            <a:extLst>
              <a:ext uri="{FF2B5EF4-FFF2-40B4-BE49-F238E27FC236}">
                <a16:creationId xmlns:a16="http://schemas.microsoft.com/office/drawing/2014/main" id="{A8AD4DB3-9491-6D48-871C-9F991419D9FB}"/>
              </a:ext>
            </a:extLst>
          </p:cNvPr>
          <p:cNvSpPr txBox="1">
            <a:spLocks/>
          </p:cNvSpPr>
          <p:nvPr/>
        </p:nvSpPr>
        <p:spPr>
          <a:xfrm>
            <a:off x="6096149" y="2669808"/>
            <a:ext cx="1036502"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Mukta ExtraLight" panose="020B0000000000000000" pitchFamily="34" charset="77"/>
              </a:rPr>
              <a:t>Chairperson</a:t>
            </a:r>
          </a:p>
        </p:txBody>
      </p:sp>
      <p:sp>
        <p:nvSpPr>
          <p:cNvPr id="70" name="TextBox 69">
            <a:extLst>
              <a:ext uri="{FF2B5EF4-FFF2-40B4-BE49-F238E27FC236}">
                <a16:creationId xmlns:a16="http://schemas.microsoft.com/office/drawing/2014/main" id="{DF89CE14-CD96-B242-B8EA-C36B350CA219}"/>
              </a:ext>
            </a:extLst>
          </p:cNvPr>
          <p:cNvSpPr txBox="1"/>
          <p:nvPr/>
        </p:nvSpPr>
        <p:spPr>
          <a:xfrm>
            <a:off x="1301964" y="3500802"/>
            <a:ext cx="1530620"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Christa von </a:t>
            </a:r>
            <a:r>
              <a:rPr kumimoji="0" lang="en-US" sz="1200" b="1" i="0" u="none" strike="noStrike" kern="1200" cap="none" spc="0" normalizeH="0" baseline="0" noProof="0" dirty="0" err="1">
                <a:ln>
                  <a:noFill/>
                </a:ln>
                <a:solidFill>
                  <a:srgbClr val="2C2C2C"/>
                </a:solidFill>
                <a:effectLst/>
                <a:uLnTx/>
                <a:uFillTx/>
                <a:latin typeface="Poppins" pitchFamily="2" charset="77"/>
                <a:ea typeface="League Spartan" charset="0"/>
                <a:cs typeface="Poppins" pitchFamily="2" charset="77"/>
              </a:rPr>
              <a:t>Hillebrandt</a:t>
            </a:r>
            <a:endPar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endParaRPr>
          </a:p>
        </p:txBody>
      </p:sp>
      <p:sp>
        <p:nvSpPr>
          <p:cNvPr id="96" name="TextBox 95">
            <a:extLst>
              <a:ext uri="{FF2B5EF4-FFF2-40B4-BE49-F238E27FC236}">
                <a16:creationId xmlns:a16="http://schemas.microsoft.com/office/drawing/2014/main" id="{578BBF4F-962A-3B46-BA07-813E32D81283}"/>
              </a:ext>
            </a:extLst>
          </p:cNvPr>
          <p:cNvSpPr txBox="1"/>
          <p:nvPr/>
        </p:nvSpPr>
        <p:spPr>
          <a:xfrm>
            <a:off x="4048703" y="3559647"/>
            <a:ext cx="1701108"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Maria Ana Baptista</a:t>
            </a:r>
          </a:p>
        </p:txBody>
      </p:sp>
      <p:sp>
        <p:nvSpPr>
          <p:cNvPr id="98" name="TextBox 97">
            <a:extLst>
              <a:ext uri="{FF2B5EF4-FFF2-40B4-BE49-F238E27FC236}">
                <a16:creationId xmlns:a16="http://schemas.microsoft.com/office/drawing/2014/main" id="{4E9051E3-1964-094F-BF55-5AA22EE64E08}"/>
              </a:ext>
            </a:extLst>
          </p:cNvPr>
          <p:cNvSpPr txBox="1"/>
          <p:nvPr/>
        </p:nvSpPr>
        <p:spPr>
          <a:xfrm>
            <a:off x="7089599" y="3485612"/>
            <a:ext cx="1474080"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Harkunti Pertiwi Rahayu</a:t>
            </a:r>
          </a:p>
        </p:txBody>
      </p:sp>
      <p:sp>
        <p:nvSpPr>
          <p:cNvPr id="100" name="TextBox 99">
            <a:extLst>
              <a:ext uri="{FF2B5EF4-FFF2-40B4-BE49-F238E27FC236}">
                <a16:creationId xmlns:a16="http://schemas.microsoft.com/office/drawing/2014/main" id="{5CDAEB92-342A-AF40-9AB2-2E3A7AC443D1}"/>
              </a:ext>
            </a:extLst>
          </p:cNvPr>
          <p:cNvSpPr txBox="1"/>
          <p:nvPr/>
        </p:nvSpPr>
        <p:spPr>
          <a:xfrm>
            <a:off x="9997990" y="3464758"/>
            <a:ext cx="124294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David Coetzee</a:t>
            </a:r>
          </a:p>
        </p:txBody>
      </p:sp>
      <p:sp>
        <p:nvSpPr>
          <p:cNvPr id="102" name="TextBox 101">
            <a:extLst>
              <a:ext uri="{FF2B5EF4-FFF2-40B4-BE49-F238E27FC236}">
                <a16:creationId xmlns:a16="http://schemas.microsoft.com/office/drawing/2014/main" id="{DD8A8EED-53A1-264F-A3FF-D3E37124F617}"/>
              </a:ext>
            </a:extLst>
          </p:cNvPr>
          <p:cNvSpPr txBox="1"/>
          <p:nvPr/>
        </p:nvSpPr>
        <p:spPr>
          <a:xfrm>
            <a:off x="1432643" y="4586150"/>
            <a:ext cx="1266693"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Silvia Chacon</a:t>
            </a:r>
          </a:p>
        </p:txBody>
      </p:sp>
      <p:sp>
        <p:nvSpPr>
          <p:cNvPr id="104" name="TextBox 103">
            <a:extLst>
              <a:ext uri="{FF2B5EF4-FFF2-40B4-BE49-F238E27FC236}">
                <a16:creationId xmlns:a16="http://schemas.microsoft.com/office/drawing/2014/main" id="{3C0E26AD-3548-2C4B-8C87-331AC8D528C4}"/>
              </a:ext>
            </a:extLst>
          </p:cNvPr>
          <p:cNvSpPr txBox="1"/>
          <p:nvPr/>
        </p:nvSpPr>
        <p:spPr>
          <a:xfrm>
            <a:off x="4202023" y="4517228"/>
            <a:ext cx="1444295" cy="646331"/>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Srinivasa Kumar Tummala</a:t>
            </a:r>
          </a:p>
        </p:txBody>
      </p:sp>
      <p:sp>
        <p:nvSpPr>
          <p:cNvPr id="106" name="TextBox 105">
            <a:extLst>
              <a:ext uri="{FF2B5EF4-FFF2-40B4-BE49-F238E27FC236}">
                <a16:creationId xmlns:a16="http://schemas.microsoft.com/office/drawing/2014/main" id="{9DF50FF2-8F2B-094E-93B2-2D9A177D1ECD}"/>
              </a:ext>
            </a:extLst>
          </p:cNvPr>
          <p:cNvSpPr txBox="1"/>
          <p:nvPr/>
        </p:nvSpPr>
        <p:spPr>
          <a:xfrm>
            <a:off x="7083746" y="4583375"/>
            <a:ext cx="1295547"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Helene Hebert</a:t>
            </a:r>
          </a:p>
        </p:txBody>
      </p:sp>
      <p:sp>
        <p:nvSpPr>
          <p:cNvPr id="108" name="TextBox 107">
            <a:extLst>
              <a:ext uri="{FF2B5EF4-FFF2-40B4-BE49-F238E27FC236}">
                <a16:creationId xmlns:a16="http://schemas.microsoft.com/office/drawing/2014/main" id="{33FB008C-2A08-854A-96AE-511CA7682F35}"/>
              </a:ext>
            </a:extLst>
          </p:cNvPr>
          <p:cNvSpPr txBox="1"/>
          <p:nvPr/>
        </p:nvSpPr>
        <p:spPr>
          <a:xfrm>
            <a:off x="9843275" y="4583375"/>
            <a:ext cx="1443024"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Yutaka Hayashi</a:t>
            </a:r>
          </a:p>
        </p:txBody>
      </p:sp>
      <p:sp>
        <p:nvSpPr>
          <p:cNvPr id="110" name="TextBox 109">
            <a:extLst>
              <a:ext uri="{FF2B5EF4-FFF2-40B4-BE49-F238E27FC236}">
                <a16:creationId xmlns:a16="http://schemas.microsoft.com/office/drawing/2014/main" id="{FA0C0BEB-7DC6-764A-A2E3-E47286EA4C85}"/>
              </a:ext>
            </a:extLst>
          </p:cNvPr>
          <p:cNvSpPr txBox="1"/>
          <p:nvPr/>
        </p:nvSpPr>
        <p:spPr>
          <a:xfrm>
            <a:off x="1338868" y="5570586"/>
            <a:ext cx="1454245"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Michael Angove</a:t>
            </a:r>
          </a:p>
        </p:txBody>
      </p:sp>
      <p:sp>
        <p:nvSpPr>
          <p:cNvPr id="112" name="TextBox 111">
            <a:extLst>
              <a:ext uri="{FF2B5EF4-FFF2-40B4-BE49-F238E27FC236}">
                <a16:creationId xmlns:a16="http://schemas.microsoft.com/office/drawing/2014/main" id="{54D79545-ED3B-BF4D-9E50-086A60908400}"/>
              </a:ext>
            </a:extLst>
          </p:cNvPr>
          <p:cNvSpPr txBox="1"/>
          <p:nvPr/>
        </p:nvSpPr>
        <p:spPr>
          <a:xfrm>
            <a:off x="4126449" y="5570367"/>
            <a:ext cx="1545616"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Sergio Barrientos</a:t>
            </a:r>
          </a:p>
        </p:txBody>
      </p:sp>
      <p:sp>
        <p:nvSpPr>
          <p:cNvPr id="114" name="TextBox 113">
            <a:extLst>
              <a:ext uri="{FF2B5EF4-FFF2-40B4-BE49-F238E27FC236}">
                <a16:creationId xmlns:a16="http://schemas.microsoft.com/office/drawing/2014/main" id="{79C5E259-3438-364D-AEBF-B6126AF47B0B}"/>
              </a:ext>
            </a:extLst>
          </p:cNvPr>
          <p:cNvSpPr txBox="1"/>
          <p:nvPr/>
        </p:nvSpPr>
        <p:spPr>
          <a:xfrm>
            <a:off x="6767953" y="5567810"/>
            <a:ext cx="1927131" cy="27699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2C2C"/>
                </a:solidFill>
                <a:effectLst/>
                <a:uLnTx/>
                <a:uFillTx/>
                <a:latin typeface="Poppins" pitchFamily="2" charset="77"/>
                <a:ea typeface="League Spartan" charset="0"/>
                <a:cs typeface="Poppins" pitchFamily="2" charset="77"/>
              </a:rPr>
              <a:t>Alexander Rabinovich</a:t>
            </a:r>
          </a:p>
        </p:txBody>
      </p:sp>
      <p:pic>
        <p:nvPicPr>
          <p:cNvPr id="7" name="Picture Placeholder 6" descr="A picture containing logo&#10;&#10;Description automatically generated">
            <a:extLst>
              <a:ext uri="{FF2B5EF4-FFF2-40B4-BE49-F238E27FC236}">
                <a16:creationId xmlns:a16="http://schemas.microsoft.com/office/drawing/2014/main" id="{A79EC222-3E87-4427-B6C7-F4626A7E015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16718" r="16718"/>
          <a:stretch>
            <a:fillRect/>
          </a:stretch>
        </p:blipFill>
        <p:spPr>
          <a:xfrm>
            <a:off x="4567619" y="2076480"/>
            <a:ext cx="905669" cy="907256"/>
          </a:xfrm>
        </p:spPr>
      </p:pic>
      <p:pic>
        <p:nvPicPr>
          <p:cNvPr id="17" name="Picture Placeholder 16">
            <a:extLst>
              <a:ext uri="{FF2B5EF4-FFF2-40B4-BE49-F238E27FC236}">
                <a16:creationId xmlns:a16="http://schemas.microsoft.com/office/drawing/2014/main" id="{01DC831F-FD20-4DF3-B86E-A826927A2683}"/>
              </a:ext>
            </a:extLst>
          </p:cNvPr>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l="23714" r="23714"/>
          <a:stretch/>
        </p:blipFill>
        <p:spPr>
          <a:xfrm>
            <a:off x="290904" y="3378307"/>
            <a:ext cx="906054" cy="906848"/>
          </a:xfrm>
        </p:spPr>
      </p:pic>
      <p:pic>
        <p:nvPicPr>
          <p:cNvPr id="23" name="Picture Placeholder 22" descr="Shape&#10;&#10;Description automatically generated">
            <a:extLst>
              <a:ext uri="{FF2B5EF4-FFF2-40B4-BE49-F238E27FC236}">
                <a16:creationId xmlns:a16="http://schemas.microsoft.com/office/drawing/2014/main" id="{F5E592CA-7502-4C66-8526-8462D0AB71A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rcRect l="16689" r="16689"/>
          <a:stretch>
            <a:fillRect/>
          </a:stretch>
        </p:blipFill>
        <p:spPr>
          <a:xfrm>
            <a:off x="6044797" y="3356082"/>
            <a:ext cx="905669" cy="906463"/>
          </a:xfrm>
          <a:ln>
            <a:solidFill>
              <a:schemeClr val="bg1">
                <a:lumMod val="75000"/>
              </a:schemeClr>
            </a:solidFill>
          </a:ln>
        </p:spPr>
      </p:pic>
      <p:pic>
        <p:nvPicPr>
          <p:cNvPr id="20" name="Picture Placeholder 19">
            <a:extLst>
              <a:ext uri="{FF2B5EF4-FFF2-40B4-BE49-F238E27FC236}">
                <a16:creationId xmlns:a16="http://schemas.microsoft.com/office/drawing/2014/main" id="{A5ECB215-EB2E-4325-B2EB-290C3D3078B1}"/>
              </a:ext>
            </a:extLst>
          </p:cNvPr>
          <p:cNvPicPr>
            <a:picLocks noGrp="1" noChangeAspect="1"/>
          </p:cNvPicPr>
          <p:nvPr>
            <p:ph type="pic" sz="quarter" idx="14"/>
          </p:nvPr>
        </p:nvPicPr>
        <p:blipFill>
          <a:blip r:embed="rId6" cstate="email">
            <a:extLst>
              <a:ext uri="{28A0092B-C50C-407E-A947-70E740481C1C}">
                <a14:useLocalDpi xmlns:a14="http://schemas.microsoft.com/office/drawing/2010/main" val="0"/>
              </a:ext>
            </a:extLst>
          </a:blip>
          <a:srcRect l="16660" r="16660"/>
          <a:stretch/>
        </p:blipFill>
        <p:spPr>
          <a:xfrm>
            <a:off x="3190946" y="3351864"/>
            <a:ext cx="906290" cy="906750"/>
          </a:xfrm>
        </p:spPr>
      </p:pic>
      <p:pic>
        <p:nvPicPr>
          <p:cNvPr id="26" name="Picture Placeholder 25" descr="Logo&#10;&#10;Description automatically generated">
            <a:extLst>
              <a:ext uri="{FF2B5EF4-FFF2-40B4-BE49-F238E27FC236}">
                <a16:creationId xmlns:a16="http://schemas.microsoft.com/office/drawing/2014/main" id="{A577511C-ACE2-4A5D-8EEE-F7AB95C8BA1A}"/>
              </a:ext>
            </a:extLst>
          </p:cNvPr>
          <p:cNvPicPr>
            <a:picLocks noGrp="1" noChangeAspect="1"/>
          </p:cNvPicPr>
          <p:nvPr>
            <p:ph type="pic" sz="quarter" idx="15"/>
          </p:nvPr>
        </p:nvPicPr>
        <p:blipFill>
          <a:blip r:embed="rId7" cstate="email">
            <a:extLst>
              <a:ext uri="{28A0092B-C50C-407E-A947-70E740481C1C}">
                <a14:useLocalDpi xmlns:a14="http://schemas.microsoft.com/office/drawing/2010/main" val="0"/>
              </a:ext>
            </a:extLst>
          </a:blip>
          <a:srcRect l="25000" r="25000"/>
          <a:stretch>
            <a:fillRect/>
          </a:stretch>
        </p:blipFill>
        <p:spPr>
          <a:xfrm>
            <a:off x="8878064" y="3388428"/>
            <a:ext cx="906290" cy="906750"/>
          </a:xfrm>
        </p:spPr>
      </p:pic>
      <p:pic>
        <p:nvPicPr>
          <p:cNvPr id="41" name="Picture Placeholder 40" descr="A picture containing logo&#10;&#10;Description automatically generated">
            <a:extLst>
              <a:ext uri="{FF2B5EF4-FFF2-40B4-BE49-F238E27FC236}">
                <a16:creationId xmlns:a16="http://schemas.microsoft.com/office/drawing/2014/main" id="{80DC71E7-6C79-4F7A-B55D-D52E5D20E31F}"/>
              </a:ext>
            </a:extLst>
          </p:cNvPr>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6660" r="16660"/>
          <a:stretch>
            <a:fillRect/>
          </a:stretch>
        </p:blipFill>
        <p:spPr>
          <a:xfrm>
            <a:off x="3145229" y="4387163"/>
            <a:ext cx="906463" cy="906463"/>
          </a:xfrm>
        </p:spPr>
      </p:pic>
      <p:pic>
        <p:nvPicPr>
          <p:cNvPr id="29" name="Picture Placeholder 28" descr="A picture containing text&#10;&#10;Description automatically generated">
            <a:extLst>
              <a:ext uri="{FF2B5EF4-FFF2-40B4-BE49-F238E27FC236}">
                <a16:creationId xmlns:a16="http://schemas.microsoft.com/office/drawing/2014/main" id="{23BD58C7-6DF3-4319-B285-24D716BA886E}"/>
              </a:ext>
            </a:extLst>
          </p:cNvPr>
          <p:cNvPicPr>
            <a:picLocks noGrp="1" noChangeAspect="1"/>
          </p:cNvPicPr>
          <p:nvPr>
            <p:ph type="pic" sz="quarter" idx="18"/>
          </p:nvPr>
        </p:nvPicPr>
        <p:blipFill>
          <a:blip r:embed="rId8" cstate="email">
            <a:extLst>
              <a:ext uri="{28A0092B-C50C-407E-A947-70E740481C1C}">
                <a14:useLocalDpi xmlns:a14="http://schemas.microsoft.com/office/drawing/2010/main" val="0"/>
              </a:ext>
            </a:extLst>
          </a:blip>
          <a:srcRect l="20000" r="20000"/>
          <a:stretch>
            <a:fillRect/>
          </a:stretch>
        </p:blipFill>
        <p:spPr>
          <a:xfrm>
            <a:off x="255979" y="4424469"/>
            <a:ext cx="906463" cy="906463"/>
          </a:xfrm>
        </p:spPr>
      </p:pic>
      <p:pic>
        <p:nvPicPr>
          <p:cNvPr id="45" name="Picture Placeholder 44" descr="Shape, circle&#10;&#10;Description automatically generated">
            <a:extLst>
              <a:ext uri="{FF2B5EF4-FFF2-40B4-BE49-F238E27FC236}">
                <a16:creationId xmlns:a16="http://schemas.microsoft.com/office/drawing/2014/main" id="{277D10C1-74E3-443A-96D8-CFEB63CA4A54}"/>
              </a:ext>
            </a:extLst>
          </p:cNvPr>
          <p:cNvPicPr>
            <a:picLocks noGrp="1" noChangeAspect="1"/>
          </p:cNvPicPr>
          <p:nvPr>
            <p:ph type="pic" sz="quarter" idx="19"/>
          </p:nvPr>
        </p:nvPicPr>
        <p:blipFill>
          <a:blip r:embed="rId9" cstate="email">
            <a:extLst>
              <a:ext uri="{28A0092B-C50C-407E-A947-70E740481C1C}">
                <a14:useLocalDpi xmlns:a14="http://schemas.microsoft.com/office/drawing/2010/main" val="0"/>
              </a:ext>
            </a:extLst>
          </a:blip>
          <a:srcRect l="16689" r="16689"/>
          <a:stretch>
            <a:fillRect/>
          </a:stretch>
        </p:blipFill>
        <p:spPr>
          <a:xfrm>
            <a:off x="8863404" y="4404626"/>
            <a:ext cx="905669" cy="906463"/>
          </a:xfrm>
          <a:ln>
            <a:solidFill>
              <a:schemeClr val="bg1">
                <a:lumMod val="75000"/>
              </a:schemeClr>
            </a:solidFill>
          </a:ln>
        </p:spPr>
      </p:pic>
      <p:pic>
        <p:nvPicPr>
          <p:cNvPr id="43" name="Picture Placeholder 42" descr="Shape&#10;&#10;Description automatically generated">
            <a:extLst>
              <a:ext uri="{FF2B5EF4-FFF2-40B4-BE49-F238E27FC236}">
                <a16:creationId xmlns:a16="http://schemas.microsoft.com/office/drawing/2014/main" id="{4C2DD30C-634A-46E0-999F-F1672E0405F7}"/>
              </a:ext>
            </a:extLst>
          </p:cNvPr>
          <p:cNvPicPr>
            <a:picLocks noGrp="1" noChangeAspect="1"/>
          </p:cNvPicPr>
          <p:nvPr>
            <p:ph type="pic" sz="quarter" idx="20"/>
          </p:nvPr>
        </p:nvPicPr>
        <p:blipFill>
          <a:blip r:embed="rId10" cstate="email">
            <a:extLst>
              <a:ext uri="{28A0092B-C50C-407E-A947-70E740481C1C}">
                <a14:useLocalDpi xmlns:a14="http://schemas.microsoft.com/office/drawing/2010/main" val="0"/>
              </a:ext>
            </a:extLst>
          </a:blip>
          <a:srcRect l="16718" r="16718"/>
          <a:stretch>
            <a:fillRect/>
          </a:stretch>
        </p:blipFill>
        <p:spPr>
          <a:xfrm>
            <a:off x="6044797" y="4393513"/>
            <a:ext cx="905669" cy="907256"/>
          </a:xfrm>
          <a:ln>
            <a:solidFill>
              <a:schemeClr val="bg1">
                <a:lumMod val="75000"/>
              </a:schemeClr>
            </a:solidFill>
          </a:ln>
        </p:spPr>
      </p:pic>
      <p:sp>
        <p:nvSpPr>
          <p:cNvPr id="4" name="TextBox 3">
            <a:extLst>
              <a:ext uri="{FF2B5EF4-FFF2-40B4-BE49-F238E27FC236}">
                <a16:creationId xmlns:a16="http://schemas.microsoft.com/office/drawing/2014/main" id="{A7F2BEB3-4237-494C-A7BB-DDAD8FC2F0C2}"/>
              </a:ext>
            </a:extLst>
          </p:cNvPr>
          <p:cNvSpPr txBox="1"/>
          <p:nvPr/>
        </p:nvSpPr>
        <p:spPr>
          <a:xfrm>
            <a:off x="241578" y="820373"/>
            <a:ext cx="4274214" cy="138499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Annex to Dec. A-31/3.4.1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orbel" panose="020B0503020204020204"/>
                <a:ea typeface="+mn-ea"/>
                <a:cs typeface="+mn-cs"/>
              </a:rPr>
              <a:t>Terms of reference of the Scientific Committee for the Ocean Decade Tsunami Programme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orbel" panose="020B0503020204020204"/>
                <a:ea typeface="+mn-ea"/>
                <a:cs typeface="+mn-cs"/>
              </a:rPr>
              <a:t>The Scientific Committee has an advisory role for the duration of the Ocean Decade Tsunami Programme (referred to as the programme).</a:t>
            </a:r>
          </a:p>
        </p:txBody>
      </p:sp>
      <p:sp>
        <p:nvSpPr>
          <p:cNvPr id="54" name="TextBox 53">
            <a:extLst>
              <a:ext uri="{FF2B5EF4-FFF2-40B4-BE49-F238E27FC236}">
                <a16:creationId xmlns:a16="http://schemas.microsoft.com/office/drawing/2014/main" id="{2EE24122-04C3-4170-8620-3B060E2CCE1F}"/>
              </a:ext>
            </a:extLst>
          </p:cNvPr>
          <p:cNvSpPr txBox="1"/>
          <p:nvPr/>
        </p:nvSpPr>
        <p:spPr>
          <a:xfrm>
            <a:off x="8202339" y="784205"/>
            <a:ext cx="3782346" cy="243143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orbel" panose="020B0503020204020204"/>
                <a:ea typeface="+mn-ea"/>
                <a:cs typeface="+mn-cs"/>
              </a:rPr>
              <a:t>Annex to Dec. A-31/3.4.1 (cont.)</a:t>
            </a:r>
          </a:p>
          <a:p>
            <a:pPr lvl="0">
              <a:defRPr/>
            </a:pPr>
            <a:r>
              <a:rPr lang="en-US" altLang="ja-JP" sz="1400" dirty="0">
                <a:latin typeface="Corbel" panose="020B0503020204020204"/>
              </a:rPr>
              <a:t>Membership:</a:t>
            </a:r>
          </a:p>
          <a:p>
            <a:pPr lvl="0">
              <a:defRPr/>
            </a:pPr>
            <a:r>
              <a:rPr lang="en-US" altLang="ja-JP" sz="1400" dirty="0">
                <a:latin typeface="Corbel" panose="020B0503020204020204"/>
              </a:rPr>
              <a:t>• Four (4) members nominated by the each of the TOWS-</a:t>
            </a:r>
            <a:r>
              <a:rPr lang="en-US" altLang="ja-JP" sz="1400" dirty="0" err="1">
                <a:latin typeface="Corbel" panose="020B0503020204020204"/>
              </a:rPr>
              <a:t>WG</a:t>
            </a:r>
            <a:r>
              <a:rPr lang="en-US" altLang="ja-JP" sz="1400" dirty="0">
                <a:latin typeface="Corbel" panose="020B0503020204020204"/>
              </a:rPr>
              <a:t> Task Teams;</a:t>
            </a:r>
          </a:p>
          <a:p>
            <a:pPr lvl="0">
              <a:defRPr/>
            </a:pPr>
            <a:r>
              <a:rPr lang="en-US" altLang="ja-JP" sz="1400" dirty="0">
                <a:latin typeface="Corbel" panose="020B0503020204020204"/>
              </a:rPr>
              <a:t>• Three (3) members nominated by the TOWS-</a:t>
            </a:r>
            <a:r>
              <a:rPr lang="en-US" altLang="ja-JP" sz="1400" dirty="0" err="1">
                <a:latin typeface="Corbel" panose="020B0503020204020204"/>
              </a:rPr>
              <a:t>WG</a:t>
            </a:r>
            <a:r>
              <a:rPr lang="en-US" altLang="ja-JP" sz="1400" dirty="0">
                <a:latin typeface="Corbel" panose="020B0503020204020204"/>
              </a:rPr>
              <a:t> on the basis of their scientific expertise;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 All members will serve for a period of two years and would be eligible for renewal once.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orbel" panose="020B0503020204020204"/>
                <a:ea typeface="+mn-ea"/>
                <a:cs typeface="+mn-cs"/>
              </a:rPr>
              <a:t>• In selecting Expert Members, due consideration will be given to geographic, generational and gender balance.</a:t>
            </a:r>
            <a:endParaRPr kumimoji="0" lang="fr-FR" sz="1400" b="0" i="0" u="none" strike="noStrike" kern="1200" cap="none" spc="0" normalizeH="0" baseline="0" noProof="0" dirty="0">
              <a:ln>
                <a:noFill/>
              </a:ln>
              <a:effectLst/>
              <a:uLnTx/>
              <a:uFillTx/>
              <a:latin typeface="Corbel" panose="020B0503020204020204"/>
              <a:ea typeface="+mn-ea"/>
              <a:cs typeface="+mn-cs"/>
            </a:endParaRPr>
          </a:p>
        </p:txBody>
      </p:sp>
      <p:sp>
        <p:nvSpPr>
          <p:cNvPr id="8" name="Title 1">
            <a:extLst>
              <a:ext uri="{FF2B5EF4-FFF2-40B4-BE49-F238E27FC236}">
                <a16:creationId xmlns:a16="http://schemas.microsoft.com/office/drawing/2014/main" id="{ABE73AA7-5FC7-0818-8599-5C0C1C3855D3}"/>
              </a:ext>
            </a:extLst>
          </p:cNvPr>
          <p:cNvSpPr txBox="1">
            <a:spLocks/>
          </p:cNvSpPr>
          <p:nvPr/>
        </p:nvSpPr>
        <p:spPr>
          <a:xfrm>
            <a:off x="0" y="209185"/>
            <a:ext cx="12192000" cy="916230"/>
          </a:xfrm>
          <a:prstGeom prst="rect">
            <a:avLst/>
          </a:prstGeom>
        </p:spPr>
        <p:txBody>
          <a:bodyP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Gill Sans Nova" panose="020B0602020104020203" pitchFamily="34" charset="0"/>
                <a:ea typeface="+mj-ea"/>
                <a:cs typeface="+mj-cs"/>
              </a:rPr>
              <a:t>UN Ocean Decade Tsunami Programme Scientific Committee</a:t>
            </a:r>
            <a:br>
              <a:rPr kumimoji="0" lang="en-US" sz="3200" b="1" i="0" u="none" strike="noStrike" kern="1200" cap="none" spc="0" normalizeH="0" baseline="0" noProof="0" dirty="0">
                <a:ln>
                  <a:noFill/>
                </a:ln>
                <a:solidFill>
                  <a:srgbClr val="002060"/>
                </a:solidFill>
                <a:effectLst/>
                <a:uLnTx/>
                <a:uFillTx/>
                <a:latin typeface="Gill Sans Nova" panose="020B0602020104020203" pitchFamily="34" charset="0"/>
                <a:ea typeface="+mj-ea"/>
                <a:cs typeface="+mj-cs"/>
              </a:rPr>
            </a:br>
            <a:r>
              <a:rPr kumimoji="0" lang="en-US" sz="3200" b="1" i="0" u="none" strike="noStrike" kern="1200" cap="none" spc="0" normalizeH="0" baseline="0" noProof="0" dirty="0">
                <a:ln>
                  <a:noFill/>
                </a:ln>
                <a:solidFill>
                  <a:srgbClr val="002060"/>
                </a:solidFill>
                <a:effectLst/>
                <a:uLnTx/>
                <a:uFillTx/>
                <a:latin typeface="Gill Sans Nova" panose="020B0602020104020203" pitchFamily="34" charset="0"/>
                <a:ea typeface="+mj-ea"/>
                <a:cs typeface="+mj-cs"/>
              </a:rPr>
              <a:t>2024-2025</a:t>
            </a:r>
          </a:p>
        </p:txBody>
      </p:sp>
      <p:sp>
        <p:nvSpPr>
          <p:cNvPr id="2" name="テキスト ボックス 1">
            <a:extLst>
              <a:ext uri="{FF2B5EF4-FFF2-40B4-BE49-F238E27FC236}">
                <a16:creationId xmlns:a16="http://schemas.microsoft.com/office/drawing/2014/main" id="{C9FF2399-31E4-E713-7305-D486163C32D0}"/>
              </a:ext>
            </a:extLst>
          </p:cNvPr>
          <p:cNvSpPr txBox="1"/>
          <p:nvPr/>
        </p:nvSpPr>
        <p:spPr>
          <a:xfrm>
            <a:off x="11685664" y="6488668"/>
            <a:ext cx="489224" cy="369332"/>
          </a:xfrm>
          <a:prstGeom prst="rect">
            <a:avLst/>
          </a:prstGeom>
          <a:noFill/>
        </p:spPr>
        <p:txBody>
          <a:bodyPr wrap="square" rtlCol="0">
            <a:spAutoFit/>
          </a:bodyPr>
          <a:lstStyle/>
          <a:p>
            <a:pPr algn="r"/>
            <a:r>
              <a:rPr kumimoji="1" lang="en-US" altLang="ja-JP" dirty="0"/>
              <a:t>9</a:t>
            </a:r>
            <a:endParaRPr kumimoji="1" lang="ja-JP" altLang="en-US" dirty="0"/>
          </a:p>
        </p:txBody>
      </p:sp>
    </p:spTree>
    <p:extLst>
      <p:ext uri="{BB962C8B-B14F-4D97-AF65-F5344CB8AC3E}">
        <p14:creationId xmlns:p14="http://schemas.microsoft.com/office/powerpoint/2010/main" val="2499211612"/>
      </p:ext>
    </p:extLst>
  </p:cSld>
  <p:clrMapOvr>
    <a:masterClrMapping/>
  </p:clrMapOvr>
</p:sld>
</file>

<file path=ppt/theme/theme1.xml><?xml version="1.0" encoding="utf-8"?>
<a:theme xmlns:a="http://schemas.openxmlformats.org/drawingml/2006/main" name="レトロスペク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2168</Words>
  <Application>Microsoft Office PowerPoint</Application>
  <PresentationFormat>ワイド画面</PresentationFormat>
  <Paragraphs>194</Paragraphs>
  <Slides>17</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Arial</vt:lpstr>
      <vt:lpstr>Calibri</vt:lpstr>
      <vt:lpstr>Calibri Light</vt:lpstr>
      <vt:lpstr>Corbel</vt:lpstr>
      <vt:lpstr>Gill Sans MT</vt:lpstr>
      <vt:lpstr>Gill Sans Nova</vt:lpstr>
      <vt:lpstr>Helvetica</vt:lpstr>
      <vt:lpstr>Lato Light</vt:lpstr>
      <vt:lpstr>Poppins</vt:lpstr>
      <vt:lpstr>Wingdings</vt:lpstr>
      <vt:lpstr>レトロスペクト</vt:lpstr>
      <vt:lpstr>Ocean Decade Tsunami Programme  Research, Development &amp; Implementation Plan </vt:lpstr>
      <vt:lpstr>PowerPoint プレゼンテーション</vt:lpstr>
      <vt:lpstr>Progress in the development of the UN Decade of Oceans Tsunami Plan</vt:lpstr>
      <vt:lpstr>“Research, Development and Implementation Plan for the Ocean Decade Tsunami Programme” has endorsed in June 2023</vt:lpstr>
      <vt:lpstr>Objectives of ODTP-RDIP</vt:lpstr>
      <vt:lpstr>Key Elements of ODTP-RDIP</vt:lpstr>
      <vt:lpstr>UN Ocean Decade Tsunami Programme  Scientific Committee  Terms of References (ToRs) (Rev IOC EC-55)</vt:lpstr>
      <vt:lpstr>UN Ocean Decade Tsunami Programme  Scientific Committee  Terms of References (ToRs) (Rev IOC EC-55) (cont.)</vt:lpstr>
      <vt:lpstr>PowerPoint プレゼンテーション</vt:lpstr>
      <vt:lpstr>Governance of ODTP-RDIP excerpt from “Research, Development and Implementation Plan for the Ocean Decade Tsunami Programme” (UNESCO/IOC, 2023)</vt:lpstr>
      <vt:lpstr>UN Ocean Decade Initiatives and relationship with ODTP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2024-03-26T07:12:31Z</dcterms:created>
  <dcterms:modified xsi:type="dcterms:W3CDTF">2024-03-26T08:33:23Z</dcterms:modified>
</cp:coreProperties>
</file>