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21384000" cx="15120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Montserrat Medium"/>
      <p:regular r:id="rId11"/>
      <p:bold r:id="rId12"/>
      <p:italic r:id="rId13"/>
      <p:bold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735">
          <p15:clr>
            <a:srgbClr val="A4A3A4"/>
          </p15:clr>
        </p15:guide>
        <p15:guide id="2" pos="47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735" orient="horz"/>
        <p:guide pos="476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Medium-regular.fntdata"/><Relationship Id="rId10" Type="http://schemas.openxmlformats.org/officeDocument/2006/relationships/font" Target="fonts/Montserrat-boldItalic.fntdata"/><Relationship Id="rId13" Type="http://schemas.openxmlformats.org/officeDocument/2006/relationships/font" Target="fonts/MontserratMedium-italic.fntdata"/><Relationship Id="rId12" Type="http://schemas.openxmlformats.org/officeDocument/2006/relationships/font" Target="fonts/MontserratMedium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MontserratMedium-bold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HelveticaNeue-boldItalic.fntdata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15423" y="3095556"/>
            <a:ext cx="14089200" cy="8533500"/>
          </a:xfrm>
          <a:prstGeom prst="rect">
            <a:avLst/>
          </a:prstGeom>
        </p:spPr>
        <p:txBody>
          <a:bodyPr anchorCtr="0" anchor="b" bIns="227475" lIns="227475" spcFirstLastPara="1" rIns="227475" wrap="square" tIns="2274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15409" y="11782819"/>
            <a:ext cx="14089200" cy="32952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15409" y="4598693"/>
            <a:ext cx="14089200" cy="8163300"/>
          </a:xfrm>
          <a:prstGeom prst="rect">
            <a:avLst/>
          </a:prstGeom>
        </p:spPr>
        <p:txBody>
          <a:bodyPr anchorCtr="0" anchor="b" bIns="227475" lIns="227475" spcFirstLastPara="1" rIns="227475" wrap="square" tIns="2274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15409" y="13105313"/>
            <a:ext cx="14089200" cy="54081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15409" y="8942117"/>
            <a:ext cx="14089200" cy="34998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15409" y="1850183"/>
            <a:ext cx="14089200" cy="23811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15409" y="4791392"/>
            <a:ext cx="14089200" cy="142035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15409" y="1850183"/>
            <a:ext cx="14089200" cy="23811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15409" y="4791392"/>
            <a:ext cx="6614100" cy="142035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990583" y="4791392"/>
            <a:ext cx="6614100" cy="142035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15409" y="1850183"/>
            <a:ext cx="14089200" cy="23811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15409" y="2309896"/>
            <a:ext cx="4643100" cy="3141900"/>
          </a:xfrm>
          <a:prstGeom prst="rect">
            <a:avLst/>
          </a:prstGeom>
        </p:spPr>
        <p:txBody>
          <a:bodyPr anchorCtr="0" anchor="b" bIns="227475" lIns="227475" spcFirstLastPara="1" rIns="227475" wrap="square" tIns="2274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15409" y="5777235"/>
            <a:ext cx="4643100" cy="132183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10650" y="1871490"/>
            <a:ext cx="10529400" cy="170073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1pPr>
            <a:lvl2pPr lvl="1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2pPr>
            <a:lvl3pPr lvl="2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3pPr>
            <a:lvl4pPr lvl="3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4pPr>
            <a:lvl5pPr lvl="4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5pPr>
            <a:lvl6pPr lvl="5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6pPr>
            <a:lvl7pPr lvl="6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7pPr>
            <a:lvl8pPr lvl="7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8pPr>
            <a:lvl9pPr lvl="8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520"/>
            <a:ext cx="7560000" cy="2138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475" lIns="227475" spcFirstLastPara="1" rIns="227475" wrap="square" tIns="2274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39016" y="5126901"/>
            <a:ext cx="6688800" cy="6162600"/>
          </a:xfrm>
          <a:prstGeom prst="rect">
            <a:avLst/>
          </a:prstGeom>
        </p:spPr>
        <p:txBody>
          <a:bodyPr anchorCtr="0" anchor="b" bIns="227475" lIns="227475" spcFirstLastPara="1" rIns="227475" wrap="square" tIns="2274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39016" y="11653729"/>
            <a:ext cx="6688800" cy="5134800"/>
          </a:xfrm>
          <a:prstGeom prst="rect">
            <a:avLst/>
          </a:prstGeom>
        </p:spPr>
        <p:txBody>
          <a:bodyPr anchorCtr="0" anchor="t" bIns="227475" lIns="227475" spcFirstLastPara="1" rIns="227475" wrap="square" tIns="2274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167677" y="3010328"/>
            <a:ext cx="6344700" cy="153624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15409" y="17588532"/>
            <a:ext cx="9919200" cy="25158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5409" y="1850183"/>
            <a:ext cx="14089200" cy="23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475" lIns="227475" spcFirstLastPara="1" rIns="227475" wrap="square" tIns="2274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5409" y="4791392"/>
            <a:ext cx="14089200" cy="142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475" lIns="227475" spcFirstLastPara="1" rIns="227475" wrap="square" tIns="227475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009576" y="19387232"/>
            <a:ext cx="907200" cy="163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475" lIns="227475" spcFirstLastPara="1" rIns="227475" wrap="square" tIns="227475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1Tamaryn.Morris@weathersa.co.za" TargetMode="External"/><Relationship Id="rId4" Type="http://schemas.openxmlformats.org/officeDocument/2006/relationships/hyperlink" Target="mailto:2ann-christine.zinkann@noaa.gov" TargetMode="External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53825" y="1448725"/>
            <a:ext cx="15261600" cy="2754000"/>
          </a:xfrm>
          <a:prstGeom prst="rect">
            <a:avLst/>
          </a:prstGeom>
          <a:solidFill>
            <a:srgbClr val="18459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3841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rgbClr val="F38417"/>
                </a:solidFill>
                <a:latin typeface="Montserrat"/>
                <a:ea typeface="Montserrat"/>
                <a:cs typeface="Montserrat"/>
                <a:sym typeface="Montserrat"/>
              </a:rPr>
              <a:t>Network Title</a:t>
            </a:r>
            <a:endParaRPr b="1" sz="4000">
              <a:solidFill>
                <a:srgbClr val="F3841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457200" lvl="0" marL="457200" rtl="0" algn="ctr">
              <a:spcBef>
                <a:spcPts val="1000"/>
              </a:spcBef>
              <a:spcAft>
                <a:spcPts val="0"/>
              </a:spcAft>
              <a:buClr>
                <a:srgbClr val="F38417"/>
              </a:buClr>
              <a:buSzPts val="3600"/>
              <a:buFont typeface="Montserrat"/>
              <a:buChar char="-"/>
            </a:pPr>
            <a:r>
              <a:rPr lang="en-GB" sz="3600">
                <a:solidFill>
                  <a:srgbClr val="F38417"/>
                </a:solidFill>
                <a:latin typeface="Montserrat"/>
                <a:ea typeface="Montserrat"/>
                <a:cs typeface="Montserrat"/>
                <a:sym typeface="Montserrat"/>
              </a:rPr>
              <a:t>Subtitle -</a:t>
            </a:r>
            <a:endParaRPr sz="3600">
              <a:solidFill>
                <a:srgbClr val="F3841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Name </a:t>
            </a:r>
            <a:r>
              <a:rPr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(email</a:t>
            </a:r>
            <a:r>
              <a:rPr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)</a:t>
            </a:r>
            <a:r>
              <a:rPr b="1" baseline="30000"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1</a:t>
            </a:r>
            <a:r>
              <a:rPr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;</a:t>
            </a:r>
            <a:r>
              <a:rPr b="1"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Name</a:t>
            </a:r>
            <a:r>
              <a:rPr b="1" baseline="30000"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="1"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(email</a:t>
            </a:r>
            <a:r>
              <a:rPr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)</a:t>
            </a:r>
            <a:endParaRPr sz="16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en-GB" sz="1600" u="sng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</a:t>
            </a:r>
            <a:r>
              <a:rPr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Affiliation</a:t>
            </a:r>
            <a:r>
              <a:rPr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   |    </a:t>
            </a:r>
            <a:r>
              <a:rPr baseline="30000" lang="en-GB" sz="1600" u="sng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2</a:t>
            </a:r>
            <a:r>
              <a:rPr lang="en-GB" sz="16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Affiliation</a:t>
            </a:r>
            <a:endParaRPr sz="16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-10350" y="20939500"/>
            <a:ext cx="14750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1F386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References: </a:t>
            </a:r>
            <a:endParaRPr sz="1200">
              <a:solidFill>
                <a:srgbClr val="1F386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1F386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3067075" y="219275"/>
            <a:ext cx="1816800" cy="9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3100">
                <a:solidFill>
                  <a:schemeClr val="dk2"/>
                </a:solidFill>
              </a:rPr>
              <a:t>Network LOGO</a:t>
            </a:r>
            <a:endParaRPr i="1" sz="3100">
              <a:solidFill>
                <a:schemeClr val="dk2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5">
            <a:alphaModFix/>
          </a:blip>
          <a:srcRect b="37311" l="0" r="0" t="0"/>
          <a:stretch/>
        </p:blipFill>
        <p:spPr>
          <a:xfrm>
            <a:off x="243925" y="260525"/>
            <a:ext cx="2591201" cy="9132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3711613" y="415425"/>
            <a:ext cx="7730700" cy="584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1F386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Observations </a:t>
            </a:r>
            <a:r>
              <a:rPr lang="en-GB" sz="3200">
                <a:solidFill>
                  <a:srgbClr val="1F386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Coordination</a:t>
            </a:r>
            <a:r>
              <a:rPr lang="en-GB" sz="3200">
                <a:solidFill>
                  <a:srgbClr val="1F386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Group (OCG)</a:t>
            </a:r>
            <a:endParaRPr sz="3200">
              <a:solidFill>
                <a:srgbClr val="1F3864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69175" y="4514300"/>
            <a:ext cx="14324700" cy="5505300"/>
          </a:xfrm>
          <a:prstGeom prst="rect">
            <a:avLst/>
          </a:prstGeom>
          <a:noFill/>
          <a:ln cap="flat" cmpd="sng" w="9525">
            <a:solidFill>
              <a:srgbClr val="CFE2F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22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Please include the following </a:t>
            </a:r>
            <a:r>
              <a:rPr b="1" lang="en-GB" sz="22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information</a:t>
            </a:r>
            <a:r>
              <a:rPr b="1" lang="en-GB" sz="22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:</a:t>
            </a:r>
            <a:endParaRPr b="1" sz="22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Montserrat"/>
              <a:buChar char="-"/>
            </a:pP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Status map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Montserrat"/>
              <a:buChar char="-"/>
            </a:pP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Future Plans and Opportunities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Montserrat"/>
              <a:buChar char="-"/>
            </a:pP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Challenges and Concerns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Montserrat"/>
              <a:buChar char="-"/>
            </a:pP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What are your links to the Ocean Decade? (List programs etc. you are involved in)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Montserrat"/>
              <a:buChar char="-"/>
            </a:pP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Plus highlight other elements that you want to share or discuss with OCG - for example new technology, capacity development, data….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GB" sz="22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Questions</a:t>
            </a: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 - Please reserve space on the poster to respond to and ask questions to be discussed at the poster session or in the networks session: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Montserrat"/>
              <a:buChar char="-"/>
            </a:pP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Requirements: Are you utilizing / are responsive to any requirements from e.g., GCOS? If yes, how?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Montserrat"/>
              <a:buChar char="-"/>
            </a:pP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Data: What are your data access URLs? How are you exchanging metadata with OceanOPS?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Montserrat"/>
              <a:buChar char="-"/>
            </a:pP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Questions for other </a:t>
            </a: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networks, networks specific questions for discussion at the session, and highlight cross OCG questions for discussion next day session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7944625" y="11644551"/>
            <a:ext cx="6977700" cy="4884600"/>
          </a:xfrm>
          <a:prstGeom prst="rect">
            <a:avLst/>
          </a:prstGeom>
          <a:solidFill>
            <a:srgbClr val="FFFFFF">
              <a:alpha val="69050"/>
            </a:srgbClr>
          </a:solidFill>
          <a:ln cap="flat" cmpd="sng" w="9525">
            <a:solidFill>
              <a:srgbClr val="CFE2F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22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Text/Picture</a:t>
            </a:r>
            <a:endParaRPr b="1" sz="22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Text</a:t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45375" y="11644551"/>
            <a:ext cx="6977700" cy="2703900"/>
          </a:xfrm>
          <a:prstGeom prst="rect">
            <a:avLst/>
          </a:prstGeom>
          <a:solidFill>
            <a:srgbClr val="FFFFFF">
              <a:alpha val="69050"/>
            </a:srgbClr>
          </a:solidFill>
          <a:ln cap="flat" cmpd="sng" w="9525">
            <a:solidFill>
              <a:srgbClr val="CFE2F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22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Text/Picture</a:t>
            </a:r>
            <a:endParaRPr b="1" sz="22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445375" y="14988773"/>
            <a:ext cx="6977700" cy="1539300"/>
          </a:xfrm>
          <a:prstGeom prst="rect">
            <a:avLst/>
          </a:prstGeom>
          <a:solidFill>
            <a:srgbClr val="FFFFFF">
              <a:alpha val="69050"/>
            </a:srgbClr>
          </a:solidFill>
          <a:ln cap="flat" cmpd="sng" w="9525">
            <a:solidFill>
              <a:srgbClr val="CFE2F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22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Text/</a:t>
            </a:r>
            <a:r>
              <a:rPr b="1" lang="en-GB" sz="22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Picture</a:t>
            </a:r>
            <a:endParaRPr b="1" sz="22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2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2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2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45375" y="17027175"/>
            <a:ext cx="14526000" cy="913200"/>
          </a:xfrm>
          <a:prstGeom prst="rect">
            <a:avLst/>
          </a:prstGeom>
          <a:solidFill>
            <a:srgbClr val="FFFFFF">
              <a:alpha val="69050"/>
            </a:srgbClr>
          </a:solidFill>
          <a:ln cap="flat" cmpd="sng" w="9525">
            <a:solidFill>
              <a:srgbClr val="CFE2F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20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More…</a:t>
            </a:r>
            <a:endParaRPr sz="1600">
              <a:solidFill>
                <a:srgbClr val="1F3864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900">
                <a:solidFill>
                  <a:srgbClr val="1F3864"/>
                </a:solidFill>
                <a:latin typeface="Montserrat"/>
                <a:ea typeface="Montserrat"/>
                <a:cs typeface="Montserrat"/>
                <a:sym typeface="Montserrat"/>
              </a:rPr>
              <a:t>Text</a:t>
            </a:r>
            <a:endParaRPr sz="1900">
              <a:solidFill>
                <a:srgbClr val="1F386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