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sldIdLst>
    <p:sldId id="327" r:id="rId3"/>
    <p:sldId id="32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7"/>
    <p:restoredTop sz="96208"/>
  </p:normalViewPr>
  <p:slideViewPr>
    <p:cSldViewPr snapToGrid="0">
      <p:cViewPr varScale="1">
        <p:scale>
          <a:sx n="119" d="100"/>
          <a:sy n="119" d="100"/>
        </p:scale>
        <p:origin x="31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-9850" t="-943" r="-1"/>
          <a:stretch/>
        </p:blipFill>
        <p:spPr>
          <a:xfrm>
            <a:off x="7417942" y="1560444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7944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6791" r="23338" b="13839"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37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9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67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73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0353" r="5606" b="36489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264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8" r="47703" b="5212"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955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351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9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944D29-6140-48A5-91EC-CC5A8B1D06D4}"/>
              </a:ext>
            </a:extLst>
          </p:cNvPr>
          <p:cNvSpPr txBox="1"/>
          <p:nvPr/>
        </p:nvSpPr>
        <p:spPr>
          <a:xfrm>
            <a:off x="1236196" y="1425786"/>
            <a:ext cx="9386675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IOC Group of Experts on Capacity Development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1928B-DF53-1EE1-EC89-F00F66D1FF8D}"/>
              </a:ext>
            </a:extLst>
          </p:cNvPr>
          <p:cNvSpPr txBox="1"/>
          <p:nvPr/>
        </p:nvSpPr>
        <p:spPr>
          <a:xfrm>
            <a:off x="1044122" y="5137269"/>
            <a:ext cx="10103753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27-29 February 2024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597DF-EA0F-910A-68ED-E728D5B977AE}"/>
              </a:ext>
            </a:extLst>
          </p:cNvPr>
          <p:cNvSpPr txBox="1"/>
          <p:nvPr/>
        </p:nvSpPr>
        <p:spPr>
          <a:xfrm>
            <a:off x="1044123" y="3093574"/>
            <a:ext cx="10103753" cy="186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Agenda 7 Workplan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23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Roboto"/>
            </a:endParaRP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Alan Evans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CA34E-80C8-8F3F-88C7-7519A473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338" y="0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11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EFE7E-419A-598F-BADB-00379156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469" y="-284546"/>
            <a:ext cx="2024743" cy="2024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944D29-6140-48A5-91EC-CC5A8B1D06D4}"/>
              </a:ext>
            </a:extLst>
          </p:cNvPr>
          <p:cNvSpPr txBox="1"/>
          <p:nvPr/>
        </p:nvSpPr>
        <p:spPr>
          <a:xfrm>
            <a:off x="423373" y="291105"/>
            <a:ext cx="6205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PROPOSED WORKPLAN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290C2-8D01-FF05-9709-37B5286E9B0B}"/>
              </a:ext>
            </a:extLst>
          </p:cNvPr>
          <p:cNvSpPr txBox="1"/>
          <p:nvPr/>
        </p:nvSpPr>
        <p:spPr>
          <a:xfrm>
            <a:off x="1177159" y="1555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4D2168-BAFC-3544-F3F9-3DB051A3D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38024"/>
              </p:ext>
            </p:extLst>
          </p:nvPr>
        </p:nvGraphicFramePr>
        <p:xfrm>
          <a:off x="423372" y="1030098"/>
          <a:ext cx="11603839" cy="5612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783">
                  <a:extLst>
                    <a:ext uri="{9D8B030D-6E8A-4147-A177-3AD203B41FA5}">
                      <a16:colId xmlns:a16="http://schemas.microsoft.com/office/drawing/2014/main" val="2108497910"/>
                    </a:ext>
                  </a:extLst>
                </a:gridCol>
                <a:gridCol w="3376518">
                  <a:extLst>
                    <a:ext uri="{9D8B030D-6E8A-4147-A177-3AD203B41FA5}">
                      <a16:colId xmlns:a16="http://schemas.microsoft.com/office/drawing/2014/main" val="2204045017"/>
                    </a:ext>
                  </a:extLst>
                </a:gridCol>
                <a:gridCol w="2505538">
                  <a:extLst>
                    <a:ext uri="{9D8B030D-6E8A-4147-A177-3AD203B41FA5}">
                      <a16:colId xmlns:a16="http://schemas.microsoft.com/office/drawing/2014/main" val="367358070"/>
                    </a:ext>
                  </a:extLst>
                </a:gridCol>
              </a:tblGrid>
              <a:tr h="23900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TASKS</a:t>
                      </a:r>
                      <a:endParaRPr lang="en-PH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Assigned Roles/Contributors</a:t>
                      </a:r>
                      <a:endParaRPr lang="en-PH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Timeline</a:t>
                      </a:r>
                      <a:endParaRPr lang="en-PH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785561997"/>
                  </a:ext>
                </a:extLst>
              </a:tr>
              <a:tr h="239009">
                <a:tc gridSpan="3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 discussed under agenda item 2.2, the following tasks relating to the Ocean CD-Hub:</a:t>
                      </a:r>
                      <a:endParaRPr lang="en-PH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80159"/>
                  </a:ext>
                </a:extLst>
              </a:tr>
              <a:tr h="42046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Organize and conduct regional webinar series as part of outreach and promotion of the new IOC CD Strategy 2023-2030 and the utilization of the Ocean CD-Hub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PH" sz="1200">
                          <a:effectLst/>
                        </a:rPr>
                        <a:t>RSB Secretariats and CD Secretariat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1200" dirty="0">
                          <a:effectLst/>
                        </a:rPr>
                        <a:t> </a:t>
                      </a:r>
                      <a:endParaRPr lang="en-PH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4266550760"/>
                  </a:ext>
                </a:extLst>
              </a:tr>
              <a:tr h="42046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Contribute entries to the Ocean CD-Hub by submitting details of related CD initiatives of their organizations/countries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PH" sz="1200" dirty="0">
                          <a:effectLst/>
                        </a:rPr>
                        <a:t>GE-CD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1200" dirty="0">
                          <a:effectLst/>
                        </a:rPr>
                        <a:t> </a:t>
                      </a:r>
                      <a:endParaRPr lang="en-PH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2268810093"/>
                  </a:ext>
                </a:extLst>
              </a:tr>
              <a:tr h="239009">
                <a:tc gridSpan="3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 discussed under agenda item 2.3, the following tasks relating to the 4</a:t>
                      </a:r>
                      <a:r>
                        <a:rPr lang="en-US" sz="12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</a:rPr>
                        <a:t> CD needs assessment survey:</a:t>
                      </a:r>
                      <a:endParaRPr lang="en-PH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2860"/>
                  </a:ext>
                </a:extLst>
              </a:tr>
              <a:tr h="23900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Draft the design and methodology and development of survey questionnaires</a:t>
                      </a:r>
                      <a:endParaRPr lang="en-PH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 Secretariat/RSB Secretariats </a:t>
                      </a:r>
                      <a:endParaRPr lang="en-PH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March – April 2024</a:t>
                      </a:r>
                      <a:endParaRPr lang="en-PH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366921426"/>
                  </a:ext>
                </a:extLst>
              </a:tr>
              <a:tr h="23900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Identification of targeted key stakeholder respondents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RSB Secretariats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March – April 2024</a:t>
                      </a:r>
                      <a:endParaRPr lang="en-PH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2929509022"/>
                  </a:ext>
                </a:extLst>
              </a:tr>
              <a:tr h="23900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Review and approve the survey </a:t>
                      </a:r>
                      <a:endParaRPr lang="en-PH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GE-CD</a:t>
                      </a:r>
                      <a:endParaRPr lang="en-PH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June 2024</a:t>
                      </a:r>
                      <a:endParaRPr lang="en-PH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353587500"/>
                  </a:ext>
                </a:extLst>
              </a:tr>
              <a:tr h="42046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Conduct of the survey</a:t>
                      </a:r>
                      <a:endParaRPr lang="en-PH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 Secretariat (CL) and RSB Secretariats</a:t>
                      </a:r>
                      <a:endParaRPr lang="en-PH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June – July 2024</a:t>
                      </a:r>
                      <a:endParaRPr lang="en-PH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3113297174"/>
                  </a:ext>
                </a:extLst>
              </a:tr>
              <a:tr h="42046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Analysis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 Secretariat (overall); RSB Secretariats (regional)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August – September 2024</a:t>
                      </a:r>
                      <a:endParaRPr lang="en-PH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3305097277"/>
                  </a:ext>
                </a:extLst>
              </a:tr>
              <a:tr h="23900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Report to the GE-CD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 Secretariat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October 2024</a:t>
                      </a:r>
                      <a:endParaRPr lang="en-PH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1124276583"/>
                  </a:ext>
                </a:extLst>
              </a:tr>
              <a:tr h="239009">
                <a:tc gridSpan="3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 discussed under agenda 3.1 – 3.3, the following tasks relating to instructions by the IOC-XXXII Assembly:</a:t>
                      </a:r>
                      <a:endParaRPr lang="en-PH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378868"/>
                  </a:ext>
                </a:extLst>
              </a:tr>
              <a:tr h="23900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Revised GE-CD </a:t>
                      </a:r>
                      <a:r>
                        <a:rPr lang="en-US" sz="12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ToRs</a:t>
                      </a: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approved by the EC, call for GE-CD membership renewal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 Secretariat (CL)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June 2024</a:t>
                      </a:r>
                      <a:endParaRPr lang="en-PH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1971758362"/>
                  </a:ext>
                </a:extLst>
              </a:tr>
              <a:tr h="239009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New GE-CD membership inaugurated, WG on Implementation Plan established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New GE-CD (WG on Implementation Plan)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elvetica Neue" panose="02000503000000020004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September 2024</a:t>
                      </a:r>
                      <a:endParaRPr lang="en-PH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2501754957"/>
                  </a:ext>
                </a:extLst>
              </a:tr>
              <a:tr h="239009">
                <a:tc>
                  <a:txBody>
                    <a:bodyPr/>
                    <a:lstStyle/>
                    <a:p>
                      <a:pPr marL="478155" marR="0" lvl="0" indent="0" algn="just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Draft CD workplans presented to GE-CD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marL="478155" marR="0" lvl="0" indent="0" algn="just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200" dirty="0">
                          <a:effectLst/>
                        </a:rPr>
                        <a:t>RSB Secretariats &amp; Global </a:t>
                      </a:r>
                      <a:r>
                        <a:rPr lang="en-PH" sz="1200" dirty="0" err="1">
                          <a:effectLst/>
                        </a:rPr>
                        <a:t>programmes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PH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elvetica Neue" panose="02000503000000020004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September 2024</a:t>
                      </a: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2907907046"/>
                  </a:ext>
                </a:extLst>
              </a:tr>
              <a:tr h="239009">
                <a:tc>
                  <a:txBody>
                    <a:bodyPr/>
                    <a:lstStyle/>
                    <a:p>
                      <a:pPr marL="478155" marR="0" lvl="0" indent="0" algn="just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Working Group to start on drafting implementation plan</a:t>
                      </a:r>
                      <a:endParaRPr lang="en-PH" sz="1200" b="0" u="none" strike="noStrike" kern="0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marL="478155" marR="0" lvl="0" indent="0" algn="just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200" b="0" u="none" strike="noStrike" kern="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GE-CD Working Group</a:t>
                      </a: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marL="0" marR="0" lvl="0" indent="0" algn="just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October – December 2024</a:t>
                      </a:r>
                      <a:endParaRPr lang="en-PH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1641575444"/>
                  </a:ext>
                </a:extLst>
              </a:tr>
              <a:tr h="239009">
                <a:tc>
                  <a:txBody>
                    <a:bodyPr/>
                    <a:lstStyle/>
                    <a:p>
                      <a:pPr marL="478155" marR="0" lvl="0" indent="0" algn="just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Review and submission of implementation plan</a:t>
                      </a:r>
                      <a:endParaRPr lang="en-PH" sz="1200" b="0" u="none" strike="noStrike" kern="0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marL="478155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200" dirty="0">
                          <a:effectLst/>
                        </a:rPr>
                        <a:t>GE-CD </a:t>
                      </a:r>
                      <a:endParaRPr lang="en-PH" sz="1200" b="0" u="none" strike="noStrike" kern="0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2025</a:t>
                      </a:r>
                      <a:endParaRPr lang="en-PH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1590380511"/>
                  </a:ext>
                </a:extLst>
              </a:tr>
              <a:tr h="783391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</a:t>
                      </a:r>
                      <a:r>
                        <a:rPr lang="en-US" sz="12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</a:t>
                      </a: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 develop programmatic and regionally relevant capacity development work plans based on this strategy and related needs assessments conducted in a consistent manner, building on on-going activities and making use of existing training and education facilities; (to be submitted to the IOC-XXXIII Assembly)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PH" sz="1200" dirty="0">
                          <a:effectLst/>
                        </a:rPr>
                        <a:t>CD Secretariat</a:t>
                      </a:r>
                      <a:endParaRPr lang="en-PH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April 2025 (Submission of documentation for the Assembly in June 2025) </a:t>
                      </a:r>
                      <a:endParaRPr lang="en-PH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386917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413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352</Words>
  <Application>Microsoft Macintosh PowerPoint</Application>
  <PresentationFormat>Widescreen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Helvetica Neue</vt:lpstr>
      <vt:lpstr>Open Sans</vt:lpstr>
      <vt:lpstr>Roboto</vt:lpstr>
      <vt:lpstr>Times New Roman</vt:lpstr>
      <vt:lpstr>Custom Design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Diwa</dc:creator>
  <cp:lastModifiedBy>Diwa, Johanna Paula</cp:lastModifiedBy>
  <cp:revision>16</cp:revision>
  <dcterms:created xsi:type="dcterms:W3CDTF">2022-11-23T15:38:53Z</dcterms:created>
  <dcterms:modified xsi:type="dcterms:W3CDTF">2024-02-28T12:27:55Z</dcterms:modified>
</cp:coreProperties>
</file>