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961" r:id="rId3"/>
    <p:sldId id="962" r:id="rId4"/>
    <p:sldId id="963" r:id="rId5"/>
    <p:sldId id="964" r:id="rId6"/>
    <p:sldId id="965" r:id="rId7"/>
    <p:sldId id="966" r:id="rId8"/>
    <p:sldId id="9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F61"/>
    <a:srgbClr val="02365A"/>
    <a:srgbClr val="003AB0"/>
    <a:srgbClr val="7030A0"/>
    <a:srgbClr val="00FA64"/>
    <a:srgbClr val="004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75"/>
    <p:restoredTop sz="94668"/>
  </p:normalViewPr>
  <p:slideViewPr>
    <p:cSldViewPr snapToGrid="0" snapToObjects="1">
      <p:cViewPr varScale="1">
        <p:scale>
          <a:sx n="109" d="100"/>
          <a:sy n="109" d="100"/>
        </p:scale>
        <p:origin x="192" y="51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520A5-41C4-2E4D-81B4-2D85F8151900}" type="datetimeFigureOut">
              <a:rPr lang="en-US" smtClean="0"/>
              <a:t>2/27/24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D82798-3FC4-0643-B3C5-DC58086828C5}" type="slidenum">
              <a:rPr lang="en-US" smtClean="0"/>
              <a:t>‹#›</a:t>
            </a:fld>
            <a:endParaRPr lang="en-US"/>
          </a:p>
        </p:txBody>
      </p:sp>
    </p:spTree>
    <p:extLst>
      <p:ext uri="{BB962C8B-B14F-4D97-AF65-F5344CB8AC3E}">
        <p14:creationId xmlns:p14="http://schemas.microsoft.com/office/powerpoint/2010/main" val="391396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1F6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51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FB6FF-A201-7448-9CCF-75261A4BEE77}" type="datetimeFigureOut">
              <a:rPr lang="en-US" smtClean="0"/>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01836-85A8-8746-96F2-64D3B81ACAAA}" type="slidenum">
              <a:rPr lang="en-US" smtClean="0"/>
              <a:t>‹#›</a:t>
            </a:fld>
            <a:endParaRPr lang="en-US"/>
          </a:p>
        </p:txBody>
      </p:sp>
    </p:spTree>
    <p:extLst>
      <p:ext uri="{BB962C8B-B14F-4D97-AF65-F5344CB8AC3E}">
        <p14:creationId xmlns:p14="http://schemas.microsoft.com/office/powerpoint/2010/main" val="880934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FB6FF-A201-7448-9CCF-75261A4BEE77}" type="datetimeFigureOut">
              <a:rPr lang="en-US" smtClean="0"/>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01836-85A8-8746-96F2-64D3B81ACAAA}" type="slidenum">
              <a:rPr lang="en-US" smtClean="0"/>
              <a:t>‹#›</a:t>
            </a:fld>
            <a:endParaRPr lang="en-US"/>
          </a:p>
        </p:txBody>
      </p:sp>
    </p:spTree>
    <p:extLst>
      <p:ext uri="{BB962C8B-B14F-4D97-AF65-F5344CB8AC3E}">
        <p14:creationId xmlns:p14="http://schemas.microsoft.com/office/powerpoint/2010/main" val="110947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FB6FF-A201-7448-9CCF-75261A4BEE77}" type="datetimeFigureOut">
              <a:rPr lang="en-US" smtClean="0"/>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01836-85A8-8746-96F2-64D3B81ACAAA}" type="slidenum">
              <a:rPr lang="en-US" smtClean="0"/>
              <a:t>‹#›</a:t>
            </a:fld>
            <a:endParaRPr lang="en-US"/>
          </a:p>
        </p:txBody>
      </p:sp>
    </p:spTree>
    <p:extLst>
      <p:ext uri="{BB962C8B-B14F-4D97-AF65-F5344CB8AC3E}">
        <p14:creationId xmlns:p14="http://schemas.microsoft.com/office/powerpoint/2010/main" val="179118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EFB6FF-A201-7448-9CCF-75261A4BEE77}" type="datetimeFigureOut">
              <a:rPr lang="en-US" smtClean="0"/>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01836-85A8-8746-96F2-64D3B81ACAAA}" type="slidenum">
              <a:rPr lang="en-US" smtClean="0"/>
              <a:t>‹#›</a:t>
            </a:fld>
            <a:endParaRPr lang="en-US"/>
          </a:p>
        </p:txBody>
      </p:sp>
    </p:spTree>
    <p:extLst>
      <p:ext uri="{BB962C8B-B14F-4D97-AF65-F5344CB8AC3E}">
        <p14:creationId xmlns:p14="http://schemas.microsoft.com/office/powerpoint/2010/main" val="103227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EFB6FF-A201-7448-9CCF-75261A4BEE77}" type="datetimeFigureOut">
              <a:rPr lang="en-US" smtClean="0"/>
              <a:t>2/27/24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01836-85A8-8746-96F2-64D3B81ACAAA}" type="slidenum">
              <a:rPr lang="en-US" smtClean="0"/>
              <a:t>‹#›</a:t>
            </a:fld>
            <a:endParaRPr lang="en-US"/>
          </a:p>
        </p:txBody>
      </p:sp>
    </p:spTree>
    <p:extLst>
      <p:ext uri="{BB962C8B-B14F-4D97-AF65-F5344CB8AC3E}">
        <p14:creationId xmlns:p14="http://schemas.microsoft.com/office/powerpoint/2010/main" val="28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EFB6FF-A201-7448-9CCF-75261A4BEE77}" type="datetimeFigureOut">
              <a:rPr lang="en-US" smtClean="0"/>
              <a:t>2/27/24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D01836-85A8-8746-96F2-64D3B81ACAAA}" type="slidenum">
              <a:rPr lang="en-US" smtClean="0"/>
              <a:t>‹#›</a:t>
            </a:fld>
            <a:endParaRPr lang="en-US"/>
          </a:p>
        </p:txBody>
      </p:sp>
    </p:spTree>
    <p:extLst>
      <p:ext uri="{BB962C8B-B14F-4D97-AF65-F5344CB8AC3E}">
        <p14:creationId xmlns:p14="http://schemas.microsoft.com/office/powerpoint/2010/main" val="43815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EFB6FF-A201-7448-9CCF-75261A4BEE77}" type="datetimeFigureOut">
              <a:rPr lang="en-US" smtClean="0"/>
              <a:t>2/27/24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D01836-85A8-8746-96F2-64D3B81ACAAA}" type="slidenum">
              <a:rPr lang="en-US" smtClean="0"/>
              <a:t>‹#›</a:t>
            </a:fld>
            <a:endParaRPr lang="en-US"/>
          </a:p>
        </p:txBody>
      </p:sp>
    </p:spTree>
    <p:extLst>
      <p:ext uri="{BB962C8B-B14F-4D97-AF65-F5344CB8AC3E}">
        <p14:creationId xmlns:p14="http://schemas.microsoft.com/office/powerpoint/2010/main" val="31298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FB6FF-A201-7448-9CCF-75261A4BEE77}" type="datetimeFigureOut">
              <a:rPr lang="en-US" smtClean="0"/>
              <a:t>2/27/24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D01836-85A8-8746-96F2-64D3B81ACAAA}" type="slidenum">
              <a:rPr lang="en-US" smtClean="0"/>
              <a:t>‹#›</a:t>
            </a:fld>
            <a:endParaRPr lang="en-US"/>
          </a:p>
        </p:txBody>
      </p:sp>
    </p:spTree>
    <p:extLst>
      <p:ext uri="{BB962C8B-B14F-4D97-AF65-F5344CB8AC3E}">
        <p14:creationId xmlns:p14="http://schemas.microsoft.com/office/powerpoint/2010/main" val="117771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EFB6FF-A201-7448-9CCF-75261A4BEE77}" type="datetimeFigureOut">
              <a:rPr lang="en-US" smtClean="0"/>
              <a:t>2/27/24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01836-85A8-8746-96F2-64D3B81ACAAA}" type="slidenum">
              <a:rPr lang="en-US" smtClean="0"/>
              <a:t>‹#›</a:t>
            </a:fld>
            <a:endParaRPr lang="en-US"/>
          </a:p>
        </p:txBody>
      </p:sp>
    </p:spTree>
    <p:extLst>
      <p:ext uri="{BB962C8B-B14F-4D97-AF65-F5344CB8AC3E}">
        <p14:creationId xmlns:p14="http://schemas.microsoft.com/office/powerpoint/2010/main" val="462893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EFB6FF-A201-7448-9CCF-75261A4BEE77}" type="datetimeFigureOut">
              <a:rPr lang="en-US" smtClean="0"/>
              <a:t>2/27/24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01836-85A8-8746-96F2-64D3B81ACAAA}" type="slidenum">
              <a:rPr lang="en-US" smtClean="0"/>
              <a:t>‹#›</a:t>
            </a:fld>
            <a:endParaRPr lang="en-US"/>
          </a:p>
        </p:txBody>
      </p:sp>
    </p:spTree>
    <p:extLst>
      <p:ext uri="{BB962C8B-B14F-4D97-AF65-F5344CB8AC3E}">
        <p14:creationId xmlns:p14="http://schemas.microsoft.com/office/powerpoint/2010/main" val="167145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F6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FB6FF-A201-7448-9CCF-75261A4BEE77}" type="datetimeFigureOut">
              <a:rPr lang="en-US" smtClean="0"/>
              <a:t>2/27/24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01836-85A8-8746-96F2-64D3B81ACAAA}" type="slidenum">
              <a:rPr lang="en-US" smtClean="0"/>
              <a:t>‹#›</a:t>
            </a:fld>
            <a:endParaRPr lang="en-US"/>
          </a:p>
        </p:txBody>
      </p:sp>
    </p:spTree>
    <p:extLst>
      <p:ext uri="{BB962C8B-B14F-4D97-AF65-F5344CB8AC3E}">
        <p14:creationId xmlns:p14="http://schemas.microsoft.com/office/powerpoint/2010/main" val="658324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un.org/bbnj/" TargetMode="External"/><Relationship Id="rId2" Type="http://schemas.openxmlformats.org/officeDocument/2006/relationships/hyperlink" Target="https://undocs.org/Home/Mobile?FinalSymbol=a%2Fconf.232%2F2023%2F4&amp;Language=E&amp;DeviceType=Desktop&amp;LangRequested=Fals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oceaninfohub.org/odis/" TargetMode="External"/><Relationship Id="rId2" Type="http://schemas.openxmlformats.org/officeDocument/2006/relationships/hyperlink" Target="https://obis.or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F61"/>
        </a:solid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315685" y="996334"/>
            <a:ext cx="11517085" cy="650402"/>
          </a:xfrm>
        </p:spPr>
        <p:txBody>
          <a:bodyPr>
            <a:normAutofit fontScale="92500" lnSpcReduction="10000"/>
          </a:bodyPr>
          <a:lstStyle/>
          <a:p>
            <a:pPr marL="0" indent="0" algn="ctr">
              <a:buNone/>
            </a:pPr>
            <a:r>
              <a:rPr lang="en-ZA" sz="3600" b="1" dirty="0">
                <a:solidFill>
                  <a:schemeClr val="bg1"/>
                </a:solidFill>
              </a:rPr>
              <a:t>A Biodiversity Data Hub for the High Seas</a:t>
            </a:r>
            <a:r>
              <a:rPr lang="en-ZA" sz="4800" dirty="0">
                <a:solidFill>
                  <a:schemeClr val="bg1"/>
                </a:solidFill>
              </a:rPr>
              <a:t> </a:t>
            </a:r>
            <a:endParaRPr lang="en-US" sz="1600" b="1" dirty="0">
              <a:solidFill>
                <a:schemeClr val="bg1"/>
              </a:solidFill>
            </a:endParaRPr>
          </a:p>
          <a:p>
            <a:pPr algn="ctr"/>
            <a:endParaRPr lang="en-US" sz="1800" b="1" dirty="0">
              <a:solidFill>
                <a:schemeClr val="bg1"/>
              </a:solidFill>
            </a:endParaRPr>
          </a:p>
        </p:txBody>
      </p:sp>
      <p:sp>
        <p:nvSpPr>
          <p:cNvPr id="15" name="Oval 14">
            <a:extLst>
              <a:ext uri="{FF2B5EF4-FFF2-40B4-BE49-F238E27FC236}">
                <a16:creationId xmlns:a16="http://schemas.microsoft.com/office/drawing/2014/main" id="{5428ECA8-4167-6A48-B041-44E7D510A4F6}"/>
              </a:ext>
            </a:extLst>
          </p:cNvPr>
          <p:cNvSpPr/>
          <p:nvPr/>
        </p:nvSpPr>
        <p:spPr>
          <a:xfrm>
            <a:off x="975766" y="1968837"/>
            <a:ext cx="2536868" cy="2395523"/>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9866AB52-BD5F-9A4C-A63E-6B2FC651E30B}"/>
              </a:ext>
            </a:extLst>
          </p:cNvPr>
          <p:cNvSpPr/>
          <p:nvPr/>
        </p:nvSpPr>
        <p:spPr>
          <a:xfrm>
            <a:off x="8820942" y="1968837"/>
            <a:ext cx="2536868" cy="2395523"/>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5">
            <a:extLst>
              <a:ext uri="{FF2B5EF4-FFF2-40B4-BE49-F238E27FC236}">
                <a16:creationId xmlns:a16="http://schemas.microsoft.com/office/drawing/2014/main" id="{21F3E5E0-E028-5640-B892-29758400C0C1}"/>
              </a:ext>
            </a:extLst>
          </p:cNvPr>
          <p:cNvSpPr/>
          <p:nvPr/>
        </p:nvSpPr>
        <p:spPr>
          <a:xfrm>
            <a:off x="3029099" y="2613040"/>
            <a:ext cx="6096000" cy="2831544"/>
          </a:xfrm>
          <a:prstGeom prst="rect">
            <a:avLst/>
          </a:prstGeom>
        </p:spPr>
        <p:txBody>
          <a:bodyPr>
            <a:spAutoFit/>
          </a:bodyPr>
          <a:lstStyle/>
          <a:p>
            <a:pPr algn="ctr">
              <a:spcAft>
                <a:spcPts val="1200"/>
              </a:spcAft>
            </a:pPr>
            <a:r>
              <a:rPr lang="en-ZA" sz="4800" b="1" dirty="0">
                <a:solidFill>
                  <a:schemeClr val="bg1"/>
                </a:solidFill>
                <a:latin typeface="Calibri" panose="020F0502020204030204" pitchFamily="34" charset="0"/>
              </a:rPr>
              <a:t>GE-CD-V Meeting</a:t>
            </a:r>
          </a:p>
          <a:p>
            <a:pPr algn="ctr">
              <a:spcAft>
                <a:spcPts val="1200"/>
              </a:spcAft>
            </a:pPr>
            <a:endParaRPr lang="en-ZA" sz="2400" dirty="0">
              <a:solidFill>
                <a:schemeClr val="bg1"/>
              </a:solidFill>
              <a:latin typeface="Calibri" panose="020F0502020204030204" pitchFamily="34" charset="0"/>
            </a:endParaRPr>
          </a:p>
          <a:p>
            <a:pPr algn="ctr">
              <a:spcAft>
                <a:spcPts val="1200"/>
              </a:spcAft>
            </a:pPr>
            <a:r>
              <a:rPr lang="en-ZA" sz="2400" dirty="0">
                <a:solidFill>
                  <a:schemeClr val="bg1"/>
                </a:solidFill>
                <a:latin typeface="Calibri" panose="020F0502020204030204" pitchFamily="34" charset="0"/>
              </a:rPr>
              <a:t>27 to 29 February, Paris</a:t>
            </a:r>
          </a:p>
          <a:p>
            <a:pPr algn="ctr">
              <a:spcAft>
                <a:spcPts val="1200"/>
              </a:spcAft>
            </a:pPr>
            <a:r>
              <a:rPr lang="en-ZA" sz="2400" b="0" i="0" u="none" strike="noStrike" dirty="0">
                <a:solidFill>
                  <a:schemeClr val="bg1"/>
                </a:solidFill>
                <a:effectLst/>
                <a:latin typeface="Calibri" panose="020F0502020204030204" pitchFamily="34" charset="0"/>
              </a:rPr>
              <a:t>Lucy Scott</a:t>
            </a:r>
          </a:p>
          <a:p>
            <a:pPr algn="ctr">
              <a:spcAft>
                <a:spcPts val="1200"/>
              </a:spcAft>
            </a:pPr>
            <a:r>
              <a:rPr lang="en-ZA" dirty="0">
                <a:solidFill>
                  <a:schemeClr val="bg1"/>
                </a:solidFill>
                <a:latin typeface="Calibri" panose="020F0502020204030204" pitchFamily="34" charset="0"/>
              </a:rPr>
              <a:t>L.Scott@unesco.org</a:t>
            </a:r>
            <a:endParaRPr lang="en-ZA" b="0" i="0" u="none" strike="noStrike"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56709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ECBC0DB-9236-9A48-84D9-F687279F2398}"/>
              </a:ext>
            </a:extLst>
          </p:cNvPr>
          <p:cNvSpPr txBox="1">
            <a:spLocks/>
          </p:cNvSpPr>
          <p:nvPr/>
        </p:nvSpPr>
        <p:spPr>
          <a:xfrm>
            <a:off x="1157398" y="1419109"/>
            <a:ext cx="9358201" cy="419792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ZA" dirty="0">
                <a:solidFill>
                  <a:schemeClr val="bg1"/>
                </a:solidFill>
              </a:rPr>
              <a:t>On 19 June 2023, the Conference adopted, by consensus, the Agreement under the United Nations Convention on the Law of the Sea on the </a:t>
            </a:r>
            <a:r>
              <a:rPr lang="en-ZA" dirty="0">
                <a:solidFill>
                  <a:srgbClr val="FFFF00"/>
                </a:solidFill>
              </a:rPr>
              <a:t>conservation and sustainable use of marine biological diversity of areas beyond national jurisdiction</a:t>
            </a:r>
            <a:r>
              <a:rPr lang="en-ZA" dirty="0">
                <a:solidFill>
                  <a:schemeClr val="bg1"/>
                </a:solidFill>
              </a:rPr>
              <a:t> (</a:t>
            </a:r>
            <a:r>
              <a:rPr lang="en-ZA" dirty="0">
                <a:solidFill>
                  <a:schemeClr val="bg1"/>
                </a:solidFill>
                <a:hlinkClick r:id="rId2">
                  <a:extLst>
                    <a:ext uri="{A12FA001-AC4F-418D-AE19-62706E023703}">
                      <ahyp:hlinkClr xmlns:ahyp="http://schemas.microsoft.com/office/drawing/2018/hyperlinkcolor" val="tx"/>
                    </a:ext>
                  </a:extLst>
                </a:hlinkClick>
              </a:rPr>
              <a:t>A/CONF.232/2023/4</a:t>
            </a:r>
            <a:r>
              <a:rPr lang="en-ZA" dirty="0">
                <a:solidFill>
                  <a:schemeClr val="bg1"/>
                </a:solidFill>
              </a:rPr>
              <a:t>) (</a:t>
            </a:r>
            <a:r>
              <a:rPr lang="en-ZA" dirty="0">
                <a:solidFill>
                  <a:schemeClr val="bg1"/>
                </a:solidFill>
                <a:hlinkClick r:id="rId3">
                  <a:extLst>
                    <a:ext uri="{A12FA001-AC4F-418D-AE19-62706E023703}">
                      <ahyp:hlinkClr xmlns:ahyp="http://schemas.microsoft.com/office/drawing/2018/hyperlinkcolor" val="tx"/>
                    </a:ext>
                  </a:extLst>
                </a:hlinkClick>
              </a:rPr>
              <a:t>https://www.un.org/bbnj/</a:t>
            </a:r>
            <a:r>
              <a:rPr lang="en-ZA" dirty="0">
                <a:solidFill>
                  <a:schemeClr val="bg1"/>
                </a:solidFill>
              </a:rPr>
              <a:t>). </a:t>
            </a:r>
          </a:p>
          <a:p>
            <a:pPr algn="l"/>
            <a:r>
              <a:rPr lang="en-ZA" dirty="0">
                <a:solidFill>
                  <a:schemeClr val="bg1"/>
                </a:solidFill>
              </a:rPr>
              <a:t>This new UN Treaty will require a </a:t>
            </a:r>
            <a:r>
              <a:rPr lang="en-ZA" dirty="0">
                <a:solidFill>
                  <a:srgbClr val="FFFF00"/>
                </a:solidFill>
              </a:rPr>
              <a:t>data and information system</a:t>
            </a:r>
            <a:r>
              <a:rPr lang="en-ZA" dirty="0">
                <a:solidFill>
                  <a:schemeClr val="bg1"/>
                </a:solidFill>
              </a:rPr>
              <a:t>, or clearing-house mechanism to manage and access data and information related to the various elements of the agreement including:</a:t>
            </a:r>
          </a:p>
          <a:p>
            <a:pPr marL="457200" lvl="0" indent="-457200" algn="l">
              <a:buFont typeface="+mj-lt"/>
              <a:buAutoNum type="arabicPeriod"/>
            </a:pPr>
            <a:r>
              <a:rPr lang="en-ZA" dirty="0">
                <a:solidFill>
                  <a:schemeClr val="bg1"/>
                </a:solidFill>
              </a:rPr>
              <a:t>Capacity building and transfer of marine technology (CBTMT)</a:t>
            </a:r>
          </a:p>
          <a:p>
            <a:pPr marL="457200" lvl="0" indent="-457200" algn="l">
              <a:buFont typeface="+mj-lt"/>
              <a:buAutoNum type="arabicPeriod"/>
            </a:pPr>
            <a:r>
              <a:rPr lang="en-ZA" dirty="0">
                <a:solidFill>
                  <a:schemeClr val="bg1"/>
                </a:solidFill>
              </a:rPr>
              <a:t>Area-based management tools including marine protected areas</a:t>
            </a:r>
          </a:p>
          <a:p>
            <a:pPr marL="457200" lvl="0" indent="-457200" algn="l">
              <a:buFont typeface="+mj-lt"/>
              <a:buAutoNum type="arabicPeriod"/>
            </a:pPr>
            <a:r>
              <a:rPr lang="en-ZA" dirty="0">
                <a:solidFill>
                  <a:schemeClr val="bg1"/>
                </a:solidFill>
              </a:rPr>
              <a:t>Environmental impact assessments</a:t>
            </a:r>
          </a:p>
          <a:p>
            <a:pPr marL="457200" lvl="0" indent="-457200" algn="l">
              <a:buFont typeface="+mj-lt"/>
              <a:buAutoNum type="arabicPeriod"/>
            </a:pPr>
            <a:r>
              <a:rPr lang="en-ZA" dirty="0">
                <a:solidFill>
                  <a:schemeClr val="bg1"/>
                </a:solidFill>
              </a:rPr>
              <a:t>Marine genetic resources.</a:t>
            </a:r>
          </a:p>
          <a:p>
            <a:pPr algn="l"/>
            <a:endParaRPr lang="en-US" dirty="0">
              <a:solidFill>
                <a:schemeClr val="bg1"/>
              </a:solidFill>
            </a:endParaRPr>
          </a:p>
        </p:txBody>
      </p:sp>
      <p:sp>
        <p:nvSpPr>
          <p:cNvPr id="14" name="TextBox 13">
            <a:extLst>
              <a:ext uri="{FF2B5EF4-FFF2-40B4-BE49-F238E27FC236}">
                <a16:creationId xmlns:a16="http://schemas.microsoft.com/office/drawing/2014/main" id="{A03F5578-BE9E-924E-9C7A-714D7B200571}"/>
              </a:ext>
            </a:extLst>
          </p:cNvPr>
          <p:cNvSpPr txBox="1"/>
          <p:nvPr/>
        </p:nvSpPr>
        <p:spPr>
          <a:xfrm>
            <a:off x="1317523" y="130381"/>
            <a:ext cx="10288066" cy="707886"/>
          </a:xfrm>
          <a:prstGeom prst="rect">
            <a:avLst/>
          </a:prstGeom>
          <a:solidFill>
            <a:srgbClr val="002060"/>
          </a:solidFill>
        </p:spPr>
        <p:txBody>
          <a:bodyPr wrap="square" rtlCol="0">
            <a:spAutoFit/>
          </a:bodyPr>
          <a:lstStyle/>
          <a:p>
            <a:pPr algn="ctr"/>
            <a:r>
              <a:rPr lang="en-ZA" sz="4000" dirty="0">
                <a:solidFill>
                  <a:schemeClr val="bg1"/>
                </a:solidFill>
                <a:cs typeface="Arial" panose="020B0604020202020204" pitchFamily="34" charset="0"/>
              </a:rPr>
              <a:t>Rationale and background</a:t>
            </a:r>
          </a:p>
        </p:txBody>
      </p:sp>
      <p:sp>
        <p:nvSpPr>
          <p:cNvPr id="2" name="TextBox 1">
            <a:extLst>
              <a:ext uri="{FF2B5EF4-FFF2-40B4-BE49-F238E27FC236}">
                <a16:creationId xmlns:a16="http://schemas.microsoft.com/office/drawing/2014/main" id="{C50ABCE9-28ED-4F44-A3E0-6C7F719F3BA6}"/>
              </a:ext>
            </a:extLst>
          </p:cNvPr>
          <p:cNvSpPr txBox="1"/>
          <p:nvPr/>
        </p:nvSpPr>
        <p:spPr>
          <a:xfrm>
            <a:off x="489857" y="42454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3301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ECBC0DB-9236-9A48-84D9-F687279F2398}"/>
              </a:ext>
            </a:extLst>
          </p:cNvPr>
          <p:cNvSpPr txBox="1">
            <a:spLocks/>
          </p:cNvSpPr>
          <p:nvPr/>
        </p:nvSpPr>
        <p:spPr>
          <a:xfrm>
            <a:off x="1681188" y="1512894"/>
            <a:ext cx="8966315" cy="44591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ZA" dirty="0">
                <a:solidFill>
                  <a:schemeClr val="bg1"/>
                </a:solidFill>
              </a:rPr>
              <a:t>To produce the basis for delivering meaningful and integrated information at global scale, the BBNJ CBTMT system would need to address access to </a:t>
            </a:r>
            <a:r>
              <a:rPr lang="en-ZA" dirty="0">
                <a:solidFill>
                  <a:srgbClr val="FFFF00"/>
                </a:solidFill>
              </a:rPr>
              <a:t>existing</a:t>
            </a:r>
            <a:r>
              <a:rPr lang="en-ZA" dirty="0">
                <a:solidFill>
                  <a:schemeClr val="bg1"/>
                </a:solidFill>
              </a:rPr>
              <a:t> bodies of data, as well as facilitate coordinated entry of </a:t>
            </a:r>
            <a:r>
              <a:rPr lang="en-ZA" dirty="0">
                <a:solidFill>
                  <a:srgbClr val="FFFF00"/>
                </a:solidFill>
              </a:rPr>
              <a:t>new</a:t>
            </a:r>
            <a:r>
              <a:rPr lang="en-ZA" dirty="0">
                <a:solidFill>
                  <a:schemeClr val="bg1"/>
                </a:solidFill>
              </a:rPr>
              <a:t> in-situ and other data relevant to the treaty.</a:t>
            </a:r>
          </a:p>
          <a:p>
            <a:pPr algn="l"/>
            <a:endParaRPr lang="en-US" sz="1800" dirty="0">
              <a:solidFill>
                <a:schemeClr val="bg1"/>
              </a:solidFill>
            </a:endParaRPr>
          </a:p>
        </p:txBody>
      </p:sp>
      <p:sp>
        <p:nvSpPr>
          <p:cNvPr id="14" name="TextBox 13">
            <a:extLst>
              <a:ext uri="{FF2B5EF4-FFF2-40B4-BE49-F238E27FC236}">
                <a16:creationId xmlns:a16="http://schemas.microsoft.com/office/drawing/2014/main" id="{A03F5578-BE9E-924E-9C7A-714D7B200571}"/>
              </a:ext>
            </a:extLst>
          </p:cNvPr>
          <p:cNvSpPr txBox="1"/>
          <p:nvPr/>
        </p:nvSpPr>
        <p:spPr>
          <a:xfrm>
            <a:off x="1356851" y="130381"/>
            <a:ext cx="10248737" cy="707886"/>
          </a:xfrm>
          <a:prstGeom prst="rect">
            <a:avLst/>
          </a:prstGeom>
          <a:solidFill>
            <a:srgbClr val="002060"/>
          </a:solidFill>
        </p:spPr>
        <p:txBody>
          <a:bodyPr wrap="square" rtlCol="0">
            <a:spAutoFit/>
          </a:bodyPr>
          <a:lstStyle/>
          <a:p>
            <a:pPr algn="ctr"/>
            <a:r>
              <a:rPr lang="en-ZA" sz="4000" dirty="0">
                <a:solidFill>
                  <a:schemeClr val="bg1"/>
                </a:solidFill>
                <a:cs typeface="Arial" panose="020B0604020202020204" pitchFamily="34" charset="0"/>
              </a:rPr>
              <a:t>Rationale and background</a:t>
            </a:r>
          </a:p>
        </p:txBody>
      </p:sp>
      <p:sp>
        <p:nvSpPr>
          <p:cNvPr id="4" name="Oval 3">
            <a:extLst>
              <a:ext uri="{FF2B5EF4-FFF2-40B4-BE49-F238E27FC236}">
                <a16:creationId xmlns:a16="http://schemas.microsoft.com/office/drawing/2014/main" id="{DF82E010-33F4-D848-B489-C2BF20F54810}"/>
              </a:ext>
            </a:extLst>
          </p:cNvPr>
          <p:cNvSpPr/>
          <p:nvPr/>
        </p:nvSpPr>
        <p:spPr>
          <a:xfrm>
            <a:off x="4696968" y="3517933"/>
            <a:ext cx="2934754" cy="2835975"/>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678669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ECBC0DB-9236-9A48-84D9-F687279F2398}"/>
              </a:ext>
            </a:extLst>
          </p:cNvPr>
          <p:cNvSpPr txBox="1">
            <a:spLocks/>
          </p:cNvSpPr>
          <p:nvPr/>
        </p:nvSpPr>
        <p:spPr>
          <a:xfrm>
            <a:off x="1157398" y="1419109"/>
            <a:ext cx="9178587" cy="43612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ZA" dirty="0">
                <a:solidFill>
                  <a:schemeClr val="bg1"/>
                </a:solidFill>
              </a:rPr>
              <a:t>Over the past decades, IOC/UNESCO has successfully designed, operated, and connected a network of data and information systems to assist the global community to discover, understand, and manage life in the sea. </a:t>
            </a:r>
          </a:p>
          <a:p>
            <a:pPr algn="l"/>
            <a:r>
              <a:rPr lang="en-ZA" dirty="0">
                <a:solidFill>
                  <a:schemeClr val="bg1"/>
                </a:solidFill>
              </a:rPr>
              <a:t>IOC Ocean data infrastructure interoperates with existing data bodies to provide free and open access to marine biodiversity data through the </a:t>
            </a:r>
            <a:r>
              <a:rPr lang="en-ZA" dirty="0">
                <a:solidFill>
                  <a:srgbClr val="FFFF00"/>
                </a:solidFill>
              </a:rPr>
              <a:t>Ocean Biodiversity Information System </a:t>
            </a:r>
            <a:r>
              <a:rPr lang="en-ZA" dirty="0">
                <a:solidFill>
                  <a:schemeClr val="bg1"/>
                </a:solidFill>
              </a:rPr>
              <a:t>(</a:t>
            </a:r>
            <a:r>
              <a:rPr lang="en-ZA" dirty="0">
                <a:solidFill>
                  <a:schemeClr val="bg1"/>
                </a:solidFill>
                <a:hlinkClick r:id="rId2">
                  <a:extLst>
                    <a:ext uri="{A12FA001-AC4F-418D-AE19-62706E023703}">
                      <ahyp:hlinkClr xmlns:ahyp="http://schemas.microsoft.com/office/drawing/2018/hyperlinkcolor" val="tx"/>
                    </a:ext>
                  </a:extLst>
                </a:hlinkClick>
              </a:rPr>
              <a:t>OBIS</a:t>
            </a:r>
            <a:r>
              <a:rPr lang="en-ZA" dirty="0">
                <a:solidFill>
                  <a:schemeClr val="bg1"/>
                </a:solidFill>
              </a:rPr>
              <a:t>), the largest clearinghouse of its kind, also facilitating the connection with other spatial ocean data hubs through the </a:t>
            </a:r>
            <a:r>
              <a:rPr lang="en-ZA" dirty="0">
                <a:solidFill>
                  <a:srgbClr val="FFFF00"/>
                </a:solidFill>
              </a:rPr>
              <a:t>Ocean Data and Information System </a:t>
            </a:r>
            <a:r>
              <a:rPr lang="en-ZA" dirty="0">
                <a:solidFill>
                  <a:schemeClr val="bg1"/>
                </a:solidFill>
              </a:rPr>
              <a:t>(</a:t>
            </a:r>
            <a:r>
              <a:rPr lang="en-ZA" dirty="0">
                <a:solidFill>
                  <a:schemeClr val="bg1"/>
                </a:solidFill>
                <a:hlinkClick r:id="rId3">
                  <a:extLst>
                    <a:ext uri="{A12FA001-AC4F-418D-AE19-62706E023703}">
                      <ahyp:hlinkClr xmlns:ahyp="http://schemas.microsoft.com/office/drawing/2018/hyperlinkcolor" val="tx"/>
                    </a:ext>
                  </a:extLst>
                </a:hlinkClick>
              </a:rPr>
              <a:t>ODIS</a:t>
            </a:r>
            <a:r>
              <a:rPr lang="en-ZA" dirty="0">
                <a:solidFill>
                  <a:schemeClr val="bg1"/>
                </a:solidFill>
              </a:rPr>
              <a:t>). These systems, data portals, and associated networks of specialized centres deliver several marine biodiversity data products and services, applied to address a wide range of uses and multiple stakeholders. </a:t>
            </a:r>
            <a:endParaRPr lang="en-US" dirty="0">
              <a:solidFill>
                <a:schemeClr val="bg1"/>
              </a:solidFill>
            </a:endParaRPr>
          </a:p>
        </p:txBody>
      </p:sp>
      <p:sp>
        <p:nvSpPr>
          <p:cNvPr id="14" name="TextBox 13">
            <a:extLst>
              <a:ext uri="{FF2B5EF4-FFF2-40B4-BE49-F238E27FC236}">
                <a16:creationId xmlns:a16="http://schemas.microsoft.com/office/drawing/2014/main" id="{A03F5578-BE9E-924E-9C7A-714D7B200571}"/>
              </a:ext>
            </a:extLst>
          </p:cNvPr>
          <p:cNvSpPr txBox="1"/>
          <p:nvPr/>
        </p:nvSpPr>
        <p:spPr>
          <a:xfrm>
            <a:off x="1386347" y="130381"/>
            <a:ext cx="10219241" cy="707886"/>
          </a:xfrm>
          <a:prstGeom prst="rect">
            <a:avLst/>
          </a:prstGeom>
          <a:solidFill>
            <a:srgbClr val="002060"/>
          </a:solidFill>
        </p:spPr>
        <p:txBody>
          <a:bodyPr wrap="square" rtlCol="0">
            <a:spAutoFit/>
          </a:bodyPr>
          <a:lstStyle/>
          <a:p>
            <a:pPr algn="ctr"/>
            <a:r>
              <a:rPr lang="en-ZA" sz="4000" dirty="0">
                <a:solidFill>
                  <a:schemeClr val="bg1"/>
                </a:solidFill>
                <a:cs typeface="Arial" panose="020B0604020202020204" pitchFamily="34" charset="0"/>
              </a:rPr>
              <a:t>Rationale and background</a:t>
            </a:r>
          </a:p>
        </p:txBody>
      </p:sp>
    </p:spTree>
    <p:extLst>
      <p:ext uri="{BB962C8B-B14F-4D97-AF65-F5344CB8AC3E}">
        <p14:creationId xmlns:p14="http://schemas.microsoft.com/office/powerpoint/2010/main" val="135474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ECBC0DB-9236-9A48-84D9-F687279F2398}"/>
              </a:ext>
            </a:extLst>
          </p:cNvPr>
          <p:cNvSpPr txBox="1">
            <a:spLocks/>
          </p:cNvSpPr>
          <p:nvPr/>
        </p:nvSpPr>
        <p:spPr>
          <a:xfrm>
            <a:off x="1157398" y="1419109"/>
            <a:ext cx="9815401" cy="402374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ZA" dirty="0">
                <a:solidFill>
                  <a:schemeClr val="bg1"/>
                </a:solidFill>
              </a:rPr>
              <a:t>The IOC is a recognized competent UN body for CD/TMT and with the current developments under its Ocean Data and Information System (ODIS), IOC is also </a:t>
            </a:r>
            <a:r>
              <a:rPr lang="en-ZA" dirty="0">
                <a:solidFill>
                  <a:srgbClr val="FFFF00"/>
                </a:solidFill>
              </a:rPr>
              <a:t>well positioned to support the BBNJ secretariat </a:t>
            </a:r>
            <a:r>
              <a:rPr lang="en-ZA" dirty="0">
                <a:solidFill>
                  <a:schemeClr val="bg1"/>
                </a:solidFill>
              </a:rPr>
              <a:t>by further development and expansion of its data system, and to provide technical support for the CHM managed by the BBNJ secretariat. </a:t>
            </a:r>
          </a:p>
          <a:p>
            <a:pPr algn="l"/>
            <a:r>
              <a:rPr lang="en-ZA" dirty="0">
                <a:solidFill>
                  <a:schemeClr val="bg1"/>
                </a:solidFill>
              </a:rPr>
              <a:t>The IOC-UNESCO Criteria and Guidelines on the Transfer of Marine Technology can provide the guidance and substantive scope of technology needs assessments including its capacity development needs assessment based on its experience from its successful initiatives.</a:t>
            </a:r>
          </a:p>
          <a:p>
            <a:pPr algn="l"/>
            <a:r>
              <a:rPr lang="en-ZA" dirty="0">
                <a:solidFill>
                  <a:schemeClr val="bg1"/>
                </a:solidFill>
              </a:rPr>
              <a:t>This pilot project intends to demonstrate the utility of the Ocean Data and Information System infrastructure, to support the needs of a </a:t>
            </a:r>
            <a:r>
              <a:rPr lang="en-ZA" dirty="0">
                <a:solidFill>
                  <a:srgbClr val="FFFF00"/>
                </a:solidFill>
              </a:rPr>
              <a:t>Biodiversity Data Hub for the High Seas</a:t>
            </a:r>
            <a:r>
              <a:rPr lang="en-ZA" b="1" dirty="0">
                <a:solidFill>
                  <a:schemeClr val="bg1"/>
                </a:solidFill>
              </a:rPr>
              <a:t>.</a:t>
            </a:r>
            <a:endParaRPr lang="en-ZA" dirty="0">
              <a:solidFill>
                <a:schemeClr val="bg1"/>
              </a:solidFill>
            </a:endParaRPr>
          </a:p>
          <a:p>
            <a:pPr algn="l"/>
            <a:endParaRPr lang="en-US" sz="1800" dirty="0">
              <a:solidFill>
                <a:schemeClr val="bg1"/>
              </a:solidFill>
            </a:endParaRPr>
          </a:p>
        </p:txBody>
      </p:sp>
      <p:sp>
        <p:nvSpPr>
          <p:cNvPr id="14" name="TextBox 13">
            <a:extLst>
              <a:ext uri="{FF2B5EF4-FFF2-40B4-BE49-F238E27FC236}">
                <a16:creationId xmlns:a16="http://schemas.microsoft.com/office/drawing/2014/main" id="{A03F5578-BE9E-924E-9C7A-714D7B200571}"/>
              </a:ext>
            </a:extLst>
          </p:cNvPr>
          <p:cNvSpPr txBox="1"/>
          <p:nvPr/>
        </p:nvSpPr>
        <p:spPr>
          <a:xfrm>
            <a:off x="1356851" y="130381"/>
            <a:ext cx="10248737" cy="707886"/>
          </a:xfrm>
          <a:prstGeom prst="rect">
            <a:avLst/>
          </a:prstGeom>
          <a:solidFill>
            <a:srgbClr val="002060"/>
          </a:solidFill>
        </p:spPr>
        <p:txBody>
          <a:bodyPr wrap="square" rtlCol="0">
            <a:spAutoFit/>
          </a:bodyPr>
          <a:lstStyle/>
          <a:p>
            <a:pPr algn="ctr"/>
            <a:r>
              <a:rPr lang="en-ZA" sz="4000" dirty="0">
                <a:solidFill>
                  <a:schemeClr val="bg1"/>
                </a:solidFill>
                <a:cs typeface="Arial" panose="020B0604020202020204" pitchFamily="34" charset="0"/>
              </a:rPr>
              <a:t>Overall purpose (objectives) and relevance </a:t>
            </a:r>
          </a:p>
        </p:txBody>
      </p:sp>
    </p:spTree>
    <p:extLst>
      <p:ext uri="{BB962C8B-B14F-4D97-AF65-F5344CB8AC3E}">
        <p14:creationId xmlns:p14="http://schemas.microsoft.com/office/powerpoint/2010/main" val="266898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ECBC0DB-9236-9A48-84D9-F687279F2398}"/>
              </a:ext>
            </a:extLst>
          </p:cNvPr>
          <p:cNvSpPr txBox="1">
            <a:spLocks/>
          </p:cNvSpPr>
          <p:nvPr/>
        </p:nvSpPr>
        <p:spPr>
          <a:xfrm>
            <a:off x="1157399" y="1419109"/>
            <a:ext cx="9909186" cy="33447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ZA" dirty="0">
                <a:solidFill>
                  <a:schemeClr val="bg1"/>
                </a:solidFill>
              </a:rPr>
              <a:t>The </a:t>
            </a:r>
            <a:r>
              <a:rPr lang="en-ZA" b="1" dirty="0">
                <a:solidFill>
                  <a:schemeClr val="bg1"/>
                </a:solidFill>
              </a:rPr>
              <a:t>Biodiversity Data Hub for the High Seas</a:t>
            </a:r>
            <a:r>
              <a:rPr lang="en-ZA" dirty="0">
                <a:solidFill>
                  <a:schemeClr val="bg1"/>
                </a:solidFill>
              </a:rPr>
              <a:t> will build on technology developed under the Ocean InfoHub project and will develop a </a:t>
            </a:r>
            <a:r>
              <a:rPr lang="en-ZA" dirty="0">
                <a:solidFill>
                  <a:srgbClr val="FFFF00"/>
                </a:solidFill>
              </a:rPr>
              <a:t>demonstrator</a:t>
            </a:r>
            <a:r>
              <a:rPr lang="en-ZA" dirty="0">
                <a:solidFill>
                  <a:schemeClr val="bg1"/>
                </a:solidFill>
              </a:rPr>
              <a:t> for several </a:t>
            </a:r>
            <a:r>
              <a:rPr lang="en-ZA" dirty="0">
                <a:solidFill>
                  <a:srgbClr val="FFFF00"/>
                </a:solidFill>
              </a:rPr>
              <a:t>elements</a:t>
            </a:r>
            <a:r>
              <a:rPr lang="en-ZA" dirty="0">
                <a:solidFill>
                  <a:schemeClr val="bg1"/>
                </a:solidFill>
              </a:rPr>
              <a:t> of the BBNJ Clearing-House Mechanism. </a:t>
            </a:r>
          </a:p>
          <a:p>
            <a:pPr algn="l"/>
            <a:r>
              <a:rPr lang="en-ZA" dirty="0">
                <a:solidFill>
                  <a:schemeClr val="bg1"/>
                </a:solidFill>
              </a:rPr>
              <a:t>This project </a:t>
            </a:r>
            <a:r>
              <a:rPr lang="en-ZA" dirty="0">
                <a:solidFill>
                  <a:srgbClr val="FFFF00"/>
                </a:solidFill>
              </a:rPr>
              <a:t>will not </a:t>
            </a:r>
            <a:r>
              <a:rPr lang="en-ZA" dirty="0">
                <a:solidFill>
                  <a:schemeClr val="bg1"/>
                </a:solidFill>
              </a:rPr>
              <a:t>develop the BBNJ-CHM, but will use ODIS technology in a pilot project to </a:t>
            </a:r>
            <a:r>
              <a:rPr lang="en-ZA" dirty="0">
                <a:solidFill>
                  <a:srgbClr val="FFFF00"/>
                </a:solidFill>
              </a:rPr>
              <a:t>demonstrate how it can serve </a:t>
            </a:r>
            <a:r>
              <a:rPr lang="en-ZA" dirty="0">
                <a:solidFill>
                  <a:schemeClr val="bg1"/>
                </a:solidFill>
              </a:rPr>
              <a:t>a future BBNJ CHM:</a:t>
            </a:r>
          </a:p>
          <a:p>
            <a:pPr algn="l"/>
            <a:endParaRPr lang="en-US" sz="1800" dirty="0">
              <a:solidFill>
                <a:schemeClr val="bg1"/>
              </a:solidFill>
            </a:endParaRPr>
          </a:p>
        </p:txBody>
      </p:sp>
      <p:sp>
        <p:nvSpPr>
          <p:cNvPr id="14" name="TextBox 13">
            <a:extLst>
              <a:ext uri="{FF2B5EF4-FFF2-40B4-BE49-F238E27FC236}">
                <a16:creationId xmlns:a16="http://schemas.microsoft.com/office/drawing/2014/main" id="{A03F5578-BE9E-924E-9C7A-714D7B200571}"/>
              </a:ext>
            </a:extLst>
          </p:cNvPr>
          <p:cNvSpPr txBox="1"/>
          <p:nvPr/>
        </p:nvSpPr>
        <p:spPr>
          <a:xfrm>
            <a:off x="1356851" y="130381"/>
            <a:ext cx="10248737" cy="707886"/>
          </a:xfrm>
          <a:prstGeom prst="rect">
            <a:avLst/>
          </a:prstGeom>
          <a:solidFill>
            <a:srgbClr val="002060"/>
          </a:solidFill>
        </p:spPr>
        <p:txBody>
          <a:bodyPr wrap="square" rtlCol="0">
            <a:spAutoFit/>
          </a:bodyPr>
          <a:lstStyle/>
          <a:p>
            <a:pPr algn="ctr"/>
            <a:r>
              <a:rPr lang="en-ZA" sz="4000" dirty="0">
                <a:solidFill>
                  <a:schemeClr val="bg1"/>
                </a:solidFill>
                <a:cs typeface="Arial" panose="020B0604020202020204" pitchFamily="34" charset="0"/>
              </a:rPr>
              <a:t>Implementation strategy</a:t>
            </a:r>
          </a:p>
        </p:txBody>
      </p:sp>
      <p:sp>
        <p:nvSpPr>
          <p:cNvPr id="4" name="Oval 3">
            <a:extLst>
              <a:ext uri="{FF2B5EF4-FFF2-40B4-BE49-F238E27FC236}">
                <a16:creationId xmlns:a16="http://schemas.microsoft.com/office/drawing/2014/main" id="{DD17DC48-3A6C-5E4C-99EE-FDCAA78CEB5D}"/>
              </a:ext>
            </a:extLst>
          </p:cNvPr>
          <p:cNvSpPr/>
          <p:nvPr/>
        </p:nvSpPr>
        <p:spPr>
          <a:xfrm>
            <a:off x="4970585" y="3739662"/>
            <a:ext cx="3007718" cy="2723130"/>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20200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ECBC0DB-9236-9A48-84D9-F687279F2398}"/>
              </a:ext>
            </a:extLst>
          </p:cNvPr>
          <p:cNvSpPr txBox="1">
            <a:spLocks/>
          </p:cNvSpPr>
          <p:nvPr/>
        </p:nvSpPr>
        <p:spPr>
          <a:xfrm>
            <a:off x="1157398" y="1419109"/>
            <a:ext cx="10675373" cy="5188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ZA" b="1" dirty="0">
                <a:solidFill>
                  <a:srgbClr val="FFFF00"/>
                </a:solidFill>
              </a:rPr>
              <a:t>Development of a pilot biodiversity hub </a:t>
            </a:r>
            <a:r>
              <a:rPr lang="en-ZA" b="1" dirty="0">
                <a:solidFill>
                  <a:schemeClr val="bg1"/>
                </a:solidFill>
              </a:rPr>
              <a:t>(</a:t>
            </a:r>
            <a:r>
              <a:rPr lang="en-ZA" b="1" i="1" dirty="0">
                <a:solidFill>
                  <a:schemeClr val="bg1"/>
                </a:solidFill>
              </a:rPr>
              <a:t>this section is under revision given the amended budget</a:t>
            </a:r>
            <a:r>
              <a:rPr lang="en-ZA" b="1" dirty="0">
                <a:solidFill>
                  <a:schemeClr val="bg1"/>
                </a:solidFill>
              </a:rPr>
              <a:t>)</a:t>
            </a:r>
          </a:p>
          <a:p>
            <a:pPr marL="342900" indent="-342900" algn="l">
              <a:buFont typeface="Arial" panose="020B0604020202020204" pitchFamily="34" charset="0"/>
              <a:buChar char="•"/>
            </a:pPr>
            <a:r>
              <a:rPr lang="en-ZA" dirty="0">
                <a:solidFill>
                  <a:schemeClr val="bg1"/>
                </a:solidFill>
              </a:rPr>
              <a:t>ODIS/OIH currently possesses the capability to function as an information hub for discovering and accessing a diverse range of information, including documents, reports, and training opportunities related to various aspects of BBNJ</a:t>
            </a:r>
          </a:p>
          <a:p>
            <a:pPr marL="457200" indent="-457200" algn="l">
              <a:buFont typeface="+mj-lt"/>
              <a:buAutoNum type="arabicPeriod"/>
            </a:pPr>
            <a:r>
              <a:rPr lang="en-ZA" dirty="0">
                <a:solidFill>
                  <a:schemeClr val="bg1"/>
                </a:solidFill>
              </a:rPr>
              <a:t>Create a biodiversity Hub / interface for the High Seas</a:t>
            </a:r>
          </a:p>
          <a:p>
            <a:pPr marL="457200" indent="-457200" algn="l">
              <a:buFont typeface="+mj-lt"/>
              <a:buAutoNum type="arabicPeriod"/>
            </a:pPr>
            <a:r>
              <a:rPr lang="en-ZA" dirty="0">
                <a:solidFill>
                  <a:schemeClr val="bg1"/>
                </a:solidFill>
              </a:rPr>
              <a:t>Modify the interface to register / monitor / manage information required by users and the BBNJ Secretariat.</a:t>
            </a:r>
          </a:p>
          <a:p>
            <a:pPr marL="457200" indent="-457200" algn="l">
              <a:buFont typeface="+mj-lt"/>
              <a:buAutoNum type="arabicPeriod"/>
            </a:pPr>
            <a:r>
              <a:rPr lang="en-ZA" dirty="0">
                <a:solidFill>
                  <a:schemeClr val="bg1"/>
                </a:solidFill>
              </a:rPr>
              <a:t>Guidelines and training materials for member states to use the BBNJ Hub</a:t>
            </a:r>
          </a:p>
          <a:p>
            <a:pPr marL="342900" indent="-342900" algn="l">
              <a:buFont typeface="Arial" panose="020B0604020202020204" pitchFamily="34" charset="0"/>
              <a:buChar char="•"/>
            </a:pPr>
            <a:endParaRPr lang="en-ZA" dirty="0">
              <a:solidFill>
                <a:schemeClr val="bg1"/>
              </a:solidFill>
            </a:endParaRPr>
          </a:p>
          <a:p>
            <a:pPr algn="l"/>
            <a:endParaRPr lang="en-US" sz="1800" dirty="0">
              <a:solidFill>
                <a:schemeClr val="bg1"/>
              </a:solidFill>
            </a:endParaRPr>
          </a:p>
        </p:txBody>
      </p:sp>
      <p:sp>
        <p:nvSpPr>
          <p:cNvPr id="14" name="TextBox 13">
            <a:extLst>
              <a:ext uri="{FF2B5EF4-FFF2-40B4-BE49-F238E27FC236}">
                <a16:creationId xmlns:a16="http://schemas.microsoft.com/office/drawing/2014/main" id="{A03F5578-BE9E-924E-9C7A-714D7B200571}"/>
              </a:ext>
            </a:extLst>
          </p:cNvPr>
          <p:cNvSpPr txBox="1"/>
          <p:nvPr/>
        </p:nvSpPr>
        <p:spPr>
          <a:xfrm>
            <a:off x="1356851" y="130381"/>
            <a:ext cx="10248737" cy="707886"/>
          </a:xfrm>
          <a:prstGeom prst="rect">
            <a:avLst/>
          </a:prstGeom>
          <a:solidFill>
            <a:srgbClr val="002060"/>
          </a:solidFill>
        </p:spPr>
        <p:txBody>
          <a:bodyPr wrap="square" rtlCol="0">
            <a:spAutoFit/>
          </a:bodyPr>
          <a:lstStyle/>
          <a:p>
            <a:pPr algn="ctr"/>
            <a:r>
              <a:rPr lang="en-ZA" sz="4000" dirty="0">
                <a:solidFill>
                  <a:schemeClr val="bg1"/>
                </a:solidFill>
                <a:cs typeface="Arial" panose="020B0604020202020204" pitchFamily="34" charset="0"/>
              </a:rPr>
              <a:t>Implementation strategy: Part 1</a:t>
            </a:r>
          </a:p>
        </p:txBody>
      </p:sp>
    </p:spTree>
    <p:extLst>
      <p:ext uri="{BB962C8B-B14F-4D97-AF65-F5344CB8AC3E}">
        <p14:creationId xmlns:p14="http://schemas.microsoft.com/office/powerpoint/2010/main" val="3251633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ECBC0DB-9236-9A48-84D9-F687279F2398}"/>
              </a:ext>
            </a:extLst>
          </p:cNvPr>
          <p:cNvSpPr txBox="1">
            <a:spLocks/>
          </p:cNvSpPr>
          <p:nvPr/>
        </p:nvSpPr>
        <p:spPr>
          <a:xfrm>
            <a:off x="1157398" y="1419109"/>
            <a:ext cx="10675373" cy="5188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ZA" b="1" dirty="0">
                <a:solidFill>
                  <a:schemeClr val="bg1"/>
                </a:solidFill>
              </a:rPr>
              <a:t>Desktop study on </a:t>
            </a:r>
            <a:r>
              <a:rPr lang="en-ZA" b="1" dirty="0">
                <a:solidFill>
                  <a:srgbClr val="FFFF00"/>
                </a:solidFill>
              </a:rPr>
              <a:t>CHM requirements and solutions related to Marine Genetic Resources</a:t>
            </a:r>
            <a:r>
              <a:rPr lang="en-ZA" b="1" dirty="0">
                <a:solidFill>
                  <a:schemeClr val="bg1"/>
                </a:solidFill>
              </a:rPr>
              <a:t> (</a:t>
            </a:r>
            <a:r>
              <a:rPr lang="en-ZA" b="1" i="1" dirty="0">
                <a:solidFill>
                  <a:schemeClr val="bg1"/>
                </a:solidFill>
              </a:rPr>
              <a:t>this section is under revision given a White Paper just released on MGR</a:t>
            </a:r>
            <a:r>
              <a:rPr lang="en-ZA" b="1" dirty="0">
                <a:solidFill>
                  <a:schemeClr val="bg1"/>
                </a:solidFill>
              </a:rPr>
              <a:t>)</a:t>
            </a:r>
            <a:endParaRPr lang="en-ZA" dirty="0">
              <a:solidFill>
                <a:schemeClr val="bg1"/>
              </a:solidFill>
            </a:endParaRPr>
          </a:p>
          <a:p>
            <a:pPr marL="342900" indent="-342900" algn="l">
              <a:buFont typeface="Arial" panose="020B0604020202020204" pitchFamily="34" charset="0"/>
              <a:buChar char="•"/>
            </a:pPr>
            <a:r>
              <a:rPr lang="en-ZA" dirty="0">
                <a:solidFill>
                  <a:schemeClr val="bg1"/>
                </a:solidFill>
              </a:rPr>
              <a:t>Managing data and information related to Marine Genetic Resources (MGR) is complex and requires the involvement of various existing organizations. </a:t>
            </a:r>
          </a:p>
          <a:p>
            <a:pPr marL="457200" indent="-457200" algn="l">
              <a:buFont typeface="+mj-lt"/>
              <a:buAutoNum type="arabicPeriod"/>
            </a:pPr>
            <a:r>
              <a:rPr lang="en-ZA" dirty="0">
                <a:solidFill>
                  <a:schemeClr val="bg1"/>
                </a:solidFill>
              </a:rPr>
              <a:t>A consultant will conduct an in-depth study to explore the essential elements for the MGR component of the BBNJ CHM, identify the major stakeholders and recommend technical solutions. </a:t>
            </a:r>
          </a:p>
          <a:p>
            <a:pPr marL="457200" indent="-457200" algn="l">
              <a:buFont typeface="+mj-lt"/>
              <a:buAutoNum type="arabicPeriod"/>
            </a:pPr>
            <a:r>
              <a:rPr lang="en-ZA" dirty="0">
                <a:solidFill>
                  <a:schemeClr val="bg1"/>
                </a:solidFill>
              </a:rPr>
              <a:t>The results of this comprehensive study will provide a plan including resource requirements to develop an MGR hub as part of ODIS/OIH.  </a:t>
            </a:r>
          </a:p>
          <a:p>
            <a:pPr marL="342900" indent="-342900" algn="l">
              <a:buFont typeface="Arial" panose="020B0604020202020204" pitchFamily="34" charset="0"/>
              <a:buChar char="•"/>
            </a:pPr>
            <a:endParaRPr lang="en-ZA" dirty="0">
              <a:solidFill>
                <a:schemeClr val="bg1"/>
              </a:solidFill>
            </a:endParaRPr>
          </a:p>
          <a:p>
            <a:pPr algn="l"/>
            <a:endParaRPr lang="en-US" sz="1800" dirty="0">
              <a:solidFill>
                <a:schemeClr val="bg1"/>
              </a:solidFill>
            </a:endParaRPr>
          </a:p>
        </p:txBody>
      </p:sp>
      <p:sp>
        <p:nvSpPr>
          <p:cNvPr id="14" name="TextBox 13">
            <a:extLst>
              <a:ext uri="{FF2B5EF4-FFF2-40B4-BE49-F238E27FC236}">
                <a16:creationId xmlns:a16="http://schemas.microsoft.com/office/drawing/2014/main" id="{A03F5578-BE9E-924E-9C7A-714D7B200571}"/>
              </a:ext>
            </a:extLst>
          </p:cNvPr>
          <p:cNvSpPr txBox="1"/>
          <p:nvPr/>
        </p:nvSpPr>
        <p:spPr>
          <a:xfrm>
            <a:off x="1356851" y="130381"/>
            <a:ext cx="10248737" cy="707886"/>
          </a:xfrm>
          <a:prstGeom prst="rect">
            <a:avLst/>
          </a:prstGeom>
          <a:solidFill>
            <a:srgbClr val="002060"/>
          </a:solidFill>
        </p:spPr>
        <p:txBody>
          <a:bodyPr wrap="square" rtlCol="0">
            <a:spAutoFit/>
          </a:bodyPr>
          <a:lstStyle/>
          <a:p>
            <a:pPr algn="ctr"/>
            <a:r>
              <a:rPr lang="en-ZA" sz="4000" dirty="0">
                <a:solidFill>
                  <a:schemeClr val="bg1"/>
                </a:solidFill>
                <a:cs typeface="Arial" panose="020B0604020202020204" pitchFamily="34" charset="0"/>
              </a:rPr>
              <a:t>Implementation strategy: Part 2</a:t>
            </a:r>
          </a:p>
        </p:txBody>
      </p:sp>
    </p:spTree>
    <p:extLst>
      <p:ext uri="{BB962C8B-B14F-4D97-AF65-F5344CB8AC3E}">
        <p14:creationId xmlns:p14="http://schemas.microsoft.com/office/powerpoint/2010/main" val="2852912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19712</TotalTime>
  <Words>729</Words>
  <Application>Microsoft Macintosh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Scott</dc:creator>
  <cp:lastModifiedBy>Lucy Scott</cp:lastModifiedBy>
  <cp:revision>109</cp:revision>
  <dcterms:created xsi:type="dcterms:W3CDTF">2020-06-08T13:24:03Z</dcterms:created>
  <dcterms:modified xsi:type="dcterms:W3CDTF">2024-02-27T13:55:00Z</dcterms:modified>
</cp:coreProperties>
</file>