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48" r:id="rId2"/>
    <p:sldMasterId id="2147483660" r:id="rId3"/>
  </p:sldMasterIdLst>
  <p:notesMasterIdLst>
    <p:notesMasterId r:id="rId11"/>
  </p:notesMasterIdLst>
  <p:sldIdLst>
    <p:sldId id="262" r:id="rId4"/>
    <p:sldId id="263" r:id="rId5"/>
    <p:sldId id="261" r:id="rId6"/>
    <p:sldId id="264" r:id="rId7"/>
    <p:sldId id="285" r:id="rId8"/>
    <p:sldId id="286" r:id="rId9"/>
    <p:sldId id="287" r:id="rId10"/>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84"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C1F46-89BD-405C-B0F6-53FC78D6780D}" type="datetimeFigureOut">
              <a:rPr lang="en-KE" smtClean="0"/>
              <a:t>23/02/2024</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8D499-1687-4B9D-A2CC-77D0F36CC3A1}" type="slidenum">
              <a:rPr lang="en-KE" smtClean="0"/>
              <a:t>‹#›</a:t>
            </a:fld>
            <a:endParaRPr lang="en-KE"/>
          </a:p>
        </p:txBody>
      </p:sp>
    </p:spTree>
    <p:extLst>
      <p:ext uri="{BB962C8B-B14F-4D97-AF65-F5344CB8AC3E}">
        <p14:creationId xmlns:p14="http://schemas.microsoft.com/office/powerpoint/2010/main" val="274834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925" y="1084263"/>
            <a:ext cx="4999038" cy="2811462"/>
          </a:xfrm>
        </p:spPr>
      </p:sp>
      <p:sp>
        <p:nvSpPr>
          <p:cNvPr id="16386" name="Notes Placeholder 2"/>
          <p:cNvSpPr>
            <a:spLocks noGrp="1"/>
          </p:cNvSpPr>
          <p:nvPr>
            <p:ph type="body" idx="1"/>
          </p:nvPr>
        </p:nvSpPr>
        <p:spPr>
          <a:xfrm>
            <a:off x="452453" y="4791330"/>
            <a:ext cx="5688280" cy="1293973"/>
          </a:xfrm>
          <a:noFill/>
        </p:spPr>
        <p:txBody>
          <a:bodyPr/>
          <a:lstStyle/>
          <a:p>
            <a:pPr algn="just">
              <a:lnSpc>
                <a:spcPct val="114000"/>
              </a:lnSpc>
              <a:spcAft>
                <a:spcPts val="606"/>
              </a:spcAft>
            </a:pPr>
            <a:r>
              <a:rPr lang="en-GB" dirty="0"/>
              <a:t>This presentation provides an overview of the programmes of UNESCO/IOC’s Sub Commission for Africa and the Adjacent Island States.</a:t>
            </a:r>
          </a:p>
        </p:txBody>
      </p:sp>
      <p:sp>
        <p:nvSpPr>
          <p:cNvPr id="16387" name="Slide Number Placeholder 3"/>
          <p:cNvSpPr>
            <a:spLocks noGrp="1"/>
          </p:cNvSpPr>
          <p:nvPr>
            <p:ph type="sldNum" sz="quarter" idx="5"/>
          </p:nvPr>
        </p:nvSpPr>
        <p:spPr>
          <a:noFill/>
        </p:spPr>
        <p:txBody>
          <a:bodyPr/>
          <a:lstStyle>
            <a:lvl1pPr>
              <a:defRPr sz="2300">
                <a:solidFill>
                  <a:schemeClr val="tx1"/>
                </a:solidFill>
                <a:latin typeface="Arial" charset="0"/>
                <a:ea typeface="ＭＳ Ｐゴシック" charset="0"/>
                <a:cs typeface="ＭＳ Ｐゴシック" charset="0"/>
              </a:defRPr>
            </a:lvl1pPr>
            <a:lvl2pPr marL="724556" indent="-278676">
              <a:defRPr sz="2300">
                <a:solidFill>
                  <a:schemeClr val="tx1"/>
                </a:solidFill>
                <a:latin typeface="Arial" charset="0"/>
                <a:ea typeface="ＭＳ Ｐゴシック" charset="0"/>
              </a:defRPr>
            </a:lvl2pPr>
            <a:lvl3pPr marL="1114701" indent="-222940">
              <a:defRPr sz="2300">
                <a:solidFill>
                  <a:schemeClr val="tx1"/>
                </a:solidFill>
                <a:latin typeface="Arial" charset="0"/>
                <a:ea typeface="ＭＳ Ｐゴシック" charset="0"/>
              </a:defRPr>
            </a:lvl3pPr>
            <a:lvl4pPr marL="1560582" indent="-222940">
              <a:defRPr sz="2300">
                <a:solidFill>
                  <a:schemeClr val="tx1"/>
                </a:solidFill>
                <a:latin typeface="Arial" charset="0"/>
                <a:ea typeface="ＭＳ Ｐゴシック" charset="0"/>
              </a:defRPr>
            </a:lvl4pPr>
            <a:lvl5pPr marL="2006462" indent="-222940">
              <a:defRPr sz="2300">
                <a:solidFill>
                  <a:schemeClr val="tx1"/>
                </a:solidFill>
                <a:latin typeface="Arial" charset="0"/>
                <a:ea typeface="ＭＳ Ｐゴシック" charset="0"/>
              </a:defRPr>
            </a:lvl5pPr>
            <a:lvl6pPr marL="2452343" indent="-222940" eaLnBrk="0" fontAlgn="base" hangingPunct="0">
              <a:spcBef>
                <a:spcPct val="0"/>
              </a:spcBef>
              <a:spcAft>
                <a:spcPct val="0"/>
              </a:spcAft>
              <a:defRPr sz="2300">
                <a:solidFill>
                  <a:schemeClr val="tx1"/>
                </a:solidFill>
                <a:latin typeface="Arial" charset="0"/>
                <a:ea typeface="ＭＳ Ｐゴシック" charset="0"/>
              </a:defRPr>
            </a:lvl6pPr>
            <a:lvl7pPr marL="2898223" indent="-222940" eaLnBrk="0" fontAlgn="base" hangingPunct="0">
              <a:spcBef>
                <a:spcPct val="0"/>
              </a:spcBef>
              <a:spcAft>
                <a:spcPct val="0"/>
              </a:spcAft>
              <a:defRPr sz="2300">
                <a:solidFill>
                  <a:schemeClr val="tx1"/>
                </a:solidFill>
                <a:latin typeface="Arial" charset="0"/>
                <a:ea typeface="ＭＳ Ｐゴシック" charset="0"/>
              </a:defRPr>
            </a:lvl7pPr>
            <a:lvl8pPr marL="3344103" indent="-222940" eaLnBrk="0" fontAlgn="base" hangingPunct="0">
              <a:spcBef>
                <a:spcPct val="0"/>
              </a:spcBef>
              <a:spcAft>
                <a:spcPct val="0"/>
              </a:spcAft>
              <a:defRPr sz="2300">
                <a:solidFill>
                  <a:schemeClr val="tx1"/>
                </a:solidFill>
                <a:latin typeface="Arial" charset="0"/>
                <a:ea typeface="ＭＳ Ｐゴシック" charset="0"/>
              </a:defRPr>
            </a:lvl8pPr>
            <a:lvl9pPr marL="3789983" indent="-222940" eaLnBrk="0" fontAlgn="base" hangingPunct="0">
              <a:spcBef>
                <a:spcPct val="0"/>
              </a:spcBef>
              <a:spcAft>
                <a:spcPct val="0"/>
              </a:spcAft>
              <a:defRPr sz="2300">
                <a:solidFill>
                  <a:schemeClr val="tx1"/>
                </a:solidFill>
                <a:latin typeface="Arial" charset="0"/>
                <a:ea typeface="ＭＳ Ｐゴシック" charset="0"/>
              </a:defRPr>
            </a:lvl9pPr>
          </a:lstStyle>
          <a:p>
            <a:fld id="{D44E520F-9EF0-634F-95A2-2F94F1AC70FE}" type="slidenum">
              <a:rPr lang="en-US" sz="1300"/>
              <a:pPr/>
              <a:t>1</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Recommendation was on the Pan African Conference on Ocean Science for Sustainable Development. The Sub Commission stressed that the conference must be different from previous conferences and should be used to take ocean sciences in Africa to another level, by bringing new actors to the table, such as the regional economic communities, regional development banks and the private sector.</a:t>
            </a:r>
          </a:p>
          <a:p>
            <a:endParaRPr lang="en-GB" dirty="0"/>
          </a:p>
          <a:p>
            <a:r>
              <a:rPr lang="en-US" dirty="0"/>
              <a:t>The Second Recommendation establishes the IOCAFRICA Strategic Planning Group to guide the planning for the conference and develop ideas for the regional implementation of the UN Decade for Ocean Science for Sustainable Development (2021–2030) as well as the IOCAFRICA Strategic Plan for 2022–2029;</a:t>
            </a:r>
          </a:p>
          <a:p>
            <a:endParaRPr lang="en-GB" dirty="0"/>
          </a:p>
          <a:p>
            <a:r>
              <a:rPr lang="en-US" dirty="0"/>
              <a:t>The third  Recommendation focused on the revival and reactivation of GOOS-AFRICA so that it can support the Sub Commission in responding to the ocean observations requirement of member states from the region, including contribution to the Second International Indian Ocean Expedition, and the UN Decade for Ocean Science for Sustainable Development.</a:t>
            </a:r>
            <a:endParaRPr lang="en-GB" dirty="0"/>
          </a:p>
          <a:p>
            <a:endParaRPr lang="en-US" dirty="0"/>
          </a:p>
        </p:txBody>
      </p:sp>
      <p:sp>
        <p:nvSpPr>
          <p:cNvPr id="4" name="Slide Number Placeholder 3"/>
          <p:cNvSpPr>
            <a:spLocks noGrp="1"/>
          </p:cNvSpPr>
          <p:nvPr>
            <p:ph type="sldNum" sz="quarter" idx="10"/>
          </p:nvPr>
        </p:nvSpPr>
        <p:spPr/>
        <p:txBody>
          <a:bodyPr/>
          <a:lstStyle/>
          <a:p>
            <a:pPr defTabSz="924276" eaLnBrk="1" fontAlgn="auto" hangingPunct="1">
              <a:spcBef>
                <a:spcPts val="0"/>
              </a:spcBef>
              <a:spcAft>
                <a:spcPts val="0"/>
              </a:spcAft>
              <a:defRPr/>
            </a:pPr>
            <a:fld id="{A9C70318-AD01-4B31-99EF-073D9ECF7DA3}" type="slidenum">
              <a:rPr lang="en-US" sz="1200">
                <a:solidFill>
                  <a:prstClr val="black"/>
                </a:solidFill>
                <a:latin typeface="Calibri" panose="020F0502020204030204"/>
                <a:cs typeface="+mn-cs"/>
              </a:rPr>
              <a:pPr defTabSz="924276" eaLnBrk="1" fontAlgn="auto" hangingPunct="1">
                <a:spcBef>
                  <a:spcPts val="0"/>
                </a:spcBef>
                <a:spcAft>
                  <a:spcPts val="0"/>
                </a:spcAft>
                <a:defRPr/>
              </a:pPr>
              <a:t>2</a:t>
            </a:fld>
            <a:endParaRPr lang="en-US" sz="1200">
              <a:solidFill>
                <a:prstClr val="black"/>
              </a:solidFill>
              <a:latin typeface="Calibri" panose="020F0502020204030204"/>
              <a:cs typeface="+mn-cs"/>
            </a:endParaRPr>
          </a:p>
        </p:txBody>
      </p:sp>
    </p:spTree>
    <p:extLst>
      <p:ext uri="{BB962C8B-B14F-4D97-AF65-F5344CB8AC3E}">
        <p14:creationId xmlns:p14="http://schemas.microsoft.com/office/powerpoint/2010/main" val="201237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276" eaLnBrk="1" fontAlgn="auto" hangingPunct="1">
              <a:spcBef>
                <a:spcPts val="0"/>
              </a:spcBef>
              <a:spcAft>
                <a:spcPts val="0"/>
              </a:spcAft>
              <a:defRPr/>
            </a:pPr>
            <a:fld id="{A9C70318-AD01-4B31-99EF-073D9ECF7DA3}" type="slidenum">
              <a:rPr lang="en-US" sz="1200">
                <a:solidFill>
                  <a:prstClr val="black"/>
                </a:solidFill>
                <a:latin typeface="Calibri" panose="020F0502020204030204"/>
                <a:ea typeface="+mn-ea"/>
                <a:cs typeface="+mn-cs"/>
              </a:rPr>
              <a:pPr defTabSz="924276" eaLnBrk="1" fontAlgn="auto" hangingPunct="1">
                <a:spcBef>
                  <a:spcPts val="0"/>
                </a:spcBef>
                <a:spcAft>
                  <a:spcPts val="0"/>
                </a:spcAft>
                <a:defRPr/>
              </a:pPr>
              <a:t>4</a:t>
            </a:fld>
            <a:endParaRPr lang="en-US" sz="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70842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66666"/>
                </a:solidFill>
                <a:effectLst/>
                <a:latin typeface="Arial" panose="020B0604020202020204" pitchFamily="34" charset="0"/>
              </a:rPr>
              <a:t>A total,108 experts from 22 member states benefited from the capacity building initiatives of the Sub Commission as outlined under the themes below. The capacity development initiatives entailed undertaking three surveys / inventories for both infrastructural and human resources within member states, as well as supporting five training sessions on various ocean-related themes. In addition, an online data platform was developed to facilitate the strengthening of the linkages and collaboration between ocean </a:t>
            </a:r>
            <a:r>
              <a:rPr lang="en-US" b="0" i="0" dirty="0" err="1">
                <a:solidFill>
                  <a:srgbClr val="666666"/>
                </a:solidFill>
                <a:effectLst/>
                <a:latin typeface="Arial" panose="020B0604020202020204" pitchFamily="34" charset="0"/>
              </a:rPr>
              <a:t>programmes</a:t>
            </a:r>
            <a:r>
              <a:rPr lang="en-US" b="0" i="0" dirty="0">
                <a:solidFill>
                  <a:srgbClr val="666666"/>
                </a:solidFill>
                <a:effectLst/>
                <a:latin typeface="Arial" panose="020B0604020202020204" pitchFamily="34" charset="0"/>
              </a:rPr>
              <a:t> in universities and research institutions.</a:t>
            </a:r>
            <a:endParaRPr lang="en-KE" dirty="0"/>
          </a:p>
        </p:txBody>
      </p:sp>
      <p:sp>
        <p:nvSpPr>
          <p:cNvPr id="4" name="Slide Number Placeholder 3"/>
          <p:cNvSpPr>
            <a:spLocks noGrp="1"/>
          </p:cNvSpPr>
          <p:nvPr>
            <p:ph type="sldNum" sz="quarter" idx="5"/>
          </p:nvPr>
        </p:nvSpPr>
        <p:spPr/>
        <p:txBody>
          <a:bodyPr/>
          <a:lstStyle/>
          <a:p>
            <a:fld id="{9508D499-1687-4B9D-A2CC-77D0F36CC3A1}" type="slidenum">
              <a:rPr lang="en-KE" smtClean="0"/>
              <a:t>5</a:t>
            </a:fld>
            <a:endParaRPr lang="en-KE"/>
          </a:p>
        </p:txBody>
      </p:sp>
    </p:spTree>
    <p:extLst>
      <p:ext uri="{BB962C8B-B14F-4D97-AF65-F5344CB8AC3E}">
        <p14:creationId xmlns:p14="http://schemas.microsoft.com/office/powerpoint/2010/main" val="146912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2FC6-A455-FA7E-6A38-55D824463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E4BE29F3-6DAF-7157-A6E5-C4C122168B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BA8C83A5-AD75-1BDB-6971-49A4CB5A8CA6}"/>
              </a:ext>
            </a:extLst>
          </p:cNvPr>
          <p:cNvSpPr>
            <a:spLocks noGrp="1"/>
          </p:cNvSpPr>
          <p:nvPr>
            <p:ph type="dt" sz="half" idx="10"/>
          </p:nvPr>
        </p:nvSpPr>
        <p:spPr/>
        <p:txBody>
          <a:bodyPr/>
          <a:lstStyle/>
          <a:p>
            <a:fld id="{5D42938F-F6F6-41D7-B71E-69C322F37C19}" type="datetimeFigureOut">
              <a:rPr lang="en-KE" smtClean="0"/>
              <a:t>22/02/2024</a:t>
            </a:fld>
            <a:endParaRPr lang="en-KE"/>
          </a:p>
        </p:txBody>
      </p:sp>
      <p:sp>
        <p:nvSpPr>
          <p:cNvPr id="5" name="Footer Placeholder 4">
            <a:extLst>
              <a:ext uri="{FF2B5EF4-FFF2-40B4-BE49-F238E27FC236}">
                <a16:creationId xmlns:a16="http://schemas.microsoft.com/office/drawing/2014/main" id="{0F8A1F93-CB61-0623-0E92-A68B25700BAA}"/>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DAA76CEB-94D6-7A51-2A64-CEB26976A9F8}"/>
              </a:ext>
            </a:extLst>
          </p:cNvPr>
          <p:cNvSpPr>
            <a:spLocks noGrp="1"/>
          </p:cNvSpPr>
          <p:nvPr>
            <p:ph type="sldNum" sz="quarter" idx="12"/>
          </p:nvPr>
        </p:nvSpPr>
        <p:spPr/>
        <p:txBody>
          <a:bodyPr/>
          <a:lstStyle/>
          <a:p>
            <a:fld id="{993B59D9-9378-4CF4-AFC2-EAC2FDCC5B28}" type="slidenum">
              <a:rPr lang="en-KE" smtClean="0"/>
              <a:t>‹#›</a:t>
            </a:fld>
            <a:endParaRPr lang="en-KE"/>
          </a:p>
        </p:txBody>
      </p:sp>
    </p:spTree>
    <p:extLst>
      <p:ext uri="{BB962C8B-B14F-4D97-AF65-F5344CB8AC3E}">
        <p14:creationId xmlns:p14="http://schemas.microsoft.com/office/powerpoint/2010/main" val="12824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B88E-41F3-696D-AE30-F7F96E0B20EC}"/>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7A9D37ED-9C25-4025-644D-A17870C964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0C36B757-835B-934E-07B6-867645E8C102}"/>
              </a:ext>
            </a:extLst>
          </p:cNvPr>
          <p:cNvSpPr>
            <a:spLocks noGrp="1"/>
          </p:cNvSpPr>
          <p:nvPr>
            <p:ph type="dt" sz="half" idx="10"/>
          </p:nvPr>
        </p:nvSpPr>
        <p:spPr/>
        <p:txBody>
          <a:bodyPr/>
          <a:lstStyle/>
          <a:p>
            <a:fld id="{5D42938F-F6F6-41D7-B71E-69C322F37C19}" type="datetimeFigureOut">
              <a:rPr lang="en-KE" smtClean="0"/>
              <a:t>22/02/2024</a:t>
            </a:fld>
            <a:endParaRPr lang="en-KE"/>
          </a:p>
        </p:txBody>
      </p:sp>
      <p:sp>
        <p:nvSpPr>
          <p:cNvPr id="5" name="Footer Placeholder 4">
            <a:extLst>
              <a:ext uri="{FF2B5EF4-FFF2-40B4-BE49-F238E27FC236}">
                <a16:creationId xmlns:a16="http://schemas.microsoft.com/office/drawing/2014/main" id="{20169B05-6C4F-A170-6F28-260132D3B5C7}"/>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36B21B5D-32E0-6875-AEB3-32071DCA3333}"/>
              </a:ext>
            </a:extLst>
          </p:cNvPr>
          <p:cNvSpPr>
            <a:spLocks noGrp="1"/>
          </p:cNvSpPr>
          <p:nvPr>
            <p:ph type="sldNum" sz="quarter" idx="12"/>
          </p:nvPr>
        </p:nvSpPr>
        <p:spPr/>
        <p:txBody>
          <a:bodyPr/>
          <a:lstStyle/>
          <a:p>
            <a:fld id="{993B59D9-9378-4CF4-AFC2-EAC2FDCC5B28}" type="slidenum">
              <a:rPr lang="en-KE" smtClean="0"/>
              <a:t>‹#›</a:t>
            </a:fld>
            <a:endParaRPr lang="en-KE"/>
          </a:p>
        </p:txBody>
      </p:sp>
    </p:spTree>
    <p:extLst>
      <p:ext uri="{BB962C8B-B14F-4D97-AF65-F5344CB8AC3E}">
        <p14:creationId xmlns:p14="http://schemas.microsoft.com/office/powerpoint/2010/main" val="79935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161720-9D8D-9681-6DAD-885B4796D0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FDA89813-6C2D-FC5E-1D48-2C3AA1064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9DE5424B-216F-9FEC-0629-FE43DEAEC2EE}"/>
              </a:ext>
            </a:extLst>
          </p:cNvPr>
          <p:cNvSpPr>
            <a:spLocks noGrp="1"/>
          </p:cNvSpPr>
          <p:nvPr>
            <p:ph type="dt" sz="half" idx="10"/>
          </p:nvPr>
        </p:nvSpPr>
        <p:spPr/>
        <p:txBody>
          <a:bodyPr/>
          <a:lstStyle/>
          <a:p>
            <a:fld id="{5D42938F-F6F6-41D7-B71E-69C322F37C19}" type="datetimeFigureOut">
              <a:rPr lang="en-KE" smtClean="0"/>
              <a:t>22/02/2024</a:t>
            </a:fld>
            <a:endParaRPr lang="en-KE"/>
          </a:p>
        </p:txBody>
      </p:sp>
      <p:sp>
        <p:nvSpPr>
          <p:cNvPr id="5" name="Footer Placeholder 4">
            <a:extLst>
              <a:ext uri="{FF2B5EF4-FFF2-40B4-BE49-F238E27FC236}">
                <a16:creationId xmlns:a16="http://schemas.microsoft.com/office/drawing/2014/main" id="{9FECAFE1-3048-FCFD-B302-B436E0F00792}"/>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553D3843-F3E0-6A66-DAA7-F8250B6F89DD}"/>
              </a:ext>
            </a:extLst>
          </p:cNvPr>
          <p:cNvSpPr>
            <a:spLocks noGrp="1"/>
          </p:cNvSpPr>
          <p:nvPr>
            <p:ph type="sldNum" sz="quarter" idx="12"/>
          </p:nvPr>
        </p:nvSpPr>
        <p:spPr/>
        <p:txBody>
          <a:bodyPr/>
          <a:lstStyle/>
          <a:p>
            <a:fld id="{993B59D9-9378-4CF4-AFC2-EAC2FDCC5B28}" type="slidenum">
              <a:rPr lang="en-KE" smtClean="0"/>
              <a:t>‹#›</a:t>
            </a:fld>
            <a:endParaRPr lang="en-KE"/>
          </a:p>
        </p:txBody>
      </p:sp>
    </p:spTree>
    <p:extLst>
      <p:ext uri="{BB962C8B-B14F-4D97-AF65-F5344CB8AC3E}">
        <p14:creationId xmlns:p14="http://schemas.microsoft.com/office/powerpoint/2010/main" val="4071624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A2A084-4AA4-8E4C-AE00-14BC1D4EACAA}" type="slidenum">
              <a:rPr lang="en-US"/>
              <a:pPr>
                <a:defRPr/>
              </a:pPr>
              <a:t>‹#›</a:t>
            </a:fld>
            <a:endParaRPr lang="en-US"/>
          </a:p>
        </p:txBody>
      </p:sp>
    </p:spTree>
    <p:extLst>
      <p:ext uri="{BB962C8B-B14F-4D97-AF65-F5344CB8AC3E}">
        <p14:creationId xmlns:p14="http://schemas.microsoft.com/office/powerpoint/2010/main" val="25189404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55786" t="-139" r="16892" b="-1"/>
          <a:stretch/>
        </p:blipFill>
        <p:spPr>
          <a:xfrm>
            <a:off x="9377265" y="-19209"/>
            <a:ext cx="2814735" cy="6877209"/>
          </a:xfrm>
          <a:prstGeom prst="rect">
            <a:avLst/>
          </a:prstGeom>
          <a:blipFill dpi="0" rotWithShape="1">
            <a:blip r:embed="rId3">
              <a:alphaModFix amt="1000"/>
              <a:lum bright="70000" contrast="-70000"/>
            </a:blip>
            <a:srcRect/>
            <a:tile tx="0" ty="0" sx="100000" sy="100000" flip="none" algn="tl"/>
          </a:blipFill>
        </p:spPr>
      </p:pic>
      <p:sp>
        <p:nvSpPr>
          <p:cNvPr id="2" name="Title 1"/>
          <p:cNvSpPr>
            <a:spLocks noGrp="1"/>
          </p:cNvSpPr>
          <p:nvPr>
            <p:ph type="title" hasCustomPrompt="1"/>
          </p:nvPr>
        </p:nvSpPr>
        <p:spPr>
          <a:xfrm>
            <a:off x="1297200" y="365125"/>
            <a:ext cx="8006360" cy="1325563"/>
          </a:xfrm>
        </p:spPr>
        <p:txBody>
          <a:bodyPr/>
          <a:lstStyle>
            <a:lvl1pPr>
              <a:defRPr>
                <a:latin typeface="Calisto MT" panose="02040603050505030304" pitchFamily="18" charset="0"/>
              </a:defRPr>
            </a:lvl1pPr>
          </a:lstStyle>
          <a:p>
            <a:r>
              <a:rPr lang="en-US" dirty="0"/>
              <a:t>Title</a:t>
            </a:r>
            <a:endParaRPr lang="en-GB" dirty="0"/>
          </a:p>
        </p:txBody>
      </p:sp>
      <p:sp>
        <p:nvSpPr>
          <p:cNvPr id="13" name="Content Placeholder 2"/>
          <p:cNvSpPr>
            <a:spLocks noGrp="1"/>
          </p:cNvSpPr>
          <p:nvPr>
            <p:ph sz="half" idx="1" hasCustomPrompt="1"/>
          </p:nvPr>
        </p:nvSpPr>
        <p:spPr>
          <a:xfrm>
            <a:off x="838199" y="1825625"/>
            <a:ext cx="8465359" cy="4351338"/>
          </a:xfrm>
        </p:spPr>
        <p:txBody>
          <a:bodyPr/>
          <a:lstStyle>
            <a:lvl1pPr>
              <a:defRPr>
                <a:latin typeface="Calisto MT" panose="02040603050505030304" pitchFamily="18" charset="0"/>
              </a:defRPr>
            </a:lvl1pPr>
          </a:lstStyle>
          <a:p>
            <a:pPr lvl="0"/>
            <a:r>
              <a:rPr lang="en-US" dirty="0"/>
              <a:t>Click to insert text, picture, table, chart</a:t>
            </a:r>
            <a:endParaRPr lang="en-GB" dirty="0"/>
          </a:p>
        </p:txBody>
      </p:sp>
      <p:grpSp>
        <p:nvGrpSpPr>
          <p:cNvPr id="17" name="Group 16"/>
          <p:cNvGrpSpPr/>
          <p:nvPr userDrawn="1"/>
        </p:nvGrpSpPr>
        <p:grpSpPr>
          <a:xfrm>
            <a:off x="9303559" y="27993"/>
            <a:ext cx="2876709" cy="1567777"/>
            <a:chOff x="9303559" y="27993"/>
            <a:chExt cx="2876709" cy="1567777"/>
          </a:xfrm>
        </p:grpSpPr>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03559" y="27993"/>
              <a:ext cx="2876709" cy="1260000"/>
            </a:xfrm>
            <a:prstGeom prst="rect">
              <a:avLst/>
            </a:prstGeom>
          </p:spPr>
        </p:pic>
        <p:sp>
          <p:nvSpPr>
            <p:cNvPr id="19" name="TextBox 18"/>
            <p:cNvSpPr txBox="1"/>
            <p:nvPr userDrawn="1"/>
          </p:nvSpPr>
          <p:spPr>
            <a:xfrm>
              <a:off x="10394202" y="1287993"/>
              <a:ext cx="1786066" cy="307777"/>
            </a:xfrm>
            <a:prstGeom prst="rect">
              <a:avLst/>
            </a:prstGeom>
            <a:noFill/>
          </p:spPr>
          <p:txBody>
            <a:bodyPr wrap="none" rtlCol="0">
              <a:spAutoFit/>
            </a:bodyPr>
            <a:lstStyle/>
            <a:p>
              <a:r>
                <a:rPr lang="en-GB" sz="1400" b="0" i="1" dirty="0">
                  <a:solidFill>
                    <a:schemeClr val="tx1"/>
                  </a:solidFill>
                  <a:latin typeface="Calisto MT" panose="02040603050505030304" pitchFamily="18" charset="0"/>
                </a:rPr>
                <a:t>One Planet, One Ocean</a:t>
              </a:r>
            </a:p>
          </p:txBody>
        </p:sp>
      </p:grpSp>
      <p:pic>
        <p:nvPicPr>
          <p:cNvPr id="8" name="Picture 7"/>
          <p:cNvPicPr>
            <a:picLocks noChangeAspect="1"/>
          </p:cNvPicPr>
          <p:nvPr userDrawn="1"/>
        </p:nvPicPr>
        <p:blipFill>
          <a:blip r:embed="rId5"/>
          <a:stretch>
            <a:fillRect/>
          </a:stretch>
        </p:blipFill>
        <p:spPr>
          <a:xfrm>
            <a:off x="0" y="0"/>
            <a:ext cx="1223493" cy="1251828"/>
          </a:xfrm>
          <a:prstGeom prst="rect">
            <a:avLst/>
          </a:prstGeom>
        </p:spPr>
      </p:pic>
    </p:spTree>
    <p:extLst>
      <p:ext uri="{BB962C8B-B14F-4D97-AF65-F5344CB8AC3E}">
        <p14:creationId xmlns:p14="http://schemas.microsoft.com/office/powerpoint/2010/main" val="2722654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2324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90EB-81DB-6C9B-C2EE-5283E3AF57DE}"/>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B2D554B0-116A-A9DD-F58C-7EA34ADE3B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3C60F5CC-CA62-5B4E-6756-DF7F2C325BD5}"/>
              </a:ext>
            </a:extLst>
          </p:cNvPr>
          <p:cNvSpPr>
            <a:spLocks noGrp="1"/>
          </p:cNvSpPr>
          <p:nvPr>
            <p:ph type="dt" sz="half" idx="10"/>
          </p:nvPr>
        </p:nvSpPr>
        <p:spPr/>
        <p:txBody>
          <a:bodyPr/>
          <a:lstStyle/>
          <a:p>
            <a:fld id="{5D42938F-F6F6-41D7-B71E-69C322F37C19}" type="datetimeFigureOut">
              <a:rPr lang="en-KE" smtClean="0"/>
              <a:t>22/02/2024</a:t>
            </a:fld>
            <a:endParaRPr lang="en-KE"/>
          </a:p>
        </p:txBody>
      </p:sp>
      <p:sp>
        <p:nvSpPr>
          <p:cNvPr id="5" name="Footer Placeholder 4">
            <a:extLst>
              <a:ext uri="{FF2B5EF4-FFF2-40B4-BE49-F238E27FC236}">
                <a16:creationId xmlns:a16="http://schemas.microsoft.com/office/drawing/2014/main" id="{1652281D-2EA2-A4E1-3F85-150C83CBEC78}"/>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C5E7F5D0-04FB-A9A7-9FBD-2D8497F69D18}"/>
              </a:ext>
            </a:extLst>
          </p:cNvPr>
          <p:cNvSpPr>
            <a:spLocks noGrp="1"/>
          </p:cNvSpPr>
          <p:nvPr>
            <p:ph type="sldNum" sz="quarter" idx="12"/>
          </p:nvPr>
        </p:nvSpPr>
        <p:spPr/>
        <p:txBody>
          <a:bodyPr/>
          <a:lstStyle/>
          <a:p>
            <a:fld id="{993B59D9-9378-4CF4-AFC2-EAC2FDCC5B28}" type="slidenum">
              <a:rPr lang="en-KE" smtClean="0"/>
              <a:t>‹#›</a:t>
            </a:fld>
            <a:endParaRPr lang="en-KE"/>
          </a:p>
        </p:txBody>
      </p:sp>
    </p:spTree>
    <p:extLst>
      <p:ext uri="{BB962C8B-B14F-4D97-AF65-F5344CB8AC3E}">
        <p14:creationId xmlns:p14="http://schemas.microsoft.com/office/powerpoint/2010/main" val="254961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3469-966E-0085-7853-78A97F7F2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71525ED6-2210-7E82-DC49-86BBEF8C4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C4F5CD-8372-2750-42AB-4EC59002AE74}"/>
              </a:ext>
            </a:extLst>
          </p:cNvPr>
          <p:cNvSpPr>
            <a:spLocks noGrp="1"/>
          </p:cNvSpPr>
          <p:nvPr>
            <p:ph type="dt" sz="half" idx="10"/>
          </p:nvPr>
        </p:nvSpPr>
        <p:spPr/>
        <p:txBody>
          <a:bodyPr/>
          <a:lstStyle/>
          <a:p>
            <a:fld id="{5D42938F-F6F6-41D7-B71E-69C322F37C19}" type="datetimeFigureOut">
              <a:rPr lang="en-KE" smtClean="0"/>
              <a:t>22/02/2024</a:t>
            </a:fld>
            <a:endParaRPr lang="en-KE"/>
          </a:p>
        </p:txBody>
      </p:sp>
      <p:sp>
        <p:nvSpPr>
          <p:cNvPr id="5" name="Footer Placeholder 4">
            <a:extLst>
              <a:ext uri="{FF2B5EF4-FFF2-40B4-BE49-F238E27FC236}">
                <a16:creationId xmlns:a16="http://schemas.microsoft.com/office/drawing/2014/main" id="{BD189A87-352E-268A-8482-B54EACE88C18}"/>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91B95029-9EC1-6518-340B-E01DBE651E26}"/>
              </a:ext>
            </a:extLst>
          </p:cNvPr>
          <p:cNvSpPr>
            <a:spLocks noGrp="1"/>
          </p:cNvSpPr>
          <p:nvPr>
            <p:ph type="sldNum" sz="quarter" idx="12"/>
          </p:nvPr>
        </p:nvSpPr>
        <p:spPr/>
        <p:txBody>
          <a:bodyPr/>
          <a:lstStyle/>
          <a:p>
            <a:fld id="{993B59D9-9378-4CF4-AFC2-EAC2FDCC5B28}" type="slidenum">
              <a:rPr lang="en-KE" smtClean="0"/>
              <a:t>‹#›</a:t>
            </a:fld>
            <a:endParaRPr lang="en-KE"/>
          </a:p>
        </p:txBody>
      </p:sp>
    </p:spTree>
    <p:extLst>
      <p:ext uri="{BB962C8B-B14F-4D97-AF65-F5344CB8AC3E}">
        <p14:creationId xmlns:p14="http://schemas.microsoft.com/office/powerpoint/2010/main" val="407986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71B1C-ACA0-E18B-954B-163105281C20}"/>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77D2763F-BB0A-BC96-CA8E-964D855C94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DFD6C29F-CDA5-3A17-0C43-D4FB7B72FB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16333673-6ACF-C501-D229-DF9F60A5F103}"/>
              </a:ext>
            </a:extLst>
          </p:cNvPr>
          <p:cNvSpPr>
            <a:spLocks noGrp="1"/>
          </p:cNvSpPr>
          <p:nvPr>
            <p:ph type="dt" sz="half" idx="10"/>
          </p:nvPr>
        </p:nvSpPr>
        <p:spPr/>
        <p:txBody>
          <a:bodyPr/>
          <a:lstStyle/>
          <a:p>
            <a:fld id="{5D42938F-F6F6-41D7-B71E-69C322F37C19}" type="datetimeFigureOut">
              <a:rPr lang="en-KE" smtClean="0"/>
              <a:t>22/02/2024</a:t>
            </a:fld>
            <a:endParaRPr lang="en-KE"/>
          </a:p>
        </p:txBody>
      </p:sp>
      <p:sp>
        <p:nvSpPr>
          <p:cNvPr id="6" name="Footer Placeholder 5">
            <a:extLst>
              <a:ext uri="{FF2B5EF4-FFF2-40B4-BE49-F238E27FC236}">
                <a16:creationId xmlns:a16="http://schemas.microsoft.com/office/drawing/2014/main" id="{46341A5D-936B-00DF-143A-F6BD2E7C91FE}"/>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1FC4DB25-37B2-2255-9E3B-7420FB7C2B8C}"/>
              </a:ext>
            </a:extLst>
          </p:cNvPr>
          <p:cNvSpPr>
            <a:spLocks noGrp="1"/>
          </p:cNvSpPr>
          <p:nvPr>
            <p:ph type="sldNum" sz="quarter" idx="12"/>
          </p:nvPr>
        </p:nvSpPr>
        <p:spPr/>
        <p:txBody>
          <a:bodyPr/>
          <a:lstStyle/>
          <a:p>
            <a:fld id="{993B59D9-9378-4CF4-AFC2-EAC2FDCC5B28}" type="slidenum">
              <a:rPr lang="en-KE" smtClean="0"/>
              <a:t>‹#›</a:t>
            </a:fld>
            <a:endParaRPr lang="en-KE"/>
          </a:p>
        </p:txBody>
      </p:sp>
    </p:spTree>
    <p:extLst>
      <p:ext uri="{BB962C8B-B14F-4D97-AF65-F5344CB8AC3E}">
        <p14:creationId xmlns:p14="http://schemas.microsoft.com/office/powerpoint/2010/main" val="35875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8120-A664-6D5B-F9EF-768AEA3CDFD2}"/>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5A57FE65-7A08-2997-7459-627A80EA8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8BA7B2-39B1-8BBA-7EF5-872D785E59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BFE88B0F-448F-CEAD-6A9D-4257AFEB86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1313F5-79AB-1279-D280-6E5564603B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8D1E53FE-4418-D003-0994-561C6768E8C3}"/>
              </a:ext>
            </a:extLst>
          </p:cNvPr>
          <p:cNvSpPr>
            <a:spLocks noGrp="1"/>
          </p:cNvSpPr>
          <p:nvPr>
            <p:ph type="dt" sz="half" idx="10"/>
          </p:nvPr>
        </p:nvSpPr>
        <p:spPr/>
        <p:txBody>
          <a:bodyPr/>
          <a:lstStyle/>
          <a:p>
            <a:fld id="{5D42938F-F6F6-41D7-B71E-69C322F37C19}" type="datetimeFigureOut">
              <a:rPr lang="en-KE" smtClean="0"/>
              <a:t>22/02/2024</a:t>
            </a:fld>
            <a:endParaRPr lang="en-KE"/>
          </a:p>
        </p:txBody>
      </p:sp>
      <p:sp>
        <p:nvSpPr>
          <p:cNvPr id="8" name="Footer Placeholder 7">
            <a:extLst>
              <a:ext uri="{FF2B5EF4-FFF2-40B4-BE49-F238E27FC236}">
                <a16:creationId xmlns:a16="http://schemas.microsoft.com/office/drawing/2014/main" id="{BC73720C-5761-72E5-76BC-7651F3ABEC15}"/>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C533C2CC-29D1-115F-9426-A591830DAA39}"/>
              </a:ext>
            </a:extLst>
          </p:cNvPr>
          <p:cNvSpPr>
            <a:spLocks noGrp="1"/>
          </p:cNvSpPr>
          <p:nvPr>
            <p:ph type="sldNum" sz="quarter" idx="12"/>
          </p:nvPr>
        </p:nvSpPr>
        <p:spPr/>
        <p:txBody>
          <a:bodyPr/>
          <a:lstStyle/>
          <a:p>
            <a:fld id="{993B59D9-9378-4CF4-AFC2-EAC2FDCC5B28}" type="slidenum">
              <a:rPr lang="en-KE" smtClean="0"/>
              <a:t>‹#›</a:t>
            </a:fld>
            <a:endParaRPr lang="en-KE"/>
          </a:p>
        </p:txBody>
      </p:sp>
    </p:spTree>
    <p:extLst>
      <p:ext uri="{BB962C8B-B14F-4D97-AF65-F5344CB8AC3E}">
        <p14:creationId xmlns:p14="http://schemas.microsoft.com/office/powerpoint/2010/main" val="95653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B0EF-6B91-AE44-F7C2-0BA1F3E8A0FA}"/>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262314DF-AB2F-4328-1314-7373C710D143}"/>
              </a:ext>
            </a:extLst>
          </p:cNvPr>
          <p:cNvSpPr>
            <a:spLocks noGrp="1"/>
          </p:cNvSpPr>
          <p:nvPr>
            <p:ph type="dt" sz="half" idx="10"/>
          </p:nvPr>
        </p:nvSpPr>
        <p:spPr/>
        <p:txBody>
          <a:bodyPr/>
          <a:lstStyle/>
          <a:p>
            <a:fld id="{5D42938F-F6F6-41D7-B71E-69C322F37C19}" type="datetimeFigureOut">
              <a:rPr lang="en-KE" smtClean="0"/>
              <a:t>22/02/2024</a:t>
            </a:fld>
            <a:endParaRPr lang="en-KE"/>
          </a:p>
        </p:txBody>
      </p:sp>
      <p:sp>
        <p:nvSpPr>
          <p:cNvPr id="4" name="Footer Placeholder 3">
            <a:extLst>
              <a:ext uri="{FF2B5EF4-FFF2-40B4-BE49-F238E27FC236}">
                <a16:creationId xmlns:a16="http://schemas.microsoft.com/office/drawing/2014/main" id="{1E9EAB2C-9555-402D-B28A-DC4684C68233}"/>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E225805F-4DDA-BD75-9016-DB95A674EA4B}"/>
              </a:ext>
            </a:extLst>
          </p:cNvPr>
          <p:cNvSpPr>
            <a:spLocks noGrp="1"/>
          </p:cNvSpPr>
          <p:nvPr>
            <p:ph type="sldNum" sz="quarter" idx="12"/>
          </p:nvPr>
        </p:nvSpPr>
        <p:spPr/>
        <p:txBody>
          <a:bodyPr/>
          <a:lstStyle/>
          <a:p>
            <a:fld id="{993B59D9-9378-4CF4-AFC2-EAC2FDCC5B28}" type="slidenum">
              <a:rPr lang="en-KE" smtClean="0"/>
              <a:t>‹#›</a:t>
            </a:fld>
            <a:endParaRPr lang="en-KE"/>
          </a:p>
        </p:txBody>
      </p:sp>
    </p:spTree>
    <p:extLst>
      <p:ext uri="{BB962C8B-B14F-4D97-AF65-F5344CB8AC3E}">
        <p14:creationId xmlns:p14="http://schemas.microsoft.com/office/powerpoint/2010/main" val="93235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D8DFB-89B1-04ED-98D4-2C7755C6C04B}"/>
              </a:ext>
            </a:extLst>
          </p:cNvPr>
          <p:cNvSpPr>
            <a:spLocks noGrp="1"/>
          </p:cNvSpPr>
          <p:nvPr>
            <p:ph type="dt" sz="half" idx="10"/>
          </p:nvPr>
        </p:nvSpPr>
        <p:spPr/>
        <p:txBody>
          <a:bodyPr/>
          <a:lstStyle/>
          <a:p>
            <a:fld id="{5D42938F-F6F6-41D7-B71E-69C322F37C19}" type="datetimeFigureOut">
              <a:rPr lang="en-KE" smtClean="0"/>
              <a:t>22/02/2024</a:t>
            </a:fld>
            <a:endParaRPr lang="en-KE"/>
          </a:p>
        </p:txBody>
      </p:sp>
      <p:sp>
        <p:nvSpPr>
          <p:cNvPr id="3" name="Footer Placeholder 2">
            <a:extLst>
              <a:ext uri="{FF2B5EF4-FFF2-40B4-BE49-F238E27FC236}">
                <a16:creationId xmlns:a16="http://schemas.microsoft.com/office/drawing/2014/main" id="{C96B4A39-ACD4-4DBB-AF79-8BC89AE82CE4}"/>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CA5CD8A0-9720-E0A7-1BA9-8EFB4B2D6B0F}"/>
              </a:ext>
            </a:extLst>
          </p:cNvPr>
          <p:cNvSpPr>
            <a:spLocks noGrp="1"/>
          </p:cNvSpPr>
          <p:nvPr>
            <p:ph type="sldNum" sz="quarter" idx="12"/>
          </p:nvPr>
        </p:nvSpPr>
        <p:spPr/>
        <p:txBody>
          <a:bodyPr/>
          <a:lstStyle/>
          <a:p>
            <a:fld id="{993B59D9-9378-4CF4-AFC2-EAC2FDCC5B28}" type="slidenum">
              <a:rPr lang="en-KE" smtClean="0"/>
              <a:t>‹#›</a:t>
            </a:fld>
            <a:endParaRPr lang="en-KE"/>
          </a:p>
        </p:txBody>
      </p:sp>
    </p:spTree>
    <p:extLst>
      <p:ext uri="{BB962C8B-B14F-4D97-AF65-F5344CB8AC3E}">
        <p14:creationId xmlns:p14="http://schemas.microsoft.com/office/powerpoint/2010/main" val="156132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3D82-4BBF-A9C4-D1E1-B7B273586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8A216513-F0D2-88DA-E9B4-A71E1C6596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FB89A6B5-BE9A-7DB1-23F3-51338FC18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4E80F-9AF9-FB62-007B-472B970C9A38}"/>
              </a:ext>
            </a:extLst>
          </p:cNvPr>
          <p:cNvSpPr>
            <a:spLocks noGrp="1"/>
          </p:cNvSpPr>
          <p:nvPr>
            <p:ph type="dt" sz="half" idx="10"/>
          </p:nvPr>
        </p:nvSpPr>
        <p:spPr/>
        <p:txBody>
          <a:bodyPr/>
          <a:lstStyle/>
          <a:p>
            <a:fld id="{5D42938F-F6F6-41D7-B71E-69C322F37C19}" type="datetimeFigureOut">
              <a:rPr lang="en-KE" smtClean="0"/>
              <a:t>22/02/2024</a:t>
            </a:fld>
            <a:endParaRPr lang="en-KE"/>
          </a:p>
        </p:txBody>
      </p:sp>
      <p:sp>
        <p:nvSpPr>
          <p:cNvPr id="6" name="Footer Placeholder 5">
            <a:extLst>
              <a:ext uri="{FF2B5EF4-FFF2-40B4-BE49-F238E27FC236}">
                <a16:creationId xmlns:a16="http://schemas.microsoft.com/office/drawing/2014/main" id="{A17C28D9-74C0-7C9F-D579-F10EA26E7054}"/>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CA4A0AC8-4138-BE79-F33A-1049F0F5A4D1}"/>
              </a:ext>
            </a:extLst>
          </p:cNvPr>
          <p:cNvSpPr>
            <a:spLocks noGrp="1"/>
          </p:cNvSpPr>
          <p:nvPr>
            <p:ph type="sldNum" sz="quarter" idx="12"/>
          </p:nvPr>
        </p:nvSpPr>
        <p:spPr/>
        <p:txBody>
          <a:bodyPr/>
          <a:lstStyle/>
          <a:p>
            <a:fld id="{993B59D9-9378-4CF4-AFC2-EAC2FDCC5B28}" type="slidenum">
              <a:rPr lang="en-KE" smtClean="0"/>
              <a:t>‹#›</a:t>
            </a:fld>
            <a:endParaRPr lang="en-KE"/>
          </a:p>
        </p:txBody>
      </p:sp>
    </p:spTree>
    <p:extLst>
      <p:ext uri="{BB962C8B-B14F-4D97-AF65-F5344CB8AC3E}">
        <p14:creationId xmlns:p14="http://schemas.microsoft.com/office/powerpoint/2010/main" val="110711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392C-6303-5409-8527-9F1B06A80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82EA5445-1A0D-B39F-36E0-3F8A6A743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4279FF5C-1BA9-DDA8-0C1C-64B68ACDB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CCFD8-96C3-F1BB-1A86-6D6A38B0A26D}"/>
              </a:ext>
            </a:extLst>
          </p:cNvPr>
          <p:cNvSpPr>
            <a:spLocks noGrp="1"/>
          </p:cNvSpPr>
          <p:nvPr>
            <p:ph type="dt" sz="half" idx="10"/>
          </p:nvPr>
        </p:nvSpPr>
        <p:spPr/>
        <p:txBody>
          <a:bodyPr/>
          <a:lstStyle/>
          <a:p>
            <a:fld id="{5D42938F-F6F6-41D7-B71E-69C322F37C19}" type="datetimeFigureOut">
              <a:rPr lang="en-KE" smtClean="0"/>
              <a:t>22/02/2024</a:t>
            </a:fld>
            <a:endParaRPr lang="en-KE"/>
          </a:p>
        </p:txBody>
      </p:sp>
      <p:sp>
        <p:nvSpPr>
          <p:cNvPr id="6" name="Footer Placeholder 5">
            <a:extLst>
              <a:ext uri="{FF2B5EF4-FFF2-40B4-BE49-F238E27FC236}">
                <a16:creationId xmlns:a16="http://schemas.microsoft.com/office/drawing/2014/main" id="{5EFA4C29-3295-720A-FE34-F59CC3902F87}"/>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A8E4F813-4E21-EB31-AD87-BE58EA28FBE7}"/>
              </a:ext>
            </a:extLst>
          </p:cNvPr>
          <p:cNvSpPr>
            <a:spLocks noGrp="1"/>
          </p:cNvSpPr>
          <p:nvPr>
            <p:ph type="sldNum" sz="quarter" idx="12"/>
          </p:nvPr>
        </p:nvSpPr>
        <p:spPr/>
        <p:txBody>
          <a:bodyPr/>
          <a:lstStyle/>
          <a:p>
            <a:fld id="{993B59D9-9378-4CF4-AFC2-EAC2FDCC5B28}" type="slidenum">
              <a:rPr lang="en-KE" smtClean="0"/>
              <a:t>‹#›</a:t>
            </a:fld>
            <a:endParaRPr lang="en-KE"/>
          </a:p>
        </p:txBody>
      </p:sp>
    </p:spTree>
    <p:extLst>
      <p:ext uri="{BB962C8B-B14F-4D97-AF65-F5344CB8AC3E}">
        <p14:creationId xmlns:p14="http://schemas.microsoft.com/office/powerpoint/2010/main" val="209412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B07477-B337-DAD0-D9F7-ADBCA4787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805E890F-5D27-C5EC-FCD4-AC675BBD2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0B5CAA5D-5C1A-AE68-9172-AE056BCF5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2938F-F6F6-41D7-B71E-69C322F37C19}" type="datetimeFigureOut">
              <a:rPr lang="en-KE" smtClean="0"/>
              <a:t>22/02/2024</a:t>
            </a:fld>
            <a:endParaRPr lang="en-KE"/>
          </a:p>
        </p:txBody>
      </p:sp>
      <p:sp>
        <p:nvSpPr>
          <p:cNvPr id="5" name="Footer Placeholder 4">
            <a:extLst>
              <a:ext uri="{FF2B5EF4-FFF2-40B4-BE49-F238E27FC236}">
                <a16:creationId xmlns:a16="http://schemas.microsoft.com/office/drawing/2014/main" id="{6506C11A-20A7-BC4E-703A-403A827180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B2D7D716-B535-5D9C-A195-37AF9DCB0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B59D9-9378-4CF4-AFC2-EAC2FDCC5B28}" type="slidenum">
              <a:rPr lang="en-KE" smtClean="0"/>
              <a:t>‹#›</a:t>
            </a:fld>
            <a:endParaRPr lang="en-KE"/>
          </a:p>
        </p:txBody>
      </p:sp>
    </p:spTree>
    <p:extLst>
      <p:ext uri="{BB962C8B-B14F-4D97-AF65-F5344CB8AC3E}">
        <p14:creationId xmlns:p14="http://schemas.microsoft.com/office/powerpoint/2010/main" val="2500602675"/>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04800"/>
            <a:ext cx="103632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76400"/>
            <a:ext cx="1036320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8122DCE2-5164-7043-81E0-5960E5A04E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ransition spd="med">
    <p:fade/>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36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36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36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B766D-51EF-4ADD-BA04-E31118D75E8F}" type="datetimeFigureOut">
              <a:rPr lang="en-GB" smtClean="0"/>
              <a:t>23/02/2024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B1DFF-7794-4B16-9BC5-9723C230FBF9}" type="slidenum">
              <a:rPr lang="en-GB" smtClean="0"/>
              <a:t>‹#›</a:t>
            </a:fld>
            <a:endParaRPr lang="en-GB"/>
          </a:p>
        </p:txBody>
      </p:sp>
    </p:spTree>
    <p:extLst>
      <p:ext uri="{BB962C8B-B14F-4D97-AF65-F5344CB8AC3E}">
        <p14:creationId xmlns:p14="http://schemas.microsoft.com/office/powerpoint/2010/main" val="2388564251"/>
      </p:ext>
    </p:extLst>
  </p:cSld>
  <p:clrMap bg1="lt1" tx1="dk1" bg2="lt2" tx2="dk2" accent1="accent1" accent2="accent2" accent3="accent3" accent4="accent4" accent5="accent5" accent6="accent6" hlink="hlink" folHlink="folHlink"/>
  <p:sldLayoutIdLst>
    <p:sldLayoutId id="2147483666"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4.emf"/><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3" name="Rectangle 3"/>
          <p:cNvSpPr txBox="1">
            <a:spLocks noChangeArrowheads="1"/>
          </p:cNvSpPr>
          <p:nvPr/>
        </p:nvSpPr>
        <p:spPr bwMode="auto">
          <a:xfrm>
            <a:off x="4079776" y="5589241"/>
            <a:ext cx="6481762"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pPr>
            <a:r>
              <a:rPr lang="en-US" dirty="0"/>
              <a:t>John Ngatia</a:t>
            </a:r>
            <a:endParaRPr lang="en-US" sz="1800" dirty="0"/>
          </a:p>
          <a:p>
            <a:pPr algn="ctr" eaLnBrk="1" hangingPunct="1">
              <a:lnSpc>
                <a:spcPct val="90000"/>
              </a:lnSpc>
              <a:spcBef>
                <a:spcPct val="20000"/>
              </a:spcBef>
            </a:pPr>
            <a:r>
              <a:rPr lang="en-US" sz="1800" i="1" dirty="0"/>
              <a:t>IOC Sub Commission for Africa &amp; the Adjacent Island States</a:t>
            </a:r>
            <a:endParaRPr lang="en-US" sz="1800" dirty="0"/>
          </a:p>
        </p:txBody>
      </p:sp>
      <p:sp>
        <p:nvSpPr>
          <p:cNvPr id="5" name="Rectangle 2"/>
          <p:cNvSpPr>
            <a:spLocks noGrp="1" noChangeArrowheads="1"/>
          </p:cNvSpPr>
          <p:nvPr>
            <p:ph type="ctrTitle"/>
          </p:nvPr>
        </p:nvSpPr>
        <p:spPr>
          <a:xfrm>
            <a:off x="4200642" y="2384884"/>
            <a:ext cx="7560840" cy="2088232"/>
          </a:xfrm>
        </p:spPr>
        <p:txBody>
          <a:bodyPr/>
          <a:lstStyle/>
          <a:p>
            <a:pPr algn="ctr" eaLnBrk="1" hangingPunct="1">
              <a:defRPr/>
            </a:pPr>
            <a:r>
              <a:rPr lang="en-US" sz="3200" b="1" dirty="0">
                <a:solidFill>
                  <a:srgbClr val="000090"/>
                </a:solidFill>
                <a:effectLst>
                  <a:outerShdw blurRad="38100" dist="38100" dir="2700000" algn="tl">
                    <a:srgbClr val="DDDDDD"/>
                  </a:outerShdw>
                </a:effectLst>
                <a:latin typeface="Trebuchet MS" charset="0"/>
              </a:rPr>
              <a:t>IOC Sub Commission for Africa and the Adjacent Island States</a:t>
            </a:r>
            <a:endParaRPr lang="en-US" sz="3200" i="1" dirty="0">
              <a:solidFill>
                <a:srgbClr val="0000FF"/>
              </a:solidFill>
            </a:endParaRPr>
          </a:p>
        </p:txBody>
      </p:sp>
      <p:sp>
        <p:nvSpPr>
          <p:cNvPr id="2" name="TextBox 1">
            <a:extLst>
              <a:ext uri="{FF2B5EF4-FFF2-40B4-BE49-F238E27FC236}">
                <a16:creationId xmlns:a16="http://schemas.microsoft.com/office/drawing/2014/main" id="{71689B0C-7101-BC69-63F2-DC0A5DF00554}"/>
              </a:ext>
            </a:extLst>
          </p:cNvPr>
          <p:cNvSpPr txBox="1"/>
          <p:nvPr/>
        </p:nvSpPr>
        <p:spPr>
          <a:xfrm>
            <a:off x="5266481" y="4676092"/>
            <a:ext cx="5822066" cy="369332"/>
          </a:xfrm>
          <a:prstGeom prst="rect">
            <a:avLst/>
          </a:prstGeom>
          <a:noFill/>
        </p:spPr>
        <p:txBody>
          <a:bodyPr wrap="square" rtlCol="0">
            <a:spAutoFit/>
          </a:bodyPr>
          <a:lstStyle/>
          <a:p>
            <a:r>
              <a:rPr lang="en-GB" dirty="0"/>
              <a:t>GE-CD-V Meeting </a:t>
            </a:r>
            <a:r>
              <a:rPr lang="en-US" sz="1800" dirty="0">
                <a:effectLst/>
                <a:latin typeface="Calibri" panose="020F0502020204030204" pitchFamily="34" charset="0"/>
                <a:ea typeface="Calibri" panose="020F0502020204030204" pitchFamily="34" charset="0"/>
              </a:rPr>
              <a:t>27-29 February 2024</a:t>
            </a:r>
            <a:endParaRPr lang="en-KE" dirty="0"/>
          </a:p>
        </p:txBody>
      </p:sp>
    </p:spTree>
    <p:extLst>
      <p:ext uri="{BB962C8B-B14F-4D97-AF65-F5344CB8AC3E}">
        <p14:creationId xmlns:p14="http://schemas.microsoft.com/office/powerpoint/2010/main" val="405214235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3619" y="3506941"/>
            <a:ext cx="8216285" cy="2325122"/>
          </a:xfrm>
        </p:spPr>
        <p:txBody>
          <a:bodyPr>
            <a:noAutofit/>
          </a:bodyPr>
          <a:lstStyle/>
          <a:p>
            <a:pPr marL="342900" indent="-342900" algn="just">
              <a:spcBef>
                <a:spcPts val="600"/>
              </a:spcBef>
              <a:spcAft>
                <a:spcPts val="600"/>
              </a:spcAft>
              <a:buFont typeface="Wingdings" panose="05000000000000000000" pitchFamily="2" charset="2"/>
              <a:buChar char="§"/>
            </a:pPr>
            <a:r>
              <a:rPr lang="en-US" sz="2400" dirty="0">
                <a:solidFill>
                  <a:srgbClr val="3366FF"/>
                </a:solidFill>
                <a:latin typeface="Calibri" panose="020F0502020204030204" pitchFamily="34" charset="0"/>
                <a:cs typeface="Calibri" panose="020F0502020204030204" pitchFamily="34" charset="0"/>
              </a:rPr>
              <a:t>Ocean Observations and Monitoring</a:t>
            </a:r>
          </a:p>
          <a:p>
            <a:pPr marL="342900" indent="-342900" algn="just">
              <a:spcBef>
                <a:spcPts val="600"/>
              </a:spcBef>
              <a:spcAft>
                <a:spcPts val="600"/>
              </a:spcAft>
              <a:buFont typeface="Wingdings" panose="05000000000000000000" pitchFamily="2" charset="2"/>
              <a:buChar char="§"/>
            </a:pPr>
            <a:r>
              <a:rPr lang="en-US" sz="2400" dirty="0">
                <a:solidFill>
                  <a:srgbClr val="3366FF"/>
                </a:solidFill>
                <a:latin typeface="Calibri" panose="020F0502020204030204" pitchFamily="34" charset="0"/>
                <a:cs typeface="Calibri" panose="020F0502020204030204" pitchFamily="34" charset="0"/>
              </a:rPr>
              <a:t>Ocean Sciences and Assessments </a:t>
            </a:r>
          </a:p>
          <a:p>
            <a:pPr marL="342900" indent="-342900" algn="just">
              <a:spcBef>
                <a:spcPts val="600"/>
              </a:spcBef>
              <a:spcAft>
                <a:spcPts val="600"/>
              </a:spcAft>
              <a:buFont typeface="Wingdings" panose="05000000000000000000" pitchFamily="2" charset="2"/>
              <a:buChar char="§"/>
            </a:pPr>
            <a:r>
              <a:rPr lang="en-US" sz="2400" dirty="0">
                <a:solidFill>
                  <a:srgbClr val="3366FF"/>
                </a:solidFill>
                <a:latin typeface="Calibri" panose="020F0502020204030204" pitchFamily="34" charset="0"/>
                <a:cs typeface="Calibri" panose="020F0502020204030204" pitchFamily="34" charset="0"/>
              </a:rPr>
              <a:t>Ocean Data and Information Management</a:t>
            </a:r>
          </a:p>
          <a:p>
            <a:pPr marL="342900" indent="-342900" algn="just">
              <a:spcBef>
                <a:spcPts val="600"/>
              </a:spcBef>
              <a:spcAft>
                <a:spcPts val="600"/>
              </a:spcAft>
              <a:buFont typeface="Wingdings" panose="05000000000000000000" pitchFamily="2" charset="2"/>
              <a:buChar char="§"/>
            </a:pPr>
            <a:r>
              <a:rPr lang="en-US" sz="2400" dirty="0">
                <a:solidFill>
                  <a:srgbClr val="C00000"/>
                </a:solidFill>
                <a:latin typeface="Calibri" panose="020F0502020204030204" pitchFamily="34" charset="0"/>
                <a:cs typeface="Calibri" panose="020F0502020204030204" pitchFamily="34" charset="0"/>
              </a:rPr>
              <a:t>Capacity development in Marine Science and Technology</a:t>
            </a:r>
          </a:p>
          <a:p>
            <a:pPr marL="342900" indent="-342900" algn="just">
              <a:spcBef>
                <a:spcPts val="600"/>
              </a:spcBef>
              <a:spcAft>
                <a:spcPts val="600"/>
              </a:spcAft>
              <a:buFont typeface="Wingdings" panose="05000000000000000000" pitchFamily="2" charset="2"/>
              <a:buChar char="§"/>
            </a:pPr>
            <a:r>
              <a:rPr lang="en-US" sz="2400" dirty="0">
                <a:solidFill>
                  <a:srgbClr val="3366FF"/>
                </a:solidFill>
                <a:latin typeface="Calibri" panose="020F0502020204030204" pitchFamily="34" charset="0"/>
                <a:cs typeface="Calibri" panose="020F0502020204030204" pitchFamily="34" charset="0"/>
              </a:rPr>
              <a:t>Public Awareness and Science Policy interface</a:t>
            </a:r>
          </a:p>
        </p:txBody>
      </p:sp>
      <p:sp>
        <p:nvSpPr>
          <p:cNvPr id="4" name="Title 1"/>
          <p:cNvSpPr>
            <a:spLocks noGrp="1"/>
          </p:cNvSpPr>
          <p:nvPr>
            <p:ph type="title"/>
          </p:nvPr>
        </p:nvSpPr>
        <p:spPr>
          <a:xfrm>
            <a:off x="1063619" y="0"/>
            <a:ext cx="8459824" cy="1107753"/>
          </a:xfrm>
        </p:spPr>
        <p:txBody>
          <a:bodyPr>
            <a:noAutofit/>
          </a:bodyPr>
          <a:lstStyle/>
          <a:p>
            <a:pPr algn="ctr">
              <a:defRPr/>
            </a:pPr>
            <a:r>
              <a:rPr lang="en-GB" sz="3600" dirty="0">
                <a:latin typeface="Calibri" panose="020F0502020204030204" pitchFamily="34" charset="0"/>
                <a:cs typeface="Calibri" panose="020F0502020204030204" pitchFamily="34" charset="0"/>
              </a:rPr>
              <a:t>IOC’s Sub Commission for Africa and the Adjacent Island States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3256" y="4389857"/>
            <a:ext cx="2715423" cy="2443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2"/>
          <p:cNvSpPr txBox="1">
            <a:spLocks noChangeArrowheads="1"/>
          </p:cNvSpPr>
          <p:nvPr/>
        </p:nvSpPr>
        <p:spPr bwMode="auto">
          <a:xfrm>
            <a:off x="5293531" y="5970146"/>
            <a:ext cx="414972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Location of IOCAFRICA Secretariat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UNESCO Regional Office for Eastern Africa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UN Offices in Nairobi, Kenya</a:t>
            </a:r>
          </a:p>
        </p:txBody>
      </p:sp>
      <p:sp>
        <p:nvSpPr>
          <p:cNvPr id="9" name="Content Placeholder 1"/>
          <p:cNvSpPr txBox="1">
            <a:spLocks/>
          </p:cNvSpPr>
          <p:nvPr/>
        </p:nvSpPr>
        <p:spPr bwMode="auto">
          <a:xfrm>
            <a:off x="119337" y="1187556"/>
            <a:ext cx="9323919" cy="22453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just" defTabSz="914400" rtl="0" eaLnBrk="0" fontAlgn="base" latinLnBrk="0" hangingPunct="0">
              <a:lnSpc>
                <a:spcPct val="114000"/>
              </a:lnSpc>
              <a:spcBef>
                <a:spcPct val="20000"/>
              </a:spcBef>
              <a:spcAft>
                <a:spcPct val="0"/>
              </a:spcAft>
              <a:buClrTx/>
              <a:buSzTx/>
              <a:buFontTx/>
              <a:buNone/>
              <a:tabLst/>
              <a:defRPr/>
            </a:pPr>
            <a:r>
              <a:rPr kumimoji="0" lang="en-US" b="0" i="1" u="none" strike="noStrike" kern="0" cap="none" spc="0" normalizeH="0" baseline="0" noProof="0" dirty="0">
                <a:ln>
                  <a:noFill/>
                </a:ln>
                <a:solidFill>
                  <a:srgbClr val="0000FF"/>
                </a:solidFill>
                <a:effectLst/>
                <a:uLnTx/>
                <a:uFillTx/>
                <a:latin typeface="Arial"/>
                <a:ea typeface="ＭＳ Ｐゴシック"/>
              </a:rPr>
              <a:t>Promote regional and international cooperation for the understanding and management of the African oceans and coastal ecosystems, in order to ensure sustainable development and safety of the coastal populations, taking into account the </a:t>
            </a:r>
            <a:r>
              <a:rPr kumimoji="0" lang="en-US" sz="2600" b="0" i="1" u="none" strike="noStrike" kern="0" cap="none" spc="0" normalizeH="0" baseline="0" noProof="0" dirty="0">
                <a:ln>
                  <a:noFill/>
                </a:ln>
                <a:solidFill>
                  <a:srgbClr val="0000FF"/>
                </a:solidFill>
                <a:effectLst/>
                <a:uLnTx/>
                <a:uFillTx/>
                <a:latin typeface="Arial"/>
                <a:ea typeface="ＭＳ Ｐゴシック"/>
              </a:rPr>
              <a:t>priorities of Member States from Africa</a:t>
            </a:r>
            <a:endParaRPr kumimoji="0" lang="en-US" sz="2600" b="0" i="0" u="none" strike="noStrike" kern="0" cap="none" spc="0" normalizeH="0" baseline="0" noProof="0" dirty="0">
              <a:ln>
                <a:noFill/>
              </a:ln>
              <a:solidFill>
                <a:srgbClr val="0000FF"/>
              </a:solidFill>
              <a:effectLst/>
              <a:uLnTx/>
              <a:uFillTx/>
              <a:latin typeface="Arial"/>
              <a:ea typeface="ＭＳ Ｐゴシック"/>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148696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143624"/>
            <a:ext cx="4476749" cy="714374"/>
          </a:xfrm>
          <a:prstGeom prst="rect">
            <a:avLst/>
          </a:prstGeom>
        </p:spPr>
      </p:pic>
      <p:sp>
        <p:nvSpPr>
          <p:cNvPr id="3" name="object 3"/>
          <p:cNvSpPr txBox="1">
            <a:spLocks noGrp="1"/>
          </p:cNvSpPr>
          <p:nvPr>
            <p:ph type="title"/>
          </p:nvPr>
        </p:nvSpPr>
        <p:spPr>
          <a:xfrm>
            <a:off x="3246255" y="89811"/>
            <a:ext cx="5323840" cy="505267"/>
          </a:xfrm>
          <a:prstGeom prst="rect">
            <a:avLst/>
          </a:prstGeom>
        </p:spPr>
        <p:txBody>
          <a:bodyPr vert="horz" wrap="square" lIns="0" tIns="12700" rIns="0" bIns="0" rtlCol="0">
            <a:spAutoFit/>
          </a:bodyPr>
          <a:lstStyle/>
          <a:p>
            <a:pPr marL="12700">
              <a:lnSpc>
                <a:spcPct val="100000"/>
              </a:lnSpc>
              <a:spcBef>
                <a:spcPts val="100"/>
              </a:spcBef>
            </a:pPr>
            <a:r>
              <a:rPr sz="3200" spc="-10" dirty="0">
                <a:solidFill>
                  <a:srgbClr val="C00000"/>
                </a:solidFill>
                <a:latin typeface="DengXian" panose="02010600030101010101" pitchFamily="2" charset="-122"/>
                <a:ea typeface="DengXian" panose="02010600030101010101" pitchFamily="2" charset="-122"/>
              </a:rPr>
              <a:t>FOCUS</a:t>
            </a:r>
            <a:r>
              <a:rPr sz="3200" spc="-25" dirty="0">
                <a:solidFill>
                  <a:srgbClr val="C00000"/>
                </a:solidFill>
                <a:latin typeface="DengXian" panose="02010600030101010101" pitchFamily="2" charset="-122"/>
                <a:ea typeface="DengXian" panose="02010600030101010101" pitchFamily="2" charset="-122"/>
              </a:rPr>
              <a:t> </a:t>
            </a:r>
            <a:r>
              <a:rPr sz="3200" spc="-10" dirty="0">
                <a:solidFill>
                  <a:srgbClr val="C00000"/>
                </a:solidFill>
                <a:latin typeface="DengXian" panose="02010600030101010101" pitchFamily="2" charset="-122"/>
                <a:ea typeface="DengXian" panose="02010600030101010101" pitchFamily="2" charset="-122"/>
              </a:rPr>
              <a:t>AREAS</a:t>
            </a:r>
            <a:r>
              <a:rPr sz="3200" spc="-30" dirty="0">
                <a:solidFill>
                  <a:srgbClr val="C00000"/>
                </a:solidFill>
                <a:latin typeface="DengXian" panose="02010600030101010101" pitchFamily="2" charset="-122"/>
                <a:ea typeface="DengXian" panose="02010600030101010101" pitchFamily="2" charset="-122"/>
              </a:rPr>
              <a:t> </a:t>
            </a:r>
            <a:r>
              <a:rPr sz="3200" dirty="0">
                <a:solidFill>
                  <a:srgbClr val="C00000"/>
                </a:solidFill>
                <a:latin typeface="DengXian" panose="02010600030101010101" pitchFamily="2" charset="-122"/>
                <a:ea typeface="DengXian" panose="02010600030101010101" pitchFamily="2" charset="-122"/>
              </a:rPr>
              <a:t>OF</a:t>
            </a:r>
            <a:r>
              <a:rPr sz="3200" spc="-15" dirty="0">
                <a:solidFill>
                  <a:srgbClr val="C00000"/>
                </a:solidFill>
                <a:latin typeface="DengXian" panose="02010600030101010101" pitchFamily="2" charset="-122"/>
                <a:ea typeface="DengXian" panose="02010600030101010101" pitchFamily="2" charset="-122"/>
              </a:rPr>
              <a:t> </a:t>
            </a:r>
            <a:r>
              <a:rPr sz="3200" dirty="0">
                <a:solidFill>
                  <a:srgbClr val="C00000"/>
                </a:solidFill>
                <a:latin typeface="DengXian" panose="02010600030101010101" pitchFamily="2" charset="-122"/>
                <a:ea typeface="DengXian" panose="02010600030101010101" pitchFamily="2" charset="-122"/>
              </a:rPr>
              <a:t>IOCAFRICA</a:t>
            </a:r>
          </a:p>
        </p:txBody>
      </p:sp>
      <p:graphicFrame>
        <p:nvGraphicFramePr>
          <p:cNvPr id="4" name="object 4"/>
          <p:cNvGraphicFramePr>
            <a:graphicFrameLocks noGrp="1"/>
          </p:cNvGraphicFramePr>
          <p:nvPr/>
        </p:nvGraphicFramePr>
        <p:xfrm>
          <a:off x="91359" y="725727"/>
          <a:ext cx="11812902" cy="6170228"/>
        </p:xfrm>
        <a:graphic>
          <a:graphicData uri="http://schemas.openxmlformats.org/drawingml/2006/table">
            <a:tbl>
              <a:tblPr firstRow="1" bandRow="1">
                <a:tableStyleId>{2D5ABB26-0587-4C30-8999-92F81FD0307C}</a:tableStyleId>
              </a:tblPr>
              <a:tblGrid>
                <a:gridCol w="3566241">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684061">
                  <a:extLst>
                    <a:ext uri="{9D8B030D-6E8A-4147-A177-3AD203B41FA5}">
                      <a16:colId xmlns:a16="http://schemas.microsoft.com/office/drawing/2014/main" val="1852037917"/>
                    </a:ext>
                  </a:extLst>
                </a:gridCol>
              </a:tblGrid>
              <a:tr h="937953">
                <a:tc>
                  <a:txBody>
                    <a:bodyPr/>
                    <a:lstStyle/>
                    <a:p>
                      <a:pPr algn="l">
                        <a:lnSpc>
                          <a:spcPts val="2090"/>
                        </a:lnSpc>
                      </a:pPr>
                      <a:r>
                        <a:rPr sz="2000" b="0" spc="-10" dirty="0">
                          <a:solidFill>
                            <a:srgbClr val="C00000"/>
                          </a:solidFill>
                          <a:latin typeface="DengXian" panose="02010600030101010101" pitchFamily="2" charset="-122"/>
                          <a:ea typeface="DengXian" panose="02010600030101010101" pitchFamily="2" charset="-122"/>
                          <a:cs typeface="Arial"/>
                        </a:rPr>
                        <a:t>Ocean</a:t>
                      </a:r>
                      <a:r>
                        <a:rPr sz="2000" b="0" dirty="0">
                          <a:solidFill>
                            <a:srgbClr val="C00000"/>
                          </a:solidFill>
                          <a:latin typeface="DengXian" panose="02010600030101010101" pitchFamily="2" charset="-122"/>
                          <a:ea typeface="DengXian" panose="02010600030101010101" pitchFamily="2" charset="-122"/>
                          <a:cs typeface="Arial"/>
                        </a:rPr>
                        <a:t> </a:t>
                      </a:r>
                      <a:r>
                        <a:rPr sz="2000" b="0" spc="-10" dirty="0">
                          <a:solidFill>
                            <a:srgbClr val="C00000"/>
                          </a:solidFill>
                          <a:latin typeface="DengXian" panose="02010600030101010101" pitchFamily="2" charset="-122"/>
                          <a:ea typeface="DengXian" panose="02010600030101010101" pitchFamily="2" charset="-122"/>
                          <a:cs typeface="Arial"/>
                        </a:rPr>
                        <a:t>Observations</a:t>
                      </a:r>
                      <a:r>
                        <a:rPr sz="2000" b="0" spc="20" dirty="0">
                          <a:solidFill>
                            <a:srgbClr val="C00000"/>
                          </a:solidFill>
                          <a:latin typeface="DengXian" panose="02010600030101010101" pitchFamily="2" charset="-122"/>
                          <a:ea typeface="DengXian" panose="02010600030101010101" pitchFamily="2" charset="-122"/>
                          <a:cs typeface="Arial"/>
                        </a:rPr>
                        <a:t> </a:t>
                      </a:r>
                      <a:r>
                        <a:rPr sz="2000" b="0" spc="-5" dirty="0">
                          <a:solidFill>
                            <a:srgbClr val="C00000"/>
                          </a:solidFill>
                          <a:latin typeface="DengXian" panose="02010600030101010101" pitchFamily="2" charset="-122"/>
                          <a:ea typeface="DengXian" panose="02010600030101010101" pitchFamily="2" charset="-122"/>
                          <a:cs typeface="Arial"/>
                        </a:rPr>
                        <a:t>and Data</a:t>
                      </a:r>
                      <a:r>
                        <a:rPr sz="2000" b="0" spc="5" dirty="0">
                          <a:solidFill>
                            <a:srgbClr val="C00000"/>
                          </a:solidFill>
                          <a:latin typeface="DengXian" panose="02010600030101010101" pitchFamily="2" charset="-122"/>
                          <a:ea typeface="DengXian" panose="02010600030101010101" pitchFamily="2" charset="-122"/>
                          <a:cs typeface="Arial"/>
                        </a:rPr>
                        <a:t> </a:t>
                      </a:r>
                      <a:r>
                        <a:rPr sz="2000" b="0" spc="-5" dirty="0">
                          <a:solidFill>
                            <a:srgbClr val="C00000"/>
                          </a:solidFill>
                          <a:latin typeface="DengXian" panose="02010600030101010101" pitchFamily="2" charset="-122"/>
                          <a:ea typeface="DengXian" panose="02010600030101010101" pitchFamily="2" charset="-122"/>
                          <a:cs typeface="Arial"/>
                        </a:rPr>
                        <a:t>and</a:t>
                      </a:r>
                      <a:r>
                        <a:rPr lang="en-US" sz="2000" b="0" spc="-5" dirty="0">
                          <a:solidFill>
                            <a:srgbClr val="C00000"/>
                          </a:solidFill>
                          <a:latin typeface="DengXian" panose="02010600030101010101" pitchFamily="2" charset="-122"/>
                          <a:ea typeface="DengXian" panose="02010600030101010101" pitchFamily="2" charset="-122"/>
                          <a:cs typeface="Arial"/>
                        </a:rPr>
                        <a:t> </a:t>
                      </a:r>
                      <a:r>
                        <a:rPr sz="2000" b="0" spc="-5" dirty="0">
                          <a:solidFill>
                            <a:srgbClr val="C00000"/>
                          </a:solidFill>
                          <a:latin typeface="DengXian" panose="02010600030101010101" pitchFamily="2" charset="-122"/>
                          <a:ea typeface="DengXian" panose="02010600030101010101" pitchFamily="2" charset="-122"/>
                          <a:cs typeface="Arial"/>
                        </a:rPr>
                        <a:t>Information</a:t>
                      </a:r>
                      <a:r>
                        <a:rPr sz="2000" b="0" spc="-25" dirty="0">
                          <a:solidFill>
                            <a:srgbClr val="C00000"/>
                          </a:solidFill>
                          <a:latin typeface="DengXian" panose="02010600030101010101" pitchFamily="2" charset="-122"/>
                          <a:ea typeface="DengXian" panose="02010600030101010101" pitchFamily="2" charset="-122"/>
                          <a:cs typeface="Arial"/>
                        </a:rPr>
                        <a:t> </a:t>
                      </a:r>
                      <a:r>
                        <a:rPr sz="2000" b="0" spc="-5" dirty="0">
                          <a:solidFill>
                            <a:srgbClr val="C00000"/>
                          </a:solidFill>
                          <a:latin typeface="DengXian" panose="02010600030101010101" pitchFamily="2" charset="-122"/>
                          <a:ea typeface="DengXian" panose="02010600030101010101" pitchFamily="2" charset="-122"/>
                          <a:cs typeface="Arial"/>
                        </a:rPr>
                        <a:t>Management</a:t>
                      </a:r>
                      <a:endParaRPr sz="2000" b="0" dirty="0">
                        <a:latin typeface="DengXian" panose="02010600030101010101" pitchFamily="2" charset="-122"/>
                        <a:ea typeface="DengXian" panose="02010600030101010101" pitchFamily="2" charset="-122"/>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BE0E3"/>
                    </a:solidFill>
                  </a:tcPr>
                </a:tc>
                <a:tc>
                  <a:txBody>
                    <a:bodyPr/>
                    <a:lstStyle/>
                    <a:p>
                      <a:pPr algn="l">
                        <a:lnSpc>
                          <a:spcPts val="2090"/>
                        </a:lnSpc>
                      </a:pPr>
                      <a:r>
                        <a:rPr sz="2000" b="0" spc="-10" dirty="0">
                          <a:solidFill>
                            <a:srgbClr val="C00000"/>
                          </a:solidFill>
                          <a:latin typeface="DengXian" panose="02010600030101010101" pitchFamily="2" charset="-122"/>
                          <a:ea typeface="DengXian" panose="02010600030101010101" pitchFamily="2" charset="-122"/>
                          <a:cs typeface="Arial"/>
                        </a:rPr>
                        <a:t>Ocean</a:t>
                      </a:r>
                      <a:r>
                        <a:rPr sz="2000" b="0" dirty="0">
                          <a:solidFill>
                            <a:srgbClr val="C00000"/>
                          </a:solidFill>
                          <a:latin typeface="DengXian" panose="02010600030101010101" pitchFamily="2" charset="-122"/>
                          <a:ea typeface="DengXian" panose="02010600030101010101" pitchFamily="2" charset="-122"/>
                          <a:cs typeface="Arial"/>
                        </a:rPr>
                        <a:t> </a:t>
                      </a:r>
                      <a:r>
                        <a:rPr sz="2000" b="0" spc="-10" dirty="0">
                          <a:solidFill>
                            <a:srgbClr val="C00000"/>
                          </a:solidFill>
                          <a:latin typeface="DengXian" panose="02010600030101010101" pitchFamily="2" charset="-122"/>
                          <a:ea typeface="DengXian" panose="02010600030101010101" pitchFamily="2" charset="-122"/>
                          <a:cs typeface="Arial"/>
                        </a:rPr>
                        <a:t>Science</a:t>
                      </a:r>
                      <a:r>
                        <a:rPr sz="2000" b="0" spc="-5" dirty="0">
                          <a:solidFill>
                            <a:srgbClr val="C00000"/>
                          </a:solidFill>
                          <a:latin typeface="DengXian" panose="02010600030101010101" pitchFamily="2" charset="-122"/>
                          <a:ea typeface="DengXian" panose="02010600030101010101" pitchFamily="2" charset="-122"/>
                          <a:cs typeface="Arial"/>
                        </a:rPr>
                        <a:t> and</a:t>
                      </a:r>
                      <a:r>
                        <a:rPr sz="2000" b="0" spc="5" dirty="0">
                          <a:solidFill>
                            <a:srgbClr val="C00000"/>
                          </a:solidFill>
                          <a:latin typeface="DengXian" panose="02010600030101010101" pitchFamily="2" charset="-122"/>
                          <a:ea typeface="DengXian" panose="02010600030101010101" pitchFamily="2" charset="-122"/>
                          <a:cs typeface="Arial"/>
                        </a:rPr>
                        <a:t> </a:t>
                      </a:r>
                      <a:r>
                        <a:rPr sz="2000" b="0" dirty="0">
                          <a:solidFill>
                            <a:srgbClr val="C00000"/>
                          </a:solidFill>
                          <a:latin typeface="DengXian" panose="02010600030101010101" pitchFamily="2" charset="-122"/>
                          <a:ea typeface="DengXian" panose="02010600030101010101" pitchFamily="2" charset="-122"/>
                          <a:cs typeface="Arial"/>
                        </a:rPr>
                        <a:t>its</a:t>
                      </a:r>
                      <a:r>
                        <a:rPr sz="2000" b="0" spc="-75" dirty="0">
                          <a:solidFill>
                            <a:srgbClr val="C00000"/>
                          </a:solidFill>
                          <a:latin typeface="DengXian" panose="02010600030101010101" pitchFamily="2" charset="-122"/>
                          <a:ea typeface="DengXian" panose="02010600030101010101" pitchFamily="2" charset="-122"/>
                          <a:cs typeface="Arial"/>
                        </a:rPr>
                        <a:t> </a:t>
                      </a:r>
                      <a:r>
                        <a:rPr sz="2000" b="0" spc="-10" dirty="0">
                          <a:solidFill>
                            <a:srgbClr val="C00000"/>
                          </a:solidFill>
                          <a:latin typeface="DengXian" panose="02010600030101010101" pitchFamily="2" charset="-122"/>
                          <a:ea typeface="DengXian" panose="02010600030101010101" pitchFamily="2" charset="-122"/>
                          <a:cs typeface="Arial"/>
                        </a:rPr>
                        <a:t>Application</a:t>
                      </a:r>
                      <a:r>
                        <a:rPr lang="en-US" sz="2000" b="0" spc="-10" dirty="0">
                          <a:solidFill>
                            <a:srgbClr val="C00000"/>
                          </a:solidFill>
                          <a:latin typeface="DengXian" panose="02010600030101010101" pitchFamily="2" charset="-122"/>
                          <a:ea typeface="DengXian" panose="02010600030101010101" pitchFamily="2" charset="-122"/>
                          <a:cs typeface="Arial"/>
                        </a:rPr>
                        <a:t> </a:t>
                      </a:r>
                      <a:r>
                        <a:rPr sz="2000" b="0" dirty="0">
                          <a:solidFill>
                            <a:srgbClr val="C00000"/>
                          </a:solidFill>
                          <a:latin typeface="DengXian" panose="02010600030101010101" pitchFamily="2" charset="-122"/>
                          <a:ea typeface="DengXian" panose="02010600030101010101" pitchFamily="2" charset="-122"/>
                          <a:cs typeface="Arial"/>
                        </a:rPr>
                        <a:t>to</a:t>
                      </a:r>
                      <a:r>
                        <a:rPr sz="2000" b="0" spc="-50" dirty="0">
                          <a:solidFill>
                            <a:srgbClr val="C00000"/>
                          </a:solidFill>
                          <a:latin typeface="DengXian" panose="02010600030101010101" pitchFamily="2" charset="-122"/>
                          <a:ea typeface="DengXian" panose="02010600030101010101" pitchFamily="2" charset="-122"/>
                          <a:cs typeface="Arial"/>
                        </a:rPr>
                        <a:t> </a:t>
                      </a:r>
                      <a:r>
                        <a:rPr sz="2000" b="0" spc="-5" dirty="0">
                          <a:solidFill>
                            <a:srgbClr val="C00000"/>
                          </a:solidFill>
                          <a:latin typeface="DengXian" panose="02010600030101010101" pitchFamily="2" charset="-122"/>
                          <a:ea typeface="DengXian" panose="02010600030101010101" pitchFamily="2" charset="-122"/>
                          <a:cs typeface="Arial"/>
                        </a:rPr>
                        <a:t>Management</a:t>
                      </a:r>
                      <a:endParaRPr sz="2000" b="0" dirty="0">
                        <a:latin typeface="DengXian" panose="02010600030101010101" pitchFamily="2" charset="-122"/>
                        <a:ea typeface="DengXian" panose="02010600030101010101" pitchFamily="2" charset="-122"/>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BE0E3"/>
                    </a:solidFill>
                  </a:tcPr>
                </a:tc>
                <a:tc>
                  <a:txBody>
                    <a:bodyPr/>
                    <a:lstStyle/>
                    <a:p>
                      <a:pPr algn="l">
                        <a:lnSpc>
                          <a:spcPts val="2090"/>
                        </a:lnSpc>
                      </a:pPr>
                      <a:r>
                        <a:rPr sz="2000" b="0" spc="-5" dirty="0">
                          <a:solidFill>
                            <a:srgbClr val="C00000"/>
                          </a:solidFill>
                          <a:latin typeface="DengXian" panose="02010600030101010101" pitchFamily="2" charset="-122"/>
                          <a:ea typeface="DengXian" panose="02010600030101010101" pitchFamily="2" charset="-122"/>
                          <a:cs typeface="Arial"/>
                        </a:rPr>
                        <a:t>Capacity</a:t>
                      </a:r>
                      <a:r>
                        <a:rPr sz="2000" b="0" spc="-15" dirty="0">
                          <a:solidFill>
                            <a:srgbClr val="C00000"/>
                          </a:solidFill>
                          <a:latin typeface="DengXian" panose="02010600030101010101" pitchFamily="2" charset="-122"/>
                          <a:ea typeface="DengXian" panose="02010600030101010101" pitchFamily="2" charset="-122"/>
                          <a:cs typeface="Arial"/>
                        </a:rPr>
                        <a:t> </a:t>
                      </a:r>
                      <a:r>
                        <a:rPr sz="2000" b="0" spc="-10" dirty="0">
                          <a:solidFill>
                            <a:srgbClr val="C00000"/>
                          </a:solidFill>
                          <a:latin typeface="DengXian" panose="02010600030101010101" pitchFamily="2" charset="-122"/>
                          <a:ea typeface="DengXian" panose="02010600030101010101" pitchFamily="2" charset="-122"/>
                          <a:cs typeface="Arial"/>
                        </a:rPr>
                        <a:t>Development</a:t>
                      </a:r>
                      <a:r>
                        <a:rPr sz="2000" b="0" spc="15" dirty="0">
                          <a:solidFill>
                            <a:srgbClr val="C00000"/>
                          </a:solidFill>
                          <a:latin typeface="DengXian" panose="02010600030101010101" pitchFamily="2" charset="-122"/>
                          <a:ea typeface="DengXian" panose="02010600030101010101" pitchFamily="2" charset="-122"/>
                          <a:cs typeface="Arial"/>
                        </a:rPr>
                        <a:t> </a:t>
                      </a:r>
                      <a:r>
                        <a:rPr sz="2000" b="0" dirty="0">
                          <a:solidFill>
                            <a:srgbClr val="C00000"/>
                          </a:solidFill>
                          <a:latin typeface="DengXian" panose="02010600030101010101" pitchFamily="2" charset="-122"/>
                          <a:ea typeface="DengXian" panose="02010600030101010101" pitchFamily="2" charset="-122"/>
                          <a:cs typeface="Arial"/>
                        </a:rPr>
                        <a:t>for</a:t>
                      </a:r>
                      <a:r>
                        <a:rPr lang="en-US" sz="2000" b="0" dirty="0">
                          <a:solidFill>
                            <a:srgbClr val="C00000"/>
                          </a:solidFill>
                          <a:latin typeface="DengXian" panose="02010600030101010101" pitchFamily="2" charset="-122"/>
                          <a:ea typeface="DengXian" panose="02010600030101010101" pitchFamily="2" charset="-122"/>
                          <a:cs typeface="Arial"/>
                        </a:rPr>
                        <a:t> </a:t>
                      </a:r>
                      <a:r>
                        <a:rPr sz="2000" b="0" spc="-5" dirty="0">
                          <a:solidFill>
                            <a:srgbClr val="C00000"/>
                          </a:solidFill>
                          <a:latin typeface="DengXian" panose="02010600030101010101" pitchFamily="2" charset="-122"/>
                          <a:ea typeface="DengXian" panose="02010600030101010101" pitchFamily="2" charset="-122"/>
                          <a:cs typeface="Arial"/>
                        </a:rPr>
                        <a:t>Marine </a:t>
                      </a:r>
                      <a:r>
                        <a:rPr sz="2000" b="0" spc="-10" dirty="0">
                          <a:solidFill>
                            <a:srgbClr val="C00000"/>
                          </a:solidFill>
                          <a:latin typeface="DengXian" panose="02010600030101010101" pitchFamily="2" charset="-122"/>
                          <a:ea typeface="DengXian" panose="02010600030101010101" pitchFamily="2" charset="-122"/>
                          <a:cs typeface="Arial"/>
                        </a:rPr>
                        <a:t>Science </a:t>
                      </a:r>
                      <a:r>
                        <a:rPr sz="2000" b="0" spc="-5" dirty="0">
                          <a:solidFill>
                            <a:srgbClr val="C00000"/>
                          </a:solidFill>
                          <a:latin typeface="DengXian" panose="02010600030101010101" pitchFamily="2" charset="-122"/>
                          <a:ea typeface="DengXian" panose="02010600030101010101" pitchFamily="2" charset="-122"/>
                          <a:cs typeface="Arial"/>
                        </a:rPr>
                        <a:t>and </a:t>
                      </a:r>
                      <a:r>
                        <a:rPr sz="2000" b="0" spc="-15" dirty="0">
                          <a:solidFill>
                            <a:srgbClr val="C00000"/>
                          </a:solidFill>
                          <a:latin typeface="DengXian" panose="02010600030101010101" pitchFamily="2" charset="-122"/>
                          <a:ea typeface="DengXian" panose="02010600030101010101" pitchFamily="2" charset="-122"/>
                          <a:cs typeface="Arial"/>
                        </a:rPr>
                        <a:t>Technology </a:t>
                      </a:r>
                      <a:r>
                        <a:rPr sz="2000" b="0" spc="-490" dirty="0">
                          <a:solidFill>
                            <a:srgbClr val="C00000"/>
                          </a:solidFill>
                          <a:latin typeface="DengXian" panose="02010600030101010101" pitchFamily="2" charset="-122"/>
                          <a:ea typeface="DengXian" panose="02010600030101010101" pitchFamily="2" charset="-122"/>
                          <a:cs typeface="Arial"/>
                        </a:rPr>
                        <a:t> </a:t>
                      </a:r>
                      <a:r>
                        <a:rPr sz="2000" b="0" spc="-5" dirty="0">
                          <a:solidFill>
                            <a:srgbClr val="C00000"/>
                          </a:solidFill>
                          <a:latin typeface="DengXian" panose="02010600030101010101" pitchFamily="2" charset="-122"/>
                          <a:ea typeface="DengXian" panose="02010600030101010101" pitchFamily="2" charset="-122"/>
                          <a:cs typeface="Arial"/>
                        </a:rPr>
                        <a:t>and</a:t>
                      </a:r>
                      <a:r>
                        <a:rPr sz="2000" b="0" spc="-10" dirty="0">
                          <a:solidFill>
                            <a:srgbClr val="C00000"/>
                          </a:solidFill>
                          <a:latin typeface="DengXian" panose="02010600030101010101" pitchFamily="2" charset="-122"/>
                          <a:ea typeface="DengXian" panose="02010600030101010101" pitchFamily="2" charset="-122"/>
                          <a:cs typeface="Arial"/>
                        </a:rPr>
                        <a:t> Ocean</a:t>
                      </a:r>
                      <a:r>
                        <a:rPr sz="2000" b="0" spc="5" dirty="0">
                          <a:solidFill>
                            <a:srgbClr val="C00000"/>
                          </a:solidFill>
                          <a:latin typeface="DengXian" panose="02010600030101010101" pitchFamily="2" charset="-122"/>
                          <a:ea typeface="DengXian" panose="02010600030101010101" pitchFamily="2" charset="-122"/>
                          <a:cs typeface="Arial"/>
                        </a:rPr>
                        <a:t> </a:t>
                      </a:r>
                      <a:r>
                        <a:rPr sz="2000" b="0" spc="-10" dirty="0">
                          <a:solidFill>
                            <a:srgbClr val="C00000"/>
                          </a:solidFill>
                          <a:latin typeface="DengXian" panose="02010600030101010101" pitchFamily="2" charset="-122"/>
                          <a:ea typeface="DengXian" panose="02010600030101010101" pitchFamily="2" charset="-122"/>
                          <a:cs typeface="Arial"/>
                        </a:rPr>
                        <a:t>Literacy</a:t>
                      </a:r>
                      <a:endParaRPr sz="2000" b="0" dirty="0">
                        <a:latin typeface="DengXian" panose="02010600030101010101" pitchFamily="2" charset="-122"/>
                        <a:ea typeface="DengXian" panose="02010600030101010101" pitchFamily="2" charset="-122"/>
                        <a:cs typeface="Arial"/>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solidFill>
                      <a:srgbClr val="BBE0E3"/>
                    </a:solidFill>
                  </a:tcPr>
                </a:tc>
                <a:tc>
                  <a:txBody>
                    <a:bodyPr/>
                    <a:lstStyle/>
                    <a:p>
                      <a:pPr marL="111760" marR="104775" algn="ctr">
                        <a:lnSpc>
                          <a:spcPts val="2320"/>
                        </a:lnSpc>
                        <a:spcBef>
                          <a:spcPts val="100"/>
                        </a:spcBef>
                      </a:pPr>
                      <a:r>
                        <a:rPr lang="en-US" sz="2000" b="0" spc="-5" dirty="0">
                          <a:solidFill>
                            <a:srgbClr val="C00000"/>
                          </a:solidFill>
                          <a:latin typeface="DengXian" panose="02010600030101010101" pitchFamily="2" charset="-122"/>
                          <a:ea typeface="DengXian" panose="02010600030101010101" pitchFamily="2" charset="-122"/>
                          <a:cs typeface="Arial"/>
                        </a:rPr>
                        <a:t>Ocean Decade</a:t>
                      </a:r>
                      <a:endParaRPr sz="2000" b="0" spc="-5" dirty="0">
                        <a:solidFill>
                          <a:srgbClr val="C00000"/>
                        </a:solidFill>
                        <a:latin typeface="DengXian" panose="02010600030101010101" pitchFamily="2" charset="-122"/>
                        <a:ea typeface="DengXian" panose="02010600030101010101" pitchFamily="2" charset="-122"/>
                        <a:cs typeface="Arial"/>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5102221">
                <a:tc>
                  <a:txBody>
                    <a:bodyPr/>
                    <a:lstStyle/>
                    <a:p>
                      <a:pPr marL="359410" marR="684530" indent="-359410" algn="l">
                        <a:lnSpc>
                          <a:spcPts val="2090"/>
                        </a:lnSpc>
                        <a:buFont typeface="Wingdings"/>
                        <a:buChar char=""/>
                        <a:tabLst>
                          <a:tab pos="359410" algn="l"/>
                          <a:tab pos="360045" algn="l"/>
                        </a:tabLst>
                      </a:pPr>
                      <a:r>
                        <a:rPr sz="1200" spc="-10" dirty="0">
                          <a:solidFill>
                            <a:srgbClr val="0000FF"/>
                          </a:solidFill>
                          <a:latin typeface="Arial MT"/>
                          <a:cs typeface="Arial MT"/>
                        </a:rPr>
                        <a:t>Oceanographic</a:t>
                      </a:r>
                      <a:r>
                        <a:rPr sz="1200" spc="10" dirty="0">
                          <a:solidFill>
                            <a:srgbClr val="0000FF"/>
                          </a:solidFill>
                          <a:latin typeface="Arial MT"/>
                          <a:cs typeface="Arial MT"/>
                        </a:rPr>
                        <a:t> </a:t>
                      </a:r>
                      <a:r>
                        <a:rPr sz="1200" spc="-10" dirty="0">
                          <a:solidFill>
                            <a:srgbClr val="0000FF"/>
                          </a:solidFill>
                          <a:latin typeface="Arial MT"/>
                          <a:cs typeface="Arial MT"/>
                        </a:rPr>
                        <a:t>Expeditions</a:t>
                      </a:r>
                      <a:r>
                        <a:rPr sz="1200" spc="25" dirty="0">
                          <a:solidFill>
                            <a:srgbClr val="0000FF"/>
                          </a:solidFill>
                          <a:latin typeface="Arial MT"/>
                          <a:cs typeface="Arial MT"/>
                        </a:rPr>
                        <a:t> </a:t>
                      </a:r>
                      <a:r>
                        <a:rPr sz="1200" dirty="0">
                          <a:solidFill>
                            <a:srgbClr val="0000FF"/>
                          </a:solidFill>
                          <a:latin typeface="Arial MT"/>
                          <a:cs typeface="Arial MT"/>
                        </a:rPr>
                        <a:t>&amp;</a:t>
                      </a:r>
                      <a:endParaRPr sz="1200" dirty="0">
                        <a:latin typeface="Arial MT"/>
                        <a:cs typeface="Arial MT"/>
                      </a:endParaRPr>
                    </a:p>
                    <a:p>
                      <a:pPr marR="621665" algn="l">
                        <a:lnSpc>
                          <a:spcPct val="100000"/>
                        </a:lnSpc>
                        <a:spcBef>
                          <a:spcPts val="155"/>
                        </a:spcBef>
                      </a:pPr>
                      <a:r>
                        <a:rPr sz="1200" spc="-10" dirty="0">
                          <a:solidFill>
                            <a:srgbClr val="0000FF"/>
                          </a:solidFill>
                          <a:latin typeface="Arial MT"/>
                          <a:cs typeface="Arial MT"/>
                        </a:rPr>
                        <a:t>Coastal </a:t>
                      </a:r>
                      <a:r>
                        <a:rPr sz="1200" spc="-5" dirty="0">
                          <a:solidFill>
                            <a:srgbClr val="0000FF"/>
                          </a:solidFill>
                          <a:latin typeface="Arial MT"/>
                          <a:cs typeface="Arial MT"/>
                        </a:rPr>
                        <a:t>Observation platforms</a:t>
                      </a:r>
                      <a:endParaRPr sz="1200" dirty="0">
                        <a:latin typeface="Arial MT"/>
                        <a:cs typeface="Arial MT"/>
                      </a:endParaRPr>
                    </a:p>
                    <a:p>
                      <a:pPr algn="l">
                        <a:lnSpc>
                          <a:spcPct val="100000"/>
                        </a:lnSpc>
                        <a:spcBef>
                          <a:spcPts val="40"/>
                        </a:spcBef>
                      </a:pPr>
                      <a:endParaRPr sz="1200" dirty="0">
                        <a:latin typeface="Times New Roman"/>
                        <a:cs typeface="Times New Roman"/>
                      </a:endParaRPr>
                    </a:p>
                    <a:p>
                      <a:pPr marL="405130" marR="673100" indent="-360045" algn="l">
                        <a:lnSpc>
                          <a:spcPct val="107000"/>
                        </a:lnSpc>
                        <a:buFont typeface="Wingdings"/>
                        <a:buChar char=""/>
                        <a:tabLst>
                          <a:tab pos="405130" algn="l"/>
                          <a:tab pos="405765" algn="l"/>
                        </a:tabLst>
                      </a:pPr>
                      <a:r>
                        <a:rPr sz="1200" spc="-5" dirty="0">
                          <a:solidFill>
                            <a:srgbClr val="0000FF"/>
                          </a:solidFill>
                          <a:latin typeface="Arial MT"/>
                          <a:cs typeface="Arial MT"/>
                        </a:rPr>
                        <a:t>Climate variability </a:t>
                      </a:r>
                      <a:r>
                        <a:rPr sz="1200" spc="-10" dirty="0">
                          <a:solidFill>
                            <a:srgbClr val="0000FF"/>
                          </a:solidFill>
                          <a:latin typeface="Arial MT"/>
                          <a:cs typeface="Arial MT"/>
                        </a:rPr>
                        <a:t>and </a:t>
                      </a:r>
                      <a:r>
                        <a:rPr sz="1200" spc="-5" dirty="0">
                          <a:solidFill>
                            <a:srgbClr val="0000FF"/>
                          </a:solidFill>
                          <a:latin typeface="Arial MT"/>
                          <a:cs typeface="Arial MT"/>
                        </a:rPr>
                        <a:t>climate </a:t>
                      </a:r>
                      <a:r>
                        <a:rPr sz="1200" spc="-490" dirty="0">
                          <a:solidFill>
                            <a:srgbClr val="0000FF"/>
                          </a:solidFill>
                          <a:latin typeface="Arial MT"/>
                          <a:cs typeface="Arial MT"/>
                        </a:rPr>
                        <a:t> </a:t>
                      </a:r>
                      <a:r>
                        <a:rPr sz="1200" spc="-10" dirty="0">
                          <a:solidFill>
                            <a:srgbClr val="0000FF"/>
                          </a:solidFill>
                          <a:latin typeface="Arial MT"/>
                          <a:cs typeface="Arial MT"/>
                        </a:rPr>
                        <a:t>change</a:t>
                      </a:r>
                      <a:r>
                        <a:rPr sz="1200" spc="5" dirty="0">
                          <a:solidFill>
                            <a:srgbClr val="0000FF"/>
                          </a:solidFill>
                          <a:latin typeface="Arial MT"/>
                          <a:cs typeface="Arial MT"/>
                        </a:rPr>
                        <a:t> </a:t>
                      </a:r>
                      <a:r>
                        <a:rPr sz="1200" spc="-15" dirty="0">
                          <a:solidFill>
                            <a:srgbClr val="0000FF"/>
                          </a:solidFill>
                          <a:latin typeface="Arial MT"/>
                          <a:cs typeface="Arial MT"/>
                        </a:rPr>
                        <a:t>(weather</a:t>
                      </a:r>
                      <a:r>
                        <a:rPr sz="1200" spc="40" dirty="0">
                          <a:solidFill>
                            <a:srgbClr val="0000FF"/>
                          </a:solidFill>
                          <a:latin typeface="Arial MT"/>
                          <a:cs typeface="Arial MT"/>
                        </a:rPr>
                        <a:t> </a:t>
                      </a:r>
                      <a:r>
                        <a:rPr sz="1200" spc="-5" dirty="0">
                          <a:solidFill>
                            <a:srgbClr val="0000FF"/>
                          </a:solidFill>
                          <a:latin typeface="Arial MT"/>
                          <a:cs typeface="Arial MT"/>
                        </a:rPr>
                        <a:t>forecast</a:t>
                      </a:r>
                      <a:r>
                        <a:rPr sz="1200" spc="5" dirty="0">
                          <a:solidFill>
                            <a:srgbClr val="0000FF"/>
                          </a:solidFill>
                          <a:latin typeface="Arial MT"/>
                          <a:cs typeface="Arial MT"/>
                        </a:rPr>
                        <a:t> </a:t>
                      </a:r>
                      <a:r>
                        <a:rPr sz="1200" dirty="0">
                          <a:solidFill>
                            <a:srgbClr val="0000FF"/>
                          </a:solidFill>
                          <a:latin typeface="Arial MT"/>
                          <a:cs typeface="Arial MT"/>
                        </a:rPr>
                        <a:t>&amp; </a:t>
                      </a:r>
                      <a:r>
                        <a:rPr sz="1200" spc="5" dirty="0">
                          <a:solidFill>
                            <a:srgbClr val="0000FF"/>
                          </a:solidFill>
                          <a:latin typeface="Arial MT"/>
                          <a:cs typeface="Arial MT"/>
                        </a:rPr>
                        <a:t> </a:t>
                      </a:r>
                      <a:r>
                        <a:rPr sz="1200" spc="-5" dirty="0">
                          <a:solidFill>
                            <a:srgbClr val="0000FF"/>
                          </a:solidFill>
                          <a:latin typeface="Arial MT"/>
                          <a:cs typeface="Arial MT"/>
                        </a:rPr>
                        <a:t>extreme</a:t>
                      </a:r>
                      <a:r>
                        <a:rPr sz="1200" spc="5" dirty="0">
                          <a:solidFill>
                            <a:srgbClr val="0000FF"/>
                          </a:solidFill>
                          <a:latin typeface="Arial MT"/>
                          <a:cs typeface="Arial MT"/>
                        </a:rPr>
                        <a:t> </a:t>
                      </a:r>
                      <a:r>
                        <a:rPr sz="1200" spc="-5" dirty="0">
                          <a:solidFill>
                            <a:srgbClr val="0000FF"/>
                          </a:solidFill>
                          <a:latin typeface="Arial MT"/>
                          <a:cs typeface="Arial MT"/>
                        </a:rPr>
                        <a:t>events)</a:t>
                      </a:r>
                      <a:endParaRPr sz="1200" dirty="0">
                        <a:latin typeface="Arial MT"/>
                        <a:cs typeface="Arial MT"/>
                      </a:endParaRPr>
                    </a:p>
                    <a:p>
                      <a:pPr algn="l">
                        <a:lnSpc>
                          <a:spcPct val="100000"/>
                        </a:lnSpc>
                        <a:spcBef>
                          <a:spcPts val="5"/>
                        </a:spcBef>
                        <a:buClr>
                          <a:srgbClr val="0000FF"/>
                        </a:buClr>
                        <a:buFont typeface="Wingdings"/>
                        <a:buChar char=""/>
                      </a:pPr>
                      <a:endParaRPr sz="1200" dirty="0">
                        <a:latin typeface="Times New Roman"/>
                        <a:cs typeface="Times New Roman"/>
                      </a:endParaRPr>
                    </a:p>
                    <a:p>
                      <a:pPr marL="405130" marR="140335" indent="-360045" algn="l">
                        <a:lnSpc>
                          <a:spcPct val="106700"/>
                        </a:lnSpc>
                        <a:buFont typeface="Wingdings"/>
                        <a:buChar char=""/>
                        <a:tabLst>
                          <a:tab pos="405130" algn="l"/>
                          <a:tab pos="405765" algn="l"/>
                        </a:tabLst>
                      </a:pPr>
                      <a:r>
                        <a:rPr sz="1200" spc="-5" dirty="0">
                          <a:solidFill>
                            <a:srgbClr val="0000FF"/>
                          </a:solidFill>
                          <a:latin typeface="Arial MT"/>
                          <a:cs typeface="Arial MT"/>
                        </a:rPr>
                        <a:t>Marine</a:t>
                      </a:r>
                      <a:r>
                        <a:rPr sz="1200" spc="5" dirty="0">
                          <a:solidFill>
                            <a:srgbClr val="0000FF"/>
                          </a:solidFill>
                          <a:latin typeface="Arial MT"/>
                          <a:cs typeface="Arial MT"/>
                        </a:rPr>
                        <a:t> </a:t>
                      </a:r>
                      <a:r>
                        <a:rPr sz="1200" spc="-10" dirty="0">
                          <a:solidFill>
                            <a:srgbClr val="0000FF"/>
                          </a:solidFill>
                          <a:latin typeface="Arial MT"/>
                          <a:cs typeface="Arial MT"/>
                        </a:rPr>
                        <a:t>Spatial</a:t>
                      </a:r>
                      <a:r>
                        <a:rPr sz="1200" spc="10" dirty="0">
                          <a:solidFill>
                            <a:srgbClr val="0000FF"/>
                          </a:solidFill>
                          <a:latin typeface="Arial MT"/>
                          <a:cs typeface="Arial MT"/>
                        </a:rPr>
                        <a:t> </a:t>
                      </a:r>
                      <a:r>
                        <a:rPr sz="1200" spc="-10" dirty="0">
                          <a:solidFill>
                            <a:srgbClr val="0000FF"/>
                          </a:solidFill>
                          <a:latin typeface="Arial MT"/>
                          <a:cs typeface="Arial MT"/>
                        </a:rPr>
                        <a:t>Planning,</a:t>
                      </a:r>
                      <a:r>
                        <a:rPr sz="1200" spc="30" dirty="0">
                          <a:solidFill>
                            <a:srgbClr val="0000FF"/>
                          </a:solidFill>
                          <a:latin typeface="Arial MT"/>
                          <a:cs typeface="Arial MT"/>
                        </a:rPr>
                        <a:t> </a:t>
                      </a:r>
                      <a:r>
                        <a:rPr sz="1200" spc="-10" dirty="0">
                          <a:solidFill>
                            <a:srgbClr val="0000FF"/>
                          </a:solidFill>
                          <a:latin typeface="Arial MT"/>
                          <a:cs typeface="Arial MT"/>
                        </a:rPr>
                        <a:t>Coastal/ </a:t>
                      </a:r>
                      <a:r>
                        <a:rPr sz="1200" spc="-5" dirty="0">
                          <a:solidFill>
                            <a:srgbClr val="0000FF"/>
                          </a:solidFill>
                          <a:latin typeface="Arial MT"/>
                          <a:cs typeface="Arial MT"/>
                        </a:rPr>
                        <a:t> Marine</a:t>
                      </a:r>
                      <a:r>
                        <a:rPr sz="1200" spc="-110" dirty="0">
                          <a:solidFill>
                            <a:srgbClr val="0000FF"/>
                          </a:solidFill>
                          <a:latin typeface="Arial MT"/>
                          <a:cs typeface="Arial MT"/>
                        </a:rPr>
                        <a:t> </a:t>
                      </a:r>
                      <a:r>
                        <a:rPr sz="1200" spc="-5" dirty="0">
                          <a:solidFill>
                            <a:srgbClr val="0000FF"/>
                          </a:solidFill>
                          <a:latin typeface="Arial MT"/>
                          <a:cs typeface="Arial MT"/>
                        </a:rPr>
                        <a:t>Atlases,</a:t>
                      </a:r>
                      <a:r>
                        <a:rPr sz="1200" spc="-20" dirty="0">
                          <a:solidFill>
                            <a:srgbClr val="0000FF"/>
                          </a:solidFill>
                          <a:latin typeface="Arial MT"/>
                          <a:cs typeface="Arial MT"/>
                        </a:rPr>
                        <a:t> </a:t>
                      </a:r>
                      <a:r>
                        <a:rPr sz="1200" spc="-5" dirty="0">
                          <a:solidFill>
                            <a:srgbClr val="0000FF"/>
                          </a:solidFill>
                          <a:latin typeface="Arial MT"/>
                          <a:cs typeface="Arial MT"/>
                        </a:rPr>
                        <a:t>Marine</a:t>
                      </a:r>
                      <a:r>
                        <a:rPr sz="1200" spc="-15" dirty="0">
                          <a:solidFill>
                            <a:srgbClr val="0000FF"/>
                          </a:solidFill>
                          <a:latin typeface="Arial MT"/>
                          <a:cs typeface="Arial MT"/>
                        </a:rPr>
                        <a:t> </a:t>
                      </a:r>
                      <a:r>
                        <a:rPr sz="1200" spc="-5" dirty="0">
                          <a:solidFill>
                            <a:srgbClr val="0000FF"/>
                          </a:solidFill>
                          <a:latin typeface="Arial MT"/>
                          <a:cs typeface="Arial MT"/>
                        </a:rPr>
                        <a:t>Biodiversity</a:t>
                      </a:r>
                      <a:endParaRPr sz="1200" dirty="0">
                        <a:latin typeface="Arial MT"/>
                        <a:cs typeface="Arial MT"/>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BE0E3"/>
                    </a:solidFill>
                  </a:tcPr>
                </a:tc>
                <a:tc>
                  <a:txBody>
                    <a:bodyPr/>
                    <a:lstStyle/>
                    <a:p>
                      <a:pPr marL="405130" marR="304165" indent="-360045">
                        <a:lnSpc>
                          <a:spcPts val="2160"/>
                        </a:lnSpc>
                        <a:spcBef>
                          <a:spcPts val="25"/>
                        </a:spcBef>
                        <a:buFont typeface="Wingdings"/>
                        <a:buChar char=""/>
                        <a:tabLst>
                          <a:tab pos="405130" algn="l"/>
                          <a:tab pos="405765" algn="l"/>
                        </a:tabLst>
                      </a:pPr>
                      <a:r>
                        <a:rPr sz="1200" spc="-10" dirty="0">
                          <a:latin typeface="Arial MT"/>
                          <a:cs typeface="Arial MT"/>
                        </a:rPr>
                        <a:t>Modeling</a:t>
                      </a:r>
                      <a:r>
                        <a:rPr sz="1200" spc="10" dirty="0">
                          <a:latin typeface="Arial MT"/>
                          <a:cs typeface="Arial MT"/>
                        </a:rPr>
                        <a:t> </a:t>
                      </a:r>
                      <a:r>
                        <a:rPr sz="1200" spc="-10" dirty="0">
                          <a:latin typeface="Arial MT"/>
                          <a:cs typeface="Arial MT"/>
                        </a:rPr>
                        <a:t>and</a:t>
                      </a:r>
                      <a:r>
                        <a:rPr sz="1200" dirty="0">
                          <a:latin typeface="Arial MT"/>
                          <a:cs typeface="Arial MT"/>
                        </a:rPr>
                        <a:t> </a:t>
                      </a:r>
                      <a:r>
                        <a:rPr sz="1200" spc="-5" dirty="0">
                          <a:latin typeface="Arial MT"/>
                          <a:cs typeface="Arial MT"/>
                        </a:rPr>
                        <a:t>forecasts</a:t>
                      </a:r>
                      <a:r>
                        <a:rPr sz="1200" spc="-10" dirty="0">
                          <a:latin typeface="Arial MT"/>
                          <a:cs typeface="Arial MT"/>
                        </a:rPr>
                        <a:t> </a:t>
                      </a:r>
                      <a:r>
                        <a:rPr sz="1200" spc="-5" dirty="0">
                          <a:latin typeface="Arial MT"/>
                          <a:cs typeface="Arial MT"/>
                        </a:rPr>
                        <a:t>of</a:t>
                      </a:r>
                      <a:r>
                        <a:rPr sz="1200" spc="-15" dirty="0">
                          <a:latin typeface="Arial MT"/>
                          <a:cs typeface="Arial MT"/>
                        </a:rPr>
                        <a:t> </a:t>
                      </a:r>
                      <a:r>
                        <a:rPr sz="1200" spc="-10" dirty="0">
                          <a:latin typeface="Arial MT"/>
                          <a:cs typeface="Arial MT"/>
                        </a:rPr>
                        <a:t>ocean </a:t>
                      </a:r>
                      <a:r>
                        <a:rPr sz="1200" spc="-484" dirty="0">
                          <a:latin typeface="Arial MT"/>
                          <a:cs typeface="Arial MT"/>
                        </a:rPr>
                        <a:t> </a:t>
                      </a:r>
                      <a:r>
                        <a:rPr sz="1200" spc="-5" dirty="0">
                          <a:latin typeface="Arial MT"/>
                          <a:cs typeface="Arial MT"/>
                        </a:rPr>
                        <a:t>state</a:t>
                      </a:r>
                      <a:endParaRPr sz="1200" dirty="0">
                        <a:latin typeface="Arial MT"/>
                        <a:cs typeface="Arial MT"/>
                      </a:endParaRPr>
                    </a:p>
                    <a:p>
                      <a:pPr marL="405130" marR="111760" indent="-360045">
                        <a:lnSpc>
                          <a:spcPct val="100000"/>
                        </a:lnSpc>
                        <a:spcBef>
                          <a:spcPts val="1730"/>
                        </a:spcBef>
                        <a:buFont typeface="Wingdings"/>
                        <a:buChar char=""/>
                        <a:tabLst>
                          <a:tab pos="405130" algn="l"/>
                          <a:tab pos="405765" algn="l"/>
                        </a:tabLst>
                      </a:pPr>
                      <a:r>
                        <a:rPr sz="1200" spc="-5" dirty="0">
                          <a:latin typeface="Arial MT"/>
                          <a:cs typeface="Arial MT"/>
                        </a:rPr>
                        <a:t>Assessment</a:t>
                      </a:r>
                      <a:r>
                        <a:rPr sz="1200" spc="-10" dirty="0">
                          <a:latin typeface="Arial MT"/>
                          <a:cs typeface="Arial MT"/>
                        </a:rPr>
                        <a:t> </a:t>
                      </a:r>
                      <a:r>
                        <a:rPr sz="1200" spc="-5" dirty="0">
                          <a:latin typeface="Arial MT"/>
                          <a:cs typeface="Arial MT"/>
                        </a:rPr>
                        <a:t>of marine</a:t>
                      </a:r>
                      <a:r>
                        <a:rPr sz="1200" dirty="0">
                          <a:latin typeface="Arial MT"/>
                          <a:cs typeface="Arial MT"/>
                        </a:rPr>
                        <a:t> </a:t>
                      </a:r>
                      <a:r>
                        <a:rPr sz="1200" spc="-10" dirty="0">
                          <a:latin typeface="Arial MT"/>
                          <a:cs typeface="Arial MT"/>
                        </a:rPr>
                        <a:t>and</a:t>
                      </a:r>
                      <a:r>
                        <a:rPr sz="1200" dirty="0">
                          <a:latin typeface="Arial MT"/>
                          <a:cs typeface="Arial MT"/>
                        </a:rPr>
                        <a:t> </a:t>
                      </a:r>
                      <a:r>
                        <a:rPr sz="1200" spc="-10" dirty="0">
                          <a:latin typeface="Arial MT"/>
                          <a:cs typeface="Arial MT"/>
                        </a:rPr>
                        <a:t>coastal </a:t>
                      </a:r>
                      <a:r>
                        <a:rPr sz="1200" spc="-484" dirty="0">
                          <a:latin typeface="Arial MT"/>
                          <a:cs typeface="Arial MT"/>
                        </a:rPr>
                        <a:t> </a:t>
                      </a:r>
                      <a:r>
                        <a:rPr sz="1200" spc="-5" dirty="0">
                          <a:latin typeface="Arial MT"/>
                          <a:cs typeface="Arial MT"/>
                        </a:rPr>
                        <a:t>ecosystems</a:t>
                      </a:r>
                      <a:r>
                        <a:rPr sz="1200" spc="20" dirty="0">
                          <a:latin typeface="Arial MT"/>
                          <a:cs typeface="Arial MT"/>
                        </a:rPr>
                        <a:t> </a:t>
                      </a:r>
                      <a:r>
                        <a:rPr sz="1200" spc="-5" dirty="0">
                          <a:latin typeface="Arial MT"/>
                          <a:cs typeface="Arial MT"/>
                        </a:rPr>
                        <a:t>in</a:t>
                      </a:r>
                      <a:r>
                        <a:rPr sz="1200" spc="-100" dirty="0">
                          <a:latin typeface="Arial MT"/>
                          <a:cs typeface="Arial MT"/>
                        </a:rPr>
                        <a:t> </a:t>
                      </a:r>
                      <a:r>
                        <a:rPr sz="1200" spc="-5" dirty="0">
                          <a:latin typeface="Arial MT"/>
                          <a:cs typeface="Arial MT"/>
                        </a:rPr>
                        <a:t>Africa</a:t>
                      </a:r>
                      <a:endParaRPr sz="1200" dirty="0">
                        <a:latin typeface="Arial MT"/>
                        <a:cs typeface="Arial MT"/>
                      </a:endParaRPr>
                    </a:p>
                    <a:p>
                      <a:pPr marL="405130" marR="592455" indent="-360045">
                        <a:lnSpc>
                          <a:spcPct val="100000"/>
                        </a:lnSpc>
                        <a:spcBef>
                          <a:spcPts val="1800"/>
                        </a:spcBef>
                        <a:buFont typeface="Wingdings"/>
                        <a:buChar char=""/>
                        <a:tabLst>
                          <a:tab pos="405130" algn="l"/>
                          <a:tab pos="405765" algn="l"/>
                        </a:tabLst>
                      </a:pPr>
                      <a:r>
                        <a:rPr sz="1200" spc="-15" dirty="0">
                          <a:latin typeface="Arial MT"/>
                          <a:cs typeface="Arial MT"/>
                        </a:rPr>
                        <a:t>Vulnerability</a:t>
                      </a:r>
                      <a:r>
                        <a:rPr sz="1200" spc="35" dirty="0">
                          <a:latin typeface="Arial MT"/>
                          <a:cs typeface="Arial MT"/>
                        </a:rPr>
                        <a:t> </a:t>
                      </a:r>
                      <a:r>
                        <a:rPr sz="1200" dirty="0">
                          <a:latin typeface="Arial MT"/>
                          <a:cs typeface="Arial MT"/>
                        </a:rPr>
                        <a:t>&amp;</a:t>
                      </a:r>
                      <a:r>
                        <a:rPr sz="1200" spc="-15" dirty="0">
                          <a:latin typeface="Arial MT"/>
                          <a:cs typeface="Arial MT"/>
                        </a:rPr>
                        <a:t> </a:t>
                      </a:r>
                      <a:r>
                        <a:rPr sz="1200" spc="-10" dirty="0">
                          <a:latin typeface="Arial MT"/>
                          <a:cs typeface="Arial MT"/>
                        </a:rPr>
                        <a:t>adaptation</a:t>
                      </a:r>
                      <a:r>
                        <a:rPr sz="1200" spc="20" dirty="0">
                          <a:latin typeface="Arial MT"/>
                          <a:cs typeface="Arial MT"/>
                        </a:rPr>
                        <a:t> </a:t>
                      </a:r>
                      <a:r>
                        <a:rPr sz="1200" spc="-10" dirty="0">
                          <a:latin typeface="Arial MT"/>
                          <a:cs typeface="Arial MT"/>
                        </a:rPr>
                        <a:t>of </a:t>
                      </a:r>
                      <a:r>
                        <a:rPr sz="1200" spc="-5" dirty="0">
                          <a:latin typeface="Arial MT"/>
                          <a:cs typeface="Arial MT"/>
                        </a:rPr>
                        <a:t> marine/coastal </a:t>
                      </a:r>
                      <a:r>
                        <a:rPr sz="1200" spc="-10" dirty="0">
                          <a:latin typeface="Arial MT"/>
                          <a:cs typeface="Arial MT"/>
                        </a:rPr>
                        <a:t>ecosystems</a:t>
                      </a:r>
                      <a:r>
                        <a:rPr sz="1200" dirty="0">
                          <a:latin typeface="Arial MT"/>
                          <a:cs typeface="Arial MT"/>
                        </a:rPr>
                        <a:t> to </a:t>
                      </a:r>
                      <a:r>
                        <a:rPr sz="1200" spc="-484" dirty="0">
                          <a:latin typeface="Arial MT"/>
                          <a:cs typeface="Arial MT"/>
                        </a:rPr>
                        <a:t> </a:t>
                      </a:r>
                      <a:r>
                        <a:rPr sz="1200" spc="-5" dirty="0">
                          <a:latin typeface="Arial MT"/>
                          <a:cs typeface="Arial MT"/>
                        </a:rPr>
                        <a:t>climate</a:t>
                      </a:r>
                      <a:r>
                        <a:rPr sz="1200" spc="5" dirty="0">
                          <a:latin typeface="Arial MT"/>
                          <a:cs typeface="Arial MT"/>
                        </a:rPr>
                        <a:t> </a:t>
                      </a:r>
                      <a:r>
                        <a:rPr sz="1200" spc="-10" dirty="0">
                          <a:latin typeface="Arial MT"/>
                          <a:cs typeface="Arial MT"/>
                        </a:rPr>
                        <a:t>change</a:t>
                      </a:r>
                      <a:endParaRPr sz="1200" dirty="0">
                        <a:latin typeface="Arial MT"/>
                        <a:cs typeface="Arial MT"/>
                      </a:endParaRPr>
                    </a:p>
                    <a:p>
                      <a:pPr marL="405130" marR="441959" indent="-360045">
                        <a:lnSpc>
                          <a:spcPct val="100000"/>
                        </a:lnSpc>
                        <a:spcBef>
                          <a:spcPts val="1800"/>
                        </a:spcBef>
                        <a:buFont typeface="Wingdings"/>
                        <a:buChar char=""/>
                        <a:tabLst>
                          <a:tab pos="405130" algn="l"/>
                          <a:tab pos="405765" algn="l"/>
                        </a:tabLst>
                      </a:pPr>
                      <a:r>
                        <a:rPr sz="1200" spc="-5" dirty="0">
                          <a:latin typeface="Arial MT"/>
                          <a:cs typeface="Arial MT"/>
                        </a:rPr>
                        <a:t>Harmful </a:t>
                      </a:r>
                      <a:r>
                        <a:rPr sz="1200" spc="-10" dirty="0">
                          <a:latin typeface="Arial MT"/>
                          <a:cs typeface="Arial MT"/>
                        </a:rPr>
                        <a:t>Algal Bloom: Detection </a:t>
                      </a:r>
                      <a:r>
                        <a:rPr sz="1200" spc="-490" dirty="0">
                          <a:latin typeface="Arial MT"/>
                          <a:cs typeface="Arial MT"/>
                        </a:rPr>
                        <a:t> </a:t>
                      </a:r>
                      <a:r>
                        <a:rPr sz="1200" spc="-10" dirty="0">
                          <a:latin typeface="Arial MT"/>
                          <a:cs typeface="Arial MT"/>
                        </a:rPr>
                        <a:t>and</a:t>
                      </a:r>
                      <a:r>
                        <a:rPr sz="1200" spc="5" dirty="0">
                          <a:latin typeface="Arial MT"/>
                          <a:cs typeface="Arial MT"/>
                        </a:rPr>
                        <a:t> </a:t>
                      </a:r>
                      <a:r>
                        <a:rPr sz="1200" spc="-5" dirty="0">
                          <a:latin typeface="Arial MT"/>
                          <a:cs typeface="Arial MT"/>
                        </a:rPr>
                        <a:t>Early </a:t>
                      </a:r>
                      <a:r>
                        <a:rPr sz="1200" spc="-20" dirty="0">
                          <a:latin typeface="Arial MT"/>
                          <a:cs typeface="Arial MT"/>
                        </a:rPr>
                        <a:t>Warning</a:t>
                      </a:r>
                      <a:endParaRPr sz="1200" dirty="0">
                        <a:latin typeface="Arial MT"/>
                        <a:cs typeface="Arial MT"/>
                      </a:endParaRPr>
                    </a:p>
                    <a:p>
                      <a:pPr marL="405130" marR="303530" indent="-360045">
                        <a:lnSpc>
                          <a:spcPct val="100000"/>
                        </a:lnSpc>
                        <a:spcBef>
                          <a:spcPts val="1800"/>
                        </a:spcBef>
                        <a:buFont typeface="Wingdings"/>
                        <a:buChar char=""/>
                        <a:tabLst>
                          <a:tab pos="405130" algn="l"/>
                          <a:tab pos="405765" algn="l"/>
                        </a:tabLst>
                      </a:pPr>
                      <a:r>
                        <a:rPr sz="1200" spc="-5" dirty="0">
                          <a:latin typeface="Arial MT"/>
                          <a:cs typeface="Arial MT"/>
                        </a:rPr>
                        <a:t>Ocean</a:t>
                      </a:r>
                      <a:r>
                        <a:rPr sz="1200" spc="-114" dirty="0">
                          <a:latin typeface="Arial MT"/>
                          <a:cs typeface="Arial MT"/>
                        </a:rPr>
                        <a:t> </a:t>
                      </a:r>
                      <a:r>
                        <a:rPr sz="1200" spc="-5" dirty="0">
                          <a:latin typeface="Arial MT"/>
                          <a:cs typeface="Arial MT"/>
                        </a:rPr>
                        <a:t>Acidification: </a:t>
                      </a:r>
                      <a:r>
                        <a:rPr sz="1200" spc="-10" dirty="0">
                          <a:latin typeface="Arial MT"/>
                          <a:cs typeface="Arial MT"/>
                        </a:rPr>
                        <a:t>Observation </a:t>
                      </a:r>
                      <a:r>
                        <a:rPr sz="1200" spc="-484" dirty="0">
                          <a:latin typeface="Arial MT"/>
                          <a:cs typeface="Arial MT"/>
                        </a:rPr>
                        <a:t> </a:t>
                      </a:r>
                      <a:r>
                        <a:rPr sz="1200" spc="-10" dirty="0">
                          <a:latin typeface="Arial MT"/>
                          <a:cs typeface="Arial MT"/>
                        </a:rPr>
                        <a:t>and</a:t>
                      </a:r>
                      <a:r>
                        <a:rPr sz="1200" spc="5" dirty="0">
                          <a:latin typeface="Arial MT"/>
                          <a:cs typeface="Arial MT"/>
                        </a:rPr>
                        <a:t> </a:t>
                      </a:r>
                      <a:r>
                        <a:rPr sz="1200" spc="-5" dirty="0">
                          <a:latin typeface="Arial MT"/>
                          <a:cs typeface="Arial MT"/>
                        </a:rPr>
                        <a:t>Research</a:t>
                      </a:r>
                      <a:endParaRPr sz="1200" dirty="0">
                        <a:latin typeface="Arial MT"/>
                        <a:cs typeface="Arial MT"/>
                      </a:endParaRPr>
                    </a:p>
                    <a:p>
                      <a:pPr>
                        <a:lnSpc>
                          <a:spcPct val="100000"/>
                        </a:lnSpc>
                        <a:spcBef>
                          <a:spcPts val="40"/>
                        </a:spcBef>
                        <a:buFont typeface="Wingdings"/>
                        <a:buChar char=""/>
                      </a:pPr>
                      <a:endParaRPr sz="1200" dirty="0">
                        <a:latin typeface="Times New Roman"/>
                        <a:cs typeface="Times New Roman"/>
                      </a:endParaRPr>
                    </a:p>
                    <a:p>
                      <a:pPr marL="405130" marR="683260" indent="-360045">
                        <a:lnSpc>
                          <a:spcPts val="2150"/>
                        </a:lnSpc>
                        <a:buFont typeface="Wingdings"/>
                        <a:buChar char=""/>
                        <a:tabLst>
                          <a:tab pos="405130" algn="l"/>
                          <a:tab pos="405765" algn="l"/>
                        </a:tabLst>
                      </a:pPr>
                      <a:r>
                        <a:rPr sz="1200" spc="-5" dirty="0">
                          <a:latin typeface="Arial MT"/>
                          <a:cs typeface="Arial MT"/>
                        </a:rPr>
                        <a:t>Marine </a:t>
                      </a:r>
                      <a:r>
                        <a:rPr sz="1200" spc="-10" dirty="0">
                          <a:latin typeface="Arial MT"/>
                          <a:cs typeface="Arial MT"/>
                        </a:rPr>
                        <a:t>Pollution:</a:t>
                      </a:r>
                      <a:r>
                        <a:rPr sz="1200" spc="10" dirty="0">
                          <a:latin typeface="Arial MT"/>
                          <a:cs typeface="Arial MT"/>
                        </a:rPr>
                        <a:t> </a:t>
                      </a:r>
                      <a:r>
                        <a:rPr sz="1200" spc="-5" dirty="0">
                          <a:latin typeface="Arial MT"/>
                          <a:cs typeface="Arial MT"/>
                        </a:rPr>
                        <a:t>Survey</a:t>
                      </a:r>
                      <a:r>
                        <a:rPr sz="1200" dirty="0">
                          <a:latin typeface="Arial MT"/>
                          <a:cs typeface="Arial MT"/>
                        </a:rPr>
                        <a:t> </a:t>
                      </a:r>
                      <a:r>
                        <a:rPr sz="1200" spc="-15" dirty="0">
                          <a:latin typeface="Arial MT"/>
                          <a:cs typeface="Arial MT"/>
                        </a:rPr>
                        <a:t>and </a:t>
                      </a:r>
                      <a:r>
                        <a:rPr sz="1200" spc="-484" dirty="0">
                          <a:latin typeface="Arial MT"/>
                          <a:cs typeface="Arial MT"/>
                        </a:rPr>
                        <a:t> </a:t>
                      </a:r>
                      <a:r>
                        <a:rPr sz="1200" spc="-5" dirty="0">
                          <a:latin typeface="Arial MT"/>
                          <a:cs typeface="Arial MT"/>
                        </a:rPr>
                        <a:t>assessment</a:t>
                      </a:r>
                      <a:endParaRPr sz="1200" dirty="0">
                        <a:latin typeface="Arial MT"/>
                        <a:cs typeface="Arial MT"/>
                      </a:endParaRPr>
                    </a:p>
                  </a:txBody>
                  <a:tcPr marL="0" marR="0" marT="31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405130" indent="-360680">
                        <a:lnSpc>
                          <a:spcPts val="2090"/>
                        </a:lnSpc>
                        <a:buFont typeface="Wingdings"/>
                        <a:buChar char=""/>
                        <a:tabLst>
                          <a:tab pos="405130" algn="l"/>
                          <a:tab pos="405765" algn="l"/>
                        </a:tabLst>
                      </a:pPr>
                      <a:r>
                        <a:rPr sz="1200" spc="-5" dirty="0">
                          <a:solidFill>
                            <a:srgbClr val="0000FF"/>
                          </a:solidFill>
                          <a:latin typeface="Arial MT"/>
                          <a:cs typeface="Arial MT"/>
                        </a:rPr>
                        <a:t>Basic</a:t>
                      </a:r>
                      <a:r>
                        <a:rPr sz="1200" spc="-10" dirty="0">
                          <a:solidFill>
                            <a:srgbClr val="0000FF"/>
                          </a:solidFill>
                          <a:latin typeface="Arial MT"/>
                          <a:cs typeface="Arial MT"/>
                        </a:rPr>
                        <a:t> training</a:t>
                      </a:r>
                      <a:r>
                        <a:rPr sz="1200" spc="10" dirty="0">
                          <a:solidFill>
                            <a:srgbClr val="0000FF"/>
                          </a:solidFill>
                          <a:latin typeface="Arial MT"/>
                          <a:cs typeface="Arial MT"/>
                        </a:rPr>
                        <a:t> </a:t>
                      </a:r>
                      <a:r>
                        <a:rPr sz="1200" spc="-5" dirty="0">
                          <a:solidFill>
                            <a:srgbClr val="0000FF"/>
                          </a:solidFill>
                          <a:latin typeface="Arial MT"/>
                          <a:cs typeface="Arial MT"/>
                        </a:rPr>
                        <a:t>in</a:t>
                      </a:r>
                      <a:r>
                        <a:rPr sz="1200" spc="-10" dirty="0">
                          <a:solidFill>
                            <a:srgbClr val="0000FF"/>
                          </a:solidFill>
                          <a:latin typeface="Arial MT"/>
                          <a:cs typeface="Arial MT"/>
                        </a:rPr>
                        <a:t> </a:t>
                      </a:r>
                      <a:r>
                        <a:rPr sz="1200" spc="-5" dirty="0">
                          <a:solidFill>
                            <a:srgbClr val="0000FF"/>
                          </a:solidFill>
                          <a:latin typeface="Arial MT"/>
                          <a:cs typeface="Arial MT"/>
                        </a:rPr>
                        <a:t>the</a:t>
                      </a:r>
                      <a:r>
                        <a:rPr sz="1200" spc="-10" dirty="0">
                          <a:solidFill>
                            <a:srgbClr val="0000FF"/>
                          </a:solidFill>
                          <a:latin typeface="Arial MT"/>
                          <a:cs typeface="Arial MT"/>
                        </a:rPr>
                        <a:t> ocean</a:t>
                      </a:r>
                      <a:endParaRPr sz="1200" dirty="0">
                        <a:latin typeface="Arial MT"/>
                        <a:cs typeface="Arial MT"/>
                      </a:endParaRPr>
                    </a:p>
                    <a:p>
                      <a:pPr marL="405130" marR="54610">
                        <a:lnSpc>
                          <a:spcPct val="107100"/>
                        </a:lnSpc>
                      </a:pPr>
                      <a:r>
                        <a:rPr sz="1200" spc="-5" dirty="0">
                          <a:solidFill>
                            <a:srgbClr val="0000FF"/>
                          </a:solidFill>
                          <a:latin typeface="Arial MT"/>
                          <a:cs typeface="Arial MT"/>
                        </a:rPr>
                        <a:t>sciences</a:t>
                      </a:r>
                      <a:r>
                        <a:rPr sz="1200" spc="5" dirty="0">
                          <a:solidFill>
                            <a:srgbClr val="0000FF"/>
                          </a:solidFill>
                          <a:latin typeface="Arial MT"/>
                          <a:cs typeface="Arial MT"/>
                        </a:rPr>
                        <a:t> </a:t>
                      </a:r>
                      <a:r>
                        <a:rPr sz="1200" spc="-5" dirty="0">
                          <a:solidFill>
                            <a:srgbClr val="0000FF"/>
                          </a:solidFill>
                          <a:latin typeface="Arial MT"/>
                          <a:cs typeface="Arial MT"/>
                        </a:rPr>
                        <a:t>(UNESCO</a:t>
                      </a:r>
                      <a:r>
                        <a:rPr sz="1200" dirty="0">
                          <a:solidFill>
                            <a:srgbClr val="0000FF"/>
                          </a:solidFill>
                          <a:latin typeface="Arial MT"/>
                          <a:cs typeface="Arial MT"/>
                        </a:rPr>
                        <a:t> </a:t>
                      </a:r>
                      <a:r>
                        <a:rPr sz="1200" spc="-5" dirty="0">
                          <a:solidFill>
                            <a:srgbClr val="0000FF"/>
                          </a:solidFill>
                          <a:latin typeface="Arial MT"/>
                          <a:cs typeface="Arial MT"/>
                        </a:rPr>
                        <a:t>Chairs</a:t>
                      </a:r>
                      <a:r>
                        <a:rPr sz="1200" spc="5" dirty="0">
                          <a:solidFill>
                            <a:srgbClr val="0000FF"/>
                          </a:solidFill>
                          <a:latin typeface="Arial MT"/>
                          <a:cs typeface="Arial MT"/>
                        </a:rPr>
                        <a:t> </a:t>
                      </a:r>
                      <a:r>
                        <a:rPr sz="1200" spc="-5" dirty="0">
                          <a:solidFill>
                            <a:srgbClr val="0000FF"/>
                          </a:solidFill>
                          <a:latin typeface="Arial MT"/>
                          <a:cs typeface="Arial MT"/>
                        </a:rPr>
                        <a:t>in </a:t>
                      </a:r>
                      <a:r>
                        <a:rPr sz="1200" dirty="0">
                          <a:solidFill>
                            <a:srgbClr val="0000FF"/>
                          </a:solidFill>
                          <a:latin typeface="Arial MT"/>
                          <a:cs typeface="Arial MT"/>
                        </a:rPr>
                        <a:t> </a:t>
                      </a:r>
                      <a:r>
                        <a:rPr sz="1200" spc="-5" dirty="0">
                          <a:solidFill>
                            <a:srgbClr val="0000FF"/>
                          </a:solidFill>
                          <a:latin typeface="Arial MT"/>
                          <a:cs typeface="Arial MT"/>
                        </a:rPr>
                        <a:t>Universities,</a:t>
                      </a:r>
                      <a:r>
                        <a:rPr sz="1200" spc="10" dirty="0">
                          <a:solidFill>
                            <a:srgbClr val="0000FF"/>
                          </a:solidFill>
                          <a:latin typeface="Arial MT"/>
                          <a:cs typeface="Arial MT"/>
                        </a:rPr>
                        <a:t> </a:t>
                      </a:r>
                      <a:r>
                        <a:rPr sz="1200" spc="-5" dirty="0">
                          <a:solidFill>
                            <a:srgbClr val="0000FF"/>
                          </a:solidFill>
                          <a:latin typeface="Arial MT"/>
                          <a:cs typeface="Arial MT"/>
                        </a:rPr>
                        <a:t>Research </a:t>
                      </a:r>
                      <a:r>
                        <a:rPr sz="1200" dirty="0">
                          <a:solidFill>
                            <a:srgbClr val="0000FF"/>
                          </a:solidFill>
                          <a:latin typeface="Arial MT"/>
                          <a:cs typeface="Arial MT"/>
                        </a:rPr>
                        <a:t> </a:t>
                      </a:r>
                      <a:r>
                        <a:rPr sz="1200" spc="-5" dirty="0">
                          <a:solidFill>
                            <a:srgbClr val="0000FF"/>
                          </a:solidFill>
                          <a:latin typeface="Arial MT"/>
                          <a:cs typeface="Arial MT"/>
                        </a:rPr>
                        <a:t>Institutions, </a:t>
                      </a:r>
                      <a:r>
                        <a:rPr sz="1200" spc="-10" dirty="0">
                          <a:solidFill>
                            <a:srgbClr val="0000FF"/>
                          </a:solidFill>
                          <a:latin typeface="Arial MT"/>
                          <a:cs typeface="Arial MT"/>
                        </a:rPr>
                        <a:t>development</a:t>
                      </a:r>
                      <a:r>
                        <a:rPr sz="1200" spc="25" dirty="0">
                          <a:solidFill>
                            <a:srgbClr val="0000FF"/>
                          </a:solidFill>
                          <a:latin typeface="Arial MT"/>
                          <a:cs typeface="Arial MT"/>
                        </a:rPr>
                        <a:t> </a:t>
                      </a:r>
                      <a:r>
                        <a:rPr sz="1200" spc="-10" dirty="0">
                          <a:solidFill>
                            <a:srgbClr val="0000FF"/>
                          </a:solidFill>
                          <a:latin typeface="Arial MT"/>
                          <a:cs typeface="Arial MT"/>
                        </a:rPr>
                        <a:t>of </a:t>
                      </a:r>
                      <a:r>
                        <a:rPr sz="1200" spc="-5" dirty="0">
                          <a:solidFill>
                            <a:srgbClr val="0000FF"/>
                          </a:solidFill>
                          <a:latin typeface="Arial MT"/>
                          <a:cs typeface="Arial MT"/>
                        </a:rPr>
                        <a:t> </a:t>
                      </a:r>
                      <a:r>
                        <a:rPr sz="1200" spc="-10" dirty="0">
                          <a:solidFill>
                            <a:srgbClr val="0000FF"/>
                          </a:solidFill>
                          <a:latin typeface="Arial MT"/>
                          <a:cs typeface="Arial MT"/>
                        </a:rPr>
                        <a:t>portal</a:t>
                      </a:r>
                      <a:r>
                        <a:rPr sz="1200" spc="20" dirty="0">
                          <a:solidFill>
                            <a:srgbClr val="0000FF"/>
                          </a:solidFill>
                          <a:latin typeface="Arial MT"/>
                          <a:cs typeface="Arial MT"/>
                        </a:rPr>
                        <a:t> </a:t>
                      </a:r>
                      <a:r>
                        <a:rPr sz="1200" spc="-5" dirty="0">
                          <a:solidFill>
                            <a:srgbClr val="0000FF"/>
                          </a:solidFill>
                          <a:latin typeface="Arial MT"/>
                          <a:cs typeface="Arial MT"/>
                        </a:rPr>
                        <a:t>for</a:t>
                      </a:r>
                      <a:r>
                        <a:rPr sz="1200" spc="5" dirty="0">
                          <a:solidFill>
                            <a:srgbClr val="0000FF"/>
                          </a:solidFill>
                          <a:latin typeface="Arial MT"/>
                          <a:cs typeface="Arial MT"/>
                        </a:rPr>
                        <a:t> </a:t>
                      </a:r>
                      <a:r>
                        <a:rPr sz="1200" spc="-10" dirty="0">
                          <a:solidFill>
                            <a:srgbClr val="0000FF"/>
                          </a:solidFill>
                          <a:latin typeface="Arial MT"/>
                          <a:cs typeface="Arial MT"/>
                        </a:rPr>
                        <a:t>training</a:t>
                      </a:r>
                      <a:r>
                        <a:rPr sz="1200" spc="30" dirty="0">
                          <a:solidFill>
                            <a:srgbClr val="0000FF"/>
                          </a:solidFill>
                          <a:latin typeface="Arial MT"/>
                          <a:cs typeface="Arial MT"/>
                        </a:rPr>
                        <a:t> </a:t>
                      </a:r>
                      <a:r>
                        <a:rPr sz="1200" spc="-10" dirty="0">
                          <a:solidFill>
                            <a:srgbClr val="0000FF"/>
                          </a:solidFill>
                          <a:latin typeface="Arial MT"/>
                          <a:cs typeface="Arial MT"/>
                        </a:rPr>
                        <a:t>opportunities,)</a:t>
                      </a:r>
                      <a:endParaRPr sz="1200" dirty="0">
                        <a:latin typeface="Arial MT"/>
                        <a:cs typeface="Arial MT"/>
                      </a:endParaRPr>
                    </a:p>
                    <a:p>
                      <a:pPr marL="405130" marR="282575" indent="-360045">
                        <a:lnSpc>
                          <a:spcPct val="107100"/>
                        </a:lnSpc>
                        <a:spcBef>
                          <a:spcPts val="1395"/>
                        </a:spcBef>
                        <a:buFont typeface="Wingdings"/>
                        <a:buChar char=""/>
                        <a:tabLst>
                          <a:tab pos="405130" algn="l"/>
                          <a:tab pos="405765" algn="l"/>
                        </a:tabLst>
                      </a:pPr>
                      <a:r>
                        <a:rPr sz="1200" spc="-10" dirty="0">
                          <a:solidFill>
                            <a:srgbClr val="0000FF"/>
                          </a:solidFill>
                          <a:latin typeface="Arial MT"/>
                          <a:cs typeface="Arial MT"/>
                        </a:rPr>
                        <a:t>Continuous</a:t>
                      </a:r>
                      <a:r>
                        <a:rPr sz="1200" spc="20" dirty="0">
                          <a:solidFill>
                            <a:srgbClr val="0000FF"/>
                          </a:solidFill>
                          <a:latin typeface="Arial MT"/>
                          <a:cs typeface="Arial MT"/>
                        </a:rPr>
                        <a:t> </a:t>
                      </a:r>
                      <a:r>
                        <a:rPr sz="1200" spc="-10" dirty="0">
                          <a:solidFill>
                            <a:srgbClr val="0000FF"/>
                          </a:solidFill>
                          <a:latin typeface="Arial MT"/>
                          <a:cs typeface="Arial MT"/>
                        </a:rPr>
                        <a:t>Professional </a:t>
                      </a:r>
                      <a:r>
                        <a:rPr sz="1200" spc="-5" dirty="0">
                          <a:solidFill>
                            <a:srgbClr val="0000FF"/>
                          </a:solidFill>
                          <a:latin typeface="Arial MT"/>
                          <a:cs typeface="Arial MT"/>
                        </a:rPr>
                        <a:t> </a:t>
                      </a:r>
                      <a:r>
                        <a:rPr sz="1200" spc="-10" dirty="0">
                          <a:solidFill>
                            <a:srgbClr val="0000FF"/>
                          </a:solidFill>
                          <a:latin typeface="Arial MT"/>
                          <a:cs typeface="Arial MT"/>
                        </a:rPr>
                        <a:t>Development</a:t>
                      </a:r>
                      <a:r>
                        <a:rPr sz="1200" spc="25" dirty="0">
                          <a:solidFill>
                            <a:srgbClr val="0000FF"/>
                          </a:solidFill>
                          <a:latin typeface="Arial MT"/>
                          <a:cs typeface="Arial MT"/>
                        </a:rPr>
                        <a:t> </a:t>
                      </a:r>
                      <a:r>
                        <a:rPr sz="1200" spc="-10" dirty="0">
                          <a:solidFill>
                            <a:srgbClr val="0000FF"/>
                          </a:solidFill>
                          <a:latin typeface="Arial MT"/>
                          <a:cs typeface="Arial MT"/>
                        </a:rPr>
                        <a:t>(Focused </a:t>
                      </a:r>
                      <a:r>
                        <a:rPr sz="1200" spc="-5" dirty="0">
                          <a:solidFill>
                            <a:srgbClr val="0000FF"/>
                          </a:solidFill>
                          <a:latin typeface="Arial MT"/>
                          <a:cs typeface="Arial MT"/>
                        </a:rPr>
                        <a:t> </a:t>
                      </a:r>
                      <a:r>
                        <a:rPr sz="1200" spc="-10" dirty="0">
                          <a:solidFill>
                            <a:srgbClr val="0000FF"/>
                          </a:solidFill>
                          <a:latin typeface="Arial MT"/>
                          <a:cs typeface="Arial MT"/>
                        </a:rPr>
                        <a:t>workshops,</a:t>
                      </a:r>
                      <a:r>
                        <a:rPr sz="1200" spc="25" dirty="0">
                          <a:solidFill>
                            <a:srgbClr val="0000FF"/>
                          </a:solidFill>
                          <a:latin typeface="Arial MT"/>
                          <a:cs typeface="Arial MT"/>
                        </a:rPr>
                        <a:t> </a:t>
                      </a:r>
                      <a:r>
                        <a:rPr sz="1200" spc="-10" dirty="0">
                          <a:solidFill>
                            <a:srgbClr val="0000FF"/>
                          </a:solidFill>
                          <a:latin typeface="Arial MT"/>
                          <a:cs typeface="Arial MT"/>
                        </a:rPr>
                        <a:t>Regional</a:t>
                      </a:r>
                      <a:r>
                        <a:rPr sz="1200" spc="-25" dirty="0">
                          <a:solidFill>
                            <a:srgbClr val="0000FF"/>
                          </a:solidFill>
                          <a:latin typeface="Arial MT"/>
                          <a:cs typeface="Arial MT"/>
                        </a:rPr>
                        <a:t> </a:t>
                      </a:r>
                      <a:r>
                        <a:rPr sz="1200" spc="-15" dirty="0">
                          <a:solidFill>
                            <a:srgbClr val="0000FF"/>
                          </a:solidFill>
                          <a:latin typeface="Arial MT"/>
                          <a:cs typeface="Arial MT"/>
                        </a:rPr>
                        <a:t>Training </a:t>
                      </a:r>
                      <a:r>
                        <a:rPr sz="1200" spc="-484" dirty="0">
                          <a:solidFill>
                            <a:srgbClr val="0000FF"/>
                          </a:solidFill>
                          <a:latin typeface="Arial MT"/>
                          <a:cs typeface="Arial MT"/>
                        </a:rPr>
                        <a:t> </a:t>
                      </a:r>
                      <a:r>
                        <a:rPr sz="1200" spc="-5" dirty="0">
                          <a:solidFill>
                            <a:srgbClr val="0000FF"/>
                          </a:solidFill>
                          <a:latin typeface="Arial MT"/>
                          <a:cs typeface="Arial MT"/>
                        </a:rPr>
                        <a:t>Centres,</a:t>
                      </a:r>
                      <a:r>
                        <a:rPr sz="1200" dirty="0">
                          <a:solidFill>
                            <a:srgbClr val="0000FF"/>
                          </a:solidFill>
                          <a:latin typeface="Arial MT"/>
                          <a:cs typeface="Arial MT"/>
                        </a:rPr>
                        <a:t> </a:t>
                      </a:r>
                      <a:r>
                        <a:rPr sz="1200" spc="-10" dirty="0">
                          <a:solidFill>
                            <a:srgbClr val="0000FF"/>
                          </a:solidFill>
                          <a:latin typeface="Arial MT"/>
                          <a:cs typeface="Arial MT"/>
                        </a:rPr>
                        <a:t>Fellowships,</a:t>
                      </a:r>
                      <a:endParaRPr sz="1200" dirty="0">
                        <a:latin typeface="Arial MT"/>
                        <a:cs typeface="Arial MT"/>
                      </a:endParaRPr>
                    </a:p>
                    <a:p>
                      <a:pPr marL="405130" marR="145415" indent="-360045">
                        <a:lnSpc>
                          <a:spcPct val="107000"/>
                        </a:lnSpc>
                        <a:spcBef>
                          <a:spcPts val="1400"/>
                        </a:spcBef>
                        <a:buFont typeface="Wingdings"/>
                        <a:buChar char=""/>
                        <a:tabLst>
                          <a:tab pos="405130" algn="l"/>
                          <a:tab pos="405765" algn="l"/>
                        </a:tabLst>
                      </a:pPr>
                      <a:r>
                        <a:rPr sz="1200" spc="-5" dirty="0">
                          <a:solidFill>
                            <a:srgbClr val="0000FF"/>
                          </a:solidFill>
                          <a:latin typeface="Arial MT"/>
                          <a:cs typeface="Arial MT"/>
                        </a:rPr>
                        <a:t>Ocean</a:t>
                      </a:r>
                      <a:r>
                        <a:rPr sz="1200" spc="-30" dirty="0">
                          <a:solidFill>
                            <a:srgbClr val="0000FF"/>
                          </a:solidFill>
                          <a:latin typeface="Arial MT"/>
                          <a:cs typeface="Arial MT"/>
                        </a:rPr>
                        <a:t> </a:t>
                      </a:r>
                      <a:r>
                        <a:rPr sz="1200" spc="-5" dirty="0">
                          <a:solidFill>
                            <a:srgbClr val="0000FF"/>
                          </a:solidFill>
                          <a:latin typeface="Arial MT"/>
                          <a:cs typeface="Arial MT"/>
                        </a:rPr>
                        <a:t>Literacy</a:t>
                      </a:r>
                      <a:r>
                        <a:rPr sz="1200" spc="-10" dirty="0">
                          <a:solidFill>
                            <a:srgbClr val="0000FF"/>
                          </a:solidFill>
                          <a:latin typeface="Arial MT"/>
                          <a:cs typeface="Arial MT"/>
                        </a:rPr>
                        <a:t> </a:t>
                      </a:r>
                      <a:r>
                        <a:rPr sz="1200" spc="-5" dirty="0">
                          <a:solidFill>
                            <a:srgbClr val="0000FF"/>
                          </a:solidFill>
                          <a:latin typeface="Arial MT"/>
                          <a:cs typeface="Arial MT"/>
                        </a:rPr>
                        <a:t>(Artwork/Essay </a:t>
                      </a:r>
                      <a:r>
                        <a:rPr sz="1200" spc="-484" dirty="0">
                          <a:solidFill>
                            <a:srgbClr val="0000FF"/>
                          </a:solidFill>
                          <a:latin typeface="Arial MT"/>
                          <a:cs typeface="Arial MT"/>
                        </a:rPr>
                        <a:t> </a:t>
                      </a:r>
                      <a:r>
                        <a:rPr sz="1200" spc="-5" dirty="0">
                          <a:solidFill>
                            <a:srgbClr val="0000FF"/>
                          </a:solidFill>
                          <a:latin typeface="Arial MT"/>
                          <a:cs typeface="Arial MT"/>
                        </a:rPr>
                        <a:t>competitions,</a:t>
                      </a:r>
                      <a:r>
                        <a:rPr sz="1200" spc="10" dirty="0">
                          <a:solidFill>
                            <a:srgbClr val="0000FF"/>
                          </a:solidFill>
                          <a:latin typeface="Arial MT"/>
                          <a:cs typeface="Arial MT"/>
                        </a:rPr>
                        <a:t> </a:t>
                      </a:r>
                      <a:r>
                        <a:rPr sz="1200" spc="-10" dirty="0">
                          <a:solidFill>
                            <a:srgbClr val="0000FF"/>
                          </a:solidFill>
                          <a:latin typeface="Arial MT"/>
                          <a:cs typeface="Arial MT"/>
                        </a:rPr>
                        <a:t>exhibitions, </a:t>
                      </a:r>
                      <a:r>
                        <a:rPr sz="1200" spc="-5" dirty="0">
                          <a:solidFill>
                            <a:srgbClr val="0000FF"/>
                          </a:solidFill>
                          <a:latin typeface="Arial MT"/>
                          <a:cs typeface="Arial MT"/>
                        </a:rPr>
                        <a:t> </a:t>
                      </a:r>
                      <a:r>
                        <a:rPr sz="1200" spc="-10" dirty="0">
                          <a:solidFill>
                            <a:srgbClr val="0000FF"/>
                          </a:solidFill>
                          <a:latin typeface="Arial MT"/>
                          <a:cs typeface="Arial MT"/>
                        </a:rPr>
                        <a:t>conferences,</a:t>
                      </a:r>
                      <a:endParaRPr sz="1200" dirty="0">
                        <a:latin typeface="Arial MT"/>
                        <a:cs typeface="Arial MT"/>
                      </a:endParaRPr>
                    </a:p>
                    <a:p>
                      <a:pPr marL="405130" marR="196215" indent="-360045">
                        <a:lnSpc>
                          <a:spcPct val="107200"/>
                        </a:lnSpc>
                        <a:spcBef>
                          <a:spcPts val="1390"/>
                        </a:spcBef>
                        <a:buFont typeface="Wingdings"/>
                        <a:buChar char=""/>
                        <a:tabLst>
                          <a:tab pos="405130" algn="l"/>
                          <a:tab pos="405765" algn="l"/>
                        </a:tabLst>
                      </a:pPr>
                      <a:r>
                        <a:rPr sz="1200" spc="-10" dirty="0">
                          <a:solidFill>
                            <a:srgbClr val="0000FF"/>
                          </a:solidFill>
                          <a:latin typeface="Arial MT"/>
                          <a:cs typeface="Arial MT"/>
                        </a:rPr>
                        <a:t>Partnerships</a:t>
                      </a:r>
                      <a:r>
                        <a:rPr sz="1200" spc="15" dirty="0">
                          <a:solidFill>
                            <a:srgbClr val="0000FF"/>
                          </a:solidFill>
                          <a:latin typeface="Arial MT"/>
                          <a:cs typeface="Arial MT"/>
                        </a:rPr>
                        <a:t> </a:t>
                      </a:r>
                      <a:r>
                        <a:rPr sz="1200" spc="-10" dirty="0">
                          <a:solidFill>
                            <a:srgbClr val="0000FF"/>
                          </a:solidFill>
                          <a:latin typeface="Arial MT"/>
                          <a:cs typeface="Arial MT"/>
                        </a:rPr>
                        <a:t>and</a:t>
                      </a:r>
                      <a:r>
                        <a:rPr sz="1200" spc="15" dirty="0">
                          <a:solidFill>
                            <a:srgbClr val="0000FF"/>
                          </a:solidFill>
                          <a:latin typeface="Arial MT"/>
                          <a:cs typeface="Arial MT"/>
                        </a:rPr>
                        <a:t> </a:t>
                      </a:r>
                      <a:r>
                        <a:rPr sz="1200" spc="-10" dirty="0">
                          <a:solidFill>
                            <a:srgbClr val="0000FF"/>
                          </a:solidFill>
                          <a:latin typeface="Arial MT"/>
                          <a:cs typeface="Arial MT"/>
                        </a:rPr>
                        <a:t>collaboration </a:t>
                      </a:r>
                      <a:r>
                        <a:rPr sz="1200" spc="-484" dirty="0">
                          <a:solidFill>
                            <a:srgbClr val="0000FF"/>
                          </a:solidFill>
                          <a:latin typeface="Arial MT"/>
                          <a:cs typeface="Arial MT"/>
                        </a:rPr>
                        <a:t> </a:t>
                      </a:r>
                      <a:r>
                        <a:rPr sz="1200" spc="-5" dirty="0">
                          <a:solidFill>
                            <a:srgbClr val="0000FF"/>
                          </a:solidFill>
                          <a:latin typeface="Arial MT"/>
                          <a:cs typeface="Arial MT"/>
                        </a:rPr>
                        <a:t>(WIOMSA,</a:t>
                      </a:r>
                      <a:r>
                        <a:rPr sz="1200" spc="-30" dirty="0">
                          <a:solidFill>
                            <a:srgbClr val="0000FF"/>
                          </a:solidFill>
                          <a:latin typeface="Arial MT"/>
                          <a:cs typeface="Arial MT"/>
                        </a:rPr>
                        <a:t> </a:t>
                      </a:r>
                      <a:r>
                        <a:rPr sz="1200" spc="-50" dirty="0">
                          <a:solidFill>
                            <a:srgbClr val="0000FF"/>
                          </a:solidFill>
                          <a:latin typeface="Arial MT"/>
                          <a:cs typeface="Arial MT"/>
                        </a:rPr>
                        <a:t>UNEP,</a:t>
                      </a:r>
                      <a:r>
                        <a:rPr sz="1200" dirty="0">
                          <a:solidFill>
                            <a:srgbClr val="0000FF"/>
                          </a:solidFill>
                          <a:latin typeface="Arial MT"/>
                          <a:cs typeface="Arial MT"/>
                        </a:rPr>
                        <a:t> </a:t>
                      </a:r>
                      <a:r>
                        <a:rPr sz="1200" spc="-5" dirty="0">
                          <a:solidFill>
                            <a:srgbClr val="0000FF"/>
                          </a:solidFill>
                          <a:latin typeface="Arial MT"/>
                          <a:cs typeface="Arial MT"/>
                        </a:rPr>
                        <a:t>National </a:t>
                      </a:r>
                      <a:r>
                        <a:rPr sz="1200" dirty="0">
                          <a:solidFill>
                            <a:srgbClr val="0000FF"/>
                          </a:solidFill>
                          <a:latin typeface="Arial MT"/>
                          <a:cs typeface="Arial MT"/>
                        </a:rPr>
                        <a:t> </a:t>
                      </a:r>
                      <a:r>
                        <a:rPr sz="1200" spc="-5" dirty="0">
                          <a:solidFill>
                            <a:srgbClr val="0000FF"/>
                          </a:solidFill>
                          <a:latin typeface="Arial MT"/>
                          <a:cs typeface="Arial MT"/>
                        </a:rPr>
                        <a:t>Institutions)</a:t>
                      </a:r>
                      <a:endParaRPr sz="1200" dirty="0">
                        <a:latin typeface="Arial MT"/>
                        <a:cs typeface="Arial MT"/>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E7F3F4"/>
                    </a:solidFill>
                  </a:tcPr>
                </a:tc>
                <a:tc>
                  <a:txBody>
                    <a:bodyPr/>
                    <a:lstStyle/>
                    <a:p>
                      <a:pPr marL="405130" marR="196215" indent="-360045">
                        <a:lnSpc>
                          <a:spcPct val="107200"/>
                        </a:lnSpc>
                        <a:spcBef>
                          <a:spcPts val="1390"/>
                        </a:spcBef>
                        <a:buFont typeface="Wingdings"/>
                        <a:buChar char=""/>
                        <a:tabLst>
                          <a:tab pos="405130" algn="l"/>
                          <a:tab pos="405765" algn="l"/>
                        </a:tabLst>
                      </a:pPr>
                      <a:r>
                        <a:rPr lang="en-US" sz="1200" dirty="0">
                          <a:latin typeface="Arial MT"/>
                          <a:cs typeface="Arial MT"/>
                        </a:rPr>
                        <a:t>Coordinate the implementation of the Ocean Decade Africa Road Map</a:t>
                      </a:r>
                    </a:p>
                    <a:p>
                      <a:pPr marL="405130" marR="196215" indent="-360045">
                        <a:lnSpc>
                          <a:spcPct val="107200"/>
                        </a:lnSpc>
                        <a:spcBef>
                          <a:spcPts val="1390"/>
                        </a:spcBef>
                        <a:buFont typeface="Wingdings"/>
                        <a:buChar char=""/>
                        <a:tabLst>
                          <a:tab pos="405130" algn="l"/>
                          <a:tab pos="405765" algn="l"/>
                        </a:tabLst>
                      </a:pPr>
                      <a:endParaRPr sz="1200" dirty="0">
                        <a:latin typeface="Arial MT"/>
                        <a:cs typeface="Arial MT"/>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bl>
          </a:graphicData>
        </a:graphic>
      </p:graphicFrame>
      <p:grpSp>
        <p:nvGrpSpPr>
          <p:cNvPr id="5" name="object 4">
            <a:extLst>
              <a:ext uri="{FF2B5EF4-FFF2-40B4-BE49-F238E27FC236}">
                <a16:creationId xmlns:a16="http://schemas.microsoft.com/office/drawing/2014/main" id="{0C079AA8-88E8-486E-AA8A-C14E5166AEE0}"/>
              </a:ext>
            </a:extLst>
          </p:cNvPr>
          <p:cNvGrpSpPr/>
          <p:nvPr/>
        </p:nvGrpSpPr>
        <p:grpSpPr>
          <a:xfrm>
            <a:off x="9525000" y="2895600"/>
            <a:ext cx="2133600" cy="3810000"/>
            <a:chOff x="7667243" y="0"/>
            <a:chExt cx="4093845" cy="6743700"/>
          </a:xfrm>
        </p:grpSpPr>
        <p:pic>
          <p:nvPicPr>
            <p:cNvPr id="6" name="object 5">
              <a:extLst>
                <a:ext uri="{FF2B5EF4-FFF2-40B4-BE49-F238E27FC236}">
                  <a16:creationId xmlns:a16="http://schemas.microsoft.com/office/drawing/2014/main" id="{0B3BF44D-8033-0DA9-4C7C-A66CD3AB3E4D}"/>
                </a:ext>
              </a:extLst>
            </p:cNvPr>
            <p:cNvPicPr/>
            <p:nvPr/>
          </p:nvPicPr>
          <p:blipFill>
            <a:blip r:embed="rId3" cstate="print"/>
            <a:stretch>
              <a:fillRect/>
            </a:stretch>
          </p:blipFill>
          <p:spPr>
            <a:xfrm>
              <a:off x="7667243" y="0"/>
              <a:ext cx="2596895" cy="1717548"/>
            </a:xfrm>
            <a:prstGeom prst="rect">
              <a:avLst/>
            </a:prstGeom>
          </p:spPr>
        </p:pic>
        <p:pic>
          <p:nvPicPr>
            <p:cNvPr id="7" name="object 6">
              <a:extLst>
                <a:ext uri="{FF2B5EF4-FFF2-40B4-BE49-F238E27FC236}">
                  <a16:creationId xmlns:a16="http://schemas.microsoft.com/office/drawing/2014/main" id="{6F86A754-5B7E-FEDD-286B-CF7A92E428F1}"/>
                </a:ext>
              </a:extLst>
            </p:cNvPr>
            <p:cNvPicPr/>
            <p:nvPr/>
          </p:nvPicPr>
          <p:blipFill>
            <a:blip r:embed="rId4" cstate="print"/>
            <a:stretch>
              <a:fillRect/>
            </a:stretch>
          </p:blipFill>
          <p:spPr>
            <a:xfrm>
              <a:off x="8193023" y="1717548"/>
              <a:ext cx="3567683" cy="5026151"/>
            </a:xfrm>
            <a:prstGeom prst="rect">
              <a:avLst/>
            </a:prstGeom>
          </p:spPr>
        </p:pic>
      </p:grpSp>
      <p:pic>
        <p:nvPicPr>
          <p:cNvPr id="8" name="object 8">
            <a:extLst>
              <a:ext uri="{FF2B5EF4-FFF2-40B4-BE49-F238E27FC236}">
                <a16:creationId xmlns:a16="http://schemas.microsoft.com/office/drawing/2014/main" id="{99B41445-D453-EF80-4B77-CAD7DD0497E2}"/>
              </a:ext>
            </a:extLst>
          </p:cNvPr>
          <p:cNvPicPr/>
          <p:nvPr/>
        </p:nvPicPr>
        <p:blipFill>
          <a:blip r:embed="rId5" cstate="print"/>
          <a:stretch>
            <a:fillRect/>
          </a:stretch>
        </p:blipFill>
        <p:spPr>
          <a:xfrm>
            <a:off x="287739" y="4245087"/>
            <a:ext cx="3052291" cy="2460512"/>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200" y="200723"/>
            <a:ext cx="8006360" cy="825190"/>
          </a:xfrm>
        </p:spPr>
        <p:txBody>
          <a:bodyPr>
            <a:normAutofit/>
          </a:bodyPr>
          <a:lstStyle/>
          <a:p>
            <a:pPr algn="ctr"/>
            <a:r>
              <a:rPr lang="en-GB" dirty="0">
                <a:latin typeface="Calibri" panose="020F0502020204030204" pitchFamily="34" charset="0"/>
                <a:cs typeface="Calibri" panose="020F0502020204030204" pitchFamily="34" charset="0"/>
              </a:rPr>
              <a:t>Capacity Development</a:t>
            </a:r>
          </a:p>
        </p:txBody>
      </p:sp>
      <p:sp>
        <p:nvSpPr>
          <p:cNvPr id="8" name="Content Placeholder 5"/>
          <p:cNvSpPr txBox="1">
            <a:spLocks/>
          </p:cNvSpPr>
          <p:nvPr/>
        </p:nvSpPr>
        <p:spPr>
          <a:xfrm>
            <a:off x="518493" y="1412776"/>
            <a:ext cx="8819819" cy="489654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67926" marR="0" lvl="0" indent="-76486" algn="l" rtl="0">
              <a:lnSpc>
                <a:spcPct val="90000"/>
              </a:lnSpc>
              <a:spcBef>
                <a:spcPts val="1350"/>
              </a:spcBef>
              <a:spcAft>
                <a:spcPts val="0"/>
              </a:spcAft>
              <a:buClr>
                <a:schemeClr val="lt1"/>
              </a:buClr>
              <a:buSzPct val="79999"/>
              <a:buFont typeface="Arial"/>
              <a:buChar char="•"/>
              <a:defRPr sz="1800" b="0" i="0" u="none" strike="noStrike" cap="none">
                <a:solidFill>
                  <a:schemeClr val="lt1"/>
                </a:solidFill>
                <a:latin typeface="Century Gothic"/>
                <a:ea typeface="Century Gothic"/>
                <a:cs typeface="Century Gothic"/>
                <a:sym typeface="Century Gothic"/>
              </a:defRPr>
            </a:lvl1pPr>
            <a:lvl2pPr marL="514495" marR="0" lvl="1" indent="-95395" algn="l" rtl="0">
              <a:lnSpc>
                <a:spcPct val="90000"/>
              </a:lnSpc>
              <a:spcBef>
                <a:spcPts val="450"/>
              </a:spcBef>
              <a:spcAft>
                <a:spcPts val="0"/>
              </a:spcAft>
              <a:buClr>
                <a:schemeClr val="lt1"/>
              </a:buClr>
              <a:buSzPct val="80000"/>
              <a:buFont typeface="Arial"/>
              <a:buChar char="•"/>
              <a:defRPr sz="1500" b="0" i="0" u="none" strike="noStrike" cap="none">
                <a:solidFill>
                  <a:schemeClr val="lt1"/>
                </a:solidFill>
                <a:latin typeface="Century Gothic"/>
                <a:ea typeface="Century Gothic"/>
                <a:cs typeface="Century Gothic"/>
                <a:sym typeface="Century Gothic"/>
              </a:defRPr>
            </a:lvl2pPr>
            <a:lvl3pPr marL="857494" marR="0" lvl="2" indent="-103113" algn="l" rtl="0">
              <a:lnSpc>
                <a:spcPct val="90000"/>
              </a:lnSpc>
              <a:spcBef>
                <a:spcPts val="450"/>
              </a:spcBef>
              <a:spcAft>
                <a:spcPts val="0"/>
              </a:spcAft>
              <a:buClr>
                <a:schemeClr val="lt1"/>
              </a:buClr>
              <a:buSzPct val="77142"/>
              <a:buFont typeface="Arial"/>
              <a:buChar char="•"/>
              <a:defRPr sz="1350" b="0" i="0" u="none" strike="noStrike" cap="none">
                <a:solidFill>
                  <a:schemeClr val="lt1"/>
                </a:solidFill>
                <a:latin typeface="Century Gothic"/>
                <a:ea typeface="Century Gothic"/>
                <a:cs typeface="Century Gothic"/>
                <a:sym typeface="Century Gothic"/>
              </a:defRPr>
            </a:lvl3pPr>
            <a:lvl4pPr marL="1200490" marR="0" lvl="3" indent="-110829" algn="l" rtl="0">
              <a:lnSpc>
                <a:spcPct val="90000"/>
              </a:lnSpc>
              <a:spcBef>
                <a:spcPts val="450"/>
              </a:spcBef>
              <a:spcAft>
                <a:spcPts val="0"/>
              </a:spcAft>
              <a:buClr>
                <a:schemeClr val="lt1"/>
              </a:buClr>
              <a:buSzPct val="80000"/>
              <a:buFont typeface="Arial"/>
              <a:buChar char="•"/>
              <a:defRPr sz="1200" b="0" i="0" u="none" strike="noStrike" cap="none">
                <a:solidFill>
                  <a:schemeClr val="lt1"/>
                </a:solidFill>
                <a:latin typeface="Century Gothic"/>
                <a:ea typeface="Century Gothic"/>
                <a:cs typeface="Century Gothic"/>
                <a:sym typeface="Century Gothic"/>
              </a:defRPr>
            </a:lvl4pPr>
            <a:lvl5pPr marL="1543487" marR="0" lvl="4" indent="-110926" algn="l" rtl="0">
              <a:lnSpc>
                <a:spcPct val="90000"/>
              </a:lnSpc>
              <a:spcBef>
                <a:spcPts val="450"/>
              </a:spcBef>
              <a:spcAft>
                <a:spcPts val="0"/>
              </a:spcAft>
              <a:buClr>
                <a:schemeClr val="lt1"/>
              </a:buClr>
              <a:buSzPct val="80000"/>
              <a:buFont typeface="Arial"/>
              <a:buChar char="•"/>
              <a:defRPr sz="1200" b="0" i="0" u="none" strike="noStrike" cap="none">
                <a:solidFill>
                  <a:schemeClr val="lt1"/>
                </a:solidFill>
                <a:latin typeface="Century Gothic"/>
                <a:ea typeface="Century Gothic"/>
                <a:cs typeface="Century Gothic"/>
                <a:sym typeface="Century Gothic"/>
              </a:defRPr>
            </a:lvl5pPr>
            <a:lvl6pPr marL="1886484" marR="0" lvl="5" indent="-111024" algn="l" rtl="0">
              <a:lnSpc>
                <a:spcPct val="90000"/>
              </a:lnSpc>
              <a:spcBef>
                <a:spcPts val="450"/>
              </a:spcBef>
              <a:spcAft>
                <a:spcPts val="0"/>
              </a:spcAft>
              <a:buClr>
                <a:schemeClr val="lt1"/>
              </a:buClr>
              <a:buSzPct val="80000"/>
              <a:buFont typeface="Arial"/>
              <a:buChar char="•"/>
              <a:defRPr sz="1200" b="0" i="0" u="none" strike="noStrike" cap="none">
                <a:solidFill>
                  <a:schemeClr val="lt1"/>
                </a:solidFill>
                <a:latin typeface="Century Gothic"/>
                <a:ea typeface="Century Gothic"/>
                <a:cs typeface="Century Gothic"/>
                <a:sym typeface="Century Gothic"/>
              </a:defRPr>
            </a:lvl6pPr>
            <a:lvl7pPr marL="2229481" marR="0" lvl="6" indent="-111120" algn="l" rtl="0">
              <a:lnSpc>
                <a:spcPct val="90000"/>
              </a:lnSpc>
              <a:spcBef>
                <a:spcPts val="450"/>
              </a:spcBef>
              <a:spcAft>
                <a:spcPts val="0"/>
              </a:spcAft>
              <a:buClr>
                <a:schemeClr val="lt1"/>
              </a:buClr>
              <a:buSzPct val="80000"/>
              <a:buFont typeface="Arial"/>
              <a:buChar char="•"/>
              <a:defRPr sz="1200" b="0" i="0" u="none" strike="noStrike" cap="none">
                <a:solidFill>
                  <a:schemeClr val="lt1"/>
                </a:solidFill>
                <a:latin typeface="Century Gothic"/>
                <a:ea typeface="Century Gothic"/>
                <a:cs typeface="Century Gothic"/>
                <a:sym typeface="Century Gothic"/>
              </a:defRPr>
            </a:lvl7pPr>
            <a:lvl8pPr marL="2572479" marR="0" lvl="7" indent="-111218" algn="l" rtl="0">
              <a:lnSpc>
                <a:spcPct val="90000"/>
              </a:lnSpc>
              <a:spcBef>
                <a:spcPts val="450"/>
              </a:spcBef>
              <a:spcAft>
                <a:spcPts val="0"/>
              </a:spcAft>
              <a:buClr>
                <a:schemeClr val="lt1"/>
              </a:buClr>
              <a:buSzPct val="80000"/>
              <a:buFont typeface="Arial"/>
              <a:buChar char="•"/>
              <a:defRPr sz="1200" b="0" i="0" u="none" strike="noStrike" cap="none">
                <a:solidFill>
                  <a:schemeClr val="lt1"/>
                </a:solidFill>
                <a:latin typeface="Century Gothic"/>
                <a:ea typeface="Century Gothic"/>
                <a:cs typeface="Century Gothic"/>
                <a:sym typeface="Century Gothic"/>
              </a:defRPr>
            </a:lvl8pPr>
            <a:lvl9pPr marL="2915475" marR="0" lvl="8" indent="-111314" algn="l" rtl="0">
              <a:lnSpc>
                <a:spcPct val="90000"/>
              </a:lnSpc>
              <a:spcBef>
                <a:spcPts val="450"/>
              </a:spcBef>
              <a:spcAft>
                <a:spcPts val="0"/>
              </a:spcAft>
              <a:buClr>
                <a:schemeClr val="lt1"/>
              </a:buClr>
              <a:buSzPct val="80000"/>
              <a:buFont typeface="Arial"/>
              <a:buChar char="•"/>
              <a:defRPr sz="1200" b="0" i="0" u="none" strike="noStrike" cap="none">
                <a:solidFill>
                  <a:schemeClr val="lt1"/>
                </a:solidFill>
                <a:latin typeface="Century Gothic"/>
                <a:ea typeface="Century Gothic"/>
                <a:cs typeface="Century Gothic"/>
                <a:sym typeface="Century Gothic"/>
              </a:defRPr>
            </a:lvl9pPr>
          </a:lstStyle>
          <a:p>
            <a:pPr marL="167926" marR="0" lvl="0" indent="-76486" algn="l" defTabSz="914400" rtl="0" eaLnBrk="1" fontAlgn="auto" latinLnBrk="0" hangingPunct="1">
              <a:lnSpc>
                <a:spcPct val="90000"/>
              </a:lnSpc>
              <a:spcBef>
                <a:spcPts val="1176"/>
              </a:spcBef>
              <a:spcAft>
                <a:spcPts val="1200"/>
              </a:spcAft>
              <a:buClr>
                <a:srgbClr val="3366FF"/>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charset="0"/>
                <a:cs typeface="Calibri" panose="020F0502020204030204" pitchFamily="34" charset="0"/>
                <a:sym typeface="Century Gothic"/>
              </a:rPr>
              <a:t>OTGA Regional Training Centres in Kenya, Mozambique, Senegal.</a:t>
            </a:r>
          </a:p>
          <a:p>
            <a:pPr marL="738000" marR="0" lvl="0" indent="-378000" algn="l" defTabSz="914400" rtl="0" eaLnBrk="1" fontAlgn="auto" latinLnBrk="0" hangingPunct="1">
              <a:lnSpc>
                <a:spcPct val="90000"/>
              </a:lnSpc>
              <a:spcBef>
                <a:spcPts val="300"/>
              </a:spcBef>
              <a:spcAft>
                <a:spcPts val="300"/>
              </a:spcAft>
              <a:buClr>
                <a:srgbClr val="3366FF"/>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srgbClr val="0000FF"/>
                </a:solidFill>
                <a:effectLst/>
                <a:uLnTx/>
                <a:uFillTx/>
                <a:latin typeface="Trebuchet MS" charset="0"/>
                <a:ea typeface="ＭＳ Ｐゴシック" charset="0"/>
                <a:cs typeface="ＭＳ Ｐゴシック" charset="0"/>
                <a:sym typeface="Century Gothic"/>
              </a:rPr>
              <a:t>Research Data Management</a:t>
            </a:r>
          </a:p>
          <a:p>
            <a:pPr marL="738000" marR="0" lvl="0" indent="-378000" algn="l" defTabSz="914400" rtl="0" eaLnBrk="1" fontAlgn="auto" latinLnBrk="0" hangingPunct="1">
              <a:lnSpc>
                <a:spcPct val="90000"/>
              </a:lnSpc>
              <a:spcBef>
                <a:spcPts val="300"/>
              </a:spcBef>
              <a:spcAft>
                <a:spcPts val="300"/>
              </a:spcAft>
              <a:buClr>
                <a:srgbClr val="3366FF"/>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srgbClr val="0000FF"/>
                </a:solidFill>
                <a:effectLst/>
                <a:uLnTx/>
                <a:uFillTx/>
                <a:latin typeface="Trebuchet MS" charset="0"/>
                <a:ea typeface="ＭＳ Ｐゴシック" charset="0"/>
                <a:cs typeface="ＭＳ Ｐゴシック" charset="0"/>
                <a:sym typeface="Century Gothic"/>
              </a:rPr>
              <a:t>Marine Biodiversity Data Management</a:t>
            </a:r>
          </a:p>
          <a:p>
            <a:pPr marL="738000" marR="0" lvl="0" indent="-378000" algn="l" defTabSz="914400" rtl="0" eaLnBrk="1" fontAlgn="auto" latinLnBrk="0" hangingPunct="1">
              <a:lnSpc>
                <a:spcPct val="90000"/>
              </a:lnSpc>
              <a:spcBef>
                <a:spcPts val="300"/>
              </a:spcBef>
              <a:spcAft>
                <a:spcPts val="300"/>
              </a:spcAft>
              <a:buClr>
                <a:srgbClr val="3366FF"/>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srgbClr val="0000FF"/>
                </a:solidFill>
                <a:effectLst/>
                <a:uLnTx/>
                <a:uFillTx/>
                <a:latin typeface="Trebuchet MS" charset="0"/>
                <a:ea typeface="ＭＳ Ｐゴシック" charset="0"/>
                <a:cs typeface="ＭＳ Ｐゴシック" charset="0"/>
                <a:sym typeface="Century Gothic"/>
              </a:rPr>
              <a:t>Application of Remote Sensing and GIS to Marine and Coastal Management</a:t>
            </a:r>
          </a:p>
          <a:p>
            <a:pPr marL="738000" marR="0" lvl="0" indent="-378000" algn="l" defTabSz="914400" rtl="0" eaLnBrk="1" fontAlgn="auto" latinLnBrk="0" hangingPunct="1">
              <a:lnSpc>
                <a:spcPct val="90000"/>
              </a:lnSpc>
              <a:spcBef>
                <a:spcPts val="300"/>
              </a:spcBef>
              <a:spcAft>
                <a:spcPts val="300"/>
              </a:spcAft>
              <a:buClr>
                <a:srgbClr val="3366FF"/>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srgbClr val="0000FF"/>
                </a:solidFill>
                <a:effectLst/>
                <a:uLnTx/>
                <a:uFillTx/>
                <a:latin typeface="Trebuchet MS" charset="0"/>
                <a:ea typeface="ＭＳ Ｐゴシック" charset="0"/>
                <a:cs typeface="ＭＳ Ｐゴシック" charset="0"/>
                <a:sym typeface="Century Gothic"/>
              </a:rPr>
              <a:t>Hydrodynamic and Environmental Modeling</a:t>
            </a:r>
          </a:p>
          <a:p>
            <a:pPr marL="738000" marR="0" lvl="0" indent="-378000" algn="l" defTabSz="914400" rtl="0" eaLnBrk="1" fontAlgn="auto" latinLnBrk="0" hangingPunct="1">
              <a:lnSpc>
                <a:spcPct val="90000"/>
              </a:lnSpc>
              <a:spcBef>
                <a:spcPts val="300"/>
              </a:spcBef>
              <a:spcAft>
                <a:spcPts val="300"/>
              </a:spcAft>
              <a:buClr>
                <a:srgbClr val="3366FF"/>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srgbClr val="0000FF"/>
                </a:solidFill>
                <a:effectLst/>
                <a:uLnTx/>
                <a:uFillTx/>
                <a:latin typeface="Trebuchet MS" charset="0"/>
                <a:ea typeface="ＭＳ Ｐゴシック" charset="0"/>
                <a:cs typeface="ＭＳ Ｐゴシック" charset="0"/>
                <a:sym typeface="Century Gothic"/>
              </a:rPr>
              <a:t>Marine GIS </a:t>
            </a:r>
          </a:p>
          <a:p>
            <a:pPr marL="738000" marR="0" lvl="0" indent="-378000" algn="l" defTabSz="914400" rtl="0" eaLnBrk="1" fontAlgn="auto" latinLnBrk="0" hangingPunct="1">
              <a:lnSpc>
                <a:spcPct val="90000"/>
              </a:lnSpc>
              <a:spcBef>
                <a:spcPts val="300"/>
              </a:spcBef>
              <a:spcAft>
                <a:spcPts val="300"/>
              </a:spcAft>
              <a:buClr>
                <a:srgbClr val="3366FF"/>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srgbClr val="0000FF"/>
                </a:solidFill>
                <a:effectLst/>
                <a:uLnTx/>
                <a:uFillTx/>
                <a:latin typeface="Trebuchet MS" charset="0"/>
                <a:ea typeface="ＭＳ Ｐゴシック" charset="0"/>
                <a:cs typeface="ＭＳ Ｐゴシック" charset="0"/>
                <a:sym typeface="Century Gothic"/>
              </a:rPr>
              <a:t>Operational data management</a:t>
            </a:r>
          </a:p>
          <a:p>
            <a:pPr marL="360000" marR="0" lvl="0" indent="-360000" algn="l" defTabSz="914400" rtl="0" eaLnBrk="1" fontAlgn="auto" latinLnBrk="0" hangingPunct="1">
              <a:lnSpc>
                <a:spcPct val="90000"/>
              </a:lnSpc>
              <a:spcBef>
                <a:spcPts val="600"/>
              </a:spcBef>
              <a:spcAft>
                <a:spcPts val="600"/>
              </a:spcAft>
              <a:buClr>
                <a:srgbClr val="3366FF"/>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charset="0"/>
                <a:cs typeface="Calibri" panose="020F0502020204030204" pitchFamily="34" charset="0"/>
                <a:sym typeface="Century Gothic"/>
              </a:rPr>
              <a:t>Marine Spatial Planning</a:t>
            </a:r>
          </a:p>
          <a:p>
            <a:pPr marL="360000" marR="0" lvl="0" indent="-360000" algn="l" defTabSz="914400" rtl="0" eaLnBrk="1" fontAlgn="auto" latinLnBrk="0" hangingPunct="1">
              <a:lnSpc>
                <a:spcPct val="90000"/>
              </a:lnSpc>
              <a:spcBef>
                <a:spcPts val="600"/>
              </a:spcBef>
              <a:spcAft>
                <a:spcPts val="600"/>
              </a:spcAft>
              <a:buClr>
                <a:srgbClr val="3366FF"/>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charset="0"/>
                <a:cs typeface="Calibri" panose="020F0502020204030204" pitchFamily="34" charset="0"/>
                <a:sym typeface="Century Gothic"/>
              </a:rPr>
              <a:t>Ship board training on SA Agulhas II  and RV </a:t>
            </a:r>
            <a:r>
              <a:rPr kumimoji="0" lang="en-US" sz="2400" b="0" i="0" u="none" strike="noStrike" kern="1200" cap="none" spc="0" normalizeH="0" baseline="0" noProof="0" dirty="0" err="1">
                <a:ln>
                  <a:noFill/>
                </a:ln>
                <a:solidFill>
                  <a:srgbClr val="0000FF"/>
                </a:solidFill>
                <a:effectLst/>
                <a:uLnTx/>
                <a:uFillTx/>
                <a:latin typeface="Calibri" panose="020F0502020204030204" pitchFamily="34" charset="0"/>
                <a:ea typeface="ＭＳ Ｐゴシック" charset="0"/>
                <a:cs typeface="Calibri" panose="020F0502020204030204" pitchFamily="34" charset="0"/>
                <a:sym typeface="Century Gothic"/>
              </a:rPr>
              <a:t>Mtafiti</a:t>
            </a:r>
            <a:endParaRPr kumimoji="0" 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charset="0"/>
              <a:cs typeface="Calibri" panose="020F0502020204030204" pitchFamily="34" charset="0"/>
              <a:sym typeface="Century Gothic"/>
            </a:endParaRPr>
          </a:p>
          <a:p>
            <a:pPr marL="360000" marR="0" lvl="0" indent="-360000" algn="l" defTabSz="914400" rtl="0" eaLnBrk="1" fontAlgn="auto" latinLnBrk="0" hangingPunct="1">
              <a:lnSpc>
                <a:spcPct val="90000"/>
              </a:lnSpc>
              <a:spcBef>
                <a:spcPts val="600"/>
              </a:spcBef>
              <a:spcAft>
                <a:spcPts val="600"/>
              </a:spcAft>
              <a:buClr>
                <a:srgbClr val="3366FF"/>
              </a:buClr>
              <a:buSzPct val="100000"/>
              <a:buFont typeface="Wingdings" panose="05000000000000000000" pitchFamily="2" charset="2"/>
              <a:buChar char="§"/>
              <a:tabLst/>
              <a:defRPr/>
            </a:pPr>
            <a:r>
              <a:rPr lang="en-GB" sz="2400" dirty="0">
                <a:solidFill>
                  <a:srgbClr val="0000FF"/>
                </a:solidFill>
                <a:latin typeface="Calibri" panose="020F0502020204030204" pitchFamily="34" charset="0"/>
                <a:ea typeface="ＭＳ Ｐゴシック" charset="0"/>
                <a:cs typeface="Calibri" panose="020F0502020204030204" pitchFamily="34" charset="0"/>
              </a:rPr>
              <a:t>Environmental Data Analysis with the EAF-Nansen programme</a:t>
            </a:r>
            <a:endParaRPr kumimoji="0" 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charset="0"/>
              <a:cs typeface="Calibri" panose="020F0502020204030204" pitchFamily="34" charset="0"/>
              <a:sym typeface="Century Gothic"/>
            </a:endParaRPr>
          </a:p>
          <a:p>
            <a:pPr marL="360000" marR="0" lvl="0" indent="-360000" algn="l" defTabSz="914400" rtl="0" eaLnBrk="1" fontAlgn="auto" latinLnBrk="0" hangingPunct="1">
              <a:lnSpc>
                <a:spcPct val="90000"/>
              </a:lnSpc>
              <a:spcBef>
                <a:spcPts val="600"/>
              </a:spcBef>
              <a:spcAft>
                <a:spcPts val="600"/>
              </a:spcAft>
              <a:buClr>
                <a:srgbClr val="3366FF"/>
              </a:buClr>
              <a:buSzPct val="100000"/>
              <a:buFont typeface="Wingdings" panose="05000000000000000000" pitchFamily="2" charset="2"/>
              <a:buChar char="§"/>
              <a:tabLst/>
              <a:defRPr/>
            </a:pPr>
            <a:r>
              <a:rPr lang="en-GB" sz="2400" dirty="0">
                <a:solidFill>
                  <a:srgbClr val="0000FF"/>
                </a:solidFill>
                <a:latin typeface="Calibri" panose="020F0502020204030204" pitchFamily="34" charset="0"/>
                <a:ea typeface="ＭＳ Ｐゴシック" charset="0"/>
                <a:cs typeface="Calibri" panose="020F0502020204030204" pitchFamily="34" charset="0"/>
              </a:rPr>
              <a:t>UNESCO Chairs in Marine Science: Mozambique, Senegal, Morocco, Algeria, Sudan, and Tanzania</a:t>
            </a:r>
            <a:endParaRPr kumimoji="0" 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charset="0"/>
              <a:cs typeface="Calibri" panose="020F0502020204030204" pitchFamily="34" charset="0"/>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3638" y="1556792"/>
            <a:ext cx="2458362" cy="17747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3638" y="3416006"/>
            <a:ext cx="2428550" cy="1753235"/>
          </a:xfrm>
          <a:prstGeom prst="rect">
            <a:avLst/>
          </a:prstGeom>
        </p:spPr>
      </p:pic>
      <p:pic>
        <p:nvPicPr>
          <p:cNvPr id="6" name="Picture 5"/>
          <p:cNvPicPr>
            <a:picLocks noChangeAspect="1"/>
          </p:cNvPicPr>
          <p:nvPr/>
        </p:nvPicPr>
        <p:blipFill>
          <a:blip r:embed="rId5"/>
          <a:stretch>
            <a:fillRect/>
          </a:stretch>
        </p:blipFill>
        <p:spPr>
          <a:xfrm>
            <a:off x="9715776" y="5287326"/>
            <a:ext cx="2494086" cy="1590280"/>
          </a:xfrm>
          <a:prstGeom prst="rect">
            <a:avLst/>
          </a:prstGeom>
        </p:spPr>
      </p:pic>
    </p:spTree>
    <p:extLst>
      <p:ext uri="{BB962C8B-B14F-4D97-AF65-F5344CB8AC3E}">
        <p14:creationId xmlns:p14="http://schemas.microsoft.com/office/powerpoint/2010/main" val="3685276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687B95-684B-E19E-5B44-585DBEB4C355}"/>
              </a:ext>
            </a:extLst>
          </p:cNvPr>
          <p:cNvSpPr>
            <a:spLocks noGrp="1"/>
          </p:cNvSpPr>
          <p:nvPr>
            <p:ph sz="half" idx="2"/>
          </p:nvPr>
        </p:nvSpPr>
        <p:spPr>
          <a:xfrm>
            <a:off x="154113" y="980017"/>
            <a:ext cx="11517330" cy="5922647"/>
          </a:xfrm>
        </p:spPr>
        <p:txBody>
          <a:bodyPr/>
          <a:lstStyle/>
          <a:p>
            <a:pPr marL="0" indent="0">
              <a:lnSpc>
                <a:spcPct val="100000"/>
              </a:lnSpc>
              <a:spcBef>
                <a:spcPts val="55"/>
              </a:spcBef>
              <a:buNone/>
            </a:pPr>
            <a:r>
              <a:rPr lang="en-US" sz="1600" dirty="0">
                <a:solidFill>
                  <a:schemeClr val="tx1"/>
                </a:solidFill>
                <a:latin typeface="DengXian" panose="02010600030101010101" pitchFamily="2" charset="-122"/>
                <a:ea typeface="DengXian" panose="02010600030101010101" pitchFamily="2" charset="-122"/>
                <a:cs typeface="Arial"/>
              </a:rPr>
              <a:t>1. </a:t>
            </a:r>
            <a:r>
              <a:rPr lang="en-US" sz="2000" dirty="0">
                <a:solidFill>
                  <a:schemeClr val="tx1"/>
                </a:solidFill>
                <a:latin typeface="DengXian" panose="02010600030101010101" pitchFamily="2" charset="-122"/>
                <a:ea typeface="DengXian" panose="02010600030101010101" pitchFamily="2" charset="-122"/>
                <a:cs typeface="Arial"/>
              </a:rPr>
              <a:t>Assessing of capacities available for marine science and technology in the region (including human resources and facilities/equipment).</a:t>
            </a:r>
            <a:endParaRPr lang="en-US" sz="1600" dirty="0">
              <a:solidFill>
                <a:schemeClr val="tx1"/>
              </a:solidFill>
              <a:latin typeface="DengXian" panose="02010600030101010101" pitchFamily="2" charset="-122"/>
              <a:ea typeface="DengXian" panose="02010600030101010101" pitchFamily="2" charset="-122"/>
              <a:cs typeface="Arial"/>
            </a:endParaRPr>
          </a:p>
          <a:p>
            <a:pPr algn="l">
              <a:buFont typeface="Arial" panose="020B0604020202020204" pitchFamily="34" charset="0"/>
              <a:buChar char="•"/>
            </a:pPr>
            <a:r>
              <a:rPr lang="en-US" sz="1800" b="0" i="0" dirty="0">
                <a:solidFill>
                  <a:srgbClr val="666666"/>
                </a:solidFill>
                <a:effectLst/>
                <a:latin typeface="Arial" panose="020B0604020202020204" pitchFamily="34" charset="0"/>
              </a:rPr>
              <a:t>Two Surveys were piloted in 2022 and 2023 to assess existing capacities in data sharing infrastructure, human resources, and existing gaps. The surveys targeted 26 National Oceanographic Data </a:t>
            </a:r>
            <a:r>
              <a:rPr lang="en-US" sz="1800" b="0" i="0" dirty="0" err="1">
                <a:solidFill>
                  <a:srgbClr val="666666"/>
                </a:solidFill>
                <a:effectLst/>
                <a:latin typeface="Arial" panose="020B0604020202020204" pitchFamily="34" charset="0"/>
              </a:rPr>
              <a:t>Centres</a:t>
            </a:r>
            <a:r>
              <a:rPr lang="en-US" sz="1800" b="0" i="0" dirty="0">
                <a:solidFill>
                  <a:srgbClr val="666666"/>
                </a:solidFill>
                <a:effectLst/>
                <a:latin typeface="Arial" panose="020B0604020202020204" pitchFamily="34" charset="0"/>
              </a:rPr>
              <a:t> (NODC) and 40 marine-affiliated institutions. The findings of the surveys were communicated during the IOCAFRICA VII session and informed the Sub Commission’s strategic plan on where and what to focus its capacity building initiatives on.  </a:t>
            </a:r>
          </a:p>
          <a:p>
            <a:pPr algn="l">
              <a:buFont typeface="Arial" panose="020B0604020202020204" pitchFamily="34" charset="0"/>
              <a:buChar char="•"/>
            </a:pPr>
            <a:r>
              <a:rPr lang="en-US" sz="1800" b="0" i="0" dirty="0">
                <a:solidFill>
                  <a:srgbClr val="666666"/>
                </a:solidFill>
                <a:effectLst/>
                <a:latin typeface="Arial" panose="020B0604020202020204" pitchFamily="34" charset="0"/>
              </a:rPr>
              <a:t>A comprehensive survey of the status of the ocean observation platforms in Africa and the Adjacent Island states was undertaken and a webinar </a:t>
            </a:r>
            <a:r>
              <a:rPr lang="en-US" sz="1800" b="0" i="0" dirty="0" err="1">
                <a:solidFill>
                  <a:srgbClr val="666666"/>
                </a:solidFill>
                <a:effectLst/>
                <a:latin typeface="Arial" panose="020B0604020202020204" pitchFamily="34" charset="0"/>
              </a:rPr>
              <a:t>organised</a:t>
            </a:r>
            <a:r>
              <a:rPr lang="en-US" sz="1800" b="0" i="0" dirty="0">
                <a:solidFill>
                  <a:srgbClr val="666666"/>
                </a:solidFill>
                <a:effectLst/>
                <a:latin typeface="Arial" panose="020B0604020202020204" pitchFamily="34" charset="0"/>
              </a:rPr>
              <a:t> to review the report on 23 March 2022. The report is already being used to inform the potential areas that require strengthening in the region’s ocean observation network.</a:t>
            </a:r>
          </a:p>
          <a:p>
            <a:pPr marL="285750" indent="-285750">
              <a:lnSpc>
                <a:spcPct val="100000"/>
              </a:lnSpc>
              <a:spcBef>
                <a:spcPts val="55"/>
              </a:spcBef>
              <a:buFont typeface="Wingdings" panose="05000000000000000000" pitchFamily="2" charset="2"/>
              <a:buChar char="§"/>
            </a:pPr>
            <a:endParaRPr lang="en-US" sz="1600" dirty="0">
              <a:latin typeface="DengXian" panose="02010600030101010101" pitchFamily="2" charset="-122"/>
              <a:ea typeface="DengXian" panose="02010600030101010101" pitchFamily="2" charset="-122"/>
              <a:cs typeface="Arial"/>
            </a:endParaRPr>
          </a:p>
          <a:p>
            <a:pPr marL="0" indent="0" algn="l">
              <a:buNone/>
            </a:pPr>
            <a:r>
              <a:rPr lang="en-US" sz="2000" dirty="0">
                <a:latin typeface="DengXian" panose="02010600030101010101" pitchFamily="2" charset="-122"/>
                <a:ea typeface="DengXian" panose="02010600030101010101" pitchFamily="2" charset="-122"/>
                <a:cs typeface="Arial"/>
              </a:rPr>
              <a:t> 2. Development of a portal on training facilities and opportunities in the region, and facilitation of the strengthening of the linkages and collaboration between ocean </a:t>
            </a:r>
            <a:r>
              <a:rPr lang="en-US" sz="2000" dirty="0" err="1">
                <a:latin typeface="DengXian" panose="02010600030101010101" pitchFamily="2" charset="-122"/>
                <a:ea typeface="DengXian" panose="02010600030101010101" pitchFamily="2" charset="-122"/>
                <a:cs typeface="Arial"/>
              </a:rPr>
              <a:t>programmes</a:t>
            </a:r>
            <a:r>
              <a:rPr lang="en-US" sz="2000" dirty="0">
                <a:latin typeface="DengXian" panose="02010600030101010101" pitchFamily="2" charset="-122"/>
                <a:ea typeface="DengXian" panose="02010600030101010101" pitchFamily="2" charset="-122"/>
                <a:cs typeface="Arial"/>
              </a:rPr>
              <a:t> in universities and research institutions</a:t>
            </a:r>
          </a:p>
          <a:p>
            <a:r>
              <a:rPr lang="en-US" sz="1800" dirty="0">
                <a:solidFill>
                  <a:srgbClr val="666666"/>
                </a:solidFill>
                <a:latin typeface="Arial" panose="020B0604020202020204" pitchFamily="34" charset="0"/>
              </a:rPr>
              <a:t>Training portal developed (accessible at https://africa.marinetraining.org) and linked to the Ocean Teacher Global Academy as well as </a:t>
            </a:r>
            <a:r>
              <a:rPr lang="en-US" sz="1800" dirty="0" err="1">
                <a:solidFill>
                  <a:srgbClr val="666666"/>
                </a:solidFill>
                <a:latin typeface="Arial" panose="020B0604020202020204" pitchFamily="34" charset="0"/>
              </a:rPr>
              <a:t>OceanExpert</a:t>
            </a:r>
            <a:r>
              <a:rPr lang="en-US" sz="1800" dirty="0">
                <a:solidFill>
                  <a:srgbClr val="666666"/>
                </a:solidFill>
                <a:latin typeface="Arial" panose="020B0604020202020204" pitchFamily="34" charset="0"/>
              </a:rPr>
              <a:t> through the Ocean Data Information System (ODIS) Network. 310 Training </a:t>
            </a:r>
            <a:r>
              <a:rPr lang="en-US" sz="1800" dirty="0" err="1">
                <a:solidFill>
                  <a:srgbClr val="666666"/>
                </a:solidFill>
                <a:latin typeface="Arial" panose="020B0604020202020204" pitchFamily="34" charset="0"/>
              </a:rPr>
              <a:t>programmes</a:t>
            </a:r>
            <a:r>
              <a:rPr lang="en-US" sz="1800" dirty="0">
                <a:solidFill>
                  <a:srgbClr val="666666"/>
                </a:solidFill>
                <a:latin typeface="Arial" panose="020B0604020202020204" pitchFamily="34" charset="0"/>
              </a:rPr>
              <a:t> (short </a:t>
            </a:r>
            <a:r>
              <a:rPr lang="en-US" sz="1800" dirty="0" err="1">
                <a:solidFill>
                  <a:srgbClr val="666666"/>
                </a:solidFill>
                <a:latin typeface="Arial" panose="020B0604020202020204" pitchFamily="34" charset="0"/>
              </a:rPr>
              <a:t>courses,summer</a:t>
            </a:r>
            <a:r>
              <a:rPr lang="en-US" sz="1800" dirty="0">
                <a:solidFill>
                  <a:srgbClr val="666666"/>
                </a:solidFill>
                <a:latin typeface="Arial" panose="020B0604020202020204" pitchFamily="34" charset="0"/>
              </a:rPr>
              <a:t> courses and Degrees) uploaded and shared via the platform. </a:t>
            </a:r>
            <a:endParaRPr lang="en-US" sz="1800" dirty="0">
              <a:latin typeface="DengXian" panose="02010600030101010101" pitchFamily="2" charset="-122"/>
              <a:ea typeface="DengXian" panose="02010600030101010101" pitchFamily="2" charset="-122"/>
              <a:cs typeface="Arial"/>
            </a:endParaRPr>
          </a:p>
          <a:p>
            <a:pPr marL="0" indent="0">
              <a:lnSpc>
                <a:spcPct val="100000"/>
              </a:lnSpc>
              <a:spcBef>
                <a:spcPts val="55"/>
              </a:spcBef>
              <a:buNone/>
            </a:pPr>
            <a:endParaRPr lang="en-US" sz="2000" dirty="0">
              <a:latin typeface="DengXian" panose="02010600030101010101" pitchFamily="2" charset="-122"/>
              <a:ea typeface="DengXian" panose="02010600030101010101" pitchFamily="2" charset="-122"/>
              <a:cs typeface="Arial"/>
            </a:endParaRPr>
          </a:p>
          <a:p>
            <a:pPr marL="0" indent="0">
              <a:lnSpc>
                <a:spcPct val="100000"/>
              </a:lnSpc>
              <a:spcBef>
                <a:spcPts val="55"/>
              </a:spcBef>
              <a:buNone/>
            </a:pPr>
            <a:endParaRPr lang="en-US" sz="2000" dirty="0">
              <a:latin typeface="DengXian" panose="02010600030101010101" pitchFamily="2" charset="-122"/>
              <a:ea typeface="DengXian" panose="02010600030101010101" pitchFamily="2" charset="-122"/>
              <a:cs typeface="Arial"/>
            </a:endParaRPr>
          </a:p>
          <a:p>
            <a:pPr marL="0" indent="0">
              <a:lnSpc>
                <a:spcPct val="100000"/>
              </a:lnSpc>
              <a:spcBef>
                <a:spcPts val="55"/>
              </a:spcBef>
              <a:buNone/>
            </a:pPr>
            <a:endParaRPr lang="en-US" sz="2000" dirty="0">
              <a:latin typeface="DengXian" panose="02010600030101010101" pitchFamily="2" charset="-122"/>
              <a:ea typeface="DengXian" panose="02010600030101010101" pitchFamily="2" charset="-122"/>
              <a:cs typeface="Arial"/>
            </a:endParaRPr>
          </a:p>
        </p:txBody>
      </p:sp>
      <p:sp>
        <p:nvSpPr>
          <p:cNvPr id="3" name="TextBox 2">
            <a:extLst>
              <a:ext uri="{FF2B5EF4-FFF2-40B4-BE49-F238E27FC236}">
                <a16:creationId xmlns:a16="http://schemas.microsoft.com/office/drawing/2014/main" id="{D9C98BD5-22CE-EF5C-B4BC-99E647D12992}"/>
              </a:ext>
            </a:extLst>
          </p:cNvPr>
          <p:cNvSpPr txBox="1"/>
          <p:nvPr/>
        </p:nvSpPr>
        <p:spPr>
          <a:xfrm>
            <a:off x="419015" y="306819"/>
            <a:ext cx="10515600" cy="673198"/>
          </a:xfrm>
          <a:prstGeom prst="rect">
            <a:avLst/>
          </a:prstGeom>
          <a:noFill/>
        </p:spPr>
        <p:txBody>
          <a:bodyPr wrap="square">
            <a:spAutoFit/>
          </a:bodyPr>
          <a:lstStyle/>
          <a:p>
            <a:pPr marL="0" marR="0" lvl="0" indent="0" algn="l" defTabSz="914400" eaLnBrk="1" fontAlgn="auto" latinLnBrk="0" hangingPunct="1">
              <a:lnSpc>
                <a:spcPts val="2090"/>
              </a:lnSpc>
              <a:spcBef>
                <a:spcPts val="0"/>
              </a:spcBef>
              <a:spcAft>
                <a:spcPts val="0"/>
              </a:spcAft>
              <a:buClrTx/>
              <a:buSzTx/>
              <a:buFontTx/>
              <a:buNone/>
              <a:tabLst/>
              <a:defRPr/>
            </a:pPr>
            <a:r>
              <a:rPr kumimoji="0" lang="en-US" sz="3000" i="0" u="none" strike="noStrike" kern="0" cap="none" spc="-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Capacity</a:t>
            </a:r>
            <a:r>
              <a:rPr kumimoji="0" lang="en-US" sz="3000" i="0" u="none" strike="noStrike" kern="0" cap="none" spc="-1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 </a:t>
            </a:r>
            <a:r>
              <a:rPr kumimoji="0" lang="en-US" sz="3000" i="0" u="none" strike="noStrike" kern="0" cap="none" spc="-1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Development</a:t>
            </a:r>
            <a:r>
              <a:rPr kumimoji="0" lang="en-US" sz="3000" i="0" u="none" strike="noStrike" kern="0" cap="none" spc="1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 </a:t>
            </a:r>
            <a:r>
              <a:rPr kumimoji="0" lang="en-US" sz="3000" i="0" u="none" strike="noStrike" kern="0" cap="none" spc="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for </a:t>
            </a:r>
            <a:r>
              <a:rPr kumimoji="0" lang="en-US" sz="3000" i="0" u="none" strike="noStrike" kern="0" cap="none" spc="-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Marine </a:t>
            </a:r>
            <a:r>
              <a:rPr kumimoji="0" lang="en-US" sz="3000" i="0" u="none" strike="noStrike" kern="0" cap="none" spc="-1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Science </a:t>
            </a:r>
            <a:r>
              <a:rPr kumimoji="0" lang="en-US" sz="3000" i="0" u="none" strike="noStrike" kern="0" cap="none" spc="-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and </a:t>
            </a:r>
            <a:r>
              <a:rPr kumimoji="0" lang="en-US" sz="3000" i="0" u="none" strike="noStrike" kern="0" cap="none" spc="-1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Technology </a:t>
            </a:r>
            <a:r>
              <a:rPr kumimoji="0" lang="en-US" sz="3000" i="0" u="none" strike="noStrike" kern="0" cap="none" spc="-49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 </a:t>
            </a:r>
            <a:r>
              <a:rPr kumimoji="0" lang="en-US" sz="3000" i="0" u="none" strike="noStrike" kern="0" cap="none" spc="-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and</a:t>
            </a:r>
            <a:r>
              <a:rPr kumimoji="0" lang="en-US" sz="3000" i="0" u="none" strike="noStrike" kern="0" cap="none" spc="-1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 Ocean</a:t>
            </a:r>
            <a:r>
              <a:rPr kumimoji="0" lang="en-US" sz="3000" i="0" u="none" strike="noStrike" kern="0" cap="none" spc="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 </a:t>
            </a:r>
            <a:r>
              <a:rPr kumimoji="0" lang="en-US" sz="3000" i="0" u="none" strike="noStrike" kern="0" cap="none" spc="-1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Literacy: Activities in last </a:t>
            </a:r>
            <a:r>
              <a:rPr kumimoji="0" lang="en-US" sz="3000" i="0" u="none" strike="noStrike" kern="0" cap="none" spc="-10" normalizeH="0" baseline="0" noProof="0" dirty="0" err="1">
                <a:ln>
                  <a:noFill/>
                </a:ln>
                <a:solidFill>
                  <a:srgbClr val="C00000"/>
                </a:solidFill>
                <a:effectLst/>
                <a:uLnTx/>
                <a:uFillTx/>
                <a:latin typeface="DengXian" panose="02010600030101010101" pitchFamily="2" charset="-122"/>
                <a:ea typeface="DengXian" panose="02010600030101010101" pitchFamily="2" charset="-122"/>
                <a:cs typeface="Arial"/>
              </a:rPr>
              <a:t>Biennum</a:t>
            </a:r>
            <a:r>
              <a:rPr kumimoji="0" lang="en-US" sz="3000" i="0" u="none" strike="noStrike" kern="0" cap="none" spc="-1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 </a:t>
            </a:r>
            <a:endParaRPr kumimoji="0" lang="en-US" sz="3000" i="0" u="none" strike="noStrike" kern="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Arial"/>
            </a:endParaRPr>
          </a:p>
        </p:txBody>
      </p:sp>
    </p:spTree>
    <p:extLst>
      <p:ext uri="{BB962C8B-B14F-4D97-AF65-F5344CB8AC3E}">
        <p14:creationId xmlns:p14="http://schemas.microsoft.com/office/powerpoint/2010/main" val="253433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BE39-151F-51DB-7998-30ABF5CC32F6}"/>
              </a:ext>
            </a:extLst>
          </p:cNvPr>
          <p:cNvSpPr>
            <a:spLocks noGrp="1"/>
          </p:cNvSpPr>
          <p:nvPr>
            <p:ph type="title"/>
          </p:nvPr>
        </p:nvSpPr>
        <p:spPr>
          <a:xfrm>
            <a:off x="609599" y="251777"/>
            <a:ext cx="10515600" cy="1325563"/>
          </a:xfrm>
        </p:spPr>
        <p:txBody>
          <a:bodyPr>
            <a:normAutofit fontScale="90000"/>
          </a:bodyPr>
          <a:lstStyle/>
          <a:p>
            <a:r>
              <a:rPr kumimoji="0" lang="en-US" sz="3600" i="0" u="none" strike="noStrike" kern="0" cap="none" spc="-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Capacity</a:t>
            </a:r>
            <a:r>
              <a:rPr kumimoji="0" lang="en-US" sz="3600" i="0" u="none" strike="noStrike" kern="0" cap="none" spc="-1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 </a:t>
            </a:r>
            <a:r>
              <a:rPr kumimoji="0" lang="en-US" sz="3600" i="0" u="none" strike="noStrike" kern="0" cap="none" spc="-1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Development</a:t>
            </a:r>
            <a:r>
              <a:rPr kumimoji="0" lang="en-US" sz="3600" i="0" u="none" strike="noStrike" kern="0" cap="none" spc="1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 </a:t>
            </a:r>
            <a:r>
              <a:rPr kumimoji="0" lang="en-US" sz="3600" i="0" u="none" strike="noStrike" kern="0" cap="none" spc="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for </a:t>
            </a:r>
            <a:r>
              <a:rPr kumimoji="0" lang="en-US" sz="3600" i="0" u="none" strike="noStrike" kern="0" cap="none" spc="-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Marine </a:t>
            </a:r>
            <a:r>
              <a:rPr kumimoji="0" lang="en-US" sz="3600" i="0" u="none" strike="noStrike" kern="0" cap="none" spc="-1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Science </a:t>
            </a:r>
            <a:r>
              <a:rPr kumimoji="0" lang="en-US" sz="3600" i="0" u="none" strike="noStrike" kern="0" cap="none" spc="-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and </a:t>
            </a:r>
            <a:r>
              <a:rPr kumimoji="0" lang="en-US" sz="3600" i="0" u="none" strike="noStrike" kern="0" cap="none" spc="-1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Technology </a:t>
            </a:r>
            <a:r>
              <a:rPr kumimoji="0" lang="en-US" sz="3600" i="0" u="none" strike="noStrike" kern="0" cap="none" spc="-49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 </a:t>
            </a:r>
            <a:r>
              <a:rPr kumimoji="0" lang="en-US" sz="3600" i="0" u="none" strike="noStrike" kern="0" cap="none" spc="-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and</a:t>
            </a:r>
            <a:r>
              <a:rPr kumimoji="0" lang="en-US" sz="3600" i="0" u="none" strike="noStrike" kern="0" cap="none" spc="-1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 Ocean</a:t>
            </a:r>
            <a:r>
              <a:rPr kumimoji="0" lang="en-US" sz="3600" i="0" u="none" strike="noStrike" kern="0" cap="none" spc="5"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 </a:t>
            </a:r>
            <a:r>
              <a:rPr kumimoji="0" lang="en-US" sz="3600" i="0" u="none" strike="noStrike" kern="0" cap="none" spc="-1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Literacy: Activities in last Biennium</a:t>
            </a:r>
            <a:r>
              <a:rPr kumimoji="0" lang="en-US" sz="4800" i="0" u="none" strike="noStrike" kern="0" cap="none" spc="-10" normalizeH="0" baseline="0" noProof="0" dirty="0">
                <a:ln>
                  <a:noFill/>
                </a:ln>
                <a:solidFill>
                  <a:srgbClr val="C00000"/>
                </a:solidFill>
                <a:effectLst/>
                <a:uLnTx/>
                <a:uFillTx/>
                <a:latin typeface="DengXian" panose="02010600030101010101" pitchFamily="2" charset="-122"/>
                <a:ea typeface="DengXian" panose="02010600030101010101" pitchFamily="2" charset="-122"/>
                <a:cs typeface="Arial"/>
              </a:rPr>
              <a:t> </a:t>
            </a:r>
            <a:br>
              <a:rPr kumimoji="0" lang="en-US" sz="4800" i="0" u="none" strike="noStrike" kern="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Arial"/>
              </a:rPr>
            </a:br>
            <a:endParaRPr lang="en-KE" dirty="0"/>
          </a:p>
        </p:txBody>
      </p:sp>
      <p:sp>
        <p:nvSpPr>
          <p:cNvPr id="3" name="Content Placeholder 2">
            <a:extLst>
              <a:ext uri="{FF2B5EF4-FFF2-40B4-BE49-F238E27FC236}">
                <a16:creationId xmlns:a16="http://schemas.microsoft.com/office/drawing/2014/main" id="{E459BC8A-B48A-A05A-7A71-AC7FDF000FFC}"/>
              </a:ext>
            </a:extLst>
          </p:cNvPr>
          <p:cNvSpPr>
            <a:spLocks noGrp="1"/>
          </p:cNvSpPr>
          <p:nvPr>
            <p:ph sz="half" idx="2"/>
          </p:nvPr>
        </p:nvSpPr>
        <p:spPr>
          <a:xfrm>
            <a:off x="609599" y="1577340"/>
            <a:ext cx="11061843" cy="3929281"/>
          </a:xfrm>
        </p:spPr>
        <p:txBody>
          <a:bodyPr/>
          <a:lstStyle/>
          <a:p>
            <a:pPr marL="0" indent="0">
              <a:lnSpc>
                <a:spcPct val="100000"/>
              </a:lnSpc>
              <a:spcBef>
                <a:spcPts val="55"/>
              </a:spcBef>
              <a:buNone/>
            </a:pPr>
            <a:r>
              <a:rPr lang="en-US" sz="2000" dirty="0">
                <a:latin typeface="DengXian" panose="02010600030101010101" pitchFamily="2" charset="-122"/>
                <a:ea typeface="DengXian" panose="02010600030101010101" pitchFamily="2" charset="-122"/>
                <a:cs typeface="Arial"/>
              </a:rPr>
              <a:t>3. Organize and support training courses and workshops, using regional training </a:t>
            </a:r>
            <a:r>
              <a:rPr lang="en-US" sz="2000" dirty="0" err="1">
                <a:latin typeface="DengXian" panose="02010600030101010101" pitchFamily="2" charset="-122"/>
                <a:ea typeface="DengXian" panose="02010600030101010101" pitchFamily="2" charset="-122"/>
                <a:cs typeface="Arial"/>
              </a:rPr>
              <a:t>centres</a:t>
            </a:r>
            <a:r>
              <a:rPr lang="en-US" sz="2000" dirty="0">
                <a:latin typeface="DengXian" panose="02010600030101010101" pitchFamily="2" charset="-122"/>
                <a:ea typeface="DengXian" panose="02010600030101010101" pitchFamily="2" charset="-122"/>
                <a:cs typeface="Arial"/>
              </a:rPr>
              <a:t> (Ocean Teacher Global Academy RTCs, UNESCO Chairs and </a:t>
            </a:r>
            <a:r>
              <a:rPr lang="en-US" sz="2000" dirty="0" err="1">
                <a:latin typeface="DengXian" panose="02010600030101010101" pitchFamily="2" charset="-122"/>
                <a:ea typeface="DengXian" panose="02010600030101010101" pitchFamily="2" charset="-122"/>
                <a:cs typeface="Arial"/>
              </a:rPr>
              <a:t>Centres</a:t>
            </a:r>
            <a:r>
              <a:rPr lang="en-US" sz="2000" dirty="0">
                <a:latin typeface="DengXian" panose="02010600030101010101" pitchFamily="2" charset="-122"/>
                <a:ea typeface="DengXian" panose="02010600030101010101" pitchFamily="2" charset="-122"/>
                <a:cs typeface="Arial"/>
              </a:rPr>
              <a:t> of Excellence) on priority topics identified by IOCAFRICA. </a:t>
            </a:r>
          </a:p>
          <a:p>
            <a:pPr algn="l">
              <a:buFont typeface="Arial" panose="020B0604020202020204" pitchFamily="34" charset="0"/>
              <a:buChar char="•"/>
            </a:pPr>
            <a:r>
              <a:rPr lang="en-GB" sz="1800" dirty="0">
                <a:solidFill>
                  <a:srgbClr val="666666"/>
                </a:solidFill>
                <a:latin typeface="Arial" panose="020B0604020202020204" pitchFamily="34" charset="0"/>
              </a:rPr>
              <a:t>Earth Observation data and techniques for fisheries management (online); 24 January - 4 February 2022, Ghana (17 participants from 14 countries: </a:t>
            </a:r>
          </a:p>
          <a:p>
            <a:pPr algn="l">
              <a:buFont typeface="Arial" panose="020B0604020202020204" pitchFamily="34" charset="0"/>
              <a:buChar char="•"/>
            </a:pPr>
            <a:r>
              <a:rPr lang="en-GB" sz="1800" dirty="0">
                <a:solidFill>
                  <a:srgbClr val="666666"/>
                </a:solidFill>
                <a:latin typeface="Arial" panose="020B0604020202020204" pitchFamily="34" charset="0"/>
              </a:rPr>
              <a:t>Regional Training Centre Mozambique (</a:t>
            </a:r>
            <a:r>
              <a:rPr lang="en-GB" sz="1800" dirty="0" err="1">
                <a:solidFill>
                  <a:srgbClr val="666666"/>
                </a:solidFill>
                <a:latin typeface="Arial" panose="020B0604020202020204" pitchFamily="34" charset="0"/>
              </a:rPr>
              <a:t>CePTMar</a:t>
            </a:r>
            <a:r>
              <a:rPr lang="en-GB" sz="1800" dirty="0">
                <a:solidFill>
                  <a:srgbClr val="666666"/>
                </a:solidFill>
                <a:latin typeface="Arial" panose="020B0604020202020204" pitchFamily="34" charset="0"/>
              </a:rPr>
              <a:t>-UEM &amp; INAHINA), </a:t>
            </a:r>
            <a:r>
              <a:rPr lang="en-GB" sz="1800" dirty="0" err="1">
                <a:solidFill>
                  <a:srgbClr val="666666"/>
                </a:solidFill>
                <a:latin typeface="Arial" panose="020B0604020202020204" pitchFamily="34" charset="0"/>
              </a:rPr>
              <a:t>Técnicas</a:t>
            </a:r>
            <a:r>
              <a:rPr lang="en-GB" sz="1800" dirty="0">
                <a:solidFill>
                  <a:srgbClr val="666666"/>
                </a:solidFill>
                <a:latin typeface="Arial" panose="020B0604020202020204" pitchFamily="34" charset="0"/>
              </a:rPr>
              <a:t> de </a:t>
            </a:r>
            <a:r>
              <a:rPr lang="en-GB" sz="1800" dirty="0" err="1">
                <a:solidFill>
                  <a:srgbClr val="666666"/>
                </a:solidFill>
                <a:latin typeface="Arial" panose="020B0604020202020204" pitchFamily="34" charset="0"/>
              </a:rPr>
              <a:t>recolha</a:t>
            </a:r>
            <a:r>
              <a:rPr lang="en-GB" sz="1800" dirty="0">
                <a:solidFill>
                  <a:srgbClr val="666666"/>
                </a:solidFill>
                <a:latin typeface="Arial" panose="020B0604020202020204" pitchFamily="34" charset="0"/>
              </a:rPr>
              <a:t> de dados </a:t>
            </a:r>
            <a:r>
              <a:rPr lang="en-GB" sz="1800" dirty="0" err="1">
                <a:solidFill>
                  <a:srgbClr val="666666"/>
                </a:solidFill>
                <a:latin typeface="Arial" panose="020B0604020202020204" pitchFamily="34" charset="0"/>
              </a:rPr>
              <a:t>oceanográficos</a:t>
            </a:r>
            <a:r>
              <a:rPr lang="en-GB" sz="1800" dirty="0">
                <a:solidFill>
                  <a:srgbClr val="666666"/>
                </a:solidFill>
                <a:latin typeface="Arial" panose="020B0604020202020204" pitchFamily="34" charset="0"/>
              </a:rPr>
              <a:t> e </a:t>
            </a:r>
            <a:r>
              <a:rPr lang="en-GB" sz="1800" dirty="0" err="1">
                <a:solidFill>
                  <a:srgbClr val="666666"/>
                </a:solidFill>
                <a:latin typeface="Arial" panose="020B0604020202020204" pitchFamily="34" charset="0"/>
              </a:rPr>
              <a:t>acesso</a:t>
            </a:r>
            <a:r>
              <a:rPr lang="en-GB" sz="1800" dirty="0">
                <a:solidFill>
                  <a:srgbClr val="666666"/>
                </a:solidFill>
                <a:latin typeface="Arial" panose="020B0604020202020204" pitchFamily="34" charset="0"/>
              </a:rPr>
              <a:t> a dados online </a:t>
            </a:r>
            <a:r>
              <a:rPr lang="en-GB" sz="1800" dirty="0" err="1">
                <a:solidFill>
                  <a:srgbClr val="666666"/>
                </a:solidFill>
                <a:latin typeface="Arial" panose="020B0604020202020204" pitchFamily="34" charset="0"/>
              </a:rPr>
              <a:t>gratuitos</a:t>
            </a:r>
            <a:r>
              <a:rPr lang="en-GB" sz="1800" dirty="0">
                <a:solidFill>
                  <a:srgbClr val="666666"/>
                </a:solidFill>
                <a:latin typeface="Arial" panose="020B0604020202020204" pitchFamily="34" charset="0"/>
              </a:rPr>
              <a:t> (</a:t>
            </a:r>
            <a:r>
              <a:rPr lang="en-GB" sz="1800" dirty="0" err="1">
                <a:solidFill>
                  <a:srgbClr val="666666"/>
                </a:solidFill>
                <a:latin typeface="Arial" panose="020B0604020202020204" pitchFamily="34" charset="0"/>
              </a:rPr>
              <a:t>curso</a:t>
            </a:r>
            <a:r>
              <a:rPr lang="en-GB" sz="1800" dirty="0">
                <a:solidFill>
                  <a:srgbClr val="666666"/>
                </a:solidFill>
                <a:latin typeface="Arial" panose="020B0604020202020204" pitchFamily="34" charset="0"/>
              </a:rPr>
              <a:t> de </a:t>
            </a:r>
            <a:r>
              <a:rPr lang="en-GB" sz="1800" dirty="0" err="1">
                <a:solidFill>
                  <a:srgbClr val="666666"/>
                </a:solidFill>
                <a:latin typeface="Arial" panose="020B0604020202020204" pitchFamily="34" charset="0"/>
              </a:rPr>
              <a:t>formação</a:t>
            </a:r>
            <a:r>
              <a:rPr lang="en-GB" sz="1800" dirty="0">
                <a:solidFill>
                  <a:srgbClr val="666666"/>
                </a:solidFill>
                <a:latin typeface="Arial" panose="020B0604020202020204" pitchFamily="34" charset="0"/>
              </a:rPr>
              <a:t> online), 9 May - 31 October 2022, Mozambique. The course had 6 out of the 28 participants from 3 African countries: </a:t>
            </a:r>
          </a:p>
          <a:p>
            <a:pPr algn="l">
              <a:buFont typeface="Arial" panose="020B0604020202020204" pitchFamily="34" charset="0"/>
              <a:buChar char="•"/>
            </a:pPr>
            <a:r>
              <a:rPr lang="en-GB" sz="1800" dirty="0">
                <a:solidFill>
                  <a:srgbClr val="666666"/>
                </a:solidFill>
                <a:latin typeface="Arial" panose="020B0604020202020204" pitchFamily="34" charset="0"/>
              </a:rPr>
              <a:t>EAF-Nansen Programme of FAO &amp; IOC/OTGA: Vessel-based ocean monitoring with applications to R/V Dr Fridtjof Nansen surveys, 30 May - 17 June 2022. There were 13 participants from 8 African countries:</a:t>
            </a:r>
          </a:p>
          <a:p>
            <a:pPr algn="l">
              <a:buFont typeface="Arial" panose="020B0604020202020204" pitchFamily="34" charset="0"/>
              <a:buChar char="•"/>
            </a:pPr>
            <a:r>
              <a:rPr lang="en-GB" sz="1800" dirty="0">
                <a:solidFill>
                  <a:srgbClr val="666666"/>
                </a:solidFill>
                <a:latin typeface="Arial" panose="020B0604020202020204" pitchFamily="34" charset="0"/>
              </a:rPr>
              <a:t>Remote sensing applied to oceanography at the Université Félix </a:t>
            </a:r>
            <a:r>
              <a:rPr lang="en-GB" sz="1800" dirty="0" err="1">
                <a:solidFill>
                  <a:srgbClr val="666666"/>
                </a:solidFill>
                <a:latin typeface="Arial" panose="020B0604020202020204" pitchFamily="34" charset="0"/>
              </a:rPr>
              <a:t>Houphouët-Boigny</a:t>
            </a:r>
            <a:r>
              <a:rPr lang="en-GB" sz="1800" dirty="0">
                <a:solidFill>
                  <a:srgbClr val="666666"/>
                </a:solidFill>
                <a:latin typeface="Arial" panose="020B0604020202020204" pitchFamily="34" charset="0"/>
              </a:rPr>
              <a:t>, in Côte d'Ivoire (21-25 November 2022) attended by 15 participants from Benin, Cameroun, Côte d’Ivoire, Ghana, Namibia, Nigeria, Senegal, and Togo. </a:t>
            </a:r>
            <a:endParaRPr lang="en-KE" dirty="0"/>
          </a:p>
        </p:txBody>
      </p:sp>
    </p:spTree>
    <p:extLst>
      <p:ext uri="{BB962C8B-B14F-4D97-AF65-F5344CB8AC3E}">
        <p14:creationId xmlns:p14="http://schemas.microsoft.com/office/powerpoint/2010/main" val="345094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roadmap&#10;&#10;Description automatically generated">
            <a:extLst>
              <a:ext uri="{FF2B5EF4-FFF2-40B4-BE49-F238E27FC236}">
                <a16:creationId xmlns:a16="http://schemas.microsoft.com/office/drawing/2014/main" id="{B3D9A098-ACC0-FB39-7FE3-E4976C33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4" y="1007259"/>
            <a:ext cx="6257237" cy="3190253"/>
          </a:xfrm>
          <a:prstGeom prst="rect">
            <a:avLst/>
          </a:prstGeom>
        </p:spPr>
      </p:pic>
      <p:sp>
        <p:nvSpPr>
          <p:cNvPr id="7" name="TextBox 6">
            <a:extLst>
              <a:ext uri="{FF2B5EF4-FFF2-40B4-BE49-F238E27FC236}">
                <a16:creationId xmlns:a16="http://schemas.microsoft.com/office/drawing/2014/main" id="{29A47650-0F34-3E32-F880-30691961E4EA}"/>
              </a:ext>
            </a:extLst>
          </p:cNvPr>
          <p:cNvSpPr txBox="1"/>
          <p:nvPr/>
        </p:nvSpPr>
        <p:spPr>
          <a:xfrm>
            <a:off x="1715784" y="173135"/>
            <a:ext cx="8143320" cy="584775"/>
          </a:xfrm>
          <a:prstGeom prst="rect">
            <a:avLst/>
          </a:prstGeom>
          <a:noFill/>
        </p:spPr>
        <p:txBody>
          <a:bodyPr wrap="none" rtlCol="0">
            <a:spAutoFit/>
          </a:bodyPr>
          <a:lstStyle/>
          <a:p>
            <a:r>
              <a:rPr lang="en-US" sz="3200" dirty="0"/>
              <a:t>CAPACITY DEVELOPMENT NEEDS : KEY REPORTS</a:t>
            </a:r>
            <a:endParaRPr lang="en-KE" sz="3200" dirty="0"/>
          </a:p>
        </p:txBody>
      </p:sp>
      <p:sp>
        <p:nvSpPr>
          <p:cNvPr id="8" name="Arrow: Left-Right 7">
            <a:extLst>
              <a:ext uri="{FF2B5EF4-FFF2-40B4-BE49-F238E27FC236}">
                <a16:creationId xmlns:a16="http://schemas.microsoft.com/office/drawing/2014/main" id="{72344467-E6FB-88E3-4A16-FA2F6975AA2A}"/>
              </a:ext>
            </a:extLst>
          </p:cNvPr>
          <p:cNvSpPr/>
          <p:nvPr/>
        </p:nvSpPr>
        <p:spPr>
          <a:xfrm rot="5400000">
            <a:off x="1016026" y="4128066"/>
            <a:ext cx="515767" cy="331011"/>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9" name="Action Button: Document 8">
            <a:hlinkClick r:id="" action="ppaction://noaction" highlightClick="1"/>
            <a:extLst>
              <a:ext uri="{FF2B5EF4-FFF2-40B4-BE49-F238E27FC236}">
                <a16:creationId xmlns:a16="http://schemas.microsoft.com/office/drawing/2014/main" id="{C5431D2B-C985-8401-EB26-73DD51111E0D}"/>
              </a:ext>
            </a:extLst>
          </p:cNvPr>
          <p:cNvSpPr/>
          <p:nvPr/>
        </p:nvSpPr>
        <p:spPr>
          <a:xfrm>
            <a:off x="123289" y="4551455"/>
            <a:ext cx="1900719" cy="2070241"/>
          </a:xfrm>
          <a:prstGeom prst="actionButtonDocumen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IOCAFRICA  VII</a:t>
            </a:r>
          </a:p>
          <a:p>
            <a:pPr algn="ctr"/>
            <a:r>
              <a:rPr lang="en-US" sz="1400" b="1" dirty="0">
                <a:solidFill>
                  <a:schemeClr val="tx1"/>
                </a:solidFill>
              </a:rPr>
              <a:t>REPORT</a:t>
            </a:r>
            <a:endParaRPr lang="en-KE" sz="1400" b="1" dirty="0">
              <a:solidFill>
                <a:schemeClr val="tx1"/>
              </a:solidFill>
            </a:endParaRPr>
          </a:p>
        </p:txBody>
      </p:sp>
      <p:grpSp>
        <p:nvGrpSpPr>
          <p:cNvPr id="14" name="Group 13">
            <a:extLst>
              <a:ext uri="{FF2B5EF4-FFF2-40B4-BE49-F238E27FC236}">
                <a16:creationId xmlns:a16="http://schemas.microsoft.com/office/drawing/2014/main" id="{E22595D0-0D1A-4238-758E-3B56C09B4F10}"/>
              </a:ext>
            </a:extLst>
          </p:cNvPr>
          <p:cNvGrpSpPr/>
          <p:nvPr/>
        </p:nvGrpSpPr>
        <p:grpSpPr>
          <a:xfrm>
            <a:off x="6096000" y="1318437"/>
            <a:ext cx="6097712" cy="5595203"/>
            <a:chOff x="6096000" y="1318437"/>
            <a:chExt cx="6097712" cy="5595203"/>
          </a:xfrm>
        </p:grpSpPr>
        <p:sp>
          <p:nvSpPr>
            <p:cNvPr id="12" name="TextBox 11">
              <a:extLst>
                <a:ext uri="{FF2B5EF4-FFF2-40B4-BE49-F238E27FC236}">
                  <a16:creationId xmlns:a16="http://schemas.microsoft.com/office/drawing/2014/main" id="{1FCBF6FB-D69C-7411-261F-663DCBAF8F7E}"/>
                </a:ext>
              </a:extLst>
            </p:cNvPr>
            <p:cNvSpPr txBox="1"/>
            <p:nvPr/>
          </p:nvSpPr>
          <p:spPr>
            <a:xfrm>
              <a:off x="6096000" y="1835327"/>
              <a:ext cx="6097712" cy="5078313"/>
            </a:xfrm>
            <a:prstGeom prst="rect">
              <a:avLst/>
            </a:prstGeom>
            <a:noFill/>
          </p:spPr>
          <p:txBody>
            <a:bodyPr wrap="square">
              <a:spAutoFit/>
            </a:bodyPr>
            <a:lstStyle/>
            <a:p>
              <a:r>
                <a:rPr lang="en-GB" sz="1800" b="0" i="0" u="none" strike="noStrike" baseline="0" dirty="0">
                  <a:solidFill>
                    <a:srgbClr val="00B2DE"/>
                  </a:solidFill>
                  <a:latin typeface="EuropeanPiStd-3"/>
                </a:rPr>
                <a:t>▶</a:t>
              </a:r>
              <a:r>
                <a:rPr lang="en-US" dirty="0"/>
                <a:t> Challenges in data sharing due to lack of common platforms, and incompatible metadata and data formats</a:t>
              </a:r>
            </a:p>
            <a:p>
              <a:r>
                <a:rPr lang="en-GB" sz="1800" b="0" i="0" u="none" strike="noStrike" baseline="0" dirty="0">
                  <a:solidFill>
                    <a:srgbClr val="00B2DE"/>
                  </a:solidFill>
                  <a:latin typeface="EuropeanPiStd-3"/>
                </a:rPr>
                <a:t>▶</a:t>
              </a:r>
              <a:r>
                <a:rPr lang="en-US" dirty="0"/>
                <a:t> Insufficient standardized policies in relation to access and sharing of data</a:t>
              </a:r>
            </a:p>
            <a:p>
              <a:r>
                <a:rPr lang="en-GB" sz="1800" b="0" i="0" u="none" strike="noStrike" baseline="0" dirty="0">
                  <a:solidFill>
                    <a:srgbClr val="00B2DE"/>
                  </a:solidFill>
                  <a:latin typeface="EuropeanPiStd-3"/>
                </a:rPr>
                <a:t>▶</a:t>
              </a:r>
              <a:r>
                <a:rPr lang="en-US" dirty="0"/>
                <a:t> Limited trust between organizations to share data</a:t>
              </a:r>
            </a:p>
            <a:p>
              <a:r>
                <a:rPr lang="en-GB" sz="1800" b="0" i="0" u="none" strike="noStrike" baseline="0" dirty="0">
                  <a:solidFill>
                    <a:srgbClr val="00B2DE"/>
                  </a:solidFill>
                  <a:latin typeface="EuropeanPiStd-3"/>
                </a:rPr>
                <a:t>▶</a:t>
              </a:r>
              <a:r>
                <a:rPr lang="en-US" dirty="0"/>
                <a:t> Limited technical capacities and resources</a:t>
              </a:r>
            </a:p>
            <a:p>
              <a:r>
                <a:rPr lang="en-GB" sz="1800" b="0" i="0" u="none" strike="noStrike" baseline="0" dirty="0">
                  <a:solidFill>
                    <a:srgbClr val="00B2DE"/>
                  </a:solidFill>
                  <a:latin typeface="EuropeanPiStd-3"/>
                </a:rPr>
                <a:t>▶</a:t>
              </a:r>
              <a:r>
                <a:rPr lang="en-US" dirty="0"/>
                <a:t> Need to empower local/regional scientists with skills and tools to enable them to </a:t>
              </a:r>
              <a:r>
                <a:rPr lang="en-US" dirty="0" err="1"/>
                <a:t>analyse</a:t>
              </a:r>
              <a:r>
                <a:rPr lang="en-US" dirty="0"/>
                <a:t> and interpret the large number of data sets available in the region</a:t>
              </a:r>
            </a:p>
            <a:p>
              <a:pPr algn="l"/>
              <a:r>
                <a:rPr lang="en-GB" sz="1800" b="0" i="0" u="none" strike="noStrike" baseline="0" dirty="0">
                  <a:solidFill>
                    <a:srgbClr val="00B2DE"/>
                  </a:solidFill>
                  <a:latin typeface="EuropeanPiStd-3"/>
                </a:rPr>
                <a:t>▶ </a:t>
              </a:r>
              <a:r>
                <a:rPr lang="en-US" sz="1800" b="0" i="0" u="none" strike="noStrike" baseline="0" dirty="0">
                  <a:solidFill>
                    <a:srgbClr val="000000"/>
                  </a:solidFill>
                  <a:latin typeface="DINOT-Light"/>
                </a:rPr>
                <a:t>Insufficient appropriate tools for the </a:t>
              </a:r>
              <a:r>
                <a:rPr lang="en-US" sz="1800" b="0" i="0" u="none" strike="noStrike" baseline="0" dirty="0">
                  <a:solidFill>
                    <a:srgbClr val="000000"/>
                  </a:solidFill>
                  <a:latin typeface="DINOT-Medium"/>
                </a:rPr>
                <a:t>dissemination of climate information </a:t>
              </a:r>
            </a:p>
            <a:p>
              <a:pPr algn="l"/>
              <a:r>
                <a:rPr lang="en-GB" sz="1800" b="0" i="0" u="none" strike="noStrike" baseline="0" dirty="0">
                  <a:solidFill>
                    <a:srgbClr val="00B2DE"/>
                  </a:solidFill>
                  <a:latin typeface="EuropeanPiStd-3"/>
                </a:rPr>
                <a:t>▶ </a:t>
              </a:r>
              <a:r>
                <a:rPr lang="en-GB" sz="1800" b="0" i="0" u="none" strike="noStrike" baseline="0" dirty="0">
                  <a:solidFill>
                    <a:srgbClr val="000000"/>
                  </a:solidFill>
                  <a:latin typeface="DINOT-Light"/>
                </a:rPr>
                <a:t>Inadequate </a:t>
              </a:r>
              <a:r>
                <a:rPr lang="en-GB" sz="1800" b="0" i="0" u="none" strike="noStrike" baseline="0" dirty="0">
                  <a:solidFill>
                    <a:srgbClr val="000000"/>
                  </a:solidFill>
                  <a:latin typeface="DINOT-Medium"/>
                </a:rPr>
                <a:t>effective communication </a:t>
              </a:r>
              <a:r>
                <a:rPr lang="en-GB" sz="1800" b="0" i="0" u="none" strike="noStrike" baseline="0" dirty="0">
                  <a:solidFill>
                    <a:srgbClr val="000000"/>
                  </a:solidFill>
                  <a:latin typeface="DINOT-Light"/>
                </a:rPr>
                <a:t>between </a:t>
              </a:r>
              <a:r>
                <a:rPr lang="en-US" sz="1800" b="0" i="0" u="none" strike="noStrike" baseline="0" dirty="0">
                  <a:solidFill>
                    <a:srgbClr val="000000"/>
                  </a:solidFill>
                  <a:latin typeface="DINOT-Light"/>
                </a:rPr>
                <a:t>science and policy; need for improved </a:t>
              </a:r>
              <a:r>
                <a:rPr lang="en-US" sz="1800" b="0" i="0" u="none" strike="noStrike" baseline="0" dirty="0">
                  <a:solidFill>
                    <a:srgbClr val="000000"/>
                  </a:solidFill>
                  <a:latin typeface="DINOT-Medium"/>
                </a:rPr>
                <a:t>ocean </a:t>
              </a:r>
              <a:r>
                <a:rPr lang="en-GB" sz="1800" b="0" i="0" u="none" strike="noStrike" baseline="0" dirty="0">
                  <a:solidFill>
                    <a:srgbClr val="000000"/>
                  </a:solidFill>
                  <a:latin typeface="DINOT-Medium"/>
                </a:rPr>
                <a:t>literacy </a:t>
              </a:r>
              <a:r>
                <a:rPr lang="en-GB" sz="1800" b="0" i="0" u="none" strike="noStrike" baseline="0" dirty="0">
                  <a:solidFill>
                    <a:srgbClr val="000000"/>
                  </a:solidFill>
                  <a:latin typeface="DINOT-Light"/>
                </a:rPr>
                <a:t>and better communication</a:t>
              </a:r>
            </a:p>
            <a:p>
              <a:pPr algn="l"/>
              <a:r>
                <a:rPr lang="en-US" sz="1800" b="0" i="0" u="none" strike="noStrike" baseline="0" dirty="0">
                  <a:solidFill>
                    <a:srgbClr val="00B2DE"/>
                  </a:solidFill>
                  <a:latin typeface="EuropeanPiStd-3"/>
                </a:rPr>
                <a:t>▶ </a:t>
              </a:r>
              <a:r>
                <a:rPr lang="en-US" sz="1800" b="0" i="0" u="none" strike="noStrike" baseline="0" dirty="0">
                  <a:solidFill>
                    <a:srgbClr val="000000"/>
                  </a:solidFill>
                  <a:latin typeface="DINOT-Medium"/>
                </a:rPr>
                <a:t>Limited funding </a:t>
              </a:r>
              <a:r>
                <a:rPr lang="en-US" sz="1800" b="0" i="0" u="none" strike="noStrike" baseline="0" dirty="0">
                  <a:solidFill>
                    <a:srgbClr val="000000"/>
                  </a:solidFill>
                  <a:latin typeface="DINOT-Light"/>
                </a:rPr>
                <a:t>available to promote outreach </a:t>
              </a:r>
              <a:r>
                <a:rPr lang="en-US" sz="1800" b="0" i="0" u="none" strike="noStrike" baseline="0" dirty="0" err="1">
                  <a:solidFill>
                    <a:srgbClr val="000000"/>
                  </a:solidFill>
                  <a:latin typeface="DINOT-Light"/>
                </a:rPr>
                <a:t>programmes</a:t>
              </a:r>
              <a:r>
                <a:rPr lang="en-US" sz="1800" b="0" i="0" u="none" strike="noStrike" baseline="0" dirty="0">
                  <a:solidFill>
                    <a:srgbClr val="000000"/>
                  </a:solidFill>
                  <a:latin typeface="DINOT-Light"/>
                </a:rPr>
                <a:t> to educate the public on issues of sustainability and conservation</a:t>
              </a:r>
              <a:endParaRPr lang="en-US" dirty="0"/>
            </a:p>
            <a:p>
              <a:endParaRPr lang="en-KE" dirty="0"/>
            </a:p>
          </p:txBody>
        </p:sp>
        <p:sp>
          <p:nvSpPr>
            <p:cNvPr id="13" name="TextBox 12">
              <a:extLst>
                <a:ext uri="{FF2B5EF4-FFF2-40B4-BE49-F238E27FC236}">
                  <a16:creationId xmlns:a16="http://schemas.microsoft.com/office/drawing/2014/main" id="{4EC79C28-DAD9-81E3-0700-E48F39BC4851}"/>
                </a:ext>
              </a:extLst>
            </p:cNvPr>
            <p:cNvSpPr txBox="1"/>
            <p:nvPr/>
          </p:nvSpPr>
          <p:spPr>
            <a:xfrm>
              <a:off x="6485860" y="1318437"/>
              <a:ext cx="4189228" cy="461665"/>
            </a:xfrm>
            <a:prstGeom prst="rect">
              <a:avLst/>
            </a:prstGeom>
            <a:noFill/>
          </p:spPr>
          <p:txBody>
            <a:bodyPr wrap="square" rtlCol="0">
              <a:spAutoFit/>
            </a:bodyPr>
            <a:lstStyle/>
            <a:p>
              <a:pPr algn="ctr"/>
              <a:r>
                <a:rPr lang="en-US" sz="2400" b="1" dirty="0"/>
                <a:t>Key Issues</a:t>
              </a:r>
              <a:endParaRPr lang="en-KE" sz="2400" b="1" dirty="0"/>
            </a:p>
          </p:txBody>
        </p:sp>
      </p:grpSp>
    </p:spTree>
    <p:extLst>
      <p:ext uri="{BB962C8B-B14F-4D97-AF65-F5344CB8AC3E}">
        <p14:creationId xmlns:p14="http://schemas.microsoft.com/office/powerpoint/2010/main" val="168946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3361</TotalTime>
  <Words>1237</Words>
  <Application>Microsoft Office PowerPoint</Application>
  <PresentationFormat>Widescreen</PresentationFormat>
  <Paragraphs>87</Paragraphs>
  <Slides>7</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7</vt:i4>
      </vt:variant>
    </vt:vector>
  </HeadingPairs>
  <TitlesOfParts>
    <vt:vector size="23" baseType="lpstr">
      <vt:lpstr>DengXian</vt:lpstr>
      <vt:lpstr>Arial</vt:lpstr>
      <vt:lpstr>Arial MT</vt:lpstr>
      <vt:lpstr>Calibri</vt:lpstr>
      <vt:lpstr>Calibri Light</vt:lpstr>
      <vt:lpstr>Calisto MT</vt:lpstr>
      <vt:lpstr>DINOT-Light</vt:lpstr>
      <vt:lpstr>DINOT-Medium</vt:lpstr>
      <vt:lpstr>EuropeanPiStd-3</vt:lpstr>
      <vt:lpstr>Symbol</vt:lpstr>
      <vt:lpstr>Times New Roman</vt:lpstr>
      <vt:lpstr>Trebuchet MS</vt:lpstr>
      <vt:lpstr>Wingdings</vt:lpstr>
      <vt:lpstr>Office Theme</vt:lpstr>
      <vt:lpstr>Blank Presentation</vt:lpstr>
      <vt:lpstr>Office Theme</vt:lpstr>
      <vt:lpstr>IOC Sub Commission for Africa and the Adjacent Island States</vt:lpstr>
      <vt:lpstr>IOC’s Sub Commission for Africa and the Adjacent Island States</vt:lpstr>
      <vt:lpstr>FOCUS AREAS OF IOCAFRICA</vt:lpstr>
      <vt:lpstr>Capacity Development</vt:lpstr>
      <vt:lpstr>PowerPoint Presentation</vt:lpstr>
      <vt:lpstr>Capacity Development for Marine Science and Technology  and Ocean Literacy: Activities in last Biennium  </vt:lpstr>
      <vt:lpstr>PowerPoint Presentation</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IOC Sub Commission for Africa and the Adjacent Island States</dc:title>
  <dc:creator>Ndarathi, John Ngatia</dc:creator>
  <cp:lastModifiedBy>Ndarathi, John Ngatia</cp:lastModifiedBy>
  <cp:revision>1</cp:revision>
  <dcterms:created xsi:type="dcterms:W3CDTF">2024-02-22T07:39:26Z</dcterms:created>
  <dcterms:modified xsi:type="dcterms:W3CDTF">2024-02-24T15:41:12Z</dcterms:modified>
</cp:coreProperties>
</file>