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ju/hcUgv3O8EofZNa4KibyWmTV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76" autoAdjust="0"/>
    <p:restoredTop sz="93907" autoAdjust="0"/>
  </p:normalViewPr>
  <p:slideViewPr>
    <p:cSldViewPr snapToGrid="0">
      <p:cViewPr varScale="1">
        <p:scale>
          <a:sx n="65" d="100"/>
          <a:sy n="65" d="100"/>
        </p:scale>
        <p:origin x="936"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bbe7af576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2bbe7af576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2bbe7af576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403971" y="306273"/>
            <a:ext cx="1915423" cy="1800113"/>
          </a:xfrm>
          <a:prstGeom prst="rect">
            <a:avLst/>
          </a:prstGeom>
          <a:noFill/>
          <a:ln>
            <a:noFill/>
          </a:ln>
        </p:spPr>
      </p:pic>
      <p:sp>
        <p:nvSpPr>
          <p:cNvPr id="90" name="Google Shape;90;p1"/>
          <p:cNvSpPr txBox="1"/>
          <p:nvPr/>
        </p:nvSpPr>
        <p:spPr>
          <a:xfrm>
            <a:off x="1035111" y="2660030"/>
            <a:ext cx="10329575" cy="2079681"/>
          </a:xfrm>
          <a:prstGeom prst="rect">
            <a:avLst/>
          </a:prstGeom>
          <a:noFill/>
          <a:ln>
            <a:noFill/>
          </a:ln>
        </p:spPr>
        <p:txBody>
          <a:bodyPr spcFirstLastPara="1" wrap="square" lIns="108825" tIns="54400" rIns="108825" bIns="54400" anchor="t" anchorCtr="0">
            <a:spAutoFit/>
          </a:bodyPr>
          <a:lstStyle/>
          <a:p>
            <a:pPr marL="0" marR="0" lvl="0" indent="0" algn="ctr" rtl="0">
              <a:spcBef>
                <a:spcPts val="0"/>
              </a:spcBef>
              <a:spcAft>
                <a:spcPts val="0"/>
              </a:spcAft>
              <a:buClr>
                <a:srgbClr val="0070C0"/>
              </a:buClr>
              <a:buSzPts val="3600"/>
              <a:buFont typeface="Calibri"/>
              <a:buNone/>
            </a:pPr>
            <a:r>
              <a:rPr lang="en-US" sz="3600" b="1" i="0" u="none" strike="noStrike" cap="none">
                <a:solidFill>
                  <a:srgbClr val="0070C0"/>
                </a:solidFill>
                <a:latin typeface="Calibri"/>
                <a:ea typeface="Calibri"/>
                <a:cs typeface="Calibri"/>
                <a:sym typeface="Calibri"/>
              </a:rPr>
              <a:t>IOC Ocean Science Section </a:t>
            </a:r>
            <a:endParaRPr/>
          </a:p>
          <a:p>
            <a:pPr marL="0" marR="0" lvl="0" indent="0" algn="ctr" rtl="0">
              <a:spcBef>
                <a:spcPts val="0"/>
              </a:spcBef>
              <a:spcAft>
                <a:spcPts val="0"/>
              </a:spcAft>
              <a:buClr>
                <a:srgbClr val="0070C0"/>
              </a:buClr>
              <a:buSzPts val="2000"/>
              <a:buFont typeface="Calibri"/>
              <a:buNone/>
            </a:pPr>
            <a:r>
              <a:rPr lang="en-US" sz="2000" b="1" i="0" u="none" strike="noStrike" cap="none">
                <a:solidFill>
                  <a:srgbClr val="0070C0"/>
                </a:solidFill>
                <a:latin typeface="Calibri"/>
                <a:ea typeface="Calibri"/>
                <a:cs typeface="Calibri"/>
                <a:sym typeface="Calibri"/>
              </a:rPr>
              <a:t>(Functions A and C) </a:t>
            </a:r>
            <a:endParaRPr/>
          </a:p>
          <a:p>
            <a:pPr marL="0" marR="0" lvl="0" indent="0" algn="ctr" rtl="0">
              <a:spcBef>
                <a:spcPts val="0"/>
              </a:spcBef>
              <a:spcAft>
                <a:spcPts val="0"/>
              </a:spcAft>
              <a:buClr>
                <a:schemeClr val="dk1"/>
              </a:buClr>
              <a:buSzPts val="3600"/>
              <a:buFont typeface="Times"/>
              <a:buNone/>
            </a:pPr>
            <a:endParaRPr sz="3600" b="1" i="0" u="none" strike="noStrike" cap="none">
              <a:solidFill>
                <a:srgbClr val="0070C0"/>
              </a:solidFill>
              <a:latin typeface="Calibri"/>
              <a:ea typeface="Calibri"/>
              <a:cs typeface="Calibri"/>
              <a:sym typeface="Calibri"/>
            </a:endParaRPr>
          </a:p>
          <a:p>
            <a:pPr marL="0" marR="0" lvl="0" indent="0" algn="ctr" rtl="0">
              <a:spcBef>
                <a:spcPts val="0"/>
              </a:spcBef>
              <a:spcAft>
                <a:spcPts val="0"/>
              </a:spcAft>
              <a:buClr>
                <a:srgbClr val="0070C0"/>
              </a:buClr>
              <a:buSzPts val="3600"/>
              <a:buFont typeface="Calibri"/>
              <a:buNone/>
            </a:pPr>
            <a:r>
              <a:rPr lang="en-US" sz="3600" b="1" i="0" u="none" strike="noStrike" cap="none">
                <a:solidFill>
                  <a:srgbClr val="0070C0"/>
                </a:solidFill>
                <a:latin typeface="Calibri"/>
                <a:ea typeface="Calibri"/>
                <a:cs typeface="Calibri"/>
                <a:sym typeface="Calibri"/>
              </a:rPr>
              <a:t>Capacity Development Activities</a:t>
            </a:r>
            <a:endParaRPr sz="1700" b="1"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192012" y="356122"/>
            <a:ext cx="9120716" cy="6142332"/>
          </a:xfrm>
          <a:prstGeom prst="rect">
            <a:avLst/>
          </a:prstGeom>
          <a:noFill/>
          <a:ln w="9525" cap="flat" cmpd="sng">
            <a:solidFill>
              <a:srgbClr val="C00000"/>
            </a:solidFill>
            <a:prstDash val="solid"/>
            <a:round/>
            <a:headEnd type="none" w="sm" len="sm"/>
            <a:tailEnd type="none" w="sm" len="sm"/>
          </a:ln>
        </p:spPr>
        <p:txBody>
          <a:bodyPr spcFirstLastPara="1" wrap="square" lIns="108825" tIns="54400" rIns="108825" bIns="54400" anchor="t" anchorCtr="0">
            <a:spAutoFit/>
          </a:bodyPr>
          <a:lstStyle/>
          <a:p>
            <a:pPr marL="0" marR="0" lvl="0" indent="0" algn="l" rtl="0">
              <a:spcBef>
                <a:spcPts val="0"/>
              </a:spcBef>
              <a:spcAft>
                <a:spcPts val="0"/>
              </a:spcAft>
              <a:buNone/>
            </a:pPr>
            <a:r>
              <a:rPr lang="en-US" sz="2800" b="1" i="0" u="none" strike="noStrike" cap="none" dirty="0">
                <a:solidFill>
                  <a:srgbClr val="0070C0"/>
                </a:solidFill>
                <a:latin typeface="Calibri"/>
                <a:ea typeface="Calibri"/>
                <a:cs typeface="Calibri"/>
                <a:sym typeface="Calibri"/>
              </a:rPr>
              <a:t>Harmful Algae:</a:t>
            </a:r>
            <a:endParaRPr dirty="0"/>
          </a:p>
          <a:p>
            <a:pPr marL="0" marR="0" lvl="0" indent="0" algn="l" rtl="0">
              <a:spcBef>
                <a:spcPts val="0"/>
              </a:spcBef>
              <a:spcAft>
                <a:spcPts val="0"/>
              </a:spcAft>
              <a:buNone/>
            </a:pPr>
            <a:endParaRPr sz="2800" b="1" i="0" u="none" strike="noStrike" cap="none" dirty="0">
              <a:solidFill>
                <a:srgbClr val="0070C0"/>
              </a:solidFill>
              <a:latin typeface="Calibri"/>
              <a:ea typeface="Calibri"/>
              <a:cs typeface="Calibri"/>
              <a:sym typeface="Calibri"/>
            </a:endParaRPr>
          </a:p>
          <a:p>
            <a:pPr marL="285750" marR="0" lvl="0" indent="-285750" algn="l" rtl="0">
              <a:spcBef>
                <a:spcPts val="0"/>
              </a:spcBef>
              <a:spcAft>
                <a:spcPts val="0"/>
              </a:spcAft>
              <a:buClr>
                <a:srgbClr val="0070C0"/>
              </a:buClr>
              <a:buSzPts val="2400"/>
              <a:buFont typeface="Arial"/>
              <a:buChar char="•"/>
            </a:pPr>
            <a:r>
              <a:rPr lang="en-US" sz="2400" b="0" i="0" u="none" strike="noStrike" cap="none" dirty="0">
                <a:solidFill>
                  <a:srgbClr val="0070C0"/>
                </a:solidFill>
                <a:latin typeface="Calibri"/>
                <a:ea typeface="Calibri"/>
                <a:cs typeface="Calibri"/>
                <a:sym typeface="Calibri"/>
              </a:rPr>
              <a:t>Organized annually, e-learning in OT + practical identification</a:t>
            </a:r>
            <a:endParaRPr dirty="0"/>
          </a:p>
          <a:p>
            <a:pPr marL="285750" marR="0" lvl="0" indent="-285750" algn="l" rtl="0">
              <a:spcBef>
                <a:spcPts val="0"/>
              </a:spcBef>
              <a:spcAft>
                <a:spcPts val="0"/>
              </a:spcAft>
              <a:buClr>
                <a:srgbClr val="0070C0"/>
              </a:buClr>
              <a:buSzPts val="2400"/>
              <a:buFont typeface="Arial"/>
              <a:buChar char="•"/>
            </a:pPr>
            <a:r>
              <a:rPr lang="en-US" sz="2400" b="0" i="0" u="none" strike="noStrike" cap="none" dirty="0">
                <a:solidFill>
                  <a:srgbClr val="0070C0"/>
                </a:solidFill>
                <a:latin typeface="Calibri"/>
                <a:ea typeface="Calibri"/>
                <a:cs typeface="Calibri"/>
                <a:sym typeface="Calibri"/>
              </a:rPr>
              <a:t>Include an exam qualifying for the ‘IOC Certificate of Proficiency in Identification of Harmful Marine Microalgae’ </a:t>
            </a:r>
            <a:endParaRPr dirty="0"/>
          </a:p>
          <a:p>
            <a:pPr marL="285750" marR="0" lvl="0" indent="-285750" algn="l" rtl="0">
              <a:spcBef>
                <a:spcPts val="0"/>
              </a:spcBef>
              <a:spcAft>
                <a:spcPts val="0"/>
              </a:spcAft>
              <a:buClr>
                <a:srgbClr val="0070C0"/>
              </a:buClr>
              <a:buSzPts val="2400"/>
              <a:buFont typeface="Arial"/>
              <a:buChar char="•"/>
            </a:pPr>
            <a:r>
              <a:rPr lang="en-US" sz="2400" b="0" i="0" u="none" strike="noStrike" cap="none" dirty="0">
                <a:solidFill>
                  <a:srgbClr val="0070C0"/>
                </a:solidFill>
                <a:latin typeface="Calibri"/>
                <a:ea typeface="Calibri"/>
                <a:cs typeface="Calibri"/>
                <a:sym typeface="Calibri"/>
              </a:rPr>
              <a:t>Stable demand from MS institutions for training on harmful algae </a:t>
            </a:r>
            <a:endParaRPr dirty="0"/>
          </a:p>
          <a:p>
            <a:pPr marL="285750" marR="0" lvl="0" indent="-285750" algn="l" rtl="0">
              <a:spcBef>
                <a:spcPts val="0"/>
              </a:spcBef>
              <a:spcAft>
                <a:spcPts val="0"/>
              </a:spcAft>
              <a:buClr>
                <a:srgbClr val="0070C0"/>
              </a:buClr>
              <a:buSzPts val="2400"/>
              <a:buFont typeface="Arial"/>
              <a:buChar char="•"/>
            </a:pPr>
            <a:r>
              <a:rPr lang="en-US" sz="2400" b="0" i="0" u="none" strike="noStrike" cap="none" dirty="0">
                <a:solidFill>
                  <a:srgbClr val="0070C0"/>
                </a:solidFill>
                <a:latin typeface="Calibri"/>
                <a:ea typeface="Calibri"/>
                <a:cs typeface="Calibri"/>
                <a:sym typeface="Calibri"/>
              </a:rPr>
              <a:t>Implementation of combined OT on-line and face-to-face courses works well</a:t>
            </a:r>
            <a:endParaRPr dirty="0"/>
          </a:p>
          <a:p>
            <a:pPr marL="285750" marR="0" lvl="0" indent="-285750" algn="l" rtl="0">
              <a:spcBef>
                <a:spcPts val="0"/>
              </a:spcBef>
              <a:spcAft>
                <a:spcPts val="0"/>
              </a:spcAft>
              <a:buClr>
                <a:srgbClr val="0070C0"/>
              </a:buClr>
              <a:buSzPts val="2400"/>
              <a:buFont typeface="Arial"/>
              <a:buChar char="•"/>
            </a:pPr>
            <a:r>
              <a:rPr lang="en-US" sz="2400" b="0" i="0" u="none" strike="noStrike" cap="none" dirty="0">
                <a:solidFill>
                  <a:srgbClr val="0070C0"/>
                </a:solidFill>
                <a:latin typeface="Calibri"/>
                <a:ea typeface="Calibri"/>
                <a:cs typeface="Calibri"/>
                <a:sym typeface="Calibri"/>
              </a:rPr>
              <a:t>Activity is 100% demand driven and primarily user funded</a:t>
            </a:r>
            <a:endParaRPr sz="2400" b="0" i="0" u="none" strike="noStrike" cap="none" dirty="0">
              <a:solidFill>
                <a:srgbClr val="0070C0"/>
              </a:solidFill>
              <a:latin typeface="Calibri"/>
              <a:ea typeface="Calibri"/>
              <a:cs typeface="Calibri"/>
              <a:sym typeface="Calibri"/>
            </a:endParaRPr>
          </a:p>
          <a:p>
            <a:pPr marL="285750" marR="0" lvl="0" indent="-285750" algn="l" rtl="0">
              <a:spcBef>
                <a:spcPts val="0"/>
              </a:spcBef>
              <a:spcAft>
                <a:spcPts val="0"/>
              </a:spcAft>
              <a:buClr>
                <a:srgbClr val="0070C0"/>
              </a:buClr>
              <a:buSzPts val="2400"/>
              <a:buFont typeface="Arial"/>
              <a:buChar char="•"/>
            </a:pPr>
            <a:r>
              <a:rPr lang="en-US" sz="2400" b="0" i="0" u="none" strike="noStrike" cap="none" dirty="0">
                <a:solidFill>
                  <a:srgbClr val="0070C0"/>
                </a:solidFill>
                <a:latin typeface="Calibri"/>
                <a:ea typeface="Calibri"/>
                <a:cs typeface="Calibri"/>
                <a:sym typeface="Calibri"/>
              </a:rPr>
              <a:t>+30 years partnership with University of Copenhagen, Denmark</a:t>
            </a:r>
            <a:endParaRPr sz="2400" b="0" i="0" u="none" strike="noStrike" cap="none" dirty="0">
              <a:solidFill>
                <a:srgbClr val="0070C0"/>
              </a:solidFill>
              <a:latin typeface="Calibri"/>
              <a:ea typeface="Calibri"/>
              <a:cs typeface="Calibri"/>
              <a:sym typeface="Calibri"/>
            </a:endParaRPr>
          </a:p>
          <a:p>
            <a:pPr marL="285750" marR="0" lvl="0" indent="-133350" algn="l" rtl="0">
              <a:spcBef>
                <a:spcPts val="0"/>
              </a:spcBef>
              <a:spcAft>
                <a:spcPts val="0"/>
              </a:spcAft>
              <a:buClr>
                <a:schemeClr val="dk1"/>
              </a:buClr>
              <a:buSzPts val="2400"/>
              <a:buFont typeface="Arial"/>
              <a:buNone/>
            </a:pPr>
            <a:endParaRPr sz="2400" b="0" i="0" u="none" strike="noStrike" cap="none" dirty="0">
              <a:solidFill>
                <a:srgbClr val="0070C0"/>
              </a:solidFill>
              <a:latin typeface="Calibri"/>
              <a:ea typeface="Calibri"/>
              <a:cs typeface="Calibri"/>
              <a:sym typeface="Calibri"/>
            </a:endParaRPr>
          </a:p>
          <a:p>
            <a:pPr marL="285750" marR="0" lvl="0" indent="-285750" algn="l" rtl="0">
              <a:spcBef>
                <a:spcPts val="0"/>
              </a:spcBef>
              <a:spcAft>
                <a:spcPts val="0"/>
              </a:spcAft>
              <a:buClr>
                <a:srgbClr val="0070C0"/>
              </a:buClr>
              <a:buSzPts val="2400"/>
              <a:buFont typeface="Arial"/>
              <a:buChar char="•"/>
            </a:pPr>
            <a:r>
              <a:rPr lang="en-US" sz="2400" b="0" i="0" u="none" strike="noStrike" cap="none" dirty="0">
                <a:solidFill>
                  <a:srgbClr val="0070C0"/>
                </a:solidFill>
                <a:latin typeface="Calibri"/>
                <a:ea typeface="Calibri"/>
                <a:cs typeface="Calibri"/>
                <a:sym typeface="Calibri"/>
              </a:rPr>
              <a:t>Series of in-country training courses in collaboration with FAO, IAEA and IOC regional CD activities in WESTAPC and IOCARIBE.</a:t>
            </a:r>
            <a:endParaRPr sz="2400" b="0" i="0" u="none" strike="noStrike" cap="none" dirty="0">
              <a:solidFill>
                <a:srgbClr val="0070C0"/>
              </a:solidFill>
              <a:latin typeface="Calibri"/>
              <a:ea typeface="Calibri"/>
              <a:cs typeface="Calibri"/>
              <a:sym typeface="Calibri"/>
            </a:endParaRPr>
          </a:p>
          <a:p>
            <a:pPr marL="285750" marR="0" lvl="0" indent="-285750" algn="l" rtl="0">
              <a:spcBef>
                <a:spcPts val="0"/>
              </a:spcBef>
              <a:spcAft>
                <a:spcPts val="0"/>
              </a:spcAft>
              <a:buClr>
                <a:srgbClr val="0070C0"/>
              </a:buClr>
              <a:buSzPts val="2400"/>
              <a:buFont typeface="Arial"/>
              <a:buChar char="•"/>
            </a:pPr>
            <a:r>
              <a:rPr lang="en-US" sz="2400" b="0" i="0" u="none" strike="noStrike" cap="none" dirty="0">
                <a:solidFill>
                  <a:srgbClr val="0070C0"/>
                </a:solidFill>
                <a:latin typeface="Calibri"/>
                <a:ea typeface="Calibri"/>
                <a:cs typeface="Calibri"/>
                <a:sym typeface="Calibri"/>
              </a:rPr>
              <a:t>In-country training on demand and MS funded</a:t>
            </a:r>
            <a:endParaRPr sz="2400" b="0" i="0" u="none" strike="noStrike" cap="none" dirty="0">
              <a:solidFill>
                <a:srgbClr val="0070C0"/>
              </a:solidFill>
              <a:latin typeface="Calibri"/>
              <a:ea typeface="Calibri"/>
              <a:cs typeface="Calibri"/>
              <a:sym typeface="Calibri"/>
            </a:endParaRPr>
          </a:p>
          <a:p>
            <a:pPr marL="285750" marR="0" lvl="0" indent="-133350" algn="l" rtl="0">
              <a:spcBef>
                <a:spcPts val="0"/>
              </a:spcBef>
              <a:spcAft>
                <a:spcPts val="0"/>
              </a:spcAft>
              <a:buClr>
                <a:schemeClr val="dk1"/>
              </a:buClr>
              <a:buSzPts val="2400"/>
              <a:buFont typeface="Arial"/>
              <a:buNone/>
            </a:pPr>
            <a:endParaRPr sz="2400" b="0" i="0" u="none" strike="noStrike" cap="none" dirty="0">
              <a:solidFill>
                <a:srgbClr val="0070C0"/>
              </a:solidFill>
              <a:latin typeface="Calibri"/>
              <a:ea typeface="Calibri"/>
              <a:cs typeface="Calibri"/>
              <a:sym typeface="Calibri"/>
            </a:endParaRPr>
          </a:p>
          <a:p>
            <a:pPr marL="285750" marR="0" lvl="0" indent="-285750" algn="l" rtl="0">
              <a:spcBef>
                <a:spcPts val="0"/>
              </a:spcBef>
              <a:spcAft>
                <a:spcPts val="0"/>
              </a:spcAft>
              <a:buClr>
                <a:srgbClr val="0070C0"/>
              </a:buClr>
              <a:buSzPts val="2400"/>
              <a:buFont typeface="Arial"/>
              <a:buChar char="•"/>
            </a:pPr>
            <a:r>
              <a:rPr lang="en-US" sz="2400" b="0" i="0" u="none" strike="noStrike" cap="none" dirty="0">
                <a:solidFill>
                  <a:srgbClr val="0070C0"/>
                </a:solidFill>
                <a:latin typeface="Calibri"/>
                <a:ea typeface="Calibri"/>
                <a:cs typeface="Calibri"/>
                <a:sym typeface="Calibri"/>
              </a:rPr>
              <a:t> Strong position of the IOC in HAB CD</a:t>
            </a:r>
            <a:endParaRPr sz="1700" b="1" i="0" u="none" strike="noStrike" cap="none" dirty="0">
              <a:solidFill>
                <a:srgbClr val="0070C0"/>
              </a:solidFill>
              <a:latin typeface="Calibri"/>
              <a:ea typeface="Calibri"/>
              <a:cs typeface="Calibri"/>
              <a:sym typeface="Calibri"/>
            </a:endParaRPr>
          </a:p>
        </p:txBody>
      </p:sp>
      <p:pic>
        <p:nvPicPr>
          <p:cNvPr id="97" name="Google Shape;97;p2"/>
          <p:cNvPicPr preferRelativeResize="0"/>
          <p:nvPr/>
        </p:nvPicPr>
        <p:blipFill rotWithShape="1">
          <a:blip r:embed="rId3">
            <a:alphaModFix/>
          </a:blip>
          <a:srcRect/>
          <a:stretch/>
        </p:blipFill>
        <p:spPr>
          <a:xfrm>
            <a:off x="9636278" y="5029103"/>
            <a:ext cx="2409174" cy="1607850"/>
          </a:xfrm>
          <a:prstGeom prst="rect">
            <a:avLst/>
          </a:prstGeom>
          <a:noFill/>
          <a:ln>
            <a:noFill/>
          </a:ln>
        </p:spPr>
      </p:pic>
      <p:pic>
        <p:nvPicPr>
          <p:cNvPr id="98" name="Google Shape;98;p2"/>
          <p:cNvPicPr preferRelativeResize="0"/>
          <p:nvPr/>
        </p:nvPicPr>
        <p:blipFill rotWithShape="1">
          <a:blip r:embed="rId4">
            <a:alphaModFix/>
          </a:blip>
          <a:srcRect/>
          <a:stretch/>
        </p:blipFill>
        <p:spPr>
          <a:xfrm rot="-5400000">
            <a:off x="9039739" y="952661"/>
            <a:ext cx="3602252" cy="2409175"/>
          </a:xfrm>
          <a:prstGeom prst="rect">
            <a:avLst/>
          </a:prstGeom>
          <a:noFill/>
          <a:ln>
            <a:noFill/>
          </a:ln>
        </p:spPr>
      </p:pic>
      <p:pic>
        <p:nvPicPr>
          <p:cNvPr id="99" name="Google Shape;99;p2"/>
          <p:cNvPicPr preferRelativeResize="0"/>
          <p:nvPr/>
        </p:nvPicPr>
        <p:blipFill rotWithShape="1">
          <a:blip r:embed="rId5">
            <a:alphaModFix/>
          </a:blip>
          <a:srcRect/>
          <a:stretch/>
        </p:blipFill>
        <p:spPr>
          <a:xfrm>
            <a:off x="9636277" y="4059014"/>
            <a:ext cx="2334322" cy="86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p:nvPr/>
        </p:nvSpPr>
        <p:spPr>
          <a:xfrm>
            <a:off x="241697" y="441305"/>
            <a:ext cx="9120716" cy="5016758"/>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0070C0"/>
                </a:solidFill>
                <a:latin typeface="Calibri"/>
                <a:ea typeface="Calibri"/>
                <a:cs typeface="Calibri"/>
                <a:sym typeface="Calibri"/>
              </a:rPr>
              <a:t>The International Phytoplankton Intercomparison (IPI) </a:t>
            </a:r>
            <a:endParaRPr/>
          </a:p>
          <a:p>
            <a:pPr marL="0" marR="0" lvl="0" indent="0" algn="l" rtl="0">
              <a:spcBef>
                <a:spcPts val="0"/>
              </a:spcBef>
              <a:spcAft>
                <a:spcPts val="0"/>
              </a:spcAft>
              <a:buNone/>
            </a:pPr>
            <a:endParaRPr sz="2800" b="1">
              <a:solidFill>
                <a:srgbClr val="0070C0"/>
              </a:solidFill>
              <a:latin typeface="Calibri"/>
              <a:ea typeface="Calibri"/>
              <a:cs typeface="Calibri"/>
              <a:sym typeface="Calibri"/>
            </a:endParaRPr>
          </a:p>
          <a:p>
            <a:pPr marL="571500" marR="0" lvl="0" indent="-571500" algn="l" rtl="0">
              <a:spcBef>
                <a:spcPts val="0"/>
              </a:spcBef>
              <a:spcAft>
                <a:spcPts val="0"/>
              </a:spcAft>
              <a:buClr>
                <a:srgbClr val="0070C0"/>
              </a:buClr>
              <a:buSzPts val="2400"/>
              <a:buFont typeface="Arial"/>
              <a:buChar char="•"/>
            </a:pPr>
            <a:r>
              <a:rPr lang="en-US" sz="2400">
                <a:solidFill>
                  <a:srgbClr val="0070C0"/>
                </a:solidFill>
                <a:latin typeface="Calibri"/>
                <a:ea typeface="Calibri"/>
                <a:cs typeface="Calibri"/>
                <a:sym typeface="Calibri"/>
              </a:rPr>
              <a:t>IPI is a proficiency testing scheme for Phytoplankton analysts. IPI working towards accreditation as a Proficiency testing provider under ISO 17043 and ISO13528.</a:t>
            </a:r>
            <a:endParaRPr/>
          </a:p>
          <a:p>
            <a:pPr marL="571500" marR="0" lvl="0" indent="-419100" algn="l" rtl="0">
              <a:spcBef>
                <a:spcPts val="0"/>
              </a:spcBef>
              <a:spcAft>
                <a:spcPts val="0"/>
              </a:spcAft>
              <a:buClr>
                <a:schemeClr val="dk1"/>
              </a:buClr>
              <a:buSzPts val="2400"/>
              <a:buFont typeface="Arial"/>
              <a:buNone/>
            </a:pPr>
            <a:endParaRPr sz="2400">
              <a:solidFill>
                <a:srgbClr val="0070C0"/>
              </a:solidFill>
              <a:latin typeface="Calibri"/>
              <a:ea typeface="Calibri"/>
              <a:cs typeface="Calibri"/>
              <a:sym typeface="Calibri"/>
            </a:endParaRPr>
          </a:p>
          <a:p>
            <a:pPr marL="571500" marR="0" lvl="0" indent="-571500" algn="l" rtl="0">
              <a:spcBef>
                <a:spcPts val="0"/>
              </a:spcBef>
              <a:spcAft>
                <a:spcPts val="0"/>
              </a:spcAft>
              <a:buClr>
                <a:srgbClr val="0070C0"/>
              </a:buClr>
              <a:buSzPts val="2400"/>
              <a:buFont typeface="Arial"/>
              <a:buChar char="•"/>
            </a:pPr>
            <a:r>
              <a:rPr lang="en-US" sz="2400">
                <a:solidFill>
                  <a:srgbClr val="0070C0"/>
                </a:solidFill>
                <a:latin typeface="Calibri"/>
                <a:ea typeface="Calibri"/>
                <a:cs typeface="Calibri"/>
                <a:sym typeface="Calibri"/>
              </a:rPr>
              <a:t>Runs every year from May to December with 70-80 participating laboratories.</a:t>
            </a:r>
            <a:endParaRPr/>
          </a:p>
          <a:p>
            <a:pPr marL="571500" marR="0" lvl="0" indent="-419100" algn="l" rtl="0">
              <a:spcBef>
                <a:spcPts val="0"/>
              </a:spcBef>
              <a:spcAft>
                <a:spcPts val="0"/>
              </a:spcAft>
              <a:buClr>
                <a:schemeClr val="dk1"/>
              </a:buClr>
              <a:buSzPts val="2400"/>
              <a:buFont typeface="Arial"/>
              <a:buNone/>
            </a:pPr>
            <a:endParaRPr sz="2400">
              <a:solidFill>
                <a:srgbClr val="0070C0"/>
              </a:solidFill>
              <a:latin typeface="Calibri"/>
              <a:ea typeface="Calibri"/>
              <a:cs typeface="Calibri"/>
              <a:sym typeface="Calibri"/>
            </a:endParaRPr>
          </a:p>
          <a:p>
            <a:pPr marL="571500" marR="0" lvl="0" indent="-571500" algn="l" rtl="0">
              <a:spcBef>
                <a:spcPts val="0"/>
              </a:spcBef>
              <a:spcAft>
                <a:spcPts val="0"/>
              </a:spcAft>
              <a:buClr>
                <a:srgbClr val="0070C0"/>
              </a:buClr>
              <a:buSzPts val="2400"/>
              <a:buFont typeface="Arial"/>
              <a:buChar char="•"/>
            </a:pPr>
            <a:r>
              <a:rPr lang="en-US" sz="2400">
                <a:solidFill>
                  <a:srgbClr val="0070C0"/>
                </a:solidFill>
                <a:latin typeface="Calibri"/>
                <a:ea typeface="Calibri"/>
                <a:cs typeface="Calibri"/>
                <a:sym typeface="Calibri"/>
              </a:rPr>
              <a:t>IPI is being offered by the IOC Science and Communication Centre in collaboration with The Canary Islands Harmful Algal Bloom Observatory at the University of Las Palmas de Gran Canaria, Spain and the Marine Institute, Ireland.</a:t>
            </a:r>
            <a:endParaRPr sz="2400">
              <a:solidFill>
                <a:srgbClr val="0070C0"/>
              </a:solidFill>
              <a:latin typeface="Calibri"/>
              <a:ea typeface="Calibri"/>
              <a:cs typeface="Calibri"/>
              <a:sym typeface="Calibri"/>
            </a:endParaRPr>
          </a:p>
        </p:txBody>
      </p:sp>
      <p:pic>
        <p:nvPicPr>
          <p:cNvPr id="106" name="Google Shape;106;p3" descr="hvidvinsdampede"/>
          <p:cNvPicPr preferRelativeResize="0"/>
          <p:nvPr/>
        </p:nvPicPr>
        <p:blipFill rotWithShape="1">
          <a:blip r:embed="rId3">
            <a:alphaModFix/>
          </a:blip>
          <a:srcRect/>
          <a:stretch/>
        </p:blipFill>
        <p:spPr>
          <a:xfrm>
            <a:off x="9540526" y="441305"/>
            <a:ext cx="2537174" cy="2906014"/>
          </a:xfrm>
          <a:prstGeom prst="rect">
            <a:avLst/>
          </a:prstGeom>
          <a:noFill/>
          <a:ln>
            <a:noFill/>
          </a:ln>
        </p:spPr>
      </p:pic>
      <p:pic>
        <p:nvPicPr>
          <p:cNvPr id="107" name="Google Shape;107;p3"/>
          <p:cNvPicPr preferRelativeResize="0"/>
          <p:nvPr/>
        </p:nvPicPr>
        <p:blipFill rotWithShape="1">
          <a:blip r:embed="rId4">
            <a:alphaModFix/>
          </a:blip>
          <a:srcRect/>
          <a:stretch/>
        </p:blipFill>
        <p:spPr>
          <a:xfrm>
            <a:off x="9540526" y="4746568"/>
            <a:ext cx="2533384" cy="19000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p:nvPr/>
        </p:nvSpPr>
        <p:spPr>
          <a:xfrm>
            <a:off x="118348" y="174176"/>
            <a:ext cx="9477935" cy="6521592"/>
          </a:xfrm>
          <a:prstGeom prst="rect">
            <a:avLst/>
          </a:prstGeom>
          <a:solidFill>
            <a:srgbClr val="FFFFFF">
              <a:alpha val="49803"/>
            </a:srgbClr>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070C0"/>
                </a:solidFill>
                <a:latin typeface="Calibri"/>
                <a:ea typeface="Calibri"/>
                <a:cs typeface="Calibri"/>
                <a:sym typeface="Calibri"/>
              </a:rPr>
              <a:t>Ocean acidification</a:t>
            </a:r>
            <a:endParaRPr dirty="0"/>
          </a:p>
          <a:p>
            <a:pPr marL="0" marR="0" lvl="0" indent="0" algn="l" rtl="0">
              <a:spcBef>
                <a:spcPts val="0"/>
              </a:spcBef>
              <a:spcAft>
                <a:spcPts val="0"/>
              </a:spcAft>
              <a:buNone/>
            </a:pPr>
            <a:endParaRPr sz="2400" b="1" dirty="0">
              <a:solidFill>
                <a:srgbClr val="0070C0"/>
              </a:solidFill>
              <a:latin typeface="Calibri"/>
              <a:ea typeface="Calibri"/>
              <a:cs typeface="Calibri"/>
              <a:sym typeface="Calibri"/>
            </a:endParaRPr>
          </a:p>
          <a:p>
            <a:pPr marL="700087" marR="0" lvl="0" indent="-342900" algn="l" rtl="0">
              <a:spcBef>
                <a:spcPts val="0"/>
              </a:spcBef>
              <a:spcAft>
                <a:spcPts val="0"/>
              </a:spcAft>
              <a:buClr>
                <a:srgbClr val="0070C0"/>
              </a:buClr>
              <a:buSzPts val="2400"/>
              <a:buFont typeface="Arial"/>
              <a:buChar char="•"/>
            </a:pPr>
            <a:r>
              <a:rPr lang="en-US" sz="2400" dirty="0">
                <a:solidFill>
                  <a:srgbClr val="0070C0"/>
                </a:solidFill>
                <a:latin typeface="Calibri"/>
                <a:ea typeface="Calibri"/>
                <a:cs typeface="Calibri"/>
                <a:sym typeface="Calibri"/>
              </a:rPr>
              <a:t>A topic of continuous capacity development demand is the field of ocean acidification. </a:t>
            </a:r>
            <a:endParaRPr dirty="0"/>
          </a:p>
          <a:p>
            <a:pPr marL="700087" marR="0" lvl="0" indent="-342900" algn="l" rtl="0">
              <a:spcBef>
                <a:spcPts val="0"/>
              </a:spcBef>
              <a:spcAft>
                <a:spcPts val="0"/>
              </a:spcAft>
              <a:buClr>
                <a:srgbClr val="0070C0"/>
              </a:buClr>
              <a:buSzPts val="2400"/>
              <a:buFont typeface="Arial"/>
              <a:buChar char="•"/>
            </a:pPr>
            <a:r>
              <a:rPr lang="en-US" sz="2400" dirty="0">
                <a:solidFill>
                  <a:srgbClr val="0070C0"/>
                </a:solidFill>
                <a:latin typeface="Calibri"/>
                <a:ea typeface="Calibri"/>
                <a:cs typeface="Calibri"/>
                <a:sym typeface="Calibri"/>
              </a:rPr>
              <a:t>Successful implementation of an OTGA online course in February 2022 focusing on the Pacific Islands with more than 130 participants 	(60 % female attendees).</a:t>
            </a:r>
            <a:endParaRPr dirty="0"/>
          </a:p>
          <a:p>
            <a:pPr marL="700087" marR="0" lvl="0" indent="-342900" algn="l" rtl="0">
              <a:spcBef>
                <a:spcPts val="0"/>
              </a:spcBef>
              <a:spcAft>
                <a:spcPts val="0"/>
              </a:spcAft>
              <a:buClr>
                <a:srgbClr val="0070C0"/>
              </a:buClr>
              <a:buSzPts val="2400"/>
              <a:buFont typeface="Arial"/>
              <a:buChar char="•"/>
            </a:pPr>
            <a:r>
              <a:rPr lang="en-US" sz="2400" dirty="0">
                <a:solidFill>
                  <a:srgbClr val="0070C0"/>
                </a:solidFill>
                <a:latin typeface="Calibri"/>
                <a:ea typeface="Calibri"/>
                <a:cs typeface="Calibri"/>
                <a:sym typeface="Calibri"/>
              </a:rPr>
              <a:t>It is envisaged to repeat this exercise in Africa and one more region over the next two years. The course on ocean acidification attracts strong interest from scientists and MS and has successfully positioned IOC as a provider of CD in the field. </a:t>
            </a:r>
            <a:endParaRPr dirty="0"/>
          </a:p>
          <a:p>
            <a:pPr marL="700087" marR="0" lvl="0" indent="-342900" algn="l" rtl="0">
              <a:spcBef>
                <a:spcPts val="0"/>
              </a:spcBef>
              <a:spcAft>
                <a:spcPts val="0"/>
              </a:spcAft>
              <a:buClr>
                <a:srgbClr val="0070C0"/>
              </a:buClr>
              <a:buSzPts val="2400"/>
              <a:buFont typeface="Arial"/>
              <a:buChar char="•"/>
            </a:pPr>
            <a:r>
              <a:rPr lang="en-US" sz="2400" dirty="0">
                <a:solidFill>
                  <a:srgbClr val="0070C0"/>
                </a:solidFill>
                <a:latin typeface="Calibri"/>
                <a:ea typeface="Calibri"/>
                <a:cs typeface="Calibri"/>
                <a:sym typeface="Calibri"/>
              </a:rPr>
              <a:t>The IOC Secretariat is developing new course content and translating part of the course material into French and Spanish.</a:t>
            </a:r>
            <a:endParaRPr dirty="0"/>
          </a:p>
          <a:p>
            <a:pPr marL="700087" marR="0" lvl="0" indent="-342900" algn="l" rtl="0">
              <a:spcBef>
                <a:spcPts val="0"/>
              </a:spcBef>
              <a:spcAft>
                <a:spcPts val="0"/>
              </a:spcAft>
              <a:buClr>
                <a:srgbClr val="0070C0"/>
              </a:buClr>
              <a:buSzPts val="2400"/>
              <a:buFont typeface="Arial"/>
              <a:buChar char="•"/>
            </a:pPr>
            <a:r>
              <a:rPr lang="en-US" sz="2400" dirty="0">
                <a:solidFill>
                  <a:srgbClr val="0070C0"/>
                </a:solidFill>
                <a:latin typeface="Calibri"/>
                <a:ea typeface="Calibri"/>
                <a:cs typeface="Calibri"/>
                <a:sym typeface="Calibri"/>
              </a:rPr>
              <a:t>Continuously conducting online trainings and webinars to advance the capacity of Member States to report towards SDG 14.3.1</a:t>
            </a:r>
            <a:endParaRPr sz="2400" dirty="0">
              <a:solidFill>
                <a:srgbClr val="0070C0"/>
              </a:solidFill>
              <a:latin typeface="Calibri"/>
              <a:ea typeface="Calibri"/>
              <a:cs typeface="Calibri"/>
              <a:sym typeface="Calibri"/>
            </a:endParaRPr>
          </a:p>
          <a:p>
            <a:pPr marL="700087" marR="0" lvl="0" indent="-342900" algn="l" rtl="0">
              <a:spcBef>
                <a:spcPts val="0"/>
              </a:spcBef>
              <a:spcAft>
                <a:spcPts val="0"/>
              </a:spcAft>
              <a:buClr>
                <a:srgbClr val="0070C0"/>
              </a:buClr>
              <a:buSzPts val="2400"/>
              <a:buFont typeface="Calibri"/>
              <a:buChar char="•"/>
            </a:pPr>
            <a:r>
              <a:rPr lang="en-US" sz="2400" dirty="0">
                <a:solidFill>
                  <a:srgbClr val="0070C0"/>
                </a:solidFill>
                <a:latin typeface="Calibri"/>
                <a:ea typeface="Calibri"/>
                <a:cs typeface="Calibri"/>
                <a:sym typeface="Calibri"/>
              </a:rPr>
              <a:t>Development of CD strategy for OARS/GOA-ON</a:t>
            </a:r>
            <a:endParaRPr sz="2400" dirty="0">
              <a:solidFill>
                <a:srgbClr val="0070C0"/>
              </a:solidFill>
              <a:latin typeface="Calibri"/>
              <a:ea typeface="Calibri"/>
              <a:cs typeface="Calibri"/>
              <a:sym typeface="Calibri"/>
            </a:endParaRPr>
          </a:p>
          <a:p>
            <a:pPr marL="700087" marR="0" lvl="0" indent="-342900" algn="l" rtl="0">
              <a:spcBef>
                <a:spcPts val="0"/>
              </a:spcBef>
              <a:spcAft>
                <a:spcPts val="0"/>
              </a:spcAft>
              <a:buClr>
                <a:srgbClr val="0070C0"/>
              </a:buClr>
              <a:buSzPts val="2400"/>
              <a:buFont typeface="Calibri"/>
              <a:buChar char="•"/>
            </a:pPr>
            <a:r>
              <a:rPr lang="en-US" sz="2400" dirty="0">
                <a:solidFill>
                  <a:srgbClr val="0070C0"/>
                </a:solidFill>
                <a:latin typeface="Calibri"/>
                <a:ea typeface="Calibri"/>
                <a:cs typeface="Calibri"/>
                <a:sym typeface="Calibri"/>
              </a:rPr>
              <a:t>GOA-ON mentoring programme, IOC presented on AB</a:t>
            </a:r>
            <a:endParaRPr sz="2000" b="1" dirty="0">
              <a:solidFill>
                <a:schemeClr val="dk1"/>
              </a:solidFill>
              <a:latin typeface="Verdana"/>
              <a:ea typeface="Verdana"/>
              <a:cs typeface="Verdana"/>
              <a:sym typeface="Verdana"/>
            </a:endParaRPr>
          </a:p>
        </p:txBody>
      </p:sp>
      <p:pic>
        <p:nvPicPr>
          <p:cNvPr id="114" name="Google Shape;114;p4"/>
          <p:cNvPicPr preferRelativeResize="0"/>
          <p:nvPr/>
        </p:nvPicPr>
        <p:blipFill rotWithShape="1">
          <a:blip r:embed="rId3">
            <a:alphaModFix/>
          </a:blip>
          <a:srcRect l="23647" t="903" r="47428" b="-902"/>
          <a:stretch/>
        </p:blipFill>
        <p:spPr>
          <a:xfrm>
            <a:off x="9665567" y="576470"/>
            <a:ext cx="2287894" cy="4208024"/>
          </a:xfrm>
          <a:prstGeom prst="rect">
            <a:avLst/>
          </a:prstGeom>
          <a:noFill/>
          <a:ln>
            <a:noFill/>
          </a:ln>
        </p:spPr>
      </p:pic>
      <p:pic>
        <p:nvPicPr>
          <p:cNvPr id="115" name="Google Shape;115;p4" descr="C:\Users\Libby.Jewett\AppData\Local\Microsoft\Windows\Temporary Internet Files\Content.IE5\ONLPDB69\oyster-farming[1].jpg"/>
          <p:cNvPicPr preferRelativeResize="0"/>
          <p:nvPr/>
        </p:nvPicPr>
        <p:blipFill rotWithShape="1">
          <a:blip r:embed="rId4">
            <a:alphaModFix/>
          </a:blip>
          <a:srcRect/>
          <a:stretch/>
        </p:blipFill>
        <p:spPr>
          <a:xfrm>
            <a:off x="9665567" y="4989444"/>
            <a:ext cx="2297041" cy="12920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p:nvPr/>
        </p:nvSpPr>
        <p:spPr>
          <a:xfrm>
            <a:off x="197863" y="163811"/>
            <a:ext cx="9084600" cy="6372300"/>
          </a:xfrm>
          <a:prstGeom prst="rect">
            <a:avLst/>
          </a:prstGeom>
          <a:solidFill>
            <a:srgbClr val="FFFFFF">
              <a:alpha val="49803"/>
            </a:srgbClr>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70C0"/>
                </a:solidFill>
                <a:latin typeface="Calibri"/>
                <a:ea typeface="Calibri"/>
                <a:cs typeface="Calibri"/>
                <a:sym typeface="Calibri"/>
              </a:rPr>
              <a:t>Deoxygenation</a:t>
            </a:r>
            <a:endParaRPr/>
          </a:p>
          <a:p>
            <a:pPr marL="0" marR="0" lvl="0" indent="0" algn="l" rtl="0">
              <a:spcBef>
                <a:spcPts val="0"/>
              </a:spcBef>
              <a:spcAft>
                <a:spcPts val="0"/>
              </a:spcAft>
              <a:buNone/>
            </a:pPr>
            <a:endParaRPr sz="2400" b="1">
              <a:solidFill>
                <a:srgbClr val="0070C0"/>
              </a:solidFill>
              <a:latin typeface="Calibri"/>
              <a:ea typeface="Calibri"/>
              <a:cs typeface="Calibri"/>
              <a:sym typeface="Calibri"/>
            </a:endParaRPr>
          </a:p>
          <a:p>
            <a:pPr marL="342900" marR="0" lvl="0" indent="-342900" algn="l" rtl="0">
              <a:spcBef>
                <a:spcPts val="0"/>
              </a:spcBef>
              <a:spcAft>
                <a:spcPts val="0"/>
              </a:spcAft>
              <a:buClr>
                <a:srgbClr val="0070C0"/>
              </a:buClr>
              <a:buSzPts val="2400"/>
              <a:buFont typeface="Arial"/>
              <a:buChar char="•"/>
            </a:pPr>
            <a:r>
              <a:rPr lang="en-US" sz="2400">
                <a:solidFill>
                  <a:srgbClr val="0070C0"/>
                </a:solidFill>
                <a:latin typeface="Calibri"/>
                <a:ea typeface="Calibri"/>
                <a:cs typeface="Calibri"/>
                <a:sym typeface="Calibri"/>
              </a:rPr>
              <a:t>Deoxygenation was the focus of one IOC summer school in September 2019</a:t>
            </a:r>
            <a:endParaRPr/>
          </a:p>
          <a:p>
            <a:pPr marL="342900" marR="0" lvl="0" indent="-190500" algn="l" rtl="0">
              <a:spcBef>
                <a:spcPts val="0"/>
              </a:spcBef>
              <a:spcAft>
                <a:spcPts val="0"/>
              </a:spcAft>
              <a:buClr>
                <a:schemeClr val="dk1"/>
              </a:buClr>
              <a:buSzPts val="2400"/>
              <a:buFont typeface="Arial"/>
              <a:buNone/>
            </a:pPr>
            <a:endParaRPr sz="2400">
              <a:solidFill>
                <a:srgbClr val="0070C0"/>
              </a:solidFill>
              <a:latin typeface="Calibri"/>
              <a:ea typeface="Calibri"/>
              <a:cs typeface="Calibri"/>
              <a:sym typeface="Calibri"/>
            </a:endParaRPr>
          </a:p>
          <a:p>
            <a:pPr marL="342900" marR="0" lvl="0" indent="-342900" algn="l" rtl="0">
              <a:spcBef>
                <a:spcPts val="0"/>
              </a:spcBef>
              <a:spcAft>
                <a:spcPts val="0"/>
              </a:spcAft>
              <a:buClr>
                <a:srgbClr val="0070C0"/>
              </a:buClr>
              <a:buSzPts val="2400"/>
              <a:buFont typeface="Arial"/>
              <a:buChar char="•"/>
            </a:pPr>
            <a:r>
              <a:rPr lang="en-US" sz="2400">
                <a:solidFill>
                  <a:srgbClr val="0070C0"/>
                </a:solidFill>
                <a:latin typeface="Calibri"/>
                <a:ea typeface="Calibri"/>
                <a:cs typeface="Calibri"/>
                <a:sym typeface="Calibri"/>
              </a:rPr>
              <a:t>A new edition is organized in November 2023 now as part of the Decade Programmes GOOD/OARS with 33 young researchers from 17 countries to meet more than 15 world experts in their respective fields</a:t>
            </a:r>
            <a:endParaRPr sz="2400">
              <a:solidFill>
                <a:srgbClr val="0070C0"/>
              </a:solidFill>
              <a:latin typeface="Calibri"/>
              <a:ea typeface="Calibri"/>
              <a:cs typeface="Calibri"/>
              <a:sym typeface="Calibri"/>
            </a:endParaRPr>
          </a:p>
          <a:p>
            <a:pPr marL="0" marR="0" lvl="0" indent="0" algn="l" rtl="0">
              <a:spcBef>
                <a:spcPts val="0"/>
              </a:spcBef>
              <a:spcAft>
                <a:spcPts val="0"/>
              </a:spcAft>
              <a:buNone/>
            </a:pPr>
            <a:endParaRPr sz="2400">
              <a:solidFill>
                <a:srgbClr val="0070C0"/>
              </a:solidFill>
              <a:latin typeface="Calibri"/>
              <a:ea typeface="Calibri"/>
              <a:cs typeface="Calibri"/>
              <a:sym typeface="Calibri"/>
            </a:endParaRPr>
          </a:p>
          <a:p>
            <a:pPr marL="342900" lvl="0" indent="-342900" algn="l" rtl="0">
              <a:spcBef>
                <a:spcPts val="0"/>
              </a:spcBef>
              <a:spcAft>
                <a:spcPts val="0"/>
              </a:spcAft>
              <a:buClr>
                <a:srgbClr val="0070C0"/>
              </a:buClr>
              <a:buSzPts val="2400"/>
              <a:buChar char="•"/>
            </a:pPr>
            <a:r>
              <a:rPr lang="en-US" sz="2400">
                <a:solidFill>
                  <a:srgbClr val="0070C0"/>
                </a:solidFill>
                <a:latin typeface="Calibri"/>
                <a:ea typeface="Calibri"/>
                <a:cs typeface="Calibri"/>
                <a:sym typeface="Calibri"/>
              </a:rPr>
              <a:t>Next edition planned in 2025/2026 is South East Asia.</a:t>
            </a:r>
            <a:endParaRPr sz="2400">
              <a:solidFill>
                <a:srgbClr val="0070C0"/>
              </a:solidFill>
              <a:latin typeface="Calibri"/>
              <a:ea typeface="Calibri"/>
              <a:cs typeface="Calibri"/>
              <a:sym typeface="Calibri"/>
            </a:endParaRPr>
          </a:p>
          <a:p>
            <a:pPr marL="0" marR="0" lvl="0" indent="0" algn="l" rtl="0">
              <a:spcBef>
                <a:spcPts val="0"/>
              </a:spcBef>
              <a:spcAft>
                <a:spcPts val="0"/>
              </a:spcAft>
              <a:buNone/>
            </a:pPr>
            <a:endParaRPr sz="2400">
              <a:solidFill>
                <a:srgbClr val="0070C0"/>
              </a:solidFill>
              <a:latin typeface="Calibri"/>
              <a:ea typeface="Calibri"/>
              <a:cs typeface="Calibri"/>
              <a:sym typeface="Calibri"/>
            </a:endParaRPr>
          </a:p>
          <a:p>
            <a:pPr marL="342900" marR="0" lvl="0" indent="-342900" algn="l" rtl="0">
              <a:spcBef>
                <a:spcPts val="0"/>
              </a:spcBef>
              <a:spcAft>
                <a:spcPts val="0"/>
              </a:spcAft>
              <a:buClr>
                <a:srgbClr val="0070C0"/>
              </a:buClr>
              <a:buSzPts val="2400"/>
              <a:buFont typeface="Arial"/>
              <a:buChar char="•"/>
            </a:pPr>
            <a:r>
              <a:rPr lang="en-US" sz="2400">
                <a:solidFill>
                  <a:srgbClr val="0070C0"/>
                </a:solidFill>
                <a:latin typeface="Calibri"/>
                <a:ea typeface="Calibri"/>
                <a:cs typeface="Calibri"/>
                <a:sym typeface="Calibri"/>
              </a:rPr>
              <a:t>The IOC working group organizes monthly webinars featuring each time a junior and a senior scientists. (on average more than 100 participants coming from more than 60 countries) .</a:t>
            </a:r>
            <a:endParaRPr sz="2400">
              <a:solidFill>
                <a:srgbClr val="0070C0"/>
              </a:solidFill>
              <a:latin typeface="Calibri"/>
              <a:ea typeface="Calibri"/>
              <a:cs typeface="Calibri"/>
              <a:sym typeface="Calibri"/>
            </a:endParaRPr>
          </a:p>
          <a:p>
            <a:pPr marL="0" marR="0" lvl="0" indent="0" algn="l" rtl="0">
              <a:spcBef>
                <a:spcPts val="0"/>
              </a:spcBef>
              <a:spcAft>
                <a:spcPts val="0"/>
              </a:spcAft>
              <a:buNone/>
            </a:pPr>
            <a:endParaRPr sz="2400">
              <a:solidFill>
                <a:srgbClr val="0070C0"/>
              </a:solidFill>
              <a:latin typeface="Calibri"/>
              <a:ea typeface="Calibri"/>
              <a:cs typeface="Calibri"/>
              <a:sym typeface="Calibri"/>
            </a:endParaRPr>
          </a:p>
          <a:p>
            <a:pPr marL="342900" lvl="0" indent="-342900" algn="l" rtl="0">
              <a:spcBef>
                <a:spcPts val="0"/>
              </a:spcBef>
              <a:spcAft>
                <a:spcPts val="0"/>
              </a:spcAft>
              <a:buClr>
                <a:srgbClr val="0070C0"/>
              </a:buClr>
              <a:buSzPts val="2400"/>
              <a:buChar char="•"/>
            </a:pPr>
            <a:r>
              <a:rPr lang="en-US" sz="2400">
                <a:solidFill>
                  <a:srgbClr val="0070C0"/>
                </a:solidFill>
                <a:latin typeface="Calibri"/>
                <a:ea typeface="Calibri"/>
                <a:cs typeface="Calibri"/>
                <a:sym typeface="Calibri"/>
              </a:rPr>
              <a:t>Development of mentoring programme considered.</a:t>
            </a:r>
            <a:endParaRPr sz="2400">
              <a:solidFill>
                <a:srgbClr val="0070C0"/>
              </a:solidFill>
              <a:latin typeface="Calibri"/>
              <a:ea typeface="Calibri"/>
              <a:cs typeface="Calibri"/>
              <a:sym typeface="Calibri"/>
            </a:endParaRPr>
          </a:p>
        </p:txBody>
      </p:sp>
      <p:pic>
        <p:nvPicPr>
          <p:cNvPr id="122" name="Google Shape;122;p5"/>
          <p:cNvPicPr preferRelativeResize="0"/>
          <p:nvPr/>
        </p:nvPicPr>
        <p:blipFill rotWithShape="1">
          <a:blip r:embed="rId3">
            <a:alphaModFix/>
          </a:blip>
          <a:srcRect l="11812" r="43852"/>
          <a:stretch/>
        </p:blipFill>
        <p:spPr>
          <a:xfrm>
            <a:off x="9541566" y="182646"/>
            <a:ext cx="2445026" cy="4136149"/>
          </a:xfrm>
          <a:prstGeom prst="rect">
            <a:avLst/>
          </a:prstGeom>
          <a:noFill/>
          <a:ln>
            <a:noFill/>
          </a:ln>
        </p:spPr>
      </p:pic>
      <p:pic>
        <p:nvPicPr>
          <p:cNvPr id="123" name="Google Shape;123;p5"/>
          <p:cNvPicPr preferRelativeResize="0"/>
          <p:nvPr/>
        </p:nvPicPr>
        <p:blipFill>
          <a:blip r:embed="rId4">
            <a:alphaModFix/>
          </a:blip>
          <a:stretch>
            <a:fillRect/>
          </a:stretch>
        </p:blipFill>
        <p:spPr>
          <a:xfrm>
            <a:off x="9541575" y="4591100"/>
            <a:ext cx="2445025" cy="1835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bbe7af5766_0_0"/>
          <p:cNvSpPr txBox="1"/>
          <p:nvPr/>
        </p:nvSpPr>
        <p:spPr>
          <a:xfrm>
            <a:off x="319513" y="374449"/>
            <a:ext cx="9084600" cy="3417000"/>
          </a:xfrm>
          <a:prstGeom prst="rect">
            <a:avLst/>
          </a:prstGeom>
          <a:solidFill>
            <a:srgbClr val="FFFFFF">
              <a:alpha val="49800"/>
            </a:srgbClr>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70C0"/>
                </a:solidFill>
                <a:latin typeface="Calibri"/>
                <a:ea typeface="Calibri"/>
                <a:cs typeface="Calibri"/>
                <a:sym typeface="Calibri"/>
              </a:rPr>
              <a:t>Blue Carbon</a:t>
            </a:r>
            <a:endParaRPr/>
          </a:p>
          <a:p>
            <a:pPr marL="0" marR="0" lvl="0" indent="0" algn="l" rtl="0">
              <a:spcBef>
                <a:spcPts val="0"/>
              </a:spcBef>
              <a:spcAft>
                <a:spcPts val="0"/>
              </a:spcAft>
              <a:buNone/>
            </a:pPr>
            <a:endParaRPr sz="2400" b="1">
              <a:solidFill>
                <a:srgbClr val="0070C0"/>
              </a:solidFill>
              <a:latin typeface="Calibri"/>
              <a:ea typeface="Calibri"/>
              <a:cs typeface="Calibri"/>
              <a:sym typeface="Calibri"/>
            </a:endParaRPr>
          </a:p>
          <a:p>
            <a:pPr marL="342900" marR="0" lvl="0" indent="-342900" algn="l" rtl="0">
              <a:spcBef>
                <a:spcPts val="0"/>
              </a:spcBef>
              <a:spcAft>
                <a:spcPts val="0"/>
              </a:spcAft>
              <a:buClr>
                <a:srgbClr val="0070C0"/>
              </a:buClr>
              <a:buSzPts val="2400"/>
              <a:buFont typeface="Arial"/>
              <a:buChar char="•"/>
            </a:pPr>
            <a:r>
              <a:rPr lang="en-US" sz="2400">
                <a:solidFill>
                  <a:srgbClr val="0070C0"/>
                </a:solidFill>
                <a:latin typeface="Calibri"/>
                <a:ea typeface="Calibri"/>
                <a:cs typeface="Calibri"/>
                <a:sym typeface="Calibri"/>
              </a:rPr>
              <a:t>Together with CI development of an online (OTGA) course).</a:t>
            </a:r>
            <a:endParaRPr sz="2400">
              <a:solidFill>
                <a:srgbClr val="0070C0"/>
              </a:solidFill>
              <a:latin typeface="Calibri"/>
              <a:ea typeface="Calibri"/>
              <a:cs typeface="Calibri"/>
              <a:sym typeface="Calibri"/>
            </a:endParaRPr>
          </a:p>
          <a:p>
            <a:pPr marL="342900" marR="0" lvl="0" indent="-342900" algn="l" rtl="0">
              <a:spcBef>
                <a:spcPts val="0"/>
              </a:spcBef>
              <a:spcAft>
                <a:spcPts val="0"/>
              </a:spcAft>
              <a:buClr>
                <a:srgbClr val="0070C0"/>
              </a:buClr>
              <a:buSzPts val="2400"/>
              <a:buFont typeface="Calibri"/>
              <a:buChar char="•"/>
            </a:pPr>
            <a:r>
              <a:rPr lang="en-US" sz="2400">
                <a:solidFill>
                  <a:srgbClr val="0070C0"/>
                </a:solidFill>
                <a:latin typeface="Calibri"/>
                <a:ea typeface="Calibri"/>
                <a:cs typeface="Calibri"/>
                <a:sym typeface="Calibri"/>
              </a:rPr>
              <a:t>In the framework of the GO-BC Decade programme, training are and will be conducted.</a:t>
            </a:r>
            <a:endParaRPr sz="2400">
              <a:solidFill>
                <a:srgbClr val="0070C0"/>
              </a:solidFill>
              <a:latin typeface="Calibri"/>
              <a:ea typeface="Calibri"/>
              <a:cs typeface="Calibri"/>
              <a:sym typeface="Calibri"/>
            </a:endParaRPr>
          </a:p>
          <a:p>
            <a:pPr marL="342900" marR="0" lvl="0" indent="-342900" algn="l" rtl="0">
              <a:spcBef>
                <a:spcPts val="0"/>
              </a:spcBef>
              <a:spcAft>
                <a:spcPts val="0"/>
              </a:spcAft>
              <a:buClr>
                <a:srgbClr val="0070C0"/>
              </a:buClr>
              <a:buSzPts val="2400"/>
              <a:buFont typeface="Calibri"/>
              <a:buChar char="•"/>
            </a:pPr>
            <a:r>
              <a:rPr lang="en-US" sz="2400">
                <a:solidFill>
                  <a:srgbClr val="0070C0"/>
                </a:solidFill>
                <a:latin typeface="Calibri"/>
                <a:ea typeface="Calibri"/>
                <a:cs typeface="Calibri"/>
                <a:sym typeface="Calibri"/>
              </a:rPr>
              <a:t>GO-BC - development of scientific training material, including online course.</a:t>
            </a:r>
            <a:endParaRPr sz="2400">
              <a:solidFill>
                <a:srgbClr val="0070C0"/>
              </a:solidFill>
              <a:latin typeface="Calibri"/>
              <a:ea typeface="Calibri"/>
              <a:cs typeface="Calibri"/>
              <a:sym typeface="Calibri"/>
            </a:endParaRPr>
          </a:p>
          <a:p>
            <a:pPr marL="342900" marR="0" lvl="0" indent="-342900" algn="l" rtl="0">
              <a:spcBef>
                <a:spcPts val="0"/>
              </a:spcBef>
              <a:spcAft>
                <a:spcPts val="0"/>
              </a:spcAft>
              <a:buClr>
                <a:srgbClr val="0070C0"/>
              </a:buClr>
              <a:buSzPts val="2400"/>
              <a:buFont typeface="Arial"/>
              <a:buChar char="•"/>
            </a:pPr>
            <a:r>
              <a:rPr lang="en-US" sz="2400">
                <a:solidFill>
                  <a:srgbClr val="0070C0"/>
                </a:solidFill>
                <a:latin typeface="Calibri"/>
                <a:ea typeface="Calibri"/>
                <a:cs typeface="Calibri"/>
                <a:sym typeface="Calibri"/>
              </a:rPr>
              <a:t>Regular knowledge exchange session on BC science and implementation (IPBC).</a:t>
            </a:r>
            <a:endParaRPr/>
          </a:p>
        </p:txBody>
      </p:sp>
      <p:pic>
        <p:nvPicPr>
          <p:cNvPr id="130" name="Google Shape;130;g2bbe7af5766_0_0"/>
          <p:cNvPicPr preferRelativeResize="0"/>
          <p:nvPr/>
        </p:nvPicPr>
        <p:blipFill rotWithShape="1">
          <a:blip r:embed="rId3">
            <a:alphaModFix/>
          </a:blip>
          <a:srcRect l="4179" t="8496" r="7269" b="8288"/>
          <a:stretch/>
        </p:blipFill>
        <p:spPr>
          <a:xfrm>
            <a:off x="9556792" y="374453"/>
            <a:ext cx="2445026" cy="20560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0</TotalTime>
  <Words>502</Words>
  <Application>Microsoft Office PowerPoint</Application>
  <PresentationFormat>Widescreen</PresentationFormat>
  <Paragraphs>56</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Comic Sans MS</vt:lpstr>
      <vt:lpstr>Times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Henrik Oksfeldt Enevoldsen</dc:creator>
  <cp:lastModifiedBy>Schoo, Katherina</cp:lastModifiedBy>
  <cp:revision>1</cp:revision>
  <dcterms:created xsi:type="dcterms:W3CDTF">2021-11-02T14:40:21Z</dcterms:created>
  <dcterms:modified xsi:type="dcterms:W3CDTF">2024-02-26T14:15:21Z</dcterms:modified>
</cp:coreProperties>
</file>