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80" r:id="rId2"/>
    <p:sldId id="279" r:id="rId3"/>
    <p:sldId id="283" r:id="rId4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A94"/>
    <a:srgbClr val="F2A32B"/>
    <a:srgbClr val="3281DA"/>
    <a:srgbClr val="3699D6"/>
    <a:srgbClr val="262C7E"/>
    <a:srgbClr val="293C94"/>
    <a:srgbClr val="292F87"/>
    <a:srgbClr val="2B3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392"/>
    <p:restoredTop sz="96327"/>
  </p:normalViewPr>
  <p:slideViewPr>
    <p:cSldViewPr snapToGrid="0">
      <p:cViewPr>
        <p:scale>
          <a:sx n="100" d="100"/>
          <a:sy n="100" d="100"/>
        </p:scale>
        <p:origin x="-8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40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38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5488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7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63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1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2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87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8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3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31E71-B658-FE6F-6DFD-AA44A32D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A8B2D5-3F8B-A440-BDCD-375297E7392E}"/>
              </a:ext>
            </a:extLst>
          </p:cNvPr>
          <p:cNvGrpSpPr/>
          <p:nvPr/>
        </p:nvGrpSpPr>
        <p:grpSpPr>
          <a:xfrm>
            <a:off x="7830432" y="122092"/>
            <a:ext cx="4397193" cy="988510"/>
            <a:chOff x="7804229" y="5781100"/>
            <a:chExt cx="4397193" cy="988510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195F6787-70ED-3FB4-CCDA-B2154EC823EE}"/>
                </a:ext>
              </a:extLst>
            </p:cNvPr>
            <p:cNvSpPr/>
            <p:nvPr/>
          </p:nvSpPr>
          <p:spPr>
            <a:xfrm>
              <a:off x="7804229" y="5781100"/>
              <a:ext cx="4387772" cy="160995"/>
            </a:xfrm>
            <a:prstGeom prst="rect">
              <a:avLst/>
            </a:prstGeom>
            <a:solidFill>
              <a:srgbClr val="3699D6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pic>
          <p:nvPicPr>
            <p:cNvPr id="4" name="pasted-movie.png" descr="pasted-movie.png">
              <a:extLst>
                <a:ext uri="{FF2B5EF4-FFF2-40B4-BE49-F238E27FC236}">
                  <a16:creationId xmlns:a16="http://schemas.microsoft.com/office/drawing/2014/main" id="{C67824A4-62B7-85B4-C0E8-C1EF85342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9960" y="6075985"/>
              <a:ext cx="737186" cy="6936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" name="pasted-movie.png" descr="pasted-movie.png">
              <a:extLst>
                <a:ext uri="{FF2B5EF4-FFF2-40B4-BE49-F238E27FC236}">
                  <a16:creationId xmlns:a16="http://schemas.microsoft.com/office/drawing/2014/main" id="{4983B9D2-8B0A-381E-18E5-19714C336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48637" y="6151637"/>
              <a:ext cx="1094139" cy="4506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E00CF84B-269E-BD62-2626-1442B803832C}"/>
                </a:ext>
              </a:extLst>
            </p:cNvPr>
            <p:cNvSpPr/>
            <p:nvPr/>
          </p:nvSpPr>
          <p:spPr>
            <a:xfrm>
              <a:off x="7956629" y="5890637"/>
              <a:ext cx="4244793" cy="91296"/>
            </a:xfrm>
            <a:prstGeom prst="rect">
              <a:avLst/>
            </a:prstGeom>
            <a:solidFill>
              <a:srgbClr val="184A94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pic>
          <p:nvPicPr>
            <p:cNvPr id="7" name="Picture 6" descr="A blue and white logo&#10;&#10;Description automatically generated">
              <a:extLst>
                <a:ext uri="{FF2B5EF4-FFF2-40B4-BE49-F238E27FC236}">
                  <a16:creationId xmlns:a16="http://schemas.microsoft.com/office/drawing/2014/main" id="{E6FB5D09-A91F-4068-5420-1E46F34C4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9618" y="6151637"/>
              <a:ext cx="1993900" cy="410414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6AEA36-9CA3-9B41-D0B6-DA2FE6689C53}"/>
              </a:ext>
            </a:extLst>
          </p:cNvPr>
          <p:cNvSpPr txBox="1"/>
          <p:nvPr/>
        </p:nvSpPr>
        <p:spPr>
          <a:xfrm>
            <a:off x="5400915" y="4014838"/>
            <a:ext cx="627744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 u="none" strike="noStrike" dirty="0">
                <a:solidFill>
                  <a:srgbClr val="5B9BD5"/>
                </a:solidFill>
                <a:effectLst/>
                <a:latin typeface="Calibri" panose="020F0502020204030204" pitchFamily="34" charset="0"/>
              </a:rPr>
              <a:t>Ana Carolina Mazzuco</a:t>
            </a:r>
            <a:endParaRPr lang="en-US" sz="14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r"/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IODE Training Coordinator – OTGA Project Coordinator</a:t>
            </a:r>
          </a:p>
          <a:p>
            <a:pPr algn="r"/>
            <a:endParaRPr lang="en-US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/>
            <a:r>
              <a:rPr lang="en-US" sz="1400" b="1" i="0" u="none" strike="noStrike" dirty="0">
                <a:solidFill>
                  <a:srgbClr val="5B9BD5"/>
                </a:solidFill>
                <a:effectLst/>
                <a:latin typeface="Calibri" panose="020F0502020204030204" pitchFamily="34" charset="0"/>
              </a:rPr>
              <a:t>Greg Reed</a:t>
            </a:r>
            <a:endParaRPr lang="en-US" sz="14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r"/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OTGA Project Coordinator</a:t>
            </a:r>
            <a:endParaRPr lang="en-US" sz="1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/>
            <a:endParaRPr lang="en-US" sz="14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  <a:p>
            <a:pPr algn="r"/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UNESCO/IOC Project Office for IODE</a:t>
            </a:r>
            <a:endParaRPr lang="en-US" sz="1400" b="0" i="0" u="none" strike="noStrike" dirty="0">
              <a:solidFill>
                <a:srgbClr val="21212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BAB539-3D8D-D398-9AE1-AA8ABF7910CF}"/>
              </a:ext>
            </a:extLst>
          </p:cNvPr>
          <p:cNvSpPr/>
          <p:nvPr/>
        </p:nvSpPr>
        <p:spPr>
          <a:xfrm>
            <a:off x="511698" y="3018573"/>
            <a:ext cx="11168604" cy="979853"/>
          </a:xfrm>
          <a:prstGeom prst="rect">
            <a:avLst/>
          </a:prstGeom>
          <a:solidFill>
            <a:srgbClr val="184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ea typeface="Tahoma" panose="020B0604030504040204" pitchFamily="34" charset="0"/>
                <a:cs typeface="Tahoma" panose="020B0604030504040204" pitchFamily="34" charset="0"/>
              </a:rPr>
              <a:t>4.1. GLOBAL PROGRAMMES </a:t>
            </a:r>
          </a:p>
          <a:p>
            <a:r>
              <a:rPr lang="en-GB" sz="2400" b="1" dirty="0">
                <a:ea typeface="Tahoma" panose="020B0604030504040204" pitchFamily="34" charset="0"/>
                <a:cs typeface="Tahoma" panose="020B0604030504040204" pitchFamily="34" charset="0"/>
              </a:rPr>
              <a:t>4.1.1. IODE: OceanTeacher Global Academy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A58A43-F837-21A7-D9E4-5518C91DF510}"/>
              </a:ext>
            </a:extLst>
          </p:cNvPr>
          <p:cNvSpPr txBox="1"/>
          <p:nvPr/>
        </p:nvSpPr>
        <p:spPr>
          <a:xfrm>
            <a:off x="4378339" y="1958263"/>
            <a:ext cx="7300018" cy="1017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IOC Group of Experts on Capacity Development </a:t>
            </a:r>
          </a:p>
          <a:p>
            <a:pPr algn="r">
              <a:lnSpc>
                <a:spcPct val="150000"/>
              </a:lnSpc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Session</a:t>
            </a:r>
          </a:p>
          <a:p>
            <a:pPr algn="r">
              <a:lnSpc>
                <a:spcPct val="150000"/>
              </a:lnSpc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Paris, France 27-29 February 2024</a:t>
            </a:r>
          </a:p>
        </p:txBody>
      </p:sp>
      <p:grpSp>
        <p:nvGrpSpPr>
          <p:cNvPr id="24" name="Group">
            <a:extLst>
              <a:ext uri="{FF2B5EF4-FFF2-40B4-BE49-F238E27FC236}">
                <a16:creationId xmlns:a16="http://schemas.microsoft.com/office/drawing/2014/main" id="{66A5CED9-2BE9-F18F-A2C6-7D9B1B48FE9C}"/>
              </a:ext>
            </a:extLst>
          </p:cNvPr>
          <p:cNvGrpSpPr/>
          <p:nvPr/>
        </p:nvGrpSpPr>
        <p:grpSpPr>
          <a:xfrm>
            <a:off x="511698" y="4511248"/>
            <a:ext cx="3669341" cy="1662485"/>
            <a:chOff x="0" y="0"/>
            <a:chExt cx="4674866" cy="2099551"/>
          </a:xfrm>
        </p:grpSpPr>
        <p:pic>
          <p:nvPicPr>
            <p:cNvPr id="25" name="Image" descr="Image">
              <a:extLst>
                <a:ext uri="{FF2B5EF4-FFF2-40B4-BE49-F238E27FC236}">
                  <a16:creationId xmlns:a16="http://schemas.microsoft.com/office/drawing/2014/main" id="{661A31DE-846C-1B7B-1605-EF01D453B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278" y="0"/>
              <a:ext cx="4564589" cy="2031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CE1245CA-D372-98F2-A59C-3BDE53A995C1}"/>
                </a:ext>
              </a:extLst>
            </p:cNvPr>
            <p:cNvSpPr/>
            <p:nvPr/>
          </p:nvSpPr>
          <p:spPr>
            <a:xfrm>
              <a:off x="0" y="1946180"/>
              <a:ext cx="2702359" cy="1533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1906" tIns="11906" rIns="11906" bIns="11906" numCol="1" anchor="ctr">
              <a:noAutofit/>
            </a:bodyPr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</p:grp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C86D438-EC75-0756-B554-2C2E7D143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52" y="131866"/>
            <a:ext cx="4679238" cy="23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58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44C30-0680-5FAF-CD1E-B8785380C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1272285-C81D-E199-C356-537194A7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2" y="131866"/>
            <a:ext cx="2393193" cy="11897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916B504-51D7-3E3F-986C-0F961B78C1E7}"/>
              </a:ext>
            </a:extLst>
          </p:cNvPr>
          <p:cNvSpPr/>
          <p:nvPr/>
        </p:nvSpPr>
        <p:spPr>
          <a:xfrm>
            <a:off x="2879643" y="0"/>
            <a:ext cx="9312357" cy="1266586"/>
          </a:xfrm>
          <a:prstGeom prst="rect">
            <a:avLst/>
          </a:prstGeom>
          <a:solidFill>
            <a:srgbClr val="184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BE" sz="2800" b="1" dirty="0">
                <a:ea typeface="Tahoma" panose="020B0604030504040204" pitchFamily="34" charset="0"/>
                <a:cs typeface="Tahoma" panose="020B0604030504040204" pitchFamily="34" charset="0"/>
              </a:rPr>
              <a:t>Overview and Performance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8B71AE-CB11-5714-4233-76A45C4DB947}"/>
              </a:ext>
            </a:extLst>
          </p:cNvPr>
          <p:cNvGrpSpPr/>
          <p:nvPr/>
        </p:nvGrpSpPr>
        <p:grpSpPr>
          <a:xfrm>
            <a:off x="8407427" y="5938704"/>
            <a:ext cx="3776656" cy="883985"/>
            <a:chOff x="7804229" y="5781100"/>
            <a:chExt cx="4397193" cy="988510"/>
          </a:xfrm>
        </p:grpSpPr>
        <p:sp>
          <p:nvSpPr>
            <p:cNvPr id="53" name="Rectangle">
              <a:extLst>
                <a:ext uri="{FF2B5EF4-FFF2-40B4-BE49-F238E27FC236}">
                  <a16:creationId xmlns:a16="http://schemas.microsoft.com/office/drawing/2014/main" id="{1D7D1A52-7C6B-7989-AA87-50A898E2CFCB}"/>
                </a:ext>
              </a:extLst>
            </p:cNvPr>
            <p:cNvSpPr/>
            <p:nvPr/>
          </p:nvSpPr>
          <p:spPr>
            <a:xfrm>
              <a:off x="7804229" y="5781100"/>
              <a:ext cx="4387772" cy="160995"/>
            </a:xfrm>
            <a:prstGeom prst="rect">
              <a:avLst/>
            </a:prstGeom>
            <a:solidFill>
              <a:srgbClr val="3699D6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pic>
          <p:nvPicPr>
            <p:cNvPr id="54" name="pasted-movie.png" descr="pasted-movie.png">
              <a:extLst>
                <a:ext uri="{FF2B5EF4-FFF2-40B4-BE49-F238E27FC236}">
                  <a16:creationId xmlns:a16="http://schemas.microsoft.com/office/drawing/2014/main" id="{F4150380-1F08-07E3-4517-625609A33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960" y="6075985"/>
              <a:ext cx="737186" cy="6936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" name="pasted-movie.png" descr="pasted-movie.png">
              <a:extLst>
                <a:ext uri="{FF2B5EF4-FFF2-40B4-BE49-F238E27FC236}">
                  <a16:creationId xmlns:a16="http://schemas.microsoft.com/office/drawing/2014/main" id="{8AD1228A-F2D9-1DF4-C8B6-ED6171BBA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637" y="6151637"/>
              <a:ext cx="1094139" cy="4506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7" name="Rectangle">
              <a:extLst>
                <a:ext uri="{FF2B5EF4-FFF2-40B4-BE49-F238E27FC236}">
                  <a16:creationId xmlns:a16="http://schemas.microsoft.com/office/drawing/2014/main" id="{942BAD06-5A3E-FB18-7DAD-94AA87115F90}"/>
                </a:ext>
              </a:extLst>
            </p:cNvPr>
            <p:cNvSpPr/>
            <p:nvPr/>
          </p:nvSpPr>
          <p:spPr>
            <a:xfrm>
              <a:off x="7956629" y="5890637"/>
              <a:ext cx="4244793" cy="91296"/>
            </a:xfrm>
            <a:prstGeom prst="rect">
              <a:avLst/>
            </a:prstGeom>
            <a:solidFill>
              <a:srgbClr val="184A94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pic>
          <p:nvPicPr>
            <p:cNvPr id="59" name="Picture 58" descr="A blue and white logo&#10;&#10;Description automatically generated">
              <a:extLst>
                <a:ext uri="{FF2B5EF4-FFF2-40B4-BE49-F238E27FC236}">
                  <a16:creationId xmlns:a16="http://schemas.microsoft.com/office/drawing/2014/main" id="{259CDF98-2972-A311-269F-2B4E2574D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9618" y="6151637"/>
              <a:ext cx="1993900" cy="410414"/>
            </a:xfrm>
            <a:prstGeom prst="rect">
              <a:avLst/>
            </a:prstGeom>
          </p:spPr>
        </p:pic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2095AB80-A53C-F29F-F5F1-2682E798E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4190" y="2339439"/>
            <a:ext cx="3887810" cy="3475886"/>
          </a:xfrm>
          <a:prstGeom prst="rect">
            <a:avLst/>
          </a:prstGeom>
        </p:spPr>
      </p:pic>
      <p:pic>
        <p:nvPicPr>
          <p:cNvPr id="71" name="Picture 70" descr="A blue and white circle with a check mark&#10;&#10;Description automatically generated">
            <a:extLst>
              <a:ext uri="{FF2B5EF4-FFF2-40B4-BE49-F238E27FC236}">
                <a16:creationId xmlns:a16="http://schemas.microsoft.com/office/drawing/2014/main" id="{99800C8B-E1DD-B0C4-38EC-2147D51C7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8160" y="5372659"/>
            <a:ext cx="385154" cy="406752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0C0AB4A1-B552-19BE-5CC2-B1FA7934D27B}"/>
              </a:ext>
            </a:extLst>
          </p:cNvPr>
          <p:cNvSpPr txBox="1"/>
          <p:nvPr/>
        </p:nvSpPr>
        <p:spPr>
          <a:xfrm>
            <a:off x="-290268" y="2379100"/>
            <a:ext cx="8640320" cy="609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</a:pPr>
            <a:r>
              <a:rPr lang="en-GB" sz="1000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Build </a:t>
            </a:r>
            <a:r>
              <a:rPr lang="en-GB" sz="1000" b="1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equitable capacity </a:t>
            </a:r>
            <a:r>
              <a:rPr lang="en-GB" sz="1000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related to ocean </a:t>
            </a:r>
            <a:r>
              <a:rPr lang="en-GB" sz="1000" b="1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research</a:t>
            </a:r>
            <a:r>
              <a:rPr lang="en-GB" sz="1000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, </a:t>
            </a:r>
            <a:r>
              <a:rPr lang="en-GB" sz="1000" b="1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observations</a:t>
            </a:r>
            <a:r>
              <a:rPr lang="en-GB" sz="1000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, and </a:t>
            </a:r>
            <a:r>
              <a:rPr lang="en-GB" sz="1000" b="1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services</a:t>
            </a:r>
            <a:r>
              <a:rPr lang="en-GB" sz="1000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 in all IOC Member States by delivering </a:t>
            </a:r>
            <a:r>
              <a:rPr lang="en-GB" sz="1000" b="1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training courses </a:t>
            </a:r>
            <a:r>
              <a:rPr lang="en-GB" sz="1000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on a range of topics addressing the </a:t>
            </a:r>
            <a:r>
              <a:rPr lang="en-GB" sz="1000" b="1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priority areas </a:t>
            </a:r>
            <a:r>
              <a:rPr lang="en-GB" sz="1000" i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of the UN Decade of Ocean Science for Sustainable Development and the 2030 Agenda and its SDGs as well as supporting the implementation of the IOC Capacity Development Strategy.</a:t>
            </a:r>
            <a:endParaRPr lang="en-BE" sz="1000" i="1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FCF7E-2815-5967-D8C1-E50C178D29F5}"/>
              </a:ext>
            </a:extLst>
          </p:cNvPr>
          <p:cNvSpPr txBox="1"/>
          <p:nvPr/>
        </p:nvSpPr>
        <p:spPr>
          <a:xfrm>
            <a:off x="2809680" y="1292654"/>
            <a:ext cx="610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4.1. GLOBAL PROGRAMMES </a:t>
            </a:r>
          </a:p>
          <a:p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4.1.1. IODE: OceanTeacher Global Academy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324F2A-C15A-8F44-D66E-AD8DC45F2165}"/>
              </a:ext>
            </a:extLst>
          </p:cNvPr>
          <p:cNvGrpSpPr/>
          <p:nvPr/>
        </p:nvGrpSpPr>
        <p:grpSpPr>
          <a:xfrm>
            <a:off x="5155794" y="7049422"/>
            <a:ext cx="6765051" cy="1799123"/>
            <a:chOff x="2837956" y="3552705"/>
            <a:chExt cx="6765051" cy="17991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D25B5D-5451-E047-AB8A-E65E075E78EF}"/>
                </a:ext>
              </a:extLst>
            </p:cNvPr>
            <p:cNvSpPr txBox="1"/>
            <p:nvPr/>
          </p:nvSpPr>
          <p:spPr>
            <a:xfrm>
              <a:off x="4374159" y="3570650"/>
              <a:ext cx="5228848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more than 2,300 learners enrolled</a:t>
              </a:r>
              <a:endPara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 courses </a:t>
              </a: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languages </a:t>
              </a: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90% of online courses </a:t>
              </a: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13 self-paced courses</a:t>
              </a: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common 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e-learning platform</a:t>
              </a:r>
            </a:p>
          </p:txBody>
        </p: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BEFCB983-C8DA-FA16-37A1-206D0C15000B}"/>
                </a:ext>
              </a:extLst>
            </p:cNvPr>
            <p:cNvSpPr/>
            <p:nvPr/>
          </p:nvSpPr>
          <p:spPr>
            <a:xfrm rot="16200000">
              <a:off x="3390437" y="4376434"/>
              <a:ext cx="1781178" cy="169610"/>
            </a:xfrm>
            <a:prstGeom prst="rect">
              <a:avLst/>
            </a:prstGeom>
            <a:solidFill>
              <a:srgbClr val="184A94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1509D9BD-91FB-EC05-1595-B3E3BB4CD81E}"/>
                </a:ext>
              </a:extLst>
            </p:cNvPr>
            <p:cNvSpPr/>
            <p:nvPr/>
          </p:nvSpPr>
          <p:spPr>
            <a:xfrm rot="16200000">
              <a:off x="3210108" y="4413402"/>
              <a:ext cx="1754325" cy="118565"/>
            </a:xfrm>
            <a:prstGeom prst="rect">
              <a:avLst/>
            </a:prstGeom>
            <a:solidFill>
              <a:srgbClr val="F2A32B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CF7B6E-19CA-7B9E-7B23-3390403510F2}"/>
                </a:ext>
              </a:extLst>
            </p:cNvPr>
            <p:cNvSpPr txBox="1"/>
            <p:nvPr/>
          </p:nvSpPr>
          <p:spPr>
            <a:xfrm>
              <a:off x="2837956" y="3552705"/>
              <a:ext cx="1954811" cy="356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9580">
                <a:lnSpc>
                  <a:spcPct val="115000"/>
                </a:lnSpc>
              </a:pPr>
              <a:r>
                <a:rPr lang="en-GB" sz="1600" b="1" dirty="0">
                  <a:solidFill>
                    <a:srgbClr val="184A94"/>
                  </a:solidFill>
                  <a:effectLst/>
                  <a:ea typeface="Arial" panose="020B0604020202020204" pitchFamily="34" charset="0"/>
                </a:rPr>
                <a:t>2023</a:t>
              </a:r>
              <a:endParaRPr lang="en-BE" sz="1600" b="1" dirty="0">
                <a:solidFill>
                  <a:srgbClr val="184A94"/>
                </a:solidFill>
                <a:effectLst/>
                <a:ea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669A001-86CE-D0E6-27E2-0332AEECBE5E}"/>
              </a:ext>
            </a:extLst>
          </p:cNvPr>
          <p:cNvSpPr txBox="1"/>
          <p:nvPr/>
        </p:nvSpPr>
        <p:spPr>
          <a:xfrm>
            <a:off x="405707" y="3284172"/>
            <a:ext cx="48079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84A94"/>
                </a:solidFill>
              </a:rPr>
              <a:t>Online, blended, face-to-face</a:t>
            </a:r>
          </a:p>
          <a:p>
            <a:r>
              <a:rPr lang="en-US" sz="1400" b="1" dirty="0">
                <a:solidFill>
                  <a:srgbClr val="184A94"/>
                </a:solidFill>
              </a:rPr>
              <a:t>4 languages</a:t>
            </a:r>
          </a:p>
          <a:p>
            <a:r>
              <a:rPr lang="en-US" sz="1400" b="1" dirty="0">
                <a:solidFill>
                  <a:srgbClr val="184A94"/>
                </a:solidFill>
              </a:rPr>
              <a:t>Common e-Learning platform</a:t>
            </a:r>
          </a:p>
          <a:p>
            <a:r>
              <a:rPr lang="en-US" sz="1400" b="1" dirty="0">
                <a:solidFill>
                  <a:srgbClr val="184A94"/>
                </a:solidFill>
              </a:rPr>
              <a:t>Standardized and coordinated management</a:t>
            </a:r>
          </a:p>
          <a:p>
            <a:r>
              <a:rPr lang="en-US" sz="1400" b="1" dirty="0">
                <a:solidFill>
                  <a:srgbClr val="184A94"/>
                </a:solidFill>
              </a:rPr>
              <a:t>New learning resources</a:t>
            </a:r>
            <a:endParaRPr lang="en-BE" sz="1400" b="1" dirty="0">
              <a:solidFill>
                <a:srgbClr val="184A94"/>
              </a:solidFill>
            </a:endParaRPr>
          </a:p>
        </p:txBody>
      </p:sp>
      <p:sp>
        <p:nvSpPr>
          <p:cNvPr id="32" name="Rectangle">
            <a:extLst>
              <a:ext uri="{FF2B5EF4-FFF2-40B4-BE49-F238E27FC236}">
                <a16:creationId xmlns:a16="http://schemas.microsoft.com/office/drawing/2014/main" id="{208F52B4-2C7A-EA41-7B1B-A29FCBB73390}"/>
              </a:ext>
            </a:extLst>
          </p:cNvPr>
          <p:cNvSpPr/>
          <p:nvPr/>
        </p:nvSpPr>
        <p:spPr>
          <a:xfrm rot="16200000">
            <a:off x="-291306" y="3793547"/>
            <a:ext cx="1252024" cy="142002"/>
          </a:xfrm>
          <a:prstGeom prst="rect">
            <a:avLst/>
          </a:prstGeom>
          <a:solidFill>
            <a:srgbClr val="FFC000"/>
          </a:solidFill>
          <a:ln w="12700">
            <a:noFill/>
            <a:miter lim="400000"/>
          </a:ln>
        </p:spPr>
        <p:txBody>
          <a:bodyPr lIns="11906" tIns="11906" rIns="11906" bIns="11906" anchor="ctr"/>
          <a:lstStyle/>
          <a:p>
            <a:pPr algn="ctr" defTabSz="611481">
              <a:defRPr sz="4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3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26191D-DFB3-0B16-60C3-EB887048DB07}"/>
              </a:ext>
            </a:extLst>
          </p:cNvPr>
          <p:cNvGrpSpPr/>
          <p:nvPr/>
        </p:nvGrpSpPr>
        <p:grpSpPr>
          <a:xfrm>
            <a:off x="-164854" y="6244830"/>
            <a:ext cx="8297768" cy="436832"/>
            <a:chOff x="-135379" y="5225143"/>
            <a:chExt cx="8297768" cy="436832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6E63797-BC03-ABE6-30A1-729B4FB5DC83}"/>
                </a:ext>
              </a:extLst>
            </p:cNvPr>
            <p:cNvCxnSpPr/>
            <p:nvPr/>
          </p:nvCxnSpPr>
          <p:spPr>
            <a:xfrm>
              <a:off x="341182" y="5225143"/>
              <a:ext cx="7821207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4C7CAB-F981-A598-E196-C13131F4C753}"/>
                </a:ext>
              </a:extLst>
            </p:cNvPr>
            <p:cNvSpPr txBox="1"/>
            <p:nvPr/>
          </p:nvSpPr>
          <p:spPr>
            <a:xfrm>
              <a:off x="-135379" y="5305852"/>
              <a:ext cx="1954811" cy="356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9580">
                <a:lnSpc>
                  <a:spcPct val="115000"/>
                </a:lnSpc>
              </a:pPr>
              <a:r>
                <a:rPr lang="en-GB" sz="1600" dirty="0">
                  <a:solidFill>
                    <a:srgbClr val="184A94"/>
                  </a:solidFill>
                  <a:effectLst/>
                  <a:ea typeface="Arial" panose="020B0604020202020204" pitchFamily="34" charset="0"/>
                </a:rPr>
                <a:t>2020</a:t>
              </a:r>
              <a:endParaRPr lang="en-BE" sz="1600" dirty="0">
                <a:solidFill>
                  <a:srgbClr val="184A94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3D481E8-C27E-3936-864C-72C587746F0C}"/>
                </a:ext>
              </a:extLst>
            </p:cNvPr>
            <p:cNvSpPr txBox="1"/>
            <p:nvPr/>
          </p:nvSpPr>
          <p:spPr>
            <a:xfrm>
              <a:off x="1422732" y="5299646"/>
              <a:ext cx="1954811" cy="356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9580">
                <a:lnSpc>
                  <a:spcPct val="115000"/>
                </a:lnSpc>
              </a:pPr>
              <a:r>
                <a:rPr lang="en-GB" sz="1600" dirty="0">
                  <a:solidFill>
                    <a:srgbClr val="184A94"/>
                  </a:solidFill>
                  <a:effectLst/>
                  <a:ea typeface="Arial" panose="020B0604020202020204" pitchFamily="34" charset="0"/>
                </a:rPr>
                <a:t>2021</a:t>
              </a:r>
              <a:endParaRPr lang="en-BE" sz="1600" dirty="0">
                <a:solidFill>
                  <a:srgbClr val="184A94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0885024-E6FC-FBE5-137D-147354C9D10D}"/>
                </a:ext>
              </a:extLst>
            </p:cNvPr>
            <p:cNvSpPr txBox="1"/>
            <p:nvPr/>
          </p:nvSpPr>
          <p:spPr>
            <a:xfrm>
              <a:off x="2910405" y="5297451"/>
              <a:ext cx="1954811" cy="356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9580">
                <a:lnSpc>
                  <a:spcPct val="115000"/>
                </a:lnSpc>
              </a:pPr>
              <a:r>
                <a:rPr lang="en-GB" sz="1600" dirty="0">
                  <a:solidFill>
                    <a:srgbClr val="184A94"/>
                  </a:solidFill>
                  <a:effectLst/>
                  <a:ea typeface="Arial" panose="020B0604020202020204" pitchFamily="34" charset="0"/>
                </a:rPr>
                <a:t>2022</a:t>
              </a:r>
              <a:endParaRPr lang="en-BE" sz="1600" dirty="0">
                <a:solidFill>
                  <a:srgbClr val="184A94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92C5EF5-C098-B1EC-CE75-C841CEF1204E}"/>
                </a:ext>
              </a:extLst>
            </p:cNvPr>
            <p:cNvSpPr txBox="1"/>
            <p:nvPr/>
          </p:nvSpPr>
          <p:spPr>
            <a:xfrm>
              <a:off x="4478313" y="5294880"/>
              <a:ext cx="1954811" cy="356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9580">
                <a:lnSpc>
                  <a:spcPct val="115000"/>
                </a:lnSpc>
              </a:pPr>
              <a:r>
                <a:rPr lang="en-GB" sz="1600" dirty="0">
                  <a:solidFill>
                    <a:srgbClr val="184A94"/>
                  </a:solidFill>
                  <a:effectLst/>
                  <a:ea typeface="Arial" panose="020B0604020202020204" pitchFamily="34" charset="0"/>
                </a:rPr>
                <a:t>2023</a:t>
              </a:r>
              <a:endParaRPr lang="en-BE" sz="1600" dirty="0">
                <a:solidFill>
                  <a:srgbClr val="184A94"/>
                </a:solidFill>
                <a:effectLst/>
                <a:ea typeface="Arial" panose="020B06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8BBD20F-FFFD-D268-3434-C69181FA91E7}"/>
              </a:ext>
            </a:extLst>
          </p:cNvPr>
          <p:cNvSpPr txBox="1"/>
          <p:nvPr/>
        </p:nvSpPr>
        <p:spPr>
          <a:xfrm>
            <a:off x="5401517" y="4792671"/>
            <a:ext cx="2948535" cy="1350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103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17 RTC/STCs</a:t>
            </a:r>
          </a:p>
          <a:p>
            <a:pPr marL="62103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11.300 users</a:t>
            </a:r>
          </a:p>
          <a:p>
            <a:pPr marL="62103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4A94"/>
                </a:solidFill>
                <a:ea typeface="Arial" panose="020B0604020202020204" pitchFamily="34" charset="0"/>
              </a:rPr>
              <a:t>380 sets of educational resources</a:t>
            </a:r>
          </a:p>
          <a:p>
            <a:pPr marL="62103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Partners, facilitators, and experts</a:t>
            </a:r>
            <a:endParaRPr lang="en-BE" sz="1200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4BC53B-9303-1481-C2C8-7A05C7010F36}"/>
              </a:ext>
            </a:extLst>
          </p:cNvPr>
          <p:cNvSpPr txBox="1"/>
          <p:nvPr/>
        </p:nvSpPr>
        <p:spPr>
          <a:xfrm>
            <a:off x="-177917" y="5806511"/>
            <a:ext cx="1953515" cy="29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</a:pPr>
            <a:r>
              <a:rPr lang="en-GB" sz="1200" b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8 courses</a:t>
            </a:r>
            <a:endParaRPr lang="en-BE" sz="1200" b="1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2F7703-D7D9-D2DF-6650-BA2E00A528A1}"/>
              </a:ext>
            </a:extLst>
          </p:cNvPr>
          <p:cNvSpPr txBox="1"/>
          <p:nvPr/>
        </p:nvSpPr>
        <p:spPr>
          <a:xfrm>
            <a:off x="1146357" y="5079048"/>
            <a:ext cx="1953515" cy="29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</a:pPr>
            <a:r>
              <a:rPr lang="en-GB" sz="1200" b="1" dirty="0">
                <a:solidFill>
                  <a:srgbClr val="184A94"/>
                </a:solidFill>
                <a:ea typeface="Arial" panose="020B0604020202020204" pitchFamily="34" charset="0"/>
              </a:rPr>
              <a:t>32</a:t>
            </a:r>
            <a:r>
              <a:rPr lang="en-GB" sz="1200" b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 courses</a:t>
            </a:r>
            <a:endParaRPr lang="en-BE" sz="1200" b="1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1DF629-0B2F-0B60-7316-C88C3E879A8E}"/>
              </a:ext>
            </a:extLst>
          </p:cNvPr>
          <p:cNvSpPr txBox="1"/>
          <p:nvPr/>
        </p:nvSpPr>
        <p:spPr>
          <a:xfrm>
            <a:off x="2685377" y="5177744"/>
            <a:ext cx="1953515" cy="29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</a:pPr>
            <a:r>
              <a:rPr lang="en-GB" sz="1200" b="1" dirty="0">
                <a:solidFill>
                  <a:srgbClr val="184A94"/>
                </a:solidFill>
                <a:ea typeface="Arial" panose="020B0604020202020204" pitchFamily="34" charset="0"/>
              </a:rPr>
              <a:t>29</a:t>
            </a:r>
            <a:r>
              <a:rPr lang="en-GB" sz="1200" b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 courses</a:t>
            </a:r>
            <a:endParaRPr lang="en-BE" sz="1200" b="1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A9C7F3-44AD-A8F5-4C3D-A15EDC4CFE20}"/>
              </a:ext>
            </a:extLst>
          </p:cNvPr>
          <p:cNvSpPr txBox="1"/>
          <p:nvPr/>
        </p:nvSpPr>
        <p:spPr>
          <a:xfrm>
            <a:off x="4222310" y="4851447"/>
            <a:ext cx="1953515" cy="290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</a:pPr>
            <a:r>
              <a:rPr lang="en-GB" sz="1200" b="1" dirty="0">
                <a:solidFill>
                  <a:srgbClr val="184A94"/>
                </a:solidFill>
                <a:ea typeface="Arial" panose="020B0604020202020204" pitchFamily="34" charset="0"/>
              </a:rPr>
              <a:t>49</a:t>
            </a:r>
            <a:r>
              <a:rPr lang="en-GB" sz="1200" b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 courses</a:t>
            </a:r>
            <a:endParaRPr lang="en-BE" sz="1200" b="1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E68EA28-0833-28C6-44C6-776FC0A8B17C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798841" y="5369192"/>
            <a:ext cx="1324274" cy="43731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3F22E60-6B36-98CF-F134-A79D33E1E910}"/>
              </a:ext>
            </a:extLst>
          </p:cNvPr>
          <p:cNvCxnSpPr>
            <a:cxnSpLocks/>
            <a:stCxn id="43" idx="2"/>
            <a:endCxn id="44" idx="2"/>
          </p:cNvCxnSpPr>
          <p:nvPr/>
        </p:nvCxnSpPr>
        <p:spPr>
          <a:xfrm>
            <a:off x="2123115" y="5369192"/>
            <a:ext cx="1539020" cy="986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32A6012-78F3-A812-D765-3607A9C0DCAA}"/>
              </a:ext>
            </a:extLst>
          </p:cNvPr>
          <p:cNvCxnSpPr>
            <a:cxnSpLocks/>
            <a:stCxn id="44" idx="2"/>
            <a:endCxn id="45" idx="2"/>
          </p:cNvCxnSpPr>
          <p:nvPr/>
        </p:nvCxnSpPr>
        <p:spPr>
          <a:xfrm flipV="1">
            <a:off x="3662135" y="5141591"/>
            <a:ext cx="1536933" cy="32629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D339414-25E5-25D0-3CB1-3BAF62E84981}"/>
              </a:ext>
            </a:extLst>
          </p:cNvPr>
          <p:cNvSpPr txBox="1"/>
          <p:nvPr/>
        </p:nvSpPr>
        <p:spPr>
          <a:xfrm>
            <a:off x="4885169" y="-19355"/>
            <a:ext cx="7300018" cy="6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IOC Group of Experts on Capacity Development </a:t>
            </a:r>
          </a:p>
          <a:p>
            <a:pPr algn="r">
              <a:lnSpc>
                <a:spcPct val="150000"/>
              </a:lnSpc>
            </a:pPr>
            <a:r>
              <a:rPr lang="en-US" sz="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Session</a:t>
            </a:r>
          </a:p>
          <a:p>
            <a:pPr algn="r">
              <a:lnSpc>
                <a:spcPct val="150000"/>
              </a:lnSpc>
            </a:pPr>
            <a:r>
              <a:rPr lang="en-US" sz="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Paris, France 27-29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27515167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ED239-F071-2170-CCBD-6BB2D69B0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AEB0075-E1A5-07B6-10CC-87214BC32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2" y="131866"/>
            <a:ext cx="2393193" cy="118979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6A27AA-5D62-CAD3-258A-54AF460F049A}"/>
              </a:ext>
            </a:extLst>
          </p:cNvPr>
          <p:cNvSpPr/>
          <p:nvPr/>
        </p:nvSpPr>
        <p:spPr>
          <a:xfrm>
            <a:off x="2879643" y="0"/>
            <a:ext cx="9312357" cy="1266586"/>
          </a:xfrm>
          <a:prstGeom prst="rect">
            <a:avLst/>
          </a:prstGeom>
          <a:solidFill>
            <a:srgbClr val="184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BE" sz="2800" b="1" dirty="0">
                <a:ea typeface="Tahoma" panose="020B0604030504040204" pitchFamily="34" charset="0"/>
                <a:cs typeface="Tahoma" panose="020B0604030504040204" pitchFamily="34" charset="0"/>
              </a:rPr>
              <a:t>Planning and priority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BB0A8A4-8B61-3014-259E-535209BC231F}"/>
              </a:ext>
            </a:extLst>
          </p:cNvPr>
          <p:cNvGrpSpPr/>
          <p:nvPr/>
        </p:nvGrpSpPr>
        <p:grpSpPr>
          <a:xfrm>
            <a:off x="8407427" y="5938704"/>
            <a:ext cx="3776656" cy="883985"/>
            <a:chOff x="7804229" y="5781100"/>
            <a:chExt cx="4397193" cy="988510"/>
          </a:xfrm>
        </p:grpSpPr>
        <p:sp>
          <p:nvSpPr>
            <p:cNvPr id="53" name="Rectangle">
              <a:extLst>
                <a:ext uri="{FF2B5EF4-FFF2-40B4-BE49-F238E27FC236}">
                  <a16:creationId xmlns:a16="http://schemas.microsoft.com/office/drawing/2014/main" id="{BC53AD13-48B4-FF5F-5F7B-A5FEB113BFFB}"/>
                </a:ext>
              </a:extLst>
            </p:cNvPr>
            <p:cNvSpPr/>
            <p:nvPr/>
          </p:nvSpPr>
          <p:spPr>
            <a:xfrm>
              <a:off x="7804229" y="5781100"/>
              <a:ext cx="4387772" cy="160995"/>
            </a:xfrm>
            <a:prstGeom prst="rect">
              <a:avLst/>
            </a:prstGeom>
            <a:solidFill>
              <a:srgbClr val="3699D6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pic>
          <p:nvPicPr>
            <p:cNvPr id="54" name="pasted-movie.png" descr="pasted-movie.png">
              <a:extLst>
                <a:ext uri="{FF2B5EF4-FFF2-40B4-BE49-F238E27FC236}">
                  <a16:creationId xmlns:a16="http://schemas.microsoft.com/office/drawing/2014/main" id="{9A4629F1-B237-A990-2F5F-A6B5EAEBA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960" y="6075985"/>
              <a:ext cx="737186" cy="6936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5" name="pasted-movie.png" descr="pasted-movie.png">
              <a:extLst>
                <a:ext uri="{FF2B5EF4-FFF2-40B4-BE49-F238E27FC236}">
                  <a16:creationId xmlns:a16="http://schemas.microsoft.com/office/drawing/2014/main" id="{A6EF9C5F-E169-F551-41EB-551108866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637" y="6151637"/>
              <a:ext cx="1094139" cy="45065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7" name="Rectangle">
              <a:extLst>
                <a:ext uri="{FF2B5EF4-FFF2-40B4-BE49-F238E27FC236}">
                  <a16:creationId xmlns:a16="http://schemas.microsoft.com/office/drawing/2014/main" id="{6B04B693-0697-F939-E184-57BF2700EE88}"/>
                </a:ext>
              </a:extLst>
            </p:cNvPr>
            <p:cNvSpPr/>
            <p:nvPr/>
          </p:nvSpPr>
          <p:spPr>
            <a:xfrm>
              <a:off x="7956629" y="5890637"/>
              <a:ext cx="4244793" cy="91296"/>
            </a:xfrm>
            <a:prstGeom prst="rect">
              <a:avLst/>
            </a:prstGeom>
            <a:solidFill>
              <a:srgbClr val="184A94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pic>
          <p:nvPicPr>
            <p:cNvPr id="59" name="Picture 58" descr="A blue and white logo&#10;&#10;Description automatically generated">
              <a:extLst>
                <a:ext uri="{FF2B5EF4-FFF2-40B4-BE49-F238E27FC236}">
                  <a16:creationId xmlns:a16="http://schemas.microsoft.com/office/drawing/2014/main" id="{83FB22C3-7FE0-9531-5B47-94D19C413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19618" y="6151637"/>
              <a:ext cx="1993900" cy="41041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B018A3-0847-4856-5B2E-86F64F9E991E}"/>
              </a:ext>
            </a:extLst>
          </p:cNvPr>
          <p:cNvGrpSpPr/>
          <p:nvPr/>
        </p:nvGrpSpPr>
        <p:grpSpPr>
          <a:xfrm>
            <a:off x="-324656" y="1991981"/>
            <a:ext cx="12338213" cy="2137301"/>
            <a:chOff x="0" y="3846169"/>
            <a:chExt cx="12338213" cy="213730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DF5109-5BF6-653C-A8AB-111279497395}"/>
                </a:ext>
              </a:extLst>
            </p:cNvPr>
            <p:cNvSpPr txBox="1"/>
            <p:nvPr/>
          </p:nvSpPr>
          <p:spPr>
            <a:xfrm>
              <a:off x="691817" y="4585136"/>
              <a:ext cx="52288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5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+ 65 course proposals</a:t>
              </a: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Request for face-to-face</a:t>
              </a: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Increase in staff demand</a:t>
              </a:r>
            </a:p>
            <a:p>
              <a:pPr marL="285750" indent="-285750">
                <a:buClr>
                  <a:srgbClr val="184A94"/>
                </a:buClr>
                <a:buFont typeface="Arial" panose="020B0604020202020204" pitchFamily="34" charset="0"/>
                <a:buChar char="•"/>
              </a:pPr>
              <a:r>
                <a:rPr lang="en-AU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Mobilization of extra-budgetary funding</a:t>
              </a:r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F0ADDA54-5397-60A5-344A-B8241DD68AF8}"/>
                </a:ext>
              </a:extLst>
            </p:cNvPr>
            <p:cNvSpPr/>
            <p:nvPr/>
          </p:nvSpPr>
          <p:spPr>
            <a:xfrm rot="16200000">
              <a:off x="-325825" y="5008076"/>
              <a:ext cx="1781178" cy="169610"/>
            </a:xfrm>
            <a:prstGeom prst="rect">
              <a:avLst/>
            </a:prstGeom>
            <a:solidFill>
              <a:srgbClr val="184A94"/>
            </a:solidFill>
            <a:ln w="12700">
              <a:miter lim="400000"/>
            </a:ln>
          </p:spPr>
          <p:txBody>
            <a:bodyPr lIns="11906" tIns="11906" rIns="11906" bIns="11906" anchor="ctr"/>
            <a:lstStyle/>
            <a:p>
              <a:pPr algn="ctr" defTabSz="611481">
                <a:defRPr sz="46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23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EC6DFA-5686-9B01-3833-582D275BA872}"/>
                </a:ext>
              </a:extLst>
            </p:cNvPr>
            <p:cNvSpPr txBox="1"/>
            <p:nvPr/>
          </p:nvSpPr>
          <p:spPr>
            <a:xfrm>
              <a:off x="0" y="3846169"/>
              <a:ext cx="3204299" cy="3561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9580">
                <a:lnSpc>
                  <a:spcPct val="115000"/>
                </a:lnSpc>
              </a:pPr>
              <a:r>
                <a:rPr lang="en-GB" sz="1600" b="1" dirty="0">
                  <a:solidFill>
                    <a:srgbClr val="184A94"/>
                  </a:solidFill>
                  <a:effectLst/>
                  <a:ea typeface="Arial" panose="020B0604020202020204" pitchFamily="34" charset="0"/>
                </a:rPr>
                <a:t>2024 and beyond</a:t>
              </a:r>
              <a:endParaRPr lang="en-BE" sz="1600" b="1" dirty="0">
                <a:solidFill>
                  <a:srgbClr val="184A94"/>
                </a:solidFill>
                <a:effectLst/>
                <a:ea typeface="Arial" panose="020B0604020202020204" pitchFamily="34" charset="0"/>
              </a:endParaRP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F145379D-9CD4-F2C3-969A-E40E34009BB3}"/>
                </a:ext>
              </a:extLst>
            </p:cNvPr>
            <p:cNvSpPr/>
            <p:nvPr/>
          </p:nvSpPr>
          <p:spPr>
            <a:xfrm rot="16200000">
              <a:off x="6342058" y="-1642954"/>
              <a:ext cx="186563" cy="11805747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172BEE8-570E-D7F4-A221-17593B18A76F}"/>
              </a:ext>
            </a:extLst>
          </p:cNvPr>
          <p:cNvSpPr txBox="1"/>
          <p:nvPr/>
        </p:nvSpPr>
        <p:spPr>
          <a:xfrm>
            <a:off x="2809680" y="1292654"/>
            <a:ext cx="6108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4.1. GLOBAL PROGRAMMES </a:t>
            </a:r>
          </a:p>
          <a:p>
            <a:r>
              <a:rPr lang="en-US" sz="1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4.1.1. IODE: OceanTeacher Global Academy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2D1EA-AAA8-88AC-A9D6-24D1AE585C2E}"/>
              </a:ext>
            </a:extLst>
          </p:cNvPr>
          <p:cNvSpPr txBox="1"/>
          <p:nvPr/>
        </p:nvSpPr>
        <p:spPr>
          <a:xfrm>
            <a:off x="4885169" y="-19355"/>
            <a:ext cx="7300018" cy="621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IOC Group of Experts on Capacity Development </a:t>
            </a:r>
          </a:p>
          <a:p>
            <a:pPr algn="r">
              <a:lnSpc>
                <a:spcPct val="150000"/>
              </a:lnSpc>
            </a:pPr>
            <a:r>
              <a:rPr lang="en-US" sz="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Fifth Session</a:t>
            </a:r>
          </a:p>
          <a:p>
            <a:pPr algn="r">
              <a:lnSpc>
                <a:spcPct val="150000"/>
              </a:lnSpc>
            </a:pPr>
            <a:r>
              <a:rPr lang="en-US" sz="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Paris, France 27-29 February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0D295-4F03-4EA9-FE87-EB7C2435D554}"/>
              </a:ext>
            </a:extLst>
          </p:cNvPr>
          <p:cNvSpPr txBox="1"/>
          <p:nvPr/>
        </p:nvSpPr>
        <p:spPr>
          <a:xfrm>
            <a:off x="7693101" y="2357387"/>
            <a:ext cx="4498899" cy="193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533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GB" sz="1500" b="1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  <a:p>
            <a:pPr marL="73533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184A94"/>
                </a:solidFill>
                <a:ea typeface="Arial" panose="020B0604020202020204" pitchFamily="34" charset="0"/>
              </a:rPr>
              <a:t>Sustain </a:t>
            </a:r>
            <a:r>
              <a:rPr lang="en-GB" sz="1500" b="1" dirty="0">
                <a:solidFill>
                  <a:srgbClr val="184A94"/>
                </a:solidFill>
                <a:ea typeface="Arial" panose="020B0604020202020204" pitchFamily="34" charset="0"/>
              </a:rPr>
              <a:t>high-quality operations</a:t>
            </a:r>
          </a:p>
          <a:p>
            <a:pPr marL="73533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184A94"/>
                </a:solidFill>
                <a:ea typeface="Arial" panose="020B0604020202020204" pitchFamily="34" charset="0"/>
              </a:rPr>
              <a:t>Address needs from the </a:t>
            </a:r>
            <a:r>
              <a:rPr lang="en-GB" sz="1500" b="1" dirty="0">
                <a:solidFill>
                  <a:srgbClr val="184A94"/>
                </a:solidFill>
                <a:ea typeface="Arial" panose="020B0604020202020204" pitchFamily="34" charset="0"/>
              </a:rPr>
              <a:t>regions</a:t>
            </a:r>
          </a:p>
          <a:p>
            <a:pPr marL="73533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184A94"/>
                </a:solidFill>
                <a:ea typeface="Arial" panose="020B0604020202020204" pitchFamily="34" charset="0"/>
              </a:rPr>
              <a:t>Increase participation in </a:t>
            </a:r>
            <a:r>
              <a:rPr lang="en-GB" sz="1500" b="1" dirty="0">
                <a:solidFill>
                  <a:srgbClr val="184A94"/>
                </a:solidFill>
                <a:ea typeface="Arial" panose="020B0604020202020204" pitchFamily="34" charset="0"/>
              </a:rPr>
              <a:t>SIDS</a:t>
            </a:r>
          </a:p>
          <a:p>
            <a:pPr marL="73533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BE" sz="1500" dirty="0">
                <a:solidFill>
                  <a:srgbClr val="184A94"/>
                </a:solidFill>
                <a:ea typeface="Arial" panose="020B0604020202020204" pitchFamily="34" charset="0"/>
              </a:rPr>
              <a:t>Link with with </a:t>
            </a:r>
            <a:r>
              <a:rPr lang="en-BE" sz="1500" b="1" dirty="0">
                <a:solidFill>
                  <a:srgbClr val="184A94"/>
                </a:solidFill>
                <a:ea typeface="Arial" panose="020B0604020202020204" pitchFamily="34" charset="0"/>
              </a:rPr>
              <a:t>field-observations</a:t>
            </a:r>
            <a:endParaRPr lang="en-GB" sz="1500" b="1" dirty="0">
              <a:solidFill>
                <a:srgbClr val="184A94"/>
              </a:solidFill>
              <a:ea typeface="Arial" panose="020B0604020202020204" pitchFamily="34" charset="0"/>
            </a:endParaRPr>
          </a:p>
          <a:p>
            <a:pPr marL="73533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184A94"/>
                </a:solidFill>
                <a:ea typeface="Arial" panose="020B0604020202020204" pitchFamily="34" charset="0"/>
              </a:rPr>
              <a:t>Include </a:t>
            </a:r>
            <a:r>
              <a:rPr lang="en-GB" sz="1500" b="1" dirty="0">
                <a:solidFill>
                  <a:srgbClr val="184A94"/>
                </a:solidFill>
                <a:ea typeface="Arial" panose="020B0604020202020204" pitchFamily="34" charset="0"/>
              </a:rPr>
              <a:t>traditional knowledge</a:t>
            </a:r>
          </a:p>
          <a:p>
            <a:pPr marL="73533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BE" sz="1500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Up-to-date with change in </a:t>
            </a:r>
            <a:r>
              <a:rPr lang="en-BE" sz="1500" b="1" dirty="0">
                <a:solidFill>
                  <a:srgbClr val="184A94"/>
                </a:solidFill>
                <a:effectLst/>
                <a:ea typeface="Arial" panose="020B0604020202020204" pitchFamily="34" charset="0"/>
              </a:rPr>
              <a:t>education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454709-784F-AA43-6119-ED61DB7F8E22}"/>
              </a:ext>
            </a:extLst>
          </p:cNvPr>
          <p:cNvSpPr/>
          <p:nvPr/>
        </p:nvSpPr>
        <p:spPr>
          <a:xfrm>
            <a:off x="6200535" y="2441048"/>
            <a:ext cx="1846851" cy="4399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b="1" dirty="0">
                <a:solidFill>
                  <a:srgbClr val="184A94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</a:p>
        </p:txBody>
      </p:sp>
      <p:pic>
        <p:nvPicPr>
          <p:cNvPr id="18" name="Picture 17" descr="Scuba divers swimming under water&#10;&#10;Description automatically generated">
            <a:extLst>
              <a:ext uri="{FF2B5EF4-FFF2-40B4-BE49-F238E27FC236}">
                <a16:creationId xmlns:a16="http://schemas.microsoft.com/office/drawing/2014/main" id="{FC56C20A-B123-33D2-645B-501F5BF459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11"/>
          <a:stretch/>
        </p:blipFill>
        <p:spPr>
          <a:xfrm>
            <a:off x="1096810" y="4512398"/>
            <a:ext cx="1242634" cy="2105896"/>
          </a:xfrm>
          <a:prstGeom prst="rect">
            <a:avLst/>
          </a:prstGeom>
          <a:ln w="57150">
            <a:solidFill>
              <a:srgbClr val="184A94"/>
            </a:solidFill>
          </a:ln>
        </p:spPr>
      </p:pic>
      <p:pic>
        <p:nvPicPr>
          <p:cNvPr id="19" name="Picture 18" descr="A person taking a picture of a person cutting meat&#10;&#10;Description automatically generated">
            <a:extLst>
              <a:ext uri="{FF2B5EF4-FFF2-40B4-BE49-F238E27FC236}">
                <a16:creationId xmlns:a16="http://schemas.microsoft.com/office/drawing/2014/main" id="{3FB9495E-E41E-28DD-298F-067716C371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3" r="55382"/>
          <a:stretch/>
        </p:blipFill>
        <p:spPr>
          <a:xfrm>
            <a:off x="2644877" y="4512398"/>
            <a:ext cx="1242634" cy="2105896"/>
          </a:xfrm>
          <a:prstGeom prst="rect">
            <a:avLst/>
          </a:prstGeom>
          <a:ln w="57150">
            <a:solidFill>
              <a:srgbClr val="184A94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D91C01C-4709-F3FE-CD20-F67205D2D604}"/>
              </a:ext>
            </a:extLst>
          </p:cNvPr>
          <p:cNvSpPr txBox="1"/>
          <p:nvPr/>
        </p:nvSpPr>
        <p:spPr>
          <a:xfrm>
            <a:off x="7868951" y="1977453"/>
            <a:ext cx="4513399" cy="35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>
              <a:lnSpc>
                <a:spcPct val="115000"/>
              </a:lnSpc>
            </a:pPr>
            <a:r>
              <a:rPr lang="en-GB" sz="1600" b="1" dirty="0">
                <a:solidFill>
                  <a:srgbClr val="184A94"/>
                </a:solidFill>
                <a:ea typeface="Arial" panose="020B0604020202020204" pitchFamily="34" charset="0"/>
              </a:rPr>
              <a:t>OTGA-SG meeting (11 to 13 June)</a:t>
            </a:r>
            <a:endParaRPr lang="en-BE" sz="1600" b="1" dirty="0">
              <a:solidFill>
                <a:srgbClr val="184A94"/>
              </a:solidFill>
              <a:effectLst/>
              <a:ea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83746E-5AF1-9AB0-7233-72B03F218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2944" y="4512398"/>
            <a:ext cx="1227096" cy="2122443"/>
          </a:xfrm>
          <a:prstGeom prst="rect">
            <a:avLst/>
          </a:prstGeom>
          <a:ln w="57150">
            <a:solidFill>
              <a:srgbClr val="184A94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B99209-C1F3-E26B-088D-7C806C79F856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786576" y="4512398"/>
            <a:ext cx="1232741" cy="2122443"/>
          </a:xfrm>
          <a:prstGeom prst="rect">
            <a:avLst/>
          </a:prstGeom>
          <a:ln w="57150">
            <a:solidFill>
              <a:srgbClr val="184A94"/>
            </a:solidFill>
          </a:ln>
        </p:spPr>
      </p:pic>
    </p:spTree>
    <p:extLst>
      <p:ext uri="{BB962C8B-B14F-4D97-AF65-F5344CB8AC3E}">
        <p14:creationId xmlns:p14="http://schemas.microsoft.com/office/powerpoint/2010/main" val="415082684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413424"/>
      </a:dk2>
      <a:lt2>
        <a:srgbClr val="E2E5E8"/>
      </a:lt2>
      <a:accent1>
        <a:srgbClr val="D19651"/>
      </a:accent1>
      <a:accent2>
        <a:srgbClr val="A9A64F"/>
      </a:accent2>
      <a:accent3>
        <a:srgbClr val="90AB63"/>
      </a:accent3>
      <a:accent4>
        <a:srgbClr val="66B253"/>
      </a:accent4>
      <a:accent5>
        <a:srgbClr val="58B46B"/>
      </a:accent5>
      <a:accent6>
        <a:srgbClr val="53B28E"/>
      </a:accent6>
      <a:hlink>
        <a:srgbClr val="6283AA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284</Words>
  <Application>Microsoft Macintosh PowerPoint</Application>
  <PresentationFormat>Widescreen</PresentationFormat>
  <Paragraphs>63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Neue Haas Grotesk Text Pro</vt:lpstr>
      <vt:lpstr>Tahoma</vt:lpstr>
      <vt:lpstr>AccentBoxVTI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IODE  2024-2025</dc:title>
  <dc:creator>Pissierssens, Peter</dc:creator>
  <cp:lastModifiedBy>Mazzuco, Ana Carolina</cp:lastModifiedBy>
  <cp:revision>110</cp:revision>
  <dcterms:created xsi:type="dcterms:W3CDTF">2024-01-04T09:44:54Z</dcterms:created>
  <dcterms:modified xsi:type="dcterms:W3CDTF">2024-02-26T12:04:48Z</dcterms:modified>
</cp:coreProperties>
</file>