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55" r:id="rId2"/>
    <p:sldMasterId id="2147483667" r:id="rId3"/>
    <p:sldMasterId id="2147483675" r:id="rId4"/>
    <p:sldMasterId id="2147483691" r:id="rId5"/>
    <p:sldMasterId id="2147483693" r:id="rId6"/>
    <p:sldMasterId id="2147483688" r:id="rId7"/>
    <p:sldMasterId id="2147483676" r:id="rId8"/>
    <p:sldMasterId id="2147483697" r:id="rId9"/>
    <p:sldMasterId id="2147483699" r:id="rId10"/>
    <p:sldMasterId id="2147483700" r:id="rId11"/>
    <p:sldMasterId id="2147483714" r:id="rId12"/>
  </p:sldMasterIdLst>
  <p:notesMasterIdLst>
    <p:notesMasterId r:id="rId16"/>
  </p:notesMasterIdLst>
  <p:handoutMasterIdLst>
    <p:handoutMasterId r:id="rId17"/>
  </p:handoutMasterIdLst>
  <p:sldIdLst>
    <p:sldId id="327" r:id="rId13"/>
    <p:sldId id="291" r:id="rId14"/>
    <p:sldId id="293"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oni, Tecla" initials="MT" lastIdx="1" clrIdx="0">
    <p:extLst>
      <p:ext uri="{19B8F6BF-5375-455C-9EA6-DF929625EA0E}">
        <p15:presenceInfo xmlns:p15="http://schemas.microsoft.com/office/powerpoint/2012/main" userId="S::t.maggioni@unesco.org::a54daaa6-5bbd-43a9-b4db-299d04c23780" providerId="AD"/>
      </p:ext>
    </p:extLst>
  </p:cmAuthor>
  <p:cmAuthor id="2" name="Lovat, Valentina" initials="LV" lastIdx="2" clrIdx="1">
    <p:extLst>
      <p:ext uri="{19B8F6BF-5375-455C-9EA6-DF929625EA0E}">
        <p15:presenceInfo xmlns:p15="http://schemas.microsoft.com/office/powerpoint/2012/main" userId="S::v.lovat@unesco.org::daf40cc6-b520-41dd-80b2-b758cb8a4c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7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63"/>
    <p:restoredTop sz="94593"/>
  </p:normalViewPr>
  <p:slideViewPr>
    <p:cSldViewPr snapToGrid="0">
      <p:cViewPr varScale="1">
        <p:scale>
          <a:sx n="117" d="100"/>
          <a:sy n="117" d="100"/>
        </p:scale>
        <p:origin x="344" y="1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3.xml"/><Relationship Id="rId10" Type="http://schemas.openxmlformats.org/officeDocument/2006/relationships/slideMaster" Target="slideMasters/slideMaster10.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98F9B-0FE2-4D43-8A85-72D33E4D75F3}" type="doc">
      <dgm:prSet loTypeId="urn:microsoft.com/office/officeart/2005/8/layout/process1" loCatId="process" qsTypeId="urn:microsoft.com/office/officeart/2005/8/quickstyle/simple1" qsCatId="simple" csTypeId="urn:microsoft.com/office/officeart/2005/8/colors/accent1_2" csCatId="accent1" phldr="1"/>
      <dgm:spPr/>
    </dgm:pt>
    <dgm:pt modelId="{2F55811C-23A2-3349-8BAB-D60683F7082B}">
      <dgm:prSet phldrT="[Text]"/>
      <dgm:spPr/>
      <dgm:t>
        <a:bodyPr/>
        <a:lstStyle/>
        <a:p>
          <a:r>
            <a:rPr lang="en-GB" dirty="0">
              <a:solidFill>
                <a:schemeClr val="tx1"/>
              </a:solidFill>
              <a:highlight>
                <a:srgbClr val="FFFF00"/>
              </a:highlight>
            </a:rPr>
            <a:t>2015</a:t>
          </a:r>
          <a:br>
            <a:rPr lang="en-GB" dirty="0">
              <a:solidFill>
                <a:schemeClr val="tx1"/>
              </a:solidFill>
            </a:rPr>
          </a:br>
          <a:r>
            <a:rPr lang="en-GB" dirty="0">
              <a:solidFill>
                <a:schemeClr val="tx1"/>
              </a:solidFill>
            </a:rPr>
            <a:t>IOC-28: adoption CD strategy 2015-2021</a:t>
          </a:r>
        </a:p>
      </dgm:t>
    </dgm:pt>
    <dgm:pt modelId="{C3A7B815-F68B-1243-8ABB-F50BD7A93FBB}" type="parTrans" cxnId="{56A96B79-099F-C24D-A1B7-51AEA6B01B0F}">
      <dgm:prSet/>
      <dgm:spPr/>
      <dgm:t>
        <a:bodyPr/>
        <a:lstStyle/>
        <a:p>
          <a:endParaRPr lang="en-GB"/>
        </a:p>
      </dgm:t>
    </dgm:pt>
    <dgm:pt modelId="{5CEB2739-FD42-AB42-A0AB-96AC43488013}" type="sibTrans" cxnId="{56A96B79-099F-C24D-A1B7-51AEA6B01B0F}">
      <dgm:prSet/>
      <dgm:spPr/>
      <dgm:t>
        <a:bodyPr/>
        <a:lstStyle/>
        <a:p>
          <a:endParaRPr lang="en-GB"/>
        </a:p>
      </dgm:t>
    </dgm:pt>
    <dgm:pt modelId="{9852B8E5-6146-5C43-8BEF-74778CB199E9}">
      <dgm:prSet phldrT="[Text]"/>
      <dgm:spPr/>
      <dgm:t>
        <a:bodyPr/>
        <a:lstStyle/>
        <a:p>
          <a:r>
            <a:rPr lang="en-GB" dirty="0">
              <a:solidFill>
                <a:schemeClr val="tx1"/>
              </a:solidFill>
              <a:highlight>
                <a:srgbClr val="FFFF00"/>
              </a:highlight>
            </a:rPr>
            <a:t>2017</a:t>
          </a:r>
          <a:br>
            <a:rPr lang="en-GB" dirty="0">
              <a:solidFill>
                <a:schemeClr val="tx1"/>
              </a:solidFill>
            </a:rPr>
          </a:br>
          <a:r>
            <a:rPr lang="en-GB" dirty="0">
              <a:solidFill>
                <a:schemeClr val="tx1"/>
              </a:solidFill>
            </a:rPr>
            <a:t>IOC-29: establishment GE-CD</a:t>
          </a:r>
          <a:br>
            <a:rPr lang="en-GB" dirty="0">
              <a:solidFill>
                <a:schemeClr val="tx1"/>
              </a:solidFill>
            </a:rPr>
          </a:br>
          <a:endParaRPr lang="en-GB" dirty="0">
            <a:solidFill>
              <a:schemeClr val="tx1"/>
            </a:solidFill>
          </a:endParaRPr>
        </a:p>
      </dgm:t>
    </dgm:pt>
    <dgm:pt modelId="{E9FF281C-4136-BF40-8C93-7F84F59B1FC6}" type="parTrans" cxnId="{B3EFCFBB-F082-C24D-AD3E-29864374E44E}">
      <dgm:prSet/>
      <dgm:spPr/>
      <dgm:t>
        <a:bodyPr/>
        <a:lstStyle/>
        <a:p>
          <a:endParaRPr lang="en-GB"/>
        </a:p>
      </dgm:t>
    </dgm:pt>
    <dgm:pt modelId="{EEB708B7-2C7B-344C-8A9D-F31362624CB8}" type="sibTrans" cxnId="{B3EFCFBB-F082-C24D-AD3E-29864374E44E}">
      <dgm:prSet/>
      <dgm:spPr/>
      <dgm:t>
        <a:bodyPr/>
        <a:lstStyle/>
        <a:p>
          <a:endParaRPr lang="en-GB"/>
        </a:p>
      </dgm:t>
    </dgm:pt>
    <dgm:pt modelId="{ED26A288-B3EA-4F4B-8EA5-3758684ECBFB}">
      <dgm:prSet phldrT="[Text]"/>
      <dgm:spPr/>
      <dgm:t>
        <a:bodyPr/>
        <a:lstStyle/>
        <a:p>
          <a:r>
            <a:rPr lang="en-GB" dirty="0">
              <a:solidFill>
                <a:schemeClr val="tx1"/>
              </a:solidFill>
              <a:highlight>
                <a:srgbClr val="FFFF00"/>
              </a:highlight>
            </a:rPr>
            <a:t>2021</a:t>
          </a:r>
          <a:r>
            <a:rPr lang="en-GB" dirty="0"/>
            <a:t> </a:t>
          </a:r>
          <a:br>
            <a:rPr lang="en-GB" dirty="0"/>
          </a:br>
          <a:r>
            <a:rPr lang="en-GB" dirty="0">
              <a:solidFill>
                <a:schemeClr val="tx1"/>
              </a:solidFill>
            </a:rPr>
            <a:t>IOC-31: instructions to prepare new strategy</a:t>
          </a:r>
        </a:p>
      </dgm:t>
    </dgm:pt>
    <dgm:pt modelId="{0C374E03-0C99-B34A-94BB-4BF0C31A39FA}" type="parTrans" cxnId="{5B0BA3DA-BC29-7D47-8AE0-FCB1A0E3DFB5}">
      <dgm:prSet/>
      <dgm:spPr/>
      <dgm:t>
        <a:bodyPr/>
        <a:lstStyle/>
        <a:p>
          <a:endParaRPr lang="en-GB"/>
        </a:p>
      </dgm:t>
    </dgm:pt>
    <dgm:pt modelId="{2D2D382C-DD60-254E-B7E5-8A1332D5F532}" type="sibTrans" cxnId="{5B0BA3DA-BC29-7D47-8AE0-FCB1A0E3DFB5}">
      <dgm:prSet/>
      <dgm:spPr/>
      <dgm:t>
        <a:bodyPr/>
        <a:lstStyle/>
        <a:p>
          <a:endParaRPr lang="en-GB"/>
        </a:p>
      </dgm:t>
    </dgm:pt>
    <dgm:pt modelId="{6449F8BD-C51B-6549-A2D2-2C8080B645DB}">
      <dgm:prSet/>
      <dgm:spPr/>
      <dgm:t>
        <a:bodyPr/>
        <a:lstStyle/>
        <a:p>
          <a:r>
            <a:rPr lang="en-GB" dirty="0">
              <a:solidFill>
                <a:schemeClr val="tx1"/>
              </a:solidFill>
              <a:highlight>
                <a:srgbClr val="FFFF00"/>
              </a:highlight>
            </a:rPr>
            <a:t>2023</a:t>
          </a:r>
          <a:r>
            <a:rPr lang="en-GB" dirty="0">
              <a:solidFill>
                <a:schemeClr val="tx1"/>
              </a:solidFill>
            </a:rPr>
            <a:t> </a:t>
          </a:r>
          <a:br>
            <a:rPr lang="en-GB" dirty="0">
              <a:solidFill>
                <a:schemeClr val="tx1"/>
              </a:solidFill>
            </a:rPr>
          </a:br>
          <a:r>
            <a:rPr lang="en-GB" dirty="0">
              <a:solidFill>
                <a:schemeClr val="tx1"/>
              </a:solidFill>
            </a:rPr>
            <a:t>IOC-32:</a:t>
          </a:r>
          <a:br>
            <a:rPr lang="en-GB" dirty="0">
              <a:solidFill>
                <a:schemeClr val="tx1"/>
              </a:solidFill>
            </a:rPr>
          </a:br>
          <a:r>
            <a:rPr lang="en-GB" dirty="0">
              <a:solidFill>
                <a:schemeClr val="tx1"/>
              </a:solidFill>
            </a:rPr>
            <a:t>submission new strategy to Assembly</a:t>
          </a:r>
          <a:br>
            <a:rPr lang="en-GB" dirty="0">
              <a:solidFill>
                <a:schemeClr val="tx1"/>
              </a:solidFill>
            </a:rPr>
          </a:br>
          <a:r>
            <a:rPr lang="en-GB" dirty="0">
              <a:solidFill>
                <a:schemeClr val="tx1"/>
              </a:solidFill>
            </a:rPr>
            <a:t>(2023-2030)</a:t>
          </a:r>
        </a:p>
      </dgm:t>
    </dgm:pt>
    <dgm:pt modelId="{6594ECDF-E1A5-5344-B846-BB4308ABAFAA}" type="parTrans" cxnId="{E9B24D9E-600D-7849-A728-9395F840EE12}">
      <dgm:prSet/>
      <dgm:spPr/>
      <dgm:t>
        <a:bodyPr/>
        <a:lstStyle/>
        <a:p>
          <a:endParaRPr lang="en-GB"/>
        </a:p>
      </dgm:t>
    </dgm:pt>
    <dgm:pt modelId="{A041E2D0-C425-B64B-A142-F753349BEB63}" type="sibTrans" cxnId="{E9B24D9E-600D-7849-A728-9395F840EE12}">
      <dgm:prSet/>
      <dgm:spPr/>
      <dgm:t>
        <a:bodyPr/>
        <a:lstStyle/>
        <a:p>
          <a:endParaRPr lang="en-GB"/>
        </a:p>
      </dgm:t>
    </dgm:pt>
    <dgm:pt modelId="{B00B34EB-544D-8945-B4B8-9E5301EE693C}">
      <dgm:prSet/>
      <dgm:spPr/>
      <dgm:t>
        <a:bodyPr/>
        <a:lstStyle/>
        <a:p>
          <a:r>
            <a:rPr lang="en-GB" dirty="0">
              <a:solidFill>
                <a:schemeClr val="tx1"/>
              </a:solidFill>
              <a:highlight>
                <a:srgbClr val="FFFF00"/>
              </a:highlight>
            </a:rPr>
            <a:t>2024</a:t>
          </a:r>
          <a:br>
            <a:rPr lang="en-GB" dirty="0">
              <a:solidFill>
                <a:schemeClr val="tx1"/>
              </a:solidFill>
            </a:rPr>
          </a:br>
          <a:r>
            <a:rPr lang="en-GB" dirty="0">
              <a:solidFill>
                <a:schemeClr val="tx1"/>
              </a:solidFill>
            </a:rPr>
            <a:t>EC-57</a:t>
          </a:r>
          <a:br>
            <a:rPr lang="en-GB" dirty="0">
              <a:solidFill>
                <a:schemeClr val="tx1"/>
              </a:solidFill>
            </a:rPr>
          </a:br>
          <a:r>
            <a:rPr lang="en-GB" dirty="0">
              <a:solidFill>
                <a:schemeClr val="tx1"/>
              </a:solidFill>
            </a:rPr>
            <a:t>reconstitution GE-CD with new </a:t>
          </a:r>
          <a:r>
            <a:rPr lang="en-GB" dirty="0" err="1">
              <a:solidFill>
                <a:schemeClr val="tx1"/>
              </a:solidFill>
            </a:rPr>
            <a:t>ToRs</a:t>
          </a:r>
          <a:endParaRPr lang="en-GB" dirty="0">
            <a:solidFill>
              <a:schemeClr val="tx1"/>
            </a:solidFill>
          </a:endParaRPr>
        </a:p>
      </dgm:t>
    </dgm:pt>
    <dgm:pt modelId="{FA662DF9-24EB-2B4C-9C4A-98B311423E04}" type="parTrans" cxnId="{1ACDAC81-FE62-D242-9B57-7FB6CC77568D}">
      <dgm:prSet/>
      <dgm:spPr/>
      <dgm:t>
        <a:bodyPr/>
        <a:lstStyle/>
        <a:p>
          <a:endParaRPr lang="en-GB"/>
        </a:p>
      </dgm:t>
    </dgm:pt>
    <dgm:pt modelId="{A3309D7F-FAB2-7C4F-9DD8-E38F16781961}" type="sibTrans" cxnId="{1ACDAC81-FE62-D242-9B57-7FB6CC77568D}">
      <dgm:prSet/>
      <dgm:spPr/>
      <dgm:t>
        <a:bodyPr/>
        <a:lstStyle/>
        <a:p>
          <a:endParaRPr lang="en-GB"/>
        </a:p>
      </dgm:t>
    </dgm:pt>
    <dgm:pt modelId="{A4B30437-3662-324B-B755-B89C225EE469}" type="pres">
      <dgm:prSet presAssocID="{87698F9B-0FE2-4D43-8A85-72D33E4D75F3}" presName="Name0" presStyleCnt="0">
        <dgm:presLayoutVars>
          <dgm:dir/>
          <dgm:resizeHandles val="exact"/>
        </dgm:presLayoutVars>
      </dgm:prSet>
      <dgm:spPr/>
    </dgm:pt>
    <dgm:pt modelId="{6B7AB2C2-3F48-934C-9F73-C6EEC30D0E39}" type="pres">
      <dgm:prSet presAssocID="{2F55811C-23A2-3349-8BAB-D60683F7082B}" presName="node" presStyleLbl="node1" presStyleIdx="0" presStyleCnt="5">
        <dgm:presLayoutVars>
          <dgm:bulletEnabled val="1"/>
        </dgm:presLayoutVars>
      </dgm:prSet>
      <dgm:spPr/>
    </dgm:pt>
    <dgm:pt modelId="{F9302B13-2D65-2045-9C98-B984B583C46C}" type="pres">
      <dgm:prSet presAssocID="{5CEB2739-FD42-AB42-A0AB-96AC43488013}" presName="sibTrans" presStyleLbl="sibTrans2D1" presStyleIdx="0" presStyleCnt="4"/>
      <dgm:spPr/>
    </dgm:pt>
    <dgm:pt modelId="{EA8002B8-B436-3146-8DBB-FA9E254C5E7D}" type="pres">
      <dgm:prSet presAssocID="{5CEB2739-FD42-AB42-A0AB-96AC43488013}" presName="connectorText" presStyleLbl="sibTrans2D1" presStyleIdx="0" presStyleCnt="4"/>
      <dgm:spPr/>
    </dgm:pt>
    <dgm:pt modelId="{5201CA8F-C62F-4643-830E-87CE6FCA3892}" type="pres">
      <dgm:prSet presAssocID="{9852B8E5-6146-5C43-8BEF-74778CB199E9}" presName="node" presStyleLbl="node1" presStyleIdx="1" presStyleCnt="5">
        <dgm:presLayoutVars>
          <dgm:bulletEnabled val="1"/>
        </dgm:presLayoutVars>
      </dgm:prSet>
      <dgm:spPr/>
    </dgm:pt>
    <dgm:pt modelId="{7D2FAA2A-4ED4-3044-AFD7-7EDB60CC8710}" type="pres">
      <dgm:prSet presAssocID="{EEB708B7-2C7B-344C-8A9D-F31362624CB8}" presName="sibTrans" presStyleLbl="sibTrans2D1" presStyleIdx="1" presStyleCnt="4"/>
      <dgm:spPr/>
    </dgm:pt>
    <dgm:pt modelId="{94DA8A91-8C2B-A843-A449-4AC3D086D64C}" type="pres">
      <dgm:prSet presAssocID="{EEB708B7-2C7B-344C-8A9D-F31362624CB8}" presName="connectorText" presStyleLbl="sibTrans2D1" presStyleIdx="1" presStyleCnt="4"/>
      <dgm:spPr/>
    </dgm:pt>
    <dgm:pt modelId="{AAB16691-6939-6B49-BA0A-7B9DF363773D}" type="pres">
      <dgm:prSet presAssocID="{ED26A288-B3EA-4F4B-8EA5-3758684ECBFB}" presName="node" presStyleLbl="node1" presStyleIdx="2" presStyleCnt="5">
        <dgm:presLayoutVars>
          <dgm:bulletEnabled val="1"/>
        </dgm:presLayoutVars>
      </dgm:prSet>
      <dgm:spPr/>
    </dgm:pt>
    <dgm:pt modelId="{CEB45694-53D8-7041-B12A-E4565C59C1F7}" type="pres">
      <dgm:prSet presAssocID="{2D2D382C-DD60-254E-B7E5-8A1332D5F532}" presName="sibTrans" presStyleLbl="sibTrans2D1" presStyleIdx="2" presStyleCnt="4"/>
      <dgm:spPr/>
    </dgm:pt>
    <dgm:pt modelId="{41B1D7C7-AE90-1F46-B1ED-4234D72F9DB1}" type="pres">
      <dgm:prSet presAssocID="{2D2D382C-DD60-254E-B7E5-8A1332D5F532}" presName="connectorText" presStyleLbl="sibTrans2D1" presStyleIdx="2" presStyleCnt="4"/>
      <dgm:spPr/>
    </dgm:pt>
    <dgm:pt modelId="{7D0A57AE-DF01-6642-AD4E-EFC4F44F1DB1}" type="pres">
      <dgm:prSet presAssocID="{6449F8BD-C51B-6549-A2D2-2C8080B645DB}" presName="node" presStyleLbl="node1" presStyleIdx="3" presStyleCnt="5">
        <dgm:presLayoutVars>
          <dgm:bulletEnabled val="1"/>
        </dgm:presLayoutVars>
      </dgm:prSet>
      <dgm:spPr/>
    </dgm:pt>
    <dgm:pt modelId="{578744F0-6F1F-024F-887E-CC5A819FA513}" type="pres">
      <dgm:prSet presAssocID="{A041E2D0-C425-B64B-A142-F753349BEB63}" presName="sibTrans" presStyleLbl="sibTrans2D1" presStyleIdx="3" presStyleCnt="4"/>
      <dgm:spPr/>
    </dgm:pt>
    <dgm:pt modelId="{CB5D9AA3-1C8B-3742-86E3-8302872AEAD4}" type="pres">
      <dgm:prSet presAssocID="{A041E2D0-C425-B64B-A142-F753349BEB63}" presName="connectorText" presStyleLbl="sibTrans2D1" presStyleIdx="3" presStyleCnt="4"/>
      <dgm:spPr/>
    </dgm:pt>
    <dgm:pt modelId="{DD524F87-270A-4E44-90BA-BE337747B2D2}" type="pres">
      <dgm:prSet presAssocID="{B00B34EB-544D-8945-B4B8-9E5301EE693C}" presName="node" presStyleLbl="node1" presStyleIdx="4" presStyleCnt="5">
        <dgm:presLayoutVars>
          <dgm:bulletEnabled val="1"/>
        </dgm:presLayoutVars>
      </dgm:prSet>
      <dgm:spPr/>
    </dgm:pt>
  </dgm:ptLst>
  <dgm:cxnLst>
    <dgm:cxn modelId="{4455170D-9834-A849-8A6F-F47C35C90925}" type="presOf" srcId="{2D2D382C-DD60-254E-B7E5-8A1332D5F532}" destId="{CEB45694-53D8-7041-B12A-E4565C59C1F7}" srcOrd="0" destOrd="0" presId="urn:microsoft.com/office/officeart/2005/8/layout/process1"/>
    <dgm:cxn modelId="{056B9F1A-A238-2847-B2A5-C0312F0D2AE0}" type="presOf" srcId="{2D2D382C-DD60-254E-B7E5-8A1332D5F532}" destId="{41B1D7C7-AE90-1F46-B1ED-4234D72F9DB1}" srcOrd="1" destOrd="0" presId="urn:microsoft.com/office/officeart/2005/8/layout/process1"/>
    <dgm:cxn modelId="{C1BEC322-B561-8240-8543-961BB7BAAD19}" type="presOf" srcId="{9852B8E5-6146-5C43-8BEF-74778CB199E9}" destId="{5201CA8F-C62F-4643-830E-87CE6FCA3892}" srcOrd="0" destOrd="0" presId="urn:microsoft.com/office/officeart/2005/8/layout/process1"/>
    <dgm:cxn modelId="{A11ECA33-119F-1D4A-BC81-600B0735AAB4}" type="presOf" srcId="{2F55811C-23A2-3349-8BAB-D60683F7082B}" destId="{6B7AB2C2-3F48-934C-9F73-C6EEC30D0E39}" srcOrd="0" destOrd="0" presId="urn:microsoft.com/office/officeart/2005/8/layout/process1"/>
    <dgm:cxn modelId="{9F950942-6E2F-1F4B-97B1-87D7E8457845}" type="presOf" srcId="{A041E2D0-C425-B64B-A142-F753349BEB63}" destId="{578744F0-6F1F-024F-887E-CC5A819FA513}" srcOrd="0" destOrd="0" presId="urn:microsoft.com/office/officeart/2005/8/layout/process1"/>
    <dgm:cxn modelId="{251DE34C-A24E-E04A-BD2E-53DACA862ED3}" type="presOf" srcId="{5CEB2739-FD42-AB42-A0AB-96AC43488013}" destId="{F9302B13-2D65-2045-9C98-B984B583C46C}" srcOrd="0" destOrd="0" presId="urn:microsoft.com/office/officeart/2005/8/layout/process1"/>
    <dgm:cxn modelId="{E0743D5B-1965-AC45-8514-37AA378CFC7E}" type="presOf" srcId="{EEB708B7-2C7B-344C-8A9D-F31362624CB8}" destId="{7D2FAA2A-4ED4-3044-AFD7-7EDB60CC8710}" srcOrd="0" destOrd="0" presId="urn:microsoft.com/office/officeart/2005/8/layout/process1"/>
    <dgm:cxn modelId="{32E98469-E16C-804F-8D01-C243C672257F}" type="presOf" srcId="{87698F9B-0FE2-4D43-8A85-72D33E4D75F3}" destId="{A4B30437-3662-324B-B755-B89C225EE469}" srcOrd="0" destOrd="0" presId="urn:microsoft.com/office/officeart/2005/8/layout/process1"/>
    <dgm:cxn modelId="{FC46E677-C28C-4949-B794-62EA2FCA9736}" type="presOf" srcId="{B00B34EB-544D-8945-B4B8-9E5301EE693C}" destId="{DD524F87-270A-4E44-90BA-BE337747B2D2}" srcOrd="0" destOrd="0" presId="urn:microsoft.com/office/officeart/2005/8/layout/process1"/>
    <dgm:cxn modelId="{56A96B79-099F-C24D-A1B7-51AEA6B01B0F}" srcId="{87698F9B-0FE2-4D43-8A85-72D33E4D75F3}" destId="{2F55811C-23A2-3349-8BAB-D60683F7082B}" srcOrd="0" destOrd="0" parTransId="{C3A7B815-F68B-1243-8ABB-F50BD7A93FBB}" sibTransId="{5CEB2739-FD42-AB42-A0AB-96AC43488013}"/>
    <dgm:cxn modelId="{1ACDAC81-FE62-D242-9B57-7FB6CC77568D}" srcId="{87698F9B-0FE2-4D43-8A85-72D33E4D75F3}" destId="{B00B34EB-544D-8945-B4B8-9E5301EE693C}" srcOrd="4" destOrd="0" parTransId="{FA662DF9-24EB-2B4C-9C4A-98B311423E04}" sibTransId="{A3309D7F-FAB2-7C4F-9DD8-E38F16781961}"/>
    <dgm:cxn modelId="{D7B6D28F-1E6B-764E-BB36-40FE804BF27E}" type="presOf" srcId="{6449F8BD-C51B-6549-A2D2-2C8080B645DB}" destId="{7D0A57AE-DF01-6642-AD4E-EFC4F44F1DB1}" srcOrd="0" destOrd="0" presId="urn:microsoft.com/office/officeart/2005/8/layout/process1"/>
    <dgm:cxn modelId="{E9B24D9E-600D-7849-A728-9395F840EE12}" srcId="{87698F9B-0FE2-4D43-8A85-72D33E4D75F3}" destId="{6449F8BD-C51B-6549-A2D2-2C8080B645DB}" srcOrd="3" destOrd="0" parTransId="{6594ECDF-E1A5-5344-B846-BB4308ABAFAA}" sibTransId="{A041E2D0-C425-B64B-A142-F753349BEB63}"/>
    <dgm:cxn modelId="{B3EFCFBB-F082-C24D-AD3E-29864374E44E}" srcId="{87698F9B-0FE2-4D43-8A85-72D33E4D75F3}" destId="{9852B8E5-6146-5C43-8BEF-74778CB199E9}" srcOrd="1" destOrd="0" parTransId="{E9FF281C-4136-BF40-8C93-7F84F59B1FC6}" sibTransId="{EEB708B7-2C7B-344C-8A9D-F31362624CB8}"/>
    <dgm:cxn modelId="{AF3DFFC0-CBF7-0443-8C3F-A1D424314D10}" type="presOf" srcId="{EEB708B7-2C7B-344C-8A9D-F31362624CB8}" destId="{94DA8A91-8C2B-A843-A449-4AC3D086D64C}" srcOrd="1" destOrd="0" presId="urn:microsoft.com/office/officeart/2005/8/layout/process1"/>
    <dgm:cxn modelId="{5B0BA3DA-BC29-7D47-8AE0-FCB1A0E3DFB5}" srcId="{87698F9B-0FE2-4D43-8A85-72D33E4D75F3}" destId="{ED26A288-B3EA-4F4B-8EA5-3758684ECBFB}" srcOrd="2" destOrd="0" parTransId="{0C374E03-0C99-B34A-94BB-4BF0C31A39FA}" sibTransId="{2D2D382C-DD60-254E-B7E5-8A1332D5F532}"/>
    <dgm:cxn modelId="{FDE311F9-782D-E946-BCE4-72CA5B5FFFF4}" type="presOf" srcId="{ED26A288-B3EA-4F4B-8EA5-3758684ECBFB}" destId="{AAB16691-6939-6B49-BA0A-7B9DF363773D}" srcOrd="0" destOrd="0" presId="urn:microsoft.com/office/officeart/2005/8/layout/process1"/>
    <dgm:cxn modelId="{C81431FC-DC5D-4C41-B6C8-5555468AF299}" type="presOf" srcId="{A041E2D0-C425-B64B-A142-F753349BEB63}" destId="{CB5D9AA3-1C8B-3742-86E3-8302872AEAD4}" srcOrd="1" destOrd="0" presId="urn:microsoft.com/office/officeart/2005/8/layout/process1"/>
    <dgm:cxn modelId="{F89599FE-D736-9C4B-A1A8-5DEE0A767038}" type="presOf" srcId="{5CEB2739-FD42-AB42-A0AB-96AC43488013}" destId="{EA8002B8-B436-3146-8DBB-FA9E254C5E7D}" srcOrd="1" destOrd="0" presId="urn:microsoft.com/office/officeart/2005/8/layout/process1"/>
    <dgm:cxn modelId="{69258D19-89A3-B84B-8A88-059CCD5E5A80}" type="presParOf" srcId="{A4B30437-3662-324B-B755-B89C225EE469}" destId="{6B7AB2C2-3F48-934C-9F73-C6EEC30D0E39}" srcOrd="0" destOrd="0" presId="urn:microsoft.com/office/officeart/2005/8/layout/process1"/>
    <dgm:cxn modelId="{DEEAB0F2-A686-1A42-8FEF-66B7487B7638}" type="presParOf" srcId="{A4B30437-3662-324B-B755-B89C225EE469}" destId="{F9302B13-2D65-2045-9C98-B984B583C46C}" srcOrd="1" destOrd="0" presId="urn:microsoft.com/office/officeart/2005/8/layout/process1"/>
    <dgm:cxn modelId="{BD855323-F7B9-994A-A9EB-7213953C5896}" type="presParOf" srcId="{F9302B13-2D65-2045-9C98-B984B583C46C}" destId="{EA8002B8-B436-3146-8DBB-FA9E254C5E7D}" srcOrd="0" destOrd="0" presId="urn:microsoft.com/office/officeart/2005/8/layout/process1"/>
    <dgm:cxn modelId="{2FED7A99-2B81-7D49-80D7-45DC1AC51BB0}" type="presParOf" srcId="{A4B30437-3662-324B-B755-B89C225EE469}" destId="{5201CA8F-C62F-4643-830E-87CE6FCA3892}" srcOrd="2" destOrd="0" presId="urn:microsoft.com/office/officeart/2005/8/layout/process1"/>
    <dgm:cxn modelId="{175D18F2-18E4-B040-9849-AFFBE8B136D7}" type="presParOf" srcId="{A4B30437-3662-324B-B755-B89C225EE469}" destId="{7D2FAA2A-4ED4-3044-AFD7-7EDB60CC8710}" srcOrd="3" destOrd="0" presId="urn:microsoft.com/office/officeart/2005/8/layout/process1"/>
    <dgm:cxn modelId="{588C8D83-F706-954F-AC20-614ED234D694}" type="presParOf" srcId="{7D2FAA2A-4ED4-3044-AFD7-7EDB60CC8710}" destId="{94DA8A91-8C2B-A843-A449-4AC3D086D64C}" srcOrd="0" destOrd="0" presId="urn:microsoft.com/office/officeart/2005/8/layout/process1"/>
    <dgm:cxn modelId="{6F8CD604-EC38-E045-A861-4030188E01BA}" type="presParOf" srcId="{A4B30437-3662-324B-B755-B89C225EE469}" destId="{AAB16691-6939-6B49-BA0A-7B9DF363773D}" srcOrd="4" destOrd="0" presId="urn:microsoft.com/office/officeart/2005/8/layout/process1"/>
    <dgm:cxn modelId="{66804A54-740F-AE4E-A4A3-1D588EC1287A}" type="presParOf" srcId="{A4B30437-3662-324B-B755-B89C225EE469}" destId="{CEB45694-53D8-7041-B12A-E4565C59C1F7}" srcOrd="5" destOrd="0" presId="urn:microsoft.com/office/officeart/2005/8/layout/process1"/>
    <dgm:cxn modelId="{4C3F7EBE-8D34-7749-93C9-63FB434C346E}" type="presParOf" srcId="{CEB45694-53D8-7041-B12A-E4565C59C1F7}" destId="{41B1D7C7-AE90-1F46-B1ED-4234D72F9DB1}" srcOrd="0" destOrd="0" presId="urn:microsoft.com/office/officeart/2005/8/layout/process1"/>
    <dgm:cxn modelId="{A03CF953-5AD5-1C4B-A944-D235190DC65F}" type="presParOf" srcId="{A4B30437-3662-324B-B755-B89C225EE469}" destId="{7D0A57AE-DF01-6642-AD4E-EFC4F44F1DB1}" srcOrd="6" destOrd="0" presId="urn:microsoft.com/office/officeart/2005/8/layout/process1"/>
    <dgm:cxn modelId="{A24A98AD-D717-184C-BF87-87109FE294EA}" type="presParOf" srcId="{A4B30437-3662-324B-B755-B89C225EE469}" destId="{578744F0-6F1F-024F-887E-CC5A819FA513}" srcOrd="7" destOrd="0" presId="urn:microsoft.com/office/officeart/2005/8/layout/process1"/>
    <dgm:cxn modelId="{8756DE95-8FA3-3040-96F3-B55F54189E19}" type="presParOf" srcId="{578744F0-6F1F-024F-887E-CC5A819FA513}" destId="{CB5D9AA3-1C8B-3742-86E3-8302872AEAD4}" srcOrd="0" destOrd="0" presId="urn:microsoft.com/office/officeart/2005/8/layout/process1"/>
    <dgm:cxn modelId="{DC150280-02F9-4149-8264-A759AB85EEDE}" type="presParOf" srcId="{A4B30437-3662-324B-B755-B89C225EE469}" destId="{DD524F87-270A-4E44-90BA-BE337747B2D2}"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AB2C2-3F48-934C-9F73-C6EEC30D0E39}">
      <dsp:nvSpPr>
        <dsp:cNvPr id="0" name=""/>
        <dsp:cNvSpPr/>
      </dsp:nvSpPr>
      <dsp:spPr>
        <a:xfrm>
          <a:off x="3968" y="498174"/>
          <a:ext cx="1230312" cy="1250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highlight>
                <a:srgbClr val="FFFF00"/>
              </a:highlight>
            </a:rPr>
            <a:t>2015</a:t>
          </a:r>
          <a:br>
            <a:rPr lang="en-GB" sz="1300" kern="1200" dirty="0">
              <a:solidFill>
                <a:schemeClr val="tx1"/>
              </a:solidFill>
            </a:rPr>
          </a:br>
          <a:r>
            <a:rPr lang="en-GB" sz="1300" kern="1200" dirty="0">
              <a:solidFill>
                <a:schemeClr val="tx1"/>
              </a:solidFill>
            </a:rPr>
            <a:t>IOC-28: adoption CD strategy 2015-2021</a:t>
          </a:r>
        </a:p>
      </dsp:txBody>
      <dsp:txXfrm>
        <a:off x="40003" y="534209"/>
        <a:ext cx="1158242" cy="1178667"/>
      </dsp:txXfrm>
    </dsp:sp>
    <dsp:sp modelId="{F9302B13-2D65-2045-9C98-B984B583C46C}">
      <dsp:nvSpPr>
        <dsp:cNvPr id="0" name=""/>
        <dsp:cNvSpPr/>
      </dsp:nvSpPr>
      <dsp:spPr>
        <a:xfrm>
          <a:off x="1357312" y="970984"/>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357312" y="1032007"/>
        <a:ext cx="182578" cy="183071"/>
      </dsp:txXfrm>
    </dsp:sp>
    <dsp:sp modelId="{5201CA8F-C62F-4643-830E-87CE6FCA3892}">
      <dsp:nvSpPr>
        <dsp:cNvPr id="0" name=""/>
        <dsp:cNvSpPr/>
      </dsp:nvSpPr>
      <dsp:spPr>
        <a:xfrm>
          <a:off x="1726406" y="498174"/>
          <a:ext cx="1230312" cy="1250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highlight>
                <a:srgbClr val="FFFF00"/>
              </a:highlight>
            </a:rPr>
            <a:t>2017</a:t>
          </a:r>
          <a:br>
            <a:rPr lang="en-GB" sz="1300" kern="1200" dirty="0">
              <a:solidFill>
                <a:schemeClr val="tx1"/>
              </a:solidFill>
            </a:rPr>
          </a:br>
          <a:r>
            <a:rPr lang="en-GB" sz="1300" kern="1200" dirty="0">
              <a:solidFill>
                <a:schemeClr val="tx1"/>
              </a:solidFill>
            </a:rPr>
            <a:t>IOC-29: establishment GE-CD</a:t>
          </a:r>
          <a:br>
            <a:rPr lang="en-GB" sz="1300" kern="1200" dirty="0">
              <a:solidFill>
                <a:schemeClr val="tx1"/>
              </a:solidFill>
            </a:rPr>
          </a:br>
          <a:endParaRPr lang="en-GB" sz="1300" kern="1200" dirty="0">
            <a:solidFill>
              <a:schemeClr val="tx1"/>
            </a:solidFill>
          </a:endParaRPr>
        </a:p>
      </dsp:txBody>
      <dsp:txXfrm>
        <a:off x="1762441" y="534209"/>
        <a:ext cx="1158242" cy="1178667"/>
      </dsp:txXfrm>
    </dsp:sp>
    <dsp:sp modelId="{7D2FAA2A-4ED4-3044-AFD7-7EDB60CC8710}">
      <dsp:nvSpPr>
        <dsp:cNvPr id="0" name=""/>
        <dsp:cNvSpPr/>
      </dsp:nvSpPr>
      <dsp:spPr>
        <a:xfrm>
          <a:off x="3079750" y="970984"/>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079750" y="1032007"/>
        <a:ext cx="182578" cy="183071"/>
      </dsp:txXfrm>
    </dsp:sp>
    <dsp:sp modelId="{AAB16691-6939-6B49-BA0A-7B9DF363773D}">
      <dsp:nvSpPr>
        <dsp:cNvPr id="0" name=""/>
        <dsp:cNvSpPr/>
      </dsp:nvSpPr>
      <dsp:spPr>
        <a:xfrm>
          <a:off x="3448843" y="498174"/>
          <a:ext cx="1230312" cy="1250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highlight>
                <a:srgbClr val="FFFF00"/>
              </a:highlight>
            </a:rPr>
            <a:t>2021</a:t>
          </a:r>
          <a:r>
            <a:rPr lang="en-GB" sz="1300" kern="1200" dirty="0"/>
            <a:t> </a:t>
          </a:r>
          <a:br>
            <a:rPr lang="en-GB" sz="1300" kern="1200" dirty="0"/>
          </a:br>
          <a:r>
            <a:rPr lang="en-GB" sz="1300" kern="1200" dirty="0">
              <a:solidFill>
                <a:schemeClr val="tx1"/>
              </a:solidFill>
            </a:rPr>
            <a:t>IOC-31: instructions to prepare new strategy</a:t>
          </a:r>
        </a:p>
      </dsp:txBody>
      <dsp:txXfrm>
        <a:off x="3484878" y="534209"/>
        <a:ext cx="1158242" cy="1178667"/>
      </dsp:txXfrm>
    </dsp:sp>
    <dsp:sp modelId="{CEB45694-53D8-7041-B12A-E4565C59C1F7}">
      <dsp:nvSpPr>
        <dsp:cNvPr id="0" name=""/>
        <dsp:cNvSpPr/>
      </dsp:nvSpPr>
      <dsp:spPr>
        <a:xfrm>
          <a:off x="4802187" y="970984"/>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802187" y="1032007"/>
        <a:ext cx="182578" cy="183071"/>
      </dsp:txXfrm>
    </dsp:sp>
    <dsp:sp modelId="{7D0A57AE-DF01-6642-AD4E-EFC4F44F1DB1}">
      <dsp:nvSpPr>
        <dsp:cNvPr id="0" name=""/>
        <dsp:cNvSpPr/>
      </dsp:nvSpPr>
      <dsp:spPr>
        <a:xfrm>
          <a:off x="5171281" y="498174"/>
          <a:ext cx="1230312" cy="1250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highlight>
                <a:srgbClr val="FFFF00"/>
              </a:highlight>
            </a:rPr>
            <a:t>2023</a:t>
          </a:r>
          <a:r>
            <a:rPr lang="en-GB" sz="1300" kern="1200" dirty="0">
              <a:solidFill>
                <a:schemeClr val="tx1"/>
              </a:solidFill>
            </a:rPr>
            <a:t> </a:t>
          </a:r>
          <a:br>
            <a:rPr lang="en-GB" sz="1300" kern="1200" dirty="0">
              <a:solidFill>
                <a:schemeClr val="tx1"/>
              </a:solidFill>
            </a:rPr>
          </a:br>
          <a:r>
            <a:rPr lang="en-GB" sz="1300" kern="1200" dirty="0">
              <a:solidFill>
                <a:schemeClr val="tx1"/>
              </a:solidFill>
            </a:rPr>
            <a:t>IOC-32:</a:t>
          </a:r>
          <a:br>
            <a:rPr lang="en-GB" sz="1300" kern="1200" dirty="0">
              <a:solidFill>
                <a:schemeClr val="tx1"/>
              </a:solidFill>
            </a:rPr>
          </a:br>
          <a:r>
            <a:rPr lang="en-GB" sz="1300" kern="1200" dirty="0">
              <a:solidFill>
                <a:schemeClr val="tx1"/>
              </a:solidFill>
            </a:rPr>
            <a:t>submission new strategy to Assembly</a:t>
          </a:r>
          <a:br>
            <a:rPr lang="en-GB" sz="1300" kern="1200" dirty="0">
              <a:solidFill>
                <a:schemeClr val="tx1"/>
              </a:solidFill>
            </a:rPr>
          </a:br>
          <a:r>
            <a:rPr lang="en-GB" sz="1300" kern="1200" dirty="0">
              <a:solidFill>
                <a:schemeClr val="tx1"/>
              </a:solidFill>
            </a:rPr>
            <a:t>(2023-2030)</a:t>
          </a:r>
        </a:p>
      </dsp:txBody>
      <dsp:txXfrm>
        <a:off x="5207316" y="534209"/>
        <a:ext cx="1158242" cy="1178667"/>
      </dsp:txXfrm>
    </dsp:sp>
    <dsp:sp modelId="{578744F0-6F1F-024F-887E-CC5A819FA513}">
      <dsp:nvSpPr>
        <dsp:cNvPr id="0" name=""/>
        <dsp:cNvSpPr/>
      </dsp:nvSpPr>
      <dsp:spPr>
        <a:xfrm>
          <a:off x="6524624" y="970984"/>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524624" y="1032007"/>
        <a:ext cx="182578" cy="183071"/>
      </dsp:txXfrm>
    </dsp:sp>
    <dsp:sp modelId="{DD524F87-270A-4E44-90BA-BE337747B2D2}">
      <dsp:nvSpPr>
        <dsp:cNvPr id="0" name=""/>
        <dsp:cNvSpPr/>
      </dsp:nvSpPr>
      <dsp:spPr>
        <a:xfrm>
          <a:off x="6893718" y="498174"/>
          <a:ext cx="1230312" cy="1250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highlight>
                <a:srgbClr val="FFFF00"/>
              </a:highlight>
            </a:rPr>
            <a:t>2024</a:t>
          </a:r>
          <a:br>
            <a:rPr lang="en-GB" sz="1300" kern="1200" dirty="0">
              <a:solidFill>
                <a:schemeClr val="tx1"/>
              </a:solidFill>
            </a:rPr>
          </a:br>
          <a:r>
            <a:rPr lang="en-GB" sz="1300" kern="1200" dirty="0">
              <a:solidFill>
                <a:schemeClr val="tx1"/>
              </a:solidFill>
            </a:rPr>
            <a:t>EC-57</a:t>
          </a:r>
          <a:br>
            <a:rPr lang="en-GB" sz="1300" kern="1200" dirty="0">
              <a:solidFill>
                <a:schemeClr val="tx1"/>
              </a:solidFill>
            </a:rPr>
          </a:br>
          <a:r>
            <a:rPr lang="en-GB" sz="1300" kern="1200" dirty="0">
              <a:solidFill>
                <a:schemeClr val="tx1"/>
              </a:solidFill>
            </a:rPr>
            <a:t>reconstitution GE-CD with new </a:t>
          </a:r>
          <a:r>
            <a:rPr lang="en-GB" sz="1300" kern="1200" dirty="0" err="1">
              <a:solidFill>
                <a:schemeClr val="tx1"/>
              </a:solidFill>
            </a:rPr>
            <a:t>ToRs</a:t>
          </a:r>
          <a:endParaRPr lang="en-GB" sz="1300" kern="1200" dirty="0">
            <a:solidFill>
              <a:schemeClr val="tx1"/>
            </a:solidFill>
          </a:endParaRPr>
        </a:p>
      </dsp:txBody>
      <dsp:txXfrm>
        <a:off x="6929753" y="534209"/>
        <a:ext cx="1158242" cy="11786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FAE6A58-4FB4-4CC6-96D2-704E647E1F92}" type="datetimeFigureOut">
              <a:rPr lang="fr-FR" smtClean="0"/>
              <a:t>27/02/2024</a:t>
            </a:fld>
            <a:endParaRPr lang="fr-F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4DCC70-1736-4198-B3CB-0BBF381B4215}" type="datetimeFigureOut">
              <a:rPr lang="fr-FR" smtClean="0"/>
              <a:t>27/02/2024</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555B3A-F9BB-419E-94F8-F6C4477A78EA}" type="slidenum">
              <a:rPr lang="fr-FR" smtClean="0"/>
              <a:t>2</a:t>
            </a:fld>
            <a:endParaRPr lang="fr-FR"/>
          </a:p>
        </p:txBody>
      </p:sp>
    </p:spTree>
    <p:extLst>
      <p:ext uri="{BB962C8B-B14F-4D97-AF65-F5344CB8AC3E}">
        <p14:creationId xmlns:p14="http://schemas.microsoft.com/office/powerpoint/2010/main" val="42209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555B3A-F9BB-419E-94F8-F6C4477A78EA}" type="slidenum">
              <a:rPr lang="fr-FR" smtClean="0"/>
              <a:t>3</a:t>
            </a:fld>
            <a:endParaRPr lang="fr-FR"/>
          </a:p>
        </p:txBody>
      </p:sp>
    </p:spTree>
    <p:extLst>
      <p:ext uri="{BB962C8B-B14F-4D97-AF65-F5344CB8AC3E}">
        <p14:creationId xmlns:p14="http://schemas.microsoft.com/office/powerpoint/2010/main" val="218929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417942" y="1560444"/>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5348" b="47620"/>
          <a:stretch/>
        </p:blipFill>
        <p:spPr>
          <a:xfrm>
            <a:off x="-1" y="1513554"/>
            <a:ext cx="12192001" cy="4397389"/>
          </a:xfrm>
          <a:prstGeom prst="rect">
            <a:avLst/>
          </a:prstGeom>
        </p:spPr>
      </p:pic>
      <p:sp>
        <p:nvSpPr>
          <p:cNvPr id="5" name="Rectangle 4"/>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54463" b="8304"/>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274226"/>
            <a:ext cx="12192000" cy="5325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34158" t="10599" r="38921" b="25727"/>
          <a:stretch/>
        </p:blipFill>
        <p:spPr>
          <a:xfrm>
            <a:off x="8733108" y="1274226"/>
            <a:ext cx="3458892" cy="5325884"/>
          </a:xfrm>
          <a:prstGeom prst="rect">
            <a:avLst/>
          </a:prstGeom>
          <a:solidFill>
            <a:srgbClr val="41B7C8"/>
          </a:solidFill>
          <a:ln w="12700">
            <a:solidFill>
              <a:srgbClr val="41B7C8"/>
            </a:solidFill>
          </a:ln>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537423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F476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10456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254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11224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838544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77738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sp>
        <p:nvSpPr>
          <p:cNvPr id="11" name="Rectangle 10"/>
          <p:cNvSpPr/>
          <p:nvPr userDrawn="1"/>
        </p:nvSpPr>
        <p:spPr>
          <a:xfrm>
            <a:off x="581087" y="1147264"/>
            <a:ext cx="2694549" cy="1438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1333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974074" y="3090727"/>
            <a:ext cx="1328398" cy="125771"/>
          </a:xfrm>
          <a:prstGeom prst="rect">
            <a:avLst/>
          </a:prstGeom>
          <a:solidFill>
            <a:srgbClr val="41B7C8"/>
          </a:solidFill>
          <a:ln w="12700">
            <a:miter lim="400000"/>
          </a:ln>
        </p:spPr>
        <p:txBody>
          <a:bodyPr lIns="65023" tIns="65023" rIns="65023" bIns="65023" anchor="ctr"/>
          <a:lstStyle/>
          <a:p>
            <a:pPr>
              <a:defRPr>
                <a:solidFill>
                  <a:srgbClr val="3C3C3C"/>
                </a:solidFill>
              </a:defRPr>
            </a:pPr>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2" name="Rectangle 1"/>
          <p:cNvSpPr/>
          <p:nvPr userDrawn="1"/>
        </p:nvSpPr>
        <p:spPr>
          <a:xfrm>
            <a:off x="0" y="0"/>
            <a:ext cx="2445868"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8.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3543" y="1055355"/>
            <a:ext cx="4150548" cy="1975798"/>
          </a:xfrm>
          <a:prstGeom prst="rect">
            <a:avLst/>
          </a:prstGeom>
        </p:spPr>
      </p:pic>
      <p:sp>
        <p:nvSpPr>
          <p:cNvPr id="14" name="Rectangle"/>
          <p:cNvSpPr/>
          <p:nvPr userDrawn="1"/>
        </p:nvSpPr>
        <p:spPr>
          <a:xfrm>
            <a:off x="5176381" y="3421572"/>
            <a:ext cx="2018851" cy="15585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27/02/2024</a:t>
            </a:fld>
            <a:endParaRPr lang="fr-FR"/>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p:cNvSpPr/>
          <p:nvPr userDrawn="1"/>
        </p:nvSpPr>
        <p:spPr>
          <a:xfrm rot="5400000">
            <a:off x="1533162" y="331783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rgbClr val="41B7C8"/>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rgbClr val="41B7C8"/>
              </a:solidFill>
              <a:effectLst/>
              <a:uLnTx/>
              <a:uFillTx/>
              <a:latin typeface="Arial" panose="020B0604020202020204" pitchFamily="34" charset="0"/>
              <a:cs typeface="Arial" panose="020B0604020202020204" pitchFamily="34" charset="0"/>
              <a:sym typeface="Roboto"/>
            </a:endParaRP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0744" y="0"/>
            <a:ext cx="1629168" cy="1629168"/>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p:cNvSpPr/>
          <p:nvPr userDrawn="1"/>
        </p:nvSpPr>
        <p:spPr>
          <a:xfrm rot="5400000">
            <a:off x="1450717" y="3366115"/>
            <a:ext cx="1328398" cy="125771"/>
          </a:xfrm>
          <a:prstGeom prst="rect">
            <a:avLst/>
          </a:prstGeom>
          <a:solidFill>
            <a:srgbClr val="41B7C8"/>
          </a:solidFill>
          <a:ln w="12700">
            <a:solidFill>
              <a:srgbClr val="41B7C8"/>
            </a:solidFill>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24095" r="-1568"/>
          <a:stretch/>
        </p:blipFill>
        <p:spPr>
          <a:xfrm>
            <a:off x="8255299" y="2786397"/>
            <a:ext cx="1161899" cy="868324"/>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0236" y="386005"/>
            <a:ext cx="1999700" cy="951923"/>
          </a:xfrm>
          <a:prstGeom prst="rect">
            <a:avLst/>
          </a:prstGeom>
        </p:spPr>
      </p:pic>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476345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3" name="Rectangle 2"/>
          <p:cNvSpPr/>
          <p:nvPr userDrawn="1"/>
        </p:nvSpPr>
        <p:spPr>
          <a:xfrm>
            <a:off x="557102" y="773612"/>
            <a:ext cx="2165077" cy="124714"/>
          </a:xfrm>
          <a:prstGeom prst="rect">
            <a:avLst/>
          </a:prstGeom>
          <a:solidFill>
            <a:srgbClr val="41B7C8"/>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7" name="Picture 6"/>
          <p:cNvPicPr>
            <a:picLocks noChangeAspect="1"/>
          </p:cNvPicPr>
          <p:nvPr userDrawn="1"/>
        </p:nvPicPr>
        <p:blipFill>
          <a:blip r:embed="rId9"/>
          <a:stretch>
            <a:fillRect/>
          </a:stretch>
        </p:blipFill>
        <p:spPr>
          <a:xfrm>
            <a:off x="-13250" y="6169572"/>
            <a:ext cx="12205250" cy="688428"/>
          </a:xfrm>
          <a:prstGeom prst="rect">
            <a:avLst/>
          </a:prstGeom>
        </p:spPr>
      </p:pic>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41" name="Oval 8"/>
          <p:cNvSpPr/>
          <p:nvPr userDrawn="1"/>
        </p:nvSpPr>
        <p:spPr>
          <a:xfrm>
            <a:off x="917487" y="1546462"/>
            <a:ext cx="1001110" cy="997767"/>
          </a:xfrm>
          <a:prstGeom prst="ellipse">
            <a:avLst/>
          </a:prstGeom>
          <a:solidFill>
            <a:srgbClr val="0D587A">
              <a:lumMod val="75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42" name="Oval 14"/>
          <p:cNvSpPr/>
          <p:nvPr userDrawn="1"/>
        </p:nvSpPr>
        <p:spPr>
          <a:xfrm>
            <a:off x="917487" y="3033343"/>
            <a:ext cx="1001110" cy="974973"/>
          </a:xfrm>
          <a:prstGeom prst="ellipse">
            <a:avLst/>
          </a:prstGeom>
          <a:solidFill>
            <a:srgbClr val="0D587A">
              <a:lumMod val="40000"/>
              <a:lumOff val="60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FFFFFF"/>
              </a:solidFill>
              <a:effectLst/>
              <a:uLnTx/>
              <a:uFillTx/>
              <a:latin typeface="Roboto"/>
              <a:sym typeface="Roboto"/>
            </a:endParaRPr>
          </a:p>
        </p:txBody>
      </p:sp>
      <p:sp>
        <p:nvSpPr>
          <p:cNvPr id="43" name="Oval 8"/>
          <p:cNvSpPr/>
          <p:nvPr userDrawn="1"/>
        </p:nvSpPr>
        <p:spPr>
          <a:xfrm>
            <a:off x="917487" y="4682691"/>
            <a:ext cx="1001110" cy="997767"/>
          </a:xfrm>
          <a:prstGeom prst="ellipse">
            <a:avLst/>
          </a:prstGeom>
          <a:solidFill>
            <a:srgbClr val="0D587A">
              <a:lumMod val="20000"/>
              <a:lumOff val="80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
        <p:nvSpPr>
          <p:cNvPr id="11" name="Oval 8"/>
          <p:cNvSpPr/>
          <p:nvPr userDrawn="1"/>
        </p:nvSpPr>
        <p:spPr>
          <a:xfrm>
            <a:off x="4585098" y="2105715"/>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chemeClr val="accent1">
              <a:lumMod val="75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9" name="Oval 8"/>
          <p:cNvSpPr/>
          <p:nvPr userDrawn="1"/>
        </p:nvSpPr>
        <p:spPr>
          <a:xfrm>
            <a:off x="4731524" y="4539439"/>
            <a:ext cx="1025586" cy="1024496"/>
          </a:xfrm>
          <a:prstGeom prst="ellipse">
            <a:avLst/>
          </a:prstGeom>
          <a:solidFill>
            <a:schemeClr val="accent1">
              <a:lumMod val="50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20" name="Oval 8"/>
          <p:cNvSpPr/>
          <p:nvPr userDrawn="1"/>
        </p:nvSpPr>
        <p:spPr>
          <a:xfrm>
            <a:off x="582903" y="1846397"/>
            <a:ext cx="1025586" cy="1024496"/>
          </a:xfrm>
          <a:prstGeom prst="ellipse">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
        <p:nvSpPr>
          <p:cNvPr id="21" name="Rectangle 20"/>
          <p:cNvSpPr/>
          <p:nvPr userDrawn="1"/>
        </p:nvSpPr>
        <p:spPr>
          <a:xfrm>
            <a:off x="611531" y="1410648"/>
            <a:ext cx="11003527" cy="5103138"/>
          </a:xfrm>
          <a:prstGeom prst="rect">
            <a:avLst/>
          </a:prstGeom>
          <a:solidFill>
            <a:schemeClr val="bg1"/>
          </a:solidFill>
          <a:ln w="28575"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9" name="Rectangle 57"/>
          <p:cNvSpPr/>
          <p:nvPr userDrawn="1"/>
        </p:nvSpPr>
        <p:spPr>
          <a:xfrm>
            <a:off x="8909764" y="3829971"/>
            <a:ext cx="1774525" cy="116156"/>
          </a:xfrm>
          <a:prstGeom prst="rect">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1F4764"/>
          </a:solidFill>
          <a:ln w="12700">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41B7C8"/>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41B7C8"/>
            </a:solidFill>
            <a:miter/>
          </a:ln>
        </p:spPr>
      </p:cxnSp>
      <p:sp>
        <p:nvSpPr>
          <p:cNvPr id="14" name="Oval 67"/>
          <p:cNvSpPr/>
          <p:nvPr userDrawn="1"/>
        </p:nvSpPr>
        <p:spPr>
          <a:xfrm>
            <a:off x="5823631" y="2112580"/>
            <a:ext cx="848697" cy="794330"/>
          </a:xfrm>
          <a:prstGeom prst="ellipse">
            <a:avLst/>
          </a:prstGeom>
          <a:solidFill>
            <a:srgbClr val="1F4764"/>
          </a:solidFill>
          <a:ln w="12700">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1F4764"/>
            </a:solidFill>
            <a:miter/>
          </a:ln>
        </p:spPr>
      </p:cxnSp>
      <p:sp>
        <p:nvSpPr>
          <p:cNvPr id="16" name="Oval 72"/>
          <p:cNvSpPr/>
          <p:nvPr userDrawn="1"/>
        </p:nvSpPr>
        <p:spPr>
          <a:xfrm>
            <a:off x="9335364" y="2112580"/>
            <a:ext cx="848697" cy="794330"/>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41B7C8"/>
            </a:solidFill>
            <a:miter/>
          </a:ln>
        </p:spPr>
      </p:cxnSp>
      <p:sp>
        <p:nvSpPr>
          <p:cNvPr id="18" name="Oval 76"/>
          <p:cNvSpPr/>
          <p:nvPr userDrawn="1"/>
        </p:nvSpPr>
        <p:spPr>
          <a:xfrm>
            <a:off x="4049105" y="4859415"/>
            <a:ext cx="848697" cy="794330"/>
          </a:xfrm>
          <a:prstGeom prst="ellipse">
            <a:avLst/>
          </a:prstGeom>
          <a:solidFill>
            <a:schemeClr val="accent1">
              <a:lumMod val="75000"/>
            </a:schemeClr>
          </a:solidFill>
          <a:ln w="12700">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9ED9"/>
            </a:solidFill>
            <a:miter/>
          </a:ln>
        </p:spPr>
      </p:cxnSp>
      <p:sp>
        <p:nvSpPr>
          <p:cNvPr id="20" name="Oval 80"/>
          <p:cNvSpPr/>
          <p:nvPr userDrawn="1"/>
        </p:nvSpPr>
        <p:spPr>
          <a:xfrm>
            <a:off x="7560837" y="4859415"/>
            <a:ext cx="848697" cy="794330"/>
          </a:xfrm>
          <a:prstGeom prst="ellipse">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chemeClr val="accent5">
                <a:lumMod val="60000"/>
                <a:lumOff val="40000"/>
              </a:schemeClr>
            </a:solidFill>
            <a:miter/>
          </a:ln>
        </p:spPr>
      </p:cxnSp>
      <p:sp>
        <p:nvSpPr>
          <p:cNvPr id="32" name="Rectangle 59"/>
          <p:cNvSpPr/>
          <p:nvPr userDrawn="1"/>
        </p:nvSpPr>
        <p:spPr>
          <a:xfrm>
            <a:off x="3594066" y="3829971"/>
            <a:ext cx="1774525" cy="116156"/>
          </a:xfrm>
          <a:prstGeom prst="rect">
            <a:avLst/>
          </a:prstGeom>
          <a:solidFill>
            <a:srgbClr val="189ED9"/>
          </a:solidFill>
          <a:ln w="12700">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695" r:id="rId4"/>
    <p:sldLayoutId id="2147483696"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5944D29-6140-48A5-91EC-CC5A8B1D06D4}"/>
              </a:ext>
            </a:extLst>
          </p:cNvPr>
          <p:cNvSpPr txBox="1"/>
          <p:nvPr/>
        </p:nvSpPr>
        <p:spPr>
          <a:xfrm>
            <a:off x="1236196" y="1425786"/>
            <a:ext cx="9386675" cy="1143903"/>
          </a:xfrm>
          <a:prstGeom prst="rect">
            <a:avLst/>
          </a:prstGeom>
          <a:noFill/>
        </p:spPr>
        <p:txBody>
          <a:bodyPr wrap="square" rtlCol="0">
            <a:spAutoFit/>
          </a:bodyPr>
          <a:lstStyle/>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IOC Group of Experts on Capacity Development</a:t>
            </a:r>
          </a:p>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5</a:t>
            </a:r>
            <a:r>
              <a:rPr kumimoji="0" lang="en-US" sz="3000" b="0" i="0" u="none" strike="noStrike" kern="1200" cap="none" spc="0" normalizeH="0" baseline="3000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th</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Session</a:t>
            </a:r>
          </a:p>
        </p:txBody>
      </p:sp>
      <p:sp>
        <p:nvSpPr>
          <p:cNvPr id="2" name="TextBox 1">
            <a:extLst>
              <a:ext uri="{FF2B5EF4-FFF2-40B4-BE49-F238E27FC236}">
                <a16:creationId xmlns:a16="http://schemas.microsoft.com/office/drawing/2014/main" id="{AFE1928B-DF53-1EE1-EC89-F00F66D1FF8D}"/>
              </a:ext>
            </a:extLst>
          </p:cNvPr>
          <p:cNvSpPr txBox="1"/>
          <p:nvPr/>
        </p:nvSpPr>
        <p:spPr>
          <a:xfrm>
            <a:off x="1044122" y="5137269"/>
            <a:ext cx="10103753" cy="696986"/>
          </a:xfrm>
          <a:prstGeom prst="rect">
            <a:avLst/>
          </a:prstGeom>
          <a:noFill/>
        </p:spPr>
        <p:txBody>
          <a:bodyPr wrap="square" rtlCol="0">
            <a:spAutoFit/>
          </a:bodyPr>
          <a:lstStyle/>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US" sz="1548"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27-29 February 2024</a:t>
            </a:r>
          </a:p>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US" sz="1548"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Paris</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805597DF-EA0F-910A-68ED-E728D5B977AE}"/>
              </a:ext>
            </a:extLst>
          </p:cNvPr>
          <p:cNvSpPr txBox="1"/>
          <p:nvPr/>
        </p:nvSpPr>
        <p:spPr>
          <a:xfrm>
            <a:off x="1044123" y="3093574"/>
            <a:ext cx="10103753" cy="1868303"/>
          </a:xfrm>
          <a:prstGeom prst="rect">
            <a:avLst/>
          </a:prstGeom>
          <a:noFill/>
        </p:spPr>
        <p:txBody>
          <a:bodyPr wrap="square" rtlCol="0">
            <a:spAutoFit/>
          </a:bodyPr>
          <a:lstStyle/>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PH" sz="2322"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rPr>
              <a:t>Agenda 3.3 Revision of the GE-CD TORs</a:t>
            </a:r>
          </a:p>
          <a:p>
            <a:pPr marL="0" marR="0" lvl="0" indent="0" algn="ctr" defTabSz="1179576" rtl="0" eaLnBrk="1" fontAlgn="auto" latinLnBrk="0" hangingPunct="1">
              <a:lnSpc>
                <a:spcPct val="100000"/>
              </a:lnSpc>
              <a:spcBef>
                <a:spcPts val="1032"/>
              </a:spcBef>
              <a:spcAft>
                <a:spcPts val="0"/>
              </a:spcAft>
              <a:buClrTx/>
              <a:buSzTx/>
              <a:buFontTx/>
              <a:buNone/>
              <a:tabLst/>
              <a:defRPr/>
            </a:pPr>
            <a:endParaRPr kumimoji="0" lang="en-PH" sz="2322"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endParaRPr>
          </a:p>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PH" sz="1806"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rPr>
              <a:t>Alan Evans</a:t>
            </a:r>
          </a:p>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PH" sz="2322"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rPr>
              <a: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0D171F07-A86D-664D-B630-4B4808A860A1}"/>
              </a:ext>
            </a:extLst>
          </p:cNvPr>
          <p:cNvPicPr>
            <a:picLocks noChangeAspect="1"/>
          </p:cNvPicPr>
          <p:nvPr/>
        </p:nvPicPr>
        <p:blipFill>
          <a:blip r:embed="rId2"/>
          <a:stretch>
            <a:fillRect/>
          </a:stretch>
        </p:blipFill>
        <p:spPr>
          <a:xfrm>
            <a:off x="10034451" y="121919"/>
            <a:ext cx="2024743" cy="2024743"/>
          </a:xfrm>
          <a:prstGeom prst="rect">
            <a:avLst/>
          </a:prstGeom>
        </p:spPr>
      </p:pic>
    </p:spTree>
    <p:extLst>
      <p:ext uri="{BB962C8B-B14F-4D97-AF65-F5344CB8AC3E}">
        <p14:creationId xmlns:p14="http://schemas.microsoft.com/office/powerpoint/2010/main" val="10430509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962" y="121919"/>
            <a:ext cx="8404415"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defTabSz="1300480" hangingPunct="0"/>
            <a:r>
              <a:rPr kumimoji="0" lang="en-US" sz="24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Roboto"/>
              </a:rPr>
              <a:t>IOC Group of Experts on Capacity Development (GE-CD)</a:t>
            </a:r>
            <a:endParaRPr kumimoji="0" lang="fr-FR" sz="2400" b="1" i="0" u="none" strike="noStrike" cap="none" spc="0" normalizeH="0" baseline="0" dirty="0">
              <a:ln>
                <a:noFill/>
              </a:ln>
              <a:solidFill>
                <a:srgbClr val="41B7C8"/>
              </a:solidFill>
              <a:effectLst/>
              <a:uFillTx/>
              <a:latin typeface="Arial" panose="020B0604020202020204" pitchFamily="34" charset="0"/>
              <a:cs typeface="Arial" panose="020B0604020202020204" pitchFamily="34" charset="0"/>
              <a:sym typeface="Roboto"/>
            </a:endParaRPr>
          </a:p>
        </p:txBody>
      </p:sp>
      <p:pic>
        <p:nvPicPr>
          <p:cNvPr id="4" name="Picture 3"/>
          <p:cNvPicPr>
            <a:picLocks noChangeAspect="1"/>
          </p:cNvPicPr>
          <p:nvPr/>
        </p:nvPicPr>
        <p:blipFill>
          <a:blip r:embed="rId3"/>
          <a:stretch>
            <a:fillRect/>
          </a:stretch>
        </p:blipFill>
        <p:spPr>
          <a:xfrm>
            <a:off x="10034451" y="121919"/>
            <a:ext cx="2024743" cy="2024743"/>
          </a:xfrm>
          <a:prstGeom prst="rect">
            <a:avLst/>
          </a:prstGeom>
        </p:spPr>
      </p:pic>
      <p:pic>
        <p:nvPicPr>
          <p:cNvPr id="8" name="Picture 7">
            <a:extLst>
              <a:ext uri="{FF2B5EF4-FFF2-40B4-BE49-F238E27FC236}">
                <a16:creationId xmlns:a16="http://schemas.microsoft.com/office/drawing/2014/main" id="{66892294-6882-F985-A8D9-00F58A921D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375" y="2599202"/>
            <a:ext cx="1322677" cy="1876250"/>
          </a:xfrm>
          <a:prstGeom prst="rect">
            <a:avLst/>
          </a:prstGeom>
        </p:spPr>
      </p:pic>
      <p:graphicFrame>
        <p:nvGraphicFramePr>
          <p:cNvPr id="3" name="Diagram 2">
            <a:extLst>
              <a:ext uri="{FF2B5EF4-FFF2-40B4-BE49-F238E27FC236}">
                <a16:creationId xmlns:a16="http://schemas.microsoft.com/office/drawing/2014/main" id="{DF101DBE-B5D5-CC38-D769-7CBBBF539094}"/>
              </a:ext>
            </a:extLst>
          </p:cNvPr>
          <p:cNvGraphicFramePr/>
          <p:nvPr>
            <p:extLst>
              <p:ext uri="{D42A27DB-BD31-4B8C-83A1-F6EECF244321}">
                <p14:modId xmlns:p14="http://schemas.microsoft.com/office/powerpoint/2010/main" val="222702288"/>
              </p:ext>
            </p:extLst>
          </p:nvPr>
        </p:nvGraphicFramePr>
        <p:xfrm>
          <a:off x="422962" y="622567"/>
          <a:ext cx="8128000" cy="2247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1A769E79-9F2F-1BFE-41C1-EFFD377499B9}"/>
              </a:ext>
            </a:extLst>
          </p:cNvPr>
          <p:cNvSpPr txBox="1"/>
          <p:nvPr/>
        </p:nvSpPr>
        <p:spPr>
          <a:xfrm>
            <a:off x="1985596" y="2459421"/>
            <a:ext cx="1806824" cy="35168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GB" sz="1400" dirty="0">
                <a:solidFill>
                  <a:prstClr val="black"/>
                </a:solidFill>
                <a:latin typeface="Calibri" panose="020F0502020204030204"/>
              </a:rPr>
              <a:t>to assist the global and regional programmes with the implementation of capacity development (CD) needs assessments, the development of related work plans, mobilization of resources, and provide advice on relevant methods and tools to deliver CD. </a:t>
            </a:r>
          </a:p>
          <a:p>
            <a:pPr marL="0" marR="0" indent="0" algn="l" defTabSz="1300480" rtl="0" fontAlgn="auto" latinLnBrk="0" hangingPunct="0">
              <a:lnSpc>
                <a:spcPct val="100000"/>
              </a:lnSpc>
              <a:spcBef>
                <a:spcPts val="0"/>
              </a:spcBef>
              <a:spcAft>
                <a:spcPts val="0"/>
              </a:spcAft>
              <a:buClrTx/>
              <a:buSzTx/>
              <a:buFontTx/>
              <a:buNone/>
              <a:tabLst/>
            </a:pPr>
            <a:endParaRPr kumimoji="0" lang="en-BE" sz="2400" b="0" i="0" u="none" strike="noStrike" cap="none" spc="0" normalizeH="0" baseline="0" dirty="0">
              <a:ln>
                <a:noFill/>
              </a:ln>
              <a:solidFill>
                <a:srgbClr val="000000"/>
              </a:solidFill>
              <a:effectLst/>
              <a:uFillTx/>
              <a:latin typeface="+mn-lt"/>
              <a:ea typeface="+mn-ea"/>
              <a:cs typeface="+mn-cs"/>
              <a:sym typeface="Roboto"/>
            </a:endParaRPr>
          </a:p>
        </p:txBody>
      </p:sp>
      <p:sp>
        <p:nvSpPr>
          <p:cNvPr id="6" name="TextBox 5">
            <a:extLst>
              <a:ext uri="{FF2B5EF4-FFF2-40B4-BE49-F238E27FC236}">
                <a16:creationId xmlns:a16="http://schemas.microsoft.com/office/drawing/2014/main" id="{FEEDFFBD-006B-11FE-8F21-5549854F4C39}"/>
              </a:ext>
            </a:extLst>
          </p:cNvPr>
          <p:cNvSpPr txBox="1"/>
          <p:nvPr/>
        </p:nvSpPr>
        <p:spPr>
          <a:xfrm>
            <a:off x="3791361" y="2480442"/>
            <a:ext cx="1806824" cy="2008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GB" sz="1400" dirty="0">
                <a:solidFill>
                  <a:prstClr val="black"/>
                </a:solidFill>
                <a:latin typeface="Calibri" panose="020F0502020204030204"/>
              </a:rPr>
              <a:t>+ develop new strategy and outreach plan</a:t>
            </a:r>
          </a:p>
          <a:p>
            <a:pPr defTabSz="1300480" hangingPunct="0"/>
            <a:r>
              <a:rPr lang="en-GB" sz="1400" dirty="0">
                <a:solidFill>
                  <a:prstClr val="black"/>
                </a:solidFill>
                <a:latin typeface="Calibri" panose="020F0502020204030204"/>
              </a:rPr>
              <a:t>+ CD surveys </a:t>
            </a:r>
          </a:p>
          <a:p>
            <a:pPr defTabSz="1300480" hangingPunct="0"/>
            <a:r>
              <a:rPr lang="en-GB" sz="1400" dirty="0">
                <a:solidFill>
                  <a:prstClr val="black"/>
                </a:solidFill>
                <a:latin typeface="Calibri" panose="020F0502020204030204"/>
              </a:rPr>
              <a:t>+ coordinate with GOSR and UN Ocean Decade</a:t>
            </a:r>
          </a:p>
          <a:p>
            <a:pPr marL="0" marR="0" indent="0" algn="l" defTabSz="1300480" rtl="0" fontAlgn="auto" latinLnBrk="0" hangingPunct="0">
              <a:lnSpc>
                <a:spcPct val="100000"/>
              </a:lnSpc>
              <a:spcBef>
                <a:spcPts val="0"/>
              </a:spcBef>
              <a:spcAft>
                <a:spcPts val="0"/>
              </a:spcAft>
              <a:buClrTx/>
              <a:buSzTx/>
              <a:buFontTx/>
              <a:buNone/>
              <a:tabLst/>
            </a:pPr>
            <a:endParaRPr kumimoji="0" lang="en-BE" sz="2400" b="0" i="0" u="none" strike="noStrike" cap="none" spc="0" normalizeH="0" baseline="0" dirty="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444F96A8-0855-B585-4A24-17BA028FF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185" y="2599202"/>
            <a:ext cx="1322677" cy="1876250"/>
          </a:xfrm>
          <a:prstGeom prst="rect">
            <a:avLst/>
          </a:prstGeom>
        </p:spPr>
      </p:pic>
      <p:sp>
        <p:nvSpPr>
          <p:cNvPr id="11" name="Right Arrow 10">
            <a:extLst>
              <a:ext uri="{FF2B5EF4-FFF2-40B4-BE49-F238E27FC236}">
                <a16:creationId xmlns:a16="http://schemas.microsoft.com/office/drawing/2014/main" id="{D0911759-D06D-AF63-AB97-FC8AB9CE5BDC}"/>
              </a:ext>
            </a:extLst>
          </p:cNvPr>
          <p:cNvSpPr/>
          <p:nvPr/>
        </p:nvSpPr>
        <p:spPr>
          <a:xfrm>
            <a:off x="8535306" y="1304679"/>
            <a:ext cx="1791217" cy="998482"/>
          </a:xfrm>
          <a:prstGeom prst="rightArrow">
            <a:avLst/>
          </a:prstGeom>
          <a:solidFill>
            <a:schemeClr val="accent2"/>
          </a:solidFill>
          <a:ln w="12700" cap="flat">
            <a:solidFill>
              <a:schemeClr val="accent1"/>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BE" sz="2400" b="0" i="0" u="none" strike="noStrike" cap="none" spc="0" normalizeH="0" baseline="0">
              <a:ln>
                <a:noFill/>
              </a:ln>
              <a:solidFill>
                <a:srgbClr val="000000"/>
              </a:solidFill>
              <a:effectLst/>
              <a:uFillTx/>
              <a:latin typeface="+mn-lt"/>
              <a:ea typeface="+mn-ea"/>
              <a:cs typeface="+mn-cs"/>
              <a:sym typeface="Roboto"/>
            </a:endParaRPr>
          </a:p>
        </p:txBody>
      </p:sp>
      <p:sp>
        <p:nvSpPr>
          <p:cNvPr id="12" name="TextBox 11">
            <a:extLst>
              <a:ext uri="{FF2B5EF4-FFF2-40B4-BE49-F238E27FC236}">
                <a16:creationId xmlns:a16="http://schemas.microsoft.com/office/drawing/2014/main" id="{5D4B8407-E18C-8B13-FCA3-1068AF1298B8}"/>
              </a:ext>
            </a:extLst>
          </p:cNvPr>
          <p:cNvSpPr txBox="1"/>
          <p:nvPr/>
        </p:nvSpPr>
        <p:spPr>
          <a:xfrm>
            <a:off x="7403950" y="2532950"/>
            <a:ext cx="1147012" cy="1362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GB" sz="1400" dirty="0">
                <a:solidFill>
                  <a:prstClr val="black"/>
                </a:solidFill>
                <a:latin typeface="Calibri" panose="020F0502020204030204"/>
              </a:rPr>
              <a:t>Draft decision to be submitted at EC-57</a:t>
            </a:r>
          </a:p>
          <a:p>
            <a:pPr marL="0" marR="0" indent="0" algn="l" defTabSz="1300480" rtl="0" fontAlgn="auto" latinLnBrk="0" hangingPunct="0">
              <a:lnSpc>
                <a:spcPct val="100000"/>
              </a:lnSpc>
              <a:spcBef>
                <a:spcPts val="0"/>
              </a:spcBef>
              <a:spcAft>
                <a:spcPts val="0"/>
              </a:spcAft>
              <a:buClrTx/>
              <a:buSzTx/>
              <a:buFontTx/>
              <a:buNone/>
              <a:tabLst/>
            </a:pPr>
            <a:endParaRPr kumimoji="0" lang="en-BE" sz="2400" b="0" i="0" u="none" strike="noStrike" cap="none" spc="0" normalizeH="0" baseline="0" dirty="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8844577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985" y="271641"/>
            <a:ext cx="7939159"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defTabSz="1300480" hangingPunct="0"/>
            <a:r>
              <a:rPr kumimoji="0" lang="en-US" sz="24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Roboto"/>
              </a:rPr>
              <a:t>Proposed Revisions on GE-CD Terms of Reference </a:t>
            </a:r>
            <a:endParaRPr kumimoji="0" lang="fr-FR" sz="2400" b="1" i="0" u="none" strike="noStrike" cap="none" spc="0" normalizeH="0" baseline="0" dirty="0">
              <a:ln>
                <a:noFill/>
              </a:ln>
              <a:solidFill>
                <a:srgbClr val="41B7C8"/>
              </a:solidFill>
              <a:effectLst/>
              <a:uFillTx/>
              <a:latin typeface="Arial" panose="020B0604020202020204" pitchFamily="34" charset="0"/>
              <a:cs typeface="Arial" panose="020B0604020202020204" pitchFamily="34" charset="0"/>
              <a:sym typeface="Roboto"/>
            </a:endParaRPr>
          </a:p>
        </p:txBody>
      </p:sp>
      <p:pic>
        <p:nvPicPr>
          <p:cNvPr id="4" name="Picture 3"/>
          <p:cNvPicPr>
            <a:picLocks noChangeAspect="1"/>
          </p:cNvPicPr>
          <p:nvPr/>
        </p:nvPicPr>
        <p:blipFill>
          <a:blip r:embed="rId3"/>
          <a:stretch>
            <a:fillRect/>
          </a:stretch>
        </p:blipFill>
        <p:spPr>
          <a:xfrm>
            <a:off x="10034451" y="-178980"/>
            <a:ext cx="2024743" cy="2024743"/>
          </a:xfrm>
          <a:prstGeom prst="rect">
            <a:avLst/>
          </a:prstGeom>
        </p:spPr>
      </p:pic>
      <p:sp>
        <p:nvSpPr>
          <p:cNvPr id="3" name="TextBox 2">
            <a:extLst>
              <a:ext uri="{FF2B5EF4-FFF2-40B4-BE49-F238E27FC236}">
                <a16:creationId xmlns:a16="http://schemas.microsoft.com/office/drawing/2014/main" id="{AB607752-1CE8-F993-BA3A-1401922F29A4}"/>
              </a:ext>
            </a:extLst>
          </p:cNvPr>
          <p:cNvSpPr txBox="1"/>
          <p:nvPr/>
        </p:nvSpPr>
        <p:spPr>
          <a:xfrm>
            <a:off x="301227" y="698719"/>
            <a:ext cx="11126506" cy="5768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algn="ctr">
              <a:lnSpc>
                <a:spcPts val="1440"/>
              </a:lnSpc>
            </a:pPr>
            <a:r>
              <a:rPr lang="en-PH" sz="1500" b="1" dirty="0">
                <a:solidFill>
                  <a:srgbClr val="000000"/>
                </a:solidFill>
                <a:effectLst/>
                <a:latin typeface="Arial" panose="020B0604020202020204" pitchFamily="34" charset="0"/>
                <a:ea typeface="Times New Roman" panose="02020603050405020304" pitchFamily="18" charset="0"/>
              </a:rPr>
              <a:t>Terms of Reference </a:t>
            </a:r>
            <a:endParaRPr lang="en-PH" sz="1500" dirty="0">
              <a:effectLst/>
              <a:latin typeface="Times New Roman" panose="02020603050405020304" pitchFamily="18" charset="0"/>
              <a:ea typeface="Times New Roman" panose="02020603050405020304" pitchFamily="18" charset="0"/>
            </a:endParaRPr>
          </a:p>
          <a:p>
            <a:pPr algn="ctr">
              <a:lnSpc>
                <a:spcPts val="1440"/>
              </a:lnSpc>
            </a:pPr>
            <a:r>
              <a:rPr lang="en-PH" sz="1500" b="1" dirty="0">
                <a:solidFill>
                  <a:srgbClr val="000000"/>
                </a:solidFill>
                <a:effectLst/>
                <a:latin typeface="Arial" panose="020B0604020202020204" pitchFamily="34" charset="0"/>
                <a:ea typeface="Times New Roman" panose="02020603050405020304" pitchFamily="18" charset="0"/>
              </a:rPr>
              <a:t>Group of Experts on Capacity Development</a:t>
            </a:r>
            <a:endParaRPr lang="en-PH" sz="1500" b="1" dirty="0">
              <a:solidFill>
                <a:srgbClr val="000000"/>
              </a:solidFill>
              <a:latin typeface="Arial" panose="020B0604020202020204" pitchFamily="34" charset="0"/>
              <a:ea typeface="Times New Roman" panose="02020603050405020304" pitchFamily="18" charset="0"/>
            </a:endParaRPr>
          </a:p>
          <a:p>
            <a:pPr algn="ctr">
              <a:lnSpc>
                <a:spcPts val="1440"/>
              </a:lnSpc>
            </a:pPr>
            <a:endParaRPr lang="en-PH" sz="1500" b="1" dirty="0">
              <a:solidFill>
                <a:srgbClr val="000000"/>
              </a:solidFill>
              <a:latin typeface="Times New Roman" panose="02020603050405020304" pitchFamily="18" charset="0"/>
              <a:ea typeface="Times New Roman" panose="02020603050405020304" pitchFamily="18" charset="0"/>
            </a:endParaRPr>
          </a:p>
          <a:p>
            <a:pPr algn="ctr">
              <a:lnSpc>
                <a:spcPts val="1440"/>
              </a:lnSpc>
            </a:pPr>
            <a:r>
              <a:rPr lang="en-GB" sz="1300" u="sng" dirty="0">
                <a:effectLst/>
                <a:latin typeface="Arial" panose="020B0604020202020204" pitchFamily="34" charset="0"/>
                <a:ea typeface="Arial" panose="020B0604020202020204" pitchFamily="34" charset="0"/>
              </a:rPr>
              <a:t>Mindful</a:t>
            </a:r>
            <a:r>
              <a:rPr lang="en-GB" sz="1300" dirty="0">
                <a:effectLst/>
                <a:latin typeface="Arial" panose="020B0604020202020204" pitchFamily="34" charset="0"/>
                <a:ea typeface="Arial" panose="020B0604020202020204" pitchFamily="34" charset="0"/>
              </a:rPr>
              <a:t> of the role of the GE-CD in informing and, where relevant, assisting the Secretariat in implementing IOC CD initiatives,</a:t>
            </a:r>
          </a:p>
          <a:p>
            <a:pPr lvl="0" algn="just">
              <a:lnSpc>
                <a:spcPts val="1440"/>
              </a:lnSpc>
              <a:spcBef>
                <a:spcPts val="100"/>
              </a:spcBef>
              <a:tabLst>
                <a:tab pos="457200" algn="l"/>
              </a:tabLst>
            </a:pPr>
            <a:endPar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endParaRPr>
          </a:p>
          <a:p>
            <a:pPr marL="400050" lvl="0" indent="-400050" algn="just">
              <a:lnSpc>
                <a:spcPts val="1440"/>
              </a:lnSpc>
              <a:spcBef>
                <a:spcPts val="100"/>
              </a:spcBef>
              <a:buFont typeface="+mj-lt"/>
              <a:buAutoNum type="romanLcPeriod"/>
              <a:tabLst>
                <a:tab pos="457200" algn="l"/>
              </a:tabLst>
            </a:pP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assist global and regional programmes with the implementation of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capacity development needs assessments </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in a consistent manner;</a:t>
            </a:r>
            <a:endParaRPr lang="en-PH" sz="1300" dirty="0">
              <a:latin typeface="Times New Roman" panose="02020603050405020304" pitchFamily="18" charset="0"/>
              <a:ea typeface="Times New Roman" panose="02020603050405020304" pitchFamily="18" charset="0"/>
            </a:endParaRPr>
          </a:p>
          <a:p>
            <a:pPr marL="400050" lvl="0" indent="-400050" algn="just">
              <a:lnSpc>
                <a:spcPts val="1440"/>
              </a:lnSpc>
              <a:spcBef>
                <a:spcPts val="100"/>
              </a:spcBef>
              <a:buFont typeface="+mj-lt"/>
              <a:buAutoNum type="romanLcPeriod"/>
              <a:tabLst>
                <a:tab pos="457200" algn="l"/>
              </a:tabLst>
            </a:pPr>
            <a:endParaRPr lang="en-PH" sz="1300" kern="1200" dirty="0">
              <a:solidFill>
                <a:srgbClr val="000000"/>
              </a:solidFill>
              <a:effectLst/>
              <a:latin typeface="Times New Roman" panose="02020603050405020304" pitchFamily="18" charset="0"/>
              <a:ea typeface="Times New Roman" panose="02020603050405020304" pitchFamily="18" charset="0"/>
              <a:cs typeface="Roboto" panose="02000000000000000000" pitchFamily="2" charset="0"/>
            </a:endParaRPr>
          </a:p>
          <a:p>
            <a:pPr marL="400050" lvl="0" indent="-400050" algn="just">
              <a:lnSpc>
                <a:spcPts val="1440"/>
              </a:lnSpc>
              <a:spcBef>
                <a:spcPts val="100"/>
              </a:spcBef>
              <a:buFont typeface="+mj-lt"/>
              <a:buAutoNum type="romanLcPeriod"/>
              <a:tabLst>
                <a:tab pos="457200" algn="l"/>
              </a:tabLst>
            </a:pP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assist global and regional </a:t>
            </a:r>
            <a:r>
              <a:rPr lang="en-PH" sz="1300" kern="1200" dirty="0" err="1">
                <a:solidFill>
                  <a:srgbClr val="000000"/>
                </a:solidFill>
                <a:effectLst/>
                <a:latin typeface="Arial" panose="020B0604020202020204" pitchFamily="34" charset="0"/>
                <a:ea typeface="Times New Roman" panose="02020603050405020304" pitchFamily="18" charset="0"/>
                <a:cs typeface="Roboto" panose="02000000000000000000" pitchFamily="2" charset="0"/>
              </a:rPr>
              <a:t>programmes</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 with the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development of programmatic and regionally relevant capacity development work plans </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based on the IOC CD strategy and related needs assessments, building on ongoing activities and making use of existing training and education facilities;</a:t>
            </a:r>
          </a:p>
          <a:p>
            <a:pPr marL="400050" lvl="0" indent="-400050" algn="just">
              <a:lnSpc>
                <a:spcPts val="1440"/>
              </a:lnSpc>
              <a:spcBef>
                <a:spcPts val="100"/>
              </a:spcBef>
              <a:buFont typeface="+mj-lt"/>
              <a:buAutoNum type="romanLcPeriod"/>
              <a:tabLst>
                <a:tab pos="457200" algn="l"/>
              </a:tabLst>
            </a:pPr>
            <a:endParaRPr lang="en-PH" sz="1300" dirty="0">
              <a:effectLst/>
              <a:latin typeface="Times New Roman" panose="02020603050405020304" pitchFamily="18" charset="0"/>
              <a:ea typeface="Times New Roman" panose="02020603050405020304" pitchFamily="18" charset="0"/>
            </a:endParaRPr>
          </a:p>
          <a:p>
            <a:pPr marL="400050" lvl="0" indent="-400050" algn="just">
              <a:lnSpc>
                <a:spcPts val="1440"/>
              </a:lnSpc>
              <a:spcBef>
                <a:spcPts val="100"/>
              </a:spcBef>
              <a:buFont typeface="+mj-lt"/>
              <a:buAutoNum type="romanLcPeriod"/>
              <a:tabLst>
                <a:tab pos="457200" algn="l"/>
              </a:tabLst>
            </a:pP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develop an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implementation plan for the current IOC CD Strategy 2023-2030 </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for submission to the 33rd Assembly of the UNESCO IOC in June 2025; </a:t>
            </a:r>
            <a:r>
              <a:rPr lang="en-PH" sz="1300" dirty="0">
                <a:effectLst/>
                <a:latin typeface="Times New Roman" panose="02020603050405020304" pitchFamily="18" charset="0"/>
                <a:ea typeface="Times New Roman" panose="02020603050405020304" pitchFamily="18" charset="0"/>
              </a:rPr>
              <a:t> </a:t>
            </a:r>
          </a:p>
          <a:p>
            <a:pPr marL="400050" lvl="0" indent="-400050" algn="just">
              <a:lnSpc>
                <a:spcPts val="1440"/>
              </a:lnSpc>
              <a:spcBef>
                <a:spcPts val="100"/>
              </a:spcBef>
              <a:buFont typeface="+mj-lt"/>
              <a:buAutoNum type="romanLcPeriod"/>
              <a:tabLst>
                <a:tab pos="457200" algn="l"/>
              </a:tabLst>
            </a:pPr>
            <a:endParaRPr lang="en-PH" sz="1300" dirty="0">
              <a:effectLst/>
              <a:latin typeface="Times New Roman" panose="02020603050405020304" pitchFamily="18" charset="0"/>
              <a:ea typeface="Times New Roman" panose="02020603050405020304" pitchFamily="18" charset="0"/>
            </a:endParaRPr>
          </a:p>
          <a:p>
            <a:pPr marL="400050" lvl="0" indent="-400050" algn="just">
              <a:lnSpc>
                <a:spcPts val="1440"/>
              </a:lnSpc>
              <a:spcBef>
                <a:spcPts val="100"/>
              </a:spcBef>
              <a:buFont typeface="+mj-lt"/>
              <a:buAutoNum type="romanLcPeriod"/>
              <a:tabLst>
                <a:tab pos="457200" algn="l"/>
              </a:tabLst>
            </a:pP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provide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advice</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 to global and regional </a:t>
            </a:r>
            <a:r>
              <a:rPr lang="en-PH" sz="1300" kern="1200" dirty="0" err="1">
                <a:solidFill>
                  <a:srgbClr val="000000"/>
                </a:solidFill>
                <a:effectLst/>
                <a:latin typeface="Arial" panose="020B0604020202020204" pitchFamily="34" charset="0"/>
                <a:ea typeface="Times New Roman" panose="02020603050405020304" pitchFamily="18" charset="0"/>
                <a:cs typeface="Roboto" panose="02000000000000000000" pitchFamily="2" charset="0"/>
              </a:rPr>
              <a:t>programmes</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 on the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implementation </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of the IOC Capacity Development Strategy 2023-2030 and on relevant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methods and tools </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to improve the quality and impact of CD efforts;</a:t>
            </a:r>
          </a:p>
          <a:p>
            <a:pPr marL="400050" lvl="0" indent="-400050" algn="just">
              <a:lnSpc>
                <a:spcPts val="1440"/>
              </a:lnSpc>
              <a:spcBef>
                <a:spcPts val="100"/>
              </a:spcBef>
              <a:buFont typeface="+mj-lt"/>
              <a:buAutoNum type="romanLcPeriod"/>
              <a:tabLst>
                <a:tab pos="457200" algn="l"/>
              </a:tabLst>
            </a:pPr>
            <a:endParaRPr lang="en-PH" sz="1300" dirty="0">
              <a:effectLst/>
              <a:latin typeface="Times New Roman" panose="02020603050405020304" pitchFamily="18" charset="0"/>
              <a:ea typeface="Times New Roman" panose="02020603050405020304" pitchFamily="18" charset="0"/>
            </a:endParaRPr>
          </a:p>
          <a:p>
            <a:pPr marL="400050" lvl="0" indent="-400050" algn="just">
              <a:spcBef>
                <a:spcPts val="100"/>
              </a:spcBef>
              <a:buFont typeface="+mj-lt"/>
              <a:buAutoNum type="romanLcPeriod"/>
              <a:tabLst>
                <a:tab pos="457200" algn="l"/>
              </a:tabLst>
            </a:pP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advise on the design and implementation of the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biennial CD survey </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in close collaboration with the regional secretariats, possibly including CD implementation impact monitoring/metrics, also taking into account other methods such as regional reviews, science conferences etc.;</a:t>
            </a:r>
          </a:p>
          <a:p>
            <a:pPr marL="400050" lvl="0" indent="-400050" algn="just">
              <a:spcBef>
                <a:spcPts val="100"/>
              </a:spcBef>
              <a:buFont typeface="+mj-lt"/>
              <a:buAutoNum type="romanLcPeriod"/>
              <a:tabLst>
                <a:tab pos="457200" algn="l"/>
              </a:tabLst>
            </a:pPr>
            <a:endParaRPr lang="en-PH" sz="1300" dirty="0">
              <a:effectLst/>
              <a:latin typeface="Times New Roman" panose="02020603050405020304" pitchFamily="18" charset="0"/>
              <a:ea typeface="Times New Roman" panose="02020603050405020304" pitchFamily="18" charset="0"/>
            </a:endParaRPr>
          </a:p>
          <a:p>
            <a:pPr marL="400050" lvl="0" indent="-400050" algn="just">
              <a:spcBef>
                <a:spcPts val="100"/>
              </a:spcBef>
              <a:buFont typeface="+mj-lt"/>
              <a:buAutoNum type="romanLcPeriod"/>
              <a:tabLst>
                <a:tab pos="457200" algn="l"/>
              </a:tabLst>
            </a:pP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ensure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coordination</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 of the work of the Group of Experts and its Task Teams with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GOSR</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 and CD aspects of the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United Nations Decade of Ocean Science for Sustainable Development</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 including the Capacity Development Facility and Working Group 9 of the Vision 2030;</a:t>
            </a:r>
            <a:r>
              <a:rPr lang="en-PH" sz="1300" dirty="0">
                <a:effectLst/>
                <a:latin typeface="Times New Roman" panose="02020603050405020304" pitchFamily="18" charset="0"/>
                <a:ea typeface="Times New Roman" panose="02020603050405020304" pitchFamily="18" charset="0"/>
              </a:rPr>
              <a:t> </a:t>
            </a:r>
          </a:p>
          <a:p>
            <a:pPr marL="400050" lvl="0" indent="-400050" algn="just">
              <a:spcBef>
                <a:spcPts val="100"/>
              </a:spcBef>
              <a:buFont typeface="+mj-lt"/>
              <a:buAutoNum type="romanLcPeriod"/>
              <a:tabLst>
                <a:tab pos="457200" algn="l"/>
              </a:tabLst>
            </a:pPr>
            <a:endParaRPr lang="en-PH" sz="1300" dirty="0">
              <a:effectLst/>
              <a:latin typeface="Times New Roman" panose="02020603050405020304" pitchFamily="18" charset="0"/>
              <a:ea typeface="Times New Roman" panose="02020603050405020304" pitchFamily="18" charset="0"/>
            </a:endParaRPr>
          </a:p>
          <a:p>
            <a:pPr marL="400050" lvl="0" indent="-400050" algn="just">
              <a:spcBef>
                <a:spcPts val="100"/>
              </a:spcBef>
              <a:buFont typeface="+mj-lt"/>
              <a:buAutoNum type="romanLcPeriod"/>
              <a:tabLst>
                <a:tab pos="457200" algn="l"/>
              </a:tabLst>
            </a:pP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guide the further development and promotion of the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Ocean CD-Hub </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by highlighting linkages of CD activities and collaboration opportunities between users and providers and among other global, regional and national organizations;</a:t>
            </a:r>
            <a:r>
              <a:rPr lang="en-PH" sz="1300" dirty="0">
                <a:effectLst/>
                <a:latin typeface="Times New Roman" panose="02020603050405020304" pitchFamily="18" charset="0"/>
                <a:ea typeface="Times New Roman" panose="02020603050405020304" pitchFamily="18" charset="0"/>
              </a:rPr>
              <a:t> </a:t>
            </a:r>
          </a:p>
          <a:p>
            <a:pPr marL="400050" lvl="0" indent="-400050" algn="just">
              <a:spcBef>
                <a:spcPts val="100"/>
              </a:spcBef>
              <a:buFont typeface="+mj-lt"/>
              <a:buAutoNum type="romanLcPeriod"/>
              <a:tabLst>
                <a:tab pos="457200" algn="l"/>
              </a:tabLst>
            </a:pPr>
            <a:endParaRPr lang="en-PH" sz="1300" dirty="0">
              <a:effectLst/>
              <a:latin typeface="Times New Roman" panose="02020603050405020304" pitchFamily="18" charset="0"/>
              <a:ea typeface="Times New Roman" panose="02020603050405020304" pitchFamily="18" charset="0"/>
            </a:endParaRPr>
          </a:p>
          <a:p>
            <a:pPr marL="400050" lvl="0" indent="-400050">
              <a:spcBef>
                <a:spcPts val="100"/>
              </a:spcBef>
              <a:buFont typeface="+mj-lt"/>
              <a:buAutoNum type="romanLcPeriod"/>
              <a:tabLst>
                <a:tab pos="457200" algn="l"/>
              </a:tabLst>
            </a:pP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provide advice to Member States on the promotion of </a:t>
            </a:r>
            <a:r>
              <a:rPr lang="en-PH" sz="1300" kern="1200" dirty="0">
                <a:solidFill>
                  <a:srgbClr val="FF0000"/>
                </a:solidFill>
                <a:effectLst/>
                <a:latin typeface="Arial" panose="020B0604020202020204" pitchFamily="34" charset="0"/>
                <a:ea typeface="Times New Roman" panose="02020603050405020304" pitchFamily="18" charset="0"/>
                <a:cs typeface="Roboto" panose="02000000000000000000" pitchFamily="2" charset="0"/>
              </a:rPr>
              <a:t>visibility and reach</a:t>
            </a:r>
            <a:r>
              <a:rPr lang="en-PH" sz="1300" kern="1200" dirty="0">
                <a:solidFill>
                  <a:srgbClr val="000000"/>
                </a:solidFill>
                <a:effectLst/>
                <a:latin typeface="Arial" panose="020B0604020202020204" pitchFamily="34" charset="0"/>
                <a:ea typeface="Times New Roman" panose="02020603050405020304" pitchFamily="18" charset="0"/>
                <a:cs typeface="Roboto" panose="02000000000000000000" pitchFamily="2" charset="0"/>
              </a:rPr>
              <a:t> of the IOC Capacity Development Strategy 2023-2030 to assist with the planning and implementation of their capacity development efforts.</a:t>
            </a:r>
            <a:r>
              <a:rPr lang="en-PH" sz="130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PH"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4834305"/>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2018</TotalTime>
  <Words>459</Words>
  <Application>Microsoft Macintosh PowerPoint</Application>
  <PresentationFormat>Widescreen</PresentationFormat>
  <Paragraphs>42</Paragraphs>
  <Slides>3</Slides>
  <Notes>2</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3</vt:i4>
      </vt:variant>
    </vt:vector>
  </HeadingPairs>
  <TitlesOfParts>
    <vt:vector size="21" baseType="lpstr">
      <vt:lpstr>Arial</vt:lpstr>
      <vt:lpstr>Calibri</vt:lpstr>
      <vt:lpstr>Calibri Light</vt:lpstr>
      <vt:lpstr>Open Sans</vt:lpstr>
      <vt:lpstr>Roboto</vt:lpstr>
      <vt:lpstr>Times New Roman</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10_Custom Design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Diwa, Johanna Paula</cp:lastModifiedBy>
  <cp:revision>355</cp:revision>
  <cp:lastPrinted>2021-06-23T07:50:07Z</cp:lastPrinted>
  <dcterms:created xsi:type="dcterms:W3CDTF">2019-09-03T09:02:06Z</dcterms:created>
  <dcterms:modified xsi:type="dcterms:W3CDTF">2024-02-27T12:40:20Z</dcterms:modified>
</cp:coreProperties>
</file>