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8"/>
  </p:notesMasterIdLst>
  <p:sldIdLst>
    <p:sldId id="326" r:id="rId3"/>
    <p:sldId id="272" r:id="rId4"/>
    <p:sldId id="271" r:id="rId5"/>
    <p:sldId id="270" r:id="rId6"/>
    <p:sldId id="28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1"/>
    <p:restoredTop sz="96208"/>
  </p:normalViewPr>
  <p:slideViewPr>
    <p:cSldViewPr snapToGrid="0">
      <p:cViewPr varScale="1">
        <p:scale>
          <a:sx n="60" d="100"/>
          <a:sy n="60" d="100"/>
        </p:scale>
        <p:origin x="176" y="1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A5137-84B9-9A44-B93D-9B958EC72A5E}"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6F514-33BB-054F-8A70-C3253DB47189}" type="slidenum">
              <a:rPr lang="en-US" smtClean="0"/>
              <a:t>‹#›</a:t>
            </a:fld>
            <a:endParaRPr lang="en-US"/>
          </a:p>
        </p:txBody>
      </p:sp>
    </p:spTree>
    <p:extLst>
      <p:ext uri="{BB962C8B-B14F-4D97-AF65-F5344CB8AC3E}">
        <p14:creationId xmlns:p14="http://schemas.microsoft.com/office/powerpoint/2010/main" val="88660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634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723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52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34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txBox="1">
            <a:spLocks/>
          </p:cNvSpPr>
          <p:nvPr userDrawn="1"/>
        </p:nvSpPr>
        <p:spPr>
          <a:xfrm>
            <a:off x="2596056" y="26875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174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l="-9850" t="-943" r="-1"/>
          <a:stretch/>
        </p:blipFill>
        <p:spPr>
          <a:xfrm>
            <a:off x="7417942" y="1560444"/>
            <a:ext cx="3970734" cy="3977470"/>
          </a:xfrm>
          <a:prstGeom prst="rect">
            <a:avLst/>
          </a:prstGeom>
        </p:spPr>
      </p:pic>
      <p:sp>
        <p:nvSpPr>
          <p:cNvPr id="4" name="Slide Number Placeholder 5"/>
          <p:cNvSpPr txBox="1">
            <a:spLocks/>
          </p:cNvSpPr>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a:p>
        </p:txBody>
      </p:sp>
    </p:spTree>
    <p:extLst>
      <p:ext uri="{BB962C8B-B14F-4D97-AF65-F5344CB8AC3E}">
        <p14:creationId xmlns:p14="http://schemas.microsoft.com/office/powerpoint/2010/main" val="16625098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6151" t="6791" r="23338" b="13839"/>
          <a:stretch/>
        </p:blipFill>
        <p:spPr>
          <a:xfrm>
            <a:off x="6204857"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622621" y="5349548"/>
            <a:ext cx="1495758"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59237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330792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53064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3239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1241" t="77476" r="38087" b="1776"/>
          <a:stretch/>
        </p:blipFill>
        <p:spPr>
          <a:xfrm>
            <a:off x="0" y="6148552"/>
            <a:ext cx="12192000" cy="709447"/>
          </a:xfrm>
          <a:prstGeom prst="rect">
            <a:avLst/>
          </a:prstGeom>
        </p:spPr>
      </p:pic>
    </p:spTree>
    <p:extLst>
      <p:ext uri="{BB962C8B-B14F-4D97-AF65-F5344CB8AC3E}">
        <p14:creationId xmlns:p14="http://schemas.microsoft.com/office/powerpoint/2010/main" val="29356267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2894" t="50353" r="5606" b="36489"/>
          <a:stretch/>
        </p:blipFill>
        <p:spPr>
          <a:xfrm>
            <a:off x="-10510" y="6148552"/>
            <a:ext cx="12225126" cy="709448"/>
          </a:xfrm>
          <a:prstGeom prst="rect">
            <a:avLst/>
          </a:prstGeom>
        </p:spPr>
      </p:pic>
    </p:spTree>
    <p:extLst>
      <p:ext uri="{BB962C8B-B14F-4D97-AF65-F5344CB8AC3E}">
        <p14:creationId xmlns:p14="http://schemas.microsoft.com/office/powerpoint/2010/main" val="22325968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l="47678" r="47703" b="5212"/>
          <a:stretch/>
        </p:blipFill>
        <p:spPr>
          <a:xfrm rot="16200000">
            <a:off x="5717631" y="420412"/>
            <a:ext cx="756742" cy="12191999"/>
          </a:xfrm>
          <a:prstGeom prst="rect">
            <a:avLst/>
          </a:prstGeom>
        </p:spPr>
      </p:pic>
    </p:spTree>
    <p:extLst>
      <p:ext uri="{BB962C8B-B14F-4D97-AF65-F5344CB8AC3E}">
        <p14:creationId xmlns:p14="http://schemas.microsoft.com/office/powerpoint/2010/main" val="287116901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343615932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1055855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5536" y="-115614"/>
            <a:ext cx="1629168" cy="1629168"/>
          </a:xfrm>
          <a:prstGeom prst="rect">
            <a:avLst/>
          </a:prstGeom>
        </p:spPr>
      </p:pic>
      <p:sp>
        <p:nvSpPr>
          <p:cNvPr id="3" name="Rectangle 2"/>
          <p:cNvSpPr/>
          <p:nvPr userDrawn="1"/>
        </p:nvSpPr>
        <p:spPr>
          <a:xfrm>
            <a:off x="557102" y="773612"/>
            <a:ext cx="2165077" cy="124714"/>
          </a:xfrm>
          <a:prstGeom prst="rect">
            <a:avLst/>
          </a:prstGeom>
          <a:solidFill>
            <a:srgbClr val="41B7C8"/>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pic>
        <p:nvPicPr>
          <p:cNvPr id="7" name="Picture 6"/>
          <p:cNvPicPr>
            <a:picLocks noChangeAspect="1"/>
          </p:cNvPicPr>
          <p:nvPr userDrawn="1"/>
        </p:nvPicPr>
        <p:blipFill>
          <a:blip r:embed="rId9"/>
          <a:stretch>
            <a:fillRect/>
          </a:stretch>
        </p:blipFill>
        <p:spPr>
          <a:xfrm>
            <a:off x="-13250" y="6169572"/>
            <a:ext cx="12205250" cy="688428"/>
          </a:xfrm>
          <a:prstGeom prst="rect">
            <a:avLst/>
          </a:prstGeom>
        </p:spPr>
      </p:pic>
    </p:spTree>
    <p:extLst>
      <p:ext uri="{BB962C8B-B14F-4D97-AF65-F5344CB8AC3E}">
        <p14:creationId xmlns:p14="http://schemas.microsoft.com/office/powerpoint/2010/main" val="29013984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5944D29-6140-48A5-91EC-CC5A8B1D06D4}"/>
              </a:ext>
            </a:extLst>
          </p:cNvPr>
          <p:cNvSpPr txBox="1"/>
          <p:nvPr/>
        </p:nvSpPr>
        <p:spPr>
          <a:xfrm>
            <a:off x="1236196" y="1425786"/>
            <a:ext cx="9386675" cy="1143903"/>
          </a:xfrm>
          <a:prstGeom prst="rect">
            <a:avLst/>
          </a:prstGeom>
          <a:noFill/>
        </p:spPr>
        <p:txBody>
          <a:bodyPr wrap="square" rtlCol="0">
            <a:spAutoFit/>
          </a:bodyPr>
          <a:lstStyle/>
          <a:p>
            <a:pPr algn="ctr" defTabSz="1179576">
              <a:spcBef>
                <a:spcPts val="1032"/>
              </a:spcBef>
              <a:defRPr/>
            </a:pPr>
            <a:r>
              <a:rPr lang="en-US" sz="3000" kern="1200" dirty="0">
                <a:solidFill>
                  <a:schemeClr val="tx1"/>
                </a:solidFill>
                <a:latin typeface="Arial" panose="020B0604020202020204" pitchFamily="34" charset="0"/>
                <a:ea typeface="Roboto" panose="02000000000000000000" pitchFamily="2" charset="0"/>
                <a:cs typeface="Arial" panose="020B0604020202020204" pitchFamily="34" charset="0"/>
              </a:rPr>
              <a:t>IOC Group of Experts on Capacity Development</a:t>
            </a:r>
          </a:p>
          <a:p>
            <a:pPr algn="ctr" defTabSz="1179576">
              <a:spcBef>
                <a:spcPts val="1032"/>
              </a:spcBef>
              <a:defRPr/>
            </a:pPr>
            <a:r>
              <a:rPr lang="en-US" sz="3000" kern="1200" dirty="0">
                <a:solidFill>
                  <a:schemeClr val="tx1"/>
                </a:solidFill>
                <a:latin typeface="Arial" panose="020B0604020202020204" pitchFamily="34" charset="0"/>
                <a:ea typeface="Roboto" panose="02000000000000000000" pitchFamily="2" charset="0"/>
                <a:cs typeface="Arial" panose="020B0604020202020204" pitchFamily="34" charset="0"/>
              </a:rPr>
              <a:t>5</a:t>
            </a:r>
            <a:r>
              <a:rPr lang="en-US" sz="3000" kern="1200" baseline="30000" dirty="0">
                <a:solidFill>
                  <a:schemeClr val="tx1"/>
                </a:solidFill>
                <a:latin typeface="Arial" panose="020B0604020202020204" pitchFamily="34" charset="0"/>
                <a:ea typeface="Roboto" panose="02000000000000000000" pitchFamily="2" charset="0"/>
                <a:cs typeface="Arial" panose="020B0604020202020204" pitchFamily="34" charset="0"/>
              </a:rPr>
              <a:t>th</a:t>
            </a:r>
            <a:r>
              <a:rPr lang="en-US" sz="3000" kern="1200" dirty="0">
                <a:solidFill>
                  <a:schemeClr val="tx1"/>
                </a:solidFill>
                <a:latin typeface="Arial" panose="020B0604020202020204" pitchFamily="34" charset="0"/>
                <a:ea typeface="Roboto" panose="02000000000000000000" pitchFamily="2" charset="0"/>
                <a:cs typeface="Arial" panose="020B0604020202020204" pitchFamily="34" charset="0"/>
              </a:rPr>
              <a:t> Session</a:t>
            </a:r>
            <a:endParaRPr kumimoji="0" lang="en-US" sz="30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AFE1928B-DF53-1EE1-EC89-F00F66D1FF8D}"/>
              </a:ext>
            </a:extLst>
          </p:cNvPr>
          <p:cNvSpPr txBox="1"/>
          <p:nvPr/>
        </p:nvSpPr>
        <p:spPr>
          <a:xfrm>
            <a:off x="1044122" y="5137269"/>
            <a:ext cx="10103753" cy="696986"/>
          </a:xfrm>
          <a:prstGeom prst="rect">
            <a:avLst/>
          </a:prstGeom>
          <a:noFill/>
        </p:spPr>
        <p:txBody>
          <a:bodyPr wrap="square" rtlCol="0">
            <a:spAutoFit/>
          </a:bodyPr>
          <a:lstStyle/>
          <a:p>
            <a:pPr algn="ctr" defTabSz="1179576">
              <a:spcBef>
                <a:spcPts val="1032"/>
              </a:spcBef>
              <a:defRPr/>
            </a:pPr>
            <a:r>
              <a:rPr lang="en-US" sz="1548" kern="1200" dirty="0">
                <a:solidFill>
                  <a:schemeClr val="tx1"/>
                </a:solidFill>
                <a:latin typeface="Arial" panose="020B0604020202020204" pitchFamily="34" charset="0"/>
                <a:ea typeface="Roboto" panose="02000000000000000000" pitchFamily="2" charset="0"/>
                <a:cs typeface="Arial" panose="020B0604020202020204" pitchFamily="34" charset="0"/>
              </a:rPr>
              <a:t>27-29 February 2024</a:t>
            </a:r>
          </a:p>
          <a:p>
            <a:pPr algn="ctr" defTabSz="1179576">
              <a:spcBef>
                <a:spcPts val="1032"/>
              </a:spcBef>
              <a:defRPr/>
            </a:pPr>
            <a:r>
              <a:rPr lang="en-US" sz="1548" kern="1200" dirty="0">
                <a:solidFill>
                  <a:schemeClr val="tx1"/>
                </a:solidFill>
                <a:latin typeface="Arial" panose="020B0604020202020204" pitchFamily="34" charset="0"/>
                <a:ea typeface="Roboto" panose="02000000000000000000" pitchFamily="2" charset="0"/>
                <a:cs typeface="Arial" panose="020B0604020202020204" pitchFamily="34" charset="0"/>
              </a:rPr>
              <a:t>Paris</a:t>
            </a:r>
            <a:endParaRPr kumimoji="0" lang="en-US" sz="12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805597DF-EA0F-910A-68ED-E728D5B977AE}"/>
              </a:ext>
            </a:extLst>
          </p:cNvPr>
          <p:cNvSpPr txBox="1"/>
          <p:nvPr/>
        </p:nvSpPr>
        <p:spPr>
          <a:xfrm>
            <a:off x="1044123" y="3093574"/>
            <a:ext cx="10103753" cy="1868303"/>
          </a:xfrm>
          <a:prstGeom prst="rect">
            <a:avLst/>
          </a:prstGeom>
          <a:noFill/>
        </p:spPr>
        <p:txBody>
          <a:bodyPr wrap="square" rtlCol="0">
            <a:spAutoFit/>
          </a:bodyPr>
          <a:lstStyle/>
          <a:p>
            <a:pPr algn="ctr" defTabSz="1179576">
              <a:spcBef>
                <a:spcPts val="1032"/>
              </a:spcBef>
              <a:defRPr/>
            </a:pPr>
            <a:r>
              <a:rPr lang="en-PH" sz="2322" kern="1200" dirty="0">
                <a:solidFill>
                  <a:schemeClr val="tx1"/>
                </a:solidFill>
                <a:latin typeface="Arial" panose="020B0604020202020204" pitchFamily="34" charset="0"/>
                <a:ea typeface="+mn-ea"/>
                <a:cs typeface="+mn-cs"/>
              </a:rPr>
              <a:t>Agenda 3.1 IOC CD Strategy 2023-2030</a:t>
            </a:r>
          </a:p>
          <a:p>
            <a:pPr algn="ctr" defTabSz="1179576">
              <a:spcBef>
                <a:spcPts val="1032"/>
              </a:spcBef>
              <a:defRPr/>
            </a:pPr>
            <a:endParaRPr lang="en-PH" sz="2322" kern="1200" dirty="0">
              <a:solidFill>
                <a:schemeClr val="tx1"/>
              </a:solidFill>
              <a:latin typeface="Arial" panose="020B0604020202020204" pitchFamily="34" charset="0"/>
              <a:ea typeface="+mn-ea"/>
              <a:cs typeface="+mn-cs"/>
            </a:endParaRPr>
          </a:p>
          <a:p>
            <a:pPr algn="ctr" defTabSz="1179576">
              <a:spcBef>
                <a:spcPts val="1032"/>
              </a:spcBef>
              <a:defRPr/>
            </a:pPr>
            <a:r>
              <a:rPr lang="en-PH" sz="1806" kern="1200" dirty="0">
                <a:solidFill>
                  <a:schemeClr val="tx1"/>
                </a:solidFill>
                <a:latin typeface="Arial" panose="020B0604020202020204" pitchFamily="34" charset="0"/>
                <a:ea typeface="+mn-ea"/>
                <a:cs typeface="+mn-cs"/>
              </a:rPr>
              <a:t>Alan Evans</a:t>
            </a:r>
          </a:p>
          <a:p>
            <a:pPr algn="ctr" defTabSz="1179576">
              <a:spcBef>
                <a:spcPts val="1032"/>
              </a:spcBef>
              <a:defRPr/>
            </a:pPr>
            <a:r>
              <a:rPr lang="en-PH" sz="2322" kern="1200" dirty="0">
                <a:solidFill>
                  <a:schemeClr val="tx1"/>
                </a:solidFill>
                <a:latin typeface="Arial" panose="020B0604020202020204" pitchFamily="34" charset="0"/>
                <a:ea typeface="+mn-ea"/>
                <a:cs typeface="+mn-cs"/>
              </a:rPr>
              <a:t> </a:t>
            </a:r>
            <a:endParaRPr kumimoji="0" lang="en-US" sz="1600" b="0" i="0" u="none" strike="noStrike" kern="1200" cap="none" spc="0" normalizeH="0" baseline="0" noProof="0" dirty="0">
              <a:ln>
                <a:noFill/>
              </a:ln>
              <a:effectLst/>
              <a:uLnTx/>
              <a:uFillTx/>
              <a:latin typeface="Arial" panose="020B0604020202020204" pitchFamily="34" charset="0"/>
              <a:ea typeface="Roboto" panose="020000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894CA34E-80C8-8F3F-88C7-7519A473ABA6}"/>
              </a:ext>
            </a:extLst>
          </p:cNvPr>
          <p:cNvPicPr>
            <a:picLocks noChangeAspect="1"/>
          </p:cNvPicPr>
          <p:nvPr/>
        </p:nvPicPr>
        <p:blipFill>
          <a:blip r:embed="rId2"/>
          <a:stretch>
            <a:fillRect/>
          </a:stretch>
        </p:blipFill>
        <p:spPr>
          <a:xfrm>
            <a:off x="10024338" y="0"/>
            <a:ext cx="2024743" cy="2024743"/>
          </a:xfrm>
          <a:prstGeom prst="rect">
            <a:avLst/>
          </a:prstGeom>
        </p:spPr>
      </p:pic>
    </p:spTree>
    <p:extLst>
      <p:ext uri="{BB962C8B-B14F-4D97-AF65-F5344CB8AC3E}">
        <p14:creationId xmlns:p14="http://schemas.microsoft.com/office/powerpoint/2010/main" val="256910069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2F035190-A62F-3644-69AE-20B2783FCB65}"/>
              </a:ext>
            </a:extLst>
          </p:cNvPr>
          <p:cNvPicPr>
            <a:picLocks noChangeAspect="1"/>
          </p:cNvPicPr>
          <p:nvPr/>
        </p:nvPicPr>
        <p:blipFill>
          <a:blip r:embed="rId3"/>
          <a:stretch>
            <a:fillRect/>
          </a:stretch>
        </p:blipFill>
        <p:spPr>
          <a:xfrm>
            <a:off x="10024338" y="0"/>
            <a:ext cx="2024743" cy="2024743"/>
          </a:xfrm>
          <a:prstGeom prst="rect">
            <a:avLst/>
          </a:prstGeom>
        </p:spPr>
      </p:pic>
      <p:sp>
        <p:nvSpPr>
          <p:cNvPr id="3" name="TextBox 2">
            <a:extLst>
              <a:ext uri="{FF2B5EF4-FFF2-40B4-BE49-F238E27FC236}">
                <a16:creationId xmlns:a16="http://schemas.microsoft.com/office/drawing/2014/main" id="{020DDD11-71FA-1E10-985B-656CAE8C9F4B}"/>
              </a:ext>
            </a:extLst>
          </p:cNvPr>
          <p:cNvSpPr txBox="1"/>
          <p:nvPr/>
        </p:nvSpPr>
        <p:spPr>
          <a:xfrm>
            <a:off x="341745" y="1189578"/>
            <a:ext cx="11665528" cy="4729500"/>
          </a:xfrm>
          <a:prstGeom prst="rect">
            <a:avLst/>
          </a:prstGeom>
          <a:noFill/>
        </p:spPr>
        <p:txBody>
          <a:bodyPr wrap="square">
            <a:spAutoFit/>
          </a:bodyPr>
          <a:lstStyle/>
          <a:p>
            <a:pPr marL="342900" indent="-342900">
              <a:buFont typeface="Arial" panose="020B0604020202020204" pitchFamily="34" charset="0"/>
              <a:buChar char="•"/>
            </a:pPr>
            <a:r>
              <a:rPr lang="en-GB" sz="2000" dirty="0">
                <a:solidFill>
                  <a:srgbClr val="002060"/>
                </a:solidFill>
                <a:latin typeface="+mn-lt"/>
              </a:rPr>
              <a:t>Capacity Development is a primary </a:t>
            </a:r>
            <a:r>
              <a:rPr lang="en-GB" sz="2000" b="1" dirty="0">
                <a:solidFill>
                  <a:srgbClr val="002060"/>
                </a:solidFill>
                <a:latin typeface="+mn-lt"/>
              </a:rPr>
              <a:t>Purpose</a:t>
            </a:r>
            <a:r>
              <a:rPr lang="en-GB" sz="2000" dirty="0">
                <a:solidFill>
                  <a:srgbClr val="002060"/>
                </a:solidFill>
                <a:latin typeface="+mn-lt"/>
              </a:rPr>
              <a:t> of the IOC, as included in its Statutes</a:t>
            </a:r>
            <a:r>
              <a:rPr lang="en-GB" sz="2000" baseline="30000" dirty="0">
                <a:solidFill>
                  <a:srgbClr val="002060"/>
                </a:solidFill>
                <a:latin typeface="+mn-lt"/>
              </a:rPr>
              <a:t>1</a:t>
            </a:r>
          </a:p>
          <a:p>
            <a:pPr marL="342900" indent="-342900">
              <a:buFont typeface="Arial" panose="020B0604020202020204" pitchFamily="34" charset="0"/>
              <a:buChar char="•"/>
            </a:pPr>
            <a:endParaRPr lang="en-GB" sz="800" dirty="0">
              <a:solidFill>
                <a:srgbClr val="002060"/>
              </a:solidFill>
              <a:latin typeface="+mn-lt"/>
            </a:endParaRPr>
          </a:p>
          <a:p>
            <a:pPr marL="342900" indent="-342900">
              <a:buFont typeface="Arial" panose="020B0604020202020204" pitchFamily="34" charset="0"/>
              <a:buChar char="•"/>
            </a:pPr>
            <a:r>
              <a:rPr lang="en-GB" sz="2000" dirty="0">
                <a:solidFill>
                  <a:srgbClr val="002060"/>
                </a:solidFill>
                <a:latin typeface="+mn-lt"/>
              </a:rPr>
              <a:t>IOC CD is a stand alone core function of the IOC Medium-Term Strategy, 2022–2029, delivering its own initiatives </a:t>
            </a:r>
            <a:r>
              <a:rPr lang="en-GB" sz="1600" dirty="0">
                <a:solidFill>
                  <a:srgbClr val="002060"/>
                </a:solidFill>
                <a:latin typeface="+mn-lt"/>
              </a:rPr>
              <a:t>e.g. Needs assessment surveys, Ocean CD-Hub, Ocean Teacher Global Academy, Ocean </a:t>
            </a:r>
            <a:r>
              <a:rPr lang="en-GB" sz="1600" dirty="0" err="1">
                <a:solidFill>
                  <a:srgbClr val="002060"/>
                </a:solidFill>
                <a:latin typeface="+mn-lt"/>
              </a:rPr>
              <a:t>InfoHub</a:t>
            </a:r>
            <a:r>
              <a:rPr lang="en-GB" sz="1600" dirty="0">
                <a:solidFill>
                  <a:srgbClr val="002060"/>
                </a:solidFill>
                <a:latin typeface="+mn-lt"/>
              </a:rPr>
              <a:t> (with IODE) </a:t>
            </a:r>
          </a:p>
          <a:p>
            <a:pPr marL="342900" indent="-342900">
              <a:buFont typeface="Arial" panose="020B0604020202020204" pitchFamily="34" charset="0"/>
              <a:buChar char="•"/>
            </a:pPr>
            <a:endParaRPr lang="en-GB" sz="800" dirty="0">
              <a:solidFill>
                <a:srgbClr val="002060"/>
              </a:solidFill>
              <a:latin typeface="+mn-lt"/>
            </a:endParaRPr>
          </a:p>
          <a:p>
            <a:pPr marL="342900" indent="-342900">
              <a:buFont typeface="Arial" panose="020B0604020202020204" pitchFamily="34" charset="0"/>
              <a:buChar char="•"/>
            </a:pPr>
            <a:r>
              <a:rPr lang="en-GB" sz="2000" dirty="0">
                <a:solidFill>
                  <a:srgbClr val="002060"/>
                </a:solidFill>
                <a:latin typeface="+mn-lt"/>
              </a:rPr>
              <a:t>IOC CD cross-cuts all other IOC functions: </a:t>
            </a:r>
          </a:p>
          <a:p>
            <a:r>
              <a:rPr lang="en-GB" sz="2000" dirty="0">
                <a:solidFill>
                  <a:srgbClr val="002060"/>
                </a:solidFill>
                <a:latin typeface="+mn-lt"/>
              </a:rPr>
              <a:t>	</a:t>
            </a:r>
            <a:r>
              <a:rPr lang="en-GB" sz="1600" dirty="0">
                <a:solidFill>
                  <a:srgbClr val="002060"/>
                </a:solidFill>
                <a:latin typeface="+mn-lt"/>
              </a:rPr>
              <a:t>All functions should adopt and deliver IOC CD Strategy as a key output</a:t>
            </a:r>
          </a:p>
          <a:p>
            <a:r>
              <a:rPr lang="en-GB" sz="1600" dirty="0">
                <a:solidFill>
                  <a:srgbClr val="002060"/>
                </a:solidFill>
                <a:latin typeface="+mn-lt"/>
              </a:rPr>
              <a:t>	All Regional Offices should adopt and deliver IOC CD Strategy as a key output</a:t>
            </a:r>
          </a:p>
          <a:p>
            <a:pPr marL="342900" indent="-342900">
              <a:buFont typeface="Arial" panose="020B0604020202020204" pitchFamily="34" charset="0"/>
              <a:buChar char="•"/>
            </a:pPr>
            <a:endParaRPr lang="en-GB" sz="800" dirty="0">
              <a:solidFill>
                <a:srgbClr val="002060"/>
              </a:solidFill>
              <a:latin typeface="+mn-lt"/>
            </a:endParaRPr>
          </a:p>
          <a:p>
            <a:pPr marL="342900" indent="-342900">
              <a:buFont typeface="Arial" panose="020B0604020202020204" pitchFamily="34" charset="0"/>
              <a:buChar char="•"/>
            </a:pPr>
            <a:r>
              <a:rPr lang="en-GB" sz="2000" dirty="0">
                <a:solidFill>
                  <a:srgbClr val="002060"/>
                </a:solidFill>
                <a:latin typeface="+mn-lt"/>
              </a:rPr>
              <a:t>Collaborative efforts</a:t>
            </a:r>
            <a:r>
              <a:rPr lang="en-GB" sz="2000" baseline="30000" dirty="0">
                <a:solidFill>
                  <a:srgbClr val="002060"/>
                </a:solidFill>
                <a:latin typeface="+mn-lt"/>
              </a:rPr>
              <a:t>2</a:t>
            </a:r>
            <a:r>
              <a:rPr lang="en-GB" sz="2000" dirty="0">
                <a:solidFill>
                  <a:srgbClr val="002060"/>
                </a:solidFill>
                <a:latin typeface="+mn-lt"/>
              </a:rPr>
              <a:t> and complementary activities by other UN organisations will be critical in ensuring cohesive and all-inclusive capacity development</a:t>
            </a:r>
          </a:p>
          <a:p>
            <a:pPr marL="342900" indent="-342900">
              <a:buFont typeface="Arial" panose="020B0604020202020204" pitchFamily="34" charset="0"/>
              <a:buChar char="•"/>
            </a:pPr>
            <a:endParaRPr lang="en-GB" sz="2000" dirty="0">
              <a:solidFill>
                <a:srgbClr val="002060"/>
              </a:solidFill>
              <a:latin typeface="+mn-lt"/>
            </a:endParaRPr>
          </a:p>
          <a:p>
            <a:pPr marL="342900" indent="-342900">
              <a:buFont typeface="Arial" panose="020B0604020202020204" pitchFamily="34" charset="0"/>
              <a:buChar char="•"/>
            </a:pPr>
            <a:endParaRPr lang="en-GB" sz="800" dirty="0">
              <a:solidFill>
                <a:srgbClr val="002060"/>
              </a:solidFill>
              <a:latin typeface="+mn-lt"/>
            </a:endParaRPr>
          </a:p>
          <a:p>
            <a:pPr marL="342900" indent="-342900">
              <a:buFont typeface="Arial" panose="020B0604020202020204" pitchFamily="34" charset="0"/>
              <a:buChar char="•"/>
            </a:pPr>
            <a:endParaRPr lang="en-GB" sz="800" i="1" baseline="30000" dirty="0">
              <a:solidFill>
                <a:srgbClr val="002060"/>
              </a:solidFill>
              <a:latin typeface="+mn-lt"/>
              <a:cs typeface="Calibri" panose="020F0502020204030204" pitchFamily="34" charset="0"/>
            </a:endParaRPr>
          </a:p>
          <a:p>
            <a:pPr marL="342900" indent="-342900">
              <a:buFont typeface="Arial" panose="020B0604020202020204" pitchFamily="34" charset="0"/>
              <a:buChar char="•"/>
            </a:pPr>
            <a:endParaRPr lang="en-GB" sz="800" i="1" baseline="30000" dirty="0">
              <a:solidFill>
                <a:srgbClr val="002060"/>
              </a:solidFill>
              <a:latin typeface="+mn-lt"/>
              <a:cs typeface="Calibri" panose="020F0502020204030204" pitchFamily="34" charset="0"/>
            </a:endParaRPr>
          </a:p>
          <a:p>
            <a:endParaRPr lang="en-GB" sz="800" i="1" baseline="30000" dirty="0">
              <a:solidFill>
                <a:srgbClr val="002060"/>
              </a:solidFill>
              <a:latin typeface="+mn-lt"/>
              <a:cs typeface="Calibri" panose="020F0502020204030204" pitchFamily="34" charset="0"/>
            </a:endParaRPr>
          </a:p>
          <a:p>
            <a:endParaRPr lang="en-GB" sz="800" i="1" baseline="30000" dirty="0">
              <a:solidFill>
                <a:srgbClr val="002060"/>
              </a:solidFill>
              <a:latin typeface="+mn-lt"/>
              <a:cs typeface="Calibri" panose="020F0502020204030204" pitchFamily="34" charset="0"/>
            </a:endParaRPr>
          </a:p>
          <a:p>
            <a:r>
              <a:rPr lang="en-GB" i="1" baseline="30000" dirty="0">
                <a:solidFill>
                  <a:srgbClr val="002060"/>
                </a:solidFill>
                <a:latin typeface="+mn-lt"/>
                <a:cs typeface="Calibri" panose="020F0502020204030204" pitchFamily="34" charset="0"/>
              </a:rPr>
              <a:t>1</a:t>
            </a:r>
            <a:r>
              <a:rPr lang="en-GB" i="1" dirty="0">
                <a:solidFill>
                  <a:srgbClr val="002060"/>
                </a:solidFill>
                <a:latin typeface="+mn-lt"/>
                <a:cs typeface="Calibri" panose="020F0502020204030204" pitchFamily="34" charset="0"/>
              </a:rPr>
              <a:t> Article 2 – Purpose - </a:t>
            </a:r>
            <a:r>
              <a:rPr lang="en-GB" b="0" i="0" u="none" strike="noStrike" baseline="0" dirty="0">
                <a:solidFill>
                  <a:srgbClr val="002060"/>
                </a:solidFill>
                <a:latin typeface="+mn-lt"/>
              </a:rPr>
              <a:t>1. The purpose of the Commission is to promote international cooperation and to coordinate programmes in research, services and </a:t>
            </a:r>
            <a:r>
              <a:rPr lang="en-GB" b="1" i="0" u="none" strike="noStrike" baseline="0" dirty="0">
                <a:solidFill>
                  <a:srgbClr val="002060"/>
                </a:solidFill>
                <a:latin typeface="+mn-lt"/>
              </a:rPr>
              <a:t>capacity-building</a:t>
            </a:r>
            <a:r>
              <a:rPr lang="en-GB" b="0" i="0" u="none" strike="noStrike" baseline="0" dirty="0">
                <a:solidFill>
                  <a:srgbClr val="002060"/>
                </a:solidFill>
                <a:latin typeface="+mn-lt"/>
              </a:rPr>
              <a:t> [..]</a:t>
            </a:r>
          </a:p>
          <a:p>
            <a:pPr algn="l"/>
            <a:r>
              <a:rPr lang="en-GB" i="1" baseline="30000" dirty="0">
                <a:solidFill>
                  <a:srgbClr val="002060"/>
                </a:solidFill>
                <a:latin typeface="+mn-lt"/>
                <a:cs typeface="Calibri" panose="020F0502020204030204" pitchFamily="34" charset="0"/>
              </a:rPr>
              <a:t>2</a:t>
            </a:r>
            <a:r>
              <a:rPr lang="en-GB" i="1" dirty="0">
                <a:solidFill>
                  <a:srgbClr val="002060"/>
                </a:solidFill>
                <a:latin typeface="+mn-lt"/>
                <a:cs typeface="Calibri" panose="020F0502020204030204" pitchFamily="34" charset="0"/>
              </a:rPr>
              <a:t> Article 2 – Purpose - 2. The Commission will </a:t>
            </a:r>
            <a:r>
              <a:rPr lang="en-GB" b="1" i="1" dirty="0">
                <a:solidFill>
                  <a:srgbClr val="002060"/>
                </a:solidFill>
                <a:latin typeface="+mn-lt"/>
                <a:cs typeface="Calibri" panose="020F0502020204030204" pitchFamily="34" charset="0"/>
              </a:rPr>
              <a:t>collaborate with international organizations </a:t>
            </a:r>
            <a:r>
              <a:rPr lang="en-GB" i="1" dirty="0">
                <a:solidFill>
                  <a:srgbClr val="002060"/>
                </a:solidFill>
                <a:latin typeface="+mn-lt"/>
                <a:cs typeface="Calibri" panose="020F0502020204030204" pitchFamily="34" charset="0"/>
              </a:rPr>
              <a:t>concerned with the work of the Commission, and </a:t>
            </a:r>
            <a:r>
              <a:rPr lang="en-GB" b="1" i="1" dirty="0">
                <a:solidFill>
                  <a:srgbClr val="002060"/>
                </a:solidFill>
                <a:latin typeface="+mn-lt"/>
                <a:cs typeface="Calibri" panose="020F0502020204030204" pitchFamily="34" charset="0"/>
              </a:rPr>
              <a:t>especially with those organizations of the United Nations </a:t>
            </a:r>
            <a:r>
              <a:rPr lang="en-GB" i="1" dirty="0">
                <a:solidFill>
                  <a:srgbClr val="002060"/>
                </a:solidFill>
                <a:latin typeface="+mn-lt"/>
                <a:cs typeface="Calibri" panose="020F0502020204030204" pitchFamily="34" charset="0"/>
              </a:rPr>
              <a:t>[..] </a:t>
            </a:r>
          </a:p>
        </p:txBody>
      </p:sp>
      <p:sp>
        <p:nvSpPr>
          <p:cNvPr id="2" name="Google Shape;199;p9">
            <a:extLst>
              <a:ext uri="{FF2B5EF4-FFF2-40B4-BE49-F238E27FC236}">
                <a16:creationId xmlns:a16="http://schemas.microsoft.com/office/drawing/2014/main" id="{53E892A3-1930-2D4C-31F0-41961F49A0D6}"/>
              </a:ext>
            </a:extLst>
          </p:cNvPr>
          <p:cNvSpPr txBox="1"/>
          <p:nvPr/>
        </p:nvSpPr>
        <p:spPr>
          <a:xfrm>
            <a:off x="496985" y="201733"/>
            <a:ext cx="10070570"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GB" sz="2400" b="1" i="0" u="none" strike="noStrike" cap="none" dirty="0">
                <a:solidFill>
                  <a:srgbClr val="002060"/>
                </a:solidFill>
                <a:latin typeface="Arial"/>
                <a:ea typeface="Arial"/>
                <a:cs typeface="Arial"/>
                <a:sym typeface="Arial"/>
              </a:rPr>
              <a:t>IOC Capacity Development Strategy 2023-2030</a:t>
            </a:r>
            <a:r>
              <a:rPr lang="en-GB" sz="2400" b="1" dirty="0">
                <a:solidFill>
                  <a:srgbClr val="002060"/>
                </a:solidFill>
                <a:latin typeface="+mn-lt"/>
              </a:rPr>
              <a:t> </a:t>
            </a:r>
            <a:endParaRPr lang="en-GB" sz="1600" b="1" i="0" u="none"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118663151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4" name="Picture 3">
            <a:extLst>
              <a:ext uri="{FF2B5EF4-FFF2-40B4-BE49-F238E27FC236}">
                <a16:creationId xmlns:a16="http://schemas.microsoft.com/office/drawing/2014/main" id="{4EC6E2D1-CCB2-2AAD-D282-22D8B0D73BFE}"/>
              </a:ext>
            </a:extLst>
          </p:cNvPr>
          <p:cNvPicPr>
            <a:picLocks noChangeAspect="1"/>
          </p:cNvPicPr>
          <p:nvPr/>
        </p:nvPicPr>
        <p:blipFill>
          <a:blip r:embed="rId3"/>
          <a:stretch>
            <a:fillRect/>
          </a:stretch>
        </p:blipFill>
        <p:spPr>
          <a:xfrm>
            <a:off x="10024338" y="0"/>
            <a:ext cx="2024743" cy="2024743"/>
          </a:xfrm>
          <a:prstGeom prst="rect">
            <a:avLst/>
          </a:prstGeom>
        </p:spPr>
      </p:pic>
      <p:sp>
        <p:nvSpPr>
          <p:cNvPr id="3" name="TextBox 2">
            <a:extLst>
              <a:ext uri="{FF2B5EF4-FFF2-40B4-BE49-F238E27FC236}">
                <a16:creationId xmlns:a16="http://schemas.microsoft.com/office/drawing/2014/main" id="{020DDD11-71FA-1E10-985B-656CAE8C9F4B}"/>
              </a:ext>
            </a:extLst>
          </p:cNvPr>
          <p:cNvSpPr txBox="1"/>
          <p:nvPr/>
        </p:nvSpPr>
        <p:spPr>
          <a:xfrm>
            <a:off x="3818965" y="1484553"/>
            <a:ext cx="7960659" cy="2308324"/>
          </a:xfrm>
          <a:prstGeom prst="rect">
            <a:avLst/>
          </a:prstGeom>
          <a:noFill/>
        </p:spPr>
        <p:txBody>
          <a:bodyPr wrap="square">
            <a:spAutoFit/>
          </a:bodyPr>
          <a:lstStyle/>
          <a:p>
            <a:pPr marL="285750" indent="-285750">
              <a:buFont typeface="Arial" panose="020B0604020202020204" pitchFamily="34" charset="0"/>
              <a:buChar char="•"/>
            </a:pPr>
            <a:r>
              <a:rPr lang="en-GB" i="1" dirty="0">
                <a:solidFill>
                  <a:srgbClr val="002060"/>
                </a:solidFill>
                <a:latin typeface="Calibri" panose="020F0502020204030204" pitchFamily="34" charset="0"/>
                <a:cs typeface="Calibri" panose="020F0502020204030204" pitchFamily="34" charset="0"/>
              </a:rPr>
              <a:t>IOCs CD must recognise activities undertaken by its Member States and other marine stakeholders, bringing visibility to opportunities and promoting CD activities. To which end partnership and collaboration are essential pillars of IOC’s Capacity Development Strategy, working with other United Nations specialised agencies</a:t>
            </a:r>
          </a:p>
          <a:p>
            <a:endParaRPr lang="en-GB" i="1"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dirty="0">
              <a:solidFill>
                <a:srgbClr val="002060"/>
              </a:solidFill>
              <a:latin typeface="Calibri" panose="020F0502020204030204" pitchFamily="34" charset="0"/>
              <a:cs typeface="Calibri" panose="020F0502020204030204" pitchFamily="34" charset="0"/>
            </a:endParaRPr>
          </a:p>
        </p:txBody>
      </p:sp>
      <p:sp>
        <p:nvSpPr>
          <p:cNvPr id="2" name="Google Shape;199;p9">
            <a:extLst>
              <a:ext uri="{FF2B5EF4-FFF2-40B4-BE49-F238E27FC236}">
                <a16:creationId xmlns:a16="http://schemas.microsoft.com/office/drawing/2014/main" id="{FA705DBD-CDE0-60B9-71A9-F464161BBA5C}"/>
              </a:ext>
            </a:extLst>
          </p:cNvPr>
          <p:cNvSpPr txBox="1"/>
          <p:nvPr/>
        </p:nvSpPr>
        <p:spPr>
          <a:xfrm>
            <a:off x="496985" y="201733"/>
            <a:ext cx="10070570"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GB" sz="2400" b="1" i="0" u="none" strike="noStrike" cap="none" dirty="0">
                <a:solidFill>
                  <a:srgbClr val="002060"/>
                </a:solidFill>
                <a:latin typeface="Arial"/>
                <a:ea typeface="Arial"/>
                <a:cs typeface="Arial"/>
                <a:sym typeface="Arial"/>
              </a:rPr>
              <a:t>IOC Capacity Development Strategy 2023-2030</a:t>
            </a:r>
            <a:r>
              <a:rPr lang="en-GB" sz="2400" b="1" dirty="0">
                <a:solidFill>
                  <a:srgbClr val="002060"/>
                </a:solidFill>
                <a:latin typeface="+mn-lt"/>
              </a:rPr>
              <a:t> </a:t>
            </a:r>
            <a:endParaRPr lang="en-GB" sz="1600" b="1" i="0" u="none" strike="noStrike" cap="none" dirty="0">
              <a:solidFill>
                <a:srgbClr val="002060"/>
              </a:solidFill>
              <a:latin typeface="Arial"/>
              <a:ea typeface="Arial"/>
              <a:cs typeface="Arial"/>
              <a:sym typeface="Arial"/>
            </a:endParaRPr>
          </a:p>
        </p:txBody>
      </p:sp>
      <p:pic>
        <p:nvPicPr>
          <p:cNvPr id="6" name="Picture 5" descr="A diagram of a company's capacity development&#10;&#10;Description automatically generated">
            <a:extLst>
              <a:ext uri="{FF2B5EF4-FFF2-40B4-BE49-F238E27FC236}">
                <a16:creationId xmlns:a16="http://schemas.microsoft.com/office/drawing/2014/main" id="{B800DF64-29D6-25C7-4385-AFAC31907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76" y="963009"/>
            <a:ext cx="2803496" cy="3289739"/>
          </a:xfrm>
          <a:prstGeom prst="rect">
            <a:avLst/>
          </a:prstGeom>
        </p:spPr>
      </p:pic>
      <p:sp>
        <p:nvSpPr>
          <p:cNvPr id="7" name="Up Arrow 6">
            <a:extLst>
              <a:ext uri="{FF2B5EF4-FFF2-40B4-BE49-F238E27FC236}">
                <a16:creationId xmlns:a16="http://schemas.microsoft.com/office/drawing/2014/main" id="{1A6EB4B8-CB1D-221D-7796-51956B0EBDAA}"/>
              </a:ext>
            </a:extLst>
          </p:cNvPr>
          <p:cNvSpPr/>
          <p:nvPr/>
        </p:nvSpPr>
        <p:spPr>
          <a:xfrm>
            <a:off x="1866194" y="3429000"/>
            <a:ext cx="480704" cy="823748"/>
          </a:xfrm>
          <a:prstGeom prst="upArrow">
            <a:avLst/>
          </a:prstGeom>
          <a:solidFill>
            <a:srgbClr val="FF000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BE" sz="2400" b="0" i="0" u="none" strike="noStrike" cap="none" spc="0" normalizeH="0" baseline="0">
              <a:ln>
                <a:noFill/>
              </a:ln>
              <a:solidFill>
                <a:srgbClr val="000000"/>
              </a:solidFill>
              <a:effectLst/>
              <a:uFillTx/>
              <a:latin typeface="+mn-lt"/>
              <a:ea typeface="+mn-ea"/>
              <a:cs typeface="+mn-cs"/>
              <a:sym typeface="Roboto"/>
            </a:endParaRPr>
          </a:p>
        </p:txBody>
      </p:sp>
      <p:sp>
        <p:nvSpPr>
          <p:cNvPr id="8" name="TextBox 7">
            <a:extLst>
              <a:ext uri="{FF2B5EF4-FFF2-40B4-BE49-F238E27FC236}">
                <a16:creationId xmlns:a16="http://schemas.microsoft.com/office/drawing/2014/main" id="{4527BBBD-4E0B-CC97-CBF1-184BD53AAB9D}"/>
              </a:ext>
            </a:extLst>
          </p:cNvPr>
          <p:cNvSpPr txBox="1"/>
          <p:nvPr/>
        </p:nvSpPr>
        <p:spPr>
          <a:xfrm>
            <a:off x="921762" y="4270959"/>
            <a:ext cx="2382849" cy="19856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algn="ctr"/>
            <a:r>
              <a:rPr lang="en-GB" sz="1050" b="1" dirty="0">
                <a:solidFill>
                  <a:srgbClr val="002060"/>
                </a:solidFill>
                <a:latin typeface="Roboto" panose="02000000000000000000" pitchFamily="2" charset="0"/>
                <a:ea typeface="Roboto" panose="02000000000000000000" pitchFamily="2" charset="0"/>
                <a:cs typeface="Roboto" panose="02000000000000000000" pitchFamily="2" charset="0"/>
              </a:rPr>
              <a:t>Vision and Mission:</a:t>
            </a:r>
          </a:p>
          <a:p>
            <a:pPr algn="just"/>
            <a:r>
              <a:rPr lang="en-GB" sz="1000" i="1" dirty="0">
                <a:solidFill>
                  <a:srgbClr val="002060"/>
                </a:solidFill>
                <a:latin typeface="Roboto" panose="02000000000000000000" pitchFamily="2" charset="0"/>
                <a:ea typeface="Roboto" panose="02000000000000000000" pitchFamily="2" charset="0"/>
                <a:cs typeface="Roboto" panose="02000000000000000000" pitchFamily="2" charset="0"/>
              </a:rPr>
              <a:t>Through international cooperation, IOC will assist its Member States to collectively </a:t>
            </a:r>
            <a:r>
              <a:rPr lang="en-GB" sz="1000" b="1" i="1" dirty="0">
                <a:solidFill>
                  <a:srgbClr val="002060"/>
                </a:solidFill>
                <a:latin typeface="Roboto" panose="02000000000000000000" pitchFamily="2" charset="0"/>
                <a:ea typeface="Roboto" panose="02000000000000000000" pitchFamily="2" charset="0"/>
                <a:cs typeface="Roboto" panose="02000000000000000000" pitchFamily="2" charset="0"/>
              </a:rPr>
              <a:t>achieve the IOC’S high-level objectives (HLOs)</a:t>
            </a:r>
            <a:r>
              <a:rPr lang="en-GB" sz="1000" i="1" dirty="0">
                <a:solidFill>
                  <a:srgbClr val="002060"/>
                </a:solidFill>
                <a:latin typeface="Roboto" panose="02000000000000000000" pitchFamily="2" charset="0"/>
                <a:ea typeface="Roboto" panose="02000000000000000000" pitchFamily="2" charset="0"/>
                <a:cs typeface="Roboto" panose="02000000000000000000" pitchFamily="2" charset="0"/>
              </a:rPr>
              <a:t>, and in doing so support the delivery of the societal outcomes of the United Nations Decade of Ocean Science for Sustainable Development (2021-2030), with particular attention </a:t>
            </a:r>
            <a:r>
              <a:rPr lang="en-GB" sz="1000" b="1" i="1" dirty="0">
                <a:solidFill>
                  <a:srgbClr val="002060"/>
                </a:solidFill>
                <a:latin typeface="Roboto" panose="02000000000000000000" pitchFamily="2" charset="0"/>
                <a:ea typeface="Roboto" panose="02000000000000000000" pitchFamily="2" charset="0"/>
                <a:cs typeface="Roboto" panose="02000000000000000000" pitchFamily="2" charset="0"/>
              </a:rPr>
              <a:t>to ensuring that all Member States have the capacity to meet them</a:t>
            </a:r>
            <a:endParaRPr lang="en-GB" sz="1000" i="1"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E0925AC8-27F5-017B-3CA1-9209138816F9}"/>
              </a:ext>
            </a:extLst>
          </p:cNvPr>
          <p:cNvSpPr txBox="1"/>
          <p:nvPr/>
        </p:nvSpPr>
        <p:spPr>
          <a:xfrm>
            <a:off x="3818965" y="3544044"/>
            <a:ext cx="8028291" cy="2862322"/>
          </a:xfrm>
          <a:prstGeom prst="rect">
            <a:avLst/>
          </a:prstGeom>
          <a:noFill/>
        </p:spPr>
        <p:txBody>
          <a:bodyPr wrap="square">
            <a:spAutoFit/>
          </a:bodyPr>
          <a:lstStyle/>
          <a:p>
            <a:r>
              <a:rPr lang="en-GB" b="1" u="sng" dirty="0">
                <a:solidFill>
                  <a:srgbClr val="002060"/>
                </a:solidFill>
                <a:latin typeface="Calibri" panose="020F0502020204030204" pitchFamily="34" charset="0"/>
                <a:cs typeface="Calibri" panose="020F0502020204030204" pitchFamily="34" charset="0"/>
              </a:rPr>
              <a:t>Executive Summary:</a:t>
            </a:r>
          </a:p>
          <a:p>
            <a:endParaRPr lang="en-GB" b="1" u="sng"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Reflects the increased recognition that the ocean plays in political, commercial, science and society</a:t>
            </a:r>
          </a:p>
          <a:p>
            <a:pPr marL="285750" indent="-28575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Reflects the importance of capacity development in </a:t>
            </a:r>
            <a:r>
              <a:rPr lang="en-GB" b="1" dirty="0">
                <a:solidFill>
                  <a:srgbClr val="002060"/>
                </a:solidFill>
                <a:latin typeface="Calibri" panose="020F0502020204030204" pitchFamily="34" charset="0"/>
                <a:cs typeface="Calibri" panose="020F0502020204030204" pitchFamily="34" charset="0"/>
              </a:rPr>
              <a:t>IOCs contributions </a:t>
            </a:r>
            <a:r>
              <a:rPr lang="en-GB" dirty="0">
                <a:solidFill>
                  <a:srgbClr val="002060"/>
                </a:solidFill>
                <a:latin typeface="Calibri" panose="020F0502020204030204" pitchFamily="34" charset="0"/>
                <a:cs typeface="Calibri" panose="020F0502020204030204" pitchFamily="34" charset="0"/>
              </a:rPr>
              <a:t>to the delivery of the Decade of Ocean Science</a:t>
            </a:r>
          </a:p>
          <a:p>
            <a:pPr marL="285750" indent="-28575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The IOC’s critical role in fostering international cooperation</a:t>
            </a:r>
          </a:p>
          <a:p>
            <a:pPr marL="285750" indent="-285750">
              <a:buFont typeface="Arial" panose="020B0604020202020204" pitchFamily="34" charset="0"/>
              <a:buChar char="•"/>
            </a:pPr>
            <a:r>
              <a:rPr lang="en-GB" dirty="0">
                <a:solidFill>
                  <a:srgbClr val="002060"/>
                </a:solidFill>
                <a:latin typeface="Calibri" panose="020F0502020204030204" pitchFamily="34" charset="0"/>
                <a:cs typeface="Calibri" panose="020F0502020204030204" pitchFamily="34" charset="0"/>
              </a:rPr>
              <a:t>Use the strategy as the motivation to develop an implementation plan, such that IOC CD activities are clearly articulated and that the benefits are more readily identified</a:t>
            </a:r>
          </a:p>
        </p:txBody>
      </p:sp>
    </p:spTree>
    <p:extLst>
      <p:ext uri="{BB962C8B-B14F-4D97-AF65-F5344CB8AC3E}">
        <p14:creationId xmlns:p14="http://schemas.microsoft.com/office/powerpoint/2010/main" val="22551694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3" name="Picture 2">
            <a:extLst>
              <a:ext uri="{FF2B5EF4-FFF2-40B4-BE49-F238E27FC236}">
                <a16:creationId xmlns:a16="http://schemas.microsoft.com/office/drawing/2014/main" id="{E46E1E03-1356-1A04-C677-AA3B48249D73}"/>
              </a:ext>
            </a:extLst>
          </p:cNvPr>
          <p:cNvPicPr>
            <a:picLocks noChangeAspect="1"/>
          </p:cNvPicPr>
          <p:nvPr/>
        </p:nvPicPr>
        <p:blipFill>
          <a:blip r:embed="rId3"/>
          <a:stretch>
            <a:fillRect/>
          </a:stretch>
        </p:blipFill>
        <p:spPr>
          <a:xfrm>
            <a:off x="10024338" y="0"/>
            <a:ext cx="2024743" cy="2024743"/>
          </a:xfrm>
          <a:prstGeom prst="rect">
            <a:avLst/>
          </a:prstGeom>
        </p:spPr>
      </p:pic>
      <p:pic>
        <p:nvPicPr>
          <p:cNvPr id="5" name="Picture 4">
            <a:extLst>
              <a:ext uri="{FF2B5EF4-FFF2-40B4-BE49-F238E27FC236}">
                <a16:creationId xmlns:a16="http://schemas.microsoft.com/office/drawing/2014/main" id="{E936CD57-74FE-23FF-F272-AA627370DD32}"/>
              </a:ext>
            </a:extLst>
          </p:cNvPr>
          <p:cNvPicPr>
            <a:picLocks noChangeAspect="1"/>
          </p:cNvPicPr>
          <p:nvPr/>
        </p:nvPicPr>
        <p:blipFill>
          <a:blip r:embed="rId3"/>
          <a:stretch>
            <a:fillRect/>
          </a:stretch>
        </p:blipFill>
        <p:spPr>
          <a:xfrm>
            <a:off x="10034451" y="-183059"/>
            <a:ext cx="2024743" cy="2024743"/>
          </a:xfrm>
          <a:prstGeom prst="rect">
            <a:avLst/>
          </a:prstGeom>
        </p:spPr>
      </p:pic>
      <p:sp>
        <p:nvSpPr>
          <p:cNvPr id="2" name="Google Shape;199;p9">
            <a:extLst>
              <a:ext uri="{FF2B5EF4-FFF2-40B4-BE49-F238E27FC236}">
                <a16:creationId xmlns:a16="http://schemas.microsoft.com/office/drawing/2014/main" id="{A64FD086-FF6D-5ACB-C8A2-A7406B1C4600}"/>
              </a:ext>
            </a:extLst>
          </p:cNvPr>
          <p:cNvSpPr txBox="1"/>
          <p:nvPr/>
        </p:nvSpPr>
        <p:spPr>
          <a:xfrm>
            <a:off x="496985" y="201733"/>
            <a:ext cx="10070570"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GB" sz="2400" b="1" i="0" u="none" strike="noStrike" cap="none" dirty="0">
                <a:solidFill>
                  <a:srgbClr val="002060"/>
                </a:solidFill>
                <a:latin typeface="Arial"/>
                <a:ea typeface="Arial"/>
                <a:cs typeface="Arial"/>
                <a:sym typeface="Arial"/>
              </a:rPr>
              <a:t>IOC Capacity Development Strategy 2023-2030</a:t>
            </a:r>
            <a:r>
              <a:rPr lang="en-GB" sz="2400" b="1" dirty="0">
                <a:solidFill>
                  <a:srgbClr val="002060"/>
                </a:solidFill>
                <a:latin typeface="+mn-lt"/>
              </a:rPr>
              <a:t> </a:t>
            </a:r>
            <a:endParaRPr lang="en-GB" sz="1600" b="1" i="0" u="none" strike="noStrike" cap="none" dirty="0">
              <a:solidFill>
                <a:srgbClr val="002060"/>
              </a:solidFill>
              <a:latin typeface="Arial"/>
              <a:ea typeface="Arial"/>
              <a:cs typeface="Arial"/>
              <a:sym typeface="Arial"/>
            </a:endParaRPr>
          </a:p>
        </p:txBody>
      </p:sp>
      <p:graphicFrame>
        <p:nvGraphicFramePr>
          <p:cNvPr id="4" name="Table 3">
            <a:extLst>
              <a:ext uri="{FF2B5EF4-FFF2-40B4-BE49-F238E27FC236}">
                <a16:creationId xmlns:a16="http://schemas.microsoft.com/office/drawing/2014/main" id="{4297A05C-BF38-029D-C834-ABCD7539C297}"/>
              </a:ext>
            </a:extLst>
          </p:cNvPr>
          <p:cNvGraphicFramePr>
            <a:graphicFrameLocks noGrp="1"/>
          </p:cNvGraphicFramePr>
          <p:nvPr>
            <p:extLst>
              <p:ext uri="{D42A27DB-BD31-4B8C-83A1-F6EECF244321}">
                <p14:modId xmlns:p14="http://schemas.microsoft.com/office/powerpoint/2010/main" val="2449054692"/>
              </p:ext>
            </p:extLst>
          </p:nvPr>
        </p:nvGraphicFramePr>
        <p:xfrm>
          <a:off x="3163614" y="702335"/>
          <a:ext cx="9028386" cy="6123371"/>
        </p:xfrm>
        <a:graphic>
          <a:graphicData uri="http://schemas.openxmlformats.org/drawingml/2006/table">
            <a:tbl>
              <a:tblPr firstRow="1" firstCol="1" bandRow="1">
                <a:tableStyleId>{5C22544A-7EE6-4342-B048-85BDC9FD1C3A}</a:tableStyleId>
              </a:tblPr>
              <a:tblGrid>
                <a:gridCol w="3200772">
                  <a:extLst>
                    <a:ext uri="{9D8B030D-6E8A-4147-A177-3AD203B41FA5}">
                      <a16:colId xmlns:a16="http://schemas.microsoft.com/office/drawing/2014/main" val="3776373612"/>
                    </a:ext>
                  </a:extLst>
                </a:gridCol>
                <a:gridCol w="5827614">
                  <a:extLst>
                    <a:ext uri="{9D8B030D-6E8A-4147-A177-3AD203B41FA5}">
                      <a16:colId xmlns:a16="http://schemas.microsoft.com/office/drawing/2014/main" val="947543414"/>
                    </a:ext>
                  </a:extLst>
                </a:gridCol>
              </a:tblGrid>
              <a:tr h="170263">
                <a:tc>
                  <a:txBody>
                    <a:bodyPr/>
                    <a:lstStyle/>
                    <a:p>
                      <a:pPr algn="l"/>
                      <a:r>
                        <a:rPr lang="en-GB" sz="1000">
                          <a:solidFill>
                            <a:schemeClr val="tx1"/>
                          </a:solidFill>
                          <a:effectLst/>
                        </a:rPr>
                        <a:t>Output</a:t>
                      </a:r>
                      <a:endParaRPr lang="en-PH" sz="10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a:effectLst/>
                        </a:rPr>
                        <a:t>Activity</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3332490179"/>
                  </a:ext>
                </a:extLst>
              </a:tr>
              <a:tr h="170263">
                <a:tc rowSpan="5">
                  <a:txBody>
                    <a:bodyPr/>
                    <a:lstStyle/>
                    <a:p>
                      <a:pPr algn="l"/>
                      <a:r>
                        <a:rPr lang="en-GB" sz="1400" dirty="0">
                          <a:solidFill>
                            <a:schemeClr val="tx1"/>
                          </a:solidFill>
                          <a:effectLst/>
                        </a:rPr>
                        <a:t>1. </a:t>
                      </a:r>
                      <a:r>
                        <a:rPr lang="en-GB" sz="1400" u="sng" dirty="0">
                          <a:solidFill>
                            <a:schemeClr val="tx1"/>
                          </a:solidFill>
                          <a:effectLst/>
                        </a:rPr>
                        <a:t>Human resources </a:t>
                      </a:r>
                      <a:r>
                        <a:rPr lang="en-GB" sz="1400" dirty="0">
                          <a:solidFill>
                            <a:schemeClr val="tx1"/>
                          </a:solidFill>
                          <a:effectLst/>
                        </a:rPr>
                        <a:t>developed at individual and institutional levels</a:t>
                      </a:r>
                      <a:endParaRPr lang="en-PH"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a:effectLst/>
                        </a:rPr>
                        <a:t>1.1 Academic and higher education</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469502510"/>
                  </a:ext>
                </a:extLst>
              </a:tr>
              <a:tr h="170263">
                <a:tc vMerge="1">
                  <a:txBody>
                    <a:bodyPr/>
                    <a:lstStyle/>
                    <a:p>
                      <a:endParaRPr lang="en-US"/>
                    </a:p>
                  </a:txBody>
                  <a:tcPr/>
                </a:tc>
                <a:tc>
                  <a:txBody>
                    <a:bodyPr/>
                    <a:lstStyle/>
                    <a:p>
                      <a:pPr algn="l"/>
                      <a:r>
                        <a:rPr lang="en-GB" sz="1100">
                          <a:effectLst/>
                        </a:rPr>
                        <a:t>1.2 Continuous professional development</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4269354769"/>
                  </a:ext>
                </a:extLst>
              </a:tr>
              <a:tr h="270861">
                <a:tc vMerge="1">
                  <a:txBody>
                    <a:bodyPr/>
                    <a:lstStyle/>
                    <a:p>
                      <a:endParaRPr lang="en-US"/>
                    </a:p>
                  </a:txBody>
                  <a:tcPr/>
                </a:tc>
                <a:tc>
                  <a:txBody>
                    <a:bodyPr/>
                    <a:lstStyle/>
                    <a:p>
                      <a:pPr algn="l"/>
                      <a:r>
                        <a:rPr lang="en-GB" sz="1100" dirty="0">
                          <a:effectLst/>
                        </a:rPr>
                        <a:t>1.3 Sharing of knowledge and expertise including through community building</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4178052856"/>
                  </a:ext>
                </a:extLst>
              </a:tr>
              <a:tr h="270861">
                <a:tc vMerge="1">
                  <a:txBody>
                    <a:bodyPr/>
                    <a:lstStyle/>
                    <a:p>
                      <a:endParaRPr lang="en-US"/>
                    </a:p>
                  </a:txBody>
                  <a:tcPr/>
                </a:tc>
                <a:tc>
                  <a:txBody>
                    <a:bodyPr/>
                    <a:lstStyle/>
                    <a:p>
                      <a:pPr algn="l"/>
                      <a:r>
                        <a:rPr lang="en-GB" sz="1100">
                          <a:effectLst/>
                        </a:rPr>
                        <a:t>1.4 Integration of ocean science in basic education</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423532299"/>
                  </a:ext>
                </a:extLst>
              </a:tr>
              <a:tr h="270861">
                <a:tc vMerge="1">
                  <a:txBody>
                    <a:bodyPr/>
                    <a:lstStyle/>
                    <a:p>
                      <a:endParaRPr lang="en-US"/>
                    </a:p>
                  </a:txBody>
                  <a:tcPr/>
                </a:tc>
                <a:tc>
                  <a:txBody>
                    <a:bodyPr/>
                    <a:lstStyle/>
                    <a:p>
                      <a:pPr algn="l"/>
                      <a:r>
                        <a:rPr lang="en-GB" sz="1100" dirty="0">
                          <a:effectLst/>
                        </a:rPr>
                        <a:t>1.5 Improving gender, generational and geographic diversity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459300537"/>
                  </a:ext>
                </a:extLst>
              </a:tr>
              <a:tr h="270861">
                <a:tc rowSpan="2">
                  <a:txBody>
                    <a:bodyPr/>
                    <a:lstStyle/>
                    <a:p>
                      <a:pPr algn="l"/>
                      <a:r>
                        <a:rPr lang="en-GB" sz="1400" dirty="0">
                          <a:solidFill>
                            <a:schemeClr val="tx1"/>
                          </a:solidFill>
                          <a:effectLst/>
                        </a:rPr>
                        <a:t>2. </a:t>
                      </a:r>
                      <a:r>
                        <a:rPr lang="en-GB" sz="1400" u="sng" dirty="0">
                          <a:solidFill>
                            <a:schemeClr val="tx1"/>
                          </a:solidFill>
                          <a:effectLst/>
                        </a:rPr>
                        <a:t>Access</a:t>
                      </a:r>
                      <a:r>
                        <a:rPr lang="en-GB" sz="1400" dirty="0">
                          <a:solidFill>
                            <a:schemeClr val="tx1"/>
                          </a:solidFill>
                          <a:effectLst/>
                        </a:rPr>
                        <a:t> to technology, physical infrastructure, data and information established or improved</a:t>
                      </a:r>
                      <a:endParaRPr lang="en-PH"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a:effectLst/>
                        </a:rPr>
                        <a:t>2.1 Facilitating access to technology and infrastructure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2708215101"/>
                  </a:ext>
                </a:extLst>
              </a:tr>
              <a:tr h="379235">
                <a:tc vMerge="1">
                  <a:txBody>
                    <a:bodyPr/>
                    <a:lstStyle/>
                    <a:p>
                      <a:endParaRPr lang="en-US"/>
                    </a:p>
                  </a:txBody>
                  <a:tcPr/>
                </a:tc>
                <a:tc>
                  <a:txBody>
                    <a:bodyPr/>
                    <a:lstStyle/>
                    <a:p>
                      <a:pPr algn="l"/>
                      <a:r>
                        <a:rPr lang="en-GB" sz="1100">
                          <a:effectLst/>
                        </a:rPr>
                        <a:t>2.2 Facilitating equitable access to and sharing of ocean data and information</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77854125"/>
                  </a:ext>
                </a:extLst>
              </a:tr>
              <a:tr h="270861">
                <a:tc rowSpan="4">
                  <a:txBody>
                    <a:bodyPr/>
                    <a:lstStyle/>
                    <a:p>
                      <a:pPr algn="l"/>
                      <a:r>
                        <a:rPr lang="en-GB" sz="1400" dirty="0">
                          <a:solidFill>
                            <a:schemeClr val="tx1"/>
                          </a:solidFill>
                          <a:effectLst/>
                        </a:rPr>
                        <a:t>3. Global, regional and sub-regional </a:t>
                      </a:r>
                      <a:r>
                        <a:rPr lang="en-GB" sz="1400" u="sng" dirty="0">
                          <a:solidFill>
                            <a:schemeClr val="tx1"/>
                          </a:solidFill>
                          <a:effectLst/>
                        </a:rPr>
                        <a:t>mechanisms strengthened</a:t>
                      </a:r>
                      <a:endParaRPr lang="en-PH" sz="14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dirty="0">
                          <a:effectLst/>
                        </a:rPr>
                        <a:t>3.1 Further strengthening and supporting secretariats of regional commissions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653497671"/>
                  </a:ext>
                </a:extLst>
              </a:tr>
              <a:tr h="541725">
                <a:tc vMerge="1">
                  <a:txBody>
                    <a:bodyPr/>
                    <a:lstStyle/>
                    <a:p>
                      <a:endParaRPr lang="en-US"/>
                    </a:p>
                  </a:txBody>
                  <a:tcPr/>
                </a:tc>
                <a:tc>
                  <a:txBody>
                    <a:bodyPr/>
                    <a:lstStyle/>
                    <a:p>
                      <a:pPr algn="l"/>
                      <a:r>
                        <a:rPr lang="en-GB" sz="1100" dirty="0">
                          <a:effectLst/>
                        </a:rPr>
                        <a:t>3.2 Enhancing effective communication between regional sub-commission secretariats and global programmes as well as other communities of practice (incl. other organisations)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1453166671"/>
                  </a:ext>
                </a:extLst>
              </a:tr>
              <a:tr h="406293">
                <a:tc vMerge="1">
                  <a:txBody>
                    <a:bodyPr/>
                    <a:lstStyle/>
                    <a:p>
                      <a:endParaRPr lang="en-US"/>
                    </a:p>
                  </a:txBody>
                  <a:tcPr/>
                </a:tc>
                <a:tc>
                  <a:txBody>
                    <a:bodyPr/>
                    <a:lstStyle/>
                    <a:p>
                      <a:pPr algn="l"/>
                      <a:r>
                        <a:rPr lang="en-GB" sz="1100">
                          <a:effectLst/>
                        </a:rPr>
                        <a:t>3.3 Identifying specific national and regional capacity development needs through regular needs assessment</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1267619123"/>
                  </a:ext>
                </a:extLst>
              </a:tr>
              <a:tr h="406293">
                <a:tc vMerge="1">
                  <a:txBody>
                    <a:bodyPr/>
                    <a:lstStyle/>
                    <a:p>
                      <a:endParaRPr lang="en-US"/>
                    </a:p>
                  </a:txBody>
                  <a:tcPr/>
                </a:tc>
                <a:tc>
                  <a:txBody>
                    <a:bodyPr/>
                    <a:lstStyle/>
                    <a:p>
                      <a:pPr algn="l"/>
                      <a:r>
                        <a:rPr lang="en-GB" sz="1100">
                          <a:effectLst/>
                        </a:rPr>
                        <a:t>3.4 Encouraging regional and sub-regional organisations to be leaders in, and amplifiers of capacity development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943411717"/>
                  </a:ext>
                </a:extLst>
              </a:tr>
              <a:tr h="701949">
                <a:tc>
                  <a:txBody>
                    <a:bodyPr/>
                    <a:lstStyle/>
                    <a:p>
                      <a:pPr algn="l"/>
                      <a:r>
                        <a:rPr lang="en-GB" sz="1400" dirty="0">
                          <a:solidFill>
                            <a:schemeClr val="tx1"/>
                          </a:solidFill>
                          <a:effectLst/>
                        </a:rPr>
                        <a:t>4. Development of </a:t>
                      </a:r>
                      <a:r>
                        <a:rPr lang="en-GB" sz="1400" u="sng" dirty="0">
                          <a:solidFill>
                            <a:schemeClr val="tx1"/>
                          </a:solidFill>
                          <a:effectLst/>
                        </a:rPr>
                        <a:t>ocean research policies </a:t>
                      </a:r>
                      <a:r>
                        <a:rPr lang="en-GB" sz="1400" dirty="0">
                          <a:solidFill>
                            <a:schemeClr val="tx1"/>
                          </a:solidFill>
                          <a:effectLst/>
                        </a:rPr>
                        <a:t>in support of sustainable development objectives promoted </a:t>
                      </a:r>
                      <a:endParaRPr lang="en-PH"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dirty="0">
                          <a:effectLst/>
                        </a:rPr>
                        <a:t>4.1 Fostering the development of ocean research policies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136387294"/>
                  </a:ext>
                </a:extLst>
              </a:tr>
              <a:tr h="340527">
                <a:tc rowSpan="2">
                  <a:txBody>
                    <a:bodyPr/>
                    <a:lstStyle/>
                    <a:p>
                      <a:pPr algn="l"/>
                      <a:r>
                        <a:rPr lang="en-GB" sz="1400" dirty="0">
                          <a:solidFill>
                            <a:schemeClr val="tx1"/>
                          </a:solidFill>
                          <a:effectLst/>
                        </a:rPr>
                        <a:t>5. </a:t>
                      </a:r>
                      <a:r>
                        <a:rPr lang="en-GB" sz="1400" u="sng" dirty="0">
                          <a:solidFill>
                            <a:schemeClr val="tx1"/>
                          </a:solidFill>
                          <a:effectLst/>
                        </a:rPr>
                        <a:t>Visibility, awareness and understanding </a:t>
                      </a:r>
                      <a:r>
                        <a:rPr lang="en-GB" sz="1400" dirty="0">
                          <a:solidFill>
                            <a:schemeClr val="tx1"/>
                          </a:solidFill>
                          <a:effectLst/>
                        </a:rPr>
                        <a:t>on the roles and values of the ocean and ocean research in relation to human wellbeing and sustainable development increased</a:t>
                      </a:r>
                      <a:endParaRPr lang="en-PH"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a:effectLst/>
                        </a:rPr>
                        <a:t>5.1 Fostering the development of ocean related public information and communication services</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965415713"/>
                  </a:ext>
                </a:extLst>
              </a:tr>
              <a:tr h="805101">
                <a:tc vMerge="1">
                  <a:txBody>
                    <a:bodyPr/>
                    <a:lstStyle/>
                    <a:p>
                      <a:endParaRPr lang="en-US"/>
                    </a:p>
                  </a:txBody>
                  <a:tcPr/>
                </a:tc>
                <a:tc>
                  <a:txBody>
                    <a:bodyPr/>
                    <a:lstStyle/>
                    <a:p>
                      <a:pPr algn="l"/>
                      <a:r>
                        <a:rPr lang="en-GB" sz="1100">
                          <a:effectLst/>
                        </a:rPr>
                        <a:t>5.2 Fostering the development of ocean literacy</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1305907975"/>
                  </a:ext>
                </a:extLst>
              </a:tr>
              <a:tr h="406293">
                <a:tc rowSpan="2">
                  <a:txBody>
                    <a:bodyPr/>
                    <a:lstStyle/>
                    <a:p>
                      <a:pPr algn="l"/>
                      <a:r>
                        <a:rPr lang="en-GB" sz="1400" dirty="0">
                          <a:solidFill>
                            <a:schemeClr val="tx1"/>
                          </a:solidFill>
                          <a:effectLst/>
                        </a:rPr>
                        <a:t>6. Sustained </a:t>
                      </a:r>
                      <a:r>
                        <a:rPr lang="en-GB" sz="1400" u="sng" dirty="0">
                          <a:solidFill>
                            <a:schemeClr val="tx1"/>
                          </a:solidFill>
                          <a:effectLst/>
                        </a:rPr>
                        <a:t>resource mobilization </a:t>
                      </a:r>
                      <a:r>
                        <a:rPr lang="en-GB" sz="1400" dirty="0">
                          <a:solidFill>
                            <a:schemeClr val="tx1"/>
                          </a:solidFill>
                          <a:effectLst/>
                        </a:rPr>
                        <a:t>reinforced</a:t>
                      </a:r>
                      <a:endParaRPr lang="en-PH"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tc>
                  <a:txBody>
                    <a:bodyPr/>
                    <a:lstStyle/>
                    <a:p>
                      <a:pPr algn="l"/>
                      <a:r>
                        <a:rPr lang="en-GB" sz="1100">
                          <a:effectLst/>
                        </a:rPr>
                        <a:t>6.1 Enhancing sustained support (in-kind and financial) to the IOC for its international coordination role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2981514698"/>
                  </a:ext>
                </a:extLst>
              </a:tr>
              <a:tr h="270861">
                <a:tc vMerge="1">
                  <a:txBody>
                    <a:bodyPr/>
                    <a:lstStyle/>
                    <a:p>
                      <a:endParaRPr lang="en-US"/>
                    </a:p>
                  </a:txBody>
                  <a:tcPr/>
                </a:tc>
                <a:tc>
                  <a:txBody>
                    <a:bodyPr/>
                    <a:lstStyle/>
                    <a:p>
                      <a:pPr algn="l"/>
                      <a:r>
                        <a:rPr lang="en-GB" sz="1100" dirty="0">
                          <a:effectLst/>
                        </a:rPr>
                        <a:t>6.2 Promoting sustained bilateral and multilateral support among Member States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8111" marR="48111" marT="0" marB="0"/>
                </a:tc>
                <a:extLst>
                  <a:ext uri="{0D108BD9-81ED-4DB2-BD59-A6C34878D82A}">
                    <a16:rowId xmlns:a16="http://schemas.microsoft.com/office/drawing/2014/main" val="313466464"/>
                  </a:ext>
                </a:extLst>
              </a:tr>
            </a:tbl>
          </a:graphicData>
        </a:graphic>
      </p:graphicFrame>
      <p:sp>
        <p:nvSpPr>
          <p:cNvPr id="6" name="TextBox 5">
            <a:extLst>
              <a:ext uri="{FF2B5EF4-FFF2-40B4-BE49-F238E27FC236}">
                <a16:creationId xmlns:a16="http://schemas.microsoft.com/office/drawing/2014/main" id="{1D61A3AC-3AEC-923E-DD41-D9407F689FF6}"/>
              </a:ext>
            </a:extLst>
          </p:cNvPr>
          <p:cNvSpPr txBox="1"/>
          <p:nvPr/>
        </p:nvSpPr>
        <p:spPr>
          <a:xfrm>
            <a:off x="244737" y="1732585"/>
            <a:ext cx="2563009" cy="3693319"/>
          </a:xfrm>
          <a:prstGeom prst="rect">
            <a:avLst/>
          </a:prstGeom>
          <a:noFill/>
        </p:spPr>
        <p:txBody>
          <a:bodyPr wrap="square">
            <a:spAutoFit/>
          </a:bodyPr>
          <a:lstStyle/>
          <a:p>
            <a:r>
              <a:rPr lang="en-GB" sz="1800" dirty="0">
                <a:solidFill>
                  <a:srgbClr val="002060"/>
                </a:solidFill>
                <a:latin typeface="Calibri" panose="020F0502020204030204" pitchFamily="34" charset="0"/>
                <a:cs typeface="Calibri" panose="020F0502020204030204" pitchFamily="34" charset="0"/>
              </a:rPr>
              <a:t>Strategic Framework:</a:t>
            </a:r>
          </a:p>
          <a:p>
            <a:endParaRPr lang="en-GB" sz="18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solidFill>
                  <a:srgbClr val="002060"/>
                </a:solidFill>
                <a:latin typeface="Calibri" panose="020F0502020204030204" pitchFamily="34" charset="0"/>
                <a:cs typeface="Calibri" panose="020F0502020204030204" pitchFamily="34" charset="0"/>
              </a:rPr>
              <a:t>An enhanced and expanded portfolio of Activities, based on the existing six Outputs of the IOC CD Strategy</a:t>
            </a:r>
          </a:p>
          <a:p>
            <a:endParaRPr lang="en-GB" sz="18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dirty="0">
                <a:solidFill>
                  <a:srgbClr val="002060"/>
                </a:solidFill>
                <a:latin typeface="Calibri" panose="020F0502020204030204" pitchFamily="34" charset="0"/>
                <a:cs typeface="Calibri" panose="020F0502020204030204" pitchFamily="34" charset="0"/>
              </a:rPr>
              <a:t>Integrated additional activities and actions (total of 16 activities; 31 actions)</a:t>
            </a:r>
          </a:p>
        </p:txBody>
      </p:sp>
    </p:spTree>
    <p:extLst>
      <p:ext uri="{BB962C8B-B14F-4D97-AF65-F5344CB8AC3E}">
        <p14:creationId xmlns:p14="http://schemas.microsoft.com/office/powerpoint/2010/main" val="350548303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5" name="Picture 4">
            <a:extLst>
              <a:ext uri="{FF2B5EF4-FFF2-40B4-BE49-F238E27FC236}">
                <a16:creationId xmlns:a16="http://schemas.microsoft.com/office/drawing/2014/main" id="{E936CD57-74FE-23FF-F272-AA627370DD32}"/>
              </a:ext>
            </a:extLst>
          </p:cNvPr>
          <p:cNvPicPr>
            <a:picLocks noChangeAspect="1"/>
          </p:cNvPicPr>
          <p:nvPr/>
        </p:nvPicPr>
        <p:blipFill>
          <a:blip r:embed="rId3"/>
          <a:stretch>
            <a:fillRect/>
          </a:stretch>
        </p:blipFill>
        <p:spPr>
          <a:xfrm>
            <a:off x="10024338" y="0"/>
            <a:ext cx="2024743" cy="2024743"/>
          </a:xfrm>
          <a:prstGeom prst="rect">
            <a:avLst/>
          </a:prstGeom>
        </p:spPr>
      </p:pic>
      <p:pic>
        <p:nvPicPr>
          <p:cNvPr id="9" name="Picture 8" descr="A map of the world with different colored countries/regions&#10;&#10;Description automatically generated">
            <a:extLst>
              <a:ext uri="{FF2B5EF4-FFF2-40B4-BE49-F238E27FC236}">
                <a16:creationId xmlns:a16="http://schemas.microsoft.com/office/drawing/2014/main" id="{479158DC-9773-677F-95A3-A85BC6D37BE1}"/>
              </a:ext>
            </a:extLst>
          </p:cNvPr>
          <p:cNvPicPr>
            <a:picLocks noChangeAspect="1"/>
          </p:cNvPicPr>
          <p:nvPr/>
        </p:nvPicPr>
        <p:blipFill rotWithShape="1">
          <a:blip r:embed="rId4">
            <a:extLst>
              <a:ext uri="{28A0092B-C50C-407E-A947-70E740481C1C}">
                <a14:useLocalDpi xmlns:a14="http://schemas.microsoft.com/office/drawing/2010/main" val="0"/>
              </a:ext>
            </a:extLst>
          </a:blip>
          <a:srcRect t="3165" b="20363"/>
          <a:stretch/>
        </p:blipFill>
        <p:spPr>
          <a:xfrm>
            <a:off x="5329098" y="1759527"/>
            <a:ext cx="6832600" cy="4346568"/>
          </a:xfrm>
          <a:prstGeom prst="rect">
            <a:avLst/>
          </a:prstGeom>
        </p:spPr>
      </p:pic>
      <p:sp>
        <p:nvSpPr>
          <p:cNvPr id="3" name="TextBox 2">
            <a:extLst>
              <a:ext uri="{FF2B5EF4-FFF2-40B4-BE49-F238E27FC236}">
                <a16:creationId xmlns:a16="http://schemas.microsoft.com/office/drawing/2014/main" id="{020DDD11-71FA-1E10-985B-656CAE8C9F4B}"/>
              </a:ext>
            </a:extLst>
          </p:cNvPr>
          <p:cNvSpPr txBox="1"/>
          <p:nvPr/>
        </p:nvSpPr>
        <p:spPr>
          <a:xfrm>
            <a:off x="317396" y="1320730"/>
            <a:ext cx="4685528" cy="4185761"/>
          </a:xfrm>
          <a:prstGeom prst="rect">
            <a:avLst/>
          </a:prstGeom>
          <a:noFill/>
        </p:spPr>
        <p:txBody>
          <a:bodyPr wrap="square">
            <a:spAutoFit/>
          </a:bodyPr>
          <a:lstStyle/>
          <a:p>
            <a:pPr algn="just"/>
            <a:endParaRPr lang="en-GB" b="1" dirty="0">
              <a:solidFill>
                <a:srgbClr val="00206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itchFamily="2" charset="2"/>
              <a:buChar char="Ø"/>
            </a:pP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IOC CD: </a:t>
            </a:r>
            <a:r>
              <a:rPr lang="en-GB" sz="1600" dirty="0">
                <a:solidFill>
                  <a:srgbClr val="FF0000"/>
                </a:solidFill>
                <a:latin typeface="Roboto" panose="02000000000000000000" pitchFamily="2" charset="0"/>
                <a:ea typeface="Roboto" panose="02000000000000000000" pitchFamily="2" charset="0"/>
                <a:cs typeface="Roboto" panose="02000000000000000000" pitchFamily="2" charset="0"/>
              </a:rPr>
              <a:t>cross-cuts all other IOC functions</a:t>
            </a: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 </a:t>
            </a:r>
          </a:p>
          <a:p>
            <a:pPr marL="742950" lvl="1" indent="-285750" algn="just">
              <a:buFont typeface="Arial" panose="020B0604020202020204" pitchFamily="34" charset="0"/>
              <a:buChar char="•"/>
            </a:pPr>
            <a:r>
              <a:rPr lang="en-GB" sz="1400" dirty="0">
                <a:solidFill>
                  <a:srgbClr val="002060"/>
                </a:solidFill>
                <a:latin typeface="Roboto" panose="02000000000000000000" pitchFamily="2" charset="0"/>
                <a:ea typeface="Roboto" panose="02000000000000000000" pitchFamily="2" charset="0"/>
                <a:cs typeface="Roboto" panose="02000000000000000000" pitchFamily="2" charset="0"/>
              </a:rPr>
              <a:t>all functions should adopt and deliver IOC CD Strategy as a key output</a:t>
            </a:r>
          </a:p>
          <a:p>
            <a:pPr marL="742950" lvl="1" indent="-285750" algn="just">
              <a:buFont typeface="Arial" panose="020B0604020202020204" pitchFamily="34" charset="0"/>
              <a:buChar char="•"/>
            </a:pPr>
            <a:r>
              <a:rPr lang="en-GB" sz="1400" dirty="0">
                <a:solidFill>
                  <a:srgbClr val="002060"/>
                </a:solidFill>
                <a:latin typeface="Roboto" panose="02000000000000000000" pitchFamily="2" charset="0"/>
                <a:ea typeface="Roboto" panose="02000000000000000000" pitchFamily="2" charset="0"/>
                <a:cs typeface="Roboto" panose="02000000000000000000" pitchFamily="2" charset="0"/>
              </a:rPr>
              <a:t>all RSBs should adopt and deliver IOC CD Strategy as a key output</a:t>
            </a:r>
          </a:p>
          <a:p>
            <a:pPr marL="285750" indent="-285750" algn="just">
              <a:buFont typeface="Wingdings" pitchFamily="2" charset="2"/>
              <a:buChar char="Ø"/>
            </a:pPr>
            <a:r>
              <a:rPr lang="en-GB" sz="1600" dirty="0">
                <a:solidFill>
                  <a:srgbClr val="FF0000"/>
                </a:solidFill>
                <a:latin typeface="Roboto" panose="02000000000000000000" pitchFamily="2" charset="0"/>
                <a:ea typeface="Roboto" panose="02000000000000000000" pitchFamily="2" charset="0"/>
                <a:cs typeface="Roboto" panose="02000000000000000000" pitchFamily="2" charset="0"/>
              </a:rPr>
              <a:t>Regions are all different </a:t>
            </a: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and have varying CD needs and societal priorities</a:t>
            </a:r>
          </a:p>
          <a:p>
            <a:pPr marL="285750" indent="-285750" algn="just">
              <a:buFont typeface="Wingdings" pitchFamily="2" charset="2"/>
              <a:buChar char="Ø"/>
            </a:pP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Informed by </a:t>
            </a:r>
            <a:r>
              <a:rPr lang="en-GB" sz="1600" dirty="0">
                <a:solidFill>
                  <a:srgbClr val="FF0000"/>
                </a:solidFill>
                <a:latin typeface="Roboto" panose="02000000000000000000" pitchFamily="2" charset="0"/>
                <a:ea typeface="Roboto" panose="02000000000000000000" pitchFamily="2" charset="0"/>
                <a:cs typeface="Roboto" panose="02000000000000000000" pitchFamily="2" charset="0"/>
              </a:rPr>
              <a:t>regional needs assessments </a:t>
            </a:r>
          </a:p>
          <a:p>
            <a:pPr marL="285750" indent="-285750" algn="just">
              <a:buFont typeface="Wingdings" pitchFamily="2" charset="2"/>
              <a:buChar char="Ø"/>
            </a:pP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RSBs are key in the successful delivery and implementation of a </a:t>
            </a:r>
            <a:r>
              <a:rPr lang="en-GB" sz="1600" dirty="0">
                <a:solidFill>
                  <a:srgbClr val="FF0000"/>
                </a:solidFill>
                <a:latin typeface="Roboto" panose="02000000000000000000" pitchFamily="2" charset="0"/>
                <a:ea typeface="Roboto" panose="02000000000000000000" pitchFamily="2" charset="0"/>
                <a:cs typeface="Roboto" panose="02000000000000000000" pitchFamily="2" charset="0"/>
              </a:rPr>
              <a:t>cohesive and inclusive capacity development </a:t>
            </a: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in the regions</a:t>
            </a:r>
          </a:p>
          <a:p>
            <a:pPr marL="285750" indent="-285750" algn="just">
              <a:buFont typeface="Wingdings" pitchFamily="2" charset="2"/>
              <a:buChar char="Ø"/>
            </a:pP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2024-2025: develop </a:t>
            </a:r>
            <a:r>
              <a:rPr lang="en-GB" sz="1600" dirty="0">
                <a:solidFill>
                  <a:srgbClr val="FF0000"/>
                </a:solidFill>
                <a:latin typeface="Roboto" panose="02000000000000000000" pitchFamily="2" charset="0"/>
                <a:ea typeface="Roboto" panose="02000000000000000000" pitchFamily="2" charset="0"/>
                <a:cs typeface="Roboto" panose="02000000000000000000" pitchFamily="2" charset="0"/>
              </a:rPr>
              <a:t>regional workplans </a:t>
            </a: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and implementation plans in cooperation with RSBs that responds to the IOC capacity development strategy (e.g. IOCARIBE, soon with IOCAFRICA and IOCINDIO)</a:t>
            </a:r>
          </a:p>
        </p:txBody>
      </p:sp>
      <p:sp>
        <p:nvSpPr>
          <p:cNvPr id="2" name="Google Shape;199;p9">
            <a:extLst>
              <a:ext uri="{FF2B5EF4-FFF2-40B4-BE49-F238E27FC236}">
                <a16:creationId xmlns:a16="http://schemas.microsoft.com/office/drawing/2014/main" id="{A64FD086-FF6D-5ACB-C8A2-A7406B1C4600}"/>
              </a:ext>
            </a:extLst>
          </p:cNvPr>
          <p:cNvSpPr txBox="1"/>
          <p:nvPr/>
        </p:nvSpPr>
        <p:spPr>
          <a:xfrm>
            <a:off x="496984" y="201733"/>
            <a:ext cx="11085415" cy="500601"/>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GB" sz="2400" b="1" dirty="0">
                <a:solidFill>
                  <a:srgbClr val="002060"/>
                </a:solidFill>
                <a:latin typeface="Arial"/>
                <a:ea typeface="Arial"/>
                <a:cs typeface="Arial"/>
                <a:sym typeface="Arial"/>
              </a:rPr>
              <a:t>Capacity Development through the IOC Regional Subsidiary Bodies</a:t>
            </a:r>
            <a:endParaRPr lang="en-GB" sz="1600" b="1" i="0" u="none" strike="noStrike" cap="none" dirty="0">
              <a:solidFill>
                <a:srgbClr val="002060"/>
              </a:solidFill>
              <a:latin typeface="Arial"/>
              <a:ea typeface="Arial"/>
              <a:cs typeface="Arial"/>
              <a:sym typeface="Arial"/>
            </a:endParaRPr>
          </a:p>
        </p:txBody>
      </p:sp>
      <p:pic>
        <p:nvPicPr>
          <p:cNvPr id="10" name="Picture 9" descr="A map of the world with different colored countries/regions&#10;&#10;Description automatically generated">
            <a:extLst>
              <a:ext uri="{FF2B5EF4-FFF2-40B4-BE49-F238E27FC236}">
                <a16:creationId xmlns:a16="http://schemas.microsoft.com/office/drawing/2014/main" id="{D7639153-B9C8-C3BC-12FE-F50EAF344E07}"/>
              </a:ext>
            </a:extLst>
          </p:cNvPr>
          <p:cNvPicPr>
            <a:picLocks noChangeAspect="1"/>
          </p:cNvPicPr>
          <p:nvPr/>
        </p:nvPicPr>
        <p:blipFill rotWithShape="1">
          <a:blip r:embed="rId4">
            <a:extLst>
              <a:ext uri="{28A0092B-C50C-407E-A947-70E740481C1C}">
                <a14:useLocalDpi xmlns:a14="http://schemas.microsoft.com/office/drawing/2010/main" val="0"/>
              </a:ext>
            </a:extLst>
          </a:blip>
          <a:srcRect l="49630" t="81968" r="30848" b="2291"/>
          <a:stretch/>
        </p:blipFill>
        <p:spPr>
          <a:xfrm>
            <a:off x="5721927" y="4433455"/>
            <a:ext cx="1333895" cy="858981"/>
          </a:xfrm>
          <a:prstGeom prst="rect">
            <a:avLst/>
          </a:prstGeom>
        </p:spPr>
      </p:pic>
    </p:spTree>
    <p:extLst>
      <p:ext uri="{BB962C8B-B14F-4D97-AF65-F5344CB8AC3E}">
        <p14:creationId xmlns:p14="http://schemas.microsoft.com/office/powerpoint/2010/main" val="552852977"/>
      </p:ext>
    </p:extLst>
  </p:cSld>
  <p:clrMapOvr>
    <a:masterClrMapping/>
  </p:clrMapOvr>
  <p:transition spd="med"/>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1127</TotalTime>
  <Words>796</Words>
  <Application>Microsoft Macintosh PowerPoint</Application>
  <PresentationFormat>Widescreen</PresentationFormat>
  <Paragraphs>76</Paragraphs>
  <Slides>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Open Sans</vt:lpstr>
      <vt:lpstr>Roboto</vt:lpstr>
      <vt:lpstr>Wingdings</vt:lpstr>
      <vt:lpstr>Custom Design</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Johanna Diwa</dc:creator>
  <cp:lastModifiedBy>Diwa, Johanna Paula</cp:lastModifiedBy>
  <cp:revision>13</cp:revision>
  <dcterms:created xsi:type="dcterms:W3CDTF">2022-11-23T15:38:53Z</dcterms:created>
  <dcterms:modified xsi:type="dcterms:W3CDTF">2024-02-23T08:50:53Z</dcterms:modified>
</cp:coreProperties>
</file>